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90" r:id="rId3"/>
    <p:sldId id="257" r:id="rId4"/>
    <p:sldId id="271" r:id="rId5"/>
    <p:sldId id="258" r:id="rId6"/>
    <p:sldId id="273" r:id="rId7"/>
    <p:sldId id="259" r:id="rId8"/>
    <p:sldId id="260" r:id="rId9"/>
    <p:sldId id="274" r:id="rId10"/>
    <p:sldId id="291" r:id="rId11"/>
    <p:sldId id="262" r:id="rId12"/>
    <p:sldId id="275" r:id="rId13"/>
    <p:sldId id="263" r:id="rId14"/>
    <p:sldId id="276" r:id="rId15"/>
    <p:sldId id="292" r:id="rId16"/>
    <p:sldId id="277" r:id="rId17"/>
    <p:sldId id="264" r:id="rId18"/>
    <p:sldId id="278" r:id="rId19"/>
    <p:sldId id="265" r:id="rId20"/>
    <p:sldId id="279" r:id="rId21"/>
    <p:sldId id="281" r:id="rId22"/>
    <p:sldId id="280" r:id="rId23"/>
    <p:sldId id="293" r:id="rId24"/>
    <p:sldId id="282" r:id="rId25"/>
    <p:sldId id="283" r:id="rId26"/>
    <p:sldId id="294" r:id="rId27"/>
    <p:sldId id="284" r:id="rId28"/>
    <p:sldId id="266" r:id="rId29"/>
    <p:sldId id="287" r:id="rId30"/>
    <p:sldId id="286" r:id="rId31"/>
    <p:sldId id="288" r:id="rId32"/>
    <p:sldId id="285" r:id="rId33"/>
    <p:sldId id="289" r:id="rId3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8" d="100"/>
          <a:sy n="108" d="100"/>
        </p:scale>
        <p:origin x="-1704"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CEF8C8B-2FBE-403E-AF7D-48C6F47C3A9F}" type="datetimeFigureOut">
              <a:rPr lang="zh-CN" altLang="en-US" smtClean="0"/>
              <a:pPr/>
              <a:t>2020-12-24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CEF8C8B-2FBE-403E-AF7D-48C6F47C3A9F}" type="datetimeFigureOut">
              <a:rPr lang="zh-CN" altLang="en-US" smtClean="0"/>
              <a:pPr/>
              <a:t>2020-12-24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CEF8C8B-2FBE-403E-AF7D-48C6F47C3A9F}" type="datetimeFigureOut">
              <a:rPr lang="zh-CN" altLang="en-US" smtClean="0"/>
              <a:pPr/>
              <a:t>2020-12-24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CEF8C8B-2FBE-403E-AF7D-48C6F47C3A9F}" type="datetimeFigureOut">
              <a:rPr lang="zh-CN" altLang="en-US" smtClean="0"/>
              <a:pPr/>
              <a:t>2020-12-24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CEF8C8B-2FBE-403E-AF7D-48C6F47C3A9F}" type="datetimeFigureOut">
              <a:rPr lang="zh-CN" altLang="en-US" smtClean="0"/>
              <a:pPr/>
              <a:t>2020-12-24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CEF8C8B-2FBE-403E-AF7D-48C6F47C3A9F}" type="datetimeFigureOut">
              <a:rPr lang="zh-CN" altLang="en-US" smtClean="0"/>
              <a:pPr/>
              <a:t>2020-12-24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CEF8C8B-2FBE-403E-AF7D-48C6F47C3A9F}" type="datetimeFigureOut">
              <a:rPr lang="zh-CN" altLang="en-US" smtClean="0"/>
              <a:pPr/>
              <a:t>2020-12-24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CEF8C8B-2FBE-403E-AF7D-48C6F47C3A9F}" type="datetimeFigureOut">
              <a:rPr lang="zh-CN" altLang="en-US" smtClean="0"/>
              <a:pPr/>
              <a:t>2020-12-24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CEF8C8B-2FBE-403E-AF7D-48C6F47C3A9F}" type="datetimeFigureOut">
              <a:rPr lang="zh-CN" altLang="en-US" smtClean="0"/>
              <a:pPr/>
              <a:t>2020-12-24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CEF8C8B-2FBE-403E-AF7D-48C6F47C3A9F}" type="datetimeFigureOut">
              <a:rPr lang="zh-CN" altLang="en-US" smtClean="0"/>
              <a:pPr/>
              <a:t>2020-12-24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CEF8C8B-2FBE-403E-AF7D-48C6F47C3A9F}" type="datetimeFigureOut">
              <a:rPr lang="zh-CN" altLang="en-US" smtClean="0"/>
              <a:pPr/>
              <a:t>2020-12-24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EF8C8B-2FBE-403E-AF7D-48C6F47C3A9F}" type="datetimeFigureOut">
              <a:rPr lang="zh-CN" altLang="en-US" smtClean="0"/>
              <a:pPr/>
              <a:t>2020-12-24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18A918-D957-414A-8A3B-1498966410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第五章</a:t>
            </a:r>
            <a:r>
              <a:rPr lang="zh-CN" altLang="zh-CN" dirty="0" smtClean="0"/>
              <a:t>商务策划的常用工具</a:t>
            </a:r>
            <a:endParaRPr lang="zh-CN" altLang="en-US" dirty="0"/>
          </a:p>
        </p:txBody>
      </p:sp>
      <p:sp>
        <p:nvSpPr>
          <p:cNvPr id="3" name="副标题 2"/>
          <p:cNvSpPr>
            <a:spLocks noGrp="1"/>
          </p:cNvSpPr>
          <p:nvPr>
            <p:ph type="subTitle" idx="1"/>
          </p:nvPr>
        </p:nvSpPr>
        <p:spPr/>
        <p:txBody>
          <a:bodyPr/>
          <a:lstStyle/>
          <a:p>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第二节</a:t>
            </a:r>
            <a:r>
              <a:rPr lang="en-US" dirty="0" smtClean="0"/>
              <a:t>    SWOT</a:t>
            </a:r>
            <a:r>
              <a:rPr lang="zh-CN" altLang="en-US" dirty="0" smtClean="0"/>
              <a:t>分析法</a:t>
            </a:r>
            <a:endParaRPr lang="zh-CN" altLang="en-US" dirty="0"/>
          </a:p>
        </p:txBody>
      </p:sp>
      <p:sp>
        <p:nvSpPr>
          <p:cNvPr id="3" name="副标题 2"/>
          <p:cNvSpPr>
            <a:spLocks noGrp="1"/>
          </p:cNvSpPr>
          <p:nvPr>
            <p:ph type="subTitle" idx="1"/>
          </p:nvPr>
        </p:nvSpPr>
        <p:spPr/>
        <p:txBody>
          <a:bodyPr/>
          <a:lstStyle/>
          <a:p>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t>SWOT</a:t>
            </a:r>
            <a:r>
              <a:rPr lang="zh-CN" altLang="en-US" b="1" dirty="0" smtClean="0"/>
              <a:t>分析法</a:t>
            </a:r>
            <a:endParaRPr lang="zh-CN" altLang="en-US" dirty="0"/>
          </a:p>
        </p:txBody>
      </p:sp>
      <p:sp>
        <p:nvSpPr>
          <p:cNvPr id="3" name="内容占位符 2"/>
          <p:cNvSpPr>
            <a:spLocks noGrp="1"/>
          </p:cNvSpPr>
          <p:nvPr>
            <p:ph idx="1"/>
          </p:nvPr>
        </p:nvSpPr>
        <p:spPr/>
        <p:txBody>
          <a:bodyPr>
            <a:normAutofit fontScale="92500" lnSpcReduction="20000"/>
          </a:bodyPr>
          <a:lstStyle/>
          <a:p>
            <a:pPr algn="just"/>
            <a:r>
              <a:rPr lang="en-US" altLang="zh-CN" dirty="0" smtClean="0"/>
              <a:t>SWOT</a:t>
            </a:r>
            <a:r>
              <a:rPr lang="zh-CN" altLang="en-US" dirty="0" smtClean="0"/>
              <a:t>分析法是一种最常用的企业内外部环境战略因素综合分析方法，最早由安索洛夫与</a:t>
            </a:r>
            <a:r>
              <a:rPr lang="en-US" altLang="zh-CN" dirty="0" smtClean="0"/>
              <a:t>1956</a:t>
            </a:r>
            <a:r>
              <a:rPr lang="zh-CN" altLang="en-US" dirty="0" smtClean="0"/>
              <a:t>年</a:t>
            </a:r>
            <a:r>
              <a:rPr lang="zh-CN" altLang="en-US" dirty="0" smtClean="0"/>
              <a:t>提出</a:t>
            </a:r>
            <a:endParaRPr lang="en-US" altLang="zh-CN" dirty="0" smtClean="0"/>
          </a:p>
          <a:p>
            <a:pPr algn="just"/>
            <a:r>
              <a:rPr lang="en-US" altLang="zh-CN" dirty="0" smtClean="0"/>
              <a:t>SWOT</a:t>
            </a:r>
            <a:r>
              <a:rPr lang="zh-CN" altLang="en-US" dirty="0" smtClean="0"/>
              <a:t>代表了优势</a:t>
            </a:r>
            <a:r>
              <a:rPr lang="en-US" altLang="zh-CN" dirty="0" smtClean="0"/>
              <a:t>(Strengths)</a:t>
            </a:r>
            <a:r>
              <a:rPr lang="zh-CN" altLang="en-US" dirty="0" smtClean="0"/>
              <a:t>，劣势</a:t>
            </a:r>
            <a:r>
              <a:rPr lang="en-US" altLang="zh-CN" dirty="0" smtClean="0"/>
              <a:t>(Weaknesses)</a:t>
            </a:r>
            <a:r>
              <a:rPr lang="zh-CN" altLang="en-US" dirty="0" smtClean="0"/>
              <a:t>，机会</a:t>
            </a:r>
            <a:r>
              <a:rPr lang="en-US" altLang="zh-CN" dirty="0" smtClean="0"/>
              <a:t>(Opportunities) </a:t>
            </a:r>
            <a:r>
              <a:rPr lang="zh-CN" altLang="en-US" dirty="0" smtClean="0"/>
              <a:t>和威胁</a:t>
            </a:r>
            <a:r>
              <a:rPr lang="en-US" altLang="zh-CN" dirty="0" smtClean="0"/>
              <a:t>(Threats</a:t>
            </a:r>
            <a:r>
              <a:rPr lang="en-US" altLang="zh-CN" dirty="0" smtClean="0"/>
              <a:t>)</a:t>
            </a:r>
            <a:endParaRPr lang="en-US" altLang="zh-CN" dirty="0" smtClean="0"/>
          </a:p>
          <a:p>
            <a:pPr algn="just"/>
            <a:r>
              <a:rPr lang="en-US" altLang="zh-CN" dirty="0" smtClean="0"/>
              <a:t>SWOT</a:t>
            </a:r>
            <a:r>
              <a:rPr lang="zh-CN" altLang="en-US" dirty="0" smtClean="0"/>
              <a:t>分析是对研究对象的内外部竞争环境和竞争态势进行分析，通过调查列举研究对象的内部优势、劣势和外部机会和威胁，并按照矩阵形式排列，从而制定合理有效的企业战略的分析</a:t>
            </a:r>
            <a:r>
              <a:rPr lang="zh-CN" altLang="en-US" dirty="0" smtClean="0"/>
              <a:t>工具</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t>SWOT</a:t>
            </a:r>
            <a:r>
              <a:rPr lang="zh-CN" altLang="en-US" b="1" dirty="0" smtClean="0"/>
              <a:t>分析法</a:t>
            </a:r>
            <a:endParaRPr lang="zh-CN" altLang="en-US" dirty="0"/>
          </a:p>
        </p:txBody>
      </p:sp>
      <p:sp>
        <p:nvSpPr>
          <p:cNvPr id="3" name="内容占位符 2"/>
          <p:cNvSpPr>
            <a:spLocks noGrp="1"/>
          </p:cNvSpPr>
          <p:nvPr>
            <p:ph idx="1"/>
          </p:nvPr>
        </p:nvSpPr>
        <p:spPr/>
        <p:txBody>
          <a:bodyPr>
            <a:normAutofit fontScale="92500" lnSpcReduction="10000"/>
          </a:bodyPr>
          <a:lstStyle/>
          <a:p>
            <a:r>
              <a:rPr lang="en-US" dirty="0"/>
              <a:t>(</a:t>
            </a:r>
            <a:r>
              <a:rPr lang="zh-CN" altLang="en-US" dirty="0"/>
              <a:t>一</a:t>
            </a:r>
            <a:r>
              <a:rPr lang="en-US" dirty="0"/>
              <a:t>) </a:t>
            </a:r>
            <a:r>
              <a:rPr lang="en-US" altLang="zh-CN" dirty="0" smtClean="0"/>
              <a:t>SWOT</a:t>
            </a:r>
            <a:r>
              <a:rPr lang="zh-CN" altLang="en-US" dirty="0" smtClean="0"/>
              <a:t>的内涵 </a:t>
            </a:r>
            <a:endParaRPr lang="zh-CN" altLang="en-US" dirty="0"/>
          </a:p>
          <a:p>
            <a:r>
              <a:rPr lang="zh-CN" altLang="en-US" dirty="0" smtClean="0"/>
              <a:t>优势是研究对象的内部因素，预期能够给企业带来竞争优势的内部资产</a:t>
            </a:r>
            <a:endParaRPr lang="en-US" altLang="zh-CN" dirty="0" smtClean="0"/>
          </a:p>
          <a:p>
            <a:r>
              <a:rPr lang="zh-CN" altLang="en-US" dirty="0" smtClean="0"/>
              <a:t>劣势也是研究对象的内部因素，与竞争对手相比缺乏内部能力或专业性</a:t>
            </a:r>
          </a:p>
          <a:p>
            <a:r>
              <a:rPr lang="zh-CN" altLang="en-US" dirty="0" smtClean="0"/>
              <a:t>机会是研究对象的外部因素，可预见的外部变化可能有利地影响企业竞争能力</a:t>
            </a:r>
            <a:endParaRPr lang="en-US" altLang="zh-CN" dirty="0" smtClean="0"/>
          </a:p>
          <a:p>
            <a:r>
              <a:rPr lang="zh-CN" altLang="en-US" dirty="0" smtClean="0"/>
              <a:t>威胁也是研究对象的外部因素，外部环境可能影响企业的竞争能力</a:t>
            </a:r>
            <a:endParaRPr lang="zh-CN" altLang="en-US" dirty="0"/>
          </a:p>
          <a:p>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en-US" dirty="0"/>
              <a:t>(</a:t>
            </a:r>
            <a:r>
              <a:rPr lang="zh-CN" altLang="en-US" dirty="0"/>
              <a:t>二</a:t>
            </a:r>
            <a:r>
              <a:rPr lang="en-US" dirty="0"/>
              <a:t>) </a:t>
            </a:r>
            <a:r>
              <a:rPr lang="en-US" altLang="zh-CN" dirty="0" smtClean="0"/>
              <a:t>SWOT</a:t>
            </a:r>
            <a:r>
              <a:rPr lang="zh-CN" altLang="en-US" dirty="0" smtClean="0"/>
              <a:t>矩阵的构建 </a:t>
            </a:r>
            <a:endParaRPr lang="zh-CN" altLang="en-US" dirty="0"/>
          </a:p>
          <a:p>
            <a:r>
              <a:rPr lang="zh-CN" altLang="en-US" dirty="0" smtClean="0"/>
              <a:t>通过</a:t>
            </a:r>
            <a:r>
              <a:rPr lang="en-US" altLang="zh-CN" dirty="0" smtClean="0"/>
              <a:t>SWOT</a:t>
            </a:r>
            <a:r>
              <a:rPr lang="zh-CN" altLang="en-US" dirty="0" smtClean="0"/>
              <a:t>分析方法可以对研究对象所处的情景进行全面、系统、准确的研究，从而可以得到四类战略，即优势机会</a:t>
            </a:r>
            <a:r>
              <a:rPr lang="en-US" altLang="zh-CN" dirty="0" smtClean="0"/>
              <a:t>(SO)</a:t>
            </a:r>
            <a:r>
              <a:rPr lang="zh-CN" altLang="en-US" dirty="0" smtClean="0"/>
              <a:t>战略、劣势机会</a:t>
            </a:r>
            <a:r>
              <a:rPr lang="en-US" altLang="zh-CN" dirty="0" smtClean="0"/>
              <a:t>(WO)</a:t>
            </a:r>
            <a:r>
              <a:rPr lang="zh-CN" altLang="en-US" dirty="0" smtClean="0"/>
              <a:t>战略、优势威胁</a:t>
            </a:r>
            <a:r>
              <a:rPr lang="en-US" altLang="zh-CN" dirty="0" smtClean="0"/>
              <a:t>(ST)</a:t>
            </a:r>
            <a:r>
              <a:rPr lang="zh-CN" altLang="en-US" dirty="0" smtClean="0"/>
              <a:t>战略和劣势威胁</a:t>
            </a:r>
            <a:r>
              <a:rPr lang="en-US" altLang="zh-CN" dirty="0" smtClean="0"/>
              <a:t>(WT)</a:t>
            </a:r>
            <a:r>
              <a:rPr lang="zh-CN" altLang="en-US" dirty="0" smtClean="0"/>
              <a:t>战略</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2050" name="Picture 2"/>
          <p:cNvPicPr>
            <a:picLocks noChangeAspect="1" noChangeArrowheads="1"/>
          </p:cNvPicPr>
          <p:nvPr/>
        </p:nvPicPr>
        <p:blipFill>
          <a:blip r:embed="rId2" cstate="print"/>
          <a:srcRect/>
          <a:stretch>
            <a:fillRect/>
          </a:stretch>
        </p:blipFill>
        <p:spPr bwMode="auto">
          <a:xfrm>
            <a:off x="164698" y="980728"/>
            <a:ext cx="8979302" cy="4878857"/>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第三节    波士顿咨询集团矩阵</a:t>
            </a:r>
            <a:endParaRPr lang="zh-CN" altLang="en-US" dirty="0"/>
          </a:p>
        </p:txBody>
      </p:sp>
      <p:sp>
        <p:nvSpPr>
          <p:cNvPr id="3" name="副标题 2"/>
          <p:cNvSpPr>
            <a:spLocks noGrp="1"/>
          </p:cNvSpPr>
          <p:nvPr>
            <p:ph type="subTitle" idx="1"/>
          </p:nvPr>
        </p:nvSpPr>
        <p:spPr/>
        <p:txBody>
          <a:bodyPr/>
          <a:lstStyle/>
          <a:p>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波士顿咨询集团矩阵</a:t>
            </a:r>
            <a:endParaRPr lang="zh-CN" altLang="en-US" dirty="0"/>
          </a:p>
        </p:txBody>
      </p:sp>
      <p:sp>
        <p:nvSpPr>
          <p:cNvPr id="3" name="内容占位符 2"/>
          <p:cNvSpPr>
            <a:spLocks noGrp="1"/>
          </p:cNvSpPr>
          <p:nvPr>
            <p:ph idx="1"/>
          </p:nvPr>
        </p:nvSpPr>
        <p:spPr/>
        <p:txBody>
          <a:bodyPr>
            <a:normAutofit/>
          </a:bodyPr>
          <a:lstStyle/>
          <a:p>
            <a:pPr algn="just"/>
            <a:r>
              <a:rPr lang="zh-CN" altLang="en-US" dirty="0" smtClean="0"/>
              <a:t>波士顿咨询集团矩阵</a:t>
            </a:r>
            <a:r>
              <a:rPr lang="en-US" altLang="zh-CN" dirty="0" smtClean="0"/>
              <a:t>(BCG Matrix) </a:t>
            </a:r>
            <a:r>
              <a:rPr lang="zh-CN" altLang="en-US" dirty="0" smtClean="0"/>
              <a:t>，又称市场增长率</a:t>
            </a:r>
            <a:r>
              <a:rPr lang="en-US" altLang="zh-CN" dirty="0" smtClean="0"/>
              <a:t>-</a:t>
            </a:r>
            <a:r>
              <a:rPr lang="zh-CN" altLang="en-US" dirty="0" smtClean="0"/>
              <a:t>相对市场份额矩阵、波士顿矩阵、四象限分析法等，是由美国著名的管理学家、波士顿咨询公司创始人布鲁斯</a:t>
            </a:r>
            <a:r>
              <a:rPr lang="en-US" altLang="zh-CN" dirty="0" smtClean="0"/>
              <a:t>·</a:t>
            </a:r>
            <a:r>
              <a:rPr lang="zh-CN" altLang="en-US" dirty="0" smtClean="0"/>
              <a:t>亨德森于</a:t>
            </a:r>
            <a:r>
              <a:rPr lang="en-US" altLang="zh-CN" dirty="0" smtClean="0"/>
              <a:t>1970</a:t>
            </a:r>
            <a:r>
              <a:rPr lang="zh-CN" altLang="en-US" dirty="0" smtClean="0"/>
              <a:t>年</a:t>
            </a:r>
            <a:r>
              <a:rPr lang="zh-CN" altLang="en-US" dirty="0" smtClean="0"/>
              <a:t>首创</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10000"/>
          </a:bodyPr>
          <a:lstStyle/>
          <a:p>
            <a:r>
              <a:rPr lang="en-US" dirty="0" smtClean="0"/>
              <a:t>(</a:t>
            </a:r>
            <a:r>
              <a:rPr lang="zh-CN" altLang="en-US" dirty="0" smtClean="0"/>
              <a:t>一</a:t>
            </a:r>
            <a:r>
              <a:rPr lang="en-US" dirty="0" smtClean="0"/>
              <a:t>)</a:t>
            </a:r>
            <a:r>
              <a:rPr lang="zh-CN" altLang="en-US" dirty="0" smtClean="0"/>
              <a:t>波士顿咨询集团矩阵的构成 </a:t>
            </a:r>
            <a:endParaRPr lang="zh-CN" altLang="en-US" dirty="0"/>
          </a:p>
          <a:p>
            <a:r>
              <a:rPr lang="zh-CN" altLang="en-US" dirty="0" smtClean="0"/>
              <a:t>波士顿咨询集团矩阵认为市场引力与企业实力是决定产品结构的两个基本</a:t>
            </a:r>
            <a:r>
              <a:rPr lang="zh-CN" altLang="en-US" dirty="0" smtClean="0"/>
              <a:t>因素</a:t>
            </a:r>
            <a:endParaRPr lang="en-US" altLang="zh-CN" dirty="0" smtClean="0"/>
          </a:p>
          <a:p>
            <a:r>
              <a:rPr lang="zh-CN" altLang="en-US" dirty="0" smtClean="0"/>
              <a:t>市场引力包括整个市场的销售量</a:t>
            </a:r>
            <a:r>
              <a:rPr lang="en-US" altLang="zh-CN" dirty="0" smtClean="0"/>
              <a:t>(</a:t>
            </a:r>
            <a:r>
              <a:rPr lang="zh-CN" altLang="en-US" dirty="0" smtClean="0"/>
              <a:t>额</a:t>
            </a:r>
            <a:r>
              <a:rPr lang="en-US" altLang="zh-CN" dirty="0" smtClean="0"/>
              <a:t>) </a:t>
            </a:r>
            <a:r>
              <a:rPr lang="zh-CN" altLang="en-US" dirty="0" smtClean="0"/>
              <a:t>增长率、竞争对手强弱及利润高低等。其中最主要的是反映市场引力的综合指标</a:t>
            </a:r>
            <a:r>
              <a:rPr lang="en-US" altLang="zh-CN" dirty="0" smtClean="0"/>
              <a:t>——</a:t>
            </a:r>
            <a:r>
              <a:rPr lang="zh-CN" altLang="en-US" dirty="0" smtClean="0"/>
              <a:t>销售增长率，这是决定企业产品结构是否合理的外在</a:t>
            </a:r>
            <a:r>
              <a:rPr lang="zh-CN" altLang="en-US" dirty="0" smtClean="0"/>
              <a:t>因素</a:t>
            </a:r>
            <a:endParaRPr lang="en-US" altLang="zh-CN" dirty="0" smtClean="0"/>
          </a:p>
          <a:p>
            <a:r>
              <a:rPr lang="zh-CN" altLang="en-US" dirty="0" smtClean="0"/>
              <a:t>企业实力包括市场占有率，技术、设备、资金利用能力等，其中市场占有率是决定企业产品结构的内在要素，它直接显示出企业竞争</a:t>
            </a:r>
            <a:r>
              <a:rPr lang="zh-CN" altLang="en-US" dirty="0" smtClean="0"/>
              <a:t>实力</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3074" name="Picture 2"/>
          <p:cNvPicPr>
            <a:picLocks noChangeAspect="1" noChangeArrowheads="1"/>
          </p:cNvPicPr>
          <p:nvPr/>
        </p:nvPicPr>
        <p:blipFill>
          <a:blip r:embed="rId2" cstate="print"/>
          <a:srcRect/>
          <a:stretch>
            <a:fillRect/>
          </a:stretch>
        </p:blipFill>
        <p:spPr bwMode="auto">
          <a:xfrm>
            <a:off x="755576" y="980728"/>
            <a:ext cx="7708562" cy="4968552"/>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a:bodyPr>
          <a:lstStyle/>
          <a:p>
            <a:r>
              <a:rPr lang="en-US" dirty="0" smtClean="0"/>
              <a:t>(</a:t>
            </a:r>
            <a:r>
              <a:rPr lang="zh-CN" altLang="en-US" dirty="0" smtClean="0"/>
              <a:t>二</a:t>
            </a:r>
            <a:r>
              <a:rPr lang="en-US" dirty="0" smtClean="0"/>
              <a:t>)</a:t>
            </a:r>
            <a:r>
              <a:rPr lang="zh-CN" altLang="en-US" dirty="0" smtClean="0"/>
              <a:t>波士顿咨询集团矩阵的应用 </a:t>
            </a:r>
            <a:endParaRPr lang="zh-CN" altLang="en-US" dirty="0"/>
          </a:p>
          <a:p>
            <a:r>
              <a:rPr lang="en-US" altLang="zh-CN" dirty="0" smtClean="0"/>
              <a:t>(1) </a:t>
            </a:r>
            <a:r>
              <a:rPr lang="zh-CN" altLang="en-US" dirty="0" smtClean="0"/>
              <a:t>问题业务区</a:t>
            </a:r>
          </a:p>
          <a:p>
            <a:r>
              <a:rPr lang="zh-CN" altLang="en-US" dirty="0" smtClean="0"/>
              <a:t>此区域内的业务或产品的市场增长率高，但是市场占有率低。高增长率说明市场机会大，前景好，而低市场占有率说明现金创造能力较低，能够生成的资金很小。对于这一类型的业务或产品，企业需要考虑是否投入大量资金，采取市场渗透、市场开发或产品开发等战略，使其向明星业务区</a:t>
            </a:r>
            <a:r>
              <a:rPr lang="zh-CN" altLang="en-US" dirty="0" smtClean="0"/>
              <a:t>转移</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第一节   五力竞争模型</a:t>
            </a:r>
            <a:endParaRPr lang="zh-CN" altLang="en-US" dirty="0"/>
          </a:p>
        </p:txBody>
      </p:sp>
      <p:sp>
        <p:nvSpPr>
          <p:cNvPr id="3" name="副标题 2"/>
          <p:cNvSpPr>
            <a:spLocks noGrp="1"/>
          </p:cNvSpPr>
          <p:nvPr>
            <p:ph type="subTitle" idx="1"/>
          </p:nvPr>
        </p:nvSpPr>
        <p:spPr/>
        <p:txBody>
          <a:bodyPr/>
          <a:lstStyle/>
          <a:p>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20000"/>
          </a:bodyPr>
          <a:lstStyle/>
          <a:p>
            <a:r>
              <a:rPr lang="en-US" dirty="0" smtClean="0"/>
              <a:t>(</a:t>
            </a:r>
            <a:r>
              <a:rPr lang="zh-CN" altLang="en-US" dirty="0" smtClean="0"/>
              <a:t>二</a:t>
            </a:r>
            <a:r>
              <a:rPr lang="en-US" dirty="0" smtClean="0"/>
              <a:t>)</a:t>
            </a:r>
            <a:r>
              <a:rPr lang="zh-CN" altLang="en-US" dirty="0" smtClean="0"/>
              <a:t>波士顿咨询集团矩阵的应用 </a:t>
            </a:r>
            <a:endParaRPr lang="zh-CN" altLang="en-US" dirty="0"/>
          </a:p>
          <a:p>
            <a:r>
              <a:rPr lang="en-US" altLang="zh-CN" dirty="0" smtClean="0"/>
              <a:t>(2) </a:t>
            </a:r>
            <a:r>
              <a:rPr lang="zh-CN" altLang="en-US" dirty="0" smtClean="0"/>
              <a:t>明星业务区</a:t>
            </a:r>
          </a:p>
          <a:p>
            <a:r>
              <a:rPr lang="zh-CN" altLang="en-US" dirty="0" smtClean="0"/>
              <a:t>此区域内的业务或产品的市场增长率和市场占有率都高。此类业务或产品是企业具有长期发展机会和获利能力的业务或产品，是企业最佳的长期获利机会</a:t>
            </a:r>
            <a:r>
              <a:rPr lang="zh-CN" altLang="en-US" dirty="0" smtClean="0"/>
              <a:t>所在</a:t>
            </a:r>
            <a:endParaRPr lang="en-US" altLang="zh-CN" dirty="0" smtClean="0"/>
          </a:p>
          <a:p>
            <a:r>
              <a:rPr lang="zh-CN" altLang="en-US" dirty="0" smtClean="0"/>
              <a:t>但</a:t>
            </a:r>
            <a:r>
              <a:rPr lang="zh-CN" altLang="en-US" dirty="0" smtClean="0"/>
              <a:t>这并不意味着明星业务一定可以给企业带来源源不断的现金流，因为市场还在高速成长，企业必须继续投资，以保持与市场同步增长，并击退竞争</a:t>
            </a:r>
            <a:r>
              <a:rPr lang="zh-CN" altLang="en-US" dirty="0" smtClean="0"/>
              <a:t>对手</a:t>
            </a:r>
            <a:endParaRPr lang="en-US" altLang="zh-CN" dirty="0" smtClean="0"/>
          </a:p>
          <a:p>
            <a:r>
              <a:rPr lang="zh-CN" altLang="en-US" dirty="0" smtClean="0"/>
              <a:t>企业</a:t>
            </a:r>
            <a:r>
              <a:rPr lang="zh-CN" altLang="en-US" dirty="0" smtClean="0"/>
              <a:t>要对明星业务或产品采用增长战略，投入资金，保持或增强其在市场中的主导</a:t>
            </a:r>
            <a:r>
              <a:rPr lang="zh-CN" altLang="en-US" dirty="0" smtClean="0"/>
              <a:t>地位</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7500" lnSpcReduction="20000"/>
          </a:bodyPr>
          <a:lstStyle/>
          <a:p>
            <a:r>
              <a:rPr lang="en-US" dirty="0" smtClean="0"/>
              <a:t>(</a:t>
            </a:r>
            <a:r>
              <a:rPr lang="zh-CN" altLang="en-US" dirty="0" smtClean="0"/>
              <a:t>二</a:t>
            </a:r>
            <a:r>
              <a:rPr lang="en-US" dirty="0" smtClean="0"/>
              <a:t>)</a:t>
            </a:r>
            <a:r>
              <a:rPr lang="zh-CN" altLang="en-US" dirty="0" smtClean="0"/>
              <a:t>波士顿咨询集团矩阵的应用 </a:t>
            </a:r>
            <a:endParaRPr lang="zh-CN" altLang="en-US" dirty="0"/>
          </a:p>
          <a:p>
            <a:r>
              <a:rPr lang="en-US" altLang="zh-CN" dirty="0" smtClean="0"/>
              <a:t>(3) </a:t>
            </a:r>
            <a:r>
              <a:rPr lang="zh-CN" altLang="en-US" dirty="0" smtClean="0"/>
              <a:t>现金牛业务区</a:t>
            </a:r>
          </a:p>
          <a:p>
            <a:r>
              <a:rPr lang="zh-CN" altLang="en-US" dirty="0" smtClean="0"/>
              <a:t>此业务区内的业务或产品的市场增长率低，但是市场占有率</a:t>
            </a:r>
            <a:r>
              <a:rPr lang="zh-CN" altLang="en-US" dirty="0" smtClean="0"/>
              <a:t>高</a:t>
            </a:r>
            <a:endParaRPr lang="en-US" altLang="zh-CN" dirty="0" smtClean="0"/>
          </a:p>
          <a:p>
            <a:r>
              <a:rPr lang="zh-CN" altLang="en-US" dirty="0" smtClean="0"/>
              <a:t>此</a:t>
            </a:r>
            <a:r>
              <a:rPr lang="zh-CN" altLang="en-US" dirty="0" smtClean="0"/>
              <a:t>类业务或产品已经进入成熟期，因此增长率低，占有率高。销售量大，产品利润率高、负债比率低，可以为企业提供资金，而且由于增长率低，也无需增大投资，因此称作</a:t>
            </a:r>
            <a:r>
              <a:rPr lang="zh-CN" altLang="en-US" dirty="0" smtClean="0"/>
              <a:t>“现金牛”</a:t>
            </a:r>
            <a:endParaRPr lang="en-US" altLang="zh-CN" dirty="0" smtClean="0"/>
          </a:p>
          <a:p>
            <a:r>
              <a:rPr lang="zh-CN" altLang="en-US" dirty="0" smtClean="0"/>
              <a:t>对于强势的“现金牛”业务或产品企业应该采取维持型战略，尽可能维持其市场增长率或延缓其下降速度，利用它贡献的资金发展新的</a:t>
            </a:r>
            <a:r>
              <a:rPr lang="zh-CN" altLang="en-US" dirty="0" smtClean="0"/>
              <a:t>业务</a:t>
            </a:r>
            <a:endParaRPr lang="en-US" altLang="zh-CN" dirty="0" smtClean="0"/>
          </a:p>
          <a:p>
            <a:r>
              <a:rPr lang="zh-CN" altLang="en-US" dirty="0" smtClean="0"/>
              <a:t>对于弱势的“现金牛”业务或产品企业应该采取紧缩战略，快速收回</a:t>
            </a:r>
            <a:r>
              <a:rPr lang="zh-CN" altLang="en-US" dirty="0" smtClean="0"/>
              <a:t>现金</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r>
              <a:rPr lang="en-US" dirty="0" smtClean="0"/>
              <a:t>(</a:t>
            </a:r>
            <a:r>
              <a:rPr lang="zh-CN" altLang="en-US" dirty="0" smtClean="0"/>
              <a:t>二</a:t>
            </a:r>
            <a:r>
              <a:rPr lang="en-US" dirty="0" smtClean="0"/>
              <a:t>)</a:t>
            </a:r>
            <a:r>
              <a:rPr lang="zh-CN" altLang="en-US" dirty="0" smtClean="0"/>
              <a:t>波士顿咨询集团矩阵的应用 </a:t>
            </a:r>
            <a:endParaRPr lang="zh-CN" altLang="en-US" dirty="0"/>
          </a:p>
          <a:p>
            <a:r>
              <a:rPr lang="en-US" altLang="zh-CN" dirty="0" smtClean="0"/>
              <a:t>(4) </a:t>
            </a:r>
            <a:r>
              <a:rPr lang="zh-CN" altLang="en-US" dirty="0" smtClean="0"/>
              <a:t>瘦狗业务区</a:t>
            </a:r>
          </a:p>
          <a:p>
            <a:r>
              <a:rPr lang="zh-CN" altLang="en-US" dirty="0" smtClean="0"/>
              <a:t>此区域内的业务或产品的市场增长率和市场占有率都</a:t>
            </a:r>
            <a:r>
              <a:rPr lang="zh-CN" altLang="en-US" dirty="0" smtClean="0"/>
              <a:t>低</a:t>
            </a:r>
            <a:endParaRPr lang="en-US" altLang="zh-CN" dirty="0" smtClean="0"/>
          </a:p>
          <a:p>
            <a:r>
              <a:rPr lang="zh-CN" altLang="en-US" dirty="0" smtClean="0"/>
              <a:t>此</a:t>
            </a:r>
            <a:r>
              <a:rPr lang="zh-CN" altLang="en-US" dirty="0" smtClean="0"/>
              <a:t>类业务或产品处于饱和的市场当中，竞争激烈，利润率低，无法为企业带来</a:t>
            </a:r>
            <a:r>
              <a:rPr lang="zh-CN" altLang="en-US" dirty="0" smtClean="0"/>
              <a:t>收益</a:t>
            </a:r>
            <a:endParaRPr lang="en-US" altLang="zh-CN" dirty="0" smtClean="0"/>
          </a:p>
          <a:p>
            <a:r>
              <a:rPr lang="zh-CN" altLang="en-US" dirty="0" smtClean="0"/>
              <a:t>对于</a:t>
            </a:r>
            <a:r>
              <a:rPr lang="zh-CN" altLang="en-US" dirty="0" smtClean="0"/>
              <a:t>这类业务或产品企业应该采用紧缩战略，将其清算或</a:t>
            </a:r>
            <a:r>
              <a:rPr lang="zh-CN" altLang="en-US" dirty="0" smtClean="0"/>
              <a:t>剥离</a:t>
            </a:r>
            <a:endParaRPr lang="en-US" altLang="zh-CN" dirty="0" smtClean="0"/>
          </a:p>
          <a:p>
            <a:pPr lvl="1"/>
            <a:r>
              <a:rPr lang="zh-CN" altLang="en-US" dirty="0" smtClean="0"/>
              <a:t>如果</a:t>
            </a:r>
            <a:r>
              <a:rPr lang="zh-CN" altLang="en-US" dirty="0" smtClean="0"/>
              <a:t>某项业务或产品刚沦为“瘦狗”，企业可以缩小经营范围， 加强内部管理，力争</a:t>
            </a:r>
            <a:r>
              <a:rPr lang="zh-CN" altLang="en-US" dirty="0" smtClean="0"/>
              <a:t>起死回生</a:t>
            </a:r>
            <a:endParaRPr lang="en-US" altLang="zh-CN" dirty="0" smtClean="0"/>
          </a:p>
          <a:p>
            <a:pPr lvl="1"/>
            <a:r>
              <a:rPr lang="zh-CN" altLang="en-US" dirty="0" smtClean="0"/>
              <a:t>如果</a:t>
            </a:r>
            <a:r>
              <a:rPr lang="zh-CN" altLang="en-US" dirty="0" smtClean="0"/>
              <a:t>回天乏力则应尽早采取措施，清算或退出经营。</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第四节</a:t>
            </a:r>
            <a:r>
              <a:rPr lang="en-US" dirty="0" smtClean="0"/>
              <a:t>    GE</a:t>
            </a:r>
            <a:r>
              <a:rPr lang="zh-CN" altLang="en-US" dirty="0" smtClean="0"/>
              <a:t>矩阵</a:t>
            </a:r>
            <a:endParaRPr lang="zh-CN" altLang="en-US" dirty="0"/>
          </a:p>
        </p:txBody>
      </p:sp>
      <p:sp>
        <p:nvSpPr>
          <p:cNvPr id="3" name="副标题 2"/>
          <p:cNvSpPr>
            <a:spLocks noGrp="1"/>
          </p:cNvSpPr>
          <p:nvPr>
            <p:ph type="subTitle" idx="1"/>
          </p:nvPr>
        </p:nvSpPr>
        <p:spPr/>
        <p:txBody>
          <a:bodyPr/>
          <a:lstStyle/>
          <a:p>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dirty="0" smtClean="0"/>
              <a:t>GE</a:t>
            </a:r>
            <a:r>
              <a:rPr lang="zh-CN" altLang="en-US" b="1" dirty="0" smtClean="0"/>
              <a:t>矩阵</a:t>
            </a:r>
            <a:endParaRPr lang="zh-CN" altLang="en-US" dirty="0"/>
          </a:p>
        </p:txBody>
      </p:sp>
      <p:sp>
        <p:nvSpPr>
          <p:cNvPr id="3" name="内容占位符 2"/>
          <p:cNvSpPr>
            <a:spLocks noGrp="1"/>
          </p:cNvSpPr>
          <p:nvPr>
            <p:ph idx="1"/>
          </p:nvPr>
        </p:nvSpPr>
        <p:spPr/>
        <p:txBody>
          <a:bodyPr>
            <a:normAutofit/>
          </a:bodyPr>
          <a:lstStyle/>
          <a:p>
            <a:pPr algn="just"/>
            <a:r>
              <a:rPr lang="zh-CN" altLang="en-US" dirty="0" smtClean="0"/>
              <a:t>通用电气公司在波士顿咨询公司矩阵基础上开发了更为高级的组合分析工具，即</a:t>
            </a:r>
            <a:r>
              <a:rPr lang="en-US" altLang="zh-CN" dirty="0" smtClean="0"/>
              <a:t>GE</a:t>
            </a:r>
            <a:r>
              <a:rPr lang="zh-CN" altLang="en-US" dirty="0" smtClean="0"/>
              <a:t>矩阵，又称为业务评估矩阵、麦肯锡矩阵，吸引力</a:t>
            </a:r>
            <a:r>
              <a:rPr lang="en-US" altLang="zh-CN" dirty="0" smtClean="0"/>
              <a:t>/</a:t>
            </a:r>
            <a:r>
              <a:rPr lang="zh-CN" altLang="en-US" dirty="0" smtClean="0"/>
              <a:t>实力</a:t>
            </a:r>
            <a:r>
              <a:rPr lang="zh-CN" altLang="en-US" dirty="0" smtClean="0"/>
              <a:t>矩阵</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4098" name="Picture 2"/>
          <p:cNvPicPr>
            <a:picLocks noChangeAspect="1" noChangeArrowheads="1"/>
          </p:cNvPicPr>
          <p:nvPr/>
        </p:nvPicPr>
        <p:blipFill>
          <a:blip r:embed="rId2" cstate="print"/>
          <a:srcRect/>
          <a:stretch>
            <a:fillRect/>
          </a:stretch>
        </p:blipFill>
        <p:spPr bwMode="auto">
          <a:xfrm>
            <a:off x="395536" y="1628800"/>
            <a:ext cx="8543878" cy="4248472"/>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t>第五节   鱼骨图</a:t>
            </a:r>
            <a:endParaRPr lang="zh-CN" altLang="en-US" dirty="0"/>
          </a:p>
        </p:txBody>
      </p:sp>
      <p:sp>
        <p:nvSpPr>
          <p:cNvPr id="3" name="副标题 2"/>
          <p:cNvSpPr>
            <a:spLocks noGrp="1"/>
          </p:cNvSpPr>
          <p:nvPr>
            <p:ph type="subTitle" idx="1"/>
          </p:nvPr>
        </p:nvSpPr>
        <p:spPr/>
        <p:txBody>
          <a:bodyPr/>
          <a:lstStyle/>
          <a:p>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鱼骨图</a:t>
            </a:r>
            <a:endParaRPr lang="zh-CN" altLang="en-US" dirty="0"/>
          </a:p>
        </p:txBody>
      </p:sp>
      <p:sp>
        <p:nvSpPr>
          <p:cNvPr id="3" name="内容占位符 2"/>
          <p:cNvSpPr>
            <a:spLocks noGrp="1"/>
          </p:cNvSpPr>
          <p:nvPr>
            <p:ph idx="1"/>
          </p:nvPr>
        </p:nvSpPr>
        <p:spPr/>
        <p:txBody>
          <a:bodyPr>
            <a:normAutofit fontScale="92500"/>
          </a:bodyPr>
          <a:lstStyle/>
          <a:p>
            <a:pPr algn="just"/>
            <a:r>
              <a:rPr lang="zh-CN" altLang="en-US" dirty="0" smtClean="0"/>
              <a:t>问题的特性总是受到一些因素的影响，通过头脑风暴法找出这些因素，并将它们与特性值一起按相互关联性整理而成的层次分明、条理清楚并标出重要因素的图就叫特性要因图，因其形状如鱼骨，所以又叫鱼骨</a:t>
            </a:r>
            <a:r>
              <a:rPr lang="zh-CN" altLang="en-US" dirty="0" smtClean="0"/>
              <a:t>图</a:t>
            </a:r>
            <a:endParaRPr lang="en-US" altLang="zh-CN" dirty="0" smtClean="0"/>
          </a:p>
          <a:p>
            <a:pPr algn="just"/>
            <a:r>
              <a:rPr lang="zh-CN" altLang="en-US" dirty="0" smtClean="0"/>
              <a:t>鱼骨图是日本管理大师石川馨先生于</a:t>
            </a:r>
            <a:r>
              <a:rPr lang="en-US" altLang="zh-CN" dirty="0" smtClean="0"/>
              <a:t>1953</a:t>
            </a:r>
            <a:r>
              <a:rPr lang="zh-CN" altLang="en-US" dirty="0" smtClean="0"/>
              <a:t>年提出的，故又名</a:t>
            </a:r>
            <a:r>
              <a:rPr lang="zh-CN" altLang="en-US" dirty="0" smtClean="0"/>
              <a:t>“石川图”</a:t>
            </a:r>
            <a:endParaRPr lang="en-US" altLang="zh-CN" dirty="0" smtClean="0"/>
          </a:p>
          <a:p>
            <a:pPr algn="just"/>
            <a:r>
              <a:rPr lang="zh-CN" altLang="en-US" dirty="0" smtClean="0"/>
              <a:t>鱼</a:t>
            </a:r>
            <a:r>
              <a:rPr lang="zh-CN" altLang="en-US" dirty="0" smtClean="0"/>
              <a:t>骨图是一种发现问题“根本原因”的方法，也是一种透过现象看本质的分析</a:t>
            </a:r>
            <a:r>
              <a:rPr lang="zh-CN" altLang="en-US" dirty="0" smtClean="0"/>
              <a:t>方法</a:t>
            </a: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en-US" dirty="0" smtClean="0"/>
              <a:t>(</a:t>
            </a:r>
            <a:r>
              <a:rPr lang="zh-CN" altLang="en-US" dirty="0" smtClean="0"/>
              <a:t>一</a:t>
            </a:r>
            <a:r>
              <a:rPr lang="en-US" dirty="0" smtClean="0"/>
              <a:t>)</a:t>
            </a:r>
            <a:r>
              <a:rPr lang="zh-CN" altLang="en-US" dirty="0" smtClean="0"/>
              <a:t>鱼骨图的类型 </a:t>
            </a:r>
            <a:endParaRPr lang="zh-CN" altLang="en-US" dirty="0"/>
          </a:p>
          <a:p>
            <a:r>
              <a:rPr lang="en-US" altLang="zh-CN" dirty="0" smtClean="0"/>
              <a:t>(1) </a:t>
            </a:r>
            <a:r>
              <a:rPr lang="zh-CN" altLang="en-US" dirty="0" smtClean="0"/>
              <a:t>整理问题型鱼骨图</a:t>
            </a:r>
          </a:p>
          <a:p>
            <a:r>
              <a:rPr lang="zh-CN" altLang="en-US" dirty="0" smtClean="0"/>
              <a:t>各要素与特性值间不存在原因关系，而是结构构成</a:t>
            </a:r>
            <a:r>
              <a:rPr lang="zh-CN" altLang="en-US" dirty="0" smtClean="0"/>
              <a:t>关系</a:t>
            </a:r>
            <a:endParaRPr lang="zh-CN" altLang="en-US" dirty="0" smtClean="0"/>
          </a:p>
          <a:p>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5122" name="Picture 2"/>
          <p:cNvPicPr>
            <a:picLocks noChangeAspect="1" noChangeArrowheads="1"/>
          </p:cNvPicPr>
          <p:nvPr/>
        </p:nvPicPr>
        <p:blipFill>
          <a:blip r:embed="rId2" cstate="print"/>
          <a:srcRect/>
          <a:stretch>
            <a:fillRect/>
          </a:stretch>
        </p:blipFill>
        <p:spPr bwMode="auto">
          <a:xfrm>
            <a:off x="1187624" y="1124744"/>
            <a:ext cx="6856413" cy="4657725"/>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smtClean="0"/>
              <a:t>五力竞争模型</a:t>
            </a:r>
            <a:endParaRPr lang="zh-CN" altLang="en-US" dirty="0"/>
          </a:p>
        </p:txBody>
      </p:sp>
      <p:sp>
        <p:nvSpPr>
          <p:cNvPr id="3" name="内容占位符 2"/>
          <p:cNvSpPr>
            <a:spLocks noGrp="1"/>
          </p:cNvSpPr>
          <p:nvPr>
            <p:ph idx="1"/>
          </p:nvPr>
        </p:nvSpPr>
        <p:spPr/>
        <p:txBody>
          <a:bodyPr>
            <a:normAutofit fontScale="92500"/>
          </a:bodyPr>
          <a:lstStyle/>
          <a:p>
            <a:endParaRPr lang="zh-CN" altLang="en-US" dirty="0"/>
          </a:p>
          <a:p>
            <a:r>
              <a:rPr lang="zh-CN" altLang="zh-CN" dirty="0" smtClean="0"/>
              <a:t>行业由许多生产可相互替代的产品的公司组成。在竞争中，这些公司相互影响，而行业环境相对于总体环境对企业战略竞争力和获利能力有更直接的影响。</a:t>
            </a:r>
            <a:r>
              <a:rPr lang="en-US" altLang="zh-CN" dirty="0" smtClean="0"/>
              <a:t>20</a:t>
            </a:r>
            <a:r>
              <a:rPr lang="zh-CN" altLang="zh-CN" dirty="0" smtClean="0"/>
              <a:t>世纪</a:t>
            </a:r>
            <a:r>
              <a:rPr lang="en-US" altLang="zh-CN" dirty="0" smtClean="0"/>
              <a:t>80</a:t>
            </a:r>
            <a:r>
              <a:rPr lang="zh-CN" altLang="zh-CN" dirty="0" smtClean="0"/>
              <a:t>年代初，迈克尔·波特提出了五力竞争模型，指出行业的潜在盈利能力是由五种竞争力量共同决定的，包括新进入者的威胁、供方议价能力、买方议价能力、替代产品的威胁以及竞争对手间的竞争强度</a:t>
            </a:r>
            <a:endParaRPr lang="zh-CN" altLang="en-US" dirty="0"/>
          </a:p>
          <a:p>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en-US" dirty="0" smtClean="0"/>
              <a:t>(</a:t>
            </a:r>
            <a:r>
              <a:rPr lang="zh-CN" altLang="en-US" dirty="0" smtClean="0"/>
              <a:t>一</a:t>
            </a:r>
            <a:r>
              <a:rPr lang="en-US" dirty="0" smtClean="0"/>
              <a:t>)</a:t>
            </a:r>
            <a:r>
              <a:rPr lang="zh-CN" altLang="en-US" dirty="0" smtClean="0"/>
              <a:t>鱼骨图的类型 </a:t>
            </a:r>
            <a:endParaRPr lang="zh-CN" altLang="en-US" dirty="0"/>
          </a:p>
          <a:p>
            <a:r>
              <a:rPr lang="en-US" altLang="zh-CN" dirty="0" smtClean="0"/>
              <a:t>(2) </a:t>
            </a:r>
            <a:r>
              <a:rPr lang="zh-CN" altLang="en-US" dirty="0" smtClean="0"/>
              <a:t>对策型鱼骨图</a:t>
            </a:r>
          </a:p>
          <a:p>
            <a:r>
              <a:rPr lang="zh-CN" altLang="en-US" dirty="0" smtClean="0"/>
              <a:t>对策型鱼骨图的鱼头在左，特性值通常为“如何提高</a:t>
            </a:r>
            <a:r>
              <a:rPr lang="en-US" altLang="zh-CN" dirty="0" smtClean="0"/>
              <a:t>/</a:t>
            </a:r>
            <a:r>
              <a:rPr lang="zh-CN" altLang="en-US" dirty="0" smtClean="0"/>
              <a:t>改善</a:t>
            </a:r>
            <a:r>
              <a:rPr lang="en-US" altLang="zh-CN" dirty="0" smtClean="0"/>
              <a:t>……”</a:t>
            </a:r>
            <a:r>
              <a:rPr lang="zh-CN" altLang="en-US" dirty="0" smtClean="0"/>
              <a:t>的形式，即针对某个问题提供改善</a:t>
            </a:r>
            <a:r>
              <a:rPr lang="zh-CN" altLang="en-US" dirty="0" smtClean="0"/>
              <a:t>对策</a:t>
            </a: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6146" name="Picture 2"/>
          <p:cNvPicPr>
            <a:picLocks noChangeAspect="1" noChangeArrowheads="1"/>
          </p:cNvPicPr>
          <p:nvPr/>
        </p:nvPicPr>
        <p:blipFill>
          <a:blip r:embed="rId2" cstate="print"/>
          <a:srcRect/>
          <a:stretch>
            <a:fillRect/>
          </a:stretch>
        </p:blipFill>
        <p:spPr bwMode="auto">
          <a:xfrm>
            <a:off x="914400" y="1247775"/>
            <a:ext cx="7313613" cy="4362450"/>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en-US" dirty="0" smtClean="0"/>
              <a:t>(</a:t>
            </a:r>
            <a:r>
              <a:rPr lang="zh-CN" altLang="en-US" dirty="0" smtClean="0"/>
              <a:t>一</a:t>
            </a:r>
            <a:r>
              <a:rPr lang="en-US" dirty="0" smtClean="0"/>
              <a:t>)</a:t>
            </a:r>
            <a:r>
              <a:rPr lang="zh-CN" altLang="en-US" dirty="0" smtClean="0"/>
              <a:t>鱼骨图的类型 </a:t>
            </a:r>
            <a:endParaRPr lang="zh-CN" altLang="en-US" dirty="0"/>
          </a:p>
          <a:p>
            <a:r>
              <a:rPr lang="en-US" altLang="zh-CN" dirty="0" smtClean="0"/>
              <a:t>(3) </a:t>
            </a:r>
            <a:r>
              <a:rPr lang="zh-CN" altLang="en-US" dirty="0" smtClean="0"/>
              <a:t>对策型鱼骨图</a:t>
            </a:r>
          </a:p>
          <a:p>
            <a:r>
              <a:rPr lang="zh-CN" altLang="en-US" dirty="0" smtClean="0"/>
              <a:t>对策型鱼骨图的鱼头在左，特性值通常为“如何提高</a:t>
            </a:r>
            <a:r>
              <a:rPr lang="en-US" altLang="zh-CN" dirty="0" smtClean="0"/>
              <a:t>/</a:t>
            </a:r>
            <a:r>
              <a:rPr lang="zh-CN" altLang="en-US" dirty="0" smtClean="0"/>
              <a:t>改善</a:t>
            </a:r>
            <a:r>
              <a:rPr lang="en-US" altLang="zh-CN" dirty="0" smtClean="0"/>
              <a:t>……”</a:t>
            </a:r>
            <a:r>
              <a:rPr lang="zh-CN" altLang="en-US" dirty="0" smtClean="0"/>
              <a:t>的形式，即针对某个问题提供改善</a:t>
            </a:r>
            <a:r>
              <a:rPr lang="zh-CN" altLang="en-US" dirty="0" smtClean="0"/>
              <a:t>对策</a:t>
            </a:r>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7170" name="Picture 2"/>
          <p:cNvPicPr>
            <a:picLocks noChangeAspect="1" noChangeArrowheads="1"/>
          </p:cNvPicPr>
          <p:nvPr/>
        </p:nvPicPr>
        <p:blipFill>
          <a:blip r:embed="rId2" cstate="print"/>
          <a:srcRect/>
          <a:stretch>
            <a:fillRect/>
          </a:stretch>
        </p:blipFill>
        <p:spPr bwMode="auto">
          <a:xfrm>
            <a:off x="1019175" y="1223963"/>
            <a:ext cx="7104063" cy="4410075"/>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pic>
        <p:nvPicPr>
          <p:cNvPr id="1026" name="Picture 2"/>
          <p:cNvPicPr>
            <a:picLocks noChangeAspect="1" noChangeArrowheads="1"/>
          </p:cNvPicPr>
          <p:nvPr/>
        </p:nvPicPr>
        <p:blipFill>
          <a:blip r:embed="rId2" cstate="print"/>
          <a:srcRect/>
          <a:stretch>
            <a:fillRect/>
          </a:stretch>
        </p:blipFill>
        <p:spPr bwMode="auto">
          <a:xfrm>
            <a:off x="1475656" y="1412776"/>
            <a:ext cx="6305550" cy="4286250"/>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normAutofit fontScale="92500" lnSpcReduction="20000"/>
          </a:bodyPr>
          <a:lstStyle/>
          <a:p>
            <a:r>
              <a:rPr lang="en-US" dirty="0" smtClean="0"/>
              <a:t>(</a:t>
            </a:r>
            <a:r>
              <a:rPr lang="zh-CN" altLang="en-US" dirty="0" smtClean="0"/>
              <a:t>一</a:t>
            </a:r>
            <a:r>
              <a:rPr lang="en-US" dirty="0" smtClean="0"/>
              <a:t>)</a:t>
            </a:r>
            <a:r>
              <a:rPr lang="zh-CN" altLang="en-US" dirty="0" smtClean="0"/>
              <a:t> 新的进入者 </a:t>
            </a:r>
          </a:p>
          <a:p>
            <a:pPr>
              <a:buNone/>
            </a:pPr>
            <a:endParaRPr lang="zh-CN" altLang="en-US" dirty="0"/>
          </a:p>
          <a:p>
            <a:r>
              <a:rPr lang="zh-CN" altLang="en-US" dirty="0" smtClean="0"/>
              <a:t>新的进入者是指刚刚涉足或即将涉足产业的</a:t>
            </a:r>
            <a:r>
              <a:rPr lang="zh-CN" altLang="en-US" dirty="0" smtClean="0"/>
              <a:t>参与者</a:t>
            </a:r>
            <a:endParaRPr lang="en-US" altLang="zh-CN" dirty="0" smtClean="0"/>
          </a:p>
          <a:p>
            <a:r>
              <a:rPr lang="zh-CN" altLang="en-US" dirty="0" smtClean="0"/>
              <a:t>新</a:t>
            </a:r>
            <a:r>
              <a:rPr lang="zh-CN" altLang="en-US" dirty="0" smtClean="0"/>
              <a:t>的进入者是受产业中存在的超额利润的吸引而进入这个</a:t>
            </a:r>
            <a:r>
              <a:rPr lang="zh-CN" altLang="en-US" dirty="0" smtClean="0"/>
              <a:t>产业</a:t>
            </a:r>
            <a:endParaRPr lang="en-US" altLang="zh-CN" dirty="0" smtClean="0"/>
          </a:p>
          <a:p>
            <a:r>
              <a:rPr lang="zh-CN" altLang="en-US" dirty="0" smtClean="0"/>
              <a:t>新</a:t>
            </a:r>
            <a:r>
              <a:rPr lang="zh-CN" altLang="en-US" dirty="0" smtClean="0"/>
              <a:t>的进入者可能威胁到现有竞争者的市场份额，因为它们能够带来额外的生产能力，导致企业的收入和回报下降，所以识别新的进入者对企业是非常重要</a:t>
            </a:r>
            <a:r>
              <a:rPr lang="zh-CN" altLang="en-US" dirty="0" smtClean="0"/>
              <a:t>的</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en-US" dirty="0" smtClean="0"/>
              <a:t>(</a:t>
            </a:r>
            <a:r>
              <a:rPr lang="zh-CN" altLang="en-US" dirty="0" smtClean="0"/>
              <a:t>二</a:t>
            </a:r>
            <a:r>
              <a:rPr lang="en-US" dirty="0" smtClean="0"/>
              <a:t>)</a:t>
            </a:r>
            <a:r>
              <a:rPr lang="zh-CN" altLang="en-US" dirty="0" smtClean="0"/>
              <a:t>供方议价能力 </a:t>
            </a:r>
          </a:p>
          <a:p>
            <a:pPr>
              <a:buNone/>
            </a:pPr>
            <a:endParaRPr lang="zh-CN" altLang="en-US" dirty="0"/>
          </a:p>
          <a:p>
            <a:r>
              <a:rPr lang="zh-CN" altLang="en-US" dirty="0" smtClean="0"/>
              <a:t>供方指为企业提供原材料、设备和其他投入品的</a:t>
            </a:r>
            <a:r>
              <a:rPr lang="zh-CN" altLang="en-US" dirty="0" smtClean="0"/>
              <a:t>企业</a:t>
            </a:r>
            <a:endParaRPr lang="en-US" altLang="zh-CN" dirty="0" smtClean="0"/>
          </a:p>
          <a:p>
            <a:r>
              <a:rPr lang="zh-CN" altLang="en-US" dirty="0" smtClean="0"/>
              <a:t>提高</a:t>
            </a:r>
            <a:r>
              <a:rPr lang="zh-CN" altLang="en-US" dirty="0" smtClean="0"/>
              <a:t>价格和降低产品质量是供方影响行业中现有企业盈利能力与产品竞争力的主要</a:t>
            </a:r>
            <a:r>
              <a:rPr lang="zh-CN" altLang="en-US" dirty="0" smtClean="0"/>
              <a:t>手段</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en-US" dirty="0"/>
              <a:t>(</a:t>
            </a:r>
            <a:r>
              <a:rPr lang="zh-CN" altLang="en-US" dirty="0"/>
              <a:t>三</a:t>
            </a:r>
            <a:r>
              <a:rPr lang="en-US" dirty="0" smtClean="0"/>
              <a:t>)</a:t>
            </a:r>
            <a:r>
              <a:rPr lang="zh-CN" altLang="en-US" dirty="0" smtClean="0"/>
              <a:t>买方议价能力 </a:t>
            </a:r>
            <a:endParaRPr lang="zh-CN" altLang="en-US" dirty="0"/>
          </a:p>
          <a:p>
            <a:endParaRPr lang="zh-CN" altLang="en-US" dirty="0"/>
          </a:p>
          <a:p>
            <a:r>
              <a:rPr lang="zh-CN" altLang="en-US" dirty="0" smtClean="0"/>
              <a:t>买方是指购买企业产品或服务的其他企业或</a:t>
            </a:r>
            <a:r>
              <a:rPr lang="zh-CN" altLang="en-US" dirty="0" smtClean="0"/>
              <a:t>个体</a:t>
            </a:r>
            <a:endParaRPr lang="en-US" altLang="zh-CN" dirty="0" smtClean="0"/>
          </a:p>
          <a:p>
            <a:r>
              <a:rPr lang="zh-CN" altLang="en-US" dirty="0" smtClean="0"/>
              <a:t>压低</a:t>
            </a:r>
            <a:r>
              <a:rPr lang="zh-CN" altLang="en-US" dirty="0" smtClean="0"/>
              <a:t>价格和要求提供较高的产品或服务质量的能力是买方主要影响行业中现有企业盈利能力的主要</a:t>
            </a:r>
            <a:r>
              <a:rPr lang="zh-CN" altLang="en-US" dirty="0" smtClean="0"/>
              <a:t>手段</a:t>
            </a:r>
            <a:endParaRPr lang="zh-CN" altLang="en-US" dirty="0"/>
          </a:p>
          <a:p>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r>
              <a:rPr lang="en-US" dirty="0"/>
              <a:t>(</a:t>
            </a:r>
            <a:r>
              <a:rPr lang="zh-CN" altLang="en-US" dirty="0"/>
              <a:t>四</a:t>
            </a:r>
            <a:r>
              <a:rPr lang="en-US" dirty="0" smtClean="0"/>
              <a:t>)</a:t>
            </a:r>
            <a:r>
              <a:rPr lang="zh-CN" altLang="en-US" dirty="0" smtClean="0"/>
              <a:t>替代品的威胁 </a:t>
            </a:r>
            <a:endParaRPr lang="zh-CN" altLang="en-US" dirty="0"/>
          </a:p>
          <a:p>
            <a:endParaRPr lang="zh-CN" altLang="en-US" dirty="0"/>
          </a:p>
          <a:p>
            <a:r>
              <a:rPr lang="zh-CN" altLang="en-US" dirty="0" smtClean="0"/>
              <a:t>替代品是指外部特定行业生产的与本行业的产品和服务具有类似或相同功能的产品和服务，例如互联网对传统纸媒的</a:t>
            </a:r>
            <a:r>
              <a:rPr lang="zh-CN" altLang="en-US" dirty="0" smtClean="0"/>
              <a:t>替代</a:t>
            </a:r>
            <a:endParaRPr lang="en-US" altLang="zh-CN" dirty="0" smtClean="0"/>
          </a:p>
          <a:p>
            <a:r>
              <a:rPr lang="zh-CN" altLang="en-US" dirty="0" smtClean="0"/>
              <a:t>如果</a:t>
            </a:r>
            <a:r>
              <a:rPr lang="zh-CN" altLang="en-US" dirty="0" smtClean="0"/>
              <a:t>顾客的转换成本很低，甚至为零，或者替代品的价格更低而质量或功能等同于甚至超过竞争产品，那么替代品就会给企业带来很大的</a:t>
            </a:r>
            <a:r>
              <a:rPr lang="zh-CN" altLang="en-US" dirty="0" smtClean="0"/>
              <a:t>威胁</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600200"/>
            <a:ext cx="8229600" cy="4757758"/>
          </a:xfrm>
        </p:spPr>
        <p:txBody>
          <a:bodyPr>
            <a:normAutofit fontScale="85000" lnSpcReduction="20000"/>
          </a:bodyPr>
          <a:lstStyle/>
          <a:p>
            <a:r>
              <a:rPr lang="en-US" dirty="0" smtClean="0"/>
              <a:t>(</a:t>
            </a:r>
            <a:r>
              <a:rPr lang="zh-CN" altLang="en-US" dirty="0" smtClean="0"/>
              <a:t>五</a:t>
            </a:r>
            <a:r>
              <a:rPr lang="en-US" dirty="0" smtClean="0"/>
              <a:t>)</a:t>
            </a:r>
            <a:r>
              <a:rPr lang="zh-CN" altLang="en-US" dirty="0" smtClean="0"/>
              <a:t>竞争对手间的竞争强度 </a:t>
            </a:r>
          </a:p>
          <a:p>
            <a:r>
              <a:rPr lang="zh-CN" altLang="en-US" dirty="0" smtClean="0"/>
              <a:t>大部分</a:t>
            </a:r>
            <a:r>
              <a:rPr lang="zh-CN" altLang="en-US" dirty="0" smtClean="0"/>
              <a:t>行业中的企业都是相互制约的，一个企业的行为会引起其他企业的竞争</a:t>
            </a:r>
            <a:r>
              <a:rPr lang="zh-CN" altLang="en-US" dirty="0" smtClean="0"/>
              <a:t>反应</a:t>
            </a:r>
            <a:endParaRPr lang="en-US" altLang="zh-CN" dirty="0" smtClean="0"/>
          </a:p>
          <a:p>
            <a:r>
              <a:rPr lang="zh-CN" altLang="en-US" dirty="0" smtClean="0"/>
              <a:t>在</a:t>
            </a:r>
            <a:r>
              <a:rPr lang="zh-CN" altLang="en-US" dirty="0" smtClean="0"/>
              <a:t>许多行业中企业之间竞争相当</a:t>
            </a:r>
            <a:r>
              <a:rPr lang="zh-CN" altLang="en-US" dirty="0" smtClean="0"/>
              <a:t>激烈</a:t>
            </a:r>
            <a:endParaRPr lang="en-US" altLang="zh-CN" dirty="0" smtClean="0"/>
          </a:p>
          <a:p>
            <a:r>
              <a:rPr lang="zh-CN" altLang="en-US" dirty="0" smtClean="0"/>
              <a:t>竞争</a:t>
            </a:r>
            <a:r>
              <a:rPr lang="zh-CN" altLang="en-US" dirty="0" smtClean="0"/>
              <a:t>的维度一般包括价格、广告、售后服务</a:t>
            </a:r>
            <a:r>
              <a:rPr lang="zh-CN" altLang="en-US" dirty="0" smtClean="0"/>
              <a:t>等</a:t>
            </a:r>
            <a:endParaRPr lang="en-US" altLang="zh-CN" dirty="0" smtClean="0"/>
          </a:p>
          <a:p>
            <a:r>
              <a:rPr lang="zh-CN" altLang="en-US" dirty="0" smtClean="0"/>
              <a:t>造成激烈的市场</a:t>
            </a:r>
            <a:r>
              <a:rPr lang="zh-CN" altLang="en-US" dirty="0" smtClean="0"/>
              <a:t>竞争的因素</a:t>
            </a:r>
            <a:endParaRPr lang="en-US" altLang="zh-CN" dirty="0" smtClean="0"/>
          </a:p>
          <a:p>
            <a:pPr lvl="1"/>
            <a:r>
              <a:rPr lang="zh-CN" altLang="en-US" dirty="0" smtClean="0"/>
              <a:t>大量</a:t>
            </a:r>
            <a:r>
              <a:rPr lang="zh-CN" altLang="en-US" dirty="0" smtClean="0"/>
              <a:t>的或势均力敌的</a:t>
            </a:r>
            <a:r>
              <a:rPr lang="zh-CN" altLang="en-US" dirty="0" smtClean="0"/>
              <a:t>竞争者</a:t>
            </a:r>
            <a:endParaRPr lang="en-US" altLang="zh-CN" dirty="0" smtClean="0"/>
          </a:p>
          <a:p>
            <a:pPr lvl="1"/>
            <a:r>
              <a:rPr lang="zh-CN" altLang="en-US" dirty="0" smtClean="0"/>
              <a:t>缓慢</a:t>
            </a:r>
            <a:r>
              <a:rPr lang="zh-CN" altLang="en-US" dirty="0" smtClean="0"/>
              <a:t>的行业</a:t>
            </a:r>
            <a:r>
              <a:rPr lang="zh-CN" altLang="en-US" dirty="0" smtClean="0"/>
              <a:t>增长</a:t>
            </a:r>
            <a:endParaRPr lang="en-US" altLang="zh-CN" dirty="0" smtClean="0"/>
          </a:p>
          <a:p>
            <a:pPr lvl="1"/>
            <a:r>
              <a:rPr lang="zh-CN" altLang="en-US" dirty="0" smtClean="0"/>
              <a:t>高额</a:t>
            </a:r>
            <a:r>
              <a:rPr lang="zh-CN" altLang="en-US" dirty="0" smtClean="0"/>
              <a:t>的固定成本或库存</a:t>
            </a:r>
            <a:r>
              <a:rPr lang="zh-CN" altLang="en-US" dirty="0" smtClean="0"/>
              <a:t>成本</a:t>
            </a:r>
            <a:endParaRPr lang="en-US" altLang="zh-CN" dirty="0" smtClean="0"/>
          </a:p>
          <a:p>
            <a:pPr lvl="1"/>
            <a:r>
              <a:rPr lang="zh-CN" altLang="en-US" dirty="0" smtClean="0"/>
              <a:t>缺少</a:t>
            </a:r>
            <a:r>
              <a:rPr lang="zh-CN" altLang="en-US" dirty="0" smtClean="0"/>
              <a:t>差异化或转换成本</a:t>
            </a:r>
            <a:r>
              <a:rPr lang="zh-CN" altLang="en-US" dirty="0" smtClean="0"/>
              <a:t>低</a:t>
            </a:r>
            <a:endParaRPr lang="en-US" altLang="zh-CN" dirty="0" smtClean="0"/>
          </a:p>
          <a:p>
            <a:pPr lvl="1"/>
            <a:r>
              <a:rPr lang="zh-CN" altLang="en-US" dirty="0" smtClean="0"/>
              <a:t>重要</a:t>
            </a:r>
            <a:r>
              <a:rPr lang="zh-CN" altLang="en-US" dirty="0" smtClean="0"/>
              <a:t>的</a:t>
            </a:r>
            <a:r>
              <a:rPr lang="zh-CN" altLang="en-US" dirty="0" smtClean="0"/>
              <a:t>战略</a:t>
            </a:r>
            <a:endParaRPr lang="en-US" altLang="zh-CN" dirty="0" smtClean="0"/>
          </a:p>
          <a:p>
            <a:pPr lvl="1"/>
            <a:r>
              <a:rPr lang="zh-CN" altLang="en-US" dirty="0" smtClean="0"/>
              <a:t>高</a:t>
            </a:r>
            <a:r>
              <a:rPr lang="zh-CN" altLang="en-US" dirty="0" smtClean="0"/>
              <a:t>退出</a:t>
            </a:r>
            <a:r>
              <a:rPr lang="zh-CN" altLang="en-US" dirty="0" smtClean="0"/>
              <a:t>壁垒</a:t>
            </a:r>
            <a:endParaRPr lang="zh-CN" altLang="en-US"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TotalTime>
  <Words>1577</Words>
  <Application>Microsoft Office PowerPoint</Application>
  <PresentationFormat>全屏显示(4:3)</PresentationFormat>
  <Paragraphs>91</Paragraphs>
  <Slides>33</Slides>
  <Notes>0</Notes>
  <HiddenSlides>0</HiddenSlides>
  <MMClips>0</MMClips>
  <ScaleCrop>false</ScaleCrop>
  <HeadingPairs>
    <vt:vector size="4" baseType="variant">
      <vt:variant>
        <vt:lpstr>主题</vt:lpstr>
      </vt:variant>
      <vt:variant>
        <vt:i4>1</vt:i4>
      </vt:variant>
      <vt:variant>
        <vt:lpstr>幻灯片标题</vt:lpstr>
      </vt:variant>
      <vt:variant>
        <vt:i4>33</vt:i4>
      </vt:variant>
    </vt:vector>
  </HeadingPairs>
  <TitlesOfParts>
    <vt:vector size="34" baseType="lpstr">
      <vt:lpstr>Office 主题</vt:lpstr>
      <vt:lpstr>第五章商务策划的常用工具</vt:lpstr>
      <vt:lpstr>第一节   五力竞争模型</vt:lpstr>
      <vt:lpstr>五力竞争模型</vt:lpstr>
      <vt:lpstr>幻灯片 4</vt:lpstr>
      <vt:lpstr>幻灯片 5</vt:lpstr>
      <vt:lpstr>幻灯片 6</vt:lpstr>
      <vt:lpstr>幻灯片 7</vt:lpstr>
      <vt:lpstr>幻灯片 8</vt:lpstr>
      <vt:lpstr>幻灯片 9</vt:lpstr>
      <vt:lpstr>第二节    SWOT分析法</vt:lpstr>
      <vt:lpstr>SWOT分析法</vt:lpstr>
      <vt:lpstr>SWOT分析法</vt:lpstr>
      <vt:lpstr>幻灯片 13</vt:lpstr>
      <vt:lpstr>幻灯片 14</vt:lpstr>
      <vt:lpstr>第三节    波士顿咨询集团矩阵</vt:lpstr>
      <vt:lpstr>波士顿咨询集团矩阵</vt:lpstr>
      <vt:lpstr>幻灯片 17</vt:lpstr>
      <vt:lpstr>幻灯片 18</vt:lpstr>
      <vt:lpstr>幻灯片 19</vt:lpstr>
      <vt:lpstr>幻灯片 20</vt:lpstr>
      <vt:lpstr>幻灯片 21</vt:lpstr>
      <vt:lpstr>幻灯片 22</vt:lpstr>
      <vt:lpstr>第四节    GE矩阵</vt:lpstr>
      <vt:lpstr>GE矩阵</vt:lpstr>
      <vt:lpstr>幻灯片 25</vt:lpstr>
      <vt:lpstr>第五节   鱼骨图</vt:lpstr>
      <vt:lpstr>鱼骨图</vt:lpstr>
      <vt:lpstr>幻灯片 28</vt:lpstr>
      <vt:lpstr>幻灯片 29</vt:lpstr>
      <vt:lpstr>幻灯片 30</vt:lpstr>
      <vt:lpstr>幻灯片 31</vt:lpstr>
      <vt:lpstr>幻灯片 32</vt:lpstr>
      <vt:lpstr>幻灯片 33</vt:lpstr>
    </vt:vector>
  </TitlesOfParts>
  <Company>China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商务策划概述</dc:title>
  <dc:creator>刘凯宁</dc:creator>
  <cp:lastModifiedBy>User</cp:lastModifiedBy>
  <cp:revision>9</cp:revision>
  <dcterms:created xsi:type="dcterms:W3CDTF">2020-12-22T07:19:23Z</dcterms:created>
  <dcterms:modified xsi:type="dcterms:W3CDTF">2020-12-24T05:35:30Z</dcterms:modified>
</cp:coreProperties>
</file>