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1" r:id="rId1"/>
  </p:sldMasterIdLst>
  <p:notesMasterIdLst>
    <p:notesMasterId r:id="rId49"/>
  </p:notesMasterIdLst>
  <p:handoutMasterIdLst>
    <p:handoutMasterId r:id="rId50"/>
  </p:handoutMasterIdLst>
  <p:sldIdLst>
    <p:sldId id="447" r:id="rId2"/>
    <p:sldId id="448" r:id="rId3"/>
    <p:sldId id="449" r:id="rId4"/>
    <p:sldId id="450" r:id="rId5"/>
    <p:sldId id="451" r:id="rId6"/>
    <p:sldId id="452" r:id="rId7"/>
    <p:sldId id="453" r:id="rId8"/>
    <p:sldId id="454" r:id="rId9"/>
    <p:sldId id="455" r:id="rId10"/>
    <p:sldId id="456" r:id="rId11"/>
    <p:sldId id="458" r:id="rId12"/>
    <p:sldId id="457" r:id="rId13"/>
    <p:sldId id="459" r:id="rId14"/>
    <p:sldId id="470" r:id="rId15"/>
    <p:sldId id="469" r:id="rId16"/>
    <p:sldId id="468" r:id="rId17"/>
    <p:sldId id="467" r:id="rId18"/>
    <p:sldId id="466" r:id="rId19"/>
    <p:sldId id="465" r:id="rId20"/>
    <p:sldId id="464" r:id="rId21"/>
    <p:sldId id="463" r:id="rId22"/>
    <p:sldId id="462" r:id="rId23"/>
    <p:sldId id="461" r:id="rId24"/>
    <p:sldId id="488" r:id="rId25"/>
    <p:sldId id="460" r:id="rId26"/>
    <p:sldId id="487" r:id="rId27"/>
    <p:sldId id="476" r:id="rId28"/>
    <p:sldId id="478" r:id="rId29"/>
    <p:sldId id="477" r:id="rId30"/>
    <p:sldId id="484" r:id="rId31"/>
    <p:sldId id="485" r:id="rId32"/>
    <p:sldId id="486" r:id="rId33"/>
    <p:sldId id="483" r:id="rId34"/>
    <p:sldId id="482" r:id="rId35"/>
    <p:sldId id="481" r:id="rId36"/>
    <p:sldId id="480" r:id="rId37"/>
    <p:sldId id="479" r:id="rId38"/>
    <p:sldId id="471" r:id="rId39"/>
    <p:sldId id="494" r:id="rId40"/>
    <p:sldId id="493" r:id="rId41"/>
    <p:sldId id="492" r:id="rId42"/>
    <p:sldId id="491" r:id="rId43"/>
    <p:sldId id="490" r:id="rId44"/>
    <p:sldId id="489" r:id="rId45"/>
    <p:sldId id="472" r:id="rId46"/>
    <p:sldId id="473" r:id="rId47"/>
    <p:sldId id="474" r:id="rId48"/>
  </p:sldIdLst>
  <p:sldSz cx="9144000" cy="6858000" type="screen4x3"/>
  <p:notesSz cx="6797675" cy="9928225"/>
  <p:defaultTextStyle>
    <a:defPPr>
      <a:defRPr lang="en-US"/>
    </a:defPPr>
    <a:lvl1pPr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1pPr>
    <a:lvl2pPr marL="4572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2pPr>
    <a:lvl3pPr marL="9144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3pPr>
    <a:lvl4pPr marL="13716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4pPr>
    <a:lvl5pPr marL="1828800" algn="l" rtl="0" eaLnBrk="0" fontAlgn="base" hangingPunct="0">
      <a:lnSpc>
        <a:spcPct val="150000"/>
      </a:lnSpc>
      <a:spcBef>
        <a:spcPct val="20000"/>
      </a:spcBef>
      <a:spcAft>
        <a:spcPct val="0"/>
      </a:spcAft>
      <a:buFont typeface="Wingdings" pitchFamily="2" charset="2"/>
      <a:buChar char="²"/>
      <a:defRPr sz="2800" b="1" kern="1200">
        <a:solidFill>
          <a:schemeClr val="tx2"/>
        </a:solidFill>
        <a:latin typeface="彩虹粗仿宋" pitchFamily="49" charset="-122"/>
        <a:ea typeface="彩虹粗仿宋" pitchFamily="49" charset="-122"/>
        <a:cs typeface="+mn-cs"/>
      </a:defRPr>
    </a:lvl5pPr>
    <a:lvl6pPr marL="2286000" algn="l" defTabSz="914400" rtl="0" eaLnBrk="1" latinLnBrk="0" hangingPunct="1">
      <a:defRPr sz="2800" b="1" kern="1200">
        <a:solidFill>
          <a:schemeClr val="tx2"/>
        </a:solidFill>
        <a:latin typeface="彩虹粗仿宋" pitchFamily="49" charset="-122"/>
        <a:ea typeface="彩虹粗仿宋" pitchFamily="49" charset="-122"/>
        <a:cs typeface="+mn-cs"/>
      </a:defRPr>
    </a:lvl6pPr>
    <a:lvl7pPr marL="2743200" algn="l" defTabSz="914400" rtl="0" eaLnBrk="1" latinLnBrk="0" hangingPunct="1">
      <a:defRPr sz="2800" b="1" kern="1200">
        <a:solidFill>
          <a:schemeClr val="tx2"/>
        </a:solidFill>
        <a:latin typeface="彩虹粗仿宋" pitchFamily="49" charset="-122"/>
        <a:ea typeface="彩虹粗仿宋" pitchFamily="49" charset="-122"/>
        <a:cs typeface="+mn-cs"/>
      </a:defRPr>
    </a:lvl7pPr>
    <a:lvl8pPr marL="3200400" algn="l" defTabSz="914400" rtl="0" eaLnBrk="1" latinLnBrk="0" hangingPunct="1">
      <a:defRPr sz="2800" b="1" kern="1200">
        <a:solidFill>
          <a:schemeClr val="tx2"/>
        </a:solidFill>
        <a:latin typeface="彩虹粗仿宋" pitchFamily="49" charset="-122"/>
        <a:ea typeface="彩虹粗仿宋" pitchFamily="49" charset="-122"/>
        <a:cs typeface="+mn-cs"/>
      </a:defRPr>
    </a:lvl8pPr>
    <a:lvl9pPr marL="3657600" algn="l" defTabSz="914400" rtl="0" eaLnBrk="1" latinLnBrk="0" hangingPunct="1">
      <a:defRPr sz="2800" b="1" kern="1200">
        <a:solidFill>
          <a:schemeClr val="tx2"/>
        </a:solidFill>
        <a:latin typeface="彩虹粗仿宋" pitchFamily="49" charset="-122"/>
        <a:ea typeface="彩虹粗仿宋" pitchFamily="49"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33CCFF"/>
    <a:srgbClr val="FF6600"/>
    <a:srgbClr val="FFCC00"/>
    <a:srgbClr val="CC0000"/>
    <a:srgbClr val="FF0000"/>
    <a:srgbClr val="00009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70" autoAdjust="0"/>
    <p:restoredTop sz="94660" autoAdjust="0"/>
  </p:normalViewPr>
  <p:slideViewPr>
    <p:cSldViewPr>
      <p:cViewPr varScale="1">
        <p:scale>
          <a:sx n="72" d="100"/>
          <a:sy n="72" d="100"/>
        </p:scale>
        <p:origin x="-132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zh-CN" altLang="en-US"/>
          </a:p>
        </p:txBody>
      </p:sp>
      <p:sp>
        <p:nvSpPr>
          <p:cNvPr id="67587"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algn="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9F507A11-36A8-43D7-AFB9-38989250E9BF}" type="datetimeFigureOut">
              <a:rPr lang="zh-CN" altLang="en-US"/>
              <a:pPr>
                <a:defRPr/>
              </a:pPr>
              <a:t>2018/10/22</a:t>
            </a:fld>
            <a:endParaRPr lang="zh-CN" altLang="zh-CN"/>
          </a:p>
        </p:txBody>
      </p:sp>
      <p:sp>
        <p:nvSpPr>
          <p:cNvPr id="67588"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zh-CN" altLang="zh-CN"/>
          </a:p>
        </p:txBody>
      </p:sp>
      <p:sp>
        <p:nvSpPr>
          <p:cNvPr id="67589"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algn="r" eaLnBrk="1" fontAlgn="base"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C386BE08-2F5B-4E58-B2D8-6B0400770D36}" type="slidenum">
              <a:rPr lang="zh-CN" altLang="en-US"/>
              <a:pPr>
                <a:defRPr/>
              </a:pPr>
              <a:t>‹#›</a:t>
            </a:fld>
            <a:endParaRPr lang="zh-CN" altLang="zh-CN"/>
          </a:p>
        </p:txBody>
      </p:sp>
    </p:spTree>
    <p:extLst>
      <p:ext uri="{BB962C8B-B14F-4D97-AF65-F5344CB8AC3E}">
        <p14:creationId xmlns:p14="http://schemas.microsoft.com/office/powerpoint/2010/main" val="7862358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zh-CN" altLang="en-US"/>
          </a:p>
        </p:txBody>
      </p:sp>
      <p:sp>
        <p:nvSpPr>
          <p:cNvPr id="74755"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lvl1pPr algn="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EAE1D60F-0D87-43C2-AA4D-500F7C4E95D5}" type="datetimeFigureOut">
              <a:rPr lang="en-US" altLang="zh-CN"/>
              <a:pPr>
                <a:defRPr/>
              </a:pPr>
              <a:t>10/22/2018</a:t>
            </a:fld>
            <a:endParaRPr lang="en-US" altLang="zh-CN"/>
          </a:p>
        </p:txBody>
      </p:sp>
      <p:sp>
        <p:nvSpPr>
          <p:cNvPr id="80900"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7" name="Rectangle 5"/>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none" lIns="91431" tIns="45715" rIns="91431" bIns="45715"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4758"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eaLnBrk="1"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endParaRPr lang="en-US" altLang="zh-CN"/>
          </a:p>
        </p:txBody>
      </p:sp>
      <p:sp>
        <p:nvSpPr>
          <p:cNvPr id="74759"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none" lIns="91431" tIns="45715" rIns="91431" bIns="45715" numCol="1" anchor="b" anchorCtr="0" compatLnSpc="1">
            <a:prstTxWarp prst="textNoShape">
              <a:avLst/>
            </a:prstTxWarp>
          </a:bodyPr>
          <a:lstStyle>
            <a:lvl1pPr algn="r" eaLnBrk="1" fontAlgn="base" hangingPunct="1">
              <a:lnSpc>
                <a:spcPct val="100000"/>
              </a:lnSpc>
              <a:spcBef>
                <a:spcPct val="0"/>
              </a:spcBef>
              <a:buFontTx/>
              <a:buNone/>
              <a:defRPr sz="1200" b="0">
                <a:solidFill>
                  <a:schemeClr val="tx1"/>
                </a:solidFill>
                <a:latin typeface="Times New Roman" pitchFamily="18" charset="0"/>
                <a:ea typeface="宋体" pitchFamily="2" charset="-122"/>
              </a:defRPr>
            </a:lvl1pPr>
          </a:lstStyle>
          <a:p>
            <a:pPr>
              <a:defRPr/>
            </a:pPr>
            <a:fld id="{8D2DB4EB-8151-4781-871F-29EB55976A43}" type="slidenum">
              <a:rPr lang="zh-CN" altLang="en-US"/>
              <a:pPr>
                <a:defRPr/>
              </a:pPr>
              <a:t>‹#›</a:t>
            </a:fld>
            <a:endParaRPr lang="en-US" altLang="zh-CN"/>
          </a:p>
        </p:txBody>
      </p:sp>
    </p:spTree>
    <p:extLst>
      <p:ext uri="{BB962C8B-B14F-4D97-AF65-F5344CB8AC3E}">
        <p14:creationId xmlns:p14="http://schemas.microsoft.com/office/powerpoint/2010/main" val="26544106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49211" y="4867275"/>
            <a:ext cx="1994789" cy="1990725"/>
          </a:xfrm>
          <a:prstGeom prst="rect">
            <a:avLst/>
          </a:prstGeom>
        </p:spPr>
      </p:pic>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8B66F3E7-D886-4E5D-B749-B3E44A4A6380}" type="datetime1">
              <a:rPr lang="zh-CN" altLang="en-US"/>
              <a:pPr>
                <a:defRPr/>
              </a:pPr>
              <a:t>2018/10/22</a:t>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29E9DC7-0772-4A40-A136-3DCC85127513}" type="slidenum">
              <a:rPr lang="zh-CN" altLang="en-US"/>
              <a:pPr>
                <a:defRPr/>
              </a:pPr>
              <a:t>‹#›</a:t>
            </a:fld>
            <a:endParaRPr lang="zh-CN" altLang="zh-CN"/>
          </a:p>
        </p:txBody>
      </p:sp>
    </p:spTree>
    <p:extLst>
      <p:ext uri="{BB962C8B-B14F-4D97-AF65-F5344CB8AC3E}">
        <p14:creationId xmlns:p14="http://schemas.microsoft.com/office/powerpoint/2010/main" val="141325195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A80D521-7DD3-469E-851E-23C5F963B3DA}" type="datetime1">
              <a:rPr lang="zh-CN" altLang="en-US"/>
              <a:pPr>
                <a:defRPr/>
              </a:pPr>
              <a:t>2018/10/22</a:t>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A92C9018-8895-4337-AE92-23E78966F21F}" type="slidenum">
              <a:rPr lang="zh-CN" altLang="en-US"/>
              <a:pPr>
                <a:defRPr/>
              </a:pPr>
              <a:t>‹#›</a:t>
            </a:fld>
            <a:endParaRPr lang="zh-CN" altLang="zh-CN"/>
          </a:p>
        </p:txBody>
      </p:sp>
    </p:spTree>
    <p:extLst>
      <p:ext uri="{BB962C8B-B14F-4D97-AF65-F5344CB8AC3E}">
        <p14:creationId xmlns:p14="http://schemas.microsoft.com/office/powerpoint/2010/main" val="71808514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C46CDC7-0BBC-4D1E-A363-E85479FC15AD}" type="datetime1">
              <a:rPr lang="zh-CN" altLang="en-US"/>
              <a:pPr>
                <a:defRPr/>
              </a:pPr>
              <a:t>2018/10/22</a:t>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C6CE8CF9-A2DF-49AC-809D-0521A1532DD6}" type="slidenum">
              <a:rPr lang="zh-CN" altLang="en-US"/>
              <a:pPr>
                <a:defRPr/>
              </a:pPr>
              <a:t>‹#›</a:t>
            </a:fld>
            <a:endParaRPr lang="zh-CN" altLang="zh-CN"/>
          </a:p>
        </p:txBody>
      </p:sp>
    </p:spTree>
    <p:extLst>
      <p:ext uri="{BB962C8B-B14F-4D97-AF65-F5344CB8AC3E}">
        <p14:creationId xmlns:p14="http://schemas.microsoft.com/office/powerpoint/2010/main" val="77570260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DA7B2FFF-7200-406F-80C8-E58E359CED89}" type="datetime1">
              <a:rPr lang="zh-CN" altLang="en-US"/>
              <a:pPr>
                <a:defRPr/>
              </a:pPr>
              <a:t>2018/10/22</a:t>
            </a:fld>
            <a:endParaRPr lang="zh-CN" altLang="zh-CN"/>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vl1pPr>
          </a:lstStyle>
          <a:p>
            <a:pPr>
              <a:defRPr/>
            </a:pPr>
            <a:fld id="{4EF2028A-DF8A-4D2B-A4C9-D18199CD2067}" type="slidenum">
              <a:rPr lang="zh-CN" altLang="en-US"/>
              <a:pPr>
                <a:defRPr/>
              </a:pPr>
              <a:t>‹#›</a:t>
            </a:fld>
            <a:endParaRPr lang="zh-CN" altLang="zh-CN"/>
          </a:p>
        </p:txBody>
      </p:sp>
    </p:spTree>
    <p:extLst>
      <p:ext uri="{BB962C8B-B14F-4D97-AF65-F5344CB8AC3E}">
        <p14:creationId xmlns:p14="http://schemas.microsoft.com/office/powerpoint/2010/main" val="67312557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CFB2C1D1-5881-4B06-A220-D7DECA66C3C9}" type="datetime1">
              <a:rPr lang="zh-CN" altLang="en-US"/>
              <a:pPr>
                <a:defRPr/>
              </a:pPr>
              <a:t>2018/10/22</a:t>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59B271C-77F9-4E66-A72D-B1A09ADC51FC}" type="slidenum">
              <a:rPr lang="zh-CN" altLang="en-US"/>
              <a:pPr>
                <a:defRPr/>
              </a:pPr>
              <a:t>‹#›</a:t>
            </a:fld>
            <a:endParaRPr lang="zh-CN" altLang="zh-CN"/>
          </a:p>
        </p:txBody>
      </p:sp>
    </p:spTree>
    <p:extLst>
      <p:ext uri="{BB962C8B-B14F-4D97-AF65-F5344CB8AC3E}">
        <p14:creationId xmlns:p14="http://schemas.microsoft.com/office/powerpoint/2010/main" val="4009005376"/>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p:txBody>
          <a:bodyPr/>
          <a:lstStyle>
            <a:lvl1pPr>
              <a:defRPr/>
            </a:lvl1pPr>
          </a:lstStyle>
          <a:p>
            <a:pPr>
              <a:defRPr/>
            </a:pPr>
            <a:fld id="{77224C7A-6172-4C5C-A84E-D16536D5776E}" type="datetime1">
              <a:rPr lang="zh-CN" altLang="en-US"/>
              <a:pPr>
                <a:defRPr/>
              </a:pPr>
              <a:t>2018/10/22</a:t>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52ADAABD-A5C6-467E-AA8B-41483292213A}" type="slidenum">
              <a:rPr lang="zh-CN" altLang="en-US"/>
              <a:pPr>
                <a:defRPr/>
              </a:pPr>
              <a:t>‹#›</a:t>
            </a:fld>
            <a:endParaRPr lang="zh-CN" altLang="zh-CN"/>
          </a:p>
        </p:txBody>
      </p:sp>
    </p:spTree>
    <p:extLst>
      <p:ext uri="{BB962C8B-B14F-4D97-AF65-F5344CB8AC3E}">
        <p14:creationId xmlns:p14="http://schemas.microsoft.com/office/powerpoint/2010/main" val="83389516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F8D6E995-6FDA-4064-9332-B53B18215216}" type="datetime1">
              <a:rPr lang="zh-CN" altLang="en-US"/>
              <a:pPr>
                <a:defRPr/>
              </a:pPr>
              <a:t>2018/10/22</a:t>
            </a:fld>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4D430463-4FDD-4C9D-B97C-567A96743EEF}" type="slidenum">
              <a:rPr lang="zh-CN" altLang="en-US"/>
              <a:pPr>
                <a:defRPr/>
              </a:pPr>
              <a:t>‹#›</a:t>
            </a:fld>
            <a:endParaRPr lang="zh-CN" altLang="zh-CN"/>
          </a:p>
        </p:txBody>
      </p:sp>
    </p:spTree>
    <p:extLst>
      <p:ext uri="{BB962C8B-B14F-4D97-AF65-F5344CB8AC3E}">
        <p14:creationId xmlns:p14="http://schemas.microsoft.com/office/powerpoint/2010/main" val="397863586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fld id="{379AD2B1-557D-4867-B29B-6C52F91D1105}" type="datetime1">
              <a:rPr lang="zh-CN" altLang="en-US"/>
              <a:pPr>
                <a:defRPr/>
              </a:pPr>
              <a:t>2018/10/22</a:t>
            </a:fld>
            <a:endParaRPr lang="zh-CN" altLang="zh-CN"/>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a:defRPr/>
            </a:lvl1pPr>
          </a:lstStyle>
          <a:p>
            <a:pPr>
              <a:defRPr/>
            </a:pPr>
            <a:fld id="{16C20458-8901-47DB-A903-075EB53EC415}" type="slidenum">
              <a:rPr lang="zh-CN" altLang="en-US"/>
              <a:pPr>
                <a:defRPr/>
              </a:pPr>
              <a:t>‹#›</a:t>
            </a:fld>
            <a:endParaRPr lang="zh-CN" altLang="zh-CN"/>
          </a:p>
        </p:txBody>
      </p:sp>
    </p:spTree>
    <p:extLst>
      <p:ext uri="{BB962C8B-B14F-4D97-AF65-F5344CB8AC3E}">
        <p14:creationId xmlns:p14="http://schemas.microsoft.com/office/powerpoint/2010/main" val="3091049164"/>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fld id="{08D50519-2C64-4B50-A6FC-44DD2B33A8B5}" type="datetime1">
              <a:rPr lang="zh-CN" altLang="en-US"/>
              <a:pPr>
                <a:defRPr/>
              </a:pPr>
              <a:t>2018/10/22</a:t>
            </a:fld>
            <a:endParaRPr lang="zh-CN" altLang="zh-CN"/>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a:defRPr/>
            </a:lvl1pPr>
          </a:lstStyle>
          <a:p>
            <a:pPr>
              <a:defRPr/>
            </a:pPr>
            <a:fld id="{8B8EB283-9DA5-4142-9D74-CDEBEE296E33}" type="slidenum">
              <a:rPr lang="zh-CN" altLang="en-US"/>
              <a:pPr>
                <a:defRPr/>
              </a:pPr>
              <a:t>‹#›</a:t>
            </a:fld>
            <a:endParaRPr lang="zh-CN" altLang="zh-CN"/>
          </a:p>
        </p:txBody>
      </p:sp>
    </p:spTree>
    <p:extLst>
      <p:ext uri="{BB962C8B-B14F-4D97-AF65-F5344CB8AC3E}">
        <p14:creationId xmlns:p14="http://schemas.microsoft.com/office/powerpoint/2010/main" val="3400521791"/>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pPr>
              <a:defRPr/>
            </a:pPr>
            <a:fld id="{462437D9-A96C-4C3F-A576-F4132EFE9167}" type="datetime1">
              <a:rPr lang="zh-CN" altLang="en-US"/>
              <a:pPr>
                <a:defRPr/>
              </a:pPr>
              <a:t>2018/10/22</a:t>
            </a:fld>
            <a:endParaRPr lang="zh-CN" altLang="zh-CN"/>
          </a:p>
        </p:txBody>
      </p:sp>
      <p:sp>
        <p:nvSpPr>
          <p:cNvPr id="4" name="页脚占位符 2"/>
          <p:cNvSpPr>
            <a:spLocks noGrp="1"/>
          </p:cNvSpPr>
          <p:nvPr>
            <p:ph type="ftr" sz="quarter" idx="11"/>
          </p:nvPr>
        </p:nvSpPr>
        <p:spPr/>
        <p:txBody>
          <a:bodyPr/>
          <a:lstStyle>
            <a:lvl1pPr>
              <a:defRPr/>
            </a:lvl1pPr>
          </a:lstStyle>
          <a:p>
            <a:pPr>
              <a:defRPr/>
            </a:pPr>
            <a:endParaRPr lang="zh-CN" altLang="zh-CN"/>
          </a:p>
        </p:txBody>
      </p:sp>
      <p:sp>
        <p:nvSpPr>
          <p:cNvPr id="5" name="灯片编号占位符 3"/>
          <p:cNvSpPr>
            <a:spLocks noGrp="1"/>
          </p:cNvSpPr>
          <p:nvPr>
            <p:ph type="sldNum" sz="quarter" idx="12"/>
          </p:nvPr>
        </p:nvSpPr>
        <p:spPr/>
        <p:txBody>
          <a:bodyPr/>
          <a:lstStyle>
            <a:lvl1pPr>
              <a:defRPr/>
            </a:lvl1pPr>
          </a:lstStyle>
          <a:p>
            <a:pPr>
              <a:defRPr/>
            </a:pPr>
            <a:fld id="{F4FB9225-9997-4053-934F-6152987B7E23}" type="slidenum">
              <a:rPr lang="zh-CN" altLang="en-US"/>
              <a:pPr>
                <a:defRPr/>
              </a:pPr>
              <a:t>‹#›</a:t>
            </a:fld>
            <a:endParaRPr lang="zh-CN" altLang="zh-CN"/>
          </a:p>
        </p:txBody>
      </p:sp>
    </p:spTree>
    <p:extLst>
      <p:ext uri="{BB962C8B-B14F-4D97-AF65-F5344CB8AC3E}">
        <p14:creationId xmlns:p14="http://schemas.microsoft.com/office/powerpoint/2010/main" val="101002326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p:txBody>
          <a:bodyPr/>
          <a:lstStyle>
            <a:lvl1pPr>
              <a:defRPr/>
            </a:lvl1pPr>
          </a:lstStyle>
          <a:p>
            <a:pPr>
              <a:defRPr/>
            </a:pPr>
            <a:fld id="{88ED1CBF-479D-4E1E-83AC-4F3023010811}" type="datetime1">
              <a:rPr lang="zh-CN" altLang="en-US"/>
              <a:pPr>
                <a:defRPr/>
              </a:pPr>
              <a:t>2018/10/22</a:t>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FB69FC28-83DA-4996-AB4E-382899964066}" type="slidenum">
              <a:rPr lang="zh-CN" altLang="en-US"/>
              <a:pPr>
                <a:defRPr/>
              </a:pPr>
              <a:t>‹#›</a:t>
            </a:fld>
            <a:endParaRPr lang="zh-CN" altLang="zh-CN"/>
          </a:p>
        </p:txBody>
      </p:sp>
    </p:spTree>
    <p:extLst>
      <p:ext uri="{BB962C8B-B14F-4D97-AF65-F5344CB8AC3E}">
        <p14:creationId xmlns:p14="http://schemas.microsoft.com/office/powerpoint/2010/main" val="67639791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p:txBody>
          <a:bodyPr/>
          <a:lstStyle>
            <a:lvl1pPr>
              <a:defRPr/>
            </a:lvl1pPr>
          </a:lstStyle>
          <a:p>
            <a:pPr>
              <a:defRPr/>
            </a:pPr>
            <a:fld id="{7F5BF5B4-10DC-4E74-9A93-B5D8E413EA3E}" type="datetime1">
              <a:rPr lang="zh-CN" altLang="en-US"/>
              <a:pPr>
                <a:defRPr/>
              </a:pPr>
              <a:t>2018/10/22</a:t>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7D7B8025-B361-40D8-BAA5-515363C2E7E9}" type="slidenum">
              <a:rPr lang="zh-CN" altLang="en-US"/>
              <a:pPr>
                <a:defRPr/>
              </a:pPr>
              <a:t>‹#›</a:t>
            </a:fld>
            <a:endParaRPr lang="zh-CN" altLang="zh-CN"/>
          </a:p>
        </p:txBody>
      </p:sp>
    </p:spTree>
    <p:extLst>
      <p:ext uri="{BB962C8B-B14F-4D97-AF65-F5344CB8AC3E}">
        <p14:creationId xmlns:p14="http://schemas.microsoft.com/office/powerpoint/2010/main" val="315951887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1268"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5300"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lnSpc>
                <a:spcPct val="100000"/>
              </a:lnSpc>
              <a:spcBef>
                <a:spcPct val="0"/>
              </a:spcBef>
              <a:buFontTx/>
              <a:buNone/>
              <a:defRPr sz="1400" b="0">
                <a:solidFill>
                  <a:schemeClr val="tx1"/>
                </a:solidFill>
                <a:latin typeface="Times New Roman" pitchFamily="18" charset="0"/>
                <a:ea typeface="宋体" pitchFamily="2" charset="-122"/>
              </a:defRPr>
            </a:lvl1pPr>
          </a:lstStyle>
          <a:p>
            <a:pPr>
              <a:defRPr/>
            </a:pPr>
            <a:fld id="{262CC1DE-C097-4F04-BBA8-DE05C55D8A3E}" type="datetime1">
              <a:rPr lang="zh-CN" altLang="en-US"/>
              <a:pPr>
                <a:defRPr/>
              </a:pPr>
              <a:t>2018/10/22</a:t>
            </a:fld>
            <a:endParaRPr lang="zh-CN" altLang="zh-CN"/>
          </a:p>
        </p:txBody>
      </p:sp>
      <p:sp>
        <p:nvSpPr>
          <p:cNvPr id="55301"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lnSpc>
                <a:spcPct val="100000"/>
              </a:lnSpc>
              <a:spcBef>
                <a:spcPct val="0"/>
              </a:spcBef>
              <a:buFontTx/>
              <a:buNone/>
              <a:defRPr sz="1400" b="0">
                <a:solidFill>
                  <a:schemeClr val="tx1"/>
                </a:solidFill>
                <a:latin typeface="Times New Roman" pitchFamily="18" charset="0"/>
                <a:ea typeface="宋体" pitchFamily="2" charset="-122"/>
              </a:defRPr>
            </a:lvl1pPr>
          </a:lstStyle>
          <a:p>
            <a:pPr>
              <a:defRPr/>
            </a:pPr>
            <a:endParaRPr lang="zh-CN" altLang="zh-CN"/>
          </a:p>
        </p:txBody>
      </p:sp>
      <p:sp>
        <p:nvSpPr>
          <p:cNvPr id="55302"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fontAlgn="base" hangingPunct="1">
              <a:lnSpc>
                <a:spcPct val="100000"/>
              </a:lnSpc>
              <a:spcBef>
                <a:spcPct val="0"/>
              </a:spcBef>
              <a:buFontTx/>
              <a:buNone/>
              <a:defRPr sz="1400" b="0">
                <a:solidFill>
                  <a:schemeClr val="tx1"/>
                </a:solidFill>
                <a:latin typeface="+mn-lt"/>
                <a:ea typeface="+mn-ea"/>
              </a:defRPr>
            </a:lvl1pPr>
          </a:lstStyle>
          <a:p>
            <a:pPr>
              <a:defRPr/>
            </a:pPr>
            <a:fld id="{A36DC088-5DDB-44C5-A5DD-619B43A55EB8}" type="slidenum">
              <a:rPr lang="zh-CN" altLang="en-US"/>
              <a:pPr>
                <a:defRPr/>
              </a:pPr>
              <a:t>‹#›</a:t>
            </a:fld>
            <a:endParaRPr lang="zh-CN" altLang="zh-CN"/>
          </a:p>
        </p:txBody>
      </p:sp>
      <p:pic>
        <p:nvPicPr>
          <p:cNvPr id="2" name="图片 1"/>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380888" y="627669"/>
            <a:ext cx="304912" cy="304912"/>
          </a:xfrm>
          <a:prstGeom prst="rect">
            <a:avLst/>
          </a:prstGeom>
        </p:spPr>
      </p:pic>
      <p:pic>
        <p:nvPicPr>
          <p:cNvPr id="3" name="图片 2"/>
          <p:cNvPicPr>
            <a:picLocks noChangeAspect="1"/>
          </p:cNvPicPr>
          <p:nvPr userDrawn="1"/>
        </p:nvPicPr>
        <p:blipFill>
          <a:blip r:embed="rId17"/>
          <a:stretch>
            <a:fillRect/>
          </a:stretch>
        </p:blipFill>
        <p:spPr>
          <a:xfrm>
            <a:off x="7150435" y="4852215"/>
            <a:ext cx="1993565" cy="1993565"/>
          </a:xfrm>
          <a:prstGeom prst="rect">
            <a:avLst/>
          </a:prstGeom>
        </p:spPr>
      </p:pic>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Lst>
  <p:transition spd="med">
    <p:random/>
  </p:transition>
  <p:timing>
    <p:tnLst>
      <p:par>
        <p:cTn id="1" dur="indefinite" restart="never" nodeType="tmRoot"/>
      </p:par>
    </p:tnLst>
  </p:timing>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l" rtl="0" fontAlgn="base">
        <a:spcBef>
          <a:spcPct val="0"/>
        </a:spcBef>
        <a:spcAft>
          <a:spcPct val="0"/>
        </a:spcAft>
        <a:defRPr sz="4400">
          <a:solidFill>
            <a:schemeClr val="tx2"/>
          </a:solidFill>
          <a:latin typeface="Times New Roman" pitchFamily="18" charset="0"/>
          <a:ea typeface="宋体" pitchFamily="2" charset="-122"/>
        </a:defRPr>
      </a:lvl6pPr>
      <a:lvl7pPr marL="914400" algn="l" rtl="0" fontAlgn="base">
        <a:spcBef>
          <a:spcPct val="0"/>
        </a:spcBef>
        <a:spcAft>
          <a:spcPct val="0"/>
        </a:spcAft>
        <a:defRPr sz="4400">
          <a:solidFill>
            <a:schemeClr val="tx2"/>
          </a:solidFill>
          <a:latin typeface="Times New Roman" pitchFamily="18" charset="0"/>
          <a:ea typeface="宋体" pitchFamily="2" charset="-122"/>
        </a:defRPr>
      </a:lvl7pPr>
      <a:lvl8pPr marL="1371600" algn="l" rtl="0" fontAlgn="base">
        <a:spcBef>
          <a:spcPct val="0"/>
        </a:spcBef>
        <a:spcAft>
          <a:spcPct val="0"/>
        </a:spcAft>
        <a:defRPr sz="4400">
          <a:solidFill>
            <a:schemeClr val="tx2"/>
          </a:solidFill>
          <a:latin typeface="Times New Roman" pitchFamily="18" charset="0"/>
          <a:ea typeface="宋体" pitchFamily="2" charset="-122"/>
        </a:defRPr>
      </a:lvl8pPr>
      <a:lvl9pPr marL="1828800" algn="l"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subTitle" idx="1"/>
          </p:nvPr>
        </p:nvSpPr>
        <p:spPr>
          <a:xfrm>
            <a:off x="2051720" y="3212976"/>
            <a:ext cx="5608712" cy="1752600"/>
          </a:xfrm>
        </p:spPr>
        <p:txBody>
          <a:bodyPr/>
          <a:lstStyle/>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财务分析概述</a:t>
            </a:r>
            <a:endParaRPr lang="en-US" altLang="zh-CN" sz="2800" dirty="0" smtClean="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一般财务指标分析</a:t>
            </a:r>
            <a:endParaRPr lang="en-US" altLang="zh-CN" sz="2800" dirty="0" smtClean="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a:solidFill>
                  <a:schemeClr val="tx2"/>
                </a:solidFill>
                <a:latin typeface="华文楷体" panose="02010600040101010101" pitchFamily="2" charset="-122"/>
                <a:ea typeface="华文楷体" panose="02010600040101010101" pitchFamily="2" charset="-122"/>
              </a:rPr>
              <a:t>上市</a:t>
            </a:r>
            <a:r>
              <a:rPr lang="zh-CN" altLang="en-US" sz="2800" dirty="0" smtClean="0">
                <a:solidFill>
                  <a:schemeClr val="tx2"/>
                </a:solidFill>
                <a:latin typeface="华文楷体" panose="02010600040101010101" pitchFamily="2" charset="-122"/>
                <a:ea typeface="华文楷体" panose="02010600040101010101" pitchFamily="2" charset="-122"/>
              </a:rPr>
              <a:t>公司基本财务分析</a:t>
            </a:r>
            <a:endParaRPr lang="en-US" altLang="zh-CN" sz="2800" dirty="0" smtClean="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smtClean="0">
                <a:solidFill>
                  <a:schemeClr val="tx2"/>
                </a:solidFill>
                <a:latin typeface="华文楷体" panose="02010600040101010101" pitchFamily="2" charset="-122"/>
                <a:ea typeface="华文楷体" panose="02010600040101010101" pitchFamily="2" charset="-122"/>
              </a:rPr>
              <a:t>财务综合分析</a:t>
            </a:r>
            <a:endParaRPr lang="en-US" altLang="zh-CN" sz="2800" dirty="0" smtClean="0">
              <a:solidFill>
                <a:schemeClr val="tx2"/>
              </a:solidFill>
              <a:latin typeface="华文楷体" panose="02010600040101010101" pitchFamily="2" charset="-122"/>
              <a:ea typeface="华文楷体" panose="02010600040101010101" pitchFamily="2" charset="-122"/>
            </a:endParaRPr>
          </a:p>
        </p:txBody>
      </p:sp>
      <p:sp>
        <p:nvSpPr>
          <p:cNvPr id="24581" name="标题 5"/>
          <p:cNvSpPr>
            <a:spLocks noGrp="1"/>
          </p:cNvSpPr>
          <p:nvPr>
            <p:ph type="ctrTitle"/>
          </p:nvPr>
        </p:nvSpPr>
        <p:spPr>
          <a:xfrm>
            <a:off x="611560" y="1268760"/>
            <a:ext cx="7772400" cy="1470025"/>
          </a:xfrm>
        </p:spPr>
        <p:txBody>
          <a:bodyPr/>
          <a:lstStyle/>
          <a:p>
            <a:pPr algn="ctr"/>
            <a:r>
              <a:rPr lang="en-US" altLang="zh-CN" dirty="0" smtClean="0"/>
              <a:t/>
            </a:r>
            <a:br>
              <a:rPr lang="en-US" altLang="zh-CN" dirty="0" smtClean="0"/>
            </a:br>
            <a:r>
              <a:rPr lang="zh-CN" altLang="en-US" dirty="0" smtClean="0">
                <a:solidFill>
                  <a:schemeClr val="accent5">
                    <a:lumMod val="50000"/>
                  </a:schemeClr>
                </a:solidFill>
              </a:rPr>
              <a:t>第三章 财务分析</a:t>
            </a:r>
            <a:endParaRPr lang="en-US" altLang="zh-CN" dirty="0" smtClean="0">
              <a:solidFill>
                <a:schemeClr val="accent5">
                  <a:lumMod val="50000"/>
                </a:schemeClr>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1340768"/>
            <a:ext cx="8062664" cy="3248000"/>
          </a:xfrm>
        </p:spPr>
        <p:txBody>
          <a:bodyPr/>
          <a:lstStyle/>
          <a:p>
            <a:pPr marL="0" indent="0">
              <a:lnSpc>
                <a:spcPct val="150000"/>
              </a:lnSpc>
              <a:buNone/>
            </a:pPr>
            <a:r>
              <a:rPr lang="zh-CN" altLang="zh-CN" dirty="0">
                <a:solidFill>
                  <a:schemeClr val="tx2"/>
                </a:solidFill>
              </a:rPr>
              <a:t>采用因素分析法时，必须注意以下问题</a:t>
            </a:r>
            <a:r>
              <a:rPr lang="zh-CN" altLang="zh-CN" dirty="0" smtClean="0">
                <a:solidFill>
                  <a:schemeClr val="tx2"/>
                </a:solidFill>
              </a:rPr>
              <a:t>：</a:t>
            </a:r>
            <a:endParaRPr lang="en-US" altLang="zh-CN" dirty="0" smtClean="0">
              <a:solidFill>
                <a:schemeClr val="tx2"/>
              </a:solidFill>
            </a:endParaRPr>
          </a:p>
          <a:p>
            <a:pPr marL="0" indent="0">
              <a:lnSpc>
                <a:spcPct val="150000"/>
              </a:lnSpc>
              <a:buNone/>
            </a:pPr>
            <a:r>
              <a:rPr lang="en-US" altLang="zh-CN" dirty="0">
                <a:solidFill>
                  <a:schemeClr val="tx2"/>
                </a:solidFill>
              </a:rPr>
              <a:t> </a:t>
            </a:r>
            <a:r>
              <a:rPr lang="en-US" altLang="zh-CN" dirty="0" smtClean="0">
                <a:solidFill>
                  <a:schemeClr val="tx2"/>
                </a:solidFill>
              </a:rPr>
              <a:t>   (</a:t>
            </a:r>
            <a:r>
              <a:rPr lang="en-US" altLang="zh-CN" dirty="0">
                <a:solidFill>
                  <a:schemeClr val="tx2"/>
                </a:solidFill>
              </a:rPr>
              <a:t>1) </a:t>
            </a:r>
            <a:r>
              <a:rPr lang="zh-CN" altLang="zh-CN" dirty="0">
                <a:solidFill>
                  <a:schemeClr val="tx2"/>
                </a:solidFill>
              </a:rPr>
              <a:t>因素分解的</a:t>
            </a:r>
            <a:r>
              <a:rPr lang="zh-CN" altLang="zh-CN" dirty="0" smtClean="0">
                <a:solidFill>
                  <a:schemeClr val="tx2"/>
                </a:solidFill>
              </a:rPr>
              <a:t>关联性</a:t>
            </a:r>
            <a:endParaRPr lang="en-US" altLang="zh-CN" dirty="0" smtClean="0">
              <a:solidFill>
                <a:schemeClr val="tx2"/>
              </a:solidFill>
            </a:endParaRPr>
          </a:p>
          <a:p>
            <a:pPr marL="0" indent="0">
              <a:lnSpc>
                <a:spcPct val="150000"/>
              </a:lnSpc>
              <a:buNone/>
            </a:pPr>
            <a:r>
              <a:rPr lang="zh-CN" altLang="zh-CN" dirty="0" smtClean="0">
                <a:solidFill>
                  <a:schemeClr val="tx2"/>
                </a:solidFill>
              </a:rPr>
              <a:t> </a:t>
            </a:r>
            <a:r>
              <a:rPr lang="en-US" altLang="zh-CN" dirty="0" smtClean="0">
                <a:solidFill>
                  <a:schemeClr val="tx2"/>
                </a:solidFill>
              </a:rPr>
              <a:t>   (</a:t>
            </a:r>
            <a:r>
              <a:rPr lang="en-US" altLang="zh-CN" dirty="0">
                <a:solidFill>
                  <a:schemeClr val="tx2"/>
                </a:solidFill>
              </a:rPr>
              <a:t>2) </a:t>
            </a:r>
            <a:r>
              <a:rPr lang="zh-CN" altLang="zh-CN" dirty="0">
                <a:solidFill>
                  <a:schemeClr val="tx2"/>
                </a:solidFill>
              </a:rPr>
              <a:t>因素替代的顺序</a:t>
            </a:r>
            <a:r>
              <a:rPr lang="zh-CN" altLang="zh-CN" dirty="0" smtClean="0">
                <a:solidFill>
                  <a:schemeClr val="tx2"/>
                </a:solidFill>
              </a:rPr>
              <a:t>性</a:t>
            </a:r>
            <a:endParaRPr lang="en-US" altLang="zh-CN" dirty="0" smtClean="0">
              <a:solidFill>
                <a:schemeClr val="tx2"/>
              </a:solidFill>
            </a:endParaRPr>
          </a:p>
          <a:p>
            <a:pPr marL="0" indent="0">
              <a:lnSpc>
                <a:spcPct val="150000"/>
              </a:lnSpc>
              <a:buNone/>
            </a:pPr>
            <a:r>
              <a:rPr lang="en-US" altLang="zh-CN" dirty="0">
                <a:solidFill>
                  <a:schemeClr val="tx2"/>
                </a:solidFill>
              </a:rPr>
              <a:t> </a:t>
            </a:r>
            <a:r>
              <a:rPr lang="en-US" altLang="zh-CN" dirty="0" smtClean="0">
                <a:solidFill>
                  <a:schemeClr val="tx2"/>
                </a:solidFill>
              </a:rPr>
              <a:t>   (</a:t>
            </a:r>
            <a:r>
              <a:rPr lang="en-US" altLang="zh-CN" dirty="0">
                <a:solidFill>
                  <a:schemeClr val="tx2"/>
                </a:solidFill>
              </a:rPr>
              <a:t>3) </a:t>
            </a:r>
            <a:r>
              <a:rPr lang="zh-CN" altLang="zh-CN" dirty="0">
                <a:solidFill>
                  <a:schemeClr val="tx2"/>
                </a:solidFill>
              </a:rPr>
              <a:t>顺序替代的顺序</a:t>
            </a:r>
            <a:r>
              <a:rPr lang="zh-CN" altLang="zh-CN" dirty="0" smtClean="0">
                <a:solidFill>
                  <a:schemeClr val="tx2"/>
                </a:solidFill>
              </a:rPr>
              <a:t>性</a:t>
            </a:r>
            <a:endParaRPr lang="en-US" altLang="zh-CN" dirty="0">
              <a:solidFill>
                <a:schemeClr val="tx2"/>
              </a:solidFill>
            </a:endParaRPr>
          </a:p>
          <a:p>
            <a:pPr marL="0" indent="0">
              <a:lnSpc>
                <a:spcPct val="150000"/>
              </a:lnSpc>
              <a:buNone/>
            </a:pPr>
            <a:r>
              <a:rPr lang="en-US" altLang="zh-CN" dirty="0">
                <a:solidFill>
                  <a:schemeClr val="tx2"/>
                </a:solidFill>
              </a:rPr>
              <a:t> </a:t>
            </a:r>
            <a:r>
              <a:rPr lang="en-US" altLang="zh-CN" dirty="0" smtClean="0">
                <a:solidFill>
                  <a:schemeClr val="tx2"/>
                </a:solidFill>
              </a:rPr>
              <a:t>   (</a:t>
            </a:r>
            <a:r>
              <a:rPr lang="en-US" altLang="zh-CN" dirty="0">
                <a:solidFill>
                  <a:schemeClr val="tx2"/>
                </a:solidFill>
              </a:rPr>
              <a:t>4) </a:t>
            </a:r>
            <a:r>
              <a:rPr lang="zh-CN" altLang="zh-CN" dirty="0">
                <a:solidFill>
                  <a:schemeClr val="tx2"/>
                </a:solidFill>
              </a:rPr>
              <a:t>计算结果的假定</a:t>
            </a:r>
            <a:r>
              <a:rPr lang="zh-CN" altLang="zh-CN" dirty="0" smtClean="0">
                <a:solidFill>
                  <a:schemeClr val="tx2"/>
                </a:solidFill>
              </a:rPr>
              <a:t>性</a:t>
            </a:r>
            <a:endParaRPr lang="zh-CN" altLang="en-US"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10</a:t>
            </a:fld>
            <a:endParaRPr lang="zh-CN" altLang="zh-CN"/>
          </a:p>
        </p:txBody>
      </p:sp>
      <p:sp>
        <p:nvSpPr>
          <p:cNvPr id="7" name="标题 1"/>
          <p:cNvSpPr>
            <a:spLocks noGrp="1"/>
          </p:cNvSpPr>
          <p:nvPr>
            <p:ph type="title"/>
          </p:nvPr>
        </p:nvSpPr>
        <p:spPr>
          <a:xfrm>
            <a:off x="539552" y="116632"/>
            <a:ext cx="7772400" cy="864096"/>
          </a:xfrm>
        </p:spPr>
        <p:txBody>
          <a:bodyPr/>
          <a:lstStyle/>
          <a:p>
            <a:r>
              <a:rPr lang="zh-CN" altLang="en-US" dirty="0" smtClean="0"/>
              <a:t>第一节 财务分析概述</a:t>
            </a:r>
            <a:endParaRPr lang="zh-CN" altLang="en-US" dirty="0"/>
          </a:p>
        </p:txBody>
      </p:sp>
    </p:spTree>
    <p:extLst>
      <p:ext uri="{BB962C8B-B14F-4D97-AF65-F5344CB8AC3E}">
        <p14:creationId xmlns:p14="http://schemas.microsoft.com/office/powerpoint/2010/main" val="298228875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5800" y="1412776"/>
            <a:ext cx="7772400" cy="4683224"/>
          </a:xfrm>
        </p:spPr>
        <p:txBody>
          <a:bodyPr/>
          <a:lstStyle/>
          <a:p>
            <a:pPr marL="0" indent="0">
              <a:lnSpc>
                <a:spcPct val="150000"/>
              </a:lnSpc>
              <a:buNone/>
            </a:pPr>
            <a:r>
              <a:rPr lang="zh-CN" altLang="zh-CN" b="1" dirty="0">
                <a:solidFill>
                  <a:schemeClr val="tx2"/>
                </a:solidFill>
              </a:rPr>
              <a:t>一、偿债能力</a:t>
            </a:r>
            <a:r>
              <a:rPr lang="zh-CN" altLang="zh-CN" b="1" dirty="0" smtClean="0">
                <a:solidFill>
                  <a:schemeClr val="tx2"/>
                </a:solidFill>
              </a:rPr>
              <a:t>分析</a:t>
            </a:r>
            <a:endParaRPr lang="en-US" altLang="zh-CN" b="1" dirty="0" smtClean="0">
              <a:solidFill>
                <a:schemeClr val="tx2"/>
              </a:solidFill>
            </a:endParaRPr>
          </a:p>
          <a:p>
            <a:pPr marL="0" indent="0">
              <a:lnSpc>
                <a:spcPct val="150000"/>
              </a:lnSpc>
              <a:buNone/>
            </a:pPr>
            <a:r>
              <a:rPr lang="zh-CN" altLang="en-US" b="1" dirty="0" smtClean="0">
                <a:solidFill>
                  <a:schemeClr val="tx2"/>
                </a:solidFill>
              </a:rPr>
              <a:t>（一）短期偿债能力分析</a:t>
            </a:r>
            <a:endParaRPr lang="en-US" altLang="zh-CN" b="1" dirty="0" smtClean="0">
              <a:solidFill>
                <a:schemeClr val="tx2"/>
              </a:solidFill>
            </a:endParaRPr>
          </a:p>
          <a:p>
            <a:pPr marL="0" indent="0">
              <a:lnSpc>
                <a:spcPct val="150000"/>
              </a:lnSpc>
              <a:buNone/>
            </a:pPr>
            <a:r>
              <a:rPr lang="zh-CN" altLang="en-US" b="1" dirty="0" smtClean="0">
                <a:solidFill>
                  <a:schemeClr val="tx2"/>
                </a:solidFill>
              </a:rPr>
              <a:t>（二）长期</a:t>
            </a:r>
            <a:r>
              <a:rPr lang="zh-CN" altLang="en-US" b="1" dirty="0">
                <a:solidFill>
                  <a:schemeClr val="tx2"/>
                </a:solidFill>
              </a:rPr>
              <a:t>偿债能力分析</a:t>
            </a:r>
            <a:endParaRPr lang="en-US" altLang="zh-CN" b="1" dirty="0">
              <a:solidFill>
                <a:schemeClr val="tx2"/>
              </a:solidFill>
            </a:endParaRPr>
          </a:p>
          <a:p>
            <a:pPr marL="0" indent="0">
              <a:buNone/>
            </a:pPr>
            <a:endParaRPr lang="zh-CN" altLang="zh-CN"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11</a:t>
            </a:fld>
            <a:endParaRPr lang="zh-CN" altLang="zh-CN"/>
          </a:p>
        </p:txBody>
      </p:sp>
      <p:sp>
        <p:nvSpPr>
          <p:cNvPr id="7"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40822971"/>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1268760"/>
            <a:ext cx="8208912" cy="4827240"/>
          </a:xfrm>
        </p:spPr>
        <p:txBody>
          <a:bodyPr/>
          <a:lstStyle/>
          <a:p>
            <a:pPr marL="0" indent="0">
              <a:buNone/>
            </a:pPr>
            <a:r>
              <a:rPr lang="zh-CN" altLang="zh-CN" sz="2800" dirty="0">
                <a:solidFill>
                  <a:schemeClr val="tx2"/>
                </a:solidFill>
              </a:rPr>
              <a:t>（一）短期偿债能力分析</a:t>
            </a:r>
          </a:p>
          <a:p>
            <a:pPr marL="0" indent="0">
              <a:lnSpc>
                <a:spcPct val="150000"/>
              </a:lnSpc>
              <a:buNone/>
            </a:pPr>
            <a:r>
              <a:rPr lang="en-US" altLang="zh-CN" sz="2800" dirty="0" smtClean="0">
                <a:solidFill>
                  <a:schemeClr val="tx2"/>
                </a:solidFill>
              </a:rPr>
              <a:t>    </a:t>
            </a:r>
            <a:r>
              <a:rPr lang="zh-CN" altLang="zh-CN" sz="2800" dirty="0" smtClean="0">
                <a:solidFill>
                  <a:schemeClr val="tx2"/>
                </a:solidFill>
              </a:rPr>
              <a:t>短期</a:t>
            </a:r>
            <a:r>
              <a:rPr lang="zh-CN" altLang="zh-CN" sz="2800" dirty="0">
                <a:solidFill>
                  <a:schemeClr val="tx2"/>
                </a:solidFill>
              </a:rPr>
              <a:t>偿债能力是指企业以流动资产支付流动负债的能力，一般</a:t>
            </a:r>
            <a:r>
              <a:rPr lang="zh-CN" altLang="zh-CN" sz="2800" dirty="0" smtClean="0">
                <a:solidFill>
                  <a:schemeClr val="tx2"/>
                </a:solidFill>
              </a:rPr>
              <a:t>又</a:t>
            </a:r>
            <a:r>
              <a:rPr lang="zh-CN" altLang="zh-CN" sz="2800" dirty="0">
                <a:solidFill>
                  <a:schemeClr val="tx2"/>
                </a:solidFill>
              </a:rPr>
              <a:t>称为支付能力</a:t>
            </a:r>
            <a:r>
              <a:rPr lang="zh-CN" altLang="zh-CN" sz="2800" dirty="0" smtClean="0">
                <a:solidFill>
                  <a:schemeClr val="tx2"/>
                </a:solidFill>
              </a:rPr>
              <a:t>。</a:t>
            </a:r>
            <a:endParaRPr lang="en-US" altLang="zh-CN" sz="2800" dirty="0" smtClean="0">
              <a:solidFill>
                <a:schemeClr val="tx2"/>
              </a:solidFill>
            </a:endParaRPr>
          </a:p>
          <a:p>
            <a:pPr marL="0" indent="0">
              <a:lnSpc>
                <a:spcPct val="150000"/>
              </a:lnSpc>
              <a:buNone/>
            </a:pPr>
            <a:r>
              <a:rPr lang="en-US" altLang="zh-CN" sz="2800" dirty="0" smtClean="0"/>
              <a:t>    </a:t>
            </a:r>
            <a:r>
              <a:rPr lang="zh-CN" altLang="zh-CN" sz="2800" dirty="0" smtClean="0">
                <a:solidFill>
                  <a:schemeClr val="tx2"/>
                </a:solidFill>
              </a:rPr>
              <a:t>衡量</a:t>
            </a:r>
            <a:r>
              <a:rPr lang="zh-CN" altLang="zh-CN" sz="2800" dirty="0">
                <a:solidFill>
                  <a:schemeClr val="tx2"/>
                </a:solidFill>
              </a:rPr>
              <a:t>和评价企业短期偿债能力的比率主要包括：流动比率、速动比率、现金比率和现金流量比率。通过分析流动性比率</a:t>
            </a:r>
            <a:r>
              <a:rPr lang="en-US" altLang="zh-CN" sz="2800" dirty="0">
                <a:solidFill>
                  <a:schemeClr val="tx2"/>
                </a:solidFill>
              </a:rPr>
              <a:t>,</a:t>
            </a:r>
            <a:r>
              <a:rPr lang="zh-CN" altLang="zh-CN" sz="2800" dirty="0">
                <a:solidFill>
                  <a:schemeClr val="tx2"/>
                </a:solidFill>
              </a:rPr>
              <a:t>可以看出企业现有的现金支付能力和应付逆境的能力</a:t>
            </a:r>
            <a:r>
              <a:rPr lang="zh-CN" altLang="zh-CN" sz="2800" dirty="0" smtClean="0">
                <a:solidFill>
                  <a:schemeClr val="tx2"/>
                </a:solidFill>
              </a:rPr>
              <a:t>。</a:t>
            </a:r>
            <a:endParaRPr lang="zh-CN" altLang="zh-CN"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12</a:t>
            </a:fld>
            <a:endParaRPr lang="zh-CN" altLang="zh-CN"/>
          </a:p>
        </p:txBody>
      </p:sp>
      <p:sp>
        <p:nvSpPr>
          <p:cNvPr id="7"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165338667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85800" y="1196752"/>
                <a:ext cx="7772400" cy="4899248"/>
              </a:xfrm>
            </p:spPr>
            <p:txBody>
              <a:bodyPr/>
              <a:lstStyle/>
              <a:p>
                <a:pPr marL="0" indent="0">
                  <a:buNone/>
                </a:pPr>
                <a:r>
                  <a:rPr lang="en-US" altLang="zh-CN" sz="2400" dirty="0" smtClean="0">
                    <a:solidFill>
                      <a:schemeClr val="tx2"/>
                    </a:solidFill>
                  </a:rPr>
                  <a:t>1</a:t>
                </a:r>
                <a:r>
                  <a:rPr lang="zh-CN" altLang="zh-CN" sz="2400" dirty="0">
                    <a:solidFill>
                      <a:schemeClr val="tx2"/>
                    </a:solidFill>
                  </a:rPr>
                  <a:t>．流动比率</a:t>
                </a:r>
              </a:p>
              <a:p>
                <a:pPr marL="0" indent="0">
                  <a:buNone/>
                </a:pPr>
                <a:r>
                  <a:rPr lang="en-US" altLang="zh-CN" sz="2400" dirty="0" smtClean="0">
                    <a:solidFill>
                      <a:schemeClr val="tx2"/>
                    </a:solidFill>
                  </a:rPr>
                  <a:t>     </a:t>
                </a:r>
                <a:r>
                  <a:rPr lang="zh-CN" altLang="zh-CN" sz="2400" dirty="0" smtClean="0">
                    <a:solidFill>
                      <a:schemeClr val="tx2"/>
                    </a:solidFill>
                  </a:rPr>
                  <a:t>流动</a:t>
                </a:r>
                <a:r>
                  <a:rPr lang="zh-CN" altLang="zh-CN" sz="2400" dirty="0">
                    <a:solidFill>
                      <a:schemeClr val="tx2"/>
                    </a:solidFill>
                  </a:rPr>
                  <a:t>比率是流动资产除以流动负债的比值。它是衡量企业流动资产在短期债务到期前可以变为现金用于偿还流动负债的能力。表明企业每一次流动负债有多少流动资产作为支付的保障。其计算公式为：</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流动比率</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流动资产</m:t>
                          </m:r>
                        </m:num>
                        <m:den>
                          <m:r>
                            <a:rPr lang="zh-CN" altLang="zh-CN" sz="2400">
                              <a:solidFill>
                                <a:schemeClr val="tx2"/>
                              </a:solidFill>
                            </a:rPr>
                            <m:t>流动负债</m:t>
                          </m:r>
                        </m:den>
                      </m:f>
                      <m:r>
                        <a:rPr lang="en-US" altLang="zh-CN" sz="2400" i="1">
                          <a:solidFill>
                            <a:schemeClr val="tx2"/>
                          </a:solidFill>
                        </a:rPr>
                        <m:t>×100%</m:t>
                      </m:r>
                    </m:oMath>
                  </m:oMathPara>
                </a14:m>
                <a:endParaRPr lang="zh-CN" altLang="zh-CN" sz="2400" dirty="0">
                  <a:solidFill>
                    <a:schemeClr val="tx2"/>
                  </a:solidFill>
                </a:endParaRPr>
              </a:p>
              <a:p>
                <a:pPr marL="0" indent="0">
                  <a:buNone/>
                </a:pPr>
                <a:r>
                  <a:rPr lang="en-US" altLang="zh-CN" sz="2400" dirty="0" smtClean="0">
                    <a:solidFill>
                      <a:schemeClr val="tx2"/>
                    </a:solidFill>
                  </a:rPr>
                  <a:t>      </a:t>
                </a:r>
                <a:r>
                  <a:rPr lang="zh-CN" altLang="zh-CN" sz="2400" dirty="0" smtClean="0">
                    <a:solidFill>
                      <a:schemeClr val="tx2"/>
                    </a:solidFill>
                  </a:rPr>
                  <a:t>式</a:t>
                </a:r>
                <a:r>
                  <a:rPr lang="zh-CN" altLang="zh-CN" sz="2400" dirty="0">
                    <a:solidFill>
                      <a:schemeClr val="tx2"/>
                    </a:solidFill>
                  </a:rPr>
                  <a:t>中：流动资产包括货币资金、交易性金融资产、应收账款、存货等。</a:t>
                </a:r>
              </a:p>
              <a:p>
                <a:pPr marL="0" indent="0">
                  <a:buNone/>
                </a:pPr>
                <a:r>
                  <a:rPr lang="en-US" altLang="zh-CN" sz="2400" dirty="0" smtClean="0">
                    <a:solidFill>
                      <a:schemeClr val="tx2"/>
                    </a:solidFill>
                  </a:rPr>
                  <a:t>      </a:t>
                </a:r>
                <a:r>
                  <a:rPr lang="zh-CN" altLang="zh-CN" sz="2400" dirty="0" smtClean="0">
                    <a:solidFill>
                      <a:schemeClr val="tx2"/>
                    </a:solidFill>
                  </a:rPr>
                  <a:t>流动</a:t>
                </a:r>
                <a:r>
                  <a:rPr lang="zh-CN" altLang="zh-CN" sz="2400" dirty="0">
                    <a:solidFill>
                      <a:schemeClr val="tx2"/>
                    </a:solidFill>
                  </a:rPr>
                  <a:t>负债包括短期借款、应付账款、应付票据、应付税款和其他各项应付费用。</a:t>
                </a:r>
                <a:endParaRPr lang="zh-CN" altLang="en-US" sz="24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85800" y="1196752"/>
                <a:ext cx="7772400" cy="4899248"/>
              </a:xfrm>
              <a:blipFill rotWithShape="1">
                <a:blip r:embed="rId2"/>
                <a:stretch>
                  <a:fillRect l="-1255" t="-1368"/>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13</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148821064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85800" y="1124744"/>
                <a:ext cx="8206680" cy="4971256"/>
              </a:xfrm>
            </p:spPr>
            <p:txBody>
              <a:bodyPr/>
              <a:lstStyle/>
              <a:p>
                <a:pPr marL="0" indent="0">
                  <a:buNone/>
                </a:pPr>
                <a:r>
                  <a:rPr lang="en-US" altLang="zh-CN" sz="2400" dirty="0" smtClean="0">
                    <a:solidFill>
                      <a:schemeClr val="tx2"/>
                    </a:solidFill>
                  </a:rPr>
                  <a:t>2</a:t>
                </a:r>
                <a:r>
                  <a:rPr lang="zh-CN" altLang="zh-CN" sz="2400" dirty="0">
                    <a:solidFill>
                      <a:schemeClr val="tx2"/>
                    </a:solidFill>
                  </a:rPr>
                  <a:t>．速动比率</a:t>
                </a:r>
              </a:p>
              <a:p>
                <a:pPr marL="0" indent="0">
                  <a:buNone/>
                </a:pPr>
                <a:r>
                  <a:rPr lang="zh-CN" altLang="zh-CN" sz="2400" dirty="0">
                    <a:solidFill>
                      <a:schemeClr val="tx2"/>
                    </a:solidFill>
                  </a:rPr>
                  <a:t>速动比率是企业速动资产与流动负债的比值，这个指标也称酸性测试比率。它是衡量企业流动资产中用于立即偿还流动负债</a:t>
                </a:r>
                <a:r>
                  <a:rPr lang="zh-CN" altLang="zh-CN" sz="2400" dirty="0" smtClean="0">
                    <a:solidFill>
                      <a:schemeClr val="tx2"/>
                    </a:solidFill>
                  </a:rPr>
                  <a:t>的</a:t>
                </a:r>
                <a:r>
                  <a:rPr lang="zh-CN" altLang="zh-CN" sz="2400" dirty="0">
                    <a:solidFill>
                      <a:schemeClr val="tx2"/>
                    </a:solidFill>
                  </a:rPr>
                  <a:t>能力。</a:t>
                </a:r>
                <a:endParaRPr lang="zh-CN" altLang="en-US" sz="2400" dirty="0">
                  <a:solidFill>
                    <a:schemeClr val="tx2"/>
                  </a:solidFill>
                </a:endParaRPr>
              </a:p>
              <a:p>
                <a:pPr marL="0" indent="0">
                  <a:buNone/>
                </a:pPr>
                <a:endParaRPr lang="en-US" altLang="zh-CN" sz="2400" dirty="0" smtClean="0">
                  <a:solidFill>
                    <a:schemeClr val="tx2"/>
                  </a:solidFill>
                </a:endParaRPr>
              </a:p>
              <a:p>
                <a:pPr marL="0" indent="0">
                  <a:buNone/>
                </a:pPr>
                <a:r>
                  <a:rPr lang="en-US" altLang="zh-CN" sz="2400" dirty="0" smtClean="0">
                    <a:solidFill>
                      <a:schemeClr val="tx2"/>
                    </a:solidFill>
                  </a:rPr>
                  <a:t>                </a:t>
                </a:r>
                <a:r>
                  <a:rPr lang="zh-CN" altLang="zh-CN" sz="2400" dirty="0" smtClean="0">
                    <a:solidFill>
                      <a:schemeClr val="tx2"/>
                    </a:solidFill>
                  </a:rPr>
                  <a:t>速</a:t>
                </a:r>
                <a:r>
                  <a:rPr lang="zh-CN" altLang="zh-CN" sz="2400" dirty="0">
                    <a:solidFill>
                      <a:schemeClr val="tx2"/>
                    </a:solidFill>
                  </a:rPr>
                  <a:t>动比率</a:t>
                </a:r>
                <a:r>
                  <a:rPr lang="en-US" altLang="zh-CN" sz="2400" dirty="0">
                    <a:solidFill>
                      <a:schemeClr val="tx2"/>
                    </a:solidFill>
                  </a:rPr>
                  <a:t>=</a:t>
                </a:r>
                <a14:m>
                  <m:oMath xmlns:m="http://schemas.openxmlformats.org/officeDocument/2006/math">
                    <m:f>
                      <m:fPr>
                        <m:ctrlPr>
                          <a:rPr lang="zh-CN" altLang="zh-CN" sz="2400" i="1">
                            <a:solidFill>
                              <a:schemeClr val="tx2"/>
                            </a:solidFill>
                          </a:rPr>
                        </m:ctrlPr>
                      </m:fPr>
                      <m:num>
                        <m:r>
                          <a:rPr lang="zh-CN" altLang="zh-CN" sz="2400">
                            <a:solidFill>
                              <a:schemeClr val="tx2"/>
                            </a:solidFill>
                          </a:rPr>
                          <m:t>速动资产</m:t>
                        </m:r>
                      </m:num>
                      <m:den>
                        <m:r>
                          <a:rPr lang="zh-CN" altLang="zh-CN" sz="2400">
                            <a:solidFill>
                              <a:schemeClr val="tx2"/>
                            </a:solidFill>
                          </a:rPr>
                          <m:t>流动负债</m:t>
                        </m:r>
                      </m:den>
                    </m:f>
                    <m:r>
                      <a:rPr lang="en-US" altLang="zh-CN" sz="2400">
                        <a:solidFill>
                          <a:schemeClr val="tx2"/>
                        </a:solidFill>
                      </a:rPr>
                      <m:t>×100%</m:t>
                    </m:r>
                  </m:oMath>
                </a14:m>
                <a:endParaRPr lang="zh-CN" altLang="zh-CN" sz="2400" dirty="0">
                  <a:solidFill>
                    <a:schemeClr val="tx2"/>
                  </a:solidFill>
                </a:endParaRPr>
              </a:p>
              <a:p>
                <a:pPr marL="0" indent="0">
                  <a:buNone/>
                </a:pPr>
                <a:endParaRPr lang="en-US" altLang="zh-CN" sz="2400" dirty="0" smtClean="0">
                  <a:solidFill>
                    <a:schemeClr val="tx2"/>
                  </a:solidFill>
                </a:endParaRPr>
              </a:p>
              <a:p>
                <a:pPr marL="0" indent="0">
                  <a:buNone/>
                </a:pPr>
                <a:r>
                  <a:rPr lang="zh-CN" altLang="zh-CN" sz="2400" dirty="0" smtClean="0">
                    <a:solidFill>
                      <a:schemeClr val="tx2"/>
                    </a:solidFill>
                  </a:rPr>
                  <a:t>速</a:t>
                </a:r>
                <a:r>
                  <a:rPr lang="zh-CN" altLang="zh-CN" sz="2400" dirty="0">
                    <a:solidFill>
                      <a:schemeClr val="tx2"/>
                    </a:solidFill>
                  </a:rPr>
                  <a:t>动资产</a:t>
                </a:r>
                <a:r>
                  <a:rPr lang="en-US" altLang="zh-CN" sz="2400" dirty="0">
                    <a:solidFill>
                      <a:schemeClr val="tx2"/>
                    </a:solidFill>
                  </a:rPr>
                  <a:t>=</a:t>
                </a:r>
                <a:r>
                  <a:rPr lang="zh-CN" altLang="zh-CN" sz="2400" dirty="0">
                    <a:solidFill>
                      <a:schemeClr val="tx2"/>
                    </a:solidFill>
                  </a:rPr>
                  <a:t>货币资金</a:t>
                </a:r>
                <a:r>
                  <a:rPr lang="en-US" altLang="zh-CN" sz="2400" dirty="0">
                    <a:solidFill>
                      <a:schemeClr val="tx2"/>
                    </a:solidFill>
                  </a:rPr>
                  <a:t>+</a:t>
                </a:r>
                <a:r>
                  <a:rPr lang="zh-CN" altLang="zh-CN" sz="2400" dirty="0">
                    <a:solidFill>
                      <a:schemeClr val="tx2"/>
                    </a:solidFill>
                  </a:rPr>
                  <a:t>交易性金融资产</a:t>
                </a:r>
                <a:r>
                  <a:rPr lang="en-US" altLang="zh-CN" sz="2400" dirty="0">
                    <a:solidFill>
                      <a:schemeClr val="tx2"/>
                    </a:solidFill>
                  </a:rPr>
                  <a:t>+</a:t>
                </a:r>
                <a:r>
                  <a:rPr lang="zh-CN" altLang="zh-CN" sz="2400" dirty="0">
                    <a:solidFill>
                      <a:schemeClr val="tx2"/>
                    </a:solidFill>
                  </a:rPr>
                  <a:t>应收账款</a:t>
                </a:r>
                <a:r>
                  <a:rPr lang="en-US" altLang="zh-CN" sz="2400" dirty="0">
                    <a:solidFill>
                      <a:schemeClr val="tx2"/>
                    </a:solidFill>
                  </a:rPr>
                  <a:t>+</a:t>
                </a:r>
                <a:r>
                  <a:rPr lang="zh-CN" altLang="zh-CN" sz="2400" dirty="0">
                    <a:solidFill>
                      <a:schemeClr val="tx2"/>
                    </a:solidFill>
                  </a:rPr>
                  <a:t>应收票据</a:t>
                </a:r>
              </a:p>
              <a:p>
                <a:pPr marL="0" indent="0">
                  <a:buNone/>
                </a:pPr>
                <a:r>
                  <a:rPr lang="en-US" altLang="zh-CN" sz="2400" dirty="0">
                    <a:solidFill>
                      <a:schemeClr val="tx2"/>
                    </a:solidFill>
                  </a:rPr>
                  <a:t> </a:t>
                </a:r>
                <a:r>
                  <a:rPr lang="en-US" altLang="zh-CN" sz="2400" dirty="0" smtClean="0">
                    <a:solidFill>
                      <a:schemeClr val="tx2"/>
                    </a:solidFill>
                  </a:rPr>
                  <a:t>=</a:t>
                </a:r>
                <a:r>
                  <a:rPr lang="zh-CN" altLang="zh-CN" sz="2400" dirty="0">
                    <a:solidFill>
                      <a:schemeClr val="tx2"/>
                    </a:solidFill>
                  </a:rPr>
                  <a:t>流动资产</a:t>
                </a:r>
                <a:r>
                  <a:rPr lang="en-US" altLang="zh-CN" sz="2400" dirty="0">
                    <a:solidFill>
                      <a:schemeClr val="tx2"/>
                    </a:solidFill>
                  </a:rPr>
                  <a:t>-</a:t>
                </a:r>
                <a:r>
                  <a:rPr lang="zh-CN" altLang="zh-CN" sz="2400" dirty="0">
                    <a:solidFill>
                      <a:schemeClr val="tx2"/>
                    </a:solidFill>
                  </a:rPr>
                  <a:t>存货预付账款</a:t>
                </a:r>
                <a:r>
                  <a:rPr lang="en-US" altLang="zh-CN" sz="2400" dirty="0">
                    <a:solidFill>
                      <a:schemeClr val="tx2"/>
                    </a:solidFill>
                  </a:rPr>
                  <a:t>-</a:t>
                </a:r>
                <a:r>
                  <a:rPr lang="zh-CN" altLang="zh-CN" sz="2400" dirty="0">
                    <a:solidFill>
                      <a:schemeClr val="tx2"/>
                    </a:solidFill>
                  </a:rPr>
                  <a:t>一年内到期的流动资产</a:t>
                </a:r>
                <a:r>
                  <a:rPr lang="en-US" altLang="zh-CN" sz="2400" dirty="0">
                    <a:solidFill>
                      <a:schemeClr val="tx2"/>
                    </a:solidFill>
                  </a:rPr>
                  <a:t>-</a:t>
                </a:r>
                <a:r>
                  <a:rPr lang="zh-CN" altLang="zh-CN" sz="2400" dirty="0">
                    <a:solidFill>
                      <a:schemeClr val="tx2"/>
                    </a:solidFill>
                  </a:rPr>
                  <a:t>其他</a:t>
                </a:r>
                <a:r>
                  <a:rPr lang="zh-CN" altLang="zh-CN" sz="2400" dirty="0" smtClean="0">
                    <a:solidFill>
                      <a:schemeClr val="tx2"/>
                    </a:solidFill>
                  </a:rPr>
                  <a:t>流动资产</a:t>
                </a:r>
                <a:endParaRPr lang="zh-CN" altLang="zh-CN" sz="24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85800" y="1124744"/>
                <a:ext cx="8206680" cy="4971256"/>
              </a:xfrm>
              <a:blipFill rotWithShape="1">
                <a:blip r:embed="rId2"/>
                <a:stretch>
                  <a:fillRect l="-1189" t="-135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14</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321616233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85800" y="1412776"/>
                <a:ext cx="7772400" cy="4683224"/>
              </a:xfrm>
            </p:spPr>
            <p:txBody>
              <a:bodyPr/>
              <a:lstStyle/>
              <a:p>
                <a:pPr marL="0" indent="0">
                  <a:buNone/>
                </a:pPr>
                <a:r>
                  <a:rPr lang="en-US" altLang="zh-CN" sz="2400" dirty="0" smtClean="0">
                    <a:solidFill>
                      <a:schemeClr val="tx2"/>
                    </a:solidFill>
                  </a:rPr>
                  <a:t>3</a:t>
                </a:r>
                <a:r>
                  <a:rPr lang="zh-CN" altLang="zh-CN" sz="2400" dirty="0">
                    <a:solidFill>
                      <a:schemeClr val="tx2"/>
                    </a:solidFill>
                  </a:rPr>
                  <a:t>．现金流动负债比率</a:t>
                </a:r>
              </a:p>
              <a:p>
                <a:pPr marL="0" indent="0">
                  <a:buNone/>
                </a:pPr>
                <a:r>
                  <a:rPr lang="zh-CN" altLang="zh-CN" sz="2400" dirty="0">
                    <a:solidFill>
                      <a:schemeClr val="tx2"/>
                    </a:solidFill>
                  </a:rPr>
                  <a:t>现金流动负债比率，是企业一定时期的经营现金净流量同流动负债的比率，它可以从现金流量角度来反映企业当期偿付短期负债的能力。其计算公式为</a:t>
                </a:r>
                <a:r>
                  <a:rPr lang="zh-CN" altLang="zh-CN" sz="2400" dirty="0" smtClean="0">
                    <a:solidFill>
                      <a:schemeClr val="tx2"/>
                    </a:solidFill>
                  </a:rPr>
                  <a:t>：</a:t>
                </a:r>
                <a:endParaRPr lang="en-US" altLang="zh-CN" sz="2400" dirty="0" smtClean="0">
                  <a:solidFill>
                    <a:schemeClr val="tx2"/>
                  </a:solidFill>
                </a:endParaRPr>
              </a:p>
              <a:p>
                <a:pPr marL="0" indent="0">
                  <a:buNone/>
                </a:pPr>
                <a:endParaRPr lang="zh-CN" altLang="zh-CN" sz="2400" dirty="0">
                  <a:solidFill>
                    <a:schemeClr val="tx2"/>
                  </a:solidFill>
                </a:endParaRP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现金流动负债比率</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年经营现金净流量</m:t>
                          </m:r>
                        </m:num>
                        <m:den>
                          <m:r>
                            <a:rPr lang="zh-CN" altLang="zh-CN" sz="2400">
                              <a:solidFill>
                                <a:schemeClr val="tx2"/>
                              </a:solidFill>
                            </a:rPr>
                            <m:t>年末流动负债</m:t>
                          </m:r>
                        </m:den>
                      </m:f>
                      <m:r>
                        <a:rPr lang="en-US" altLang="zh-CN" sz="2400" i="1">
                          <a:solidFill>
                            <a:schemeClr val="tx2"/>
                          </a:solidFill>
                        </a:rPr>
                        <m:t>×100%</m:t>
                      </m:r>
                    </m:oMath>
                  </m:oMathPara>
                </a14:m>
                <a:endParaRPr lang="zh-CN" altLang="zh-CN" sz="2400" dirty="0">
                  <a:solidFill>
                    <a:schemeClr val="tx2"/>
                  </a:solidFill>
                </a:endParaRPr>
              </a:p>
              <a:p>
                <a:pPr marL="0" indent="0">
                  <a:buNone/>
                </a:pPr>
                <a:endParaRPr lang="en-US" altLang="zh-CN" sz="2400" dirty="0" smtClean="0">
                  <a:solidFill>
                    <a:schemeClr val="tx2"/>
                  </a:solidFill>
                </a:endParaRPr>
              </a:p>
              <a:p>
                <a:pPr marL="0" indent="0">
                  <a:buNone/>
                </a:pPr>
                <a:r>
                  <a:rPr lang="zh-CN" altLang="zh-CN" sz="2400" dirty="0" smtClean="0">
                    <a:solidFill>
                      <a:schemeClr val="tx2"/>
                    </a:solidFill>
                  </a:rPr>
                  <a:t>现金</a:t>
                </a:r>
                <a:r>
                  <a:rPr lang="zh-CN" altLang="zh-CN" sz="2400" dirty="0">
                    <a:solidFill>
                      <a:schemeClr val="tx2"/>
                    </a:solidFill>
                  </a:rPr>
                  <a:t>流动负债比率是从现金流入和流出的动态角度对企业实际偿债能力进行考察。反映本期经营活动所产生的现金净流量足以抵付流动负债的倍数。</a:t>
                </a:r>
                <a:endParaRPr lang="zh-CN" altLang="en-US" sz="24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85800" y="1412776"/>
                <a:ext cx="7772400" cy="4683224"/>
              </a:xfrm>
              <a:blipFill rotWithShape="1">
                <a:blip r:embed="rId2"/>
                <a:stretch>
                  <a:fillRect l="-1255" t="-1432"/>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15</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321616233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5800" y="1196752"/>
            <a:ext cx="7990656" cy="4899248"/>
          </a:xfrm>
        </p:spPr>
        <p:txBody>
          <a:bodyPr/>
          <a:lstStyle/>
          <a:p>
            <a:pPr marL="0" indent="0">
              <a:buNone/>
            </a:pPr>
            <a:r>
              <a:rPr lang="en-US" altLang="zh-CN" sz="2800" dirty="0">
                <a:solidFill>
                  <a:schemeClr val="tx2"/>
                </a:solidFill>
              </a:rPr>
              <a:t>(</a:t>
            </a:r>
            <a:r>
              <a:rPr lang="zh-CN" altLang="zh-CN" sz="2800" dirty="0">
                <a:solidFill>
                  <a:schemeClr val="tx2"/>
                </a:solidFill>
              </a:rPr>
              <a:t>二</a:t>
            </a:r>
            <a:r>
              <a:rPr lang="en-US" altLang="zh-CN" sz="2800" dirty="0">
                <a:solidFill>
                  <a:schemeClr val="tx2"/>
                </a:solidFill>
              </a:rPr>
              <a:t>)</a:t>
            </a:r>
            <a:r>
              <a:rPr lang="zh-CN" altLang="zh-CN" sz="2800" dirty="0">
                <a:solidFill>
                  <a:schemeClr val="tx2"/>
                </a:solidFill>
              </a:rPr>
              <a:t>长期偿债能力分析</a:t>
            </a:r>
          </a:p>
          <a:p>
            <a:pPr marL="0" indent="0">
              <a:buNone/>
            </a:pPr>
            <a:r>
              <a:rPr lang="en-US" altLang="zh-CN" sz="2800" dirty="0" smtClean="0">
                <a:solidFill>
                  <a:schemeClr val="tx2"/>
                </a:solidFill>
              </a:rPr>
              <a:t>    </a:t>
            </a:r>
            <a:r>
              <a:rPr lang="zh-CN" altLang="zh-CN" sz="2800" dirty="0" smtClean="0">
                <a:solidFill>
                  <a:schemeClr val="tx2"/>
                </a:solidFill>
              </a:rPr>
              <a:t>长期</a:t>
            </a:r>
            <a:r>
              <a:rPr lang="zh-CN" altLang="zh-CN" sz="2800" dirty="0">
                <a:solidFill>
                  <a:schemeClr val="tx2"/>
                </a:solidFill>
              </a:rPr>
              <a:t>偿债能力主要反映企业偿还到期的长期债务的能力。长期偿债能力关系到企业的存续性，如果企业无法保持一定的长期偿债能力，则意味着财务安全程度和稳定程度较差，不仅不能满足长期债权人的要求</a:t>
            </a:r>
            <a:r>
              <a:rPr lang="zh-CN" altLang="zh-CN" sz="2800" dirty="0" smtClean="0">
                <a:solidFill>
                  <a:schemeClr val="tx2"/>
                </a:solidFill>
              </a:rPr>
              <a:t>，也</a:t>
            </a:r>
            <a:r>
              <a:rPr lang="zh-CN" altLang="zh-CN" sz="2800" dirty="0">
                <a:solidFill>
                  <a:schemeClr val="tx2"/>
                </a:solidFill>
              </a:rPr>
              <a:t>会影响投资者的信心。</a:t>
            </a:r>
          </a:p>
          <a:p>
            <a:pPr marL="0" indent="0">
              <a:buNone/>
            </a:pPr>
            <a:r>
              <a:rPr lang="en-US" altLang="zh-CN" sz="2800" dirty="0" smtClean="0">
                <a:solidFill>
                  <a:schemeClr val="tx2"/>
                </a:solidFill>
              </a:rPr>
              <a:t>    </a:t>
            </a:r>
            <a:r>
              <a:rPr lang="zh-CN" altLang="zh-CN" sz="2800" dirty="0" smtClean="0">
                <a:solidFill>
                  <a:schemeClr val="tx2"/>
                </a:solidFill>
              </a:rPr>
              <a:t>反映</a:t>
            </a:r>
            <a:r>
              <a:rPr lang="zh-CN" altLang="zh-CN" sz="2800" dirty="0">
                <a:solidFill>
                  <a:schemeClr val="tx2"/>
                </a:solidFill>
              </a:rPr>
              <a:t>企业长期偿债能力的指标有资产负债率、产权比率、利息保障倍数等一系列比率</a:t>
            </a:r>
            <a:endParaRPr lang="zh-CN" altLang="en-US" sz="2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16</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3216162339"/>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85800" y="1340768"/>
                <a:ext cx="7772400" cy="4755232"/>
              </a:xfrm>
            </p:spPr>
            <p:txBody>
              <a:bodyPr/>
              <a:lstStyle/>
              <a:p>
                <a:pPr marL="0" indent="0">
                  <a:buNone/>
                </a:pPr>
                <a:r>
                  <a:rPr lang="en-US" altLang="zh-CN" sz="2400" dirty="0" smtClean="0">
                    <a:solidFill>
                      <a:schemeClr val="tx2"/>
                    </a:solidFill>
                  </a:rPr>
                  <a:t>1</a:t>
                </a:r>
                <a:r>
                  <a:rPr lang="zh-CN" altLang="zh-CN" sz="2400" dirty="0">
                    <a:solidFill>
                      <a:schemeClr val="tx2"/>
                    </a:solidFill>
                  </a:rPr>
                  <a:t>．资产负债率</a:t>
                </a:r>
              </a:p>
              <a:p>
                <a:pPr marL="0" indent="0">
                  <a:buNone/>
                </a:pPr>
                <a:r>
                  <a:rPr lang="en-US" altLang="zh-CN" sz="2400" dirty="0" smtClean="0">
                    <a:solidFill>
                      <a:schemeClr val="tx2"/>
                    </a:solidFill>
                  </a:rPr>
                  <a:t>    </a:t>
                </a:r>
                <a:r>
                  <a:rPr lang="zh-CN" altLang="zh-CN" sz="2400" dirty="0" smtClean="0">
                    <a:solidFill>
                      <a:schemeClr val="tx2"/>
                    </a:solidFill>
                  </a:rPr>
                  <a:t>资产</a:t>
                </a:r>
                <a:r>
                  <a:rPr lang="zh-CN" altLang="zh-CN" sz="2400" dirty="0">
                    <a:solidFill>
                      <a:schemeClr val="tx2"/>
                    </a:solidFill>
                  </a:rPr>
                  <a:t>负债率是指企业负债总额对资产总额的比率，又叫负债比率。它表明企业资产总额中，债权人提供的资金所占的比重，反映企业利用债权人提供的资金进行经营活动的能力，也反映债权人发放贷款的安全程度。其计算公式为：</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资产负债率</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负债总额</m:t>
                          </m:r>
                        </m:num>
                        <m:den>
                          <m:r>
                            <a:rPr lang="zh-CN" altLang="zh-CN" sz="2400">
                              <a:solidFill>
                                <a:schemeClr val="tx2"/>
                              </a:solidFill>
                            </a:rPr>
                            <m:t>资产总额</m:t>
                          </m:r>
                        </m:den>
                      </m:f>
                      <m:r>
                        <a:rPr lang="en-US" altLang="zh-CN" sz="2400" i="1">
                          <a:solidFill>
                            <a:schemeClr val="tx2"/>
                          </a:solidFill>
                        </a:rPr>
                        <m:t>×100%</m:t>
                      </m:r>
                    </m:oMath>
                  </m:oMathPara>
                </a14:m>
                <a:endParaRPr lang="zh-CN" altLang="zh-CN" sz="2400" dirty="0">
                  <a:solidFill>
                    <a:schemeClr val="tx2"/>
                  </a:solidFill>
                </a:endParaRPr>
              </a:p>
              <a:p>
                <a:pPr marL="0" indent="0">
                  <a:buNone/>
                </a:pPr>
                <a:r>
                  <a:rPr lang="en-US" altLang="zh-CN" sz="2400" dirty="0" smtClean="0">
                    <a:solidFill>
                      <a:schemeClr val="tx2"/>
                    </a:solidFill>
                  </a:rPr>
                  <a:t>     </a:t>
                </a:r>
                <a:r>
                  <a:rPr lang="zh-CN" altLang="zh-CN" sz="2400" dirty="0" smtClean="0">
                    <a:solidFill>
                      <a:schemeClr val="tx2"/>
                    </a:solidFill>
                  </a:rPr>
                  <a:t>一般</a:t>
                </a:r>
                <a:r>
                  <a:rPr lang="zh-CN" altLang="zh-CN" sz="2400" dirty="0">
                    <a:solidFill>
                      <a:schemeClr val="tx2"/>
                    </a:solidFill>
                  </a:rPr>
                  <a:t>情况下，资产负债率越小越好，表明企业长期偿债能力越强。</a:t>
                </a:r>
                <a:endParaRPr lang="zh-CN" altLang="en-US" sz="24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85800" y="1340768"/>
                <a:ext cx="7772400" cy="4755232"/>
              </a:xfrm>
              <a:blipFill rotWithShape="1">
                <a:blip r:embed="rId2"/>
                <a:stretch>
                  <a:fillRect l="-1255" t="-141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17</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3216162339"/>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539552" y="1412776"/>
                <a:ext cx="7772400" cy="4114800"/>
              </a:xfrm>
            </p:spPr>
            <p:txBody>
              <a:bodyPr/>
              <a:lstStyle/>
              <a:p>
                <a:pPr marL="0" indent="0">
                  <a:buNone/>
                </a:pPr>
                <a:r>
                  <a:rPr lang="en-US" altLang="zh-CN" sz="2400" dirty="0">
                    <a:solidFill>
                      <a:schemeClr val="tx2"/>
                    </a:solidFill>
                  </a:rPr>
                  <a:t>2</a:t>
                </a:r>
                <a:r>
                  <a:rPr lang="zh-CN" altLang="zh-CN" sz="2400" dirty="0">
                    <a:solidFill>
                      <a:schemeClr val="tx2"/>
                    </a:solidFill>
                  </a:rPr>
                  <a:t>．产权比率</a:t>
                </a:r>
              </a:p>
              <a:p>
                <a:pPr marL="0" indent="0">
                  <a:buNone/>
                </a:pPr>
                <a:r>
                  <a:rPr lang="en-US" altLang="zh-CN" sz="2400" dirty="0">
                    <a:solidFill>
                      <a:schemeClr val="tx2"/>
                    </a:solidFill>
                  </a:rPr>
                  <a:t> </a:t>
                </a:r>
                <a:r>
                  <a:rPr lang="zh-CN" altLang="zh-CN" sz="2400" dirty="0">
                    <a:solidFill>
                      <a:schemeClr val="tx2"/>
                    </a:solidFill>
                  </a:rPr>
                  <a:t>产权比率是指企业负债总额对所有者权益总额的比率，也叫资本负债率，是企业财务结构稳健与否的重要标志。它反映企业所有者权益对债权人权益的保障程度。也是衡量长期偿债能力的指标之一。其计算公式如下：</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产权比率</m:t>
                      </m:r>
                      <m:r>
                        <a:rPr lang="en-US" altLang="zh-CN" sz="2400">
                          <a:solidFill>
                            <a:schemeClr val="tx2"/>
                          </a:solidFill>
                        </a:rPr>
                        <m:t>=</m:t>
                      </m:r>
                      <m:f>
                        <m:fPr>
                          <m:ctrlPr>
                            <a:rPr lang="zh-CN" altLang="zh-CN" sz="2400">
                              <a:solidFill>
                                <a:schemeClr val="tx2"/>
                              </a:solidFill>
                            </a:rPr>
                          </m:ctrlPr>
                        </m:fPr>
                        <m:num>
                          <m:r>
                            <a:rPr lang="zh-CN" altLang="zh-CN" sz="2400">
                              <a:solidFill>
                                <a:schemeClr val="tx2"/>
                              </a:solidFill>
                            </a:rPr>
                            <m:t>负债总额</m:t>
                          </m:r>
                        </m:num>
                        <m:den>
                          <m:r>
                            <a:rPr lang="zh-CN" altLang="zh-CN" sz="2400">
                              <a:solidFill>
                                <a:schemeClr val="tx2"/>
                              </a:solidFill>
                            </a:rPr>
                            <m:t>所有者权益总额</m:t>
                          </m:r>
                        </m:den>
                      </m:f>
                      <m:r>
                        <a:rPr lang="en-US" altLang="zh-CN" sz="2400">
                          <a:solidFill>
                            <a:schemeClr val="tx2"/>
                          </a:solidFill>
                        </a:rPr>
                        <m:t>×100%</m:t>
                      </m:r>
                    </m:oMath>
                  </m:oMathPara>
                </a14:m>
                <a:endParaRPr lang="zh-CN" altLang="zh-CN" sz="2400" dirty="0">
                  <a:solidFill>
                    <a:schemeClr val="tx2"/>
                  </a:solidFill>
                </a:endParaRPr>
              </a:p>
              <a:p>
                <a:pPr marL="0" indent="0">
                  <a:buNone/>
                </a:pPr>
                <a:r>
                  <a:rPr lang="zh-CN" altLang="zh-CN" sz="2400" dirty="0">
                    <a:solidFill>
                      <a:schemeClr val="tx2"/>
                    </a:solidFill>
                  </a:rPr>
                  <a:t>一般情况下，产权比率越小，表明企业的长期偿债能力越强，债权人权益的保障程度越高，承担的风险越小，但企业不能充分发挥负债的财务杠杆效应。</a:t>
                </a:r>
                <a:endParaRPr lang="zh-CN" altLang="en-US" sz="24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539552" y="1412776"/>
                <a:ext cx="7772400" cy="4114800"/>
              </a:xfrm>
              <a:blipFill rotWithShape="1">
                <a:blip r:embed="rId2"/>
                <a:stretch>
                  <a:fillRect l="-1255" t="-163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18</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321616233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1560" y="1628800"/>
                <a:ext cx="7772400" cy="4114800"/>
              </a:xfrm>
            </p:spPr>
            <p:txBody>
              <a:bodyPr/>
              <a:lstStyle/>
              <a:p>
                <a:pPr marL="0" indent="0">
                  <a:buNone/>
                </a:pPr>
                <a:r>
                  <a:rPr lang="en-US" altLang="zh-CN" sz="2400" dirty="0">
                    <a:solidFill>
                      <a:schemeClr val="tx2"/>
                    </a:solidFill>
                  </a:rPr>
                  <a:t>3</a:t>
                </a:r>
                <a:r>
                  <a:rPr lang="zh-CN" altLang="zh-CN" sz="2400" dirty="0">
                    <a:solidFill>
                      <a:schemeClr val="tx2"/>
                    </a:solidFill>
                  </a:rPr>
                  <a:t>．利息保障倍数</a:t>
                </a:r>
              </a:p>
              <a:p>
                <a:pPr marL="0" indent="0">
                  <a:buNone/>
                </a:pPr>
                <a:r>
                  <a:rPr lang="zh-CN" altLang="zh-CN" sz="2400" dirty="0">
                    <a:solidFill>
                      <a:schemeClr val="tx2"/>
                    </a:solidFill>
                  </a:rPr>
                  <a:t>利息保障倍数是指企业在一定时期内获取的息税前利润与所需支付的债务利息之间的比值，反映了企业获利能力对债务偿付的保证程度。其计算公式为：</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利息保障倍数</m:t>
                      </m:r>
                      <m:r>
                        <a:rPr lang="en-US" altLang="zh-CN" sz="2400">
                          <a:solidFill>
                            <a:schemeClr val="tx2"/>
                          </a:solidFill>
                        </a:rPr>
                        <m:t>=</m:t>
                      </m:r>
                      <m:f>
                        <m:fPr>
                          <m:ctrlPr>
                            <a:rPr lang="zh-CN" altLang="zh-CN" sz="2400">
                              <a:solidFill>
                                <a:schemeClr val="tx2"/>
                              </a:solidFill>
                            </a:rPr>
                          </m:ctrlPr>
                        </m:fPr>
                        <m:num>
                          <m:r>
                            <a:rPr lang="zh-CN" altLang="zh-CN" sz="2400">
                              <a:solidFill>
                                <a:schemeClr val="tx2"/>
                              </a:solidFill>
                            </a:rPr>
                            <m:t>息税前利润总额</m:t>
                          </m:r>
                        </m:num>
                        <m:den>
                          <m:r>
                            <a:rPr lang="zh-CN" altLang="zh-CN" sz="2400">
                              <a:solidFill>
                                <a:schemeClr val="tx2"/>
                              </a:solidFill>
                            </a:rPr>
                            <m:t>利息支出</m:t>
                          </m:r>
                        </m:den>
                      </m:f>
                    </m:oMath>
                  </m:oMathPara>
                </a14:m>
                <a:endParaRPr lang="zh-CN" altLang="zh-CN" sz="2400" dirty="0">
                  <a:solidFill>
                    <a:schemeClr val="tx2"/>
                  </a:solidFill>
                </a:endParaRPr>
              </a:p>
              <a:p>
                <a:pPr marL="0" indent="0">
                  <a:buNone/>
                </a:pPr>
                <a:r>
                  <a:rPr lang="zh-CN" altLang="zh-CN" sz="2400" dirty="0">
                    <a:solidFill>
                      <a:schemeClr val="tx2"/>
                    </a:solidFill>
                  </a:rPr>
                  <a:t>式中，息税前利润总额是指利润总额和利息支出的合计数，利息支出指实际支出的借款利息、债券利息等。</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11560" y="1628800"/>
                <a:ext cx="7772400" cy="4114800"/>
              </a:xfrm>
              <a:blipFill rotWithShape="1">
                <a:blip r:embed="rId2"/>
                <a:stretch>
                  <a:fillRect l="-1176" t="-163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19</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321616233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0"/>
            <a:ext cx="7772400" cy="1143000"/>
          </a:xfrm>
        </p:spPr>
        <p:txBody>
          <a:bodyPr/>
          <a:lstStyle/>
          <a:p>
            <a:r>
              <a:rPr lang="zh-CN" altLang="en-US" dirty="0" smtClean="0">
                <a:solidFill>
                  <a:schemeClr val="accent5">
                    <a:lumMod val="50000"/>
                  </a:schemeClr>
                </a:solidFill>
              </a:rPr>
              <a:t>学习目标</a:t>
            </a:r>
            <a:endParaRPr lang="zh-CN" altLang="en-US" dirty="0">
              <a:solidFill>
                <a:schemeClr val="accent5">
                  <a:lumMod val="50000"/>
                </a:schemeClr>
              </a:solidFill>
            </a:endParaRPr>
          </a:p>
        </p:txBody>
      </p:sp>
      <p:sp>
        <p:nvSpPr>
          <p:cNvPr id="3" name="内容占位符 2"/>
          <p:cNvSpPr>
            <a:spLocks noGrp="1"/>
          </p:cNvSpPr>
          <p:nvPr>
            <p:ph idx="1"/>
          </p:nvPr>
        </p:nvSpPr>
        <p:spPr/>
        <p:txBody>
          <a:bodyPr/>
          <a:lstStyle/>
          <a:p>
            <a:r>
              <a:rPr lang="zh-CN" altLang="zh-CN" dirty="0" smtClean="0">
                <a:solidFill>
                  <a:schemeClr val="tx2"/>
                </a:solidFill>
              </a:rPr>
              <a:t>理解</a:t>
            </a:r>
            <a:r>
              <a:rPr lang="zh-CN" altLang="zh-CN" dirty="0">
                <a:solidFill>
                  <a:schemeClr val="tx2"/>
                </a:solidFill>
              </a:rPr>
              <a:t>财务分析的概念、内容、步骤和方法</a:t>
            </a:r>
            <a:r>
              <a:rPr lang="zh-CN" altLang="zh-CN" dirty="0" smtClean="0">
                <a:solidFill>
                  <a:schemeClr val="tx2"/>
                </a:solidFill>
              </a:rPr>
              <a:t>。</a:t>
            </a:r>
            <a:endParaRPr lang="en-US" altLang="zh-CN" dirty="0" smtClean="0">
              <a:solidFill>
                <a:schemeClr val="tx2"/>
              </a:solidFill>
            </a:endParaRPr>
          </a:p>
          <a:p>
            <a:r>
              <a:rPr lang="zh-CN" altLang="zh-CN" dirty="0">
                <a:solidFill>
                  <a:schemeClr val="tx2"/>
                </a:solidFill>
              </a:rPr>
              <a:t>掌握偿债能力、营运能力、盈利能力、发展能力等指标的分析方法和应用，</a:t>
            </a:r>
            <a:r>
              <a:rPr lang="zh-CN" altLang="en-US" dirty="0" smtClean="0">
                <a:solidFill>
                  <a:schemeClr val="tx2"/>
                </a:solidFill>
              </a:rPr>
              <a:t>。</a:t>
            </a:r>
            <a:endParaRPr lang="en-US" altLang="zh-CN" dirty="0" smtClean="0">
              <a:solidFill>
                <a:schemeClr val="tx2"/>
              </a:solidFill>
            </a:endParaRPr>
          </a:p>
          <a:p>
            <a:r>
              <a:rPr lang="zh-CN" altLang="zh-CN" dirty="0">
                <a:solidFill>
                  <a:schemeClr val="tx2"/>
                </a:solidFill>
              </a:rPr>
              <a:t>熟悉杜邦分析法的概念、内容及</a:t>
            </a:r>
            <a:r>
              <a:rPr lang="zh-CN" altLang="zh-CN" dirty="0" smtClean="0">
                <a:solidFill>
                  <a:schemeClr val="tx2"/>
                </a:solidFill>
              </a:rPr>
              <a:t>应用</a:t>
            </a:r>
            <a:r>
              <a:rPr lang="zh-CN" altLang="en-US" dirty="0" smtClean="0">
                <a:solidFill>
                  <a:schemeClr val="tx2"/>
                </a:solidFill>
              </a:rPr>
              <a:t>，</a:t>
            </a:r>
            <a:r>
              <a:rPr lang="zh-CN" altLang="zh-CN" dirty="0" smtClean="0">
                <a:solidFill>
                  <a:schemeClr val="tx2"/>
                </a:solidFill>
              </a:rPr>
              <a:t>能够</a:t>
            </a:r>
            <a:r>
              <a:rPr lang="zh-CN" altLang="zh-CN" dirty="0">
                <a:solidFill>
                  <a:schemeClr val="tx2"/>
                </a:solidFill>
              </a:rPr>
              <a:t>利用所学财务分析知识对公司财务状况进行基本分析</a:t>
            </a:r>
            <a:r>
              <a:rPr lang="zh-CN" altLang="zh-CN" dirty="0" smtClean="0">
                <a:solidFill>
                  <a:schemeClr val="tx2"/>
                </a:solidFill>
              </a:rPr>
              <a:t>。</a:t>
            </a:r>
            <a:endParaRPr lang="zh-CN" altLang="en-US"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a:t>
            </a:fld>
            <a:endParaRPr lang="zh-CN" altLang="zh-CN"/>
          </a:p>
        </p:txBody>
      </p:sp>
    </p:spTree>
    <p:extLst>
      <p:ext uri="{BB962C8B-B14F-4D97-AF65-F5344CB8AC3E}">
        <p14:creationId xmlns:p14="http://schemas.microsoft.com/office/powerpoint/2010/main" val="2658798337"/>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340768"/>
            <a:ext cx="7772400" cy="4114800"/>
          </a:xfrm>
        </p:spPr>
        <p:txBody>
          <a:bodyPr/>
          <a:lstStyle/>
          <a:p>
            <a:pPr marL="0" indent="0">
              <a:buNone/>
            </a:pPr>
            <a:r>
              <a:rPr lang="zh-CN" altLang="zh-CN" sz="2800" b="1" dirty="0">
                <a:solidFill>
                  <a:schemeClr val="tx2"/>
                </a:solidFill>
              </a:rPr>
              <a:t>二、营运能力分析</a:t>
            </a:r>
            <a:endParaRPr lang="zh-CN" altLang="zh-CN" sz="2800" dirty="0">
              <a:solidFill>
                <a:schemeClr val="tx2"/>
              </a:solidFill>
            </a:endParaRPr>
          </a:p>
          <a:p>
            <a:pPr marL="0" indent="0">
              <a:buNone/>
            </a:pPr>
            <a:r>
              <a:rPr lang="en-US" altLang="zh-CN" sz="2800" dirty="0" smtClean="0">
                <a:solidFill>
                  <a:schemeClr val="tx2"/>
                </a:solidFill>
              </a:rPr>
              <a:t>    </a:t>
            </a:r>
          </a:p>
          <a:p>
            <a:pPr marL="0" indent="0">
              <a:buNone/>
            </a:pPr>
            <a:r>
              <a:rPr lang="en-US" altLang="zh-CN" sz="2800" dirty="0">
                <a:solidFill>
                  <a:schemeClr val="tx2"/>
                </a:solidFill>
              </a:rPr>
              <a:t> </a:t>
            </a:r>
            <a:r>
              <a:rPr lang="en-US" altLang="zh-CN" sz="2800" dirty="0" smtClean="0">
                <a:solidFill>
                  <a:schemeClr val="tx2"/>
                </a:solidFill>
              </a:rPr>
              <a:t>   </a:t>
            </a:r>
            <a:r>
              <a:rPr lang="zh-CN" altLang="zh-CN" sz="2800" dirty="0" smtClean="0">
                <a:solidFill>
                  <a:schemeClr val="tx2"/>
                </a:solidFill>
              </a:rPr>
              <a:t>营运</a:t>
            </a:r>
            <a:r>
              <a:rPr lang="zh-CN" altLang="zh-CN" sz="2800" dirty="0">
                <a:solidFill>
                  <a:schemeClr val="tx2"/>
                </a:solidFill>
              </a:rPr>
              <a:t>能力分析是指企业基于外部市场环境的约束，通过内部人力资源和生产资料的配置组合而对财务目标的实现所产生作用的大小</a:t>
            </a:r>
            <a:r>
              <a:rPr lang="zh-CN" altLang="zh-CN" sz="2800" dirty="0" smtClean="0">
                <a:solidFill>
                  <a:schemeClr val="tx2"/>
                </a:solidFill>
              </a:rPr>
              <a:t>。</a:t>
            </a:r>
            <a:endParaRPr lang="en-US" altLang="zh-CN" sz="2800" dirty="0" smtClean="0">
              <a:solidFill>
                <a:schemeClr val="tx2"/>
              </a:solidFill>
            </a:endParaRPr>
          </a:p>
          <a:p>
            <a:pPr marL="0" indent="0">
              <a:buNone/>
            </a:pPr>
            <a:r>
              <a:rPr lang="en-US" altLang="zh-CN" sz="2800" dirty="0">
                <a:solidFill>
                  <a:schemeClr val="tx2"/>
                </a:solidFill>
              </a:rPr>
              <a:t> </a:t>
            </a:r>
            <a:r>
              <a:rPr lang="en-US" altLang="zh-CN" sz="2800" dirty="0" smtClean="0">
                <a:solidFill>
                  <a:schemeClr val="tx2"/>
                </a:solidFill>
              </a:rPr>
              <a:t>   </a:t>
            </a:r>
            <a:r>
              <a:rPr lang="zh-CN" altLang="zh-CN" sz="2800" dirty="0" smtClean="0">
                <a:solidFill>
                  <a:schemeClr val="tx2"/>
                </a:solidFill>
              </a:rPr>
              <a:t> </a:t>
            </a:r>
            <a:r>
              <a:rPr lang="zh-CN" altLang="zh-CN" sz="2800" dirty="0">
                <a:solidFill>
                  <a:schemeClr val="tx2"/>
                </a:solidFill>
              </a:rPr>
              <a:t>一般说来，资本的周转率越大，或周转期越短，则周转速度就越快，说明企业的经济资源</a:t>
            </a:r>
            <a:r>
              <a:rPr lang="en-US" altLang="zh-CN" sz="2800" dirty="0">
                <a:solidFill>
                  <a:schemeClr val="tx2"/>
                </a:solidFill>
              </a:rPr>
              <a:t>(</a:t>
            </a:r>
            <a:r>
              <a:rPr lang="zh-CN" altLang="zh-CN" sz="2800" dirty="0">
                <a:solidFill>
                  <a:schemeClr val="tx2"/>
                </a:solidFill>
              </a:rPr>
              <a:t>或资本</a:t>
            </a:r>
            <a:r>
              <a:rPr lang="en-US" altLang="zh-CN" sz="2800" dirty="0">
                <a:solidFill>
                  <a:schemeClr val="tx2"/>
                </a:solidFill>
              </a:rPr>
              <a:t>)</a:t>
            </a:r>
            <a:r>
              <a:rPr lang="zh-CN" altLang="zh-CN" sz="2800" dirty="0">
                <a:solidFill>
                  <a:schemeClr val="tx2"/>
                </a:solidFill>
              </a:rPr>
              <a:t>的营运能力越强，在资产管理或资本利用方面的效率也就越高。</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20</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3216162339"/>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85800" y="1340768"/>
                <a:ext cx="7772400" cy="4755232"/>
              </a:xfrm>
            </p:spPr>
            <p:txBody>
              <a:bodyPr/>
              <a:lstStyle/>
              <a:p>
                <a:pPr marL="0" indent="0">
                  <a:buNone/>
                </a:pPr>
                <a:r>
                  <a:rPr lang="en-US" altLang="zh-CN" sz="2000" dirty="0" smtClean="0">
                    <a:solidFill>
                      <a:schemeClr val="tx2"/>
                    </a:solidFill>
                  </a:rPr>
                  <a:t>1</a:t>
                </a:r>
                <a:r>
                  <a:rPr lang="zh-CN" altLang="zh-CN" sz="2000" dirty="0">
                    <a:solidFill>
                      <a:schemeClr val="tx2"/>
                    </a:solidFill>
                  </a:rPr>
                  <a:t>．总资产周转率</a:t>
                </a:r>
              </a:p>
              <a:p>
                <a:pPr marL="0" indent="0">
                  <a:buNone/>
                </a:pPr>
                <a:r>
                  <a:rPr lang="en-US" altLang="zh-CN" sz="2000" dirty="0" smtClean="0">
                    <a:solidFill>
                      <a:schemeClr val="tx2"/>
                    </a:solidFill>
                  </a:rPr>
                  <a:t>    </a:t>
                </a:r>
                <a:r>
                  <a:rPr lang="zh-CN" altLang="zh-CN" sz="2000" dirty="0" smtClean="0">
                    <a:solidFill>
                      <a:schemeClr val="tx2"/>
                    </a:solidFill>
                  </a:rPr>
                  <a:t>总</a:t>
                </a:r>
                <a:r>
                  <a:rPr lang="zh-CN" altLang="zh-CN" sz="2000" dirty="0">
                    <a:solidFill>
                      <a:schemeClr val="tx2"/>
                    </a:solidFill>
                  </a:rPr>
                  <a:t>资产周转率是指企业在一定时期营业收入与平均资产总额的比值。它说明企业的总资产在一定时期内周转的次数。总资产周转率是综合评价资产管理或资本利用效率的重要指标。其计算公式为：</a:t>
                </a:r>
              </a:p>
              <a:p>
                <a:pPr marL="0" indent="0">
                  <a:buNone/>
                </a:pPr>
                <a14:m>
                  <m:oMathPara xmlns:m="http://schemas.openxmlformats.org/officeDocument/2006/math">
                    <m:oMathParaPr>
                      <m:jc m:val="centerGroup"/>
                    </m:oMathParaPr>
                    <m:oMath xmlns:m="http://schemas.openxmlformats.org/officeDocument/2006/math">
                      <m:r>
                        <a:rPr lang="zh-CN" altLang="zh-CN" sz="2000">
                          <a:solidFill>
                            <a:schemeClr val="tx2"/>
                          </a:solidFill>
                        </a:rPr>
                        <m:t>总资产周转率</m:t>
                      </m:r>
                      <m:r>
                        <a:rPr lang="en-US" altLang="zh-CN" sz="2000">
                          <a:solidFill>
                            <a:schemeClr val="tx2"/>
                          </a:solidFill>
                        </a:rPr>
                        <m:t>(</m:t>
                      </m:r>
                      <m:r>
                        <a:rPr lang="zh-CN" altLang="zh-CN" sz="2000">
                          <a:solidFill>
                            <a:schemeClr val="tx2"/>
                          </a:solidFill>
                        </a:rPr>
                        <m:t>周转次数</m:t>
                      </m:r>
                      <m:r>
                        <a:rPr lang="en-US" altLang="zh-CN" sz="2000">
                          <a:solidFill>
                            <a:schemeClr val="tx2"/>
                          </a:solidFill>
                        </a:rPr>
                        <m:t>)=</m:t>
                      </m:r>
                      <m:f>
                        <m:fPr>
                          <m:ctrlPr>
                            <a:rPr lang="zh-CN" altLang="zh-CN" sz="2000" i="1">
                              <a:solidFill>
                                <a:schemeClr val="tx2"/>
                              </a:solidFill>
                            </a:rPr>
                          </m:ctrlPr>
                        </m:fPr>
                        <m:num>
                          <m:r>
                            <a:rPr lang="zh-CN" altLang="zh-CN" sz="2000">
                              <a:solidFill>
                                <a:schemeClr val="tx2"/>
                              </a:solidFill>
                            </a:rPr>
                            <m:t>营业收入</m:t>
                          </m:r>
                        </m:num>
                        <m:den>
                          <m:r>
                            <a:rPr lang="zh-CN" altLang="zh-CN" sz="2000">
                              <a:solidFill>
                                <a:schemeClr val="tx2"/>
                              </a:solidFill>
                            </a:rPr>
                            <m:t>平均资产总额</m:t>
                          </m:r>
                        </m:den>
                      </m:f>
                    </m:oMath>
                  </m:oMathPara>
                </a14:m>
                <a:endParaRPr lang="zh-CN" altLang="zh-CN" sz="2000" dirty="0">
                  <a:solidFill>
                    <a:schemeClr val="tx2"/>
                  </a:solidFill>
                </a:endParaRPr>
              </a:p>
              <a:p>
                <a:pPr marL="0" indent="0">
                  <a:buNone/>
                </a:pPr>
                <a:endParaRPr lang="en-US" altLang="zh-CN" sz="2000" dirty="0" smtClean="0">
                  <a:solidFill>
                    <a:schemeClr val="tx2"/>
                  </a:solidFill>
                </a:endParaRPr>
              </a:p>
              <a:p>
                <a:pPr marL="0" indent="0">
                  <a:buNone/>
                </a:pPr>
                <a:r>
                  <a:rPr lang="zh-CN" altLang="zh-CN" sz="2000" dirty="0" smtClean="0">
                    <a:solidFill>
                      <a:schemeClr val="tx2"/>
                    </a:solidFill>
                  </a:rPr>
                  <a:t>总</a:t>
                </a:r>
                <a:r>
                  <a:rPr lang="zh-CN" altLang="zh-CN" sz="2000" dirty="0">
                    <a:solidFill>
                      <a:schemeClr val="tx2"/>
                    </a:solidFill>
                  </a:rPr>
                  <a:t>资产周转速度也可以用周转天数表示，计算公式为：</a:t>
                </a:r>
              </a:p>
              <a:p>
                <a:pPr marL="0" indent="0">
                  <a:buNone/>
                </a:pPr>
                <a14:m>
                  <m:oMathPara xmlns:m="http://schemas.openxmlformats.org/officeDocument/2006/math">
                    <m:oMathParaPr>
                      <m:jc m:val="centerGroup"/>
                    </m:oMathParaPr>
                    <m:oMath xmlns:m="http://schemas.openxmlformats.org/officeDocument/2006/math">
                      <m:r>
                        <a:rPr lang="zh-CN" altLang="zh-CN" sz="2000">
                          <a:solidFill>
                            <a:schemeClr val="tx2"/>
                          </a:solidFill>
                        </a:rPr>
                        <m:t>总资产周转期</m:t>
                      </m:r>
                      <m:r>
                        <a:rPr lang="en-US" altLang="zh-CN" sz="2000">
                          <a:solidFill>
                            <a:schemeClr val="tx2"/>
                          </a:solidFill>
                        </a:rPr>
                        <m:t>(</m:t>
                      </m:r>
                      <m:r>
                        <a:rPr lang="zh-CN" altLang="zh-CN" sz="2000">
                          <a:solidFill>
                            <a:schemeClr val="tx2"/>
                          </a:solidFill>
                        </a:rPr>
                        <m:t>周转天数</m:t>
                      </m:r>
                      <m:r>
                        <a:rPr lang="en-US" altLang="zh-CN" sz="2000">
                          <a:solidFill>
                            <a:schemeClr val="tx2"/>
                          </a:solidFill>
                        </a:rPr>
                        <m:t>)=</m:t>
                      </m:r>
                      <m:f>
                        <m:fPr>
                          <m:ctrlPr>
                            <a:rPr lang="zh-CN" altLang="zh-CN" sz="2000" i="1">
                              <a:solidFill>
                                <a:schemeClr val="tx2"/>
                              </a:solidFill>
                            </a:rPr>
                          </m:ctrlPr>
                        </m:fPr>
                        <m:num>
                          <m:r>
                            <a:rPr lang="en-US" altLang="zh-CN" sz="2000">
                              <a:solidFill>
                                <a:schemeClr val="tx2"/>
                              </a:solidFill>
                            </a:rPr>
                            <m:t>360</m:t>
                          </m:r>
                        </m:num>
                        <m:den>
                          <m:r>
                            <a:rPr lang="zh-CN" altLang="zh-CN" sz="2000">
                              <a:solidFill>
                                <a:schemeClr val="tx2"/>
                              </a:solidFill>
                            </a:rPr>
                            <m:t>周转次数</m:t>
                          </m:r>
                        </m:den>
                      </m:f>
                      <m:r>
                        <a:rPr lang="en-US" altLang="zh-CN" sz="2000">
                          <a:solidFill>
                            <a:schemeClr val="tx2"/>
                          </a:solidFill>
                        </a:rPr>
                        <m:t>=</m:t>
                      </m:r>
                      <m:f>
                        <m:fPr>
                          <m:ctrlPr>
                            <a:rPr lang="zh-CN" altLang="zh-CN" sz="2000" i="1">
                              <a:solidFill>
                                <a:schemeClr val="tx2"/>
                              </a:solidFill>
                            </a:rPr>
                          </m:ctrlPr>
                        </m:fPr>
                        <m:num>
                          <m:r>
                            <a:rPr lang="zh-CN" altLang="zh-CN" sz="2000">
                              <a:solidFill>
                                <a:schemeClr val="tx2"/>
                              </a:solidFill>
                            </a:rPr>
                            <m:t>平均资产总额</m:t>
                          </m:r>
                          <m:r>
                            <a:rPr lang="en-US" altLang="zh-CN" sz="2000">
                              <a:solidFill>
                                <a:schemeClr val="tx2"/>
                              </a:solidFill>
                            </a:rPr>
                            <m:t>×360</m:t>
                          </m:r>
                        </m:num>
                        <m:den>
                          <m:r>
                            <a:rPr lang="zh-CN" altLang="zh-CN" sz="2000">
                              <a:solidFill>
                                <a:schemeClr val="tx2"/>
                              </a:solidFill>
                            </a:rPr>
                            <m:t>营业收入</m:t>
                          </m:r>
                        </m:den>
                      </m:f>
                    </m:oMath>
                  </m:oMathPara>
                </a14:m>
                <a:endParaRPr lang="zh-CN" altLang="zh-CN" sz="2000" dirty="0">
                  <a:solidFill>
                    <a:schemeClr val="tx2"/>
                  </a:solidFill>
                </a:endParaRPr>
              </a:p>
              <a:p>
                <a:pPr marL="0" indent="0">
                  <a:buNone/>
                </a:pPr>
                <a:r>
                  <a:rPr lang="en-US" altLang="zh-CN" sz="2000" dirty="0" smtClean="0">
                    <a:solidFill>
                      <a:schemeClr val="tx2"/>
                    </a:solidFill>
                  </a:rPr>
                  <a:t>    </a:t>
                </a:r>
              </a:p>
              <a:p>
                <a:pPr marL="0" indent="0">
                  <a:buNone/>
                </a:pPr>
                <a:r>
                  <a:rPr lang="en-US" altLang="zh-CN" sz="2000" dirty="0">
                    <a:solidFill>
                      <a:schemeClr val="tx2"/>
                    </a:solidFill>
                  </a:rPr>
                  <a:t> </a:t>
                </a:r>
                <a:r>
                  <a:rPr lang="en-US" altLang="zh-CN" sz="2000" dirty="0" smtClean="0">
                    <a:solidFill>
                      <a:schemeClr val="tx2"/>
                    </a:solidFill>
                  </a:rPr>
                  <a:t>    </a:t>
                </a:r>
                <a:r>
                  <a:rPr lang="zh-CN" altLang="zh-CN" sz="2000" dirty="0" smtClean="0">
                    <a:solidFill>
                      <a:schemeClr val="tx2"/>
                    </a:solidFill>
                  </a:rPr>
                  <a:t>总</a:t>
                </a:r>
                <a:r>
                  <a:rPr lang="zh-CN" altLang="zh-CN" sz="2000" dirty="0">
                    <a:solidFill>
                      <a:schemeClr val="tx2"/>
                    </a:solidFill>
                  </a:rPr>
                  <a:t>资产周转率综合反映了企业整体资产的营运能力。一般说来，总资产周转次数越多，周转速度越快，说明企业全部资产进行经营利用的效果越好，企业的经营效率越高，营运能力越强，</a:t>
                </a:r>
                <a:endParaRPr lang="zh-CN" altLang="en-US" sz="20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85800" y="1340768"/>
                <a:ext cx="7772400" cy="4755232"/>
              </a:xfrm>
              <a:blipFill rotWithShape="1">
                <a:blip r:embed="rId2"/>
                <a:stretch>
                  <a:fillRect l="-863" t="-897" b="-1538"/>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21</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321616233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539552" y="1412776"/>
                <a:ext cx="7772400" cy="4114800"/>
              </a:xfrm>
            </p:spPr>
            <p:txBody>
              <a:bodyPr/>
              <a:lstStyle/>
              <a:p>
                <a:pPr marL="0" indent="0">
                  <a:buNone/>
                </a:pPr>
                <a:r>
                  <a:rPr lang="en-US" altLang="zh-CN" sz="2000" dirty="0" smtClean="0">
                    <a:solidFill>
                      <a:schemeClr val="tx2"/>
                    </a:solidFill>
                  </a:rPr>
                  <a:t>2</a:t>
                </a:r>
                <a:r>
                  <a:rPr lang="zh-CN" altLang="zh-CN" sz="2000" dirty="0">
                    <a:solidFill>
                      <a:schemeClr val="tx2"/>
                    </a:solidFill>
                  </a:rPr>
                  <a:t>．固定资产周转率</a:t>
                </a:r>
              </a:p>
              <a:p>
                <a:pPr marL="0" indent="0">
                  <a:buNone/>
                </a:pPr>
                <a:r>
                  <a:rPr lang="en-US" altLang="zh-CN" sz="2000" dirty="0" smtClean="0">
                    <a:solidFill>
                      <a:schemeClr val="tx2"/>
                    </a:solidFill>
                  </a:rPr>
                  <a:t>    </a:t>
                </a:r>
                <a:r>
                  <a:rPr lang="zh-CN" altLang="zh-CN" sz="2000" dirty="0" smtClean="0">
                    <a:solidFill>
                      <a:schemeClr val="tx2"/>
                    </a:solidFill>
                  </a:rPr>
                  <a:t>固定资产</a:t>
                </a:r>
                <a:r>
                  <a:rPr lang="zh-CN" altLang="zh-CN" sz="2000" dirty="0">
                    <a:solidFill>
                      <a:schemeClr val="tx2"/>
                    </a:solidFill>
                  </a:rPr>
                  <a:t>周转率是企业一定时期营业收入与平均固定资产净值的比值，是衡量固定资产利用效率的一个指标。其计算公式为：</a:t>
                </a:r>
              </a:p>
              <a:p>
                <a:pPr marL="0" indent="0">
                  <a:buNone/>
                </a:pPr>
                <a14:m>
                  <m:oMathPara xmlns:m="http://schemas.openxmlformats.org/officeDocument/2006/math">
                    <m:oMathParaPr>
                      <m:jc m:val="centerGroup"/>
                    </m:oMathParaPr>
                    <m:oMath xmlns:m="http://schemas.openxmlformats.org/officeDocument/2006/math">
                      <m:r>
                        <a:rPr lang="zh-CN" altLang="zh-CN" sz="2000">
                          <a:solidFill>
                            <a:schemeClr val="tx2"/>
                          </a:solidFill>
                        </a:rPr>
                        <m:t>固定资产周转率</m:t>
                      </m:r>
                      <m:r>
                        <a:rPr lang="en-US" altLang="zh-CN" sz="2000">
                          <a:solidFill>
                            <a:schemeClr val="tx2"/>
                          </a:solidFill>
                        </a:rPr>
                        <m:t>(</m:t>
                      </m:r>
                      <m:r>
                        <a:rPr lang="zh-CN" altLang="zh-CN" sz="2000">
                          <a:solidFill>
                            <a:schemeClr val="tx2"/>
                          </a:solidFill>
                        </a:rPr>
                        <m:t>周转次数</m:t>
                      </m:r>
                      <m:r>
                        <a:rPr lang="en-US" altLang="zh-CN" sz="2000">
                          <a:solidFill>
                            <a:schemeClr val="tx2"/>
                          </a:solidFill>
                        </a:rPr>
                        <m:t>)=</m:t>
                      </m:r>
                      <m:f>
                        <m:fPr>
                          <m:ctrlPr>
                            <a:rPr lang="zh-CN" altLang="zh-CN" sz="2000" i="1">
                              <a:solidFill>
                                <a:schemeClr val="tx2"/>
                              </a:solidFill>
                            </a:rPr>
                          </m:ctrlPr>
                        </m:fPr>
                        <m:num>
                          <m:r>
                            <a:rPr lang="zh-CN" altLang="zh-CN" sz="2000">
                              <a:solidFill>
                                <a:schemeClr val="tx2"/>
                              </a:solidFill>
                            </a:rPr>
                            <m:t>营业收入</m:t>
                          </m:r>
                        </m:num>
                        <m:den>
                          <m:r>
                            <a:rPr lang="zh-CN" altLang="zh-CN" sz="2000">
                              <a:solidFill>
                                <a:schemeClr val="tx2"/>
                              </a:solidFill>
                            </a:rPr>
                            <m:t>平均固定资产净值</m:t>
                          </m:r>
                        </m:den>
                      </m:f>
                    </m:oMath>
                  </m:oMathPara>
                </a14:m>
                <a:endParaRPr lang="zh-CN" altLang="zh-CN" sz="2000" dirty="0">
                  <a:solidFill>
                    <a:schemeClr val="tx2"/>
                  </a:solidFill>
                </a:endParaRPr>
              </a:p>
              <a:p>
                <a:pPr marL="0" indent="0">
                  <a:buNone/>
                </a:pPr>
                <a14:m>
                  <m:oMathPara xmlns:m="http://schemas.openxmlformats.org/officeDocument/2006/math">
                    <m:oMathParaPr>
                      <m:jc m:val="centerGroup"/>
                    </m:oMathParaPr>
                    <m:oMath xmlns:m="http://schemas.openxmlformats.org/officeDocument/2006/math">
                      <m:r>
                        <a:rPr lang="zh-CN" altLang="zh-CN" sz="2000">
                          <a:solidFill>
                            <a:schemeClr val="tx2"/>
                          </a:solidFill>
                        </a:rPr>
                        <m:t>固定资产周转期</m:t>
                      </m:r>
                      <m:r>
                        <a:rPr lang="en-US" altLang="zh-CN" sz="2000">
                          <a:solidFill>
                            <a:schemeClr val="tx2"/>
                          </a:solidFill>
                        </a:rPr>
                        <m:t>(</m:t>
                      </m:r>
                      <m:r>
                        <a:rPr lang="zh-CN" altLang="zh-CN" sz="2000">
                          <a:solidFill>
                            <a:schemeClr val="tx2"/>
                          </a:solidFill>
                        </a:rPr>
                        <m:t>周转天数</m:t>
                      </m:r>
                      <m:r>
                        <a:rPr lang="en-US" altLang="zh-CN" sz="2000">
                          <a:solidFill>
                            <a:schemeClr val="tx2"/>
                          </a:solidFill>
                        </a:rPr>
                        <m:t>)=</m:t>
                      </m:r>
                      <m:f>
                        <m:fPr>
                          <m:ctrlPr>
                            <a:rPr lang="zh-CN" altLang="zh-CN" sz="2000" i="1">
                              <a:solidFill>
                                <a:schemeClr val="tx2"/>
                              </a:solidFill>
                            </a:rPr>
                          </m:ctrlPr>
                        </m:fPr>
                        <m:num>
                          <m:r>
                            <a:rPr lang="en-US" altLang="zh-CN" sz="2000">
                              <a:solidFill>
                                <a:schemeClr val="tx2"/>
                              </a:solidFill>
                            </a:rPr>
                            <m:t>360</m:t>
                          </m:r>
                        </m:num>
                        <m:den>
                          <m:r>
                            <a:rPr lang="zh-CN" altLang="zh-CN" sz="2000">
                              <a:solidFill>
                                <a:schemeClr val="tx2"/>
                              </a:solidFill>
                            </a:rPr>
                            <m:t>周转次数</m:t>
                          </m:r>
                        </m:den>
                      </m:f>
                      <m:r>
                        <a:rPr lang="en-US" altLang="zh-CN" sz="2000">
                          <a:solidFill>
                            <a:schemeClr val="tx2"/>
                          </a:solidFill>
                        </a:rPr>
                        <m:t>=</m:t>
                      </m:r>
                      <m:f>
                        <m:fPr>
                          <m:ctrlPr>
                            <a:rPr lang="zh-CN" altLang="zh-CN" sz="2000" i="1">
                              <a:solidFill>
                                <a:schemeClr val="tx2"/>
                              </a:solidFill>
                            </a:rPr>
                          </m:ctrlPr>
                        </m:fPr>
                        <m:num>
                          <m:r>
                            <a:rPr lang="zh-CN" altLang="zh-CN" sz="2000">
                              <a:solidFill>
                                <a:schemeClr val="tx2"/>
                              </a:solidFill>
                            </a:rPr>
                            <m:t>平均固定资产净值</m:t>
                          </m:r>
                          <m:r>
                            <a:rPr lang="en-US" altLang="zh-CN" sz="2000">
                              <a:solidFill>
                                <a:schemeClr val="tx2"/>
                              </a:solidFill>
                            </a:rPr>
                            <m:t>×360</m:t>
                          </m:r>
                        </m:num>
                        <m:den>
                          <m:r>
                            <a:rPr lang="zh-CN" altLang="zh-CN" sz="2000">
                              <a:solidFill>
                                <a:schemeClr val="tx2"/>
                              </a:solidFill>
                            </a:rPr>
                            <m:t>营业收入</m:t>
                          </m:r>
                        </m:den>
                      </m:f>
                    </m:oMath>
                  </m:oMathPara>
                </a14:m>
                <a:endParaRPr lang="zh-CN" altLang="zh-CN" sz="2000" dirty="0">
                  <a:solidFill>
                    <a:schemeClr val="tx2"/>
                  </a:solidFill>
                </a:endParaRPr>
              </a:p>
              <a:p>
                <a:pPr marL="0" indent="0">
                  <a:buNone/>
                </a:pPr>
                <a:r>
                  <a:rPr lang="en-US" altLang="zh-CN" sz="2000" dirty="0" smtClean="0">
                    <a:solidFill>
                      <a:schemeClr val="tx2"/>
                    </a:solidFill>
                  </a:rPr>
                  <a:t>    </a:t>
                </a:r>
                <a:r>
                  <a:rPr lang="zh-CN" altLang="zh-CN" sz="2000" dirty="0" smtClean="0">
                    <a:solidFill>
                      <a:schemeClr val="tx2"/>
                    </a:solidFill>
                  </a:rPr>
                  <a:t>一般</a:t>
                </a:r>
                <a:r>
                  <a:rPr lang="zh-CN" altLang="zh-CN" sz="2000" dirty="0">
                    <a:solidFill>
                      <a:schemeClr val="tx2"/>
                    </a:solidFill>
                  </a:rPr>
                  <a:t>情况下，固定资产周转率越高，表明企业固定资产利用越充分，同时也能表明企业固定资产投资得当，固定资产结构合理，能够充分发挥效率。</a:t>
                </a:r>
                <a:endParaRPr lang="zh-CN" altLang="en-US" sz="20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539552" y="1412776"/>
                <a:ext cx="7772400" cy="4114800"/>
              </a:xfrm>
              <a:blipFill rotWithShape="1">
                <a:blip r:embed="rId2"/>
                <a:stretch>
                  <a:fillRect l="-863" t="-1037"/>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22</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321616233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1560" y="1412776"/>
                <a:ext cx="7772400" cy="4114800"/>
              </a:xfrm>
            </p:spPr>
            <p:txBody>
              <a:bodyPr/>
              <a:lstStyle/>
              <a:p>
                <a:pPr marL="0" indent="0">
                  <a:buNone/>
                </a:pPr>
                <a:r>
                  <a:rPr lang="en-US" altLang="zh-CN" sz="2000" dirty="0" smtClean="0">
                    <a:solidFill>
                      <a:schemeClr val="tx2"/>
                    </a:solidFill>
                  </a:rPr>
                  <a:t>3</a:t>
                </a:r>
                <a:r>
                  <a:rPr lang="zh-CN" altLang="zh-CN" sz="2000" dirty="0">
                    <a:solidFill>
                      <a:schemeClr val="tx2"/>
                    </a:solidFill>
                  </a:rPr>
                  <a:t>．流动资产周转率</a:t>
                </a:r>
              </a:p>
              <a:p>
                <a:pPr marL="0" indent="0">
                  <a:buNone/>
                </a:pPr>
                <a:r>
                  <a:rPr lang="en-US" altLang="zh-CN" sz="2000" dirty="0" smtClean="0">
                    <a:solidFill>
                      <a:schemeClr val="tx2"/>
                    </a:solidFill>
                  </a:rPr>
                  <a:t>    </a:t>
                </a:r>
                <a:r>
                  <a:rPr lang="zh-CN" altLang="zh-CN" sz="2000" dirty="0" smtClean="0">
                    <a:solidFill>
                      <a:schemeClr val="tx2"/>
                    </a:solidFill>
                  </a:rPr>
                  <a:t>流动资产</a:t>
                </a:r>
                <a:r>
                  <a:rPr lang="zh-CN" altLang="zh-CN" sz="2000" dirty="0">
                    <a:solidFill>
                      <a:schemeClr val="tx2"/>
                    </a:solidFill>
                  </a:rPr>
                  <a:t>周转率是企业一定时期营业收入与平均流动资产余额的比值，是反映流动资产周转速度的一个指标。其计算公式为：</a:t>
                </a:r>
              </a:p>
              <a:p>
                <a:pPr marL="0" indent="0">
                  <a:buNone/>
                </a:pPr>
                <a14:m>
                  <m:oMathPara xmlns:m="http://schemas.openxmlformats.org/officeDocument/2006/math">
                    <m:oMathParaPr>
                      <m:jc m:val="centerGroup"/>
                    </m:oMathParaPr>
                    <m:oMath xmlns:m="http://schemas.openxmlformats.org/officeDocument/2006/math">
                      <m:r>
                        <a:rPr lang="zh-CN" altLang="zh-CN" sz="2000">
                          <a:solidFill>
                            <a:schemeClr val="tx2"/>
                          </a:solidFill>
                        </a:rPr>
                        <m:t>流动资产周转率</m:t>
                      </m:r>
                      <m:d>
                        <m:dPr>
                          <m:ctrlPr>
                            <a:rPr lang="zh-CN" altLang="zh-CN" sz="2000" i="1">
                              <a:solidFill>
                                <a:schemeClr val="tx2"/>
                              </a:solidFill>
                            </a:rPr>
                          </m:ctrlPr>
                        </m:dPr>
                        <m:e>
                          <m:r>
                            <a:rPr lang="zh-CN" altLang="zh-CN" sz="2000">
                              <a:solidFill>
                                <a:schemeClr val="tx2"/>
                              </a:solidFill>
                            </a:rPr>
                            <m:t>周转次数</m:t>
                          </m:r>
                        </m:e>
                      </m:d>
                      <m:r>
                        <a:rPr lang="en-US" altLang="zh-CN" sz="2000">
                          <a:solidFill>
                            <a:schemeClr val="tx2"/>
                          </a:solidFill>
                        </a:rPr>
                        <m:t>=</m:t>
                      </m:r>
                      <m:f>
                        <m:fPr>
                          <m:ctrlPr>
                            <a:rPr lang="zh-CN" altLang="zh-CN" sz="2000" i="1">
                              <a:solidFill>
                                <a:schemeClr val="tx2"/>
                              </a:solidFill>
                            </a:rPr>
                          </m:ctrlPr>
                        </m:fPr>
                        <m:num>
                          <m:r>
                            <a:rPr lang="zh-CN" altLang="zh-CN" sz="2000">
                              <a:solidFill>
                                <a:schemeClr val="tx2"/>
                              </a:solidFill>
                            </a:rPr>
                            <m:t>营业收入</m:t>
                          </m:r>
                        </m:num>
                        <m:den>
                          <m:r>
                            <a:rPr lang="zh-CN" altLang="zh-CN" sz="2000">
                              <a:solidFill>
                                <a:schemeClr val="tx2"/>
                              </a:solidFill>
                            </a:rPr>
                            <m:t>平均流动资产余额</m:t>
                          </m:r>
                        </m:den>
                      </m:f>
                    </m:oMath>
                  </m:oMathPara>
                </a14:m>
                <a:endParaRPr lang="zh-CN" altLang="zh-CN" sz="2000" dirty="0">
                  <a:solidFill>
                    <a:schemeClr val="tx2"/>
                  </a:solidFill>
                </a:endParaRPr>
              </a:p>
              <a:p>
                <a:pPr marL="0" indent="0">
                  <a:buNone/>
                </a:pPr>
                <a14:m>
                  <m:oMathPara xmlns:m="http://schemas.openxmlformats.org/officeDocument/2006/math">
                    <m:oMathParaPr>
                      <m:jc m:val="centerGroup"/>
                    </m:oMathParaPr>
                    <m:oMath xmlns:m="http://schemas.openxmlformats.org/officeDocument/2006/math">
                      <m:r>
                        <a:rPr lang="zh-CN" altLang="zh-CN" sz="2000">
                          <a:solidFill>
                            <a:schemeClr val="tx2"/>
                          </a:solidFill>
                        </a:rPr>
                        <m:t>流动资产周转期</m:t>
                      </m:r>
                      <m:r>
                        <a:rPr lang="en-US" altLang="zh-CN" sz="2000">
                          <a:solidFill>
                            <a:schemeClr val="tx2"/>
                          </a:solidFill>
                        </a:rPr>
                        <m:t>(</m:t>
                      </m:r>
                      <m:r>
                        <a:rPr lang="zh-CN" altLang="zh-CN" sz="2000">
                          <a:solidFill>
                            <a:schemeClr val="tx2"/>
                          </a:solidFill>
                        </a:rPr>
                        <m:t>周转天数</m:t>
                      </m:r>
                      <m:r>
                        <a:rPr lang="en-US" altLang="zh-CN" sz="2000">
                          <a:solidFill>
                            <a:schemeClr val="tx2"/>
                          </a:solidFill>
                        </a:rPr>
                        <m:t>)=</m:t>
                      </m:r>
                      <m:f>
                        <m:fPr>
                          <m:ctrlPr>
                            <a:rPr lang="zh-CN" altLang="zh-CN" sz="2000" i="1">
                              <a:solidFill>
                                <a:schemeClr val="tx2"/>
                              </a:solidFill>
                            </a:rPr>
                          </m:ctrlPr>
                        </m:fPr>
                        <m:num>
                          <m:r>
                            <a:rPr lang="en-US" altLang="zh-CN" sz="2000">
                              <a:solidFill>
                                <a:schemeClr val="tx2"/>
                              </a:solidFill>
                            </a:rPr>
                            <m:t>360</m:t>
                          </m:r>
                        </m:num>
                        <m:den>
                          <m:r>
                            <a:rPr lang="zh-CN" altLang="zh-CN" sz="2000">
                              <a:solidFill>
                                <a:schemeClr val="tx2"/>
                              </a:solidFill>
                            </a:rPr>
                            <m:t>周转次数</m:t>
                          </m:r>
                        </m:den>
                      </m:f>
                      <m:r>
                        <a:rPr lang="en-US" altLang="zh-CN" sz="2000">
                          <a:solidFill>
                            <a:schemeClr val="tx2"/>
                          </a:solidFill>
                        </a:rPr>
                        <m:t>=</m:t>
                      </m:r>
                      <m:f>
                        <m:fPr>
                          <m:ctrlPr>
                            <a:rPr lang="zh-CN" altLang="zh-CN" sz="2000" i="1">
                              <a:solidFill>
                                <a:schemeClr val="tx2"/>
                              </a:solidFill>
                            </a:rPr>
                          </m:ctrlPr>
                        </m:fPr>
                        <m:num>
                          <m:r>
                            <a:rPr lang="zh-CN" altLang="zh-CN" sz="2000">
                              <a:solidFill>
                                <a:schemeClr val="tx2"/>
                              </a:solidFill>
                            </a:rPr>
                            <m:t>平均流动资产余额</m:t>
                          </m:r>
                          <m:r>
                            <a:rPr lang="en-US" altLang="zh-CN" sz="2000">
                              <a:solidFill>
                                <a:schemeClr val="tx2"/>
                              </a:solidFill>
                            </a:rPr>
                            <m:t>×360</m:t>
                          </m:r>
                        </m:num>
                        <m:den>
                          <m:r>
                            <a:rPr lang="zh-CN" altLang="zh-CN" sz="2000">
                              <a:solidFill>
                                <a:schemeClr val="tx2"/>
                              </a:solidFill>
                            </a:rPr>
                            <m:t>营业收入</m:t>
                          </m:r>
                        </m:den>
                      </m:f>
                    </m:oMath>
                  </m:oMathPara>
                </a14:m>
                <a:endParaRPr lang="zh-CN" altLang="zh-CN" sz="2000" dirty="0">
                  <a:solidFill>
                    <a:schemeClr val="tx2"/>
                  </a:solidFill>
                </a:endParaRPr>
              </a:p>
              <a:p>
                <a:pPr marL="0" indent="0">
                  <a:buNone/>
                </a:pPr>
                <a:r>
                  <a:rPr lang="en-US" altLang="zh-CN" sz="2000" dirty="0" smtClean="0">
                    <a:solidFill>
                      <a:schemeClr val="tx2"/>
                    </a:solidFill>
                  </a:rPr>
                  <a:t>    </a:t>
                </a:r>
                <a:r>
                  <a:rPr lang="zh-CN" altLang="zh-CN" sz="2000" dirty="0" smtClean="0">
                    <a:solidFill>
                      <a:schemeClr val="tx2"/>
                    </a:solidFill>
                  </a:rPr>
                  <a:t>在</a:t>
                </a:r>
                <a:r>
                  <a:rPr lang="zh-CN" altLang="zh-CN" sz="2000" dirty="0">
                    <a:solidFill>
                      <a:schemeClr val="tx2"/>
                    </a:solidFill>
                  </a:rPr>
                  <a:t>一定时期内，流动资产周转率越高，说明以相同的流动资产完成的周转额越多，流动资产利用效果越好。</a:t>
                </a:r>
                <a:endParaRPr lang="zh-CN" altLang="en-US" sz="20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11560" y="1412776"/>
                <a:ext cx="7772400" cy="4114800"/>
              </a:xfrm>
              <a:blipFill rotWithShape="1">
                <a:blip r:embed="rId2"/>
                <a:stretch>
                  <a:fillRect l="-784" t="-1037"/>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23</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321616233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1560" y="1412776"/>
                <a:ext cx="7772400" cy="4608512"/>
              </a:xfrm>
            </p:spPr>
            <p:txBody>
              <a:bodyPr/>
              <a:lstStyle/>
              <a:p>
                <a:pPr marL="0" indent="0">
                  <a:buNone/>
                </a:pPr>
                <a:r>
                  <a:rPr lang="en-US" altLang="zh-CN" sz="2000" dirty="0" smtClean="0">
                    <a:solidFill>
                      <a:schemeClr val="tx2"/>
                    </a:solidFill>
                  </a:rPr>
                  <a:t>4.</a:t>
                </a:r>
                <a:r>
                  <a:rPr lang="zh-CN" altLang="zh-CN" sz="2000" dirty="0">
                    <a:solidFill>
                      <a:schemeClr val="tx2"/>
                    </a:solidFill>
                  </a:rPr>
                  <a:t>应收账款周转率</a:t>
                </a:r>
              </a:p>
              <a:p>
                <a:pPr marL="0" indent="0">
                  <a:buNone/>
                </a:pPr>
                <a:r>
                  <a:rPr lang="en-US" altLang="zh-CN" sz="2000" dirty="0" smtClean="0">
                    <a:solidFill>
                      <a:schemeClr val="tx2"/>
                    </a:solidFill>
                  </a:rPr>
                  <a:t>     </a:t>
                </a:r>
                <a:r>
                  <a:rPr lang="zh-CN" altLang="zh-CN" sz="2000" dirty="0" smtClean="0">
                    <a:solidFill>
                      <a:schemeClr val="tx2"/>
                    </a:solidFill>
                  </a:rPr>
                  <a:t>应收</a:t>
                </a:r>
                <a:r>
                  <a:rPr lang="zh-CN" altLang="zh-CN" sz="2000" dirty="0">
                    <a:solidFill>
                      <a:schemeClr val="tx2"/>
                    </a:solidFill>
                  </a:rPr>
                  <a:t>账款周转率是企业一定时期营业收入与平均应收账款余额的比值，是反映应收账款周转速度的一个指标，也是反映企业流动资产流动性的一个指标。其计算公式为：</a:t>
                </a:r>
              </a:p>
              <a:p>
                <a:pPr marL="0" indent="0">
                  <a:buNone/>
                </a:pPr>
                <a14:m>
                  <m:oMathPara xmlns:m="http://schemas.openxmlformats.org/officeDocument/2006/math">
                    <m:oMathParaPr>
                      <m:jc m:val="centerGroup"/>
                    </m:oMathParaPr>
                    <m:oMath xmlns:m="http://schemas.openxmlformats.org/officeDocument/2006/math">
                      <m:r>
                        <a:rPr lang="zh-CN" altLang="zh-CN" sz="2000">
                          <a:solidFill>
                            <a:schemeClr val="tx2"/>
                          </a:solidFill>
                        </a:rPr>
                        <m:t>应收账款周转率</m:t>
                      </m:r>
                      <m:d>
                        <m:dPr>
                          <m:ctrlPr>
                            <a:rPr lang="zh-CN" altLang="zh-CN" sz="2000" i="1">
                              <a:solidFill>
                                <a:schemeClr val="tx2"/>
                              </a:solidFill>
                            </a:rPr>
                          </m:ctrlPr>
                        </m:dPr>
                        <m:e>
                          <m:r>
                            <a:rPr lang="zh-CN" altLang="zh-CN" sz="2000">
                              <a:solidFill>
                                <a:schemeClr val="tx2"/>
                              </a:solidFill>
                            </a:rPr>
                            <m:t>周转次数</m:t>
                          </m:r>
                        </m:e>
                      </m:d>
                      <m:r>
                        <a:rPr lang="en-US" altLang="zh-CN" sz="2000">
                          <a:solidFill>
                            <a:schemeClr val="tx2"/>
                          </a:solidFill>
                        </a:rPr>
                        <m:t>=</m:t>
                      </m:r>
                      <m:f>
                        <m:fPr>
                          <m:ctrlPr>
                            <a:rPr lang="zh-CN" altLang="zh-CN" sz="2000" i="1">
                              <a:solidFill>
                                <a:schemeClr val="tx2"/>
                              </a:solidFill>
                            </a:rPr>
                          </m:ctrlPr>
                        </m:fPr>
                        <m:num>
                          <m:r>
                            <a:rPr lang="zh-CN" altLang="zh-CN" sz="2000">
                              <a:solidFill>
                                <a:schemeClr val="tx2"/>
                              </a:solidFill>
                            </a:rPr>
                            <m:t>营业收入</m:t>
                          </m:r>
                        </m:num>
                        <m:den>
                          <m:r>
                            <a:rPr lang="zh-CN" altLang="zh-CN" sz="2000">
                              <a:solidFill>
                                <a:schemeClr val="tx2"/>
                              </a:solidFill>
                            </a:rPr>
                            <m:t>平均应收账款余额</m:t>
                          </m:r>
                        </m:den>
                      </m:f>
                    </m:oMath>
                  </m:oMathPara>
                </a14:m>
                <a:endParaRPr lang="zh-CN" altLang="zh-CN" sz="2000" dirty="0">
                  <a:solidFill>
                    <a:schemeClr val="tx2"/>
                  </a:solidFill>
                </a:endParaRPr>
              </a:p>
              <a:p>
                <a:pPr marL="0" indent="0">
                  <a:buNone/>
                </a:pPr>
                <a14:m>
                  <m:oMathPara xmlns:m="http://schemas.openxmlformats.org/officeDocument/2006/math">
                    <m:oMathParaPr>
                      <m:jc m:val="centerGroup"/>
                    </m:oMathParaPr>
                    <m:oMath xmlns:m="http://schemas.openxmlformats.org/officeDocument/2006/math">
                      <m:r>
                        <a:rPr lang="zh-CN" altLang="zh-CN" sz="2000">
                          <a:solidFill>
                            <a:schemeClr val="tx2"/>
                          </a:solidFill>
                        </a:rPr>
                        <m:t>应收账款周转期</m:t>
                      </m:r>
                      <m:r>
                        <a:rPr lang="en-US" altLang="zh-CN" sz="2000">
                          <a:solidFill>
                            <a:schemeClr val="tx2"/>
                          </a:solidFill>
                        </a:rPr>
                        <m:t>(</m:t>
                      </m:r>
                      <m:r>
                        <a:rPr lang="zh-CN" altLang="zh-CN" sz="2000">
                          <a:solidFill>
                            <a:schemeClr val="tx2"/>
                          </a:solidFill>
                        </a:rPr>
                        <m:t>周转天数</m:t>
                      </m:r>
                      <m:r>
                        <a:rPr lang="en-US" altLang="zh-CN" sz="2000">
                          <a:solidFill>
                            <a:schemeClr val="tx2"/>
                          </a:solidFill>
                        </a:rPr>
                        <m:t>)=</m:t>
                      </m:r>
                      <m:f>
                        <m:fPr>
                          <m:ctrlPr>
                            <a:rPr lang="zh-CN" altLang="zh-CN" sz="2000" i="1">
                              <a:solidFill>
                                <a:schemeClr val="tx2"/>
                              </a:solidFill>
                            </a:rPr>
                          </m:ctrlPr>
                        </m:fPr>
                        <m:num>
                          <m:r>
                            <a:rPr lang="en-US" altLang="zh-CN" sz="2000">
                              <a:solidFill>
                                <a:schemeClr val="tx2"/>
                              </a:solidFill>
                            </a:rPr>
                            <m:t>360</m:t>
                          </m:r>
                        </m:num>
                        <m:den>
                          <m:r>
                            <a:rPr lang="zh-CN" altLang="zh-CN" sz="2000">
                              <a:solidFill>
                                <a:schemeClr val="tx2"/>
                              </a:solidFill>
                            </a:rPr>
                            <m:t>周转次数</m:t>
                          </m:r>
                        </m:den>
                      </m:f>
                      <m:r>
                        <a:rPr lang="en-US" altLang="zh-CN" sz="2000">
                          <a:solidFill>
                            <a:schemeClr val="tx2"/>
                          </a:solidFill>
                        </a:rPr>
                        <m:t>=</m:t>
                      </m:r>
                      <m:f>
                        <m:fPr>
                          <m:ctrlPr>
                            <a:rPr lang="zh-CN" altLang="zh-CN" sz="2000" i="1">
                              <a:solidFill>
                                <a:schemeClr val="tx2"/>
                              </a:solidFill>
                            </a:rPr>
                          </m:ctrlPr>
                        </m:fPr>
                        <m:num>
                          <m:r>
                            <a:rPr lang="zh-CN" altLang="zh-CN" sz="2000">
                              <a:solidFill>
                                <a:schemeClr val="tx2"/>
                              </a:solidFill>
                            </a:rPr>
                            <m:t>平均应收账款余额</m:t>
                          </m:r>
                          <m:r>
                            <a:rPr lang="en-US" altLang="zh-CN" sz="2000">
                              <a:solidFill>
                                <a:schemeClr val="tx2"/>
                              </a:solidFill>
                            </a:rPr>
                            <m:t>×360</m:t>
                          </m:r>
                        </m:num>
                        <m:den>
                          <m:r>
                            <a:rPr lang="zh-CN" altLang="zh-CN" sz="2000">
                              <a:solidFill>
                                <a:schemeClr val="tx2"/>
                              </a:solidFill>
                            </a:rPr>
                            <m:t>营业收入</m:t>
                          </m:r>
                        </m:den>
                      </m:f>
                    </m:oMath>
                  </m:oMathPara>
                </a14:m>
                <a:endParaRPr lang="zh-CN" altLang="zh-CN" sz="2000" dirty="0">
                  <a:solidFill>
                    <a:schemeClr val="tx2"/>
                  </a:solidFill>
                </a:endParaRPr>
              </a:p>
              <a:p>
                <a:pPr marL="0" indent="0">
                  <a:buNone/>
                </a:pPr>
                <a:r>
                  <a:rPr lang="en-US" altLang="zh-CN" sz="2000" dirty="0" smtClean="0">
                    <a:solidFill>
                      <a:schemeClr val="tx2"/>
                    </a:solidFill>
                  </a:rPr>
                  <a:t>    </a:t>
                </a:r>
                <a:r>
                  <a:rPr lang="zh-CN" altLang="zh-CN" sz="2000" dirty="0" smtClean="0">
                    <a:solidFill>
                      <a:schemeClr val="tx2"/>
                    </a:solidFill>
                  </a:rPr>
                  <a:t>应收</a:t>
                </a:r>
                <a:r>
                  <a:rPr lang="zh-CN" altLang="zh-CN" sz="2000" dirty="0">
                    <a:solidFill>
                      <a:schemeClr val="tx2"/>
                    </a:solidFill>
                  </a:rPr>
                  <a:t>账款周转率反映了应收账款变现速度的快慢及管理效率的高低，周转率高表明：收账迅速，账龄较短；资产流动性强，短期偿债能力强；可以减少收账费用和坏账损失，从而相对增加企业流动资产的投资收益。</a:t>
                </a:r>
                <a:endParaRPr lang="zh-CN" altLang="en-US" sz="20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11560" y="1412776"/>
                <a:ext cx="7772400" cy="4608512"/>
              </a:xfrm>
              <a:blipFill rotWithShape="1">
                <a:blip r:embed="rId2"/>
                <a:stretch>
                  <a:fillRect l="-784" t="-926"/>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24</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92547474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539552" y="1412776"/>
                <a:ext cx="7772400" cy="4114800"/>
              </a:xfrm>
            </p:spPr>
            <p:txBody>
              <a:bodyPr/>
              <a:lstStyle/>
              <a:p>
                <a:pPr marL="0" indent="0">
                  <a:buNone/>
                </a:pPr>
                <a:r>
                  <a:rPr lang="en-US" altLang="zh-CN" sz="2000" dirty="0" smtClean="0">
                    <a:solidFill>
                      <a:schemeClr val="tx2"/>
                    </a:solidFill>
                  </a:rPr>
                  <a:t>5</a:t>
                </a:r>
                <a:r>
                  <a:rPr lang="zh-CN" altLang="zh-CN" sz="2000" dirty="0">
                    <a:solidFill>
                      <a:schemeClr val="tx2"/>
                    </a:solidFill>
                  </a:rPr>
                  <a:t>．存货周转率</a:t>
                </a:r>
              </a:p>
              <a:p>
                <a:pPr marL="0" indent="0">
                  <a:buNone/>
                </a:pPr>
                <a:r>
                  <a:rPr lang="en-US" altLang="zh-CN" sz="2000" dirty="0" smtClean="0">
                    <a:solidFill>
                      <a:schemeClr val="tx2"/>
                    </a:solidFill>
                  </a:rPr>
                  <a:t>    </a:t>
                </a:r>
                <a:r>
                  <a:rPr lang="zh-CN" altLang="zh-CN" sz="2000" dirty="0" smtClean="0">
                    <a:solidFill>
                      <a:schemeClr val="tx2"/>
                    </a:solidFill>
                  </a:rPr>
                  <a:t>存货</a:t>
                </a:r>
                <a:r>
                  <a:rPr lang="zh-CN" altLang="zh-CN" sz="2000" dirty="0">
                    <a:solidFill>
                      <a:schemeClr val="tx2"/>
                    </a:solidFill>
                  </a:rPr>
                  <a:t>周转率是企业一定时期营业成本与平均存货余额的比值，是衡量企业生产经营各环节中存货营运效率的一个综合性指标，也是反映流动资产流动性的一个指标。计算公式为：</a:t>
                </a:r>
              </a:p>
              <a:p>
                <a:pPr marL="0" indent="0">
                  <a:buNone/>
                </a:pPr>
                <a14:m>
                  <m:oMathPara xmlns:m="http://schemas.openxmlformats.org/officeDocument/2006/math">
                    <m:oMathParaPr>
                      <m:jc m:val="centerGroup"/>
                    </m:oMathParaPr>
                    <m:oMath xmlns:m="http://schemas.openxmlformats.org/officeDocument/2006/math">
                      <m:r>
                        <a:rPr lang="zh-CN" altLang="zh-CN" sz="2000">
                          <a:solidFill>
                            <a:schemeClr val="tx2"/>
                          </a:solidFill>
                        </a:rPr>
                        <m:t>存货周转率</m:t>
                      </m:r>
                      <m:d>
                        <m:dPr>
                          <m:ctrlPr>
                            <a:rPr lang="zh-CN" altLang="zh-CN" sz="2000" i="1">
                              <a:solidFill>
                                <a:schemeClr val="tx2"/>
                              </a:solidFill>
                            </a:rPr>
                          </m:ctrlPr>
                        </m:dPr>
                        <m:e>
                          <m:r>
                            <a:rPr lang="zh-CN" altLang="zh-CN" sz="2000">
                              <a:solidFill>
                                <a:schemeClr val="tx2"/>
                              </a:solidFill>
                            </a:rPr>
                            <m:t>周转次数</m:t>
                          </m:r>
                        </m:e>
                      </m:d>
                      <m:r>
                        <a:rPr lang="en-US" altLang="zh-CN" sz="2000">
                          <a:solidFill>
                            <a:schemeClr val="tx2"/>
                          </a:solidFill>
                        </a:rPr>
                        <m:t>=</m:t>
                      </m:r>
                      <m:f>
                        <m:fPr>
                          <m:ctrlPr>
                            <a:rPr lang="zh-CN" altLang="zh-CN" sz="2000" i="1">
                              <a:solidFill>
                                <a:schemeClr val="tx2"/>
                              </a:solidFill>
                            </a:rPr>
                          </m:ctrlPr>
                        </m:fPr>
                        <m:num>
                          <m:r>
                            <a:rPr lang="zh-CN" altLang="zh-CN" sz="2000">
                              <a:solidFill>
                                <a:schemeClr val="tx2"/>
                              </a:solidFill>
                            </a:rPr>
                            <m:t>营业成本</m:t>
                          </m:r>
                        </m:num>
                        <m:den>
                          <m:r>
                            <a:rPr lang="zh-CN" altLang="zh-CN" sz="2000">
                              <a:solidFill>
                                <a:schemeClr val="tx2"/>
                              </a:solidFill>
                            </a:rPr>
                            <m:t>平均存货余额</m:t>
                          </m:r>
                        </m:den>
                      </m:f>
                    </m:oMath>
                  </m:oMathPara>
                </a14:m>
                <a:endParaRPr lang="zh-CN" altLang="zh-CN" sz="2000" dirty="0">
                  <a:solidFill>
                    <a:schemeClr val="tx2"/>
                  </a:solidFill>
                </a:endParaRPr>
              </a:p>
              <a:p>
                <a:pPr marL="0" indent="0">
                  <a:buNone/>
                </a:pPr>
                <a14:m>
                  <m:oMathPara xmlns:m="http://schemas.openxmlformats.org/officeDocument/2006/math">
                    <m:oMathParaPr>
                      <m:jc m:val="centerGroup"/>
                    </m:oMathParaPr>
                    <m:oMath xmlns:m="http://schemas.openxmlformats.org/officeDocument/2006/math">
                      <m:r>
                        <a:rPr lang="zh-CN" altLang="zh-CN" sz="2000">
                          <a:solidFill>
                            <a:schemeClr val="tx2"/>
                          </a:solidFill>
                        </a:rPr>
                        <m:t>存货周转期</m:t>
                      </m:r>
                      <m:r>
                        <a:rPr lang="en-US" altLang="zh-CN" sz="2000">
                          <a:solidFill>
                            <a:schemeClr val="tx2"/>
                          </a:solidFill>
                        </a:rPr>
                        <m:t>(</m:t>
                      </m:r>
                      <m:r>
                        <a:rPr lang="zh-CN" altLang="zh-CN" sz="2000">
                          <a:solidFill>
                            <a:schemeClr val="tx2"/>
                          </a:solidFill>
                        </a:rPr>
                        <m:t>周转天数</m:t>
                      </m:r>
                      <m:r>
                        <a:rPr lang="en-US" altLang="zh-CN" sz="2000">
                          <a:solidFill>
                            <a:schemeClr val="tx2"/>
                          </a:solidFill>
                        </a:rPr>
                        <m:t>)=</m:t>
                      </m:r>
                      <m:f>
                        <m:fPr>
                          <m:ctrlPr>
                            <a:rPr lang="zh-CN" altLang="zh-CN" sz="2000" i="1">
                              <a:solidFill>
                                <a:schemeClr val="tx2"/>
                              </a:solidFill>
                            </a:rPr>
                          </m:ctrlPr>
                        </m:fPr>
                        <m:num>
                          <m:r>
                            <a:rPr lang="en-US" altLang="zh-CN" sz="2000">
                              <a:solidFill>
                                <a:schemeClr val="tx2"/>
                              </a:solidFill>
                            </a:rPr>
                            <m:t>360</m:t>
                          </m:r>
                        </m:num>
                        <m:den>
                          <m:r>
                            <a:rPr lang="zh-CN" altLang="zh-CN" sz="2000">
                              <a:solidFill>
                                <a:schemeClr val="tx2"/>
                              </a:solidFill>
                            </a:rPr>
                            <m:t>周转次数</m:t>
                          </m:r>
                        </m:den>
                      </m:f>
                      <m:r>
                        <a:rPr lang="en-US" altLang="zh-CN" sz="2000">
                          <a:solidFill>
                            <a:schemeClr val="tx2"/>
                          </a:solidFill>
                        </a:rPr>
                        <m:t>=</m:t>
                      </m:r>
                      <m:f>
                        <m:fPr>
                          <m:ctrlPr>
                            <a:rPr lang="zh-CN" altLang="zh-CN" sz="2000" i="1">
                              <a:solidFill>
                                <a:schemeClr val="tx2"/>
                              </a:solidFill>
                            </a:rPr>
                          </m:ctrlPr>
                        </m:fPr>
                        <m:num>
                          <m:r>
                            <a:rPr lang="zh-CN" altLang="zh-CN" sz="2000">
                              <a:solidFill>
                                <a:schemeClr val="tx2"/>
                              </a:solidFill>
                            </a:rPr>
                            <m:t>平均存货余额</m:t>
                          </m:r>
                          <m:r>
                            <a:rPr lang="en-US" altLang="zh-CN" sz="2000">
                              <a:solidFill>
                                <a:schemeClr val="tx2"/>
                              </a:solidFill>
                            </a:rPr>
                            <m:t>×360</m:t>
                          </m:r>
                        </m:num>
                        <m:den>
                          <m:r>
                            <a:rPr lang="zh-CN" altLang="zh-CN" sz="2000">
                              <a:solidFill>
                                <a:schemeClr val="tx2"/>
                              </a:solidFill>
                            </a:rPr>
                            <m:t>营业成本</m:t>
                          </m:r>
                        </m:den>
                      </m:f>
                    </m:oMath>
                  </m:oMathPara>
                </a14:m>
                <a:endParaRPr lang="zh-CN" altLang="zh-CN" sz="2000" dirty="0">
                  <a:solidFill>
                    <a:schemeClr val="tx2"/>
                  </a:solidFill>
                </a:endParaRPr>
              </a:p>
              <a:p>
                <a:pPr marL="0" indent="0">
                  <a:buNone/>
                </a:pPr>
                <a:r>
                  <a:rPr lang="en-US" altLang="zh-CN" sz="2000" dirty="0" smtClean="0">
                    <a:solidFill>
                      <a:schemeClr val="tx2"/>
                    </a:solidFill>
                  </a:rPr>
                  <a:t>    </a:t>
                </a:r>
                <a:r>
                  <a:rPr lang="zh-CN" altLang="zh-CN" sz="2000" dirty="0" smtClean="0">
                    <a:solidFill>
                      <a:schemeClr val="tx2"/>
                    </a:solidFill>
                  </a:rPr>
                  <a:t>一般来讲</a:t>
                </a:r>
                <a:r>
                  <a:rPr lang="zh-CN" altLang="zh-CN" sz="2000" dirty="0">
                    <a:solidFill>
                      <a:schemeClr val="tx2"/>
                    </a:solidFill>
                  </a:rPr>
                  <a:t>，存货周转率越高越好。越高，表明存货变现的速度越快，周转额越大，资产占用水平越低。</a:t>
                </a:r>
                <a:endParaRPr lang="zh-CN" altLang="en-US" sz="20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539552" y="1412776"/>
                <a:ext cx="7772400" cy="4114800"/>
              </a:xfrm>
              <a:blipFill rotWithShape="1">
                <a:blip r:embed="rId2"/>
                <a:stretch>
                  <a:fillRect l="-863" t="-1037"/>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25</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3938778708"/>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1484784"/>
            <a:ext cx="7772400" cy="4114800"/>
          </a:xfrm>
        </p:spPr>
        <p:txBody>
          <a:bodyPr/>
          <a:lstStyle/>
          <a:p>
            <a:pPr marL="0" indent="0">
              <a:buNone/>
            </a:pPr>
            <a:r>
              <a:rPr lang="zh-CN" altLang="zh-CN" sz="2400" b="1" dirty="0">
                <a:solidFill>
                  <a:schemeClr val="tx2"/>
                </a:solidFill>
              </a:rPr>
              <a:t>三、盈利能力分析</a:t>
            </a:r>
            <a:endParaRPr lang="zh-CN" altLang="zh-CN" sz="2400" dirty="0">
              <a:solidFill>
                <a:schemeClr val="tx2"/>
              </a:solidFill>
            </a:endParaRPr>
          </a:p>
          <a:p>
            <a:pPr marL="0" indent="0">
              <a:buNone/>
            </a:pPr>
            <a:r>
              <a:rPr lang="en-US" altLang="zh-CN" sz="2400" dirty="0" smtClean="0">
                <a:solidFill>
                  <a:schemeClr val="tx2"/>
                </a:solidFill>
              </a:rPr>
              <a:t>    </a:t>
            </a:r>
            <a:r>
              <a:rPr lang="zh-CN" altLang="zh-CN" sz="2400" dirty="0" smtClean="0">
                <a:solidFill>
                  <a:schemeClr val="tx2"/>
                </a:solidFill>
              </a:rPr>
              <a:t>企业</a:t>
            </a:r>
            <a:r>
              <a:rPr lang="zh-CN" altLang="zh-CN" sz="2400" dirty="0">
                <a:solidFill>
                  <a:schemeClr val="tx2"/>
                </a:solidFill>
              </a:rPr>
              <a:t>盈利能力是指企业利用各种经济资源获取利润的能力，主要评价来源于企业收入、费用和利润各要素的增减变动以及相互变化的原因和趋势，通常表现为企业收益数额的大小与水平的高低。盈利能力指标主要包括营业利润率、成本费用利润率、盈余现金保障倍数、总资产报酬率、净资产收益率等指标。实际中，上市公司经常采用每股收益、每股股利、市盈率、每股净资产等指标评价其盈利能力。</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26</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925474746"/>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buNone/>
                </a:pPr>
                <a:r>
                  <a:rPr lang="en-US" altLang="zh-CN" sz="2400" dirty="0" smtClean="0">
                    <a:solidFill>
                      <a:schemeClr val="tx2"/>
                    </a:solidFill>
                  </a:rPr>
                  <a:t>1.</a:t>
                </a:r>
                <a:r>
                  <a:rPr lang="zh-CN" altLang="zh-CN" sz="2400" dirty="0">
                    <a:solidFill>
                      <a:schemeClr val="tx2"/>
                    </a:solidFill>
                  </a:rPr>
                  <a:t>营业利润率</a:t>
                </a:r>
              </a:p>
              <a:p>
                <a:pPr marL="0" indent="0">
                  <a:buNone/>
                </a:pPr>
                <a:r>
                  <a:rPr lang="en-US" altLang="zh-CN" sz="2400" dirty="0" smtClean="0">
                    <a:solidFill>
                      <a:schemeClr val="tx2"/>
                    </a:solidFill>
                  </a:rPr>
                  <a:t>    </a:t>
                </a:r>
                <a:r>
                  <a:rPr lang="zh-CN" altLang="zh-CN" sz="2400" dirty="0" smtClean="0">
                    <a:solidFill>
                      <a:schemeClr val="tx2"/>
                    </a:solidFill>
                  </a:rPr>
                  <a:t>营业</a:t>
                </a:r>
                <a:r>
                  <a:rPr lang="zh-CN" altLang="zh-CN" sz="2400" dirty="0">
                    <a:solidFill>
                      <a:schemeClr val="tx2"/>
                    </a:solidFill>
                  </a:rPr>
                  <a:t>利润率是企业一定时期营业利润与营业收入的比率。其计算公式为：</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营业利润率</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营业利润</m:t>
                          </m:r>
                        </m:num>
                        <m:den>
                          <m:r>
                            <a:rPr lang="zh-CN" altLang="zh-CN" sz="2400">
                              <a:solidFill>
                                <a:schemeClr val="tx2"/>
                              </a:solidFill>
                            </a:rPr>
                            <m:t>营业收入</m:t>
                          </m:r>
                        </m:den>
                      </m:f>
                      <m:r>
                        <a:rPr lang="en-US" altLang="zh-CN" sz="2400" i="1">
                          <a:solidFill>
                            <a:schemeClr val="tx2"/>
                          </a:solidFill>
                        </a:rPr>
                        <m:t>×100%</m:t>
                      </m:r>
                    </m:oMath>
                  </m:oMathPara>
                </a14:m>
                <a:endParaRPr lang="zh-CN" altLang="zh-CN" sz="2400" dirty="0">
                  <a:solidFill>
                    <a:schemeClr val="tx2"/>
                  </a:solidFill>
                </a:endParaRPr>
              </a:p>
              <a:p>
                <a:pPr marL="0" indent="0">
                  <a:buNone/>
                </a:pPr>
                <a:r>
                  <a:rPr lang="zh-CN" altLang="zh-CN" sz="2400" dirty="0">
                    <a:solidFill>
                      <a:schemeClr val="tx2"/>
                    </a:solidFill>
                  </a:rPr>
                  <a:t>营业利润率反映企业每单位营业收入中获得的营业利润的金额。营业利润率越高，表明企业通过日常经营活动获得的收益的能力越强。</a:t>
                </a:r>
                <a:endParaRPr lang="zh-CN" altLang="en-US" sz="24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5" t="-163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27</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92547474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83568" y="1484784"/>
                <a:ext cx="7772400" cy="4114800"/>
              </a:xfrm>
              <a:noFill/>
              <a:ln>
                <a:noFill/>
              </a:ln>
            </p:spPr>
            <p:txBody>
              <a:bodyPr vert="horz" wrap="square" lIns="91440" tIns="45720" rIns="91440" bIns="45720" numCol="1" anchor="t" anchorCtr="0" compatLnSpc="1">
                <a:prstTxWarp prst="textNoShape">
                  <a:avLst/>
                </a:prstTxWarp>
              </a:bodyPr>
              <a:lstStyle/>
              <a:p>
                <a:pPr marL="0" indent="0">
                  <a:buNone/>
                </a:pPr>
                <a:r>
                  <a:rPr lang="zh-CN" altLang="zh-CN" sz="2400" dirty="0">
                    <a:solidFill>
                      <a:schemeClr val="tx2"/>
                    </a:solidFill>
                  </a:rPr>
                  <a:t>在实际中也经常使用销售毛利率、销售净利率等指标来分析企业经营业务的获利水平。其计算公式如下：</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销售净利率</m:t>
                      </m:r>
                      <m:r>
                        <a:rPr lang="en-US" altLang="zh-CN" sz="2400">
                          <a:solidFill>
                            <a:schemeClr val="tx2"/>
                          </a:solidFill>
                        </a:rPr>
                        <m:t>=</m:t>
                      </m:r>
                      <m:f>
                        <m:fPr>
                          <m:ctrlPr>
                            <a:rPr lang="zh-CN" altLang="zh-CN" sz="2400">
                              <a:solidFill>
                                <a:schemeClr val="tx2"/>
                              </a:solidFill>
                            </a:rPr>
                          </m:ctrlPr>
                        </m:fPr>
                        <m:num>
                          <m:r>
                            <a:rPr lang="zh-CN" altLang="zh-CN" sz="2400">
                              <a:solidFill>
                                <a:schemeClr val="tx2"/>
                              </a:solidFill>
                            </a:rPr>
                            <m:t>净利润</m:t>
                          </m:r>
                        </m:num>
                        <m:den>
                          <m:r>
                            <a:rPr lang="zh-CN" altLang="zh-CN" sz="2400">
                              <a:solidFill>
                                <a:schemeClr val="tx2"/>
                              </a:solidFill>
                            </a:rPr>
                            <m:t>销售收入</m:t>
                          </m:r>
                        </m:den>
                      </m:f>
                      <m:r>
                        <a:rPr lang="en-US" altLang="zh-CN" sz="2400">
                          <a:solidFill>
                            <a:schemeClr val="tx2"/>
                          </a:solidFill>
                        </a:rPr>
                        <m:t>×100%</m:t>
                      </m:r>
                    </m:oMath>
                  </m:oMathPara>
                </a14:m>
                <a:endParaRPr lang="zh-CN" altLang="zh-CN" sz="2400" dirty="0">
                  <a:solidFill>
                    <a:schemeClr val="tx2"/>
                  </a:solidFill>
                </a:endParaRP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销售毛利率</m:t>
                      </m:r>
                      <m:r>
                        <a:rPr lang="en-US" altLang="zh-CN" sz="2400">
                          <a:solidFill>
                            <a:schemeClr val="tx2"/>
                          </a:solidFill>
                        </a:rPr>
                        <m:t>=</m:t>
                      </m:r>
                      <m:f>
                        <m:fPr>
                          <m:ctrlPr>
                            <a:rPr lang="zh-CN" altLang="zh-CN" sz="2400">
                              <a:solidFill>
                                <a:schemeClr val="tx2"/>
                              </a:solidFill>
                            </a:rPr>
                          </m:ctrlPr>
                        </m:fPr>
                        <m:num>
                          <m:r>
                            <a:rPr lang="zh-CN" altLang="zh-CN" sz="2400">
                              <a:solidFill>
                                <a:schemeClr val="tx2"/>
                              </a:solidFill>
                            </a:rPr>
                            <m:t>销售收入</m:t>
                          </m:r>
                          <m:r>
                            <a:rPr lang="en-US" altLang="zh-CN" sz="2400">
                              <a:solidFill>
                                <a:schemeClr val="tx2"/>
                              </a:solidFill>
                            </a:rPr>
                            <m:t>−</m:t>
                          </m:r>
                          <m:r>
                            <a:rPr lang="zh-CN" altLang="zh-CN" sz="2400">
                              <a:solidFill>
                                <a:schemeClr val="tx2"/>
                              </a:solidFill>
                            </a:rPr>
                            <m:t>销售成本</m:t>
                          </m:r>
                        </m:num>
                        <m:den>
                          <m:r>
                            <a:rPr lang="zh-CN" altLang="zh-CN" sz="2400">
                              <a:solidFill>
                                <a:schemeClr val="tx2"/>
                              </a:solidFill>
                            </a:rPr>
                            <m:t>销售收入</m:t>
                          </m:r>
                        </m:den>
                      </m:f>
                      <m:r>
                        <a:rPr lang="en-US" altLang="zh-CN" sz="2400">
                          <a:solidFill>
                            <a:schemeClr val="tx2"/>
                          </a:solidFill>
                        </a:rPr>
                        <m:t>×100%</m:t>
                      </m:r>
                    </m:oMath>
                  </m:oMathPara>
                </a14:m>
                <a:endParaRPr lang="zh-CN" altLang="zh-CN" sz="2400" dirty="0">
                  <a:solidFill>
                    <a:schemeClr val="tx2"/>
                  </a:solidFill>
                </a:endParaRPr>
              </a:p>
              <a:p>
                <a:pPr marL="0" indent="0">
                  <a:buNone/>
                </a:pPr>
                <a:r>
                  <a:rPr lang="zh-CN" altLang="zh-CN" sz="2400" dirty="0">
                    <a:solidFill>
                      <a:schemeClr val="tx2"/>
                    </a:solidFill>
                  </a:rPr>
                  <a:t>总之，营业利润率综合反映了企业中具有稳定性和持久性的收入和支出因素，它所揭示的企业获利能力具有稳定性和持久性的特点。</a:t>
                </a: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83568" y="1484784"/>
                <a:ext cx="7772400" cy="4114800"/>
              </a:xfrm>
              <a:blipFill rotWithShape="1">
                <a:blip r:embed="rId2"/>
                <a:stretch>
                  <a:fillRect l="-1176" t="-1185"/>
                </a:stretch>
              </a:blipFill>
              <a:ln>
                <a:noFill/>
              </a:ln>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28</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92547474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buNone/>
                </a:pPr>
                <a:r>
                  <a:rPr lang="en-US" altLang="zh-CN" sz="2400" dirty="0" smtClean="0">
                    <a:solidFill>
                      <a:schemeClr val="tx2"/>
                    </a:solidFill>
                  </a:rPr>
                  <a:t>2</a:t>
                </a:r>
                <a:r>
                  <a:rPr lang="zh-CN" altLang="zh-CN" sz="2400" dirty="0">
                    <a:solidFill>
                      <a:schemeClr val="tx2"/>
                    </a:solidFill>
                  </a:rPr>
                  <a:t>．总资产报酬率</a:t>
                </a:r>
              </a:p>
              <a:p>
                <a:pPr marL="0" indent="0">
                  <a:buNone/>
                </a:pPr>
                <a:r>
                  <a:rPr lang="zh-CN" altLang="zh-CN" sz="2400" dirty="0">
                    <a:solidFill>
                      <a:schemeClr val="tx2"/>
                    </a:solidFill>
                  </a:rPr>
                  <a:t>总资产报酬率也称总资产收益率，是企业一定时期内实现的收益额与该时期企业平均资产总额的比率，它是反映企业资产综合利用效果的核心指标，也是衡量企业总资产盈利能力的重要指标。其计算公式如下：</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总资产报酬率</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息税前利润总额</m:t>
                          </m:r>
                        </m:num>
                        <m:den>
                          <m:r>
                            <a:rPr lang="zh-CN" altLang="zh-CN" sz="2400">
                              <a:solidFill>
                                <a:schemeClr val="tx2"/>
                              </a:solidFill>
                            </a:rPr>
                            <m:t>平均资产总额</m:t>
                          </m:r>
                        </m:den>
                      </m:f>
                      <m:r>
                        <a:rPr lang="en-US" altLang="zh-CN" sz="2400" i="1">
                          <a:solidFill>
                            <a:schemeClr val="tx2"/>
                          </a:solidFill>
                        </a:rPr>
                        <m:t>×100%</m:t>
                      </m:r>
                    </m:oMath>
                  </m:oMathPara>
                </a14:m>
                <a:endParaRPr lang="zh-CN" altLang="zh-CN" sz="2400" dirty="0">
                  <a:solidFill>
                    <a:schemeClr val="tx2"/>
                  </a:solidFill>
                </a:endParaRPr>
              </a:p>
              <a:p>
                <a:pPr marL="0" indent="0">
                  <a:buNone/>
                </a:pPr>
                <a:r>
                  <a:rPr lang="zh-CN" altLang="zh-CN" sz="2400" dirty="0" smtClean="0">
                    <a:solidFill>
                      <a:schemeClr val="tx2"/>
                    </a:solidFill>
                  </a:rPr>
                  <a:t>式</a:t>
                </a:r>
                <a:r>
                  <a:rPr lang="zh-CN" altLang="zh-CN" sz="2400" dirty="0">
                    <a:solidFill>
                      <a:schemeClr val="tx2"/>
                    </a:solidFill>
                  </a:rPr>
                  <a:t>中：息税前利润总额</a:t>
                </a:r>
                <a:r>
                  <a:rPr lang="en-US" altLang="zh-CN" sz="2400" dirty="0">
                    <a:solidFill>
                      <a:schemeClr val="tx2"/>
                    </a:solidFill>
                  </a:rPr>
                  <a:t>=</a:t>
                </a:r>
                <a:r>
                  <a:rPr lang="zh-CN" altLang="zh-CN" sz="2400" dirty="0">
                    <a:solidFill>
                      <a:schemeClr val="tx2"/>
                    </a:solidFill>
                  </a:rPr>
                  <a:t>利润总额十利息支出</a:t>
                </a:r>
                <a:r>
                  <a:rPr lang="en-US" altLang="zh-CN" sz="2400" dirty="0">
                    <a:solidFill>
                      <a:schemeClr val="tx2"/>
                    </a:solidFill>
                  </a:rPr>
                  <a:t>=</a:t>
                </a:r>
                <a:r>
                  <a:rPr lang="zh-CN" altLang="zh-CN" sz="2400" dirty="0">
                    <a:solidFill>
                      <a:schemeClr val="tx2"/>
                    </a:solidFill>
                  </a:rPr>
                  <a:t>净利润十所得税</a:t>
                </a:r>
                <a:r>
                  <a:rPr lang="en-US" altLang="zh-CN" sz="2400" dirty="0">
                    <a:solidFill>
                      <a:schemeClr val="tx2"/>
                    </a:solidFill>
                  </a:rPr>
                  <a:t>+</a:t>
                </a:r>
                <a:r>
                  <a:rPr lang="zh-CN" altLang="zh-CN" sz="2400" dirty="0">
                    <a:solidFill>
                      <a:schemeClr val="tx2"/>
                    </a:solidFill>
                  </a:rPr>
                  <a:t>利息支出，</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5" t="-163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29</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92547474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00" y="116632"/>
            <a:ext cx="7772400" cy="1143000"/>
          </a:xfrm>
        </p:spPr>
        <p:txBody>
          <a:bodyPr/>
          <a:lstStyle/>
          <a:p>
            <a:r>
              <a:rPr lang="zh-CN" altLang="en-US" dirty="0" smtClean="0">
                <a:solidFill>
                  <a:schemeClr val="accent5">
                    <a:lumMod val="50000"/>
                  </a:schemeClr>
                </a:solidFill>
              </a:rPr>
              <a:t>案例导入</a:t>
            </a:r>
            <a:endParaRPr lang="zh-CN" altLang="en-US" dirty="0">
              <a:solidFill>
                <a:schemeClr val="accent5">
                  <a:lumMod val="50000"/>
                </a:schemeClr>
              </a:solidFill>
            </a:endParaRPr>
          </a:p>
        </p:txBody>
      </p:sp>
      <p:sp>
        <p:nvSpPr>
          <p:cNvPr id="3" name="内容占位符 2"/>
          <p:cNvSpPr>
            <a:spLocks noGrp="1"/>
          </p:cNvSpPr>
          <p:nvPr>
            <p:ph idx="1"/>
          </p:nvPr>
        </p:nvSpPr>
        <p:spPr>
          <a:xfrm>
            <a:off x="467544" y="1124744"/>
            <a:ext cx="7772400" cy="5040560"/>
          </a:xfrm>
        </p:spPr>
        <p:txBody>
          <a:bodyPr/>
          <a:lstStyle/>
          <a:p>
            <a:pPr marL="0" indent="0">
              <a:buNone/>
            </a:pPr>
            <a:r>
              <a:rPr lang="zh-CN" altLang="en-US" sz="2400" dirty="0" smtClean="0">
                <a:solidFill>
                  <a:schemeClr val="tx2"/>
                </a:solidFill>
              </a:rPr>
              <a:t> </a:t>
            </a:r>
            <a:r>
              <a:rPr lang="zh-CN" altLang="en-US" sz="2400" dirty="0" smtClean="0">
                <a:solidFill>
                  <a:schemeClr val="tx2"/>
                </a:solidFill>
              </a:rPr>
              <a:t>    </a:t>
            </a:r>
            <a:r>
              <a:rPr lang="en-US" altLang="zh-CN" sz="2400" dirty="0" smtClean="0">
                <a:solidFill>
                  <a:schemeClr val="tx2"/>
                </a:solidFill>
              </a:rPr>
              <a:t>2017</a:t>
            </a:r>
            <a:r>
              <a:rPr lang="zh-CN" altLang="zh-CN" sz="2400" dirty="0">
                <a:solidFill>
                  <a:schemeClr val="tx2"/>
                </a:solidFill>
              </a:rPr>
              <a:t>年</a:t>
            </a:r>
            <a:r>
              <a:rPr lang="en-US" altLang="zh-CN" sz="2400" dirty="0">
                <a:solidFill>
                  <a:schemeClr val="tx2"/>
                </a:solidFill>
              </a:rPr>
              <a:t>3</a:t>
            </a:r>
            <a:r>
              <a:rPr lang="zh-CN" altLang="zh-CN" sz="2400" dirty="0">
                <a:solidFill>
                  <a:schemeClr val="tx2"/>
                </a:solidFill>
              </a:rPr>
              <a:t>月</a:t>
            </a:r>
            <a:r>
              <a:rPr lang="en-US" altLang="zh-CN" sz="2400" dirty="0">
                <a:solidFill>
                  <a:schemeClr val="tx2"/>
                </a:solidFill>
              </a:rPr>
              <a:t>24</a:t>
            </a:r>
            <a:r>
              <a:rPr lang="zh-CN" altLang="zh-CN" sz="2400" dirty="0">
                <a:solidFill>
                  <a:schemeClr val="tx2"/>
                </a:solidFill>
              </a:rPr>
              <a:t>日，港股上市公司辉山乳</a:t>
            </a:r>
            <a:r>
              <a:rPr lang="zh-CN" altLang="zh-CN" sz="2400" dirty="0" smtClean="0">
                <a:solidFill>
                  <a:schemeClr val="tx2"/>
                </a:solidFill>
              </a:rPr>
              <a:t>业临近</a:t>
            </a:r>
            <a:r>
              <a:rPr lang="zh-CN" altLang="zh-CN" sz="2400" dirty="0">
                <a:solidFill>
                  <a:schemeClr val="tx2"/>
                </a:solidFill>
              </a:rPr>
              <a:t>午盘直线暴跌，最多跌</a:t>
            </a:r>
            <a:r>
              <a:rPr lang="en-US" altLang="zh-CN" sz="2400" dirty="0">
                <a:solidFill>
                  <a:schemeClr val="tx2"/>
                </a:solidFill>
              </a:rPr>
              <a:t>90%</a:t>
            </a:r>
            <a:r>
              <a:rPr lang="zh-CN" altLang="zh-CN" sz="2400" dirty="0">
                <a:solidFill>
                  <a:schemeClr val="tx2"/>
                </a:solidFill>
              </a:rPr>
              <a:t>，股价由</a:t>
            </a:r>
            <a:r>
              <a:rPr lang="en-US" altLang="zh-CN" sz="2400" dirty="0">
                <a:solidFill>
                  <a:schemeClr val="tx2"/>
                </a:solidFill>
              </a:rPr>
              <a:t>2.81</a:t>
            </a:r>
            <a:r>
              <a:rPr lang="zh-CN" altLang="zh-CN" sz="2400" dirty="0">
                <a:solidFill>
                  <a:schemeClr val="tx2"/>
                </a:solidFill>
              </a:rPr>
              <a:t>港元跌至</a:t>
            </a:r>
            <a:r>
              <a:rPr lang="en-US" altLang="zh-CN" sz="2400" dirty="0">
                <a:solidFill>
                  <a:schemeClr val="tx2"/>
                </a:solidFill>
              </a:rPr>
              <a:t>0.25</a:t>
            </a:r>
            <a:r>
              <a:rPr lang="zh-CN" altLang="zh-CN" sz="2400" dirty="0">
                <a:solidFill>
                  <a:schemeClr val="tx2"/>
                </a:solidFill>
              </a:rPr>
              <a:t>港元，尚不及上一个交易日收盘价得零头，一举创造港交所有史以来最大跌幅纪录</a:t>
            </a:r>
            <a:r>
              <a:rPr lang="zh-CN" altLang="zh-CN" sz="2400" dirty="0" smtClean="0">
                <a:solidFill>
                  <a:schemeClr val="tx2"/>
                </a:solidFill>
              </a:rPr>
              <a:t>。半个小时</a:t>
            </a:r>
            <a:r>
              <a:rPr lang="zh-CN" altLang="zh-CN" sz="2400" dirty="0">
                <a:solidFill>
                  <a:schemeClr val="tx2"/>
                </a:solidFill>
              </a:rPr>
              <a:t>，</a:t>
            </a:r>
            <a:r>
              <a:rPr lang="en-US" altLang="zh-CN" sz="2400" dirty="0">
                <a:solidFill>
                  <a:schemeClr val="tx2"/>
                </a:solidFill>
              </a:rPr>
              <a:t>320</a:t>
            </a:r>
            <a:r>
              <a:rPr lang="zh-CN" altLang="zh-CN" sz="2400" dirty="0">
                <a:solidFill>
                  <a:schemeClr val="tx2"/>
                </a:solidFill>
              </a:rPr>
              <a:t>亿市值（港元）灰飞烟灭！让辉山乳业的市值仅剩下</a:t>
            </a:r>
            <a:r>
              <a:rPr lang="en-US" altLang="zh-CN" sz="2400" dirty="0">
                <a:solidFill>
                  <a:schemeClr val="tx2"/>
                </a:solidFill>
              </a:rPr>
              <a:t>50</a:t>
            </a:r>
            <a:r>
              <a:rPr lang="zh-CN" altLang="zh-CN" sz="2400" dirty="0">
                <a:solidFill>
                  <a:schemeClr val="tx2"/>
                </a:solidFill>
              </a:rPr>
              <a:t>多亿港元。一时间，市场哗然，矛头纷纷指向著名的美国沽空机构——浑水（</a:t>
            </a:r>
            <a:r>
              <a:rPr lang="en-US" altLang="zh-CN" sz="2400" dirty="0">
                <a:solidFill>
                  <a:schemeClr val="tx2"/>
                </a:solidFill>
              </a:rPr>
              <a:t>Muddy Waters</a:t>
            </a:r>
            <a:r>
              <a:rPr lang="zh-CN" altLang="zh-CN" sz="2400" dirty="0">
                <a:solidFill>
                  <a:schemeClr val="tx2"/>
                </a:solidFill>
              </a:rPr>
              <a:t>）。</a:t>
            </a:r>
            <a:r>
              <a:rPr lang="en-US" altLang="zh-CN" sz="2400" dirty="0">
                <a:solidFill>
                  <a:schemeClr val="tx2"/>
                </a:solidFill>
              </a:rPr>
              <a:t>2016</a:t>
            </a:r>
            <a:r>
              <a:rPr lang="zh-CN" altLang="zh-CN" sz="2400" dirty="0">
                <a:solidFill>
                  <a:schemeClr val="tx2"/>
                </a:solidFill>
              </a:rPr>
              <a:t>年</a:t>
            </a:r>
            <a:r>
              <a:rPr lang="en-US" altLang="zh-CN" sz="2400" dirty="0">
                <a:solidFill>
                  <a:schemeClr val="tx2"/>
                </a:solidFill>
              </a:rPr>
              <a:t>12</a:t>
            </a:r>
            <a:r>
              <a:rPr lang="zh-CN" altLang="zh-CN" sz="2400" dirty="0">
                <a:solidFill>
                  <a:schemeClr val="tx2"/>
                </a:solidFill>
              </a:rPr>
              <a:t>月机构浑水（</a:t>
            </a:r>
            <a:r>
              <a:rPr lang="en-US" altLang="zh-CN" sz="2400" dirty="0">
                <a:solidFill>
                  <a:schemeClr val="tx2"/>
                </a:solidFill>
              </a:rPr>
              <a:t>Muddy Waters</a:t>
            </a:r>
            <a:r>
              <a:rPr lang="zh-CN" altLang="zh-CN" sz="2400" dirty="0">
                <a:solidFill>
                  <a:schemeClr val="tx2"/>
                </a:solidFill>
              </a:rPr>
              <a:t>）发布做空报告，称该公司过去发布的盈利有造假之嫌，此外亦夸大了牧场的资本支出</a:t>
            </a:r>
            <a:r>
              <a:rPr lang="zh-CN" altLang="zh-CN" sz="2400" dirty="0" smtClean="0">
                <a:solidFill>
                  <a:schemeClr val="tx2"/>
                </a:solidFill>
              </a:rPr>
              <a:t>。</a:t>
            </a:r>
            <a:r>
              <a:rPr lang="zh-CN" altLang="en-US" sz="2400" dirty="0" smtClean="0">
                <a:solidFill>
                  <a:schemeClr val="tx2"/>
                </a:solidFill>
              </a:rPr>
              <a:t>具体如下：</a:t>
            </a:r>
            <a:r>
              <a:rPr lang="zh-CN" altLang="zh-CN" sz="2400" dirty="0" smtClean="0">
                <a:solidFill>
                  <a:schemeClr val="tx2"/>
                </a:solidFill>
              </a:rPr>
              <a:t>（</a:t>
            </a:r>
            <a:r>
              <a:rPr lang="en-US" altLang="zh-CN" sz="2400" dirty="0">
                <a:solidFill>
                  <a:schemeClr val="tx2"/>
                </a:solidFill>
              </a:rPr>
              <a:t>1</a:t>
            </a:r>
            <a:r>
              <a:rPr lang="zh-CN" altLang="zh-CN" sz="2400" dirty="0">
                <a:solidFill>
                  <a:schemeClr val="tx2"/>
                </a:solidFill>
              </a:rPr>
              <a:t>）虚减成本，虚增</a:t>
            </a:r>
            <a:r>
              <a:rPr lang="zh-CN" altLang="zh-CN" sz="2400" dirty="0" smtClean="0">
                <a:solidFill>
                  <a:schemeClr val="tx2"/>
                </a:solidFill>
              </a:rPr>
              <a:t>利润</a:t>
            </a:r>
            <a:r>
              <a:rPr lang="zh-CN" altLang="en-US" sz="2400" dirty="0" smtClean="0">
                <a:solidFill>
                  <a:schemeClr val="tx2"/>
                </a:solidFill>
              </a:rPr>
              <a:t>；</a:t>
            </a:r>
            <a:r>
              <a:rPr lang="zh-CN" altLang="zh-CN" sz="2400" dirty="0" smtClean="0">
                <a:solidFill>
                  <a:schemeClr val="tx2"/>
                </a:solidFill>
              </a:rPr>
              <a:t>（</a:t>
            </a:r>
            <a:r>
              <a:rPr lang="en-US" altLang="zh-CN" sz="2400" dirty="0">
                <a:solidFill>
                  <a:schemeClr val="tx2"/>
                </a:solidFill>
              </a:rPr>
              <a:t>2</a:t>
            </a:r>
            <a:r>
              <a:rPr lang="zh-CN" altLang="zh-CN" sz="2400" dirty="0">
                <a:solidFill>
                  <a:schemeClr val="tx2"/>
                </a:solidFill>
              </a:rPr>
              <a:t>）资本开支造假，报表</a:t>
            </a:r>
            <a:r>
              <a:rPr lang="zh-CN" altLang="zh-CN" sz="2400" dirty="0" smtClean="0">
                <a:solidFill>
                  <a:schemeClr val="tx2"/>
                </a:solidFill>
              </a:rPr>
              <a:t>舞弊</a:t>
            </a:r>
            <a:r>
              <a:rPr lang="zh-CN" altLang="en-US" sz="2400" dirty="0" smtClean="0">
                <a:solidFill>
                  <a:schemeClr val="tx2"/>
                </a:solidFill>
              </a:rPr>
              <a:t>；</a:t>
            </a:r>
            <a:r>
              <a:rPr lang="zh-CN" altLang="zh-CN" sz="2400" dirty="0" smtClean="0">
                <a:solidFill>
                  <a:schemeClr val="tx2"/>
                </a:solidFill>
              </a:rPr>
              <a:t>（</a:t>
            </a:r>
            <a:r>
              <a:rPr lang="en-US" altLang="zh-CN" sz="2400" dirty="0">
                <a:solidFill>
                  <a:schemeClr val="tx2"/>
                </a:solidFill>
              </a:rPr>
              <a:t>3</a:t>
            </a:r>
            <a:r>
              <a:rPr lang="zh-CN" altLang="zh-CN" sz="2400" dirty="0">
                <a:solidFill>
                  <a:schemeClr val="tx2"/>
                </a:solidFill>
              </a:rPr>
              <a:t>）关联方交易，转移资产</a:t>
            </a:r>
            <a:r>
              <a:rPr lang="zh-CN" altLang="zh-CN" sz="2400" dirty="0" smtClean="0">
                <a:solidFill>
                  <a:schemeClr val="tx2"/>
                </a:solidFill>
              </a:rPr>
              <a:t>。</a:t>
            </a:r>
            <a:endParaRPr lang="en-US" altLang="zh-CN" sz="2400" dirty="0" smtClean="0">
              <a:solidFill>
                <a:schemeClr val="tx2"/>
              </a:solidFill>
            </a:endParaRPr>
          </a:p>
          <a:p>
            <a:pPr marL="0" indent="0">
              <a:buNone/>
            </a:pPr>
            <a:r>
              <a:rPr lang="zh-CN" altLang="en-US" sz="2400" dirty="0" smtClean="0">
                <a:solidFill>
                  <a:schemeClr val="tx2"/>
                </a:solidFill>
              </a:rPr>
              <a:t>    通过上述材料思考：</a:t>
            </a:r>
            <a:r>
              <a:rPr lang="zh-CN" altLang="zh-CN" sz="2400" dirty="0" smtClean="0">
                <a:solidFill>
                  <a:schemeClr val="tx2"/>
                </a:solidFill>
              </a:rPr>
              <a:t>财务</a:t>
            </a:r>
            <a:r>
              <a:rPr lang="zh-CN" altLang="zh-CN" sz="2400" dirty="0">
                <a:solidFill>
                  <a:schemeClr val="tx2"/>
                </a:solidFill>
              </a:rPr>
              <a:t>分析有何重要性？财务分析的方法和手段有哪些？</a:t>
            </a:r>
          </a:p>
          <a:p>
            <a:pPr marL="0" indent="0">
              <a:buNone/>
            </a:pPr>
            <a:endParaRPr lang="zh-CN" altLang="zh-CN" sz="2400" dirty="0"/>
          </a:p>
          <a:p>
            <a:pPr marL="0" indent="0">
              <a:buNone/>
            </a:pPr>
            <a:endParaRPr lang="zh-CN" alt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a:t>
            </a:fld>
            <a:endParaRPr lang="zh-CN" altLang="zh-CN"/>
          </a:p>
        </p:txBody>
      </p:sp>
    </p:spTree>
    <p:extLst>
      <p:ext uri="{BB962C8B-B14F-4D97-AF65-F5344CB8AC3E}">
        <p14:creationId xmlns:p14="http://schemas.microsoft.com/office/powerpoint/2010/main" val="268879750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83568" y="1484784"/>
                <a:ext cx="7772400" cy="4114800"/>
              </a:xfrm>
            </p:spPr>
            <p:txBody>
              <a:bodyPr/>
              <a:lstStyle/>
              <a:p>
                <a:pPr marL="0" indent="0">
                  <a:buNone/>
                </a:pPr>
                <a:r>
                  <a:rPr lang="en-US" altLang="zh-CN" sz="2400" dirty="0" smtClean="0">
                    <a:solidFill>
                      <a:schemeClr val="tx2"/>
                    </a:solidFill>
                  </a:rPr>
                  <a:t>3. </a:t>
                </a:r>
                <a:r>
                  <a:rPr lang="zh-CN" altLang="zh-CN" sz="2400" dirty="0">
                    <a:solidFill>
                      <a:schemeClr val="tx2"/>
                    </a:solidFill>
                  </a:rPr>
                  <a:t>资产收益率</a:t>
                </a:r>
              </a:p>
              <a:p>
                <a:pPr marL="0" indent="0">
                  <a:buNone/>
                </a:pPr>
                <a:r>
                  <a:rPr lang="en-US" altLang="zh-CN" sz="2400" dirty="0" smtClean="0">
                    <a:solidFill>
                      <a:schemeClr val="tx2"/>
                    </a:solidFill>
                  </a:rPr>
                  <a:t>    </a:t>
                </a:r>
                <a:r>
                  <a:rPr lang="zh-CN" altLang="zh-CN" sz="2400" dirty="0" smtClean="0">
                    <a:solidFill>
                      <a:schemeClr val="tx2"/>
                    </a:solidFill>
                  </a:rPr>
                  <a:t>资产</a:t>
                </a:r>
                <a:r>
                  <a:rPr lang="zh-CN" altLang="zh-CN" sz="2400" dirty="0">
                    <a:solidFill>
                      <a:schemeClr val="tx2"/>
                    </a:solidFill>
                  </a:rPr>
                  <a:t>收益率亦称所有者</a:t>
                </a:r>
                <a:r>
                  <a:rPr lang="en-US" altLang="zh-CN" sz="2400" dirty="0">
                    <a:solidFill>
                      <a:schemeClr val="tx2"/>
                    </a:solidFill>
                  </a:rPr>
                  <a:t>(</a:t>
                </a:r>
                <a:r>
                  <a:rPr lang="zh-CN" altLang="zh-CN" sz="2400" dirty="0">
                    <a:solidFill>
                      <a:schemeClr val="tx2"/>
                    </a:solidFill>
                  </a:rPr>
                  <a:t>股东</a:t>
                </a:r>
                <a:r>
                  <a:rPr lang="en-US" altLang="zh-CN" sz="2400" dirty="0">
                    <a:solidFill>
                      <a:schemeClr val="tx2"/>
                    </a:solidFill>
                  </a:rPr>
                  <a:t>)</a:t>
                </a:r>
                <a:r>
                  <a:rPr lang="zh-CN" altLang="zh-CN" sz="2400" dirty="0">
                    <a:solidFill>
                      <a:schemeClr val="tx2"/>
                    </a:solidFill>
                  </a:rPr>
                  <a:t>权益报酬率、股本报酬率、净值报酬率，是企业一定时期内净利润与平均净资产</a:t>
                </a:r>
                <a:r>
                  <a:rPr lang="en-US" altLang="zh-CN" sz="2400" dirty="0">
                    <a:solidFill>
                      <a:schemeClr val="tx2"/>
                    </a:solidFill>
                  </a:rPr>
                  <a:t>(</a:t>
                </a:r>
                <a:r>
                  <a:rPr lang="zh-CN" altLang="zh-CN" sz="2400" dirty="0">
                    <a:solidFill>
                      <a:schemeClr val="tx2"/>
                    </a:solidFill>
                  </a:rPr>
                  <a:t>所有者权益</a:t>
                </a:r>
                <a:r>
                  <a:rPr lang="en-US" altLang="zh-CN" sz="2400" dirty="0">
                    <a:solidFill>
                      <a:schemeClr val="tx2"/>
                    </a:solidFill>
                  </a:rPr>
                  <a:t>)</a:t>
                </a:r>
                <a:r>
                  <a:rPr lang="zh-CN" altLang="zh-CN" sz="2400" dirty="0">
                    <a:solidFill>
                      <a:schemeClr val="tx2"/>
                    </a:solidFill>
                  </a:rPr>
                  <a:t>之比，该指标反映了投资者投入资本的获利能力。其计算公式为：</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净资产收益率</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净利润</m:t>
                          </m:r>
                        </m:num>
                        <m:den>
                          <m:r>
                            <a:rPr lang="zh-CN" altLang="zh-CN" sz="2400">
                              <a:solidFill>
                                <a:schemeClr val="tx2"/>
                              </a:solidFill>
                            </a:rPr>
                            <m:t>平均净资产总额</m:t>
                          </m:r>
                        </m:den>
                      </m:f>
                      <m:r>
                        <a:rPr lang="en-US" altLang="zh-CN" sz="2400" i="1">
                          <a:solidFill>
                            <a:schemeClr val="tx2"/>
                          </a:solidFill>
                        </a:rPr>
                        <m:t>×100%</m:t>
                      </m:r>
                    </m:oMath>
                  </m:oMathPara>
                </a14:m>
                <a:endParaRPr lang="zh-CN" altLang="zh-CN" sz="2400" dirty="0">
                  <a:solidFill>
                    <a:schemeClr val="tx2"/>
                  </a:solidFill>
                </a:endParaRPr>
              </a:p>
              <a:p>
                <a:pPr marL="0" indent="0">
                  <a:buNone/>
                </a:pPr>
                <a:r>
                  <a:rPr lang="en-US" altLang="zh-CN" sz="2400" dirty="0" smtClean="0">
                    <a:solidFill>
                      <a:schemeClr val="tx2"/>
                    </a:solidFill>
                  </a:rPr>
                  <a:t>    </a:t>
                </a:r>
                <a:r>
                  <a:rPr lang="zh-CN" altLang="zh-CN" sz="2400" dirty="0" smtClean="0">
                    <a:solidFill>
                      <a:schemeClr val="tx2"/>
                    </a:solidFill>
                  </a:rPr>
                  <a:t>上</a:t>
                </a:r>
                <a:r>
                  <a:rPr lang="zh-CN" altLang="zh-CN" sz="2400" dirty="0">
                    <a:solidFill>
                      <a:schemeClr val="tx2"/>
                    </a:solidFill>
                  </a:rPr>
                  <a:t>式中的净利润为企业税后净利，平均净资产总额为企业期初净资产总额与期末净资产总额的平均数。</a:t>
                </a:r>
                <a:endParaRPr lang="zh-CN" altLang="en-US" sz="24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83568" y="1484784"/>
                <a:ext cx="7772400" cy="4114800"/>
              </a:xfrm>
              <a:blipFill rotWithShape="1">
                <a:blip r:embed="rId2"/>
                <a:stretch>
                  <a:fillRect l="-1176" t="-1630" r="-392"/>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30</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925474746"/>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1412776"/>
            <a:ext cx="7772400" cy="4114800"/>
          </a:xfrm>
        </p:spPr>
        <p:txBody>
          <a:bodyPr/>
          <a:lstStyle/>
          <a:p>
            <a:pPr marL="0" indent="0">
              <a:buNone/>
            </a:pPr>
            <a:r>
              <a:rPr lang="zh-CN" altLang="zh-CN" sz="2400" b="1" dirty="0">
                <a:solidFill>
                  <a:schemeClr val="tx2"/>
                </a:solidFill>
              </a:rPr>
              <a:t>四、发展能力分析</a:t>
            </a:r>
            <a:endParaRPr lang="zh-CN" altLang="zh-CN" sz="2400" dirty="0">
              <a:solidFill>
                <a:schemeClr val="tx2"/>
              </a:solidFill>
            </a:endParaRPr>
          </a:p>
          <a:p>
            <a:pPr marL="0" indent="0">
              <a:buNone/>
            </a:pPr>
            <a:r>
              <a:rPr lang="en-US" altLang="zh-CN" sz="2400" dirty="0" smtClean="0">
                <a:solidFill>
                  <a:schemeClr val="tx2"/>
                </a:solidFill>
              </a:rPr>
              <a:t>    </a:t>
            </a:r>
          </a:p>
          <a:p>
            <a:pPr marL="0" indent="0">
              <a:buNone/>
            </a:pPr>
            <a:r>
              <a:rPr lang="en-US" altLang="zh-CN" sz="2400" dirty="0">
                <a:solidFill>
                  <a:schemeClr val="tx2"/>
                </a:solidFill>
              </a:rPr>
              <a:t> </a:t>
            </a:r>
            <a:r>
              <a:rPr lang="en-US" altLang="zh-CN" sz="2400" dirty="0" smtClean="0">
                <a:solidFill>
                  <a:schemeClr val="tx2"/>
                </a:solidFill>
              </a:rPr>
              <a:t>    </a:t>
            </a:r>
            <a:r>
              <a:rPr lang="zh-CN" altLang="zh-CN" sz="2400" dirty="0" smtClean="0">
                <a:solidFill>
                  <a:schemeClr val="tx2"/>
                </a:solidFill>
              </a:rPr>
              <a:t>发展是</a:t>
            </a:r>
            <a:r>
              <a:rPr lang="zh-CN" altLang="zh-CN" sz="2400" dirty="0">
                <a:solidFill>
                  <a:schemeClr val="tx2"/>
                </a:solidFill>
              </a:rPr>
              <a:t>企业的生存之本也是企业的获利之源。发展能力是指企业通过自身的生产经营活动，用内部形成的资金不断扩大积累而形成的发展潜能。企业未来的获利能力和资本实力是衡量和评价企业持续发展的依据。通过对企业发展能力的分析，可以更好的评价企业的经济实力，可以评价企业的销售增长能力、资产增长能力和资本扩张能力。</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31</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925474746"/>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83568" y="1484784"/>
                <a:ext cx="7772400" cy="4114800"/>
              </a:xfrm>
            </p:spPr>
            <p:txBody>
              <a:bodyPr/>
              <a:lstStyle/>
              <a:p>
                <a:pPr marL="0" indent="0">
                  <a:buNone/>
                </a:pPr>
                <a:r>
                  <a:rPr lang="en-US" altLang="zh-CN" sz="2000" dirty="0" smtClean="0">
                    <a:solidFill>
                      <a:schemeClr val="tx2"/>
                    </a:solidFill>
                  </a:rPr>
                  <a:t>1.</a:t>
                </a:r>
                <a:r>
                  <a:rPr lang="zh-CN" altLang="zh-CN" sz="2000" dirty="0">
                    <a:solidFill>
                      <a:schemeClr val="tx2"/>
                    </a:solidFill>
                  </a:rPr>
                  <a:t>营业收入增长率</a:t>
                </a:r>
              </a:p>
              <a:p>
                <a:pPr marL="0" indent="0">
                  <a:buNone/>
                </a:pPr>
                <a:r>
                  <a:rPr lang="en-US" altLang="zh-CN" sz="2000" dirty="0" smtClean="0">
                    <a:solidFill>
                      <a:schemeClr val="tx2"/>
                    </a:solidFill>
                  </a:rPr>
                  <a:t>    </a:t>
                </a:r>
                <a:r>
                  <a:rPr lang="zh-CN" altLang="zh-CN" sz="2000" dirty="0" smtClean="0">
                    <a:solidFill>
                      <a:schemeClr val="tx2"/>
                    </a:solidFill>
                  </a:rPr>
                  <a:t>营业收入</a:t>
                </a:r>
                <a:r>
                  <a:rPr lang="zh-CN" altLang="zh-CN" sz="2000" dirty="0">
                    <a:solidFill>
                      <a:schemeClr val="tx2"/>
                    </a:solidFill>
                  </a:rPr>
                  <a:t>增长率是企业本年营业收入增长额与上年营业收入总额的比率。它反映企业营业收入的增减变动情况，是评价企业成长状况和发展能力的重要指标。其</a:t>
                </a:r>
                <a:r>
                  <a:rPr lang="zh-CN" altLang="zh-CN" sz="2000" dirty="0" smtClean="0">
                    <a:solidFill>
                      <a:schemeClr val="tx2"/>
                    </a:solidFill>
                  </a:rPr>
                  <a:t>计算公式</a:t>
                </a:r>
                <a:r>
                  <a:rPr lang="zh-CN" altLang="zh-CN" sz="2000" dirty="0">
                    <a:solidFill>
                      <a:schemeClr val="tx2"/>
                    </a:solidFill>
                  </a:rPr>
                  <a:t>为：</a:t>
                </a:r>
              </a:p>
              <a:p>
                <a:pPr marL="0" indent="0">
                  <a:buNone/>
                </a:pPr>
                <a14:m>
                  <m:oMathPara xmlns:m="http://schemas.openxmlformats.org/officeDocument/2006/math">
                    <m:oMathParaPr>
                      <m:jc m:val="centerGroup"/>
                    </m:oMathParaPr>
                    <m:oMath xmlns:m="http://schemas.openxmlformats.org/officeDocument/2006/math">
                      <m:r>
                        <a:rPr lang="zh-CN" altLang="zh-CN" sz="2000">
                          <a:solidFill>
                            <a:schemeClr val="tx2"/>
                          </a:solidFill>
                        </a:rPr>
                        <m:t>营业收入增长率</m:t>
                      </m:r>
                      <m:r>
                        <a:rPr lang="en-US" altLang="zh-CN" sz="2000">
                          <a:solidFill>
                            <a:schemeClr val="tx2"/>
                          </a:solidFill>
                        </a:rPr>
                        <m:t>=</m:t>
                      </m:r>
                      <m:f>
                        <m:fPr>
                          <m:ctrlPr>
                            <a:rPr lang="zh-CN" altLang="zh-CN" sz="2000" i="1">
                              <a:solidFill>
                                <a:schemeClr val="tx2"/>
                              </a:solidFill>
                            </a:rPr>
                          </m:ctrlPr>
                        </m:fPr>
                        <m:num>
                          <m:r>
                            <a:rPr lang="zh-CN" altLang="zh-CN" sz="2000">
                              <a:solidFill>
                                <a:schemeClr val="tx2"/>
                              </a:solidFill>
                            </a:rPr>
                            <m:t>本年营业收入增长额</m:t>
                          </m:r>
                        </m:num>
                        <m:den>
                          <m:r>
                            <a:rPr lang="zh-CN" altLang="zh-CN" sz="2000">
                              <a:solidFill>
                                <a:schemeClr val="tx2"/>
                              </a:solidFill>
                            </a:rPr>
                            <m:t>上年营业收入总额</m:t>
                          </m:r>
                        </m:den>
                      </m:f>
                      <m:r>
                        <a:rPr lang="en-US" altLang="zh-CN" sz="2000" i="1">
                          <a:solidFill>
                            <a:schemeClr val="tx2"/>
                          </a:solidFill>
                        </a:rPr>
                        <m:t>×100%</m:t>
                      </m:r>
                    </m:oMath>
                  </m:oMathPara>
                </a14:m>
                <a:endParaRPr lang="zh-CN" altLang="zh-CN" sz="2000" dirty="0">
                  <a:solidFill>
                    <a:schemeClr val="tx2"/>
                  </a:solidFill>
                </a:endParaRPr>
              </a:p>
              <a:p>
                <a:pPr marL="0" indent="0">
                  <a:buNone/>
                </a:pPr>
                <a:r>
                  <a:rPr lang="en-US" altLang="zh-CN" sz="2000" dirty="0" smtClean="0">
                    <a:solidFill>
                      <a:schemeClr val="tx2"/>
                    </a:solidFill>
                  </a:rPr>
                  <a:t>    </a:t>
                </a:r>
                <a:r>
                  <a:rPr lang="zh-CN" altLang="zh-CN" sz="2000" dirty="0" smtClean="0">
                    <a:solidFill>
                      <a:schemeClr val="tx2"/>
                    </a:solidFill>
                  </a:rPr>
                  <a:t>式</a:t>
                </a:r>
                <a:r>
                  <a:rPr lang="zh-CN" altLang="zh-CN" sz="2000" dirty="0">
                    <a:solidFill>
                      <a:schemeClr val="tx2"/>
                    </a:solidFill>
                  </a:rPr>
                  <a:t>中，本年营业收入增长额</a:t>
                </a:r>
                <a:r>
                  <a:rPr lang="en-US" altLang="zh-CN" sz="2000" dirty="0">
                    <a:solidFill>
                      <a:schemeClr val="tx2"/>
                    </a:solidFill>
                  </a:rPr>
                  <a:t>=</a:t>
                </a:r>
                <a:r>
                  <a:rPr lang="zh-CN" altLang="zh-CN" sz="2000" dirty="0">
                    <a:solidFill>
                      <a:schemeClr val="tx2"/>
                    </a:solidFill>
                  </a:rPr>
                  <a:t>本年营业收入总额上年营业收入总额</a:t>
                </a:r>
              </a:p>
              <a:p>
                <a:pPr marL="0" indent="0">
                  <a:buNone/>
                </a:pPr>
                <a:r>
                  <a:rPr lang="zh-CN" altLang="zh-CN" sz="2000" dirty="0">
                    <a:solidFill>
                      <a:schemeClr val="tx2"/>
                    </a:solidFill>
                  </a:rPr>
                  <a:t>营业收入增长率是衡量企业经营状况和市场占有能力、预测企业经营业务拓展趋势的重要标志，不断增加的营业收入，是企业生存的基础和发展的条件。</a:t>
                </a:r>
                <a:endParaRPr lang="zh-CN" altLang="en-US" sz="20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83568" y="1484784"/>
                <a:ext cx="7772400" cy="4114800"/>
              </a:xfrm>
              <a:blipFill rotWithShape="1">
                <a:blip r:embed="rId2"/>
                <a:stretch>
                  <a:fillRect l="-784" t="-1037" r="-78"/>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32</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92547474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1560" y="1412776"/>
                <a:ext cx="7772400" cy="4114800"/>
              </a:xfrm>
            </p:spPr>
            <p:txBody>
              <a:bodyPr/>
              <a:lstStyle/>
              <a:p>
                <a:pPr marL="0" indent="0">
                  <a:buNone/>
                </a:pPr>
                <a:r>
                  <a:rPr lang="en-US" altLang="zh-CN" sz="2400" dirty="0" smtClean="0">
                    <a:solidFill>
                      <a:schemeClr val="tx2"/>
                    </a:solidFill>
                  </a:rPr>
                  <a:t>2.</a:t>
                </a:r>
                <a:r>
                  <a:rPr lang="zh-CN" altLang="zh-CN" sz="2400" dirty="0">
                    <a:solidFill>
                      <a:schemeClr val="tx2"/>
                    </a:solidFill>
                  </a:rPr>
                  <a:t>总资产增长率</a:t>
                </a:r>
              </a:p>
              <a:p>
                <a:pPr marL="0" indent="0">
                  <a:buNone/>
                </a:pPr>
                <a:r>
                  <a:rPr lang="zh-CN" altLang="zh-CN" sz="2400" dirty="0">
                    <a:solidFill>
                      <a:schemeClr val="tx2"/>
                    </a:solidFill>
                  </a:rPr>
                  <a:t>总资产增长率是企业本年总资产增长额同年初资产总额的比率。它反映企业本期资产规模的增长情况。其计算公式为：</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总资产增长率</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本年总资产增长额</m:t>
                          </m:r>
                        </m:num>
                        <m:den>
                          <m:r>
                            <a:rPr lang="zh-CN" altLang="zh-CN" sz="2400">
                              <a:solidFill>
                                <a:schemeClr val="tx2"/>
                              </a:solidFill>
                            </a:rPr>
                            <m:t>年初资产总额</m:t>
                          </m:r>
                        </m:den>
                      </m:f>
                      <m:r>
                        <a:rPr lang="en-US" altLang="zh-CN" sz="2400" i="1">
                          <a:solidFill>
                            <a:schemeClr val="tx2"/>
                          </a:solidFill>
                        </a:rPr>
                        <m:t>×100%</m:t>
                      </m:r>
                    </m:oMath>
                  </m:oMathPara>
                </a14:m>
                <a:endParaRPr lang="zh-CN" altLang="zh-CN" sz="2400" dirty="0">
                  <a:solidFill>
                    <a:schemeClr val="tx2"/>
                  </a:solidFill>
                </a:endParaRPr>
              </a:p>
              <a:p>
                <a:pPr marL="0" indent="0">
                  <a:buNone/>
                </a:pPr>
                <a:r>
                  <a:rPr lang="zh-CN" altLang="zh-CN" sz="2400" dirty="0">
                    <a:solidFill>
                      <a:schemeClr val="tx2"/>
                    </a:solidFill>
                  </a:rPr>
                  <a:t>式中，本年总资产增长额</a:t>
                </a:r>
                <a:r>
                  <a:rPr lang="en-US" altLang="zh-CN" sz="2400" dirty="0">
                    <a:solidFill>
                      <a:schemeClr val="tx2"/>
                    </a:solidFill>
                  </a:rPr>
                  <a:t>=</a:t>
                </a:r>
                <a:r>
                  <a:rPr lang="zh-CN" altLang="zh-CN" sz="2400" dirty="0">
                    <a:solidFill>
                      <a:schemeClr val="tx2"/>
                    </a:solidFill>
                  </a:rPr>
                  <a:t>年末资产总额</a:t>
                </a:r>
                <a:r>
                  <a:rPr lang="en-US" altLang="zh-CN" sz="2400" dirty="0">
                    <a:solidFill>
                      <a:schemeClr val="tx2"/>
                    </a:solidFill>
                  </a:rPr>
                  <a:t>-</a:t>
                </a:r>
                <a:r>
                  <a:rPr lang="zh-CN" altLang="zh-CN" sz="2400" dirty="0">
                    <a:solidFill>
                      <a:schemeClr val="tx2"/>
                    </a:solidFill>
                  </a:rPr>
                  <a:t>年初资产总额</a:t>
                </a:r>
              </a:p>
              <a:p>
                <a:pPr marL="0" indent="0">
                  <a:buNone/>
                </a:pPr>
                <a:r>
                  <a:rPr lang="zh-CN" altLang="zh-CN" sz="2400" dirty="0">
                    <a:solidFill>
                      <a:schemeClr val="tx2"/>
                    </a:solidFill>
                  </a:rPr>
                  <a:t>总资产增长率是从企业资产总量增长方面衡量企业的发展能力，表明企业规模增长水平对企业发展后劲的影响。</a:t>
                </a:r>
                <a:endParaRPr lang="zh-CN" altLang="en-US" sz="2400" dirty="0">
                  <a:solidFill>
                    <a:schemeClr val="tx2"/>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11560" y="1412776"/>
                <a:ext cx="7772400" cy="4114800"/>
              </a:xfrm>
              <a:blipFill rotWithShape="1">
                <a:blip r:embed="rId2"/>
                <a:stretch>
                  <a:fillRect l="-1176" t="-1630" b="-444"/>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33</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925474746"/>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1560" y="1556792"/>
                <a:ext cx="7776864" cy="4680520"/>
              </a:xfrm>
            </p:spPr>
            <p:txBody>
              <a:bodyPr/>
              <a:lstStyle/>
              <a:p>
                <a:pPr marL="0" indent="0">
                  <a:buNone/>
                </a:pPr>
                <a:r>
                  <a:rPr lang="en-US" altLang="zh-CN" sz="2400" dirty="0" smtClean="0">
                    <a:solidFill>
                      <a:schemeClr val="tx2"/>
                    </a:solidFill>
                  </a:rPr>
                  <a:t>3.</a:t>
                </a:r>
                <a:r>
                  <a:rPr lang="zh-CN" altLang="zh-CN" sz="2400" dirty="0">
                    <a:solidFill>
                      <a:schemeClr val="tx2"/>
                    </a:solidFill>
                  </a:rPr>
                  <a:t>资本保值增值率</a:t>
                </a:r>
              </a:p>
              <a:p>
                <a:pPr marL="0" indent="0">
                  <a:buNone/>
                </a:pPr>
                <a:r>
                  <a:rPr lang="en-US" altLang="zh-CN" sz="2400" dirty="0" smtClean="0">
                    <a:solidFill>
                      <a:schemeClr val="tx2"/>
                    </a:solidFill>
                  </a:rPr>
                  <a:t>    </a:t>
                </a:r>
                <a:r>
                  <a:rPr lang="zh-CN" altLang="zh-CN" sz="2400" dirty="0" smtClean="0">
                    <a:solidFill>
                      <a:schemeClr val="tx2"/>
                    </a:solidFill>
                  </a:rPr>
                  <a:t>资本</a:t>
                </a:r>
                <a:r>
                  <a:rPr lang="zh-CN" altLang="zh-CN" sz="2400" dirty="0">
                    <a:solidFill>
                      <a:schemeClr val="tx2"/>
                    </a:solidFill>
                  </a:rPr>
                  <a:t>保值增值率是企业扣除客观因素后的本年末所有者权益总额与年初所有者权益总额的比率，反映企业当年资本在企业自身努力下的实际增减变动情况。其计算公式为：</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资本保值增值率</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扣除客观因素后的年末所有者权益总额</m:t>
                          </m:r>
                        </m:num>
                        <m:den>
                          <m:r>
                            <a:rPr lang="zh-CN" altLang="zh-CN" sz="2400">
                              <a:solidFill>
                                <a:schemeClr val="tx2"/>
                              </a:solidFill>
                            </a:rPr>
                            <m:t>年初所有者权益总额</m:t>
                          </m:r>
                        </m:den>
                      </m:f>
                      <m:r>
                        <a:rPr lang="en-US" altLang="zh-CN" sz="2400" i="1">
                          <a:solidFill>
                            <a:schemeClr val="tx2"/>
                          </a:solidFill>
                        </a:rPr>
                        <m:t>×100%</m:t>
                      </m:r>
                    </m:oMath>
                  </m:oMathPara>
                </a14:m>
                <a:endParaRPr lang="zh-CN" altLang="zh-CN" sz="2400" dirty="0">
                  <a:solidFill>
                    <a:schemeClr val="tx2"/>
                  </a:solidFill>
                </a:endParaRPr>
              </a:p>
              <a:p>
                <a:pPr marL="0" indent="0">
                  <a:buNone/>
                </a:pPr>
                <a:r>
                  <a:rPr lang="en-US" altLang="zh-CN" sz="2400" dirty="0" smtClean="0">
                    <a:solidFill>
                      <a:schemeClr val="tx2"/>
                    </a:solidFill>
                  </a:rPr>
                  <a:t>    </a:t>
                </a:r>
                <a:r>
                  <a:rPr lang="zh-CN" altLang="zh-CN" sz="2400" dirty="0" smtClean="0">
                    <a:solidFill>
                      <a:schemeClr val="tx2"/>
                    </a:solidFill>
                  </a:rPr>
                  <a:t>一般</a:t>
                </a:r>
                <a:r>
                  <a:rPr lang="zh-CN" altLang="zh-CN" sz="2400" dirty="0">
                    <a:solidFill>
                      <a:schemeClr val="tx2"/>
                    </a:solidFill>
                  </a:rPr>
                  <a:t>认为，资本保值增值率越高，表明企业的资本保全状况越好，所有者权益增长越快，债权人的债务越有保障。该指标通常应大于</a:t>
                </a:r>
                <a:r>
                  <a:rPr lang="en-US" altLang="zh-CN" sz="2400" dirty="0">
                    <a:solidFill>
                      <a:schemeClr val="tx2"/>
                    </a:solidFill>
                  </a:rPr>
                  <a:t>100</a:t>
                </a:r>
                <a:r>
                  <a:rPr lang="zh-CN" altLang="zh-CN" sz="2400" dirty="0">
                    <a:solidFill>
                      <a:schemeClr val="tx2"/>
                    </a:solidFill>
                  </a:rPr>
                  <a:t>％。</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11560" y="1556792"/>
                <a:ext cx="7776864" cy="4680520"/>
              </a:xfrm>
              <a:blipFill rotWithShape="1">
                <a:blip r:embed="rId2"/>
                <a:stretch>
                  <a:fillRect l="-1176" t="-1432"/>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34</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第二节 一般财务指标分析</a:t>
            </a:r>
            <a:endParaRPr lang="zh-CN" altLang="en-US" dirty="0"/>
          </a:p>
        </p:txBody>
      </p:sp>
    </p:spTree>
    <p:extLst>
      <p:ext uri="{BB962C8B-B14F-4D97-AF65-F5344CB8AC3E}">
        <p14:creationId xmlns:p14="http://schemas.microsoft.com/office/powerpoint/2010/main" val="92547474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85800" y="1412776"/>
                <a:ext cx="7772400" cy="4683224"/>
              </a:xfrm>
            </p:spPr>
            <p:txBody>
              <a:bodyPr/>
              <a:lstStyle/>
              <a:p>
                <a:pPr marL="0" indent="0">
                  <a:buNone/>
                </a:pPr>
                <a:r>
                  <a:rPr lang="zh-CN" altLang="zh-CN" sz="2400" dirty="0" smtClean="0">
                    <a:solidFill>
                      <a:schemeClr val="tx2"/>
                    </a:solidFill>
                  </a:rPr>
                  <a:t>一、上市公司特殊财务分析指标</a:t>
                </a:r>
              </a:p>
              <a:p>
                <a:pPr marL="0" indent="0">
                  <a:buNone/>
                </a:pPr>
                <a:r>
                  <a:rPr lang="en-US" altLang="zh-CN" sz="2400" dirty="0">
                    <a:solidFill>
                      <a:schemeClr val="tx2"/>
                    </a:solidFill>
                  </a:rPr>
                  <a:t>(</a:t>
                </a:r>
                <a:r>
                  <a:rPr lang="zh-CN" altLang="zh-CN" sz="2400" dirty="0">
                    <a:solidFill>
                      <a:schemeClr val="tx2"/>
                    </a:solidFill>
                  </a:rPr>
                  <a:t>一</a:t>
                </a:r>
                <a:r>
                  <a:rPr lang="en-US" altLang="zh-CN" sz="2400" dirty="0">
                    <a:solidFill>
                      <a:schemeClr val="tx2"/>
                    </a:solidFill>
                  </a:rPr>
                  <a:t>) </a:t>
                </a:r>
                <a:r>
                  <a:rPr lang="zh-CN" altLang="zh-CN" sz="2400" dirty="0">
                    <a:solidFill>
                      <a:schemeClr val="tx2"/>
                    </a:solidFill>
                  </a:rPr>
                  <a:t>每股收益</a:t>
                </a:r>
              </a:p>
              <a:p>
                <a:pPr marL="0" indent="0">
                  <a:buNone/>
                </a:pPr>
                <a:r>
                  <a:rPr lang="zh-CN" altLang="zh-CN" sz="2400" dirty="0">
                    <a:solidFill>
                      <a:schemeClr val="tx2"/>
                    </a:solidFill>
                  </a:rPr>
                  <a:t>每股收益是综合反映企业获利能力的重要指标，可以用来判断和评价管理层的经营业绩。</a:t>
                </a:r>
              </a:p>
              <a:p>
                <a:pPr marL="0" indent="0">
                  <a:buNone/>
                </a:pPr>
                <a:r>
                  <a:rPr lang="en-US" altLang="zh-CN" sz="2400" dirty="0">
                    <a:solidFill>
                      <a:schemeClr val="tx2"/>
                    </a:solidFill>
                  </a:rPr>
                  <a:t>1. </a:t>
                </a:r>
                <a:r>
                  <a:rPr lang="zh-CN" altLang="zh-CN" sz="2400" dirty="0">
                    <a:solidFill>
                      <a:schemeClr val="tx2"/>
                    </a:solidFill>
                  </a:rPr>
                  <a:t>基本每股收益</a:t>
                </a:r>
              </a:p>
              <a:p>
                <a:pPr marL="0" indent="0">
                  <a:buNone/>
                </a:pPr>
                <a:r>
                  <a:rPr lang="zh-CN" altLang="zh-CN" sz="2400" dirty="0">
                    <a:solidFill>
                      <a:schemeClr val="tx2"/>
                    </a:solidFill>
                  </a:rPr>
                  <a:t>基本每股收益的计算公式为：</a:t>
                </a:r>
              </a:p>
              <a:p>
                <a:pPr marL="0" indent="0">
                  <a:buNone/>
                </a:pPr>
                <a:endParaRPr lang="en-US" altLang="zh-CN" sz="2400" dirty="0" smtClean="0">
                  <a:solidFill>
                    <a:schemeClr val="tx2"/>
                  </a:solidFill>
                </a:endParaRP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基本每股收益</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归属于公司普通股股东的净利润</m:t>
                          </m:r>
                        </m:num>
                        <m:den>
                          <m:r>
                            <a:rPr lang="zh-CN" altLang="zh-CN" sz="2400">
                              <a:solidFill>
                                <a:schemeClr val="tx2"/>
                              </a:solidFill>
                            </a:rPr>
                            <m:t>发行在外的普通股加权平均数</m:t>
                          </m:r>
                        </m:den>
                      </m:f>
                    </m:oMath>
                  </m:oMathPara>
                </a14:m>
                <a:endParaRPr lang="zh-CN" altLang="zh-CN" sz="2400" dirty="0">
                  <a:solidFill>
                    <a:schemeClr val="tx2"/>
                  </a:solidFill>
                </a:endParaRP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85800" y="1412776"/>
                <a:ext cx="7772400" cy="4683224"/>
              </a:xfrm>
              <a:blipFill rotWithShape="1">
                <a:blip r:embed="rId2"/>
                <a:stretch>
                  <a:fillRect l="-1255" t="-1432"/>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35</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zh-CN" sz="3600" b="1" dirty="0"/>
              <a:t>第三节</a:t>
            </a:r>
            <a:r>
              <a:rPr lang="en-US" altLang="zh-CN" sz="3600" b="1" dirty="0"/>
              <a:t>    </a:t>
            </a:r>
            <a:r>
              <a:rPr lang="zh-CN" altLang="zh-CN" sz="3600" b="1" dirty="0"/>
              <a:t>上市公司基本财务分析</a:t>
            </a:r>
            <a:endParaRPr lang="zh-CN" altLang="zh-CN" sz="3600" dirty="0"/>
          </a:p>
        </p:txBody>
      </p:sp>
    </p:spTree>
    <p:extLst>
      <p:ext uri="{BB962C8B-B14F-4D97-AF65-F5344CB8AC3E}">
        <p14:creationId xmlns:p14="http://schemas.microsoft.com/office/powerpoint/2010/main" val="925474746"/>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marL="0" indent="0">
              <a:buNone/>
            </a:pPr>
            <a:r>
              <a:rPr lang="en-US" altLang="zh-CN" dirty="0">
                <a:solidFill>
                  <a:schemeClr val="tx2"/>
                </a:solidFill>
              </a:rPr>
              <a:t>2. </a:t>
            </a:r>
            <a:r>
              <a:rPr lang="zh-CN" altLang="zh-CN" dirty="0">
                <a:solidFill>
                  <a:schemeClr val="tx2"/>
                </a:solidFill>
              </a:rPr>
              <a:t>稀释每股收益</a:t>
            </a:r>
          </a:p>
          <a:p>
            <a:pPr marL="0" indent="0">
              <a:buNone/>
            </a:pPr>
            <a:r>
              <a:rPr lang="en-US" altLang="zh-CN" dirty="0" smtClean="0">
                <a:solidFill>
                  <a:schemeClr val="tx2"/>
                </a:solidFill>
              </a:rPr>
              <a:t>    </a:t>
            </a:r>
            <a:r>
              <a:rPr lang="zh-CN" altLang="zh-CN" dirty="0" smtClean="0">
                <a:solidFill>
                  <a:schemeClr val="tx2"/>
                </a:solidFill>
              </a:rPr>
              <a:t>企业</a:t>
            </a:r>
            <a:r>
              <a:rPr lang="zh-CN" altLang="zh-CN" dirty="0">
                <a:solidFill>
                  <a:schemeClr val="tx2"/>
                </a:solidFill>
              </a:rPr>
              <a:t>存在稀释性潜在普通股的，应当计算稀释每股收益。潜在普通股主要包括：可转换公司债券、认股权证和股票期权等</a:t>
            </a:r>
            <a:r>
              <a:rPr lang="zh-CN" altLang="zh-CN" dirty="0" smtClean="0">
                <a:solidFill>
                  <a:schemeClr val="tx2"/>
                </a:solidFill>
              </a:rPr>
              <a:t>。</a:t>
            </a:r>
            <a:endParaRPr lang="en-US" altLang="zh-CN" dirty="0" smtClean="0">
              <a:solidFill>
                <a:schemeClr val="tx2"/>
              </a:solidFill>
            </a:endParaRPr>
          </a:p>
          <a:p>
            <a:pPr marL="0" indent="0">
              <a:buNone/>
            </a:pPr>
            <a:r>
              <a:rPr lang="en-US" altLang="zh-CN" dirty="0" smtClean="0">
                <a:solidFill>
                  <a:schemeClr val="tx2"/>
                </a:solidFill>
              </a:rPr>
              <a:t>    </a:t>
            </a:r>
            <a:r>
              <a:rPr lang="zh-CN" altLang="zh-CN" dirty="0" smtClean="0">
                <a:solidFill>
                  <a:schemeClr val="tx2"/>
                </a:solidFill>
              </a:rPr>
              <a:t>计算</a:t>
            </a:r>
            <a:r>
              <a:rPr lang="zh-CN" altLang="zh-CN" dirty="0">
                <a:solidFill>
                  <a:schemeClr val="tx2"/>
                </a:solidFill>
              </a:rPr>
              <a:t>稀释每股收益时，作为分子的净利润金额一般不变；分母的调整项目为增加的普通股股数，同时还应考虑时间权数。</a:t>
            </a:r>
          </a:p>
          <a:p>
            <a:pPr marL="0" indent="0">
              <a:buNone/>
            </a:pPr>
            <a:endParaRPr lang="zh-CN" altLang="zh-CN" dirty="0">
              <a:solidFill>
                <a:schemeClr val="tx2"/>
              </a:solidFill>
            </a:endParaRP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36</a:t>
            </a:fld>
            <a:endParaRPr lang="zh-CN" altLang="zh-CN"/>
          </a:p>
        </p:txBody>
      </p:sp>
      <p:sp>
        <p:nvSpPr>
          <p:cNvPr id="6" name="标题 1"/>
          <p:cNvSpPr>
            <a:spLocks noGrp="1"/>
          </p:cNvSpPr>
          <p:nvPr>
            <p:ph type="title"/>
          </p:nvPr>
        </p:nvSpPr>
        <p:spPr>
          <a:xfrm>
            <a:off x="539552" y="116632"/>
            <a:ext cx="7772400" cy="864096"/>
          </a:xfrm>
        </p:spPr>
        <p:txBody>
          <a:bodyPr/>
          <a:lstStyle/>
          <a:p>
            <a:r>
              <a:rPr lang="zh-CN" altLang="zh-CN" sz="3600" b="1" dirty="0"/>
              <a:t>第三节</a:t>
            </a:r>
            <a:r>
              <a:rPr lang="en-US" altLang="zh-CN" sz="3600" b="1" dirty="0"/>
              <a:t>    </a:t>
            </a:r>
            <a:r>
              <a:rPr lang="zh-CN" altLang="zh-CN" sz="3600" b="1" dirty="0"/>
              <a:t>上市公司基本财务分析</a:t>
            </a:r>
            <a:endParaRPr lang="zh-CN" altLang="zh-CN" sz="3600" dirty="0"/>
          </a:p>
        </p:txBody>
      </p:sp>
    </p:spTree>
    <p:extLst>
      <p:ext uri="{BB962C8B-B14F-4D97-AF65-F5344CB8AC3E}">
        <p14:creationId xmlns:p14="http://schemas.microsoft.com/office/powerpoint/2010/main" val="92547474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buNone/>
                </a:pPr>
                <a:r>
                  <a:rPr lang="en-US" altLang="zh-CN" sz="2400" dirty="0" smtClean="0">
                    <a:solidFill>
                      <a:schemeClr val="tx2"/>
                    </a:solidFill>
                  </a:rPr>
                  <a:t>(</a:t>
                </a:r>
                <a:r>
                  <a:rPr lang="zh-CN" altLang="zh-CN" sz="2400" dirty="0">
                    <a:solidFill>
                      <a:schemeClr val="tx2"/>
                    </a:solidFill>
                  </a:rPr>
                  <a:t>二</a:t>
                </a:r>
                <a:r>
                  <a:rPr lang="en-US" altLang="zh-CN" sz="2400" dirty="0">
                    <a:solidFill>
                      <a:schemeClr val="tx2"/>
                    </a:solidFill>
                  </a:rPr>
                  <a:t>) </a:t>
                </a:r>
                <a:r>
                  <a:rPr lang="zh-CN" altLang="zh-CN" sz="2400" dirty="0">
                    <a:solidFill>
                      <a:schemeClr val="tx2"/>
                    </a:solidFill>
                  </a:rPr>
                  <a:t>每股股利</a:t>
                </a:r>
              </a:p>
              <a:p>
                <a:pPr marL="0" indent="0">
                  <a:buNone/>
                </a:pPr>
                <a:r>
                  <a:rPr lang="en-US" altLang="zh-CN" sz="2400" dirty="0" smtClean="0">
                    <a:solidFill>
                      <a:schemeClr val="tx2"/>
                    </a:solidFill>
                  </a:rPr>
                  <a:t>    </a:t>
                </a:r>
                <a:r>
                  <a:rPr lang="zh-CN" altLang="zh-CN" sz="2400" dirty="0" smtClean="0">
                    <a:solidFill>
                      <a:schemeClr val="tx2"/>
                    </a:solidFill>
                  </a:rPr>
                  <a:t>每</a:t>
                </a:r>
                <a:r>
                  <a:rPr lang="zh-CN" altLang="zh-CN" sz="2400" dirty="0">
                    <a:solidFill>
                      <a:schemeClr val="tx2"/>
                    </a:solidFill>
                  </a:rPr>
                  <a:t>股股利是企业股利总额与企业流通股数的比值。其计算公式为：</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每股股利</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股利总额</m:t>
                          </m:r>
                        </m:num>
                        <m:den>
                          <m:r>
                            <a:rPr lang="zh-CN" altLang="zh-CN" sz="2400">
                              <a:solidFill>
                                <a:schemeClr val="tx2"/>
                              </a:solidFill>
                            </a:rPr>
                            <m:t>流通股数</m:t>
                          </m:r>
                        </m:den>
                      </m:f>
                    </m:oMath>
                  </m:oMathPara>
                </a14:m>
                <a:endParaRPr lang="zh-CN" altLang="zh-CN" sz="2400" dirty="0">
                  <a:solidFill>
                    <a:schemeClr val="tx2"/>
                  </a:solidFill>
                </a:endParaRPr>
              </a:p>
              <a:p>
                <a:pPr marL="0" indent="0">
                  <a:buNone/>
                </a:pPr>
                <a:r>
                  <a:rPr lang="en-US" altLang="zh-CN" sz="2400" dirty="0" smtClean="0">
                    <a:solidFill>
                      <a:schemeClr val="tx2"/>
                    </a:solidFill>
                  </a:rPr>
                  <a:t>    </a:t>
                </a:r>
                <a:r>
                  <a:rPr lang="zh-CN" altLang="zh-CN" sz="2400" dirty="0" smtClean="0">
                    <a:solidFill>
                      <a:schemeClr val="tx2"/>
                    </a:solidFill>
                  </a:rPr>
                  <a:t>每</a:t>
                </a:r>
                <a:r>
                  <a:rPr lang="zh-CN" altLang="zh-CN" sz="2400" dirty="0">
                    <a:solidFill>
                      <a:schemeClr val="tx2"/>
                    </a:solidFill>
                  </a:rPr>
                  <a:t>股股利反映的是上市公司每一普通股获取股利的大小。每股股利越大，则企业股本获利能力就越强；每股股利越小，则企业股本获利能力就越弱。</a:t>
                </a:r>
                <a:endParaRPr lang="zh-CN" altLang="en-US" sz="24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5" t="-163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37</a:t>
            </a:fld>
            <a:endParaRPr lang="zh-CN" altLang="zh-CN"/>
          </a:p>
        </p:txBody>
      </p:sp>
      <p:sp>
        <p:nvSpPr>
          <p:cNvPr id="6" name="标题 1"/>
          <p:cNvSpPr>
            <a:spLocks noGrp="1"/>
          </p:cNvSpPr>
          <p:nvPr>
            <p:ph type="title"/>
          </p:nvPr>
        </p:nvSpPr>
        <p:spPr>
          <a:xfrm>
            <a:off x="539552" y="116632"/>
            <a:ext cx="7772400" cy="864096"/>
          </a:xfrm>
        </p:spPr>
        <p:txBody>
          <a:bodyPr/>
          <a:lstStyle/>
          <a:p>
            <a:r>
              <a:rPr lang="zh-CN" altLang="zh-CN" sz="3600" b="1" dirty="0"/>
              <a:t>第三节</a:t>
            </a:r>
            <a:r>
              <a:rPr lang="en-US" altLang="zh-CN" sz="3600" b="1" dirty="0"/>
              <a:t>    </a:t>
            </a:r>
            <a:r>
              <a:rPr lang="zh-CN" altLang="zh-CN" sz="3600" b="1" dirty="0"/>
              <a:t>上市公司基本财务分析</a:t>
            </a:r>
            <a:endParaRPr lang="zh-CN" altLang="zh-CN" sz="3600" dirty="0"/>
          </a:p>
        </p:txBody>
      </p:sp>
    </p:spTree>
    <p:extLst>
      <p:ext uri="{BB962C8B-B14F-4D97-AF65-F5344CB8AC3E}">
        <p14:creationId xmlns:p14="http://schemas.microsoft.com/office/powerpoint/2010/main" val="925474746"/>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83568" y="1340768"/>
                <a:ext cx="7772400" cy="4114800"/>
              </a:xfrm>
            </p:spPr>
            <p:txBody>
              <a:bodyPr/>
              <a:lstStyle/>
              <a:p>
                <a:pPr marL="0" indent="0">
                  <a:buNone/>
                </a:pPr>
                <a:r>
                  <a:rPr lang="en-US" altLang="zh-CN" sz="2400" dirty="0" smtClean="0">
                    <a:solidFill>
                      <a:schemeClr val="tx2"/>
                    </a:solidFill>
                  </a:rPr>
                  <a:t>(</a:t>
                </a:r>
                <a:r>
                  <a:rPr lang="zh-CN" altLang="zh-CN" sz="2400" dirty="0">
                    <a:solidFill>
                      <a:schemeClr val="tx2"/>
                    </a:solidFill>
                  </a:rPr>
                  <a:t>三</a:t>
                </a:r>
                <a:r>
                  <a:rPr lang="en-US" altLang="zh-CN" sz="2400" dirty="0">
                    <a:solidFill>
                      <a:schemeClr val="tx2"/>
                    </a:solidFill>
                  </a:rPr>
                  <a:t>) </a:t>
                </a:r>
                <a:r>
                  <a:rPr lang="zh-CN" altLang="zh-CN" sz="2400" dirty="0">
                    <a:solidFill>
                      <a:schemeClr val="tx2"/>
                    </a:solidFill>
                  </a:rPr>
                  <a:t>市盈率</a:t>
                </a:r>
              </a:p>
              <a:p>
                <a:pPr marL="0" indent="0">
                  <a:buNone/>
                </a:pPr>
                <a:r>
                  <a:rPr lang="en-US" altLang="zh-CN" sz="2400" dirty="0" smtClean="0">
                    <a:solidFill>
                      <a:schemeClr val="tx2"/>
                    </a:solidFill>
                  </a:rPr>
                  <a:t>    </a:t>
                </a:r>
                <a:r>
                  <a:rPr lang="zh-CN" altLang="zh-CN" sz="2400" dirty="0" smtClean="0">
                    <a:solidFill>
                      <a:schemeClr val="tx2"/>
                    </a:solidFill>
                  </a:rPr>
                  <a:t>市盈率</a:t>
                </a:r>
                <a:r>
                  <a:rPr lang="zh-CN" altLang="zh-CN" sz="2400" dirty="0">
                    <a:solidFill>
                      <a:schemeClr val="tx2"/>
                    </a:solidFill>
                  </a:rPr>
                  <a:t>是股票每股市价与每股收益的比率，其计算公式如下：</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市盈率</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每股市价</m:t>
                          </m:r>
                        </m:num>
                        <m:den>
                          <m:r>
                            <a:rPr lang="zh-CN" altLang="zh-CN" sz="2400">
                              <a:solidFill>
                                <a:schemeClr val="tx2"/>
                              </a:solidFill>
                            </a:rPr>
                            <m:t>每股收益</m:t>
                          </m:r>
                        </m:den>
                      </m:f>
                    </m:oMath>
                  </m:oMathPara>
                </a14:m>
                <a:endParaRPr lang="en-US" altLang="zh-CN" sz="2400" dirty="0" smtClean="0">
                  <a:solidFill>
                    <a:schemeClr val="tx2"/>
                  </a:solidFill>
                </a:endParaRPr>
              </a:p>
              <a:p>
                <a:pPr marL="0" indent="0">
                  <a:buNone/>
                </a:pPr>
                <a:r>
                  <a:rPr lang="en-US" altLang="zh-CN" sz="2400" dirty="0" smtClean="0">
                    <a:solidFill>
                      <a:schemeClr val="tx2"/>
                    </a:solidFill>
                  </a:rPr>
                  <a:t>    </a:t>
                </a:r>
                <a:r>
                  <a:rPr lang="zh-CN" altLang="zh-CN" sz="2400" dirty="0" smtClean="0">
                    <a:solidFill>
                      <a:schemeClr val="tx2"/>
                    </a:solidFill>
                  </a:rPr>
                  <a:t>一方面</a:t>
                </a:r>
                <a:r>
                  <a:rPr lang="zh-CN" altLang="zh-CN" sz="2400" dirty="0">
                    <a:solidFill>
                      <a:schemeClr val="tx2"/>
                    </a:solidFill>
                  </a:rPr>
                  <a:t>，市盈率越高，意味着企业未来成长的潜力越大，也即投资者对该股票的评价越高，反之，投资者对该股票评价越低。另一方面，市盈率越高，说明投资于该股票的风险越大，市盈率越低，说明投资于该股票的风险越小。</a:t>
                </a:r>
              </a:p>
              <a:p>
                <a:pPr marL="0" indent="0">
                  <a:buNone/>
                </a:pPr>
                <a:endParaRPr lang="zh-CN" altLang="zh-CN" dirty="0"/>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83568" y="1340768"/>
                <a:ext cx="7772400" cy="4114800"/>
              </a:xfrm>
              <a:blipFill rotWithShape="1">
                <a:blip r:embed="rId2"/>
                <a:stretch>
                  <a:fillRect l="-1176" t="-163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38</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zh-CN" sz="3600" b="1" dirty="0"/>
              <a:t>第三节</a:t>
            </a:r>
            <a:r>
              <a:rPr lang="en-US" altLang="zh-CN" sz="3600" b="1" dirty="0"/>
              <a:t>    </a:t>
            </a:r>
            <a:r>
              <a:rPr lang="zh-CN" altLang="zh-CN" sz="3600" b="1" dirty="0"/>
              <a:t>上市公司基本财务分析</a:t>
            </a:r>
            <a:endParaRPr lang="zh-CN" altLang="zh-CN" sz="3600" dirty="0"/>
          </a:p>
        </p:txBody>
      </p:sp>
    </p:spTree>
    <p:extLst>
      <p:ext uri="{BB962C8B-B14F-4D97-AF65-F5344CB8AC3E}">
        <p14:creationId xmlns:p14="http://schemas.microsoft.com/office/powerpoint/2010/main" val="3799064279"/>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a:xfrm>
                <a:off x="611560" y="1196752"/>
                <a:ext cx="7772400" cy="4114800"/>
              </a:xfrm>
            </p:spPr>
            <p:txBody>
              <a:bodyPr/>
              <a:lstStyle/>
              <a:p>
                <a:pPr marL="0" indent="0">
                  <a:buNone/>
                </a:pPr>
                <a:r>
                  <a:rPr lang="en-US" altLang="zh-CN" sz="2400" dirty="0" smtClean="0">
                    <a:solidFill>
                      <a:schemeClr val="tx2"/>
                    </a:solidFill>
                  </a:rPr>
                  <a:t>(</a:t>
                </a:r>
                <a:r>
                  <a:rPr lang="zh-CN" altLang="zh-CN" sz="2400" dirty="0">
                    <a:solidFill>
                      <a:schemeClr val="tx2"/>
                    </a:solidFill>
                  </a:rPr>
                  <a:t>四</a:t>
                </a:r>
                <a:r>
                  <a:rPr lang="en-US" altLang="zh-CN" sz="2400" dirty="0">
                    <a:solidFill>
                      <a:schemeClr val="tx2"/>
                    </a:solidFill>
                  </a:rPr>
                  <a:t>) </a:t>
                </a:r>
                <a:r>
                  <a:rPr lang="zh-CN" altLang="zh-CN" sz="2400" dirty="0">
                    <a:solidFill>
                      <a:schemeClr val="tx2"/>
                    </a:solidFill>
                  </a:rPr>
                  <a:t>每股净资产</a:t>
                </a:r>
              </a:p>
              <a:p>
                <a:pPr marL="0" indent="0">
                  <a:buNone/>
                </a:pPr>
                <a:r>
                  <a:rPr lang="en-US" altLang="zh-CN" sz="2400" dirty="0" smtClean="0">
                    <a:solidFill>
                      <a:schemeClr val="tx2"/>
                    </a:solidFill>
                  </a:rPr>
                  <a:t>    </a:t>
                </a:r>
                <a:r>
                  <a:rPr lang="zh-CN" altLang="zh-CN" sz="2400" dirty="0" smtClean="0">
                    <a:solidFill>
                      <a:schemeClr val="tx2"/>
                    </a:solidFill>
                  </a:rPr>
                  <a:t>每</a:t>
                </a:r>
                <a:r>
                  <a:rPr lang="zh-CN" altLang="zh-CN" sz="2400" dirty="0">
                    <a:solidFill>
                      <a:schemeClr val="tx2"/>
                    </a:solidFill>
                  </a:rPr>
                  <a:t>股净资产，又称每股账面价值，是指企业净资产与发行在外的普通股股数之间的比率。用公式表示为：</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每股净资产</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股东权益总额</m:t>
                          </m:r>
                        </m:num>
                        <m:den>
                          <m:r>
                            <a:rPr lang="zh-CN" altLang="zh-CN" sz="2400">
                              <a:solidFill>
                                <a:schemeClr val="tx2"/>
                              </a:solidFill>
                            </a:rPr>
                            <m:t>发行在外的普通股数</m:t>
                          </m:r>
                        </m:den>
                      </m:f>
                    </m:oMath>
                  </m:oMathPara>
                </a14:m>
                <a:endParaRPr lang="en-US" altLang="zh-CN" sz="2400" dirty="0" smtClean="0">
                  <a:solidFill>
                    <a:schemeClr val="tx2"/>
                  </a:solidFill>
                </a:endParaRPr>
              </a:p>
              <a:p>
                <a:pPr marL="0" indent="0">
                  <a:buNone/>
                </a:pPr>
                <a:r>
                  <a:rPr lang="en-US" altLang="zh-CN" sz="2400" dirty="0" smtClean="0">
                    <a:solidFill>
                      <a:schemeClr val="tx2"/>
                    </a:solidFill>
                  </a:rPr>
                  <a:t>    </a:t>
                </a:r>
                <a:r>
                  <a:rPr lang="zh-CN" altLang="zh-CN" sz="2400" dirty="0" smtClean="0">
                    <a:solidFill>
                      <a:schemeClr val="tx2"/>
                    </a:solidFill>
                  </a:rPr>
                  <a:t>每</a:t>
                </a:r>
                <a:r>
                  <a:rPr lang="zh-CN" altLang="zh-CN" sz="2400" dirty="0">
                    <a:solidFill>
                      <a:schemeClr val="tx2"/>
                    </a:solidFill>
                  </a:rPr>
                  <a:t>股净资产显示了发行在外的每一普通股股份所能分配的企业账面净资产的价值。这里所说的账面净资产是指企业账面上的总资产减去负债后的余额，即股东权益总额。</a:t>
                </a:r>
              </a:p>
              <a:p>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xfrm>
                <a:off x="611560" y="1196752"/>
                <a:ext cx="7772400" cy="4114800"/>
              </a:xfrm>
              <a:blipFill rotWithShape="1">
                <a:blip r:embed="rId2"/>
                <a:stretch>
                  <a:fillRect l="-1176" t="-163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39</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zh-CN" sz="3600" b="1" dirty="0"/>
              <a:t>第三节</a:t>
            </a:r>
            <a:r>
              <a:rPr lang="en-US" altLang="zh-CN" sz="3600" b="1" dirty="0"/>
              <a:t>    </a:t>
            </a:r>
            <a:r>
              <a:rPr lang="zh-CN" altLang="zh-CN" sz="3600" b="1" dirty="0"/>
              <a:t>上市公司基本财务分析</a:t>
            </a:r>
            <a:endParaRPr lang="zh-CN" altLang="zh-CN" sz="3600" dirty="0"/>
          </a:p>
        </p:txBody>
      </p:sp>
    </p:spTree>
    <p:extLst>
      <p:ext uri="{BB962C8B-B14F-4D97-AF65-F5344CB8AC3E}">
        <p14:creationId xmlns:p14="http://schemas.microsoft.com/office/powerpoint/2010/main" val="428305277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116632"/>
            <a:ext cx="7772400" cy="864096"/>
          </a:xfrm>
        </p:spPr>
        <p:txBody>
          <a:bodyPr/>
          <a:lstStyle/>
          <a:p>
            <a:r>
              <a:rPr lang="zh-CN" altLang="en-US" dirty="0" smtClean="0"/>
              <a:t>第一节 财务分析概述</a:t>
            </a:r>
            <a:endParaRPr lang="zh-CN" altLang="en-US" dirty="0"/>
          </a:p>
        </p:txBody>
      </p:sp>
      <p:sp>
        <p:nvSpPr>
          <p:cNvPr id="3" name="内容占位符 2"/>
          <p:cNvSpPr>
            <a:spLocks noGrp="1"/>
          </p:cNvSpPr>
          <p:nvPr>
            <p:ph idx="1"/>
          </p:nvPr>
        </p:nvSpPr>
        <p:spPr>
          <a:xfrm>
            <a:off x="539552" y="1196752"/>
            <a:ext cx="7772400" cy="4752528"/>
          </a:xfrm>
        </p:spPr>
        <p:txBody>
          <a:bodyPr/>
          <a:lstStyle/>
          <a:p>
            <a:pPr marL="0" indent="0">
              <a:buNone/>
            </a:pPr>
            <a:r>
              <a:rPr lang="zh-CN" altLang="zh-CN" b="1" dirty="0">
                <a:solidFill>
                  <a:schemeClr val="tx2"/>
                </a:solidFill>
              </a:rPr>
              <a:t>一、财务分析的</a:t>
            </a:r>
            <a:r>
              <a:rPr lang="zh-CN" altLang="zh-CN" b="1" dirty="0" smtClean="0">
                <a:solidFill>
                  <a:schemeClr val="tx2"/>
                </a:solidFill>
              </a:rPr>
              <a:t>意义</a:t>
            </a:r>
            <a:endParaRPr lang="en-US" altLang="zh-CN" b="1" dirty="0" smtClean="0">
              <a:solidFill>
                <a:schemeClr val="tx2"/>
              </a:solidFill>
            </a:endParaRPr>
          </a:p>
          <a:p>
            <a:pPr marL="0" indent="0">
              <a:lnSpc>
                <a:spcPct val="150000"/>
              </a:lnSpc>
              <a:buNone/>
            </a:pPr>
            <a:r>
              <a:rPr lang="en-US" altLang="zh-CN" sz="2800" dirty="0">
                <a:solidFill>
                  <a:schemeClr val="tx2"/>
                </a:solidFill>
              </a:rPr>
              <a:t>1. </a:t>
            </a:r>
            <a:r>
              <a:rPr lang="zh-CN" altLang="zh-CN" sz="2800" dirty="0">
                <a:solidFill>
                  <a:schemeClr val="tx2"/>
                </a:solidFill>
              </a:rPr>
              <a:t>可以判断企业的财务实力。</a:t>
            </a:r>
          </a:p>
          <a:p>
            <a:pPr marL="0" indent="0">
              <a:lnSpc>
                <a:spcPct val="150000"/>
              </a:lnSpc>
              <a:buNone/>
            </a:pPr>
            <a:r>
              <a:rPr lang="en-US" altLang="zh-CN" sz="2800" dirty="0">
                <a:solidFill>
                  <a:schemeClr val="tx2"/>
                </a:solidFill>
              </a:rPr>
              <a:t>2. </a:t>
            </a:r>
            <a:r>
              <a:rPr lang="zh-CN" altLang="zh-CN" sz="2800" dirty="0">
                <a:solidFill>
                  <a:schemeClr val="tx2"/>
                </a:solidFill>
              </a:rPr>
              <a:t>可以评价和考核企业的经营业绩，揭示财务活动存在的问题。</a:t>
            </a:r>
          </a:p>
          <a:p>
            <a:pPr marL="0" indent="0">
              <a:lnSpc>
                <a:spcPct val="150000"/>
              </a:lnSpc>
              <a:buNone/>
            </a:pPr>
            <a:r>
              <a:rPr lang="en-US" altLang="zh-CN" sz="2800" dirty="0">
                <a:solidFill>
                  <a:schemeClr val="tx2"/>
                </a:solidFill>
              </a:rPr>
              <a:t>3. </a:t>
            </a:r>
            <a:r>
              <a:rPr lang="zh-CN" altLang="zh-CN" sz="2800" dirty="0">
                <a:solidFill>
                  <a:schemeClr val="tx2"/>
                </a:solidFill>
              </a:rPr>
              <a:t>可以挖掘企业潜力，寻求提高企业经营管理水平和经济效益的途径。</a:t>
            </a:r>
          </a:p>
          <a:p>
            <a:pPr marL="0" indent="0">
              <a:lnSpc>
                <a:spcPct val="150000"/>
              </a:lnSpc>
              <a:buNone/>
            </a:pPr>
            <a:r>
              <a:rPr lang="en-US" altLang="zh-CN" sz="2800" dirty="0">
                <a:solidFill>
                  <a:schemeClr val="tx2"/>
                </a:solidFill>
              </a:rPr>
              <a:t>4. </a:t>
            </a:r>
            <a:r>
              <a:rPr lang="zh-CN" altLang="zh-CN" sz="2800" dirty="0">
                <a:solidFill>
                  <a:schemeClr val="tx2"/>
                </a:solidFill>
              </a:rPr>
              <a:t>可以评价企业的发展趋势。</a:t>
            </a:r>
          </a:p>
          <a:p>
            <a:pPr marL="0" indent="0">
              <a:buNone/>
            </a:pPr>
            <a:endParaRPr lang="zh-CN" altLang="zh-CN" dirty="0"/>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4</a:t>
            </a:fld>
            <a:endParaRPr lang="zh-CN" altLang="zh-CN"/>
          </a:p>
        </p:txBody>
      </p:sp>
    </p:spTree>
    <p:extLst>
      <p:ext uri="{BB962C8B-B14F-4D97-AF65-F5344CB8AC3E}">
        <p14:creationId xmlns:p14="http://schemas.microsoft.com/office/powerpoint/2010/main" val="3346407926"/>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lstStyle/>
              <a:p>
                <a:pPr marL="0" indent="0">
                  <a:buNone/>
                </a:pPr>
                <a:r>
                  <a:rPr lang="en-US" altLang="zh-CN" sz="2400" dirty="0" smtClean="0">
                    <a:solidFill>
                      <a:schemeClr val="tx2"/>
                    </a:solidFill>
                  </a:rPr>
                  <a:t>(</a:t>
                </a:r>
                <a:r>
                  <a:rPr lang="zh-CN" altLang="zh-CN" sz="2400" dirty="0">
                    <a:solidFill>
                      <a:schemeClr val="tx2"/>
                    </a:solidFill>
                  </a:rPr>
                  <a:t>五</a:t>
                </a:r>
                <a:r>
                  <a:rPr lang="en-US" altLang="zh-CN" sz="2400" dirty="0">
                    <a:solidFill>
                      <a:schemeClr val="tx2"/>
                    </a:solidFill>
                  </a:rPr>
                  <a:t>) </a:t>
                </a:r>
                <a:r>
                  <a:rPr lang="zh-CN" altLang="zh-CN" sz="2400" dirty="0">
                    <a:solidFill>
                      <a:schemeClr val="tx2"/>
                    </a:solidFill>
                  </a:rPr>
                  <a:t>市净率</a:t>
                </a:r>
              </a:p>
              <a:p>
                <a:pPr marL="0" indent="0">
                  <a:buNone/>
                </a:pPr>
                <a:r>
                  <a:rPr lang="en-US" altLang="zh-CN" sz="2400" dirty="0" smtClean="0">
                    <a:solidFill>
                      <a:schemeClr val="tx2"/>
                    </a:solidFill>
                  </a:rPr>
                  <a:t>    </a:t>
                </a:r>
                <a:r>
                  <a:rPr lang="zh-CN" altLang="zh-CN" sz="2400" dirty="0" smtClean="0">
                    <a:solidFill>
                      <a:schemeClr val="tx2"/>
                    </a:solidFill>
                  </a:rPr>
                  <a:t>市</a:t>
                </a:r>
                <a:r>
                  <a:rPr lang="zh-CN" altLang="zh-CN" sz="2400" dirty="0">
                    <a:solidFill>
                      <a:schemeClr val="tx2"/>
                    </a:solidFill>
                  </a:rPr>
                  <a:t>净率是每股市价与每股净资产的比率，是投资者用以衡量、分析个股是否具有投资价值的工具之一。市净率的计算公式如下：</a:t>
                </a:r>
              </a:p>
              <a:p>
                <a:pPr marL="0" indent="0">
                  <a:buNone/>
                </a:pPr>
                <a14:m>
                  <m:oMathPara xmlns:m="http://schemas.openxmlformats.org/officeDocument/2006/math">
                    <m:oMathParaPr>
                      <m:jc m:val="centerGroup"/>
                    </m:oMathParaPr>
                    <m:oMath xmlns:m="http://schemas.openxmlformats.org/officeDocument/2006/math">
                      <m:r>
                        <a:rPr lang="zh-CN" altLang="zh-CN" sz="2400">
                          <a:solidFill>
                            <a:schemeClr val="tx2"/>
                          </a:solidFill>
                        </a:rPr>
                        <m:t>市净率</m:t>
                      </m:r>
                      <m:r>
                        <a:rPr lang="en-US" altLang="zh-CN" sz="2400">
                          <a:solidFill>
                            <a:schemeClr val="tx2"/>
                          </a:solidFill>
                        </a:rPr>
                        <m:t>=</m:t>
                      </m:r>
                      <m:f>
                        <m:fPr>
                          <m:ctrlPr>
                            <a:rPr lang="zh-CN" altLang="zh-CN" sz="2400" i="1">
                              <a:solidFill>
                                <a:schemeClr val="tx2"/>
                              </a:solidFill>
                            </a:rPr>
                          </m:ctrlPr>
                        </m:fPr>
                        <m:num>
                          <m:r>
                            <a:rPr lang="zh-CN" altLang="zh-CN" sz="2400">
                              <a:solidFill>
                                <a:schemeClr val="tx2"/>
                              </a:solidFill>
                            </a:rPr>
                            <m:t>每股市价</m:t>
                          </m:r>
                        </m:num>
                        <m:den>
                          <m:r>
                            <a:rPr lang="zh-CN" altLang="zh-CN" sz="2400">
                              <a:solidFill>
                                <a:schemeClr val="tx2"/>
                              </a:solidFill>
                            </a:rPr>
                            <m:t>每股净资产</m:t>
                          </m:r>
                        </m:den>
                      </m:f>
                    </m:oMath>
                  </m:oMathPara>
                </a14:m>
                <a:endParaRPr lang="en-US" altLang="zh-CN" sz="2400" dirty="0" smtClean="0">
                  <a:solidFill>
                    <a:schemeClr val="tx2"/>
                  </a:solidFill>
                </a:endParaRPr>
              </a:p>
              <a:p>
                <a:pPr marL="0" indent="0">
                  <a:buNone/>
                </a:pPr>
                <a:r>
                  <a:rPr lang="en-US" altLang="zh-CN" sz="2400" dirty="0" smtClean="0">
                    <a:solidFill>
                      <a:schemeClr val="tx2"/>
                    </a:solidFill>
                  </a:rPr>
                  <a:t>    </a:t>
                </a:r>
                <a:r>
                  <a:rPr lang="zh-CN" altLang="zh-CN" sz="2400" dirty="0" smtClean="0">
                    <a:solidFill>
                      <a:schemeClr val="tx2"/>
                    </a:solidFill>
                  </a:rPr>
                  <a:t>净资产</a:t>
                </a:r>
                <a:r>
                  <a:rPr lang="zh-CN" altLang="zh-CN" sz="2400" dirty="0">
                    <a:solidFill>
                      <a:schemeClr val="tx2"/>
                    </a:solidFill>
                  </a:rPr>
                  <a:t>代表的是全体股东共同享有的权益，是股东拥有公司财产和公司投资价值最基本的体现，它可以用来反映企业的内在价值。一般来说，市净率较低的股票，投资价值较高；反之，则投资价值较低。</a:t>
                </a:r>
              </a:p>
              <a:p>
                <a:pPr marL="0" indent="0">
                  <a:buNone/>
                </a:pPr>
                <a:endParaRPr lang="zh-CN" altLang="en-US"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1255" t="-163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40</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zh-CN" sz="3600" b="1" dirty="0"/>
              <a:t>第三节</a:t>
            </a:r>
            <a:r>
              <a:rPr lang="en-US" altLang="zh-CN" sz="3600" b="1" dirty="0"/>
              <a:t>    </a:t>
            </a:r>
            <a:r>
              <a:rPr lang="zh-CN" altLang="zh-CN" sz="3600" b="1" dirty="0"/>
              <a:t>上市公司基本财务分析</a:t>
            </a:r>
            <a:endParaRPr lang="zh-CN" altLang="zh-CN" sz="3600" dirty="0"/>
          </a:p>
        </p:txBody>
      </p:sp>
    </p:spTree>
    <p:extLst>
      <p:ext uri="{BB962C8B-B14F-4D97-AF65-F5344CB8AC3E}">
        <p14:creationId xmlns:p14="http://schemas.microsoft.com/office/powerpoint/2010/main" val="4283052774"/>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1412776"/>
            <a:ext cx="7772400" cy="4114800"/>
          </a:xfrm>
        </p:spPr>
        <p:txBody>
          <a:bodyPr/>
          <a:lstStyle/>
          <a:p>
            <a:pPr marL="0" indent="0">
              <a:buNone/>
            </a:pPr>
            <a:r>
              <a:rPr lang="en-US" altLang="zh-CN" sz="2800" dirty="0" smtClean="0">
                <a:solidFill>
                  <a:schemeClr val="tx2"/>
                </a:solidFill>
              </a:rPr>
              <a:t>    </a:t>
            </a:r>
            <a:r>
              <a:rPr lang="zh-CN" altLang="zh-CN" sz="2800" dirty="0" smtClean="0">
                <a:solidFill>
                  <a:schemeClr val="tx2"/>
                </a:solidFill>
              </a:rPr>
              <a:t>财务</a:t>
            </a:r>
            <a:r>
              <a:rPr lang="zh-CN" altLang="zh-CN" sz="2800" dirty="0">
                <a:solidFill>
                  <a:schemeClr val="tx2"/>
                </a:solidFill>
              </a:rPr>
              <a:t>分析的最终目的在于全面、准确、客观地揭示与披露企业财务状况和经营情况，并借以对企业经济效益优劣做出合理的</a:t>
            </a:r>
            <a:r>
              <a:rPr lang="zh-CN" altLang="zh-CN" sz="2800" dirty="0" smtClean="0">
                <a:solidFill>
                  <a:schemeClr val="tx2"/>
                </a:solidFill>
              </a:rPr>
              <a:t>评价</a:t>
            </a:r>
            <a:r>
              <a:rPr lang="zh-CN" altLang="en-US" sz="2800" dirty="0" smtClean="0">
                <a:solidFill>
                  <a:schemeClr val="tx2"/>
                </a:solidFill>
              </a:rPr>
              <a:t>。</a:t>
            </a:r>
            <a:endParaRPr lang="en-US" altLang="zh-CN" sz="2800" dirty="0" smtClean="0">
              <a:solidFill>
                <a:schemeClr val="tx2"/>
              </a:solidFill>
            </a:endParaRPr>
          </a:p>
          <a:p>
            <a:pPr marL="0" indent="0">
              <a:buNone/>
            </a:pPr>
            <a:r>
              <a:rPr lang="en-US" altLang="zh-CN" sz="2800" dirty="0" smtClean="0">
                <a:solidFill>
                  <a:schemeClr val="tx2"/>
                </a:solidFill>
              </a:rPr>
              <a:t>    </a:t>
            </a:r>
            <a:r>
              <a:rPr lang="zh-CN" altLang="zh-CN" sz="2800" dirty="0" smtClean="0">
                <a:solidFill>
                  <a:schemeClr val="tx2"/>
                </a:solidFill>
              </a:rPr>
              <a:t>综合</a:t>
            </a:r>
            <a:r>
              <a:rPr lang="zh-CN" altLang="zh-CN" sz="2800" dirty="0">
                <a:solidFill>
                  <a:schemeClr val="tx2"/>
                </a:solidFill>
              </a:rPr>
              <a:t>分析的结果在进行企业不同综合分析的意义在于能够全面、正确地评价企业的财务状况和经营成果，因为局部不能替代整体，某项指标的好坏不能说明整个企业经济效益的高低</a:t>
            </a:r>
            <a:r>
              <a:rPr lang="zh-CN" altLang="zh-CN" sz="2800" dirty="0" smtClean="0">
                <a:solidFill>
                  <a:schemeClr val="tx2"/>
                </a:solidFill>
              </a:rPr>
              <a:t>。</a:t>
            </a:r>
            <a:endParaRPr lang="en-US" altLang="zh-CN" sz="2800" dirty="0" smtClean="0">
              <a:solidFill>
                <a:schemeClr val="tx2"/>
              </a:solidFill>
            </a:endParaRPr>
          </a:p>
          <a:p>
            <a:pPr marL="0" indent="0">
              <a:buNone/>
            </a:pPr>
            <a:r>
              <a:rPr lang="en-US" altLang="zh-CN" sz="2800" dirty="0" smtClean="0">
                <a:solidFill>
                  <a:schemeClr val="tx2"/>
                </a:solidFill>
              </a:rPr>
              <a:t>    </a:t>
            </a:r>
            <a:r>
              <a:rPr lang="zh-CN" altLang="zh-CN" sz="2800" dirty="0" smtClean="0">
                <a:solidFill>
                  <a:schemeClr val="tx2"/>
                </a:solidFill>
              </a:rPr>
              <a:t>企业</a:t>
            </a:r>
            <a:r>
              <a:rPr lang="zh-CN" altLang="zh-CN" sz="2800" dirty="0">
                <a:solidFill>
                  <a:schemeClr val="tx2"/>
                </a:solidFill>
              </a:rPr>
              <a:t>综合绩效分析方法有很多，传统方法主要有杜邦分析法和沃尔评分法。</a:t>
            </a:r>
          </a:p>
          <a:p>
            <a:pPr marL="0" indent="0">
              <a:buNone/>
            </a:pPr>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41</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zh-CN" sz="3600" b="1" dirty="0"/>
              <a:t>第四节 </a:t>
            </a:r>
            <a:r>
              <a:rPr lang="en-US" altLang="zh-CN" sz="3600" b="1" dirty="0" smtClean="0"/>
              <a:t> </a:t>
            </a:r>
            <a:r>
              <a:rPr lang="zh-CN" altLang="zh-CN" sz="3600" b="1" dirty="0" smtClean="0"/>
              <a:t>财务</a:t>
            </a:r>
            <a:r>
              <a:rPr lang="zh-CN" altLang="zh-CN" sz="3600" b="1" dirty="0"/>
              <a:t>综合分析</a:t>
            </a:r>
            <a:endParaRPr lang="zh-CN" altLang="zh-CN" sz="3600" dirty="0"/>
          </a:p>
        </p:txBody>
      </p:sp>
    </p:spTree>
    <p:extLst>
      <p:ext uri="{BB962C8B-B14F-4D97-AF65-F5344CB8AC3E}">
        <p14:creationId xmlns:p14="http://schemas.microsoft.com/office/powerpoint/2010/main" val="4283052774"/>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412776"/>
            <a:ext cx="7772400" cy="4114800"/>
          </a:xfrm>
        </p:spPr>
        <p:txBody>
          <a:bodyPr/>
          <a:lstStyle/>
          <a:p>
            <a:pPr marL="0" indent="0">
              <a:buNone/>
            </a:pPr>
            <a:r>
              <a:rPr lang="zh-CN" altLang="zh-CN" sz="2000" b="1" dirty="0">
                <a:solidFill>
                  <a:schemeClr val="tx2"/>
                </a:solidFill>
              </a:rPr>
              <a:t>一、 杜邦分析法</a:t>
            </a:r>
            <a:endParaRPr lang="zh-CN" altLang="zh-CN" sz="2000" dirty="0">
              <a:solidFill>
                <a:schemeClr val="tx2"/>
              </a:solidFill>
            </a:endParaRPr>
          </a:p>
          <a:p>
            <a:pPr marL="0" indent="0">
              <a:buNone/>
            </a:pPr>
            <a:r>
              <a:rPr lang="en-US" altLang="zh-CN" sz="2000" dirty="0" smtClean="0">
                <a:solidFill>
                  <a:schemeClr val="tx2"/>
                </a:solidFill>
              </a:rPr>
              <a:t>    </a:t>
            </a:r>
            <a:r>
              <a:rPr lang="zh-CN" altLang="zh-CN" sz="2000" dirty="0" smtClean="0">
                <a:solidFill>
                  <a:schemeClr val="tx2"/>
                </a:solidFill>
              </a:rPr>
              <a:t>杜邦</a:t>
            </a:r>
            <a:r>
              <a:rPr lang="zh-CN" altLang="zh-CN" sz="2000" dirty="0">
                <a:solidFill>
                  <a:schemeClr val="tx2"/>
                </a:solidFill>
              </a:rPr>
              <a:t>分析法，又称杜邦财务分析体系，简称杜邦体系，是利用各主要财务比率指标间的内在联系，对企业财务状况及经济效益进行综合系统分析评价的方法。该体系是以净资产收益率为起点，以总资产净利率和权益乘数为核心，重点揭示企业获利能力及权益乘数对净资产收益率的影响，以及各相关指标间的相互影响作用关系。因其最初由美国杜邦企业成功应用，故得名。</a:t>
            </a:r>
          </a:p>
          <a:p>
            <a:pPr marL="0" indent="0">
              <a:buNone/>
            </a:pPr>
            <a:endParaRPr lang="en-US" altLang="zh-CN" sz="2000" dirty="0" smtClean="0">
              <a:solidFill>
                <a:schemeClr val="tx2"/>
              </a:solidFill>
            </a:endParaRPr>
          </a:p>
          <a:p>
            <a:pPr marL="0" indent="0">
              <a:buNone/>
            </a:pPr>
            <a:r>
              <a:rPr lang="en-US" altLang="zh-CN" sz="2000" dirty="0">
                <a:solidFill>
                  <a:schemeClr val="tx2"/>
                </a:solidFill>
              </a:rPr>
              <a:t> </a:t>
            </a:r>
            <a:r>
              <a:rPr lang="en-US" altLang="zh-CN" sz="2000" dirty="0" smtClean="0">
                <a:solidFill>
                  <a:schemeClr val="tx2"/>
                </a:solidFill>
              </a:rPr>
              <a:t>   </a:t>
            </a:r>
            <a:r>
              <a:rPr lang="zh-CN" altLang="zh-CN" sz="2000" dirty="0" smtClean="0">
                <a:solidFill>
                  <a:schemeClr val="tx2"/>
                </a:solidFill>
              </a:rPr>
              <a:t>杜邦</a:t>
            </a:r>
            <a:r>
              <a:rPr lang="zh-CN" altLang="zh-CN" sz="2000" dirty="0">
                <a:solidFill>
                  <a:schemeClr val="tx2"/>
                </a:solidFill>
              </a:rPr>
              <a:t>分析法将净资产收益率</a:t>
            </a:r>
            <a:r>
              <a:rPr lang="en-US" altLang="zh-CN" sz="2000" dirty="0">
                <a:solidFill>
                  <a:schemeClr val="tx2"/>
                </a:solidFill>
              </a:rPr>
              <a:t>(</a:t>
            </a:r>
            <a:r>
              <a:rPr lang="zh-CN" altLang="zh-CN" sz="2000" dirty="0">
                <a:solidFill>
                  <a:schemeClr val="tx2"/>
                </a:solidFill>
              </a:rPr>
              <a:t>权益净利率</a:t>
            </a:r>
            <a:r>
              <a:rPr lang="en-US" altLang="zh-CN" sz="2000" dirty="0">
                <a:solidFill>
                  <a:schemeClr val="tx2"/>
                </a:solidFill>
              </a:rPr>
              <a:t>)</a:t>
            </a:r>
            <a:r>
              <a:rPr lang="zh-CN" altLang="zh-CN" sz="2000" dirty="0">
                <a:solidFill>
                  <a:schemeClr val="tx2"/>
                </a:solidFill>
              </a:rPr>
              <a:t>分解如图</a:t>
            </a:r>
            <a:r>
              <a:rPr lang="en-US" altLang="zh-CN" sz="2000" dirty="0" smtClean="0">
                <a:solidFill>
                  <a:schemeClr val="tx2"/>
                </a:solidFill>
              </a:rPr>
              <a:t>3-1</a:t>
            </a:r>
            <a:r>
              <a:rPr lang="zh-CN" altLang="zh-CN" sz="2000" dirty="0" smtClean="0">
                <a:solidFill>
                  <a:schemeClr val="tx2"/>
                </a:solidFill>
              </a:rPr>
              <a:t>所</a:t>
            </a:r>
            <a:r>
              <a:rPr lang="zh-CN" altLang="zh-CN" sz="2000" dirty="0">
                <a:solidFill>
                  <a:schemeClr val="tx2"/>
                </a:solidFill>
              </a:rPr>
              <a:t>示。其分析关系式为：</a:t>
            </a:r>
          </a:p>
          <a:p>
            <a:pPr marL="0" indent="0">
              <a:buNone/>
            </a:pPr>
            <a:endParaRPr lang="en-US" altLang="zh-CN" sz="2000" dirty="0" smtClean="0">
              <a:solidFill>
                <a:schemeClr val="tx2"/>
              </a:solidFill>
            </a:endParaRPr>
          </a:p>
          <a:p>
            <a:pPr marL="0" indent="0">
              <a:buNone/>
            </a:pPr>
            <a:r>
              <a:rPr lang="en-US" altLang="zh-CN" sz="2000" dirty="0" smtClean="0">
                <a:solidFill>
                  <a:schemeClr val="tx2"/>
                </a:solidFill>
              </a:rPr>
              <a:t>    </a:t>
            </a:r>
            <a:r>
              <a:rPr lang="zh-CN" altLang="zh-CN" sz="2000" dirty="0" smtClean="0">
                <a:solidFill>
                  <a:schemeClr val="tx2"/>
                </a:solidFill>
              </a:rPr>
              <a:t>净资产</a:t>
            </a:r>
            <a:r>
              <a:rPr lang="zh-CN" altLang="zh-CN" sz="2000" dirty="0">
                <a:solidFill>
                  <a:schemeClr val="tx2"/>
                </a:solidFill>
              </a:rPr>
              <a:t>收益率</a:t>
            </a:r>
            <a:r>
              <a:rPr lang="en-US" altLang="zh-CN" sz="2000" dirty="0">
                <a:solidFill>
                  <a:schemeClr val="tx2"/>
                </a:solidFill>
              </a:rPr>
              <a:t> = </a:t>
            </a:r>
            <a:r>
              <a:rPr lang="zh-CN" altLang="zh-CN" sz="2000" dirty="0">
                <a:solidFill>
                  <a:schemeClr val="tx2"/>
                </a:solidFill>
              </a:rPr>
              <a:t>销售净利率×总资产周转率×权益乘数</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42</a:t>
            </a:fld>
            <a:endParaRPr lang="zh-CN" altLang="zh-CN"/>
          </a:p>
        </p:txBody>
      </p:sp>
      <p:sp>
        <p:nvSpPr>
          <p:cNvPr id="6" name="标题 1"/>
          <p:cNvSpPr>
            <a:spLocks noGrp="1"/>
          </p:cNvSpPr>
          <p:nvPr>
            <p:ph type="title"/>
          </p:nvPr>
        </p:nvSpPr>
        <p:spPr>
          <a:xfrm>
            <a:off x="539552" y="116632"/>
            <a:ext cx="7772400" cy="864096"/>
          </a:xfrm>
        </p:spPr>
        <p:txBody>
          <a:bodyPr/>
          <a:lstStyle/>
          <a:p>
            <a:r>
              <a:rPr lang="zh-CN" altLang="zh-CN" sz="3600" b="1" dirty="0"/>
              <a:t>第四节 </a:t>
            </a:r>
            <a:r>
              <a:rPr lang="en-US" altLang="zh-CN" sz="3600" b="1" dirty="0" smtClean="0"/>
              <a:t> </a:t>
            </a:r>
            <a:r>
              <a:rPr lang="zh-CN" altLang="zh-CN" sz="3600" b="1" dirty="0" smtClean="0"/>
              <a:t>财务</a:t>
            </a:r>
            <a:r>
              <a:rPr lang="zh-CN" altLang="zh-CN" sz="3600" b="1" dirty="0"/>
              <a:t>综合分析</a:t>
            </a:r>
            <a:endParaRPr lang="zh-CN" altLang="zh-CN" sz="3600" dirty="0"/>
          </a:p>
        </p:txBody>
      </p:sp>
    </p:spTree>
    <p:extLst>
      <p:ext uri="{BB962C8B-B14F-4D97-AF65-F5344CB8AC3E}">
        <p14:creationId xmlns:p14="http://schemas.microsoft.com/office/powerpoint/2010/main" val="4283052774"/>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43</a:t>
            </a:fld>
            <a:endParaRPr lang="zh-CN" altLang="zh-CN"/>
          </a:p>
        </p:txBody>
      </p:sp>
      <p:pic>
        <p:nvPicPr>
          <p:cNvPr id="6" name="内容占位符 5"/>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a:xfrm>
            <a:off x="611560" y="1196752"/>
            <a:ext cx="7056784" cy="3816424"/>
          </a:xfrm>
          <a:prstGeom prst="rect">
            <a:avLst/>
          </a:prstGeom>
          <a:noFill/>
          <a:ln>
            <a:noFill/>
          </a:ln>
        </p:spPr>
      </p:pic>
      <p:sp>
        <p:nvSpPr>
          <p:cNvPr id="2" name="矩形 1"/>
          <p:cNvSpPr/>
          <p:nvPr/>
        </p:nvSpPr>
        <p:spPr>
          <a:xfrm>
            <a:off x="1907704" y="4941168"/>
            <a:ext cx="3615092" cy="637675"/>
          </a:xfrm>
          <a:prstGeom prst="rect">
            <a:avLst/>
          </a:prstGeom>
        </p:spPr>
        <p:txBody>
          <a:bodyPr wrap="none">
            <a:spAutoFit/>
          </a:bodyPr>
          <a:lstStyle/>
          <a:p>
            <a:pPr>
              <a:buNone/>
            </a:pPr>
            <a:r>
              <a:rPr lang="zh-CN" altLang="zh-CN" dirty="0"/>
              <a:t>图</a:t>
            </a:r>
            <a:r>
              <a:rPr lang="en-US" altLang="zh-CN" dirty="0" smtClean="0"/>
              <a:t>3-1  </a:t>
            </a:r>
            <a:r>
              <a:rPr lang="zh-CN" altLang="zh-CN" dirty="0"/>
              <a:t>杜邦分析体系</a:t>
            </a:r>
          </a:p>
        </p:txBody>
      </p:sp>
      <p:sp>
        <p:nvSpPr>
          <p:cNvPr id="7" name="标题 6"/>
          <p:cNvSpPr>
            <a:spLocks noGrp="1"/>
          </p:cNvSpPr>
          <p:nvPr>
            <p:ph type="title"/>
          </p:nvPr>
        </p:nvSpPr>
        <p:spPr/>
        <p:txBody>
          <a:bodyPr/>
          <a:lstStyle/>
          <a:p>
            <a:endParaRPr lang="zh-CN" altLang="en-US"/>
          </a:p>
        </p:txBody>
      </p:sp>
      <p:sp>
        <p:nvSpPr>
          <p:cNvPr id="8" name="标题 1"/>
          <p:cNvSpPr txBox="1">
            <a:spLocks/>
          </p:cNvSpPr>
          <p:nvPr/>
        </p:nvSpPr>
        <p:spPr bwMode="auto">
          <a:xfrm>
            <a:off x="539552" y="116632"/>
            <a:ext cx="7772400"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l" rtl="0" fontAlgn="base">
              <a:spcBef>
                <a:spcPct val="0"/>
              </a:spcBef>
              <a:spcAft>
                <a:spcPct val="0"/>
              </a:spcAft>
              <a:defRPr sz="4400">
                <a:solidFill>
                  <a:schemeClr val="tx2"/>
                </a:solidFill>
                <a:latin typeface="Times New Roman" pitchFamily="18" charset="0"/>
                <a:ea typeface="宋体" pitchFamily="2" charset="-122"/>
              </a:defRPr>
            </a:lvl6pPr>
            <a:lvl7pPr marL="914400" algn="l" rtl="0" fontAlgn="base">
              <a:spcBef>
                <a:spcPct val="0"/>
              </a:spcBef>
              <a:spcAft>
                <a:spcPct val="0"/>
              </a:spcAft>
              <a:defRPr sz="4400">
                <a:solidFill>
                  <a:schemeClr val="tx2"/>
                </a:solidFill>
                <a:latin typeface="Times New Roman" pitchFamily="18" charset="0"/>
                <a:ea typeface="宋体" pitchFamily="2" charset="-122"/>
              </a:defRPr>
            </a:lvl7pPr>
            <a:lvl8pPr marL="1371600" algn="l" rtl="0" fontAlgn="base">
              <a:spcBef>
                <a:spcPct val="0"/>
              </a:spcBef>
              <a:spcAft>
                <a:spcPct val="0"/>
              </a:spcAft>
              <a:defRPr sz="4400">
                <a:solidFill>
                  <a:schemeClr val="tx2"/>
                </a:solidFill>
                <a:latin typeface="Times New Roman" pitchFamily="18" charset="0"/>
                <a:ea typeface="宋体" pitchFamily="2" charset="-122"/>
              </a:defRPr>
            </a:lvl8pPr>
            <a:lvl9pPr marL="1828800" algn="l" rtl="0" fontAlgn="base">
              <a:spcBef>
                <a:spcPct val="0"/>
              </a:spcBef>
              <a:spcAft>
                <a:spcPct val="0"/>
              </a:spcAft>
              <a:defRPr sz="4400">
                <a:solidFill>
                  <a:schemeClr val="tx2"/>
                </a:solidFill>
                <a:latin typeface="Times New Roman" pitchFamily="18" charset="0"/>
                <a:ea typeface="宋体" pitchFamily="2" charset="-122"/>
              </a:defRPr>
            </a:lvl9pPr>
          </a:lstStyle>
          <a:p>
            <a:r>
              <a:rPr lang="zh-CN" altLang="zh-CN" sz="3600" b="1" smtClean="0"/>
              <a:t>第四节 </a:t>
            </a:r>
            <a:r>
              <a:rPr lang="en-US" altLang="zh-CN" sz="3600" b="1" smtClean="0"/>
              <a:t> </a:t>
            </a:r>
            <a:r>
              <a:rPr lang="zh-CN" altLang="zh-CN" sz="3600" b="1" smtClean="0"/>
              <a:t>财务综合分析</a:t>
            </a:r>
            <a:endParaRPr lang="zh-CN" altLang="zh-CN" sz="3600" dirty="0"/>
          </a:p>
        </p:txBody>
      </p:sp>
    </p:spTree>
    <p:extLst>
      <p:ext uri="{BB962C8B-B14F-4D97-AF65-F5344CB8AC3E}">
        <p14:creationId xmlns:p14="http://schemas.microsoft.com/office/powerpoint/2010/main" val="4283052774"/>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1484784"/>
            <a:ext cx="7772400" cy="4114800"/>
          </a:xfrm>
        </p:spPr>
        <p:txBody>
          <a:bodyPr/>
          <a:lstStyle/>
          <a:p>
            <a:pPr marL="0" indent="0">
              <a:buNone/>
            </a:pPr>
            <a:r>
              <a:rPr lang="zh-CN" altLang="zh-CN" sz="2400" dirty="0">
                <a:solidFill>
                  <a:schemeClr val="tx2"/>
                </a:solidFill>
              </a:rPr>
              <a:t>运用杜邦分析法需要抓住以下几点：</a:t>
            </a:r>
          </a:p>
          <a:p>
            <a:pPr marL="0" indent="0">
              <a:buNone/>
            </a:pPr>
            <a:r>
              <a:rPr lang="en-US" altLang="zh-CN" sz="2400" dirty="0">
                <a:solidFill>
                  <a:schemeClr val="tx2"/>
                </a:solidFill>
              </a:rPr>
              <a:t>(1) </a:t>
            </a:r>
            <a:r>
              <a:rPr lang="zh-CN" altLang="zh-CN" sz="2400" dirty="0">
                <a:solidFill>
                  <a:schemeClr val="tx2"/>
                </a:solidFill>
              </a:rPr>
              <a:t>净资产收益率是一个综合性最强的财务分析指标，是杜邦分析体系的起点。</a:t>
            </a:r>
          </a:p>
          <a:p>
            <a:pPr marL="0" indent="0">
              <a:buNone/>
            </a:pPr>
            <a:r>
              <a:rPr lang="en-US" altLang="zh-CN" sz="2400" dirty="0">
                <a:solidFill>
                  <a:schemeClr val="tx2"/>
                </a:solidFill>
              </a:rPr>
              <a:t>(2) </a:t>
            </a:r>
            <a:r>
              <a:rPr lang="zh-CN" altLang="zh-CN" sz="2400" dirty="0">
                <a:solidFill>
                  <a:schemeClr val="tx2"/>
                </a:solidFill>
              </a:rPr>
              <a:t>销售净利率反映了企业净利润与销售收入的关系，它的高低取决于销售收入与成本总额的高低。</a:t>
            </a:r>
          </a:p>
          <a:p>
            <a:pPr marL="0" indent="0">
              <a:buNone/>
            </a:pPr>
            <a:r>
              <a:rPr lang="en-US" altLang="zh-CN" sz="2400" dirty="0">
                <a:solidFill>
                  <a:schemeClr val="tx2"/>
                </a:solidFill>
              </a:rPr>
              <a:t>(3) </a:t>
            </a:r>
            <a:r>
              <a:rPr lang="zh-CN" altLang="zh-CN" sz="2400" dirty="0">
                <a:solidFill>
                  <a:schemeClr val="tx2"/>
                </a:solidFill>
              </a:rPr>
              <a:t>影响总资产周转率的一个重要因素是资产总额。</a:t>
            </a:r>
          </a:p>
          <a:p>
            <a:pPr marL="0" indent="0">
              <a:buNone/>
            </a:pPr>
            <a:r>
              <a:rPr lang="en-US" altLang="zh-CN" sz="2400" dirty="0">
                <a:solidFill>
                  <a:schemeClr val="tx2"/>
                </a:solidFill>
              </a:rPr>
              <a:t>(4) </a:t>
            </a:r>
            <a:r>
              <a:rPr lang="zh-CN" altLang="zh-CN" sz="2400" dirty="0">
                <a:solidFill>
                  <a:schemeClr val="tx2"/>
                </a:solidFill>
              </a:rPr>
              <a:t>权益乘数主要受资产负债率指标的影响。</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44</a:t>
            </a:fld>
            <a:endParaRPr lang="zh-CN" altLang="zh-CN"/>
          </a:p>
        </p:txBody>
      </p:sp>
      <p:sp>
        <p:nvSpPr>
          <p:cNvPr id="6" name="标题 1"/>
          <p:cNvSpPr txBox="1">
            <a:spLocks/>
          </p:cNvSpPr>
          <p:nvPr/>
        </p:nvSpPr>
        <p:spPr bwMode="auto">
          <a:xfrm>
            <a:off x="539552" y="116632"/>
            <a:ext cx="7772400"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l" rtl="0" fontAlgn="base">
              <a:spcBef>
                <a:spcPct val="0"/>
              </a:spcBef>
              <a:spcAft>
                <a:spcPct val="0"/>
              </a:spcAft>
              <a:defRPr sz="4400">
                <a:solidFill>
                  <a:schemeClr val="tx2"/>
                </a:solidFill>
                <a:latin typeface="Times New Roman" pitchFamily="18" charset="0"/>
                <a:ea typeface="宋体" pitchFamily="2" charset="-122"/>
              </a:defRPr>
            </a:lvl6pPr>
            <a:lvl7pPr marL="914400" algn="l" rtl="0" fontAlgn="base">
              <a:spcBef>
                <a:spcPct val="0"/>
              </a:spcBef>
              <a:spcAft>
                <a:spcPct val="0"/>
              </a:spcAft>
              <a:defRPr sz="4400">
                <a:solidFill>
                  <a:schemeClr val="tx2"/>
                </a:solidFill>
                <a:latin typeface="Times New Roman" pitchFamily="18" charset="0"/>
                <a:ea typeface="宋体" pitchFamily="2" charset="-122"/>
              </a:defRPr>
            </a:lvl7pPr>
            <a:lvl8pPr marL="1371600" algn="l" rtl="0" fontAlgn="base">
              <a:spcBef>
                <a:spcPct val="0"/>
              </a:spcBef>
              <a:spcAft>
                <a:spcPct val="0"/>
              </a:spcAft>
              <a:defRPr sz="4400">
                <a:solidFill>
                  <a:schemeClr val="tx2"/>
                </a:solidFill>
                <a:latin typeface="Times New Roman" pitchFamily="18" charset="0"/>
                <a:ea typeface="宋体" pitchFamily="2" charset="-122"/>
              </a:defRPr>
            </a:lvl8pPr>
            <a:lvl9pPr marL="1828800" algn="l" rtl="0" fontAlgn="base">
              <a:spcBef>
                <a:spcPct val="0"/>
              </a:spcBef>
              <a:spcAft>
                <a:spcPct val="0"/>
              </a:spcAft>
              <a:defRPr sz="4400">
                <a:solidFill>
                  <a:schemeClr val="tx2"/>
                </a:solidFill>
                <a:latin typeface="Times New Roman" pitchFamily="18" charset="0"/>
                <a:ea typeface="宋体" pitchFamily="2" charset="-122"/>
              </a:defRPr>
            </a:lvl9pPr>
          </a:lstStyle>
          <a:p>
            <a:r>
              <a:rPr lang="zh-CN" altLang="zh-CN" sz="3600" b="1" smtClean="0"/>
              <a:t>第四节 </a:t>
            </a:r>
            <a:r>
              <a:rPr lang="en-US" altLang="zh-CN" sz="3600" b="1" smtClean="0"/>
              <a:t> </a:t>
            </a:r>
            <a:r>
              <a:rPr lang="zh-CN" altLang="zh-CN" sz="3600" b="1" smtClean="0"/>
              <a:t>财务综合分析</a:t>
            </a:r>
            <a:endParaRPr lang="zh-CN" altLang="zh-CN" sz="3600" dirty="0"/>
          </a:p>
        </p:txBody>
      </p:sp>
    </p:spTree>
    <p:extLst>
      <p:ext uri="{BB962C8B-B14F-4D97-AF65-F5344CB8AC3E}">
        <p14:creationId xmlns:p14="http://schemas.microsoft.com/office/powerpoint/2010/main" val="4283052774"/>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1268760"/>
            <a:ext cx="7772400" cy="4680520"/>
          </a:xfrm>
        </p:spPr>
        <p:txBody>
          <a:bodyPr/>
          <a:lstStyle/>
          <a:p>
            <a:pPr marL="0" indent="0">
              <a:buNone/>
            </a:pPr>
            <a:r>
              <a:rPr lang="en-US" altLang="zh-CN" sz="2800" dirty="0">
                <a:solidFill>
                  <a:schemeClr val="tx2"/>
                </a:solidFill>
              </a:rPr>
              <a:t> (</a:t>
            </a:r>
            <a:r>
              <a:rPr lang="zh-CN" altLang="zh-CN" sz="2800" dirty="0">
                <a:solidFill>
                  <a:schemeClr val="tx2"/>
                </a:solidFill>
              </a:rPr>
              <a:t>二</a:t>
            </a:r>
            <a:r>
              <a:rPr lang="en-US" altLang="zh-CN" sz="2800" dirty="0">
                <a:solidFill>
                  <a:schemeClr val="tx2"/>
                </a:solidFill>
              </a:rPr>
              <a:t>) </a:t>
            </a:r>
            <a:r>
              <a:rPr lang="zh-CN" altLang="zh-CN" sz="2800" dirty="0">
                <a:solidFill>
                  <a:schemeClr val="tx2"/>
                </a:solidFill>
              </a:rPr>
              <a:t>沃尔评分法</a:t>
            </a:r>
          </a:p>
          <a:p>
            <a:pPr marL="0" indent="0">
              <a:buNone/>
            </a:pPr>
            <a:r>
              <a:rPr lang="en-US" altLang="zh-CN" sz="2800" dirty="0" smtClean="0">
                <a:solidFill>
                  <a:schemeClr val="tx2"/>
                </a:solidFill>
              </a:rPr>
              <a:t>    </a:t>
            </a:r>
            <a:r>
              <a:rPr lang="zh-CN" altLang="zh-CN" sz="2800" dirty="0" smtClean="0">
                <a:solidFill>
                  <a:schemeClr val="tx2"/>
                </a:solidFill>
              </a:rPr>
              <a:t>企业</a:t>
            </a:r>
            <a:r>
              <a:rPr lang="zh-CN" altLang="zh-CN" sz="2800" dirty="0">
                <a:solidFill>
                  <a:schemeClr val="tx2"/>
                </a:solidFill>
              </a:rPr>
              <a:t>财务综合分析的先驱者之一是亚历山大·沃尔。他在</a:t>
            </a:r>
            <a:r>
              <a:rPr lang="en-US" altLang="zh-CN" sz="2800" dirty="0">
                <a:solidFill>
                  <a:schemeClr val="tx2"/>
                </a:solidFill>
              </a:rPr>
              <a:t>20</a:t>
            </a:r>
            <a:r>
              <a:rPr lang="zh-CN" altLang="zh-CN" sz="2800" dirty="0">
                <a:solidFill>
                  <a:schemeClr val="tx2"/>
                </a:solidFill>
              </a:rPr>
              <a:t>世纪初出版的《信用晴雨表研究》和《财务报表比率分析》中提出了信用能力指数的概念，他把若干个财务比率用线性关系结合起来，以此来评价企业的信用水平，被称为沃尔评分法。他选择了七种财务比率，分别给定了其在总评价中所占的比重，总和为</a:t>
            </a:r>
            <a:r>
              <a:rPr lang="en-US" altLang="zh-CN" sz="2800" dirty="0">
                <a:solidFill>
                  <a:schemeClr val="tx2"/>
                </a:solidFill>
              </a:rPr>
              <a:t>100</a:t>
            </a:r>
            <a:r>
              <a:rPr lang="zh-CN" altLang="zh-CN" sz="2800" dirty="0">
                <a:solidFill>
                  <a:schemeClr val="tx2"/>
                </a:solidFill>
              </a:rPr>
              <a:t>分；然后，确定标准比率，并与实际比率相比较，评出每项指标的得分，求出总评分。</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45</a:t>
            </a:fld>
            <a:endParaRPr lang="zh-CN" altLang="zh-CN"/>
          </a:p>
        </p:txBody>
      </p:sp>
      <p:sp>
        <p:nvSpPr>
          <p:cNvPr id="7" name="标题 1"/>
          <p:cNvSpPr txBox="1">
            <a:spLocks/>
          </p:cNvSpPr>
          <p:nvPr/>
        </p:nvSpPr>
        <p:spPr bwMode="auto">
          <a:xfrm>
            <a:off x="539552" y="116632"/>
            <a:ext cx="7772400"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l" rtl="0" fontAlgn="base">
              <a:spcBef>
                <a:spcPct val="0"/>
              </a:spcBef>
              <a:spcAft>
                <a:spcPct val="0"/>
              </a:spcAft>
              <a:defRPr sz="4400">
                <a:solidFill>
                  <a:schemeClr val="tx2"/>
                </a:solidFill>
                <a:latin typeface="Times New Roman" pitchFamily="18" charset="0"/>
                <a:ea typeface="宋体" pitchFamily="2" charset="-122"/>
              </a:defRPr>
            </a:lvl6pPr>
            <a:lvl7pPr marL="914400" algn="l" rtl="0" fontAlgn="base">
              <a:spcBef>
                <a:spcPct val="0"/>
              </a:spcBef>
              <a:spcAft>
                <a:spcPct val="0"/>
              </a:spcAft>
              <a:defRPr sz="4400">
                <a:solidFill>
                  <a:schemeClr val="tx2"/>
                </a:solidFill>
                <a:latin typeface="Times New Roman" pitchFamily="18" charset="0"/>
                <a:ea typeface="宋体" pitchFamily="2" charset="-122"/>
              </a:defRPr>
            </a:lvl7pPr>
            <a:lvl8pPr marL="1371600" algn="l" rtl="0" fontAlgn="base">
              <a:spcBef>
                <a:spcPct val="0"/>
              </a:spcBef>
              <a:spcAft>
                <a:spcPct val="0"/>
              </a:spcAft>
              <a:defRPr sz="4400">
                <a:solidFill>
                  <a:schemeClr val="tx2"/>
                </a:solidFill>
                <a:latin typeface="Times New Roman" pitchFamily="18" charset="0"/>
                <a:ea typeface="宋体" pitchFamily="2" charset="-122"/>
              </a:defRPr>
            </a:lvl8pPr>
            <a:lvl9pPr marL="1828800" algn="l" rtl="0" fontAlgn="base">
              <a:spcBef>
                <a:spcPct val="0"/>
              </a:spcBef>
              <a:spcAft>
                <a:spcPct val="0"/>
              </a:spcAft>
              <a:defRPr sz="4400">
                <a:solidFill>
                  <a:schemeClr val="tx2"/>
                </a:solidFill>
                <a:latin typeface="Times New Roman" pitchFamily="18" charset="0"/>
                <a:ea typeface="宋体" pitchFamily="2" charset="-122"/>
              </a:defRPr>
            </a:lvl9pPr>
          </a:lstStyle>
          <a:p>
            <a:pPr>
              <a:buNone/>
            </a:pPr>
            <a:r>
              <a:rPr lang="zh-CN" altLang="zh-CN" sz="3600" b="1" dirty="0" smtClean="0"/>
              <a:t>第四节 </a:t>
            </a:r>
            <a:r>
              <a:rPr lang="en-US" altLang="zh-CN" sz="3600" b="1" dirty="0" smtClean="0"/>
              <a:t> </a:t>
            </a:r>
            <a:r>
              <a:rPr lang="zh-CN" altLang="zh-CN" sz="3600" b="1" dirty="0" smtClean="0"/>
              <a:t>财务综合分析</a:t>
            </a:r>
            <a:endParaRPr lang="zh-CN" altLang="zh-CN" sz="3600" dirty="0"/>
          </a:p>
        </p:txBody>
      </p:sp>
    </p:spTree>
    <p:extLst>
      <p:ext uri="{BB962C8B-B14F-4D97-AF65-F5344CB8AC3E}">
        <p14:creationId xmlns:p14="http://schemas.microsoft.com/office/powerpoint/2010/main" val="379906427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980728"/>
            <a:ext cx="7772400" cy="864096"/>
          </a:xfrm>
        </p:spPr>
        <p:txBody>
          <a:bodyPr/>
          <a:lstStyle/>
          <a:p>
            <a:pPr marL="0" indent="0">
              <a:buNone/>
            </a:pPr>
            <a:r>
              <a:rPr lang="zh-CN" altLang="zh-CN" sz="2400" dirty="0"/>
              <a:t>【例</a:t>
            </a:r>
            <a:r>
              <a:rPr lang="en-US" altLang="zh-CN" sz="2400" dirty="0" smtClean="0"/>
              <a:t>3-1</a:t>
            </a:r>
            <a:r>
              <a:rPr lang="zh-CN" altLang="zh-CN" sz="2400" dirty="0" smtClean="0"/>
              <a:t>】 </a:t>
            </a:r>
            <a:r>
              <a:rPr lang="zh-CN" altLang="zh-CN" sz="2400" dirty="0"/>
              <a:t>升达公司是一家中型电力企业，</a:t>
            </a:r>
            <a:r>
              <a:rPr lang="en-US" altLang="zh-CN" sz="2400" dirty="0"/>
              <a:t>20x9</a:t>
            </a:r>
            <a:r>
              <a:rPr lang="zh-CN" altLang="zh-CN" sz="2400" dirty="0"/>
              <a:t>年的财务状况评分的结果如表</a:t>
            </a:r>
            <a:r>
              <a:rPr lang="en-US" altLang="zh-CN" sz="2400" dirty="0" smtClean="0"/>
              <a:t>3-1</a:t>
            </a:r>
            <a:r>
              <a:rPr lang="zh-CN" altLang="zh-CN" sz="2400" dirty="0" smtClean="0"/>
              <a:t>所</a:t>
            </a:r>
            <a:r>
              <a:rPr lang="zh-CN" altLang="zh-CN" sz="2400" dirty="0"/>
              <a:t>示</a:t>
            </a:r>
            <a:r>
              <a:rPr lang="zh-CN" altLang="zh-CN" sz="2400" dirty="0" smtClean="0"/>
              <a:t>。</a:t>
            </a:r>
            <a:endParaRPr lang="en-US" altLang="zh-CN" sz="2400" dirty="0" smtClean="0"/>
          </a:p>
          <a:p>
            <a:pPr marL="0" indent="0">
              <a:buNone/>
            </a:pPr>
            <a:endParaRPr lang="zh-CN" altLang="zh-CN" sz="2400" dirty="0"/>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46</a:t>
            </a:fld>
            <a:endParaRPr lang="zh-CN" altLang="zh-CN"/>
          </a:p>
        </p:txBody>
      </p:sp>
      <p:sp>
        <p:nvSpPr>
          <p:cNvPr id="5" name="标题 1"/>
          <p:cNvSpPr txBox="1">
            <a:spLocks/>
          </p:cNvSpPr>
          <p:nvPr/>
        </p:nvSpPr>
        <p:spPr bwMode="auto">
          <a:xfrm>
            <a:off x="539552" y="116632"/>
            <a:ext cx="7772400"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l" rtl="0" fontAlgn="base">
              <a:spcBef>
                <a:spcPct val="0"/>
              </a:spcBef>
              <a:spcAft>
                <a:spcPct val="0"/>
              </a:spcAft>
              <a:defRPr sz="4400">
                <a:solidFill>
                  <a:schemeClr val="tx2"/>
                </a:solidFill>
                <a:latin typeface="Times New Roman" pitchFamily="18" charset="0"/>
                <a:ea typeface="宋体" pitchFamily="2" charset="-122"/>
              </a:defRPr>
            </a:lvl6pPr>
            <a:lvl7pPr marL="914400" algn="l" rtl="0" fontAlgn="base">
              <a:spcBef>
                <a:spcPct val="0"/>
              </a:spcBef>
              <a:spcAft>
                <a:spcPct val="0"/>
              </a:spcAft>
              <a:defRPr sz="4400">
                <a:solidFill>
                  <a:schemeClr val="tx2"/>
                </a:solidFill>
                <a:latin typeface="Times New Roman" pitchFamily="18" charset="0"/>
                <a:ea typeface="宋体" pitchFamily="2" charset="-122"/>
              </a:defRPr>
            </a:lvl7pPr>
            <a:lvl8pPr marL="1371600" algn="l" rtl="0" fontAlgn="base">
              <a:spcBef>
                <a:spcPct val="0"/>
              </a:spcBef>
              <a:spcAft>
                <a:spcPct val="0"/>
              </a:spcAft>
              <a:defRPr sz="4400">
                <a:solidFill>
                  <a:schemeClr val="tx2"/>
                </a:solidFill>
                <a:latin typeface="Times New Roman" pitchFamily="18" charset="0"/>
                <a:ea typeface="宋体" pitchFamily="2" charset="-122"/>
              </a:defRPr>
            </a:lvl8pPr>
            <a:lvl9pPr marL="1828800" algn="l" rtl="0" fontAlgn="base">
              <a:spcBef>
                <a:spcPct val="0"/>
              </a:spcBef>
              <a:spcAft>
                <a:spcPct val="0"/>
              </a:spcAft>
              <a:defRPr sz="4400">
                <a:solidFill>
                  <a:schemeClr val="tx2"/>
                </a:solidFill>
                <a:latin typeface="Times New Roman" pitchFamily="18" charset="0"/>
                <a:ea typeface="宋体" pitchFamily="2" charset="-122"/>
              </a:defRPr>
            </a:lvl9pPr>
          </a:lstStyle>
          <a:p>
            <a:pPr>
              <a:buNone/>
            </a:pPr>
            <a:r>
              <a:rPr lang="zh-CN" altLang="zh-CN" sz="3600" b="1" dirty="0" smtClean="0"/>
              <a:t>第四节 </a:t>
            </a:r>
            <a:r>
              <a:rPr lang="en-US" altLang="zh-CN" sz="3600" b="1" dirty="0" smtClean="0"/>
              <a:t> </a:t>
            </a:r>
            <a:r>
              <a:rPr lang="zh-CN" altLang="zh-CN" sz="3600" b="1" dirty="0" smtClean="0"/>
              <a:t>财务综合分析</a:t>
            </a:r>
            <a:endParaRPr lang="zh-CN" altLang="zh-CN" sz="3600" dirty="0"/>
          </a:p>
        </p:txBody>
      </p:sp>
      <p:graphicFrame>
        <p:nvGraphicFramePr>
          <p:cNvPr id="6" name="表格 5"/>
          <p:cNvGraphicFramePr>
            <a:graphicFrameLocks noGrp="1"/>
          </p:cNvGraphicFramePr>
          <p:nvPr>
            <p:extLst>
              <p:ext uri="{D42A27DB-BD31-4B8C-83A1-F6EECF244321}">
                <p14:modId xmlns:p14="http://schemas.microsoft.com/office/powerpoint/2010/main" val="1371552575"/>
              </p:ext>
            </p:extLst>
          </p:nvPr>
        </p:nvGraphicFramePr>
        <p:xfrm>
          <a:off x="683568" y="1772816"/>
          <a:ext cx="7815100" cy="4864863"/>
        </p:xfrm>
        <a:graphic>
          <a:graphicData uri="http://schemas.openxmlformats.org/drawingml/2006/table">
            <a:tbl>
              <a:tblPr firstRow="1" firstCol="1" bandRow="1">
                <a:tableStyleId>{5C22544A-7EE6-4342-B048-85BDC9FD1C3A}</a:tableStyleId>
              </a:tblPr>
              <a:tblGrid>
                <a:gridCol w="1623519"/>
                <a:gridCol w="908316"/>
                <a:gridCol w="1250817"/>
                <a:gridCol w="1296144"/>
                <a:gridCol w="1224136"/>
                <a:gridCol w="1512168"/>
              </a:tblGrid>
              <a:tr h="531242">
                <a:tc>
                  <a:txBody>
                    <a:bodyPr/>
                    <a:lstStyle/>
                    <a:p>
                      <a:pPr algn="ctr">
                        <a:lnSpc>
                          <a:spcPct val="150000"/>
                        </a:lnSpc>
                        <a:spcAft>
                          <a:spcPts val="0"/>
                        </a:spcAft>
                      </a:pPr>
                      <a:endParaRPr lang="zh-CN" sz="1600" kern="100" dirty="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0">
                          <a:solidFill>
                            <a:schemeClr val="tx2"/>
                          </a:solidFill>
                          <a:effectLst/>
                        </a:rPr>
                        <a:t>比重</a:t>
                      </a:r>
                      <a:endParaRPr lang="zh-CN" sz="1600" kern="100">
                        <a:solidFill>
                          <a:schemeClr val="tx2"/>
                        </a:solidFill>
                        <a:effectLst/>
                      </a:endParaRPr>
                    </a:p>
                    <a:p>
                      <a:pPr algn="ctr">
                        <a:lnSpc>
                          <a:spcPct val="150000"/>
                        </a:lnSpc>
                        <a:spcAft>
                          <a:spcPts val="0"/>
                        </a:spcAft>
                      </a:pPr>
                      <a:r>
                        <a:rPr lang="en-US" sz="1600" kern="0">
                          <a:solidFill>
                            <a:schemeClr val="tx2"/>
                          </a:solidFill>
                          <a:effectLst/>
                        </a:rPr>
                        <a:t>1</a:t>
                      </a:r>
                      <a:endParaRPr lang="zh-CN" sz="1600" kern="10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0">
                          <a:solidFill>
                            <a:schemeClr val="tx2"/>
                          </a:solidFill>
                          <a:effectLst/>
                        </a:rPr>
                        <a:t>标准比率</a:t>
                      </a:r>
                      <a:endParaRPr lang="zh-CN" sz="1600" kern="100">
                        <a:solidFill>
                          <a:schemeClr val="tx2"/>
                        </a:solidFill>
                        <a:effectLst/>
                      </a:endParaRPr>
                    </a:p>
                    <a:p>
                      <a:pPr algn="ctr">
                        <a:lnSpc>
                          <a:spcPct val="150000"/>
                        </a:lnSpc>
                        <a:spcAft>
                          <a:spcPts val="0"/>
                        </a:spcAft>
                      </a:pPr>
                      <a:r>
                        <a:rPr lang="en-US" sz="1600" kern="0">
                          <a:solidFill>
                            <a:schemeClr val="tx2"/>
                          </a:solidFill>
                          <a:effectLst/>
                        </a:rPr>
                        <a:t>2</a:t>
                      </a:r>
                      <a:endParaRPr lang="zh-CN" sz="1600" kern="10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0">
                          <a:solidFill>
                            <a:schemeClr val="tx2"/>
                          </a:solidFill>
                          <a:effectLst/>
                        </a:rPr>
                        <a:t>实际比率</a:t>
                      </a:r>
                      <a:endParaRPr lang="zh-CN" sz="1600" kern="100">
                        <a:solidFill>
                          <a:schemeClr val="tx2"/>
                        </a:solidFill>
                        <a:effectLst/>
                      </a:endParaRPr>
                    </a:p>
                    <a:p>
                      <a:pPr algn="ctr">
                        <a:lnSpc>
                          <a:spcPct val="150000"/>
                        </a:lnSpc>
                        <a:spcAft>
                          <a:spcPts val="0"/>
                        </a:spcAft>
                      </a:pPr>
                      <a:r>
                        <a:rPr lang="en-US" sz="1600" kern="0">
                          <a:solidFill>
                            <a:schemeClr val="tx2"/>
                          </a:solidFill>
                          <a:effectLst/>
                        </a:rPr>
                        <a:t>3</a:t>
                      </a:r>
                      <a:endParaRPr lang="zh-CN" sz="1600" kern="10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0">
                          <a:solidFill>
                            <a:schemeClr val="tx2"/>
                          </a:solidFill>
                          <a:effectLst/>
                        </a:rPr>
                        <a:t>相对比率</a:t>
                      </a:r>
                      <a:endParaRPr lang="zh-CN" sz="1600" kern="100">
                        <a:solidFill>
                          <a:schemeClr val="tx2"/>
                        </a:solidFill>
                        <a:effectLst/>
                      </a:endParaRPr>
                    </a:p>
                    <a:p>
                      <a:pPr algn="ctr">
                        <a:lnSpc>
                          <a:spcPct val="150000"/>
                        </a:lnSpc>
                        <a:spcAft>
                          <a:spcPts val="0"/>
                        </a:spcAft>
                      </a:pPr>
                      <a:r>
                        <a:rPr lang="en-US" sz="1600" kern="0">
                          <a:solidFill>
                            <a:schemeClr val="tx2"/>
                          </a:solidFill>
                          <a:effectLst/>
                        </a:rPr>
                        <a:t>4 = 3</a:t>
                      </a:r>
                      <a:r>
                        <a:rPr lang="zh-CN" sz="1600" kern="0">
                          <a:solidFill>
                            <a:schemeClr val="tx2"/>
                          </a:solidFill>
                          <a:effectLst/>
                        </a:rPr>
                        <a:t>÷</a:t>
                      </a:r>
                      <a:r>
                        <a:rPr lang="en-US" sz="1600" kern="0">
                          <a:solidFill>
                            <a:schemeClr val="tx2"/>
                          </a:solidFill>
                          <a:effectLst/>
                        </a:rPr>
                        <a:t>2</a:t>
                      </a:r>
                      <a:endParaRPr lang="zh-CN" sz="1600" kern="10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zh-CN" sz="1600" kern="0">
                          <a:solidFill>
                            <a:schemeClr val="tx2"/>
                          </a:solidFill>
                          <a:effectLst/>
                        </a:rPr>
                        <a:t>综合指数</a:t>
                      </a:r>
                      <a:endParaRPr lang="zh-CN" sz="1600" kern="100">
                        <a:solidFill>
                          <a:schemeClr val="tx2"/>
                        </a:solidFill>
                        <a:effectLst/>
                      </a:endParaRPr>
                    </a:p>
                    <a:p>
                      <a:pPr algn="ctr">
                        <a:lnSpc>
                          <a:spcPct val="150000"/>
                        </a:lnSpc>
                        <a:spcAft>
                          <a:spcPts val="0"/>
                        </a:spcAft>
                      </a:pPr>
                      <a:r>
                        <a:rPr lang="en-US" sz="1600" kern="0">
                          <a:solidFill>
                            <a:schemeClr val="tx2"/>
                          </a:solidFill>
                          <a:effectLst/>
                        </a:rPr>
                        <a:t>5 = 1</a:t>
                      </a:r>
                      <a:r>
                        <a:rPr lang="zh-CN" sz="1600" kern="0">
                          <a:solidFill>
                            <a:schemeClr val="tx2"/>
                          </a:solidFill>
                          <a:effectLst/>
                        </a:rPr>
                        <a:t>×</a:t>
                      </a:r>
                      <a:r>
                        <a:rPr lang="en-US" sz="1600" kern="0">
                          <a:solidFill>
                            <a:schemeClr val="tx2"/>
                          </a:solidFill>
                          <a:effectLst/>
                        </a:rPr>
                        <a:t>4</a:t>
                      </a:r>
                      <a:endParaRPr lang="zh-CN" sz="1600" kern="100">
                        <a:solidFill>
                          <a:schemeClr val="tx2"/>
                        </a:solidFill>
                        <a:effectLst/>
                        <a:latin typeface="Times New Roman"/>
                        <a:ea typeface="宋体"/>
                        <a:cs typeface="Times New Roman"/>
                      </a:endParaRPr>
                    </a:p>
                  </a:txBody>
                  <a:tcPr marL="68580" marR="68580" marT="0" marB="0" anchor="ctr"/>
                </a:tc>
              </a:tr>
              <a:tr h="3501206">
                <a:tc>
                  <a:txBody>
                    <a:bodyPr/>
                    <a:lstStyle/>
                    <a:p>
                      <a:pPr algn="ctr">
                        <a:lnSpc>
                          <a:spcPct val="150000"/>
                        </a:lnSpc>
                        <a:spcAft>
                          <a:spcPts val="0"/>
                        </a:spcAft>
                      </a:pPr>
                      <a:r>
                        <a:rPr lang="zh-CN" sz="1600" kern="0" dirty="0">
                          <a:solidFill>
                            <a:schemeClr val="tx2"/>
                          </a:solidFill>
                          <a:effectLst/>
                        </a:rPr>
                        <a:t>流动比率</a:t>
                      </a:r>
                      <a:endParaRPr lang="zh-CN" sz="1600" kern="100" dirty="0">
                        <a:solidFill>
                          <a:schemeClr val="tx2"/>
                        </a:solidFill>
                        <a:effectLst/>
                      </a:endParaRPr>
                    </a:p>
                    <a:p>
                      <a:pPr algn="ctr">
                        <a:lnSpc>
                          <a:spcPct val="150000"/>
                        </a:lnSpc>
                        <a:spcAft>
                          <a:spcPts val="0"/>
                        </a:spcAft>
                      </a:pPr>
                      <a:r>
                        <a:rPr lang="zh-CN" sz="1600" kern="0" dirty="0">
                          <a:solidFill>
                            <a:schemeClr val="tx2"/>
                          </a:solidFill>
                          <a:effectLst/>
                        </a:rPr>
                        <a:t>净资产</a:t>
                      </a:r>
                      <a:r>
                        <a:rPr lang="en-US" sz="1600" kern="0" dirty="0">
                          <a:solidFill>
                            <a:schemeClr val="tx2"/>
                          </a:solidFill>
                          <a:effectLst/>
                        </a:rPr>
                        <a:t>/</a:t>
                      </a:r>
                      <a:r>
                        <a:rPr lang="zh-CN" sz="1600" kern="0" dirty="0">
                          <a:solidFill>
                            <a:schemeClr val="tx2"/>
                          </a:solidFill>
                          <a:effectLst/>
                        </a:rPr>
                        <a:t>负债</a:t>
                      </a:r>
                      <a:endParaRPr lang="zh-CN" sz="1600" kern="100" dirty="0">
                        <a:solidFill>
                          <a:schemeClr val="tx2"/>
                        </a:solidFill>
                        <a:effectLst/>
                      </a:endParaRPr>
                    </a:p>
                    <a:p>
                      <a:pPr algn="ctr">
                        <a:lnSpc>
                          <a:spcPct val="150000"/>
                        </a:lnSpc>
                        <a:spcAft>
                          <a:spcPts val="0"/>
                        </a:spcAft>
                      </a:pPr>
                      <a:r>
                        <a:rPr lang="zh-CN" sz="1600" kern="0" dirty="0">
                          <a:solidFill>
                            <a:schemeClr val="tx2"/>
                          </a:solidFill>
                          <a:effectLst/>
                        </a:rPr>
                        <a:t>资产</a:t>
                      </a:r>
                      <a:r>
                        <a:rPr lang="en-US" sz="1600" kern="0" dirty="0">
                          <a:solidFill>
                            <a:schemeClr val="tx2"/>
                          </a:solidFill>
                          <a:effectLst/>
                        </a:rPr>
                        <a:t>/</a:t>
                      </a:r>
                      <a:r>
                        <a:rPr lang="zh-CN" sz="1600" kern="0" dirty="0">
                          <a:solidFill>
                            <a:schemeClr val="tx2"/>
                          </a:solidFill>
                          <a:effectLst/>
                        </a:rPr>
                        <a:t>固定资产</a:t>
                      </a:r>
                      <a:endParaRPr lang="zh-CN" sz="1600" kern="100" dirty="0">
                        <a:solidFill>
                          <a:schemeClr val="tx2"/>
                        </a:solidFill>
                        <a:effectLst/>
                      </a:endParaRPr>
                    </a:p>
                    <a:p>
                      <a:pPr algn="ctr">
                        <a:lnSpc>
                          <a:spcPct val="150000"/>
                        </a:lnSpc>
                        <a:spcAft>
                          <a:spcPts val="0"/>
                        </a:spcAft>
                      </a:pPr>
                      <a:r>
                        <a:rPr lang="zh-CN" sz="1600" kern="0" dirty="0">
                          <a:solidFill>
                            <a:schemeClr val="tx2"/>
                          </a:solidFill>
                          <a:effectLst/>
                        </a:rPr>
                        <a:t>销售成本</a:t>
                      </a:r>
                      <a:r>
                        <a:rPr lang="en-US" sz="1600" kern="0" dirty="0">
                          <a:solidFill>
                            <a:schemeClr val="tx2"/>
                          </a:solidFill>
                          <a:effectLst/>
                        </a:rPr>
                        <a:t>/</a:t>
                      </a:r>
                      <a:r>
                        <a:rPr lang="zh-CN" sz="1600" kern="0" dirty="0">
                          <a:solidFill>
                            <a:schemeClr val="tx2"/>
                          </a:solidFill>
                          <a:effectLst/>
                        </a:rPr>
                        <a:t>存货</a:t>
                      </a:r>
                      <a:endParaRPr lang="zh-CN" sz="1600" kern="100" dirty="0">
                        <a:solidFill>
                          <a:schemeClr val="tx2"/>
                        </a:solidFill>
                        <a:effectLst/>
                      </a:endParaRPr>
                    </a:p>
                    <a:p>
                      <a:pPr algn="ctr">
                        <a:lnSpc>
                          <a:spcPct val="150000"/>
                        </a:lnSpc>
                        <a:spcAft>
                          <a:spcPts val="0"/>
                        </a:spcAft>
                      </a:pPr>
                      <a:r>
                        <a:rPr lang="zh-CN" sz="1600" kern="0" dirty="0">
                          <a:solidFill>
                            <a:schemeClr val="tx2"/>
                          </a:solidFill>
                          <a:effectLst/>
                        </a:rPr>
                        <a:t>销售收入</a:t>
                      </a:r>
                      <a:r>
                        <a:rPr lang="en-US" sz="1600" kern="0" dirty="0">
                          <a:solidFill>
                            <a:schemeClr val="tx2"/>
                          </a:solidFill>
                          <a:effectLst/>
                        </a:rPr>
                        <a:t>/</a:t>
                      </a:r>
                      <a:r>
                        <a:rPr lang="zh-CN" sz="1600" kern="0" dirty="0">
                          <a:solidFill>
                            <a:schemeClr val="tx2"/>
                          </a:solidFill>
                          <a:effectLst/>
                        </a:rPr>
                        <a:t>应收账款</a:t>
                      </a:r>
                      <a:endParaRPr lang="zh-CN" sz="1600" kern="100" dirty="0">
                        <a:solidFill>
                          <a:schemeClr val="tx2"/>
                        </a:solidFill>
                        <a:effectLst/>
                      </a:endParaRPr>
                    </a:p>
                    <a:p>
                      <a:pPr algn="ctr">
                        <a:lnSpc>
                          <a:spcPct val="150000"/>
                        </a:lnSpc>
                        <a:spcAft>
                          <a:spcPts val="0"/>
                        </a:spcAft>
                      </a:pPr>
                      <a:r>
                        <a:rPr lang="zh-CN" sz="1600" kern="0" dirty="0">
                          <a:solidFill>
                            <a:schemeClr val="tx2"/>
                          </a:solidFill>
                          <a:effectLst/>
                        </a:rPr>
                        <a:t>销售收入</a:t>
                      </a:r>
                      <a:r>
                        <a:rPr lang="en-US" sz="1600" kern="0" dirty="0">
                          <a:solidFill>
                            <a:schemeClr val="tx2"/>
                          </a:solidFill>
                          <a:effectLst/>
                        </a:rPr>
                        <a:t>/</a:t>
                      </a:r>
                      <a:r>
                        <a:rPr lang="zh-CN" sz="1600" kern="0" dirty="0">
                          <a:solidFill>
                            <a:schemeClr val="tx2"/>
                          </a:solidFill>
                          <a:effectLst/>
                        </a:rPr>
                        <a:t>固定资产</a:t>
                      </a:r>
                      <a:endParaRPr lang="zh-CN" sz="1600" kern="100" dirty="0">
                        <a:solidFill>
                          <a:schemeClr val="tx2"/>
                        </a:solidFill>
                        <a:effectLst/>
                      </a:endParaRPr>
                    </a:p>
                    <a:p>
                      <a:pPr algn="ctr">
                        <a:lnSpc>
                          <a:spcPct val="150000"/>
                        </a:lnSpc>
                        <a:spcAft>
                          <a:spcPts val="0"/>
                        </a:spcAft>
                      </a:pPr>
                      <a:r>
                        <a:rPr lang="zh-CN" sz="1600" kern="0" dirty="0">
                          <a:solidFill>
                            <a:schemeClr val="tx2"/>
                          </a:solidFill>
                          <a:effectLst/>
                        </a:rPr>
                        <a:t>销售收入</a:t>
                      </a:r>
                      <a:r>
                        <a:rPr lang="en-US" sz="1600" kern="0" dirty="0">
                          <a:solidFill>
                            <a:schemeClr val="tx2"/>
                          </a:solidFill>
                          <a:effectLst/>
                        </a:rPr>
                        <a:t>/</a:t>
                      </a:r>
                      <a:r>
                        <a:rPr lang="zh-CN" sz="1600" kern="0" dirty="0">
                          <a:solidFill>
                            <a:schemeClr val="tx2"/>
                          </a:solidFill>
                          <a:effectLst/>
                        </a:rPr>
                        <a:t>净资产</a:t>
                      </a:r>
                      <a:endParaRPr lang="zh-CN" sz="1600" kern="100" dirty="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2400" kern="0" dirty="0">
                          <a:solidFill>
                            <a:schemeClr val="tx2"/>
                          </a:solidFill>
                          <a:effectLst/>
                        </a:rPr>
                        <a:t>25</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25</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15</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10</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10</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10</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 5</a:t>
                      </a:r>
                      <a:endParaRPr lang="zh-CN" sz="2400" kern="100" dirty="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2400" kern="0" dirty="0">
                          <a:solidFill>
                            <a:schemeClr val="tx2"/>
                          </a:solidFill>
                          <a:effectLst/>
                        </a:rPr>
                        <a:t>2.00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1.50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2.50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8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6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4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3      </a:t>
                      </a:r>
                      <a:endParaRPr lang="zh-CN" sz="2400" kern="100" dirty="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2400" kern="0" dirty="0">
                          <a:solidFill>
                            <a:schemeClr val="tx2"/>
                          </a:solidFill>
                          <a:effectLst/>
                        </a:rPr>
                        <a:t>1.66</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2.39</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1.84</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9.94</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8.61</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0.55</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0.40</a:t>
                      </a:r>
                      <a:endParaRPr lang="zh-CN" sz="2400" kern="100" dirty="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2400" kern="0" dirty="0">
                          <a:solidFill>
                            <a:schemeClr val="tx2"/>
                          </a:solidFill>
                          <a:effectLst/>
                        </a:rPr>
                        <a:t>0.83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1.59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0.736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1.243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1.435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0.1375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0.133  </a:t>
                      </a:r>
                      <a:endParaRPr lang="zh-CN" sz="2400" kern="100" dirty="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2400" kern="0" dirty="0">
                          <a:solidFill>
                            <a:schemeClr val="tx2"/>
                          </a:solidFill>
                          <a:effectLst/>
                        </a:rPr>
                        <a:t>20.75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39.75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11.04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12.43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14.35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1.38   </a:t>
                      </a:r>
                      <a:endParaRPr lang="zh-CN" sz="2400" kern="100" dirty="0">
                        <a:solidFill>
                          <a:schemeClr val="tx2"/>
                        </a:solidFill>
                        <a:effectLst/>
                      </a:endParaRPr>
                    </a:p>
                    <a:p>
                      <a:pPr algn="ctr">
                        <a:lnSpc>
                          <a:spcPct val="150000"/>
                        </a:lnSpc>
                        <a:spcAft>
                          <a:spcPts val="0"/>
                        </a:spcAft>
                      </a:pPr>
                      <a:r>
                        <a:rPr lang="en-US" sz="2400" kern="0" dirty="0">
                          <a:solidFill>
                            <a:schemeClr val="tx2"/>
                          </a:solidFill>
                          <a:effectLst/>
                        </a:rPr>
                        <a:t>0.67   </a:t>
                      </a:r>
                      <a:endParaRPr lang="zh-CN" sz="2400" kern="100" dirty="0">
                        <a:solidFill>
                          <a:schemeClr val="tx2"/>
                        </a:solidFill>
                        <a:effectLst/>
                        <a:latin typeface="Times New Roman"/>
                        <a:ea typeface="宋体"/>
                        <a:cs typeface="Times New Roman"/>
                      </a:endParaRPr>
                    </a:p>
                  </a:txBody>
                  <a:tcPr marL="68580" marR="68580" marT="0" marB="0" anchor="ctr"/>
                </a:tc>
              </a:tr>
              <a:tr h="49659">
                <a:tc>
                  <a:txBody>
                    <a:bodyPr/>
                    <a:lstStyle/>
                    <a:p>
                      <a:pPr algn="ctr">
                        <a:lnSpc>
                          <a:spcPct val="150000"/>
                        </a:lnSpc>
                        <a:spcAft>
                          <a:spcPts val="0"/>
                        </a:spcAft>
                      </a:pPr>
                      <a:r>
                        <a:rPr lang="zh-CN" sz="1600" kern="0" dirty="0">
                          <a:solidFill>
                            <a:schemeClr val="tx2"/>
                          </a:solidFill>
                          <a:effectLst/>
                        </a:rPr>
                        <a:t>合</a:t>
                      </a:r>
                      <a:r>
                        <a:rPr lang="en-US" sz="1600" kern="0" dirty="0">
                          <a:solidFill>
                            <a:schemeClr val="tx2"/>
                          </a:solidFill>
                          <a:effectLst/>
                        </a:rPr>
                        <a:t>    </a:t>
                      </a:r>
                      <a:r>
                        <a:rPr lang="zh-CN" sz="1600" kern="0" dirty="0">
                          <a:solidFill>
                            <a:schemeClr val="tx2"/>
                          </a:solidFill>
                          <a:effectLst/>
                        </a:rPr>
                        <a:t>计</a:t>
                      </a:r>
                      <a:endParaRPr lang="zh-CN" sz="1600" kern="100" dirty="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2000" kern="0" dirty="0">
                          <a:solidFill>
                            <a:schemeClr val="tx2"/>
                          </a:solidFill>
                          <a:effectLst/>
                        </a:rPr>
                        <a:t>100</a:t>
                      </a:r>
                      <a:endParaRPr lang="zh-CN" sz="2000" kern="100" dirty="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2000" kern="0" dirty="0">
                          <a:solidFill>
                            <a:schemeClr val="tx2"/>
                          </a:solidFill>
                          <a:effectLst/>
                        </a:rPr>
                        <a:t> </a:t>
                      </a:r>
                      <a:endParaRPr lang="zh-CN" sz="2000" kern="100" dirty="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2000" kern="0" dirty="0">
                          <a:solidFill>
                            <a:schemeClr val="tx2"/>
                          </a:solidFill>
                          <a:effectLst/>
                        </a:rPr>
                        <a:t> </a:t>
                      </a:r>
                      <a:endParaRPr lang="zh-CN" sz="2000" kern="100" dirty="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2000" kern="0" dirty="0">
                          <a:solidFill>
                            <a:schemeClr val="tx2"/>
                          </a:solidFill>
                          <a:effectLst/>
                        </a:rPr>
                        <a:t> </a:t>
                      </a:r>
                      <a:endParaRPr lang="zh-CN" sz="2000" kern="100" dirty="0">
                        <a:solidFill>
                          <a:schemeClr val="tx2"/>
                        </a:solidFill>
                        <a:effectLst/>
                        <a:latin typeface="Times New Roman"/>
                        <a:ea typeface="宋体"/>
                        <a:cs typeface="Times New Roman"/>
                      </a:endParaRPr>
                    </a:p>
                  </a:txBody>
                  <a:tcPr marL="68580" marR="68580" marT="0" marB="0" anchor="ctr"/>
                </a:tc>
                <a:tc>
                  <a:txBody>
                    <a:bodyPr/>
                    <a:lstStyle/>
                    <a:p>
                      <a:pPr algn="ctr">
                        <a:lnSpc>
                          <a:spcPct val="150000"/>
                        </a:lnSpc>
                        <a:spcAft>
                          <a:spcPts val="0"/>
                        </a:spcAft>
                      </a:pPr>
                      <a:r>
                        <a:rPr lang="en-US" sz="2000" kern="0" dirty="0">
                          <a:solidFill>
                            <a:schemeClr val="tx2"/>
                          </a:solidFill>
                          <a:effectLst/>
                        </a:rPr>
                        <a:t>100.37</a:t>
                      </a:r>
                      <a:endParaRPr lang="zh-CN" sz="2000" kern="100" dirty="0">
                        <a:solidFill>
                          <a:schemeClr val="tx2"/>
                        </a:solidFill>
                        <a:effectLst/>
                        <a:latin typeface="Times New Roman"/>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3799064279"/>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980728"/>
            <a:ext cx="8496944" cy="4824536"/>
          </a:xfrm>
        </p:spPr>
        <p:txBody>
          <a:bodyPr/>
          <a:lstStyle/>
          <a:p>
            <a:pPr marL="0" indent="0">
              <a:buNone/>
            </a:pPr>
            <a:r>
              <a:rPr lang="en-US" altLang="zh-CN" sz="2400" dirty="0" smtClean="0">
                <a:solidFill>
                  <a:schemeClr val="tx2"/>
                </a:solidFill>
              </a:rPr>
              <a:t>    </a:t>
            </a:r>
            <a:r>
              <a:rPr lang="zh-CN" altLang="zh-CN" sz="2400" dirty="0" smtClean="0">
                <a:solidFill>
                  <a:schemeClr val="tx2"/>
                </a:solidFill>
              </a:rPr>
              <a:t>从</a:t>
            </a:r>
            <a:r>
              <a:rPr lang="zh-CN" altLang="zh-CN" sz="2400" dirty="0">
                <a:solidFill>
                  <a:schemeClr val="tx2"/>
                </a:solidFill>
              </a:rPr>
              <a:t>表</a:t>
            </a:r>
            <a:r>
              <a:rPr lang="en-US" altLang="zh-CN" sz="2400" dirty="0" smtClean="0">
                <a:solidFill>
                  <a:schemeClr val="tx2"/>
                </a:solidFill>
              </a:rPr>
              <a:t>3-1</a:t>
            </a:r>
            <a:r>
              <a:rPr lang="zh-CN" altLang="zh-CN" sz="2400" dirty="0" smtClean="0">
                <a:solidFill>
                  <a:schemeClr val="tx2"/>
                </a:solidFill>
              </a:rPr>
              <a:t>可知</a:t>
            </a:r>
            <a:r>
              <a:rPr lang="zh-CN" altLang="zh-CN" sz="2400" dirty="0">
                <a:solidFill>
                  <a:schemeClr val="tx2"/>
                </a:solidFill>
              </a:rPr>
              <a:t>，该企业的综合指数为</a:t>
            </a:r>
            <a:r>
              <a:rPr lang="en-US" altLang="zh-CN" sz="2400" dirty="0">
                <a:solidFill>
                  <a:schemeClr val="tx2"/>
                </a:solidFill>
              </a:rPr>
              <a:t>100.37</a:t>
            </a:r>
            <a:r>
              <a:rPr lang="zh-CN" altLang="zh-CN" sz="2400" dirty="0">
                <a:solidFill>
                  <a:schemeClr val="tx2"/>
                </a:solidFill>
              </a:rPr>
              <a:t>，总体财务状况是不错的，综合评分达到标准的要求。但由于该方法技术上的缺陷，夸大了达到标准的程度。尽管沃尔评分法在理论上还有待证明，在技术上也不完善，但它还是在实践中被广泛地加以应用。</a:t>
            </a:r>
          </a:p>
          <a:p>
            <a:pPr marL="0" indent="0">
              <a:buNone/>
            </a:pPr>
            <a:r>
              <a:rPr lang="en-US" altLang="zh-CN" sz="2400" dirty="0" smtClean="0">
                <a:solidFill>
                  <a:schemeClr val="tx2"/>
                </a:solidFill>
              </a:rPr>
              <a:t>    </a:t>
            </a:r>
            <a:r>
              <a:rPr lang="zh-CN" altLang="zh-CN" sz="2400" dirty="0" smtClean="0">
                <a:solidFill>
                  <a:schemeClr val="tx2"/>
                </a:solidFill>
              </a:rPr>
              <a:t>沃尔</a:t>
            </a:r>
            <a:r>
              <a:rPr lang="zh-CN" altLang="zh-CN" sz="2400" dirty="0">
                <a:solidFill>
                  <a:schemeClr val="tx2"/>
                </a:solidFill>
              </a:rPr>
              <a:t>评分法从理论上讲，有一个弱点，就是未能证明为什么要选择这七个指标，而不是更多些或更少些，或者选择别的财务比率，以及未能证明每个指标所占比重的合理性。沃尔的分析法从技术上讲有一个问题，就是当某一个指标严重异常时，会对综合指数产生不合逻辑的重大影响。这个缺陷是由相对比率与比重相“乘”而引起的。财务比率提高一倍，其综合指数增加</a:t>
            </a:r>
            <a:r>
              <a:rPr lang="en-US" altLang="zh-CN" sz="2400" dirty="0">
                <a:solidFill>
                  <a:schemeClr val="tx2"/>
                </a:solidFill>
              </a:rPr>
              <a:t>100%</a:t>
            </a:r>
            <a:r>
              <a:rPr lang="zh-CN" altLang="zh-CN" sz="2400" dirty="0">
                <a:solidFill>
                  <a:schemeClr val="tx2"/>
                </a:solidFill>
              </a:rPr>
              <a:t>；而财务比率缩小一倍，其综合指数只减少</a:t>
            </a:r>
            <a:r>
              <a:rPr lang="en-US" altLang="zh-CN" sz="2400" dirty="0">
                <a:solidFill>
                  <a:schemeClr val="tx2"/>
                </a:solidFill>
              </a:rPr>
              <a:t>50%</a:t>
            </a:r>
            <a:r>
              <a:rPr lang="zh-CN" altLang="zh-CN" sz="2400" dirty="0">
                <a:solidFill>
                  <a:schemeClr val="tx2"/>
                </a:solidFill>
              </a:rPr>
              <a:t>。</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47</a:t>
            </a:fld>
            <a:endParaRPr lang="zh-CN" altLang="zh-CN"/>
          </a:p>
        </p:txBody>
      </p:sp>
      <p:sp>
        <p:nvSpPr>
          <p:cNvPr id="5" name="标题 1"/>
          <p:cNvSpPr txBox="1">
            <a:spLocks/>
          </p:cNvSpPr>
          <p:nvPr/>
        </p:nvSpPr>
        <p:spPr bwMode="auto">
          <a:xfrm>
            <a:off x="539552" y="116632"/>
            <a:ext cx="7772400"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ea typeface="宋体" pitchFamily="2" charset="-122"/>
              </a:defRPr>
            </a:lvl2pPr>
            <a:lvl3pPr algn="l" rtl="0" eaLnBrk="0" fontAlgn="base" hangingPunct="0">
              <a:spcBef>
                <a:spcPct val="0"/>
              </a:spcBef>
              <a:spcAft>
                <a:spcPct val="0"/>
              </a:spcAft>
              <a:defRPr sz="4400">
                <a:solidFill>
                  <a:schemeClr val="tx2"/>
                </a:solidFill>
                <a:latin typeface="Times New Roman" pitchFamily="18" charset="0"/>
                <a:ea typeface="宋体" pitchFamily="2" charset="-122"/>
              </a:defRPr>
            </a:lvl3pPr>
            <a:lvl4pPr algn="l" rtl="0" eaLnBrk="0" fontAlgn="base" hangingPunct="0">
              <a:spcBef>
                <a:spcPct val="0"/>
              </a:spcBef>
              <a:spcAft>
                <a:spcPct val="0"/>
              </a:spcAft>
              <a:defRPr sz="4400">
                <a:solidFill>
                  <a:schemeClr val="tx2"/>
                </a:solidFill>
                <a:latin typeface="Times New Roman" pitchFamily="18" charset="0"/>
                <a:ea typeface="宋体" pitchFamily="2" charset="-122"/>
              </a:defRPr>
            </a:lvl4pPr>
            <a:lvl5pPr algn="l" rtl="0" eaLnBrk="0" fontAlgn="base" hangingPunct="0">
              <a:spcBef>
                <a:spcPct val="0"/>
              </a:spcBef>
              <a:spcAft>
                <a:spcPct val="0"/>
              </a:spcAft>
              <a:defRPr sz="4400">
                <a:solidFill>
                  <a:schemeClr val="tx2"/>
                </a:solidFill>
                <a:latin typeface="Times New Roman" pitchFamily="18" charset="0"/>
                <a:ea typeface="宋体" pitchFamily="2" charset="-122"/>
              </a:defRPr>
            </a:lvl5pPr>
            <a:lvl6pPr marL="457200" algn="l" rtl="0" fontAlgn="base">
              <a:spcBef>
                <a:spcPct val="0"/>
              </a:spcBef>
              <a:spcAft>
                <a:spcPct val="0"/>
              </a:spcAft>
              <a:defRPr sz="4400">
                <a:solidFill>
                  <a:schemeClr val="tx2"/>
                </a:solidFill>
                <a:latin typeface="Times New Roman" pitchFamily="18" charset="0"/>
                <a:ea typeface="宋体" pitchFamily="2" charset="-122"/>
              </a:defRPr>
            </a:lvl6pPr>
            <a:lvl7pPr marL="914400" algn="l" rtl="0" fontAlgn="base">
              <a:spcBef>
                <a:spcPct val="0"/>
              </a:spcBef>
              <a:spcAft>
                <a:spcPct val="0"/>
              </a:spcAft>
              <a:defRPr sz="4400">
                <a:solidFill>
                  <a:schemeClr val="tx2"/>
                </a:solidFill>
                <a:latin typeface="Times New Roman" pitchFamily="18" charset="0"/>
                <a:ea typeface="宋体" pitchFamily="2" charset="-122"/>
              </a:defRPr>
            </a:lvl7pPr>
            <a:lvl8pPr marL="1371600" algn="l" rtl="0" fontAlgn="base">
              <a:spcBef>
                <a:spcPct val="0"/>
              </a:spcBef>
              <a:spcAft>
                <a:spcPct val="0"/>
              </a:spcAft>
              <a:defRPr sz="4400">
                <a:solidFill>
                  <a:schemeClr val="tx2"/>
                </a:solidFill>
                <a:latin typeface="Times New Roman" pitchFamily="18" charset="0"/>
                <a:ea typeface="宋体" pitchFamily="2" charset="-122"/>
              </a:defRPr>
            </a:lvl8pPr>
            <a:lvl9pPr marL="1828800" algn="l" rtl="0" fontAlgn="base">
              <a:spcBef>
                <a:spcPct val="0"/>
              </a:spcBef>
              <a:spcAft>
                <a:spcPct val="0"/>
              </a:spcAft>
              <a:defRPr sz="4400">
                <a:solidFill>
                  <a:schemeClr val="tx2"/>
                </a:solidFill>
                <a:latin typeface="Times New Roman" pitchFamily="18" charset="0"/>
                <a:ea typeface="宋体" pitchFamily="2" charset="-122"/>
              </a:defRPr>
            </a:lvl9pPr>
          </a:lstStyle>
          <a:p>
            <a:pPr>
              <a:buNone/>
            </a:pPr>
            <a:r>
              <a:rPr lang="zh-CN" altLang="zh-CN" sz="3600" b="1" dirty="0" smtClean="0"/>
              <a:t>第四节 </a:t>
            </a:r>
            <a:r>
              <a:rPr lang="en-US" altLang="zh-CN" sz="3600" b="1" dirty="0" smtClean="0"/>
              <a:t> </a:t>
            </a:r>
            <a:r>
              <a:rPr lang="zh-CN" altLang="zh-CN" sz="3600" b="1" dirty="0" smtClean="0"/>
              <a:t>财务综合分析</a:t>
            </a:r>
            <a:endParaRPr lang="zh-CN" altLang="zh-CN" sz="3600" dirty="0"/>
          </a:p>
        </p:txBody>
      </p:sp>
    </p:spTree>
    <p:extLst>
      <p:ext uri="{BB962C8B-B14F-4D97-AF65-F5344CB8AC3E}">
        <p14:creationId xmlns:p14="http://schemas.microsoft.com/office/powerpoint/2010/main" val="379906427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1268760"/>
            <a:ext cx="7772400" cy="4114800"/>
          </a:xfrm>
        </p:spPr>
        <p:txBody>
          <a:bodyPr/>
          <a:lstStyle/>
          <a:p>
            <a:pPr marL="0" indent="0">
              <a:buNone/>
            </a:pPr>
            <a:r>
              <a:rPr lang="zh-CN" altLang="zh-CN" b="1" dirty="0">
                <a:solidFill>
                  <a:schemeClr val="tx2"/>
                </a:solidFill>
              </a:rPr>
              <a:t>二、财务分析的</a:t>
            </a:r>
            <a:r>
              <a:rPr lang="zh-CN" altLang="zh-CN" b="1" dirty="0" smtClean="0">
                <a:solidFill>
                  <a:schemeClr val="tx2"/>
                </a:solidFill>
              </a:rPr>
              <a:t>内容</a:t>
            </a:r>
            <a:endParaRPr lang="en-US" altLang="zh-CN" b="1" dirty="0" smtClean="0">
              <a:solidFill>
                <a:schemeClr val="tx2"/>
              </a:solidFill>
            </a:endParaRPr>
          </a:p>
          <a:p>
            <a:pPr marL="0" indent="0">
              <a:lnSpc>
                <a:spcPct val="150000"/>
              </a:lnSpc>
              <a:buNone/>
            </a:pPr>
            <a:r>
              <a:rPr lang="en-US" altLang="zh-CN" sz="2800" dirty="0" smtClean="0">
                <a:solidFill>
                  <a:schemeClr val="tx2"/>
                </a:solidFill>
              </a:rPr>
              <a:t>        1. </a:t>
            </a:r>
            <a:r>
              <a:rPr lang="zh-CN" altLang="zh-CN" sz="2800" dirty="0" smtClean="0">
                <a:solidFill>
                  <a:schemeClr val="tx2"/>
                </a:solidFill>
              </a:rPr>
              <a:t>盈利</a:t>
            </a:r>
            <a:r>
              <a:rPr lang="zh-CN" altLang="zh-CN" sz="2800" dirty="0">
                <a:solidFill>
                  <a:schemeClr val="tx2"/>
                </a:solidFill>
              </a:rPr>
              <a:t>能力</a:t>
            </a:r>
            <a:r>
              <a:rPr lang="zh-CN" altLang="zh-CN" sz="2800" dirty="0" smtClean="0">
                <a:solidFill>
                  <a:schemeClr val="tx2"/>
                </a:solidFill>
              </a:rPr>
              <a:t>分析</a:t>
            </a:r>
            <a:endParaRPr lang="zh-CN" altLang="zh-CN" sz="2800" dirty="0">
              <a:solidFill>
                <a:schemeClr val="tx2"/>
              </a:solidFill>
            </a:endParaRPr>
          </a:p>
          <a:p>
            <a:pPr marL="0" indent="0">
              <a:lnSpc>
                <a:spcPct val="150000"/>
              </a:lnSpc>
              <a:buNone/>
            </a:pPr>
            <a:r>
              <a:rPr lang="en-US" altLang="zh-CN" sz="2800" dirty="0" smtClean="0">
                <a:solidFill>
                  <a:schemeClr val="tx2"/>
                </a:solidFill>
              </a:rPr>
              <a:t>        2</a:t>
            </a:r>
            <a:r>
              <a:rPr lang="en-US" altLang="zh-CN" sz="2800" dirty="0">
                <a:solidFill>
                  <a:schemeClr val="tx2"/>
                </a:solidFill>
              </a:rPr>
              <a:t>. </a:t>
            </a:r>
            <a:r>
              <a:rPr lang="zh-CN" altLang="zh-CN" sz="2800" dirty="0" smtClean="0">
                <a:solidFill>
                  <a:schemeClr val="tx2"/>
                </a:solidFill>
              </a:rPr>
              <a:t>偿债</a:t>
            </a:r>
            <a:r>
              <a:rPr lang="zh-CN" altLang="zh-CN" sz="2800" dirty="0">
                <a:solidFill>
                  <a:schemeClr val="tx2"/>
                </a:solidFill>
              </a:rPr>
              <a:t>能力</a:t>
            </a:r>
            <a:r>
              <a:rPr lang="zh-CN" altLang="zh-CN" sz="2800" dirty="0" smtClean="0">
                <a:solidFill>
                  <a:schemeClr val="tx2"/>
                </a:solidFill>
              </a:rPr>
              <a:t>分析</a:t>
            </a:r>
            <a:endParaRPr lang="en-US" altLang="zh-CN" sz="2800" dirty="0" smtClean="0">
              <a:solidFill>
                <a:schemeClr val="tx2"/>
              </a:solidFill>
            </a:endParaRPr>
          </a:p>
          <a:p>
            <a:pPr marL="0" indent="0">
              <a:lnSpc>
                <a:spcPct val="150000"/>
              </a:lnSpc>
              <a:buNone/>
            </a:pPr>
            <a:r>
              <a:rPr lang="en-US" altLang="zh-CN" sz="2800" dirty="0" smtClean="0">
                <a:solidFill>
                  <a:schemeClr val="tx2"/>
                </a:solidFill>
              </a:rPr>
              <a:t>        3.</a:t>
            </a:r>
            <a:r>
              <a:rPr lang="zh-CN" altLang="zh-CN" sz="2800" dirty="0" smtClean="0">
                <a:solidFill>
                  <a:schemeClr val="tx2"/>
                </a:solidFill>
              </a:rPr>
              <a:t> 运营能力分析</a:t>
            </a:r>
            <a:endParaRPr lang="en-US" altLang="zh-CN" sz="2800" dirty="0" smtClean="0">
              <a:solidFill>
                <a:schemeClr val="tx2"/>
              </a:solidFill>
            </a:endParaRPr>
          </a:p>
          <a:p>
            <a:pPr marL="0" indent="0">
              <a:lnSpc>
                <a:spcPct val="150000"/>
              </a:lnSpc>
              <a:buNone/>
            </a:pPr>
            <a:r>
              <a:rPr lang="en-US" altLang="zh-CN" sz="2800" dirty="0" smtClean="0">
                <a:solidFill>
                  <a:schemeClr val="tx2"/>
                </a:solidFill>
              </a:rPr>
              <a:t>        4</a:t>
            </a:r>
            <a:r>
              <a:rPr lang="en-US" altLang="zh-CN" sz="2800" dirty="0">
                <a:solidFill>
                  <a:schemeClr val="tx2"/>
                </a:solidFill>
              </a:rPr>
              <a:t>. </a:t>
            </a:r>
            <a:r>
              <a:rPr lang="zh-CN" altLang="en-US" sz="2800" dirty="0" smtClean="0">
                <a:solidFill>
                  <a:schemeClr val="tx2"/>
                </a:solidFill>
              </a:rPr>
              <a:t>发展能力分析</a:t>
            </a:r>
            <a:endParaRPr lang="zh-CN" altLang="zh-CN" sz="2800" dirty="0">
              <a:solidFill>
                <a:schemeClr val="tx2"/>
              </a:solidFill>
            </a:endParaRP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5</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第一节 财务分析概述</a:t>
            </a:r>
            <a:endParaRPr lang="zh-CN" altLang="en-US" dirty="0"/>
          </a:p>
        </p:txBody>
      </p:sp>
    </p:spTree>
    <p:extLst>
      <p:ext uri="{BB962C8B-B14F-4D97-AF65-F5344CB8AC3E}">
        <p14:creationId xmlns:p14="http://schemas.microsoft.com/office/powerpoint/2010/main" val="416629017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1124744"/>
            <a:ext cx="7772400" cy="5256584"/>
          </a:xfrm>
        </p:spPr>
        <p:txBody>
          <a:bodyPr/>
          <a:lstStyle/>
          <a:p>
            <a:pPr marL="0" indent="0">
              <a:buNone/>
            </a:pPr>
            <a:r>
              <a:rPr lang="zh-CN" altLang="zh-CN" sz="2800" b="1" dirty="0">
                <a:solidFill>
                  <a:schemeClr val="tx2"/>
                </a:solidFill>
              </a:rPr>
              <a:t>三、财务分析的</a:t>
            </a:r>
            <a:r>
              <a:rPr lang="zh-CN" altLang="zh-CN" sz="2800" b="1" dirty="0" smtClean="0">
                <a:solidFill>
                  <a:schemeClr val="tx2"/>
                </a:solidFill>
              </a:rPr>
              <a:t>方法</a:t>
            </a:r>
            <a:endParaRPr lang="en-US" altLang="zh-CN" sz="2800" b="1" dirty="0" smtClean="0">
              <a:solidFill>
                <a:schemeClr val="tx2"/>
              </a:solidFill>
            </a:endParaRPr>
          </a:p>
          <a:p>
            <a:pPr marL="0" indent="0">
              <a:buNone/>
            </a:pPr>
            <a:r>
              <a:rPr lang="zh-CN" altLang="zh-CN" sz="2800" dirty="0">
                <a:solidFill>
                  <a:schemeClr val="tx2"/>
                </a:solidFill>
              </a:rPr>
              <a:t>（一）比较分析法</a:t>
            </a:r>
          </a:p>
          <a:p>
            <a:pPr marL="0" indent="0">
              <a:buNone/>
            </a:pPr>
            <a:r>
              <a:rPr lang="en-US" altLang="zh-CN" sz="2800" dirty="0" smtClean="0">
                <a:solidFill>
                  <a:schemeClr val="tx2"/>
                </a:solidFill>
              </a:rPr>
              <a:t>    </a:t>
            </a:r>
            <a:r>
              <a:rPr lang="zh-CN" altLang="zh-CN" sz="2800" dirty="0" smtClean="0">
                <a:solidFill>
                  <a:schemeClr val="tx2"/>
                </a:solidFill>
              </a:rPr>
              <a:t>比较</a:t>
            </a:r>
            <a:r>
              <a:rPr lang="zh-CN" altLang="zh-CN" sz="2800" dirty="0">
                <a:solidFill>
                  <a:schemeClr val="tx2"/>
                </a:solidFill>
              </a:rPr>
              <a:t>分析法是将某项财务指标与性质相同的指标标准进行对比，来揭示财务指标的数量关系和数量差异的一种方法。</a:t>
            </a:r>
          </a:p>
          <a:p>
            <a:pPr marL="0" indent="0">
              <a:buNone/>
            </a:pPr>
            <a:r>
              <a:rPr lang="zh-CN" altLang="en-US" dirty="0" smtClean="0"/>
              <a:t>    </a:t>
            </a:r>
            <a:r>
              <a:rPr lang="zh-CN" altLang="en-US" sz="2800" dirty="0" smtClean="0">
                <a:solidFill>
                  <a:schemeClr val="tx2"/>
                </a:solidFill>
              </a:rPr>
              <a:t>比较的标准：</a:t>
            </a:r>
            <a:endParaRPr lang="en-US" altLang="zh-CN" sz="2800" dirty="0" smtClean="0">
              <a:solidFill>
                <a:schemeClr val="tx2"/>
              </a:solidFill>
            </a:endParaRPr>
          </a:p>
          <a:p>
            <a:pPr marL="0" indent="0">
              <a:buNone/>
            </a:pPr>
            <a:r>
              <a:rPr lang="en-US" altLang="zh-CN" sz="2800" dirty="0" smtClean="0">
                <a:solidFill>
                  <a:schemeClr val="tx2"/>
                </a:solidFill>
              </a:rPr>
              <a:t>    1</a:t>
            </a:r>
            <a:r>
              <a:rPr lang="zh-CN" altLang="zh-CN" sz="2800" dirty="0">
                <a:solidFill>
                  <a:schemeClr val="tx2"/>
                </a:solidFill>
              </a:rPr>
              <a:t>．经验</a:t>
            </a:r>
            <a:r>
              <a:rPr lang="zh-CN" altLang="zh-CN" sz="2800" dirty="0" smtClean="0">
                <a:solidFill>
                  <a:schemeClr val="tx2"/>
                </a:solidFill>
              </a:rPr>
              <a:t>标准</a:t>
            </a:r>
            <a:endParaRPr lang="zh-CN" altLang="zh-CN" sz="2800" dirty="0">
              <a:solidFill>
                <a:schemeClr val="tx2"/>
              </a:solidFill>
            </a:endParaRPr>
          </a:p>
          <a:p>
            <a:pPr marL="0" indent="0">
              <a:buNone/>
            </a:pPr>
            <a:r>
              <a:rPr lang="en-US" altLang="zh-CN" sz="2800" dirty="0" smtClean="0">
                <a:solidFill>
                  <a:schemeClr val="tx2"/>
                </a:solidFill>
              </a:rPr>
              <a:t>    2</a:t>
            </a:r>
            <a:r>
              <a:rPr lang="zh-CN" altLang="zh-CN" sz="2800" dirty="0">
                <a:solidFill>
                  <a:schemeClr val="tx2"/>
                </a:solidFill>
              </a:rPr>
              <a:t>．行业</a:t>
            </a:r>
            <a:r>
              <a:rPr lang="zh-CN" altLang="zh-CN" sz="2800" dirty="0" smtClean="0">
                <a:solidFill>
                  <a:schemeClr val="tx2"/>
                </a:solidFill>
              </a:rPr>
              <a:t>标准</a:t>
            </a:r>
            <a:endParaRPr lang="zh-CN" altLang="zh-CN" sz="2800" dirty="0">
              <a:solidFill>
                <a:schemeClr val="tx2"/>
              </a:solidFill>
            </a:endParaRPr>
          </a:p>
          <a:p>
            <a:pPr marL="0" indent="0">
              <a:buNone/>
            </a:pPr>
            <a:r>
              <a:rPr lang="en-US" altLang="zh-CN" sz="2800" dirty="0" smtClean="0">
                <a:solidFill>
                  <a:schemeClr val="tx2"/>
                </a:solidFill>
              </a:rPr>
              <a:t>    4</a:t>
            </a:r>
            <a:r>
              <a:rPr lang="zh-CN" altLang="zh-CN" sz="2800" dirty="0">
                <a:solidFill>
                  <a:schemeClr val="tx2"/>
                </a:solidFill>
              </a:rPr>
              <a:t>．历史</a:t>
            </a:r>
            <a:r>
              <a:rPr lang="zh-CN" altLang="zh-CN" sz="2800" dirty="0" smtClean="0">
                <a:solidFill>
                  <a:schemeClr val="tx2"/>
                </a:solidFill>
              </a:rPr>
              <a:t>标准</a:t>
            </a:r>
            <a:endParaRPr lang="zh-CN" altLang="zh-CN" sz="2800" dirty="0">
              <a:solidFill>
                <a:schemeClr val="tx2"/>
              </a:solidFill>
            </a:endParaRPr>
          </a:p>
          <a:p>
            <a:pPr marL="0" indent="0">
              <a:buNone/>
            </a:pPr>
            <a:r>
              <a:rPr lang="en-US" altLang="zh-CN" sz="2800" dirty="0" smtClean="0">
                <a:solidFill>
                  <a:schemeClr val="tx2"/>
                </a:solidFill>
              </a:rPr>
              <a:t>    3</a:t>
            </a:r>
            <a:r>
              <a:rPr lang="zh-CN" altLang="zh-CN" sz="2800" dirty="0">
                <a:solidFill>
                  <a:schemeClr val="tx2"/>
                </a:solidFill>
              </a:rPr>
              <a:t>．预算</a:t>
            </a:r>
            <a:r>
              <a:rPr lang="zh-CN" altLang="zh-CN" sz="2800" dirty="0" smtClean="0">
                <a:solidFill>
                  <a:schemeClr val="tx2"/>
                </a:solidFill>
              </a:rPr>
              <a:t>标准</a:t>
            </a:r>
            <a:endParaRPr lang="zh-CN" altLang="zh-CN" sz="2800" dirty="0">
              <a:solidFill>
                <a:schemeClr val="tx2"/>
              </a:solidFill>
            </a:endParaRPr>
          </a:p>
          <a:p>
            <a:pPr marL="0" indent="0">
              <a:buNone/>
            </a:pPr>
            <a:endParaRPr lang="zh-CN" altLang="en-US"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6</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第一节 财务分析概述</a:t>
            </a:r>
            <a:endParaRPr lang="zh-CN" altLang="en-US" dirty="0"/>
          </a:p>
        </p:txBody>
      </p:sp>
    </p:spTree>
    <p:extLst>
      <p:ext uri="{BB962C8B-B14F-4D97-AF65-F5344CB8AC3E}">
        <p14:creationId xmlns:p14="http://schemas.microsoft.com/office/powerpoint/2010/main" val="247406169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1196752"/>
            <a:ext cx="7772400" cy="4114800"/>
          </a:xfrm>
        </p:spPr>
        <p:txBody>
          <a:bodyPr/>
          <a:lstStyle/>
          <a:p>
            <a:pPr marL="0" indent="0">
              <a:buNone/>
            </a:pPr>
            <a:r>
              <a:rPr lang="en-US" altLang="zh-CN" sz="2800" dirty="0" smtClean="0"/>
              <a:t>  </a:t>
            </a:r>
            <a:r>
              <a:rPr lang="zh-CN" altLang="zh-CN" sz="2800" dirty="0" smtClean="0">
                <a:solidFill>
                  <a:schemeClr val="tx2"/>
                </a:solidFill>
              </a:rPr>
              <a:t>（</a:t>
            </a:r>
            <a:r>
              <a:rPr lang="zh-CN" altLang="zh-CN" sz="2800" dirty="0">
                <a:solidFill>
                  <a:schemeClr val="tx2"/>
                </a:solidFill>
              </a:rPr>
              <a:t>二）比率分析法</a:t>
            </a:r>
          </a:p>
          <a:p>
            <a:pPr marL="0" indent="0">
              <a:buNone/>
            </a:pPr>
            <a:r>
              <a:rPr lang="en-US" altLang="zh-CN" sz="2800" dirty="0" smtClean="0">
                <a:solidFill>
                  <a:schemeClr val="tx2"/>
                </a:solidFill>
              </a:rPr>
              <a:t>    </a:t>
            </a:r>
            <a:r>
              <a:rPr lang="zh-CN" altLang="zh-CN" sz="2800" dirty="0" smtClean="0">
                <a:solidFill>
                  <a:schemeClr val="tx2"/>
                </a:solidFill>
              </a:rPr>
              <a:t>比率</a:t>
            </a:r>
            <a:r>
              <a:rPr lang="zh-CN" altLang="zh-CN" sz="2800" dirty="0">
                <a:solidFill>
                  <a:schemeClr val="tx2"/>
                </a:solidFill>
              </a:rPr>
              <a:t>分析法是通过计算各种比率指标来确定财务活动变动程度的方法。比率指标的类型主要</a:t>
            </a:r>
            <a:r>
              <a:rPr lang="zh-CN" altLang="zh-CN" sz="2800" dirty="0" smtClean="0">
                <a:solidFill>
                  <a:schemeClr val="tx2"/>
                </a:solidFill>
              </a:rPr>
              <a:t>有三类</a:t>
            </a:r>
            <a:r>
              <a:rPr lang="zh-CN" altLang="en-US" sz="2800" dirty="0" smtClean="0">
                <a:solidFill>
                  <a:schemeClr val="tx2"/>
                </a:solidFill>
              </a:rPr>
              <a:t>：</a:t>
            </a:r>
            <a:endParaRPr lang="zh-CN" altLang="zh-CN" sz="2800" dirty="0">
              <a:solidFill>
                <a:schemeClr val="tx2"/>
              </a:solidFill>
            </a:endParaRPr>
          </a:p>
          <a:p>
            <a:pPr marL="0" indent="0">
              <a:buNone/>
            </a:pPr>
            <a:r>
              <a:rPr lang="en-US" altLang="zh-CN" dirty="0" smtClean="0">
                <a:solidFill>
                  <a:schemeClr val="tx2"/>
                </a:solidFill>
              </a:rPr>
              <a:t>    </a:t>
            </a:r>
            <a:r>
              <a:rPr lang="en-US" altLang="zh-CN" sz="2800" dirty="0" smtClean="0">
                <a:solidFill>
                  <a:schemeClr val="tx2"/>
                </a:solidFill>
              </a:rPr>
              <a:t>1</a:t>
            </a:r>
            <a:r>
              <a:rPr lang="en-US" altLang="zh-CN" sz="2800" dirty="0">
                <a:solidFill>
                  <a:schemeClr val="tx2"/>
                </a:solidFill>
              </a:rPr>
              <a:t>. </a:t>
            </a:r>
            <a:r>
              <a:rPr lang="zh-CN" altLang="zh-CN" sz="2800" dirty="0">
                <a:solidFill>
                  <a:schemeClr val="tx2"/>
                </a:solidFill>
              </a:rPr>
              <a:t>构成比率</a:t>
            </a:r>
          </a:p>
          <a:p>
            <a:pPr marL="0" indent="0">
              <a:buNone/>
            </a:pPr>
            <a:r>
              <a:rPr lang="en-US" altLang="zh-CN" sz="2800" dirty="0" smtClean="0">
                <a:solidFill>
                  <a:schemeClr val="tx2"/>
                </a:solidFill>
              </a:rPr>
              <a:t>    2. </a:t>
            </a:r>
            <a:r>
              <a:rPr lang="zh-CN" altLang="zh-CN" sz="2800" dirty="0">
                <a:solidFill>
                  <a:schemeClr val="tx2"/>
                </a:solidFill>
              </a:rPr>
              <a:t>效率比率</a:t>
            </a:r>
          </a:p>
          <a:p>
            <a:pPr marL="0" indent="0">
              <a:buNone/>
            </a:pPr>
            <a:r>
              <a:rPr lang="en-US" altLang="zh-CN" sz="2800" dirty="0" smtClean="0">
                <a:solidFill>
                  <a:schemeClr val="tx2"/>
                </a:solidFill>
              </a:rPr>
              <a:t>    3</a:t>
            </a:r>
            <a:r>
              <a:rPr lang="en-US" altLang="zh-CN" sz="2800" dirty="0">
                <a:solidFill>
                  <a:schemeClr val="tx2"/>
                </a:solidFill>
              </a:rPr>
              <a:t>. </a:t>
            </a:r>
            <a:r>
              <a:rPr lang="zh-CN" altLang="zh-CN" sz="2800" dirty="0">
                <a:solidFill>
                  <a:schemeClr val="tx2"/>
                </a:solidFill>
              </a:rPr>
              <a:t>相关比率</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7</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第一节 财务分析概述</a:t>
            </a:r>
            <a:endParaRPr lang="zh-CN" altLang="en-US" dirty="0"/>
          </a:p>
        </p:txBody>
      </p:sp>
    </p:spTree>
    <p:extLst>
      <p:ext uri="{BB962C8B-B14F-4D97-AF65-F5344CB8AC3E}">
        <p14:creationId xmlns:p14="http://schemas.microsoft.com/office/powerpoint/2010/main" val="279303195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1340768"/>
            <a:ext cx="7772400" cy="4114800"/>
          </a:xfrm>
        </p:spPr>
        <p:txBody>
          <a:bodyPr/>
          <a:lstStyle/>
          <a:p>
            <a:pPr marL="0" indent="0">
              <a:buNone/>
            </a:pPr>
            <a:r>
              <a:rPr lang="zh-CN" altLang="zh-CN" dirty="0">
                <a:solidFill>
                  <a:schemeClr val="tx2"/>
                </a:solidFill>
              </a:rPr>
              <a:t>（三）因素分析法</a:t>
            </a:r>
          </a:p>
          <a:p>
            <a:pPr marL="0" indent="0">
              <a:buNone/>
            </a:pPr>
            <a:r>
              <a:rPr lang="en-US" altLang="zh-CN" sz="2400" dirty="0" smtClean="0">
                <a:solidFill>
                  <a:schemeClr val="tx2"/>
                </a:solidFill>
              </a:rPr>
              <a:t>    </a:t>
            </a:r>
            <a:r>
              <a:rPr lang="zh-CN" altLang="zh-CN" sz="2400" dirty="0" smtClean="0">
                <a:solidFill>
                  <a:schemeClr val="tx2"/>
                </a:solidFill>
              </a:rPr>
              <a:t>因素分析</a:t>
            </a:r>
            <a:r>
              <a:rPr lang="zh-CN" altLang="zh-CN" sz="2400" dirty="0">
                <a:solidFill>
                  <a:schemeClr val="tx2"/>
                </a:solidFill>
              </a:rPr>
              <a:t>法是依据分析指标与其影响因素的关系，从数量上确定各因素对分析指标影响方向和影响程度的一种方法。因素分析法具体有两种：连环替代法和差额分析法。</a:t>
            </a:r>
          </a:p>
          <a:p>
            <a:pPr marL="0" indent="0">
              <a:buNone/>
            </a:pPr>
            <a:r>
              <a:rPr lang="en-US" altLang="zh-CN" sz="2400" dirty="0">
                <a:solidFill>
                  <a:schemeClr val="tx2"/>
                </a:solidFill>
              </a:rPr>
              <a:t>1. </a:t>
            </a:r>
            <a:r>
              <a:rPr lang="zh-CN" altLang="zh-CN" sz="2400" dirty="0">
                <a:solidFill>
                  <a:schemeClr val="tx2"/>
                </a:solidFill>
              </a:rPr>
              <a:t>连环替代法</a:t>
            </a:r>
          </a:p>
          <a:p>
            <a:pPr marL="0" indent="0">
              <a:buNone/>
            </a:pPr>
            <a:r>
              <a:rPr lang="en-US" altLang="zh-CN" sz="2400" dirty="0" smtClean="0">
                <a:solidFill>
                  <a:schemeClr val="tx2"/>
                </a:solidFill>
              </a:rPr>
              <a:t>    </a:t>
            </a:r>
            <a:r>
              <a:rPr lang="zh-CN" altLang="zh-CN" sz="2400" dirty="0" smtClean="0">
                <a:solidFill>
                  <a:schemeClr val="tx2"/>
                </a:solidFill>
              </a:rPr>
              <a:t>连环</a:t>
            </a:r>
            <a:r>
              <a:rPr lang="zh-CN" altLang="zh-CN" sz="2400" dirty="0">
                <a:solidFill>
                  <a:schemeClr val="tx2"/>
                </a:solidFill>
              </a:rPr>
              <a:t>替代法，是将分析指标分解为各个可以计量的因素，并根据各个因素之间的依存关系，顺次用各因素的比较值</a:t>
            </a:r>
            <a:r>
              <a:rPr lang="en-US" altLang="zh-CN" sz="2400" dirty="0">
                <a:solidFill>
                  <a:schemeClr val="tx2"/>
                </a:solidFill>
              </a:rPr>
              <a:t>(</a:t>
            </a:r>
            <a:r>
              <a:rPr lang="zh-CN" altLang="zh-CN" sz="2400" dirty="0">
                <a:solidFill>
                  <a:schemeClr val="tx2"/>
                </a:solidFill>
              </a:rPr>
              <a:t>通常为实际值</a:t>
            </a:r>
            <a:r>
              <a:rPr lang="en-US" altLang="zh-CN" sz="2400" dirty="0">
                <a:solidFill>
                  <a:schemeClr val="tx2"/>
                </a:solidFill>
              </a:rPr>
              <a:t>)</a:t>
            </a:r>
            <a:r>
              <a:rPr lang="zh-CN" altLang="zh-CN" sz="2400" dirty="0">
                <a:solidFill>
                  <a:schemeClr val="tx2"/>
                </a:solidFill>
              </a:rPr>
              <a:t>替代基准值</a:t>
            </a:r>
            <a:r>
              <a:rPr lang="en-US" altLang="zh-CN" sz="2400" dirty="0">
                <a:solidFill>
                  <a:schemeClr val="tx2"/>
                </a:solidFill>
              </a:rPr>
              <a:t>(</a:t>
            </a:r>
            <a:r>
              <a:rPr lang="zh-CN" altLang="zh-CN" sz="2400" dirty="0">
                <a:solidFill>
                  <a:schemeClr val="tx2"/>
                </a:solidFill>
              </a:rPr>
              <a:t>通常为标准值或计划值</a:t>
            </a:r>
            <a:r>
              <a:rPr lang="en-US" altLang="zh-CN" sz="2400" dirty="0">
                <a:solidFill>
                  <a:schemeClr val="tx2"/>
                </a:solidFill>
              </a:rPr>
              <a:t>)</a:t>
            </a:r>
            <a:r>
              <a:rPr lang="zh-CN" altLang="zh-CN" sz="2400" dirty="0">
                <a:solidFill>
                  <a:schemeClr val="tx2"/>
                </a:solidFill>
              </a:rPr>
              <a:t>，据以测定各因素对分析指标的影响。</a:t>
            </a:r>
          </a:p>
          <a:p>
            <a:endParaRPr lang="zh-CN" altLang="en-US" dirty="0"/>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8</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第一节 财务分析概述</a:t>
            </a:r>
            <a:endParaRPr lang="zh-CN" altLang="en-US" dirty="0"/>
          </a:p>
        </p:txBody>
      </p:sp>
    </p:spTree>
    <p:extLst>
      <p:ext uri="{BB962C8B-B14F-4D97-AF65-F5344CB8AC3E}">
        <p14:creationId xmlns:p14="http://schemas.microsoft.com/office/powerpoint/2010/main" val="117900797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pPr>
                <a:defRPr/>
              </a:pPr>
              <a:t>9</a:t>
            </a:fld>
            <a:endParaRPr lang="zh-CN" altLang="zh-CN"/>
          </a:p>
        </p:txBody>
      </p:sp>
      <p:sp>
        <p:nvSpPr>
          <p:cNvPr id="5" name="标题 1"/>
          <p:cNvSpPr>
            <a:spLocks noGrp="1"/>
          </p:cNvSpPr>
          <p:nvPr>
            <p:ph type="title"/>
          </p:nvPr>
        </p:nvSpPr>
        <p:spPr>
          <a:xfrm>
            <a:off x="539552" y="116632"/>
            <a:ext cx="7772400" cy="864096"/>
          </a:xfrm>
        </p:spPr>
        <p:txBody>
          <a:bodyPr/>
          <a:lstStyle/>
          <a:p>
            <a:r>
              <a:rPr lang="zh-CN" altLang="en-US" dirty="0" smtClean="0"/>
              <a:t>第一节 财务分析概述</a:t>
            </a:r>
            <a:endParaRPr lang="zh-CN" altLang="en-US" dirty="0"/>
          </a:p>
        </p:txBody>
      </p:sp>
      <p:sp>
        <p:nvSpPr>
          <p:cNvPr id="6" name="矩形 5"/>
          <p:cNvSpPr/>
          <p:nvPr/>
        </p:nvSpPr>
        <p:spPr>
          <a:xfrm>
            <a:off x="611560" y="1400753"/>
            <a:ext cx="7848872" cy="2763834"/>
          </a:xfrm>
          <a:prstGeom prst="rect">
            <a:avLst/>
          </a:prstGeom>
        </p:spPr>
        <p:txBody>
          <a:bodyPr wrap="square">
            <a:spAutoFit/>
          </a:bodyPr>
          <a:lstStyle/>
          <a:p>
            <a:pPr>
              <a:buNone/>
            </a:pPr>
            <a:r>
              <a:rPr lang="en-US" altLang="zh-CN" dirty="0" smtClean="0"/>
              <a:t>   2</a:t>
            </a:r>
            <a:r>
              <a:rPr lang="en-US" altLang="zh-CN" dirty="0"/>
              <a:t>. </a:t>
            </a:r>
            <a:r>
              <a:rPr lang="zh-CN" altLang="zh-CN" dirty="0"/>
              <a:t>差额分析法</a:t>
            </a:r>
          </a:p>
          <a:p>
            <a:pPr>
              <a:buNone/>
            </a:pPr>
            <a:r>
              <a:rPr lang="en-US" altLang="zh-CN" dirty="0" smtClean="0"/>
              <a:t>   </a:t>
            </a:r>
            <a:r>
              <a:rPr lang="zh-CN" altLang="zh-CN" b="0" dirty="0" smtClean="0"/>
              <a:t>差额</a:t>
            </a:r>
            <a:r>
              <a:rPr lang="zh-CN" altLang="zh-CN" b="0" dirty="0"/>
              <a:t>分析法是连环替代法的一种简化形式，是利用各个因素的比较值与基准值之间的差额，来计算各因素对分析指标的影响。</a:t>
            </a:r>
          </a:p>
        </p:txBody>
      </p:sp>
    </p:spTree>
    <p:extLst>
      <p:ext uri="{BB962C8B-B14F-4D97-AF65-F5344CB8AC3E}">
        <p14:creationId xmlns:p14="http://schemas.microsoft.com/office/powerpoint/2010/main" val="658084928"/>
      </p:ext>
    </p:extLst>
  </p:cSld>
  <p:clrMapOvr>
    <a:masterClrMapping/>
  </p:clrMapOvr>
  <p:transition/>
</p:sld>
</file>

<file path=ppt/theme/theme1.xml><?xml version="1.0" encoding="utf-8"?>
<a:theme xmlns:a="http://schemas.openxmlformats.org/drawingml/2006/main" name="建行模版">
  <a:themeElements>
    <a:clrScheme name="">
      <a:dk1>
        <a:srgbClr val="336699"/>
      </a:dk1>
      <a:lt1>
        <a:srgbClr val="FFFFFF"/>
      </a:lt1>
      <a:dk2>
        <a:srgbClr val="000000"/>
      </a:dk2>
      <a:lt2>
        <a:srgbClr val="808080"/>
      </a:lt2>
      <a:accent1>
        <a:srgbClr val="3399FF"/>
      </a:accent1>
      <a:accent2>
        <a:srgbClr val="99FFCC"/>
      </a:accent2>
      <a:accent3>
        <a:srgbClr val="FFFFFF"/>
      </a:accent3>
      <a:accent4>
        <a:srgbClr val="2A5682"/>
      </a:accent4>
      <a:accent5>
        <a:srgbClr val="ADCAFF"/>
      </a:accent5>
      <a:accent6>
        <a:srgbClr val="8AE7B9"/>
      </a:accent6>
      <a:hlink>
        <a:srgbClr val="CC00CC"/>
      </a:hlink>
      <a:folHlink>
        <a:srgbClr val="B2B2B2"/>
      </a:folHlink>
    </a:clrScheme>
    <a:fontScheme name="建行模版">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0" lang="en-US" sz="4800" b="0" i="0" u="none" strike="noStrike" cap="none" normalizeH="0" baseline="0" smtClean="0">
            <a:ln>
              <a:noFill/>
            </a:ln>
            <a:solidFill>
              <a:schemeClr val="tx2"/>
            </a:solidFill>
            <a:effectLst/>
            <a:latin typeface="黑体" pitchFamily="2" charset="-122"/>
            <a:ea typeface="黑体" pitchFamily="2" charset="-122"/>
          </a:defRPr>
        </a:defPPr>
      </a:lstStyle>
    </a:spDef>
    <a:ln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0" lang="en-US" sz="4800" b="0" i="0" u="none" strike="noStrike" cap="none" normalizeH="0" baseline="0" smtClean="0">
            <a:ln>
              <a:noFill/>
            </a:ln>
            <a:solidFill>
              <a:schemeClr val="tx2"/>
            </a:solidFill>
            <a:effectLst/>
            <a:latin typeface="黑体" pitchFamily="2" charset="-122"/>
            <a:ea typeface="黑体" pitchFamily="2" charset="-122"/>
          </a:defRPr>
        </a:defPPr>
      </a:lstStyle>
    </a:lnDef>
  </a:objectDefaults>
  <a:extraClrSchemeLst>
    <a:extraClrScheme>
      <a:clrScheme name="建行模版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建行模版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建行模版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建行模版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建行模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建行模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建行模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10310</TotalTime>
  <Words>4716</Words>
  <Application>Microsoft Office PowerPoint</Application>
  <PresentationFormat>全屏显示(4:3)</PresentationFormat>
  <Paragraphs>346</Paragraphs>
  <Slides>47</Slides>
  <Notes>0</Notes>
  <HiddenSlides>0</HiddenSlides>
  <MMClips>0</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建行模版</vt:lpstr>
      <vt:lpstr> 第三章 财务分析</vt:lpstr>
      <vt:lpstr>学习目标</vt:lpstr>
      <vt:lpstr>案例导入</vt:lpstr>
      <vt:lpstr>第一节 财务分析概述</vt:lpstr>
      <vt:lpstr>第一节 财务分析概述</vt:lpstr>
      <vt:lpstr>第一节 财务分析概述</vt:lpstr>
      <vt:lpstr>第一节 财务分析概述</vt:lpstr>
      <vt:lpstr>第一节 财务分析概述</vt:lpstr>
      <vt:lpstr>第一节 财务分析概述</vt:lpstr>
      <vt:lpstr>第一节 财务分析概述</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第二节 一般财务指标分析</vt:lpstr>
      <vt:lpstr>第三节    上市公司基本财务分析</vt:lpstr>
      <vt:lpstr>第三节    上市公司基本财务分析</vt:lpstr>
      <vt:lpstr>第三节    上市公司基本财务分析</vt:lpstr>
      <vt:lpstr>第三节    上市公司基本财务分析</vt:lpstr>
      <vt:lpstr>第三节    上市公司基本财务分析</vt:lpstr>
      <vt:lpstr>第三节    上市公司基本财务分析</vt:lpstr>
      <vt:lpstr>第四节  财务综合分析</vt:lpstr>
      <vt:lpstr>第四节  财务综合分析</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2005年计财会培训讲义</dc:title>
  <dc:creator>王晓薇</dc:creator>
  <cp:lastModifiedBy>Administrator</cp:lastModifiedBy>
  <cp:revision>730</cp:revision>
  <dcterms:modified xsi:type="dcterms:W3CDTF">2018-10-22T07:30:48Z</dcterms:modified>
</cp:coreProperties>
</file>