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83" r:id="rId4"/>
    <p:sldId id="258" r:id="rId5"/>
    <p:sldId id="285" r:id="rId6"/>
    <p:sldId id="485" r:id="rId7"/>
    <p:sldId id="487" r:id="rId8"/>
    <p:sldId id="486" r:id="rId9"/>
    <p:sldId id="488" r:id="rId10"/>
    <p:sldId id="489" r:id="rId11"/>
    <p:sldId id="418" r:id="rId12"/>
    <p:sldId id="491" r:id="rId13"/>
    <p:sldId id="492" r:id="rId14"/>
    <p:sldId id="550" r:id="rId15"/>
    <p:sldId id="259" r:id="rId16"/>
    <p:sldId id="442" r:id="rId17"/>
    <p:sldId id="493" r:id="rId18"/>
    <p:sldId id="494" r:id="rId19"/>
    <p:sldId id="495" r:id="rId20"/>
    <p:sldId id="539" r:id="rId21"/>
    <p:sldId id="441" r:id="rId22"/>
    <p:sldId id="540" r:id="rId23"/>
    <p:sldId id="538" r:id="rId24"/>
    <p:sldId id="541" r:id="rId25"/>
    <p:sldId id="542" r:id="rId26"/>
    <p:sldId id="543" r:id="rId27"/>
    <p:sldId id="544" r:id="rId28"/>
    <p:sldId id="545" r:id="rId29"/>
    <p:sldId id="546" r:id="rId30"/>
    <p:sldId id="547" r:id="rId31"/>
    <p:sldId id="548" r:id="rId32"/>
    <p:sldId id="549" r:id="rId33"/>
    <p:sldId id="272" r:id="rId34"/>
    <p:sldId id="316" r:id="rId35"/>
    <p:sldId id="483" r:id="rId36"/>
    <p:sldId id="28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p15:clr>
            <a:srgbClr val="A4A3A4"/>
          </p15:clr>
        </p15:guide>
        <p15:guide id="2" pos="38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576" y="67"/>
      </p:cViewPr>
      <p:guideLst>
        <p:guide orient="horz" pos="2162"/>
        <p:guide pos="389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DB2B3-C5AC-462A-9DBC-C6205429A172}" type="datetimeFigureOut">
              <a:rPr lang="zh-CN" altLang="en-US" smtClean="0"/>
              <a:t>2022/1/1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23EB-965A-48D1-906D-189B39FFDEA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7DFC76-6F19-4E55-9EE6-E7C688B98095}" type="slidenum">
              <a:rPr lang="zh-CN" altLang="en-US" smtClean="0"/>
              <a:t>‹#›</a:t>
            </a:fld>
            <a:endParaRPr lang="zh-CN" altLang="en-US"/>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3D5952-1F7A-4A8C-9974-88BC06B3A9E8}" type="datetimeFigureOut">
              <a:rPr lang="zh-CN" altLang="en-US" smtClean="0"/>
              <a:t>2022/1/1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7DFC76-6F19-4E55-9EE6-E7C688B980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D5952-1F7A-4A8C-9974-88BC06B3A9E8}" type="datetimeFigureOut">
              <a:rPr lang="zh-CN" altLang="en-US" smtClean="0"/>
              <a:t>2022/1/1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DFC76-6F19-4E55-9EE6-E7C688B980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Layout" Target="../slideLayouts/slideLayout7.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7498080" cy="1198880"/>
          </a:xfrm>
          <a:prstGeom prst="rect">
            <a:avLst/>
          </a:prstGeom>
        </p:spPr>
        <p:txBody>
          <a:bodyPr wrap="none">
            <a:spAutoFit/>
          </a:bodyPr>
          <a:lstStyle/>
          <a:p>
            <a:pPr lvl="0" algn="l">
              <a:spcBef>
                <a:spcPct val="0"/>
              </a:spcBef>
            </a:pPr>
            <a:r>
              <a:rPr lang="zh-CN" altLang="en-US" sz="7200" dirty="0">
                <a:solidFill>
                  <a:schemeClr val="tx1">
                    <a:lumMod val="75000"/>
                    <a:lumOff val="25000"/>
                  </a:schemeClr>
                </a:solidFill>
                <a:latin typeface="思源黑体 CN Heavy" panose="020B0A00000000000000" pitchFamily="34" charset="-122"/>
                <a:ea typeface="思源黑体 CN Heavy" panose="020B0A00000000000000" pitchFamily="34" charset="-122"/>
              </a:rPr>
              <a:t>领导学（第五版）</a:t>
            </a:r>
          </a:p>
        </p:txBody>
      </p:sp>
      <p:sp>
        <p:nvSpPr>
          <p:cNvPr id="12" name="矩形: 圆角 11"/>
          <p:cNvSpPr/>
          <p:nvPr/>
        </p:nvSpPr>
        <p:spPr>
          <a:xfrm>
            <a:off x="6576598" y="3931920"/>
            <a:ext cx="2294021" cy="54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思源宋体 CN Heavy" panose="02020900000000000000" pitchFamily="18" charset="-122"/>
                <a:ea typeface="思源宋体 CN Heavy" panose="02020900000000000000" pitchFamily="18" charset="-122"/>
              </a:rPr>
              <a:t>邱霈恩</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latin typeface="思源宋体 CN Heavy" panose="02020900000000000000" pitchFamily="18" charset="-122"/>
                <a:ea typeface="思源宋体 CN Heavy" panose="02020900000000000000" pitchFamily="18" charset="-122"/>
              </a:rPr>
              <a:t>著</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8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2" grpId="0" bldLvl="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03</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2122805"/>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领导素质的特点及相关原理</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03</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7.3.1 </a:t>
            </a:r>
            <a:r>
              <a:rPr lang="zh-CN" altLang="en-US" b="1" dirty="0">
                <a:solidFill>
                  <a:schemeClr val="tx1"/>
                </a:solidFill>
                <a:latin typeface="宋体" panose="02010600030101010101" pitchFamily="2" charset="-122"/>
                <a:ea typeface="宋体" panose="02010600030101010101" pitchFamily="2" charset="-122"/>
              </a:rPr>
              <a:t>领导人才的成长发展规律</a:t>
            </a:r>
          </a:p>
          <a:p>
            <a:pPr lvl="0">
              <a:buSzTx/>
            </a:pPr>
            <a:r>
              <a:rPr sz="2000" dirty="0">
                <a:solidFill>
                  <a:schemeClr val="tx1"/>
                </a:solidFill>
                <a:latin typeface="+mn-ea"/>
                <a:sym typeface="思源黑体" panose="020B0400000000000000" pitchFamily="34" charset="-122"/>
              </a:rPr>
              <a:t>领导人才是一种具有巨大能量的组织性、创造性和实干性领导人才。其成长发展主要是领导素质在一定外因的刺激和推动下、在一定的领导环境中不断运动变化的现实过程和现实结果。当外因影响力强大得足以超越领导素质能动性时,领导素质的变化发展则暂时为外因所主导。这种情形主要包括突至机遇和突发事件以及体制环境的强大决定作用。然而,在大多数情况下领导素质运动和领导人才成长发展运动都是由领导素质的矛盾运动和巨大能动性引发的。也就是说，客观实践和主观修炼决定着领导人才的成长发展。</a:t>
            </a:r>
          </a:p>
          <a:p>
            <a:pPr lvl="0">
              <a:buSzTx/>
            </a:pPr>
            <a:r>
              <a:rPr sz="2000" dirty="0">
                <a:solidFill>
                  <a:schemeClr val="tx1"/>
                </a:solidFill>
                <a:latin typeface="+mn-ea"/>
                <a:sym typeface="思源黑体" panose="020B0400000000000000" pitchFamily="34" charset="-122"/>
              </a:rPr>
              <a:t>第一种是使道德素质首先遭到严重腐蚀,进而严重腐蚀政治素质和思想素质。</a:t>
            </a:r>
          </a:p>
          <a:p>
            <a:pPr lvl="0">
              <a:buSzTx/>
            </a:pPr>
            <a:r>
              <a:rPr sz="2000" dirty="0">
                <a:solidFill>
                  <a:schemeClr val="tx1"/>
                </a:solidFill>
                <a:latin typeface="+mn-ea"/>
                <a:sym typeface="思源黑体" panose="020B0400000000000000" pitchFamily="34" charset="-122"/>
              </a:rPr>
              <a:t>第二种是考验、历练和强化政治素质、道德素质和思想素质,使之变得更精纯、更过硬。</a:t>
            </a:r>
          </a:p>
          <a:p>
            <a:pPr lvl="0">
              <a:buSzTx/>
            </a:pPr>
            <a:endParaRPr sz="2000" dirty="0">
              <a:solidFill>
                <a:schemeClr val="tx1"/>
              </a:solidFill>
              <a:latin typeface="+mn-ea"/>
              <a:sym typeface="思源黑体" panose="020B0400000000000000" pitchFamily="34" charset="-122"/>
            </a:endParaRPr>
          </a:p>
          <a:p>
            <a:pPr lvl="0">
              <a:buSzTx/>
            </a:pPr>
            <a:r>
              <a:rPr sz="2000" dirty="0">
                <a:solidFill>
                  <a:schemeClr val="tx1"/>
                </a:solidFill>
                <a:latin typeface="+mn-ea"/>
                <a:sym typeface="思源黑体" panose="020B0400000000000000" pitchFamily="34" charset="-122"/>
              </a:rPr>
              <a:t>领导素质运动和领导人才的成长发展深受政治素质、道德素质和思想素质等核心领导素质的影响。领导素质整体依政治素质、道德素质和思想素质等主宰性领导素质的取向和变动而发生变化。作为领导素质整体的领导人才则依领导素质的变化发展而变化发展:要么继续向上发展,不断实现升华和优化;要么不断向下发展,最终毁于一旦。总之,领导人才的成长发展过程在根本上为政治素质、道德素质和思想素质的质量和取向所左右。</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7.3.2 </a:t>
            </a:r>
            <a:r>
              <a:rPr lang="zh-CN" altLang="en-US" b="1" dirty="0">
                <a:solidFill>
                  <a:schemeClr val="tx1"/>
                </a:solidFill>
                <a:latin typeface="宋体" panose="02010600030101010101" pitchFamily="2" charset="-122"/>
                <a:ea typeface="宋体" panose="02010600030101010101" pitchFamily="2" charset="-122"/>
              </a:rPr>
              <a:t>领导人才的效能效用规律</a:t>
            </a:r>
          </a:p>
          <a:p>
            <a:pPr lvl="0">
              <a:buSzTx/>
            </a:pPr>
            <a:r>
              <a:rPr sz="2000" dirty="0">
                <a:solidFill>
                  <a:schemeClr val="tx1"/>
                </a:solidFill>
                <a:latin typeface="+mn-ea"/>
                <a:sym typeface="思源黑体" panose="020B0400000000000000" pitchFamily="34" charset="-122"/>
              </a:rPr>
              <a:t>不加理睬则会滥释能量,不仅会造成资源的严重浪费,而且还会造成各种混乱、破坏、无序、有害的结果;只有加以积极、科学地引导、规范和开发利用,才能保证其方向明确地释放和发挥作用,以完全有利于领导事业,有利于领导主体更好地造福于人类社会。这就是领导人才效能效用的基本规律。</a:t>
            </a:r>
          </a:p>
          <a:p>
            <a:pPr lvl="0">
              <a:buSzTx/>
            </a:pPr>
            <a:r>
              <a:rPr sz="2000" dirty="0">
                <a:solidFill>
                  <a:schemeClr val="tx1"/>
                </a:solidFill>
                <a:latin typeface="+mn-ea"/>
                <a:sym typeface="思源黑体" panose="020B0400000000000000" pitchFamily="34" charset="-122"/>
              </a:rPr>
              <a:t>要确保领导素质整体的能量得到最充分的开发和利用,领导人才的效能效用得到最充分的发挥和实现,就需要具备两个条件:</a:t>
            </a:r>
          </a:p>
          <a:p>
            <a:pPr lvl="0">
              <a:buSzTx/>
            </a:pPr>
            <a:r>
              <a:rPr sz="2000" b="1" dirty="0">
                <a:solidFill>
                  <a:schemeClr val="tx1"/>
                </a:solidFill>
                <a:latin typeface="+mn-ea"/>
                <a:sym typeface="思源黑体" panose="020B0400000000000000" pitchFamily="34" charset="-122"/>
              </a:rPr>
              <a:t>一是</a:t>
            </a:r>
            <a:r>
              <a:rPr sz="2000" dirty="0">
                <a:solidFill>
                  <a:schemeClr val="tx1"/>
                </a:solidFill>
                <a:latin typeface="+mn-ea"/>
                <a:sym typeface="思源黑体" panose="020B0400000000000000" pitchFamily="34" charset="-122"/>
              </a:rPr>
              <a:t>领导人才自身的道德素质和思想素质要发挥特别的作用。这是最关键的条件,要求领导人才必须具备一个自动机制,自觉地保证效能效用得到最好的发挥。</a:t>
            </a:r>
          </a:p>
          <a:p>
            <a:pPr lvl="0">
              <a:buSzTx/>
            </a:pPr>
            <a:r>
              <a:rPr sz="2000" b="1" dirty="0">
                <a:solidFill>
                  <a:schemeClr val="tx1"/>
                </a:solidFill>
                <a:latin typeface="+mn-ea"/>
                <a:sym typeface="思源黑体" panose="020B0400000000000000" pitchFamily="34" charset="-122"/>
              </a:rPr>
              <a:t>二是</a:t>
            </a:r>
            <a:r>
              <a:rPr sz="2000" dirty="0">
                <a:solidFill>
                  <a:schemeClr val="tx1"/>
                </a:solidFill>
                <a:latin typeface="+mn-ea"/>
                <a:sym typeface="思源黑体" panose="020B0400000000000000" pitchFamily="34" charset="-122"/>
              </a:rPr>
              <a:t>领导体制和法律制度要提供科学、有效的保证。这是最根本的条件,要求有一个科学、有力的外部环境和外在机制,自然而严格地确保领导人才的效能效用按照公共或共同的标准和要求得到最大限度的发挥。这两者缺少任何一个,领导人才的效能效用都不可能得到很好的开发利用。</a:t>
            </a:r>
          </a:p>
          <a:p>
            <a:pPr lvl="0">
              <a:buSzTx/>
            </a:pPr>
            <a:r>
              <a:rPr sz="2000" dirty="0">
                <a:solidFill>
                  <a:schemeClr val="tx1"/>
                </a:solidFill>
                <a:latin typeface="+mn-ea"/>
                <a:sym typeface="思源黑体" panose="020B0400000000000000" pitchFamily="34" charset="-122"/>
              </a:rPr>
              <a:t>从发挥领导人才效能效用的运作实践看,这两个条件或两个机制如果能做到有机结合,就能保证充分开发领导人才的潜能,充分利用领导人才的显能,使领导人才成为完备的显领导人才;就可以避免使部分甚或大部分领导素质整体总是处于潜领导人才的状态,也可以避免领导人才错时错位、受到困阻扭曲,避免造成领导人才资源的严重浪费。</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7.3.3 </a:t>
            </a:r>
            <a:r>
              <a:rPr lang="zh-CN" altLang="en-US" b="1" dirty="0">
                <a:solidFill>
                  <a:schemeClr val="tx1"/>
                </a:solidFill>
                <a:latin typeface="宋体" panose="02010600030101010101" pitchFamily="2" charset="-122"/>
                <a:ea typeface="宋体" panose="02010600030101010101" pitchFamily="2" charset="-122"/>
              </a:rPr>
              <a:t>领导人才的价值规律</a:t>
            </a:r>
          </a:p>
          <a:p>
            <a:pPr lvl="0">
              <a:buSzTx/>
            </a:pPr>
            <a:r>
              <a:rPr sz="2000" dirty="0">
                <a:solidFill>
                  <a:schemeClr val="tx1"/>
                </a:solidFill>
                <a:latin typeface="+mn-ea"/>
                <a:sym typeface="思源黑体" panose="020B0400000000000000" pitchFamily="34" charset="-122"/>
              </a:rPr>
              <a:t>领导人才同其他所有领导人才一样,其价值均同领导素质的能量和品位呈正相关,根本上为领导素质的能量和品位所决定,随这些能量和品位的变化而变化。能量高、品位高,则价值高;能量低、品位低,则价值低;由此形成以能量和品位为主轴的价值轨迹。这种价值轨迹并不受外在条件的制约或限制,或者说外在因素并不能直接左右这种价值轨迹。</a:t>
            </a:r>
          </a:p>
          <a:p>
            <a:pPr lvl="0">
              <a:buSzTx/>
            </a:pPr>
            <a:r>
              <a:rPr sz="2000" dirty="0">
                <a:solidFill>
                  <a:schemeClr val="tx1"/>
                </a:solidFill>
                <a:latin typeface="+mn-ea"/>
                <a:sym typeface="思源黑体" panose="020B0400000000000000" pitchFamily="34" charset="-122"/>
              </a:rPr>
              <a:t>不管是有保留地使用领导人才还是通过弃置或荒废领导人才的办法来完全压制领导人才,均不可剥夺或削弱领导人才的价值;不管是特意重用还是特意宣传以便人为地进行抬高,亦不可能增加一分一厘真实的价值。这就是基本的领导人才价值规律,也是最本质的领导人才价值规律。</a:t>
            </a:r>
          </a:p>
          <a:p>
            <a:pPr lvl="0">
              <a:buSzTx/>
            </a:pPr>
            <a:r>
              <a:rPr sz="2000" dirty="0">
                <a:solidFill>
                  <a:schemeClr val="tx1"/>
                </a:solidFill>
                <a:latin typeface="+mn-ea"/>
                <a:sym typeface="思源黑体" panose="020B0400000000000000" pitchFamily="34" charset="-122"/>
              </a:rPr>
              <a:t>但是,从现实运作的角度看,领导人才的价值规律却存在两种情况:</a:t>
            </a:r>
          </a:p>
          <a:p>
            <a:pPr lvl="0">
              <a:buSzTx/>
            </a:pPr>
            <a:r>
              <a:rPr sz="2000" dirty="0">
                <a:solidFill>
                  <a:schemeClr val="tx1"/>
                </a:solidFill>
                <a:latin typeface="+mn-ea"/>
                <a:sym typeface="思源黑体" panose="020B0400000000000000" pitchFamily="34" charset="-122"/>
              </a:rPr>
              <a:t>一是领导人才的价值最终要得到社会的认可,这是领导人才价值的社会实现。这就是说,社会标准对领导人才的现实价值起衡量、判断和决定的作用。</a:t>
            </a:r>
          </a:p>
          <a:p>
            <a:pPr lvl="0">
              <a:buSzTx/>
            </a:pPr>
            <a:r>
              <a:rPr sz="2000" dirty="0">
                <a:solidFill>
                  <a:schemeClr val="tx1"/>
                </a:solidFill>
                <a:latin typeface="+mn-ea"/>
                <a:sym typeface="思源黑体" panose="020B0400000000000000" pitchFamily="34" charset="-122"/>
              </a:rPr>
              <a:t>二是领导人才的价值直接依赖于领导素质释放能量、展示品位的质量和状况,即成功和影响的程度。</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3AE96AB-DE80-4804-B722-1FA9430A289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6B1B811-376D-4E05-9414-9AFD96841BAB}"/>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BC3CE8D-9197-4D46-BFFF-9AFD9468AF1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D8B3D96-DAA2-4019-8723-399FCA552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560882"/>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B8A4399-A734-47C6-B6EC-97C241B07F8E}"/>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201E996-3545-4CB6-9BC9-787F8BB17D37}"/>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C3993F04-02CB-474F-A372-2ED98EC40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04</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领导人才的选拔与使用</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04</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7.4.1 </a:t>
            </a:r>
            <a:r>
              <a:rPr lang="zh-CN" altLang="en-US" b="1" dirty="0">
                <a:solidFill>
                  <a:schemeClr val="tx1"/>
                </a:solidFill>
                <a:latin typeface="宋体" panose="02010600030101010101" pitchFamily="2" charset="-122"/>
                <a:ea typeface="宋体" panose="02010600030101010101" pitchFamily="2" charset="-122"/>
              </a:rPr>
              <a:t>选拔、使用和开发领导人才的重要性</a:t>
            </a:r>
          </a:p>
          <a:p>
            <a:pPr lvl="0">
              <a:buSzTx/>
            </a:pPr>
            <a:r>
              <a:rPr sz="2000" dirty="0">
                <a:solidFill>
                  <a:schemeClr val="tx1"/>
                </a:solidFill>
                <a:latin typeface="+mn-ea"/>
                <a:sym typeface="思源黑体" panose="020B0400000000000000" pitchFamily="34" charset="-122"/>
              </a:rPr>
              <a:t>领导人才问题早就已经不是一般的人才问题了。要解决这个问题,不能单纯依靠理论研究和应用研究,而是要靠当前最智慧的领导主体对此事的感悟、发现与决心。</a:t>
            </a:r>
          </a:p>
          <a:p>
            <a:pPr lvl="0">
              <a:buSzTx/>
            </a:pPr>
            <a:r>
              <a:rPr sz="2000" dirty="0">
                <a:solidFill>
                  <a:schemeClr val="tx1"/>
                </a:solidFill>
                <a:latin typeface="+mn-ea"/>
                <a:sym typeface="思源黑体" panose="020B0400000000000000" pitchFamily="34" charset="-122"/>
              </a:rPr>
              <a:t>而开发领导人才则完全是一个现代话题,是基于对现代社会生活的深刻理解、对现代竞争的深重担忧、根据现在所处的时代乃至未来发展对领导人才的实际需要提出来的重大主题。</a:t>
            </a:r>
          </a:p>
          <a:p>
            <a:pPr lvl="0">
              <a:buSzTx/>
            </a:pPr>
            <a:r>
              <a:rPr sz="2000" dirty="0">
                <a:solidFill>
                  <a:schemeClr val="tx1"/>
                </a:solidFill>
                <a:latin typeface="+mn-ea"/>
                <a:sym typeface="思源黑体" panose="020B0400000000000000" pitchFamily="34" charset="-122"/>
              </a:rPr>
              <a:t>最关键的还是领导力量亦即领导力;领导力从根本上影响甚至直接决定这些实力的程度和水平,直接决定社会系统之间竞争的强度和烈度、效果和结局。开发领导人才就是开发领导力,提高核心竞争力。</a:t>
            </a:r>
          </a:p>
          <a:p>
            <a:pPr lvl="0">
              <a:buSzTx/>
            </a:pPr>
            <a:r>
              <a:rPr sz="2000" dirty="0">
                <a:solidFill>
                  <a:schemeClr val="tx1"/>
                </a:solidFill>
                <a:latin typeface="+mn-ea"/>
                <a:sym typeface="思源黑体" panose="020B0400000000000000" pitchFamily="34" charset="-122"/>
              </a:rPr>
              <a:t>领导人才是最重要的人才,其能量和品位常常直接构成一个群体、组织、民族、国家或社会的核心竞争力和关键性实力。</a:t>
            </a:r>
          </a:p>
          <a:p>
            <a:pPr lvl="0">
              <a:buSzTx/>
            </a:pPr>
            <a:r>
              <a:rPr sz="2000" dirty="0">
                <a:solidFill>
                  <a:schemeClr val="tx1"/>
                </a:solidFill>
                <a:latin typeface="+mn-ea"/>
                <a:sym typeface="思源黑体" panose="020B0400000000000000" pitchFamily="34" charset="-122"/>
              </a:rPr>
              <a:t>增强领导力量绝不是简单地增加或扩大领导队伍,更不是通过维持和发展“汰优机制”来为更多的庸人挤入领导队伍提供机会,而是要完全打碎“汰优机制”,建立最彻底的“汰劣机制”,充分选拔、开发和使用好领导人才,最终要促使整个领导群体完全领导人才化,真正提高该系统的领导质量和价值,真正强化和优化现实的领导力。</a:t>
            </a:r>
          </a:p>
          <a:p>
            <a:pPr lvl="0">
              <a:buSzTx/>
            </a:pPr>
            <a:r>
              <a:rPr sz="2000" dirty="0">
                <a:solidFill>
                  <a:schemeClr val="tx1"/>
                </a:solidFill>
                <a:latin typeface="+mn-ea"/>
                <a:sym typeface="思源黑体" panose="020B0400000000000000" pitchFamily="34" charset="-122"/>
              </a:rPr>
              <a:t>而这在操作上就具体落实为选拔、使用和开发领导人才。</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7.4.1 </a:t>
            </a:r>
            <a:r>
              <a:rPr lang="zh-CN" altLang="en-US" b="1" dirty="0">
                <a:solidFill>
                  <a:schemeClr val="tx1"/>
                </a:solidFill>
                <a:latin typeface="宋体" panose="02010600030101010101" pitchFamily="2" charset="-122"/>
                <a:ea typeface="宋体" panose="02010600030101010101" pitchFamily="2" charset="-122"/>
              </a:rPr>
              <a:t>选拔、使用和开发领导人才的重要性</a:t>
            </a:r>
          </a:p>
          <a:p>
            <a:pPr lvl="0">
              <a:buSzTx/>
            </a:pPr>
            <a:r>
              <a:rPr sz="2000" dirty="0">
                <a:solidFill>
                  <a:schemeClr val="tx1"/>
                </a:solidFill>
                <a:latin typeface="+mn-ea"/>
                <a:sym typeface="思源黑体" panose="020B0400000000000000" pitchFamily="34" charset="-122"/>
              </a:rPr>
              <a:t>选拔、使用和开发领导人才虽然是三个不同的环节,但是从现代社会的角度来看则是一体化的、一条龙的,即彼此是相互连贯、互为条件的。选拔为了使用,开发也是为了使用;没有使用作为条件,选拔和开发都是毫无意义的。开发内在地包含了选拔,选拔是关键的、实质性的开发;使用为选拔和开发提供现实指导和科学依据,对这两者都有促进作用。</a:t>
            </a:r>
          </a:p>
          <a:p>
            <a:pPr lvl="0">
              <a:buSzTx/>
            </a:pPr>
            <a:r>
              <a:rPr sz="2000" dirty="0">
                <a:solidFill>
                  <a:schemeClr val="tx1"/>
                </a:solidFill>
                <a:latin typeface="+mn-ea"/>
                <a:sym typeface="思源黑体" panose="020B0400000000000000" pitchFamily="34" charset="-122"/>
              </a:rPr>
              <a:t>事实上,开发领导人才就是极大发展和增强领导力量,就是成批、规范、优质地造就领导人才,并将他们源源不断地输送到该系统的领导岗位上,同时不断淘汰和分离出不符合要求的或者不是领导人才的领导者,促使该系统的领导群体完全领导人才化。因而开发也内含着培养,培养是最重要的开发。可以说,包括培养在内,领导人才的选拔、开发和使用其实都是连在一起的一体化组织人事工作。这些工作是以领导素质为主线的一连串的工作。</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85850"/>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7.4.2 </a:t>
            </a:r>
            <a:r>
              <a:rPr lang="zh-CN" altLang="en-US" b="1" dirty="0">
                <a:solidFill>
                  <a:schemeClr val="tx1"/>
                </a:solidFill>
                <a:latin typeface="宋体" panose="02010600030101010101" pitchFamily="2" charset="-122"/>
                <a:ea typeface="宋体" panose="02010600030101010101" pitchFamily="2" charset="-122"/>
              </a:rPr>
              <a:t>选拔、使用和开发领导人才的几个关键要点</a:t>
            </a:r>
          </a:p>
          <a:p>
            <a:pPr lvl="0">
              <a:buSzTx/>
            </a:pPr>
            <a:endParaRPr sz="2000" dirty="0">
              <a:solidFill>
                <a:schemeClr val="tx1"/>
              </a:solidFill>
              <a:latin typeface="+mn-ea"/>
              <a:sym typeface="思源黑体" panose="020B0400000000000000" pitchFamily="34" charset="-122"/>
            </a:endParaRPr>
          </a:p>
        </p:txBody>
      </p:sp>
      <p:grpSp>
        <p:nvGrpSpPr>
          <p:cNvPr id="5" name="."/>
          <p:cNvGrpSpPr/>
          <p:nvPr/>
        </p:nvGrpSpPr>
        <p:grpSpPr>
          <a:xfrm>
            <a:off x="631825" y="1961515"/>
            <a:ext cx="1630045" cy="1635125"/>
            <a:chOff x="1085477" y="1535725"/>
            <a:chExt cx="1373932" cy="1378034"/>
          </a:xfrm>
        </p:grpSpPr>
        <p:sp>
          <p:nvSpPr>
            <p:cNvPr id="26" name="."/>
            <p:cNvSpPr/>
            <p:nvPr>
              <p:custDataLst>
                <p:tags r:id="rId9"/>
              </p:custDataLst>
            </p:nvPr>
          </p:nvSpPr>
          <p:spPr bwMode="auto">
            <a:xfrm>
              <a:off x="1085477"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7" name="."/>
            <p:cNvSpPr/>
            <p:nvPr>
              <p:custDataLst>
                <p:tags r:id="rId10"/>
              </p:custDataLst>
            </p:nvPr>
          </p:nvSpPr>
          <p:spPr>
            <a:xfrm>
              <a:off x="1550241" y="2005000"/>
              <a:ext cx="444393" cy="439485"/>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6" name="."/>
          <p:cNvGrpSpPr/>
          <p:nvPr/>
        </p:nvGrpSpPr>
        <p:grpSpPr>
          <a:xfrm>
            <a:off x="2743200" y="1961515"/>
            <a:ext cx="1630045" cy="1635125"/>
            <a:chOff x="3244081" y="1535725"/>
            <a:chExt cx="1373932" cy="1378034"/>
          </a:xfrm>
        </p:grpSpPr>
        <p:sp>
          <p:nvSpPr>
            <p:cNvPr id="24" name="."/>
            <p:cNvSpPr/>
            <p:nvPr>
              <p:custDataLst>
                <p:tags r:id="rId7"/>
              </p:custDataLst>
            </p:nvPr>
          </p:nvSpPr>
          <p:spPr bwMode="auto">
            <a:xfrm>
              <a:off x="3244081"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5" name="."/>
            <p:cNvSpPr/>
            <p:nvPr>
              <p:custDataLst>
                <p:tags r:id="rId8"/>
              </p:custDataLst>
            </p:nvPr>
          </p:nvSpPr>
          <p:spPr>
            <a:xfrm>
              <a:off x="3716905" y="2002546"/>
              <a:ext cx="428269" cy="444393"/>
            </a:xfrm>
            <a:custGeom>
              <a:avLst/>
              <a:gdLst>
                <a:gd name="connsiteX0" fmla="*/ 533304 w 585797"/>
                <a:gd name="connsiteY0" fmla="*/ 452325 h 607851"/>
                <a:gd name="connsiteX1" fmla="*/ 568750 w 585797"/>
                <a:gd name="connsiteY1" fmla="*/ 460265 h 607851"/>
                <a:gd name="connsiteX2" fmla="*/ 585772 w 585797"/>
                <a:gd name="connsiteY2" fmla="*/ 480255 h 607851"/>
                <a:gd name="connsiteX3" fmla="*/ 571088 w 585797"/>
                <a:gd name="connsiteY3" fmla="*/ 502112 h 607851"/>
                <a:gd name="connsiteX4" fmla="*/ 273212 w 585797"/>
                <a:gd name="connsiteY4" fmla="*/ 604395 h 607851"/>
                <a:gd name="connsiteX5" fmla="*/ 252917 w 585797"/>
                <a:gd name="connsiteY5" fmla="*/ 607851 h 607851"/>
                <a:gd name="connsiteX6" fmla="*/ 236924 w 585797"/>
                <a:gd name="connsiteY6" fmla="*/ 605703 h 607851"/>
                <a:gd name="connsiteX7" fmla="*/ 16205 w 585797"/>
                <a:gd name="connsiteY7" fmla="*/ 547322 h 607851"/>
                <a:gd name="connsiteX8" fmla="*/ 25 w 585797"/>
                <a:gd name="connsiteY8" fmla="*/ 527239 h 607851"/>
                <a:gd name="connsiteX9" fmla="*/ 14428 w 585797"/>
                <a:gd name="connsiteY9" fmla="*/ 505755 h 607851"/>
                <a:gd name="connsiteX10" fmla="*/ 50716 w 585797"/>
                <a:gd name="connsiteY10" fmla="*/ 492678 h 607851"/>
                <a:gd name="connsiteX11" fmla="*/ 226449 w 585797"/>
                <a:gd name="connsiteY11" fmla="*/ 539196 h 607851"/>
                <a:gd name="connsiteX12" fmla="*/ 252917 w 585797"/>
                <a:gd name="connsiteY12" fmla="*/ 542652 h 607851"/>
                <a:gd name="connsiteX13" fmla="*/ 286492 w 585797"/>
                <a:gd name="connsiteY13" fmla="*/ 537047 h 607851"/>
                <a:gd name="connsiteX14" fmla="*/ 533215 w 585797"/>
                <a:gd name="connsiteY14" fmla="*/ 346476 h 607851"/>
                <a:gd name="connsiteX15" fmla="*/ 568751 w 585797"/>
                <a:gd name="connsiteY15" fmla="*/ 354414 h 607851"/>
                <a:gd name="connsiteX16" fmla="*/ 585772 w 585797"/>
                <a:gd name="connsiteY16" fmla="*/ 374490 h 607851"/>
                <a:gd name="connsiteX17" fmla="*/ 571089 w 585797"/>
                <a:gd name="connsiteY17" fmla="*/ 396248 h 607851"/>
                <a:gd name="connsiteX18" fmla="*/ 273237 w 585797"/>
                <a:gd name="connsiteY18" fmla="*/ 498500 h 607851"/>
                <a:gd name="connsiteX19" fmla="*/ 252944 w 585797"/>
                <a:gd name="connsiteY19" fmla="*/ 501861 h 607851"/>
                <a:gd name="connsiteX20" fmla="*/ 236952 w 585797"/>
                <a:gd name="connsiteY20" fmla="*/ 499807 h 607851"/>
                <a:gd name="connsiteX21" fmla="*/ 16251 w 585797"/>
                <a:gd name="connsiteY21" fmla="*/ 441444 h 607851"/>
                <a:gd name="connsiteX22" fmla="*/ 73 w 585797"/>
                <a:gd name="connsiteY22" fmla="*/ 421367 h 607851"/>
                <a:gd name="connsiteX23" fmla="*/ 14474 w 585797"/>
                <a:gd name="connsiteY23" fmla="*/ 399983 h 607851"/>
                <a:gd name="connsiteX24" fmla="*/ 50759 w 585797"/>
                <a:gd name="connsiteY24" fmla="*/ 386910 h 607851"/>
                <a:gd name="connsiteX25" fmla="*/ 226478 w 585797"/>
                <a:gd name="connsiteY25" fmla="*/ 433413 h 607851"/>
                <a:gd name="connsiteX26" fmla="*/ 252944 w 585797"/>
                <a:gd name="connsiteY26" fmla="*/ 436775 h 607851"/>
                <a:gd name="connsiteX27" fmla="*/ 286517 w 585797"/>
                <a:gd name="connsiteY27" fmla="*/ 431172 h 607851"/>
                <a:gd name="connsiteX28" fmla="*/ 463638 w 585797"/>
                <a:gd name="connsiteY28" fmla="*/ 224963 h 607851"/>
                <a:gd name="connsiteX29" fmla="*/ 568751 w 585797"/>
                <a:gd name="connsiteY29" fmla="*/ 248492 h 607851"/>
                <a:gd name="connsiteX30" fmla="*/ 585772 w 585797"/>
                <a:gd name="connsiteY30" fmla="*/ 268566 h 607851"/>
                <a:gd name="connsiteX31" fmla="*/ 571089 w 585797"/>
                <a:gd name="connsiteY31" fmla="*/ 290321 h 607851"/>
                <a:gd name="connsiteX32" fmla="*/ 273237 w 585797"/>
                <a:gd name="connsiteY32" fmla="*/ 392560 h 607851"/>
                <a:gd name="connsiteX33" fmla="*/ 252944 w 585797"/>
                <a:gd name="connsiteY33" fmla="*/ 396014 h 607851"/>
                <a:gd name="connsiteX34" fmla="*/ 236952 w 585797"/>
                <a:gd name="connsiteY34" fmla="*/ 393960 h 607851"/>
                <a:gd name="connsiteX35" fmla="*/ 16251 w 585797"/>
                <a:gd name="connsiteY35" fmla="*/ 335511 h 607851"/>
                <a:gd name="connsiteX36" fmla="*/ 73 w 585797"/>
                <a:gd name="connsiteY36" fmla="*/ 315437 h 607851"/>
                <a:gd name="connsiteX37" fmla="*/ 14474 w 585797"/>
                <a:gd name="connsiteY37" fmla="*/ 294056 h 607851"/>
                <a:gd name="connsiteX38" fmla="*/ 138011 w 585797"/>
                <a:gd name="connsiteY38" fmla="*/ 249613 h 607851"/>
                <a:gd name="connsiteX39" fmla="*/ 180094 w 585797"/>
                <a:gd name="connsiteY39" fmla="*/ 263618 h 607851"/>
                <a:gd name="connsiteX40" fmla="*/ 181497 w 585797"/>
                <a:gd name="connsiteY40" fmla="*/ 263711 h 607851"/>
                <a:gd name="connsiteX41" fmla="*/ 182806 w 585797"/>
                <a:gd name="connsiteY41" fmla="*/ 263711 h 607851"/>
                <a:gd name="connsiteX42" fmla="*/ 378444 w 585797"/>
                <a:gd name="connsiteY42" fmla="*/ 263711 h 607851"/>
                <a:gd name="connsiteX43" fmla="*/ 463638 w 585797"/>
                <a:gd name="connsiteY43" fmla="*/ 224963 h 607851"/>
                <a:gd name="connsiteX44" fmla="*/ 282669 w 585797"/>
                <a:gd name="connsiteY44" fmla="*/ 0 h 607851"/>
                <a:gd name="connsiteX45" fmla="*/ 376661 w 585797"/>
                <a:gd name="connsiteY45" fmla="*/ 77792 h 607851"/>
                <a:gd name="connsiteX46" fmla="*/ 378438 w 585797"/>
                <a:gd name="connsiteY46" fmla="*/ 77699 h 607851"/>
                <a:gd name="connsiteX47" fmla="*/ 451106 w 585797"/>
                <a:gd name="connsiteY47" fmla="*/ 150354 h 607851"/>
                <a:gd name="connsiteX48" fmla="*/ 378438 w 585797"/>
                <a:gd name="connsiteY48" fmla="*/ 222916 h 607851"/>
                <a:gd name="connsiteX49" fmla="*/ 182785 w 585797"/>
                <a:gd name="connsiteY49" fmla="*/ 222916 h 607851"/>
                <a:gd name="connsiteX50" fmla="*/ 134620 w 585797"/>
                <a:gd name="connsiteY50" fmla="*/ 170806 h 607851"/>
                <a:gd name="connsiteX51" fmla="*/ 186900 w 585797"/>
                <a:gd name="connsiteY51" fmla="*/ 118602 h 607851"/>
                <a:gd name="connsiteX52" fmla="*/ 189893 w 585797"/>
                <a:gd name="connsiteY52" fmla="*/ 118976 h 607851"/>
                <a:gd name="connsiteX53" fmla="*/ 186900 w 585797"/>
                <a:gd name="connsiteY53" fmla="*/ 95629 h 607851"/>
                <a:gd name="connsiteX54" fmla="*/ 282669 w 585797"/>
                <a:gd name="connsiteY5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5797" h="607851">
                  <a:moveTo>
                    <a:pt x="533304" y="452325"/>
                  </a:moveTo>
                  <a:lnTo>
                    <a:pt x="568750" y="460265"/>
                  </a:lnTo>
                  <a:cubicBezTo>
                    <a:pt x="578290" y="462413"/>
                    <a:pt x="585210" y="470540"/>
                    <a:pt x="585772" y="480255"/>
                  </a:cubicBezTo>
                  <a:cubicBezTo>
                    <a:pt x="586239" y="489969"/>
                    <a:pt x="580254" y="498936"/>
                    <a:pt x="571088" y="502112"/>
                  </a:cubicBezTo>
                  <a:lnTo>
                    <a:pt x="273212" y="604395"/>
                  </a:lnTo>
                  <a:cubicBezTo>
                    <a:pt x="266665" y="606730"/>
                    <a:pt x="259838" y="607851"/>
                    <a:pt x="252917" y="607851"/>
                  </a:cubicBezTo>
                  <a:cubicBezTo>
                    <a:pt x="247586" y="607851"/>
                    <a:pt x="242162" y="607104"/>
                    <a:pt x="236924" y="605703"/>
                  </a:cubicBezTo>
                  <a:lnTo>
                    <a:pt x="16205" y="547322"/>
                  </a:lnTo>
                  <a:cubicBezTo>
                    <a:pt x="6946" y="544894"/>
                    <a:pt x="399" y="536674"/>
                    <a:pt x="25" y="527239"/>
                  </a:cubicBezTo>
                  <a:cubicBezTo>
                    <a:pt x="-442" y="517712"/>
                    <a:pt x="5450" y="509025"/>
                    <a:pt x="14428" y="505755"/>
                  </a:cubicBezTo>
                  <a:lnTo>
                    <a:pt x="50716" y="492678"/>
                  </a:lnTo>
                  <a:lnTo>
                    <a:pt x="226449" y="539196"/>
                  </a:lnTo>
                  <a:cubicBezTo>
                    <a:pt x="235147" y="541531"/>
                    <a:pt x="244032" y="542652"/>
                    <a:pt x="252917" y="542652"/>
                  </a:cubicBezTo>
                  <a:cubicBezTo>
                    <a:pt x="264420" y="542652"/>
                    <a:pt x="275643" y="540784"/>
                    <a:pt x="286492" y="537047"/>
                  </a:cubicBezTo>
                  <a:close/>
                  <a:moveTo>
                    <a:pt x="533215" y="346476"/>
                  </a:moveTo>
                  <a:lnTo>
                    <a:pt x="568751" y="354414"/>
                  </a:lnTo>
                  <a:cubicBezTo>
                    <a:pt x="578290" y="356561"/>
                    <a:pt x="585211" y="364779"/>
                    <a:pt x="585772" y="374490"/>
                  </a:cubicBezTo>
                  <a:cubicBezTo>
                    <a:pt x="586239" y="384202"/>
                    <a:pt x="580254" y="393073"/>
                    <a:pt x="571089" y="396248"/>
                  </a:cubicBezTo>
                  <a:lnTo>
                    <a:pt x="273237" y="498500"/>
                  </a:lnTo>
                  <a:cubicBezTo>
                    <a:pt x="266691" y="500741"/>
                    <a:pt x="259864" y="501861"/>
                    <a:pt x="252944" y="501861"/>
                  </a:cubicBezTo>
                  <a:cubicBezTo>
                    <a:pt x="247613" y="501861"/>
                    <a:pt x="242189" y="501208"/>
                    <a:pt x="236952" y="499807"/>
                  </a:cubicBezTo>
                  <a:lnTo>
                    <a:pt x="16251" y="441444"/>
                  </a:lnTo>
                  <a:cubicBezTo>
                    <a:pt x="7087" y="439016"/>
                    <a:pt x="447" y="430892"/>
                    <a:pt x="73" y="421367"/>
                  </a:cubicBezTo>
                  <a:cubicBezTo>
                    <a:pt x="-301" y="411843"/>
                    <a:pt x="5497" y="403158"/>
                    <a:pt x="14474" y="399983"/>
                  </a:cubicBezTo>
                  <a:lnTo>
                    <a:pt x="50759" y="386910"/>
                  </a:lnTo>
                  <a:lnTo>
                    <a:pt x="226478" y="433413"/>
                  </a:lnTo>
                  <a:cubicBezTo>
                    <a:pt x="235176" y="435655"/>
                    <a:pt x="244060" y="436775"/>
                    <a:pt x="252944" y="436775"/>
                  </a:cubicBezTo>
                  <a:cubicBezTo>
                    <a:pt x="264446" y="436775"/>
                    <a:pt x="275762" y="434907"/>
                    <a:pt x="286517" y="431172"/>
                  </a:cubicBezTo>
                  <a:close/>
                  <a:moveTo>
                    <a:pt x="463638" y="224963"/>
                  </a:moveTo>
                  <a:lnTo>
                    <a:pt x="568751" y="248492"/>
                  </a:lnTo>
                  <a:cubicBezTo>
                    <a:pt x="578290" y="250640"/>
                    <a:pt x="585211" y="258856"/>
                    <a:pt x="585772" y="268566"/>
                  </a:cubicBezTo>
                  <a:cubicBezTo>
                    <a:pt x="586239" y="278277"/>
                    <a:pt x="580254" y="287147"/>
                    <a:pt x="571089" y="290321"/>
                  </a:cubicBezTo>
                  <a:lnTo>
                    <a:pt x="273237" y="392560"/>
                  </a:lnTo>
                  <a:cubicBezTo>
                    <a:pt x="266691" y="394894"/>
                    <a:pt x="259864" y="396014"/>
                    <a:pt x="252944" y="396014"/>
                  </a:cubicBezTo>
                  <a:cubicBezTo>
                    <a:pt x="247613" y="396014"/>
                    <a:pt x="242189" y="395267"/>
                    <a:pt x="236952" y="393960"/>
                  </a:cubicBezTo>
                  <a:lnTo>
                    <a:pt x="16251" y="335511"/>
                  </a:lnTo>
                  <a:cubicBezTo>
                    <a:pt x="7087" y="333084"/>
                    <a:pt x="447" y="324961"/>
                    <a:pt x="73" y="315437"/>
                  </a:cubicBezTo>
                  <a:cubicBezTo>
                    <a:pt x="-301" y="305914"/>
                    <a:pt x="5497" y="297230"/>
                    <a:pt x="14474" y="294056"/>
                  </a:cubicBezTo>
                  <a:lnTo>
                    <a:pt x="138011" y="249613"/>
                  </a:lnTo>
                  <a:cubicBezTo>
                    <a:pt x="150449" y="257362"/>
                    <a:pt x="164570" y="262591"/>
                    <a:pt x="180094" y="263618"/>
                  </a:cubicBezTo>
                  <a:lnTo>
                    <a:pt x="181497" y="263711"/>
                  </a:lnTo>
                  <a:lnTo>
                    <a:pt x="182806" y="263711"/>
                  </a:lnTo>
                  <a:lnTo>
                    <a:pt x="378444" y="263711"/>
                  </a:lnTo>
                  <a:cubicBezTo>
                    <a:pt x="412391" y="263711"/>
                    <a:pt x="442784" y="248679"/>
                    <a:pt x="463638" y="224963"/>
                  </a:cubicBezTo>
                  <a:close/>
                  <a:moveTo>
                    <a:pt x="282669" y="0"/>
                  </a:moveTo>
                  <a:cubicBezTo>
                    <a:pt x="329431" y="0"/>
                    <a:pt x="368337" y="33526"/>
                    <a:pt x="376661" y="77792"/>
                  </a:cubicBezTo>
                  <a:cubicBezTo>
                    <a:pt x="377222" y="77792"/>
                    <a:pt x="377877" y="77699"/>
                    <a:pt x="378438" y="77699"/>
                  </a:cubicBezTo>
                  <a:cubicBezTo>
                    <a:pt x="418560" y="77699"/>
                    <a:pt x="451106" y="110198"/>
                    <a:pt x="451106" y="150354"/>
                  </a:cubicBezTo>
                  <a:cubicBezTo>
                    <a:pt x="451106" y="190417"/>
                    <a:pt x="418560" y="222916"/>
                    <a:pt x="378438" y="222916"/>
                  </a:cubicBezTo>
                  <a:lnTo>
                    <a:pt x="182785" y="222916"/>
                  </a:lnTo>
                  <a:cubicBezTo>
                    <a:pt x="155570" y="221142"/>
                    <a:pt x="134620" y="198449"/>
                    <a:pt x="134620" y="170806"/>
                  </a:cubicBezTo>
                  <a:cubicBezTo>
                    <a:pt x="134620" y="141949"/>
                    <a:pt x="158095" y="118602"/>
                    <a:pt x="186900" y="118602"/>
                  </a:cubicBezTo>
                  <a:cubicBezTo>
                    <a:pt x="187929" y="118602"/>
                    <a:pt x="188864" y="118883"/>
                    <a:pt x="189893" y="118976"/>
                  </a:cubicBezTo>
                  <a:cubicBezTo>
                    <a:pt x="188023" y="111505"/>
                    <a:pt x="186900" y="103660"/>
                    <a:pt x="186900" y="95629"/>
                  </a:cubicBezTo>
                  <a:cubicBezTo>
                    <a:pt x="186900" y="42772"/>
                    <a:pt x="229734" y="0"/>
                    <a:pt x="282669" y="0"/>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7" name="."/>
          <p:cNvGrpSpPr/>
          <p:nvPr/>
        </p:nvGrpSpPr>
        <p:grpSpPr>
          <a:xfrm>
            <a:off x="4854575" y="1961515"/>
            <a:ext cx="1630045" cy="1635125"/>
            <a:chOff x="5402685" y="1535725"/>
            <a:chExt cx="1373932" cy="1378034"/>
          </a:xfrm>
        </p:grpSpPr>
        <p:sp>
          <p:nvSpPr>
            <p:cNvPr id="22" name="."/>
            <p:cNvSpPr/>
            <p:nvPr>
              <p:custDataLst>
                <p:tags r:id="rId5"/>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3" name="."/>
            <p:cNvSpPr/>
            <p:nvPr>
              <p:custDataLst>
                <p:tags r:id="rId6"/>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grpSp>
        <p:nvGrpSpPr>
          <p:cNvPr id="8" name="."/>
          <p:cNvGrpSpPr/>
          <p:nvPr/>
        </p:nvGrpSpPr>
        <p:grpSpPr>
          <a:xfrm>
            <a:off x="6965950" y="2022475"/>
            <a:ext cx="1630045" cy="1635125"/>
            <a:chOff x="7561289" y="1535725"/>
            <a:chExt cx="1373932" cy="1378034"/>
          </a:xfrm>
        </p:grpSpPr>
        <p:sp>
          <p:nvSpPr>
            <p:cNvPr id="20" name="."/>
            <p:cNvSpPr/>
            <p:nvPr>
              <p:custDataLst>
                <p:tags r:id="rId3"/>
              </p:custDataLst>
            </p:nvPr>
          </p:nvSpPr>
          <p:spPr bwMode="auto">
            <a:xfrm>
              <a:off x="7561289" y="1535725"/>
              <a:ext cx="1373932" cy="1378034"/>
            </a:xfrm>
            <a:prstGeom prst="ellipse">
              <a:avLst/>
            </a:prstGeom>
            <a:solidFill>
              <a:schemeClr val="bg1"/>
            </a:solidFill>
            <a:ln w="127000">
              <a:solidFill>
                <a:srgbClr val="FCC02B"/>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21" name="."/>
            <p:cNvSpPr/>
            <p:nvPr>
              <p:custDataLst>
                <p:tags r:id="rId4"/>
              </p:custDataLst>
            </p:nvPr>
          </p:nvSpPr>
          <p:spPr>
            <a:xfrm>
              <a:off x="8026050" y="2028923"/>
              <a:ext cx="444393" cy="391638"/>
            </a:xfrm>
            <a:custGeom>
              <a:avLst/>
              <a:gdLst>
                <a:gd name="T0" fmla="*/ 2472 w 2641"/>
                <a:gd name="T1" fmla="*/ 1969 h 2331"/>
                <a:gd name="T2" fmla="*/ 2472 w 2641"/>
                <a:gd name="T3" fmla="*/ 1969 h 2331"/>
                <a:gd name="T4" fmla="*/ 2426 w 2641"/>
                <a:gd name="T5" fmla="*/ 2194 h 2331"/>
                <a:gd name="T6" fmla="*/ 2258 w 2641"/>
                <a:gd name="T7" fmla="*/ 2331 h 2331"/>
                <a:gd name="T8" fmla="*/ 269 w 2641"/>
                <a:gd name="T9" fmla="*/ 2331 h 2331"/>
                <a:gd name="T10" fmla="*/ 101 w 2641"/>
                <a:gd name="T11" fmla="*/ 2126 h 2331"/>
                <a:gd name="T12" fmla="*/ 293 w 2641"/>
                <a:gd name="T13" fmla="*/ 1188 h 2331"/>
                <a:gd name="T14" fmla="*/ 414 w 2641"/>
                <a:gd name="T15" fmla="*/ 1052 h 2331"/>
                <a:gd name="T16" fmla="*/ 414 w 2641"/>
                <a:gd name="T17" fmla="*/ 1052 h 2331"/>
                <a:gd name="T18" fmla="*/ 428 w 2641"/>
                <a:gd name="T19" fmla="*/ 1049 h 2331"/>
                <a:gd name="T20" fmla="*/ 428 w 2641"/>
                <a:gd name="T21" fmla="*/ 1048 h 2331"/>
                <a:gd name="T22" fmla="*/ 441 w 2641"/>
                <a:gd name="T23" fmla="*/ 1046 h 2331"/>
                <a:gd name="T24" fmla="*/ 445 w 2641"/>
                <a:gd name="T25" fmla="*/ 1045 h 2331"/>
                <a:gd name="T26" fmla="*/ 455 w 2641"/>
                <a:gd name="T27" fmla="*/ 1044 h 2331"/>
                <a:gd name="T28" fmla="*/ 470 w 2641"/>
                <a:gd name="T29" fmla="*/ 1044 h 2331"/>
                <a:gd name="T30" fmla="*/ 548 w 2641"/>
                <a:gd name="T31" fmla="*/ 1044 h 2331"/>
                <a:gd name="T32" fmla="*/ 2118 w 2641"/>
                <a:gd name="T33" fmla="*/ 1044 h 2331"/>
                <a:gd name="T34" fmla="*/ 2251 w 2641"/>
                <a:gd name="T35" fmla="*/ 1044 h 2331"/>
                <a:gd name="T36" fmla="*/ 2472 w 2641"/>
                <a:gd name="T37" fmla="*/ 1044 h 2331"/>
                <a:gd name="T38" fmla="*/ 2555 w 2641"/>
                <a:gd name="T39" fmla="*/ 1044 h 2331"/>
                <a:gd name="T40" fmla="*/ 2615 w 2641"/>
                <a:gd name="T41" fmla="*/ 1068 h 2331"/>
                <a:gd name="T42" fmla="*/ 2641 w 2641"/>
                <a:gd name="T43" fmla="*/ 1127 h 2331"/>
                <a:gd name="T44" fmla="*/ 2639 w 2641"/>
                <a:gd name="T45" fmla="*/ 1147 h 2331"/>
                <a:gd name="T46" fmla="*/ 2472 w 2641"/>
                <a:gd name="T47" fmla="*/ 1969 h 2331"/>
                <a:gd name="T48" fmla="*/ 2471 w 2641"/>
                <a:gd name="T49" fmla="*/ 910 h 2331"/>
                <a:gd name="T50" fmla="*/ 2320 w 2641"/>
                <a:gd name="T51" fmla="*/ 774 h 2331"/>
                <a:gd name="T52" fmla="*/ 2251 w 2641"/>
                <a:gd name="T53" fmla="*/ 774 h 2331"/>
                <a:gd name="T54" fmla="*/ 2251 w 2641"/>
                <a:gd name="T55" fmla="*/ 910 h 2331"/>
                <a:gd name="T56" fmla="*/ 2471 w 2641"/>
                <a:gd name="T57" fmla="*/ 910 h 2331"/>
                <a:gd name="T58" fmla="*/ 162 w 2641"/>
                <a:gd name="T59" fmla="*/ 1162 h 2331"/>
                <a:gd name="T60" fmla="*/ 414 w 2641"/>
                <a:gd name="T61" fmla="*/ 915 h 2331"/>
                <a:gd name="T62" fmla="*/ 414 w 2641"/>
                <a:gd name="T63" fmla="*/ 548 h 2331"/>
                <a:gd name="T64" fmla="*/ 178 w 2641"/>
                <a:gd name="T65" fmla="*/ 548 h 2331"/>
                <a:gd name="T66" fmla="*/ 0 w 2641"/>
                <a:gd name="T67" fmla="*/ 726 h 2331"/>
                <a:gd name="T68" fmla="*/ 0 w 2641"/>
                <a:gd name="T69" fmla="*/ 1955 h 2331"/>
                <a:gd name="T70" fmla="*/ 162 w 2641"/>
                <a:gd name="T71" fmla="*/ 1162 h 2331"/>
                <a:gd name="T72" fmla="*/ 2118 w 2641"/>
                <a:gd name="T73" fmla="*/ 75 h 2331"/>
                <a:gd name="T74" fmla="*/ 2118 w 2641"/>
                <a:gd name="T75" fmla="*/ 910 h 2331"/>
                <a:gd name="T76" fmla="*/ 548 w 2641"/>
                <a:gd name="T77" fmla="*/ 910 h 2331"/>
                <a:gd name="T78" fmla="*/ 548 w 2641"/>
                <a:gd name="T79" fmla="*/ 75 h 2331"/>
                <a:gd name="T80" fmla="*/ 623 w 2641"/>
                <a:gd name="T81" fmla="*/ 0 h 2331"/>
                <a:gd name="T82" fmla="*/ 2043 w 2641"/>
                <a:gd name="T83" fmla="*/ 0 h 2331"/>
                <a:gd name="T84" fmla="*/ 2118 w 2641"/>
                <a:gd name="T85" fmla="*/ 75 h 2331"/>
                <a:gd name="T86" fmla="*/ 1926 w 2641"/>
                <a:gd name="T87" fmla="*/ 665 h 2331"/>
                <a:gd name="T88" fmla="*/ 1859 w 2641"/>
                <a:gd name="T89" fmla="*/ 598 h 2331"/>
                <a:gd name="T90" fmla="*/ 806 w 2641"/>
                <a:gd name="T91" fmla="*/ 598 h 2331"/>
                <a:gd name="T92" fmla="*/ 740 w 2641"/>
                <a:gd name="T93" fmla="*/ 665 h 2331"/>
                <a:gd name="T94" fmla="*/ 806 w 2641"/>
                <a:gd name="T95" fmla="*/ 732 h 2331"/>
                <a:gd name="T96" fmla="*/ 1859 w 2641"/>
                <a:gd name="T97" fmla="*/ 732 h 2331"/>
                <a:gd name="T98" fmla="*/ 1926 w 2641"/>
                <a:gd name="T99" fmla="*/ 665 h 2331"/>
                <a:gd name="T100" fmla="*/ 1926 w 2641"/>
                <a:gd name="T101" fmla="*/ 321 h 2331"/>
                <a:gd name="T102" fmla="*/ 1859 w 2641"/>
                <a:gd name="T103" fmla="*/ 254 h 2331"/>
                <a:gd name="T104" fmla="*/ 806 w 2641"/>
                <a:gd name="T105" fmla="*/ 254 h 2331"/>
                <a:gd name="T106" fmla="*/ 740 w 2641"/>
                <a:gd name="T107" fmla="*/ 321 h 2331"/>
                <a:gd name="T108" fmla="*/ 806 w 2641"/>
                <a:gd name="T109" fmla="*/ 388 h 2331"/>
                <a:gd name="T110" fmla="*/ 1859 w 2641"/>
                <a:gd name="T111" fmla="*/ 388 h 2331"/>
                <a:gd name="T112" fmla="*/ 1926 w 2641"/>
                <a:gd name="T113" fmla="*/ 321 h 2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1" h="2331">
                  <a:moveTo>
                    <a:pt x="2472" y="1969"/>
                  </a:moveTo>
                  <a:lnTo>
                    <a:pt x="2472" y="1969"/>
                  </a:lnTo>
                  <a:lnTo>
                    <a:pt x="2426" y="2194"/>
                  </a:lnTo>
                  <a:cubicBezTo>
                    <a:pt x="2409" y="2274"/>
                    <a:pt x="2339" y="2331"/>
                    <a:pt x="2258" y="2331"/>
                  </a:cubicBezTo>
                  <a:lnTo>
                    <a:pt x="269" y="2331"/>
                  </a:lnTo>
                  <a:cubicBezTo>
                    <a:pt x="161" y="2331"/>
                    <a:pt x="80" y="2232"/>
                    <a:pt x="101" y="2126"/>
                  </a:cubicBezTo>
                  <a:lnTo>
                    <a:pt x="293" y="1188"/>
                  </a:lnTo>
                  <a:cubicBezTo>
                    <a:pt x="306" y="1123"/>
                    <a:pt x="354" y="1072"/>
                    <a:pt x="414" y="1052"/>
                  </a:cubicBezTo>
                  <a:lnTo>
                    <a:pt x="414" y="1052"/>
                  </a:lnTo>
                  <a:cubicBezTo>
                    <a:pt x="419" y="1051"/>
                    <a:pt x="423" y="1050"/>
                    <a:pt x="428" y="1049"/>
                  </a:cubicBezTo>
                  <a:cubicBezTo>
                    <a:pt x="428" y="1049"/>
                    <a:pt x="428" y="1049"/>
                    <a:pt x="428" y="1048"/>
                  </a:cubicBezTo>
                  <a:cubicBezTo>
                    <a:pt x="432" y="1047"/>
                    <a:pt x="437" y="1047"/>
                    <a:pt x="441" y="1046"/>
                  </a:cubicBezTo>
                  <a:cubicBezTo>
                    <a:pt x="442" y="1046"/>
                    <a:pt x="444" y="1046"/>
                    <a:pt x="445" y="1045"/>
                  </a:cubicBezTo>
                  <a:cubicBezTo>
                    <a:pt x="448" y="1045"/>
                    <a:pt x="452" y="1044"/>
                    <a:pt x="455" y="1044"/>
                  </a:cubicBezTo>
                  <a:cubicBezTo>
                    <a:pt x="460" y="1044"/>
                    <a:pt x="465" y="1044"/>
                    <a:pt x="470" y="1044"/>
                  </a:cubicBezTo>
                  <a:lnTo>
                    <a:pt x="548" y="1044"/>
                  </a:lnTo>
                  <a:lnTo>
                    <a:pt x="2118" y="1044"/>
                  </a:lnTo>
                  <a:lnTo>
                    <a:pt x="2251" y="1044"/>
                  </a:lnTo>
                  <a:lnTo>
                    <a:pt x="2472" y="1044"/>
                  </a:lnTo>
                  <a:lnTo>
                    <a:pt x="2555" y="1044"/>
                  </a:lnTo>
                  <a:cubicBezTo>
                    <a:pt x="2579" y="1044"/>
                    <a:pt x="2600" y="1053"/>
                    <a:pt x="2615" y="1068"/>
                  </a:cubicBezTo>
                  <a:cubicBezTo>
                    <a:pt x="2631" y="1084"/>
                    <a:pt x="2640" y="1104"/>
                    <a:pt x="2641" y="1127"/>
                  </a:cubicBezTo>
                  <a:cubicBezTo>
                    <a:pt x="2641" y="1134"/>
                    <a:pt x="2641" y="1140"/>
                    <a:pt x="2639" y="1147"/>
                  </a:cubicBezTo>
                  <a:lnTo>
                    <a:pt x="2472" y="1969"/>
                  </a:lnTo>
                  <a:close/>
                  <a:moveTo>
                    <a:pt x="2471" y="910"/>
                  </a:moveTo>
                  <a:cubicBezTo>
                    <a:pt x="2463" y="834"/>
                    <a:pt x="2398" y="774"/>
                    <a:pt x="2320" y="774"/>
                  </a:cubicBezTo>
                  <a:lnTo>
                    <a:pt x="2251" y="774"/>
                  </a:lnTo>
                  <a:lnTo>
                    <a:pt x="2251" y="910"/>
                  </a:lnTo>
                  <a:lnTo>
                    <a:pt x="2471" y="910"/>
                  </a:lnTo>
                  <a:close/>
                  <a:moveTo>
                    <a:pt x="162" y="1162"/>
                  </a:moveTo>
                  <a:cubicBezTo>
                    <a:pt x="188" y="1034"/>
                    <a:pt x="290" y="938"/>
                    <a:pt x="414" y="915"/>
                  </a:cubicBezTo>
                  <a:lnTo>
                    <a:pt x="414" y="548"/>
                  </a:lnTo>
                  <a:lnTo>
                    <a:pt x="178" y="548"/>
                  </a:lnTo>
                  <a:cubicBezTo>
                    <a:pt x="80" y="548"/>
                    <a:pt x="0" y="628"/>
                    <a:pt x="0" y="726"/>
                  </a:cubicBezTo>
                  <a:lnTo>
                    <a:pt x="0" y="1955"/>
                  </a:lnTo>
                  <a:lnTo>
                    <a:pt x="162" y="1162"/>
                  </a:lnTo>
                  <a:close/>
                  <a:moveTo>
                    <a:pt x="2118" y="75"/>
                  </a:moveTo>
                  <a:lnTo>
                    <a:pt x="2118" y="910"/>
                  </a:lnTo>
                  <a:lnTo>
                    <a:pt x="548" y="910"/>
                  </a:lnTo>
                  <a:lnTo>
                    <a:pt x="548" y="75"/>
                  </a:lnTo>
                  <a:cubicBezTo>
                    <a:pt x="548" y="33"/>
                    <a:pt x="581" y="0"/>
                    <a:pt x="623" y="0"/>
                  </a:cubicBezTo>
                  <a:lnTo>
                    <a:pt x="2043" y="0"/>
                  </a:lnTo>
                  <a:cubicBezTo>
                    <a:pt x="2084" y="0"/>
                    <a:pt x="2118" y="33"/>
                    <a:pt x="2118" y="75"/>
                  </a:cubicBezTo>
                  <a:close/>
                  <a:moveTo>
                    <a:pt x="1926" y="665"/>
                  </a:moveTo>
                  <a:cubicBezTo>
                    <a:pt x="1926" y="628"/>
                    <a:pt x="1896" y="598"/>
                    <a:pt x="1859" y="598"/>
                  </a:cubicBezTo>
                  <a:lnTo>
                    <a:pt x="806" y="598"/>
                  </a:lnTo>
                  <a:cubicBezTo>
                    <a:pt x="769" y="598"/>
                    <a:pt x="740" y="628"/>
                    <a:pt x="740" y="665"/>
                  </a:cubicBezTo>
                  <a:cubicBezTo>
                    <a:pt x="740" y="702"/>
                    <a:pt x="769" y="732"/>
                    <a:pt x="806" y="732"/>
                  </a:cubicBezTo>
                  <a:lnTo>
                    <a:pt x="1859" y="732"/>
                  </a:lnTo>
                  <a:cubicBezTo>
                    <a:pt x="1896" y="732"/>
                    <a:pt x="1926" y="702"/>
                    <a:pt x="1926" y="665"/>
                  </a:cubicBezTo>
                  <a:close/>
                  <a:moveTo>
                    <a:pt x="1926" y="321"/>
                  </a:moveTo>
                  <a:cubicBezTo>
                    <a:pt x="1926" y="284"/>
                    <a:pt x="1896" y="254"/>
                    <a:pt x="1859" y="254"/>
                  </a:cubicBezTo>
                  <a:lnTo>
                    <a:pt x="806" y="254"/>
                  </a:lnTo>
                  <a:cubicBezTo>
                    <a:pt x="769" y="254"/>
                    <a:pt x="740" y="284"/>
                    <a:pt x="740" y="321"/>
                  </a:cubicBezTo>
                  <a:cubicBezTo>
                    <a:pt x="740" y="358"/>
                    <a:pt x="769" y="388"/>
                    <a:pt x="806" y="388"/>
                  </a:cubicBezTo>
                  <a:lnTo>
                    <a:pt x="1859" y="388"/>
                  </a:lnTo>
                  <a:cubicBezTo>
                    <a:pt x="1896" y="388"/>
                    <a:pt x="1926" y="358"/>
                    <a:pt x="1926" y="321"/>
                  </a:cubicBezTo>
                  <a:close/>
                </a:path>
              </a:pathLst>
            </a:custGeom>
            <a:solidFill>
              <a:srgbClr val="FCC02B"/>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12" name="Rectangle 29"/>
          <p:cNvSpPr/>
          <p:nvPr/>
        </p:nvSpPr>
        <p:spPr>
          <a:xfrm>
            <a:off x="450850" y="3776345"/>
            <a:ext cx="2021840" cy="2353310"/>
          </a:xfrm>
          <a:prstGeom prst="rect">
            <a:avLst/>
          </a:prstGeom>
        </p:spPr>
        <p:txBody>
          <a:bodyPr wrap="square">
            <a:spAutoFit/>
          </a:bodyPr>
          <a:lstStyle/>
          <a:p>
            <a:pPr lvl="0" algn="ctr">
              <a:lnSpc>
                <a:spcPct val="150000"/>
              </a:lnSpc>
              <a:defRPr/>
            </a:pPr>
            <a:r>
              <a:rPr sz="14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着眼于赢得21世纪的挑战和竞争,以非凡的改革勇气和信心决心制定并实施选拔、使用和开发领导人才的核心竞争力发展战略。这是整个人才战略的最核心部分。</a:t>
            </a:r>
          </a:p>
        </p:txBody>
      </p:sp>
      <p:sp>
        <p:nvSpPr>
          <p:cNvPr id="14" name="Rectangle 29"/>
          <p:cNvSpPr/>
          <p:nvPr/>
        </p:nvSpPr>
        <p:spPr>
          <a:xfrm>
            <a:off x="2790190" y="3861435"/>
            <a:ext cx="1642110" cy="1383665"/>
          </a:xfrm>
          <a:prstGeom prst="rect">
            <a:avLst/>
          </a:prstGeom>
        </p:spPr>
        <p:txBody>
          <a:bodyPr wrap="square">
            <a:spAutoFit/>
          </a:bodyPr>
          <a:lstStyle/>
          <a:p>
            <a:pPr lvl="0" algn="ctr">
              <a:lnSpc>
                <a:spcPct val="150000"/>
              </a:lnSpc>
              <a:defRPr/>
            </a:pPr>
            <a:r>
              <a:rPr sz="14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抓住领导素质,全面、系统地优化和提高整个领导队伍的素质。</a:t>
            </a:r>
          </a:p>
        </p:txBody>
      </p:sp>
      <p:sp>
        <p:nvSpPr>
          <p:cNvPr id="17" name="Rectangle 29"/>
          <p:cNvSpPr/>
          <p:nvPr/>
        </p:nvSpPr>
        <p:spPr>
          <a:xfrm>
            <a:off x="4749800" y="3961130"/>
            <a:ext cx="2038985" cy="2676525"/>
          </a:xfrm>
          <a:prstGeom prst="rect">
            <a:avLst/>
          </a:prstGeom>
        </p:spPr>
        <p:txBody>
          <a:bodyPr wrap="square">
            <a:spAutoFit/>
          </a:bodyPr>
          <a:lstStyle/>
          <a:p>
            <a:pPr lvl="0" algn="ctr">
              <a:lnSpc>
                <a:spcPct val="150000"/>
              </a:lnSpc>
              <a:defRPr/>
            </a:pPr>
            <a:r>
              <a:rPr lang="zh-CN" altLang="en-US" sz="14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从社会大系统到每个分系统,都建立起科学强效的择优机制和“汰劣机制”,并使之习惯化和法制化,把复杂的组织人事工作变成科学、严格的领导系统清理维护过程。</a:t>
            </a:r>
          </a:p>
        </p:txBody>
      </p:sp>
      <p:sp>
        <p:nvSpPr>
          <p:cNvPr id="19" name="Rectangle 29"/>
          <p:cNvSpPr/>
          <p:nvPr/>
        </p:nvSpPr>
        <p:spPr>
          <a:xfrm>
            <a:off x="6965950" y="3961130"/>
            <a:ext cx="1856105" cy="2030095"/>
          </a:xfrm>
          <a:prstGeom prst="rect">
            <a:avLst/>
          </a:prstGeom>
        </p:spPr>
        <p:txBody>
          <a:bodyPr wrap="square">
            <a:spAutoFit/>
          </a:bodyPr>
          <a:lstStyle/>
          <a:p>
            <a:pPr lvl="0" algn="ctr">
              <a:lnSpc>
                <a:spcPct val="150000"/>
              </a:lnSpc>
              <a:defRPr/>
            </a:pPr>
            <a:r>
              <a:rPr sz="14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以科学、认真、严肃的态度,依照现代领导理论,坚持改革创新,改革和优化领导制度,调整和完善领导人才工作的政策</a:t>
            </a:r>
            <a:r>
              <a:rPr lang="zh-CN" sz="14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a:t>
            </a:r>
          </a:p>
        </p:txBody>
      </p:sp>
      <p:grpSp>
        <p:nvGrpSpPr>
          <p:cNvPr id="28" name="."/>
          <p:cNvGrpSpPr/>
          <p:nvPr/>
        </p:nvGrpSpPr>
        <p:grpSpPr>
          <a:xfrm>
            <a:off x="9077325" y="2022475"/>
            <a:ext cx="1630045" cy="1635125"/>
            <a:chOff x="5402685" y="1535725"/>
            <a:chExt cx="1373932" cy="1378034"/>
          </a:xfrm>
        </p:grpSpPr>
        <p:sp>
          <p:nvSpPr>
            <p:cNvPr id="29" name="."/>
            <p:cNvSpPr/>
            <p:nvPr>
              <p:custDataLst>
                <p:tags r:id="rId1"/>
              </p:custDataLst>
            </p:nvPr>
          </p:nvSpPr>
          <p:spPr bwMode="auto">
            <a:xfrm>
              <a:off x="5402685" y="1535725"/>
              <a:ext cx="1373932" cy="1378034"/>
            </a:xfrm>
            <a:prstGeom prst="ellipse">
              <a:avLst/>
            </a:prstGeom>
            <a:solidFill>
              <a:schemeClr val="bg1"/>
            </a:solidFill>
            <a:ln w="127000">
              <a:solidFill>
                <a:srgbClr val="38C0CA"/>
              </a:solidFill>
            </a:ln>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ru-RU"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sp>
          <p:nvSpPr>
            <p:cNvPr id="30" name="."/>
            <p:cNvSpPr/>
            <p:nvPr>
              <p:custDataLst>
                <p:tags r:id="rId2"/>
              </p:custDataLst>
            </p:nvPr>
          </p:nvSpPr>
          <p:spPr>
            <a:xfrm>
              <a:off x="5867447" y="2037665"/>
              <a:ext cx="444392" cy="374154"/>
            </a:xfrm>
            <a:custGeom>
              <a:avLst/>
              <a:gdLst>
                <a:gd name="connsiteX0" fmla="*/ 54158 w 604539"/>
                <a:gd name="connsiteY0" fmla="*/ 287695 h 508988"/>
                <a:gd name="connsiteX1" fmla="*/ 242194 w 604539"/>
                <a:gd name="connsiteY1" fmla="*/ 287695 h 508988"/>
                <a:gd name="connsiteX2" fmla="*/ 264990 w 604539"/>
                <a:gd name="connsiteY2" fmla="*/ 306729 h 508988"/>
                <a:gd name="connsiteX3" fmla="*/ 295264 w 604539"/>
                <a:gd name="connsiteY3" fmla="*/ 478149 h 508988"/>
                <a:gd name="connsiteX4" fmla="*/ 296591 w 604539"/>
                <a:gd name="connsiteY4" fmla="*/ 485739 h 508988"/>
                <a:gd name="connsiteX5" fmla="*/ 273433 w 604539"/>
                <a:gd name="connsiteY5" fmla="*/ 508988 h 508988"/>
                <a:gd name="connsiteX6" fmla="*/ 273071 w 604539"/>
                <a:gd name="connsiteY6" fmla="*/ 508988 h 508988"/>
                <a:gd name="connsiteX7" fmla="*/ 23160 w 604539"/>
                <a:gd name="connsiteY7" fmla="*/ 508988 h 508988"/>
                <a:gd name="connsiteX8" fmla="*/ 5430 w 604539"/>
                <a:gd name="connsiteY8" fmla="*/ 500676 h 508988"/>
                <a:gd name="connsiteX9" fmla="*/ 364 w 604539"/>
                <a:gd name="connsiteY9" fmla="*/ 481763 h 508988"/>
                <a:gd name="connsiteX10" fmla="*/ 31241 w 604539"/>
                <a:gd name="connsiteY10" fmla="*/ 306729 h 508988"/>
                <a:gd name="connsiteX11" fmla="*/ 54158 w 604539"/>
                <a:gd name="connsiteY11" fmla="*/ 287695 h 508988"/>
                <a:gd name="connsiteX12" fmla="*/ 362106 w 604539"/>
                <a:gd name="connsiteY12" fmla="*/ 287554 h 508988"/>
                <a:gd name="connsiteX13" fmla="*/ 550142 w 604539"/>
                <a:gd name="connsiteY13" fmla="*/ 287554 h 508988"/>
                <a:gd name="connsiteX14" fmla="*/ 572938 w 604539"/>
                <a:gd name="connsiteY14" fmla="*/ 306710 h 508988"/>
                <a:gd name="connsiteX15" fmla="*/ 603212 w 604539"/>
                <a:gd name="connsiteY15" fmla="*/ 478147 h 508988"/>
                <a:gd name="connsiteX16" fmla="*/ 604539 w 604539"/>
                <a:gd name="connsiteY16" fmla="*/ 485736 h 508988"/>
                <a:gd name="connsiteX17" fmla="*/ 581381 w 604539"/>
                <a:gd name="connsiteY17" fmla="*/ 508988 h 508988"/>
                <a:gd name="connsiteX18" fmla="*/ 581019 w 604539"/>
                <a:gd name="connsiteY18" fmla="*/ 508988 h 508988"/>
                <a:gd name="connsiteX19" fmla="*/ 331108 w 604539"/>
                <a:gd name="connsiteY19" fmla="*/ 508988 h 508988"/>
                <a:gd name="connsiteX20" fmla="*/ 313378 w 604539"/>
                <a:gd name="connsiteY20" fmla="*/ 500675 h 508988"/>
                <a:gd name="connsiteX21" fmla="*/ 308312 w 604539"/>
                <a:gd name="connsiteY21" fmla="*/ 481761 h 508988"/>
                <a:gd name="connsiteX22" fmla="*/ 339189 w 604539"/>
                <a:gd name="connsiteY22" fmla="*/ 306710 h 508988"/>
                <a:gd name="connsiteX23" fmla="*/ 362106 w 604539"/>
                <a:gd name="connsiteY23" fmla="*/ 287554 h 508988"/>
                <a:gd name="connsiteX24" fmla="*/ 208081 w 604539"/>
                <a:gd name="connsiteY24" fmla="*/ 54053 h 508988"/>
                <a:gd name="connsiteX25" fmla="*/ 396118 w 604539"/>
                <a:gd name="connsiteY25" fmla="*/ 54053 h 508988"/>
                <a:gd name="connsiteX26" fmla="*/ 419034 w 604539"/>
                <a:gd name="connsiteY26" fmla="*/ 73201 h 508988"/>
                <a:gd name="connsiteX27" fmla="*/ 449308 w 604539"/>
                <a:gd name="connsiteY27" fmla="*/ 244446 h 508988"/>
                <a:gd name="connsiteX28" fmla="*/ 450635 w 604539"/>
                <a:gd name="connsiteY28" fmla="*/ 252154 h 508988"/>
                <a:gd name="connsiteX29" fmla="*/ 427357 w 604539"/>
                <a:gd name="connsiteY29" fmla="*/ 275275 h 508988"/>
                <a:gd name="connsiteX30" fmla="*/ 427115 w 604539"/>
                <a:gd name="connsiteY30" fmla="*/ 275275 h 508988"/>
                <a:gd name="connsiteX31" fmla="*/ 177204 w 604539"/>
                <a:gd name="connsiteY31" fmla="*/ 275275 h 508988"/>
                <a:gd name="connsiteX32" fmla="*/ 159353 w 604539"/>
                <a:gd name="connsiteY32" fmla="*/ 266966 h 508988"/>
                <a:gd name="connsiteX33" fmla="*/ 154288 w 604539"/>
                <a:gd name="connsiteY33" fmla="*/ 248059 h 508988"/>
                <a:gd name="connsiteX34" fmla="*/ 185285 w 604539"/>
                <a:gd name="connsiteY34" fmla="*/ 73201 h 508988"/>
                <a:gd name="connsiteX35" fmla="*/ 208081 w 604539"/>
                <a:gd name="connsiteY35" fmla="*/ 54053 h 508988"/>
                <a:gd name="connsiteX36" fmla="*/ 518273 w 604539"/>
                <a:gd name="connsiteY36" fmla="*/ 0 h 508988"/>
                <a:gd name="connsiteX37" fmla="*/ 541548 w 604539"/>
                <a:gd name="connsiteY37" fmla="*/ 23244 h 508988"/>
                <a:gd name="connsiteX38" fmla="*/ 541548 w 604539"/>
                <a:gd name="connsiteY38" fmla="*/ 54075 h 508988"/>
                <a:gd name="connsiteX39" fmla="*/ 572422 w 604539"/>
                <a:gd name="connsiteY39" fmla="*/ 54075 h 508988"/>
                <a:gd name="connsiteX40" fmla="*/ 595577 w 604539"/>
                <a:gd name="connsiteY40" fmla="*/ 77199 h 508988"/>
                <a:gd name="connsiteX41" fmla="*/ 572422 w 604539"/>
                <a:gd name="connsiteY41" fmla="*/ 100322 h 508988"/>
                <a:gd name="connsiteX42" fmla="*/ 541548 w 604539"/>
                <a:gd name="connsiteY42" fmla="*/ 100322 h 508988"/>
                <a:gd name="connsiteX43" fmla="*/ 541548 w 604539"/>
                <a:gd name="connsiteY43" fmla="*/ 131274 h 508988"/>
                <a:gd name="connsiteX44" fmla="*/ 518273 w 604539"/>
                <a:gd name="connsiteY44" fmla="*/ 154397 h 508988"/>
                <a:gd name="connsiteX45" fmla="*/ 495117 w 604539"/>
                <a:gd name="connsiteY45" fmla="*/ 131274 h 508988"/>
                <a:gd name="connsiteX46" fmla="*/ 495117 w 604539"/>
                <a:gd name="connsiteY46" fmla="*/ 100322 h 508988"/>
                <a:gd name="connsiteX47" fmla="*/ 464244 w 604539"/>
                <a:gd name="connsiteY47" fmla="*/ 100322 h 508988"/>
                <a:gd name="connsiteX48" fmla="*/ 440968 w 604539"/>
                <a:gd name="connsiteY48" fmla="*/ 77199 h 508988"/>
                <a:gd name="connsiteX49" fmla="*/ 464244 w 604539"/>
                <a:gd name="connsiteY49" fmla="*/ 54075 h 508988"/>
                <a:gd name="connsiteX50" fmla="*/ 495117 w 604539"/>
                <a:gd name="connsiteY50" fmla="*/ 54075 h 508988"/>
                <a:gd name="connsiteX51" fmla="*/ 495117 w 604539"/>
                <a:gd name="connsiteY51" fmla="*/ 23244 h 508988"/>
                <a:gd name="connsiteX52" fmla="*/ 518273 w 604539"/>
                <a:gd name="connsiteY52" fmla="*/ 0 h 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4539" h="508988">
                  <a:moveTo>
                    <a:pt x="54158" y="287695"/>
                  </a:moveTo>
                  <a:lnTo>
                    <a:pt x="242194" y="287695"/>
                  </a:lnTo>
                  <a:cubicBezTo>
                    <a:pt x="253411" y="287695"/>
                    <a:pt x="263060" y="295766"/>
                    <a:pt x="264990" y="306729"/>
                  </a:cubicBezTo>
                  <a:lnTo>
                    <a:pt x="295264" y="478149"/>
                  </a:lnTo>
                  <a:cubicBezTo>
                    <a:pt x="296109" y="480559"/>
                    <a:pt x="296591" y="483088"/>
                    <a:pt x="296591" y="485739"/>
                  </a:cubicBezTo>
                  <a:cubicBezTo>
                    <a:pt x="296591" y="498628"/>
                    <a:pt x="286218" y="508988"/>
                    <a:pt x="273433" y="508988"/>
                  </a:cubicBezTo>
                  <a:lnTo>
                    <a:pt x="273071" y="508988"/>
                  </a:lnTo>
                  <a:lnTo>
                    <a:pt x="23160" y="508988"/>
                  </a:lnTo>
                  <a:cubicBezTo>
                    <a:pt x="16285" y="508988"/>
                    <a:pt x="9772" y="505977"/>
                    <a:pt x="5430" y="500676"/>
                  </a:cubicBezTo>
                  <a:cubicBezTo>
                    <a:pt x="967" y="495496"/>
                    <a:pt x="-842" y="488509"/>
                    <a:pt x="364" y="481763"/>
                  </a:cubicBezTo>
                  <a:lnTo>
                    <a:pt x="31241" y="306729"/>
                  </a:lnTo>
                  <a:cubicBezTo>
                    <a:pt x="33171" y="295766"/>
                    <a:pt x="42820" y="287695"/>
                    <a:pt x="54158" y="287695"/>
                  </a:cubicBezTo>
                  <a:close/>
                  <a:moveTo>
                    <a:pt x="362106" y="287554"/>
                  </a:moveTo>
                  <a:lnTo>
                    <a:pt x="550142" y="287554"/>
                  </a:lnTo>
                  <a:cubicBezTo>
                    <a:pt x="561359" y="287554"/>
                    <a:pt x="571008" y="295747"/>
                    <a:pt x="572938" y="306710"/>
                  </a:cubicBezTo>
                  <a:lnTo>
                    <a:pt x="603212" y="478147"/>
                  </a:lnTo>
                  <a:cubicBezTo>
                    <a:pt x="604057" y="480556"/>
                    <a:pt x="604539" y="483086"/>
                    <a:pt x="604539" y="485736"/>
                  </a:cubicBezTo>
                  <a:cubicBezTo>
                    <a:pt x="604539" y="498627"/>
                    <a:pt x="594166" y="508988"/>
                    <a:pt x="581381" y="508988"/>
                  </a:cubicBezTo>
                  <a:lnTo>
                    <a:pt x="581019" y="508988"/>
                  </a:lnTo>
                  <a:lnTo>
                    <a:pt x="331108" y="508988"/>
                  </a:lnTo>
                  <a:cubicBezTo>
                    <a:pt x="324233" y="508988"/>
                    <a:pt x="317720" y="505976"/>
                    <a:pt x="313378" y="500675"/>
                  </a:cubicBezTo>
                  <a:cubicBezTo>
                    <a:pt x="308915" y="495495"/>
                    <a:pt x="307106" y="488507"/>
                    <a:pt x="308312" y="481761"/>
                  </a:cubicBezTo>
                  <a:lnTo>
                    <a:pt x="339189" y="306710"/>
                  </a:lnTo>
                  <a:cubicBezTo>
                    <a:pt x="341119" y="295747"/>
                    <a:pt x="350768" y="287554"/>
                    <a:pt x="362106" y="287554"/>
                  </a:cubicBezTo>
                  <a:close/>
                  <a:moveTo>
                    <a:pt x="208081" y="54053"/>
                  </a:moveTo>
                  <a:lnTo>
                    <a:pt x="396118" y="54053"/>
                  </a:lnTo>
                  <a:cubicBezTo>
                    <a:pt x="407455" y="54053"/>
                    <a:pt x="417104" y="62122"/>
                    <a:pt x="419034" y="73201"/>
                  </a:cubicBezTo>
                  <a:lnTo>
                    <a:pt x="449308" y="244446"/>
                  </a:lnTo>
                  <a:cubicBezTo>
                    <a:pt x="450153" y="246855"/>
                    <a:pt x="450635" y="249504"/>
                    <a:pt x="450635" y="252154"/>
                  </a:cubicBezTo>
                  <a:cubicBezTo>
                    <a:pt x="450635" y="264919"/>
                    <a:pt x="440262" y="275275"/>
                    <a:pt x="427357" y="275275"/>
                  </a:cubicBezTo>
                  <a:lnTo>
                    <a:pt x="427115" y="275275"/>
                  </a:lnTo>
                  <a:lnTo>
                    <a:pt x="177204" y="275275"/>
                  </a:lnTo>
                  <a:cubicBezTo>
                    <a:pt x="170329" y="275275"/>
                    <a:pt x="163816" y="272265"/>
                    <a:pt x="159353" y="266966"/>
                  </a:cubicBezTo>
                  <a:cubicBezTo>
                    <a:pt x="155011" y="261788"/>
                    <a:pt x="153202" y="254803"/>
                    <a:pt x="154288" y="248059"/>
                  </a:cubicBezTo>
                  <a:lnTo>
                    <a:pt x="185285" y="73201"/>
                  </a:lnTo>
                  <a:cubicBezTo>
                    <a:pt x="187215" y="62122"/>
                    <a:pt x="196864" y="54053"/>
                    <a:pt x="208081" y="54053"/>
                  </a:cubicBezTo>
                  <a:close/>
                  <a:moveTo>
                    <a:pt x="518273" y="0"/>
                  </a:moveTo>
                  <a:cubicBezTo>
                    <a:pt x="531177" y="0"/>
                    <a:pt x="541548" y="10358"/>
                    <a:pt x="541548" y="23244"/>
                  </a:cubicBezTo>
                  <a:lnTo>
                    <a:pt x="541548" y="54075"/>
                  </a:lnTo>
                  <a:lnTo>
                    <a:pt x="572422" y="54075"/>
                  </a:lnTo>
                  <a:cubicBezTo>
                    <a:pt x="585205" y="54075"/>
                    <a:pt x="595577" y="64433"/>
                    <a:pt x="595577" y="77199"/>
                  </a:cubicBezTo>
                  <a:cubicBezTo>
                    <a:pt x="595577" y="89965"/>
                    <a:pt x="585205" y="100322"/>
                    <a:pt x="572422" y="100322"/>
                  </a:cubicBezTo>
                  <a:lnTo>
                    <a:pt x="541548" y="100322"/>
                  </a:lnTo>
                  <a:lnTo>
                    <a:pt x="541548" y="131274"/>
                  </a:lnTo>
                  <a:cubicBezTo>
                    <a:pt x="541548" y="144040"/>
                    <a:pt x="531177" y="154397"/>
                    <a:pt x="518273" y="154397"/>
                  </a:cubicBezTo>
                  <a:cubicBezTo>
                    <a:pt x="505489" y="154397"/>
                    <a:pt x="495117" y="144040"/>
                    <a:pt x="495117" y="131274"/>
                  </a:cubicBezTo>
                  <a:lnTo>
                    <a:pt x="495117" y="100322"/>
                  </a:lnTo>
                  <a:lnTo>
                    <a:pt x="464244" y="100322"/>
                  </a:lnTo>
                  <a:cubicBezTo>
                    <a:pt x="451340" y="100322"/>
                    <a:pt x="440968" y="89965"/>
                    <a:pt x="440968" y="77199"/>
                  </a:cubicBezTo>
                  <a:cubicBezTo>
                    <a:pt x="440968" y="64433"/>
                    <a:pt x="451340" y="54075"/>
                    <a:pt x="464244" y="54075"/>
                  </a:cubicBezTo>
                  <a:lnTo>
                    <a:pt x="495117" y="54075"/>
                  </a:lnTo>
                  <a:lnTo>
                    <a:pt x="495117" y="23244"/>
                  </a:lnTo>
                  <a:cubicBezTo>
                    <a:pt x="495117" y="10358"/>
                    <a:pt x="505489" y="0"/>
                    <a:pt x="518273" y="0"/>
                  </a:cubicBezTo>
                  <a:close/>
                </a:path>
              </a:pathLst>
            </a:custGeom>
            <a:solidFill>
              <a:srgbClr val="38C0CA"/>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1"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ea"/>
                <a:sym typeface="思源黑体" panose="020B0400000000000000" pitchFamily="34" charset="-122"/>
              </a:endParaRPr>
            </a:p>
          </p:txBody>
        </p:sp>
      </p:grpSp>
      <p:sp>
        <p:nvSpPr>
          <p:cNvPr id="31" name="Rectangle 29"/>
          <p:cNvSpPr/>
          <p:nvPr/>
        </p:nvSpPr>
        <p:spPr>
          <a:xfrm>
            <a:off x="9150350" y="3919220"/>
            <a:ext cx="1856105" cy="1706880"/>
          </a:xfrm>
          <a:prstGeom prst="rect">
            <a:avLst/>
          </a:prstGeom>
        </p:spPr>
        <p:txBody>
          <a:bodyPr wrap="square">
            <a:spAutoFit/>
          </a:bodyPr>
          <a:lstStyle/>
          <a:p>
            <a:pPr lvl="0" algn="ctr">
              <a:lnSpc>
                <a:spcPct val="150000"/>
              </a:lnSpc>
              <a:defRPr/>
            </a:pPr>
            <a:r>
              <a:rPr sz="14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思源黑体" panose="020B0400000000000000" pitchFamily="34" charset="-122"/>
              </a:rPr>
              <a:t>严格按照领导人才规律和组织人事工作的规律与原则,积极利用现代组织人事工作的一系列科学手段</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3702050" y="225425"/>
            <a:ext cx="8833485" cy="7043420"/>
          </a:xfrm>
          <a:custGeom>
            <a:avLst/>
            <a:gdLst>
              <a:gd name="connsiteX0" fmla="*/ 175646 w 8833779"/>
              <a:gd name="connsiteY0" fmla="*/ 0 h 6858000"/>
              <a:gd name="connsiteX1" fmla="*/ 8833779 w 8833779"/>
              <a:gd name="connsiteY1" fmla="*/ 0 h 6858000"/>
              <a:gd name="connsiteX2" fmla="*/ 8833779 w 8833779"/>
              <a:gd name="connsiteY2" fmla="*/ 6858000 h 6858000"/>
              <a:gd name="connsiteX3" fmla="*/ 4649490 w 8833779"/>
              <a:gd name="connsiteY3" fmla="*/ 6858000 h 6858000"/>
              <a:gd name="connsiteX4" fmla="*/ 4252999 w 8833779"/>
              <a:gd name="connsiteY4" fmla="*/ 6603951 h 6858000"/>
              <a:gd name="connsiteX5" fmla="*/ 3328330 w 8833779"/>
              <a:gd name="connsiteY5" fmla="*/ 5962651 h 6858000"/>
              <a:gd name="connsiteX6" fmla="*/ 756579 w 8833779"/>
              <a:gd name="connsiteY6" fmla="*/ 3486150 h 6858000"/>
              <a:gd name="connsiteX7" fmla="*/ 13629 w 8833779"/>
              <a:gd name="connsiteY7" fmla="*/ 1162050 h 6858000"/>
              <a:gd name="connsiteX8" fmla="*/ 107244 w 8833779"/>
              <a:gd name="connsiteY8" fmla="*/ 3717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779" h="6858000">
                <a:moveTo>
                  <a:pt x="175646" y="0"/>
                </a:moveTo>
                <a:lnTo>
                  <a:pt x="8833779" y="0"/>
                </a:lnTo>
                <a:lnTo>
                  <a:pt x="8833779" y="6858000"/>
                </a:lnTo>
                <a:lnTo>
                  <a:pt x="4649490" y="6858000"/>
                </a:lnTo>
                <a:lnTo>
                  <a:pt x="4252999" y="6603951"/>
                </a:lnTo>
                <a:cubicBezTo>
                  <a:pt x="3914117" y="6381552"/>
                  <a:pt x="3597412" y="6162675"/>
                  <a:pt x="3328330" y="5962651"/>
                </a:cubicBezTo>
                <a:cubicBezTo>
                  <a:pt x="2252005" y="5162550"/>
                  <a:pt x="1309031" y="4286250"/>
                  <a:pt x="756579" y="3486150"/>
                </a:cubicBezTo>
                <a:cubicBezTo>
                  <a:pt x="204130" y="2686050"/>
                  <a:pt x="-65746" y="2054225"/>
                  <a:pt x="13629" y="1162050"/>
                </a:cubicBezTo>
                <a:cubicBezTo>
                  <a:pt x="33473" y="939006"/>
                  <a:pt x="61651" y="664567"/>
                  <a:pt x="107244" y="371773"/>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1600" y="378059"/>
            <a:ext cx="7250430" cy="625642"/>
            <a:chOff x="673768" y="830714"/>
            <a:chExt cx="7250430" cy="625642"/>
          </a:xfrm>
        </p:grpSpPr>
        <p:sp>
          <p:nvSpPr>
            <p:cNvPr id="18"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01</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9" name="文本框 18"/>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领导素质的概念与意义</a:t>
              </a:r>
            </a:p>
          </p:txBody>
        </p:sp>
      </p:grpSp>
      <p:grpSp>
        <p:nvGrpSpPr>
          <p:cNvPr id="20" name="组合 19"/>
          <p:cNvGrpSpPr/>
          <p:nvPr/>
        </p:nvGrpSpPr>
        <p:grpSpPr>
          <a:xfrm>
            <a:off x="4643587" y="1255271"/>
            <a:ext cx="7286625" cy="625642"/>
            <a:chOff x="-290162" y="704984"/>
            <a:chExt cx="7286625" cy="625642"/>
          </a:xfrm>
        </p:grpSpPr>
        <p:sp>
          <p:nvSpPr>
            <p:cNvPr id="21" name="矩形: 圆角 20"/>
            <p:cNvSpPr/>
            <p:nvPr/>
          </p:nvSpPr>
          <p:spPr>
            <a:xfrm>
              <a:off x="-290162" y="70498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02</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2" name="文本框 21"/>
            <p:cNvSpPr txBox="1"/>
            <p:nvPr/>
          </p:nvSpPr>
          <p:spPr>
            <a:xfrm>
              <a:off x="530893" y="718319"/>
              <a:ext cx="646557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领导素质的特点及相关原理</a:t>
              </a:r>
            </a:p>
          </p:txBody>
        </p:sp>
      </p:grpSp>
      <p:grpSp>
        <p:nvGrpSpPr>
          <p:cNvPr id="23" name="组合 22"/>
          <p:cNvGrpSpPr/>
          <p:nvPr/>
        </p:nvGrpSpPr>
        <p:grpSpPr>
          <a:xfrm>
            <a:off x="4646209" y="2111528"/>
            <a:ext cx="7247890" cy="625642"/>
            <a:chOff x="-1254092" y="593224"/>
            <a:chExt cx="7247890" cy="625642"/>
          </a:xfrm>
        </p:grpSpPr>
        <p:sp>
          <p:nvSpPr>
            <p:cNvPr id="24" name="矩形: 圆角 23"/>
            <p:cNvSpPr/>
            <p:nvPr/>
          </p:nvSpPr>
          <p:spPr>
            <a:xfrm>
              <a:off x="-1254092" y="59322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03</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5" name="文本框 24"/>
            <p:cNvSpPr txBox="1"/>
            <p:nvPr/>
          </p:nvSpPr>
          <p:spPr>
            <a:xfrm>
              <a:off x="-433037" y="606559"/>
              <a:ext cx="642683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领导素质的构成</a:t>
              </a:r>
            </a:p>
          </p:txBody>
        </p:sp>
      </p:grpSp>
      <p:grpSp>
        <p:nvGrpSpPr>
          <p:cNvPr id="26" name="组合 25"/>
          <p:cNvGrpSpPr/>
          <p:nvPr/>
        </p:nvGrpSpPr>
        <p:grpSpPr>
          <a:xfrm>
            <a:off x="4642027" y="2967785"/>
            <a:ext cx="7192010" cy="625642"/>
            <a:chOff x="-2423127" y="636404"/>
            <a:chExt cx="7192010" cy="625642"/>
          </a:xfrm>
        </p:grpSpPr>
        <p:sp>
          <p:nvSpPr>
            <p:cNvPr id="27"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04</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8" name="文本框 27"/>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领导素质的主要内涵</a:t>
              </a:r>
            </a:p>
          </p:txBody>
        </p:sp>
      </p:grpSp>
      <p:sp>
        <p:nvSpPr>
          <p:cNvPr id="30" name="矩形 29"/>
          <p:cNvSpPr/>
          <p:nvPr/>
        </p:nvSpPr>
        <p:spPr>
          <a:xfrm>
            <a:off x="282381" y="2895904"/>
            <a:ext cx="3840480" cy="1568450"/>
          </a:xfrm>
          <a:prstGeom prst="rect">
            <a:avLst/>
          </a:prstGeom>
        </p:spPr>
        <p:txBody>
          <a:bodyPr wrap="none">
            <a:spAutoFit/>
          </a:bodyPr>
          <a:lstStyle/>
          <a:p>
            <a:r>
              <a:rPr lang="zh-CN" altLang="en-US" sz="9600" dirty="0">
                <a:solidFill>
                  <a:prstClr val="black">
                    <a:lumMod val="75000"/>
                    <a:lumOff val="25000"/>
                  </a:prstClr>
                </a:solidFill>
                <a:latin typeface="思源黑体 CN Heavy" panose="020B0A00000000000000" pitchFamily="34" charset="-122"/>
                <a:ea typeface="思源黑体 CN Heavy" panose="020B0A00000000000000" pitchFamily="34" charset="-122"/>
              </a:rPr>
              <a:t>第七章</a:t>
            </a:r>
          </a:p>
        </p:txBody>
      </p:sp>
      <p:sp>
        <p:nvSpPr>
          <p:cNvPr id="31" name="椭圆 30"/>
          <p:cNvSpPr/>
          <p:nvPr/>
        </p:nvSpPr>
        <p:spPr>
          <a:xfrm>
            <a:off x="1433193" y="5436100"/>
            <a:ext cx="540000" cy="54000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grpSp>
        <p:nvGrpSpPr>
          <p:cNvPr id="3" name="组合 2"/>
          <p:cNvGrpSpPr/>
          <p:nvPr/>
        </p:nvGrpSpPr>
        <p:grpSpPr>
          <a:xfrm>
            <a:off x="4643505" y="3845159"/>
            <a:ext cx="7250430" cy="625642"/>
            <a:chOff x="673768" y="830714"/>
            <a:chExt cx="7250430" cy="625642"/>
          </a:xfrm>
        </p:grpSpPr>
        <p:sp>
          <p:nvSpPr>
            <p:cNvPr id="7" name="矩形: 圆角 17"/>
            <p:cNvSpPr/>
            <p:nvPr/>
          </p:nvSpPr>
          <p:spPr>
            <a:xfrm>
              <a:off x="673768" y="830714"/>
              <a:ext cx="625642" cy="625642"/>
            </a:xfrm>
            <a:prstGeom prst="round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05</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8" name="文本框 7"/>
            <p:cNvSpPr txBox="1"/>
            <p:nvPr/>
          </p:nvSpPr>
          <p:spPr>
            <a:xfrm>
              <a:off x="1494823" y="844049"/>
              <a:ext cx="642937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领导素质运动</a:t>
              </a:r>
            </a:p>
          </p:txBody>
        </p:sp>
      </p:grpSp>
      <p:grpSp>
        <p:nvGrpSpPr>
          <p:cNvPr id="10" name="组合 9"/>
          <p:cNvGrpSpPr/>
          <p:nvPr/>
        </p:nvGrpSpPr>
        <p:grpSpPr>
          <a:xfrm>
            <a:off x="4642027" y="4680380"/>
            <a:ext cx="7192010" cy="625642"/>
            <a:chOff x="-2423127" y="636404"/>
            <a:chExt cx="7192010" cy="625642"/>
          </a:xfrm>
        </p:grpSpPr>
        <p:sp>
          <p:nvSpPr>
            <p:cNvPr id="11" name="矩形: 圆角 26"/>
            <p:cNvSpPr/>
            <p:nvPr/>
          </p:nvSpPr>
          <p:spPr>
            <a:xfrm>
              <a:off x="-2423127" y="636404"/>
              <a:ext cx="625642" cy="625642"/>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rPr>
                <a:t>06</a:t>
              </a:r>
              <a:endParaRPr lang="zh-CN" altLang="en-US" sz="2400" b="1" dirty="0">
                <a:solidFill>
                  <a:schemeClr val="bg1"/>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2" name="文本框 11"/>
            <p:cNvSpPr txBox="1"/>
            <p:nvPr/>
          </p:nvSpPr>
          <p:spPr>
            <a:xfrm>
              <a:off x="-1586197" y="649739"/>
              <a:ext cx="635508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领导群体结构</a:t>
              </a: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05</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领导人才的培养与造就</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05</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dirty="0">
                <a:solidFill>
                  <a:schemeClr val="tx1"/>
                </a:solidFill>
                <a:latin typeface="+mn-ea"/>
                <a:sym typeface="思源黑体" panose="020B0400000000000000" pitchFamily="34" charset="-122"/>
              </a:rPr>
              <a:t>领导人才培养是人类教育活动中最重要的一种。在基本的培养方式和途径上,它与其他的人才培养是大致相同的。但它在实质上却与其他人才的培养存在差别,既特别依赖于领导实践,又完全取向于领导实践,这就是说要结合领导实践才能达到提高领导素质、培养领导人才的目标。这个过程既要靠领导者自觉努力,也要靠领导组织及相关机构的共同努力。</a:t>
            </a:r>
          </a:p>
        </p:txBody>
      </p:sp>
      <p:grpSp>
        <p:nvGrpSpPr>
          <p:cNvPr id="4" name="组合 3"/>
          <p:cNvGrpSpPr/>
          <p:nvPr/>
        </p:nvGrpSpPr>
        <p:grpSpPr>
          <a:xfrm>
            <a:off x="5191295" y="2942975"/>
            <a:ext cx="1882570" cy="2030333"/>
            <a:chOff x="4830225" y="2244838"/>
            <a:chExt cx="2531550" cy="2730252"/>
          </a:xfrm>
        </p:grpSpPr>
        <p:sp>
          <p:nvSpPr>
            <p:cNvPr id="5" name="形状"/>
            <p:cNvSpPr/>
            <p:nvPr/>
          </p:nvSpPr>
          <p:spPr bwMode="auto">
            <a:xfrm>
              <a:off x="4830225" y="34254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6" name="形状"/>
            <p:cNvSpPr/>
            <p:nvPr/>
          </p:nvSpPr>
          <p:spPr bwMode="auto">
            <a:xfrm>
              <a:off x="4830225" y="2823345"/>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CC02B">
                <a:alpha val="90000"/>
              </a:srgbClr>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7" name="形状"/>
            <p:cNvSpPr/>
            <p:nvPr/>
          </p:nvSpPr>
          <p:spPr bwMode="auto">
            <a:xfrm>
              <a:off x="4830225" y="2244838"/>
              <a:ext cx="2531550" cy="1549645"/>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6A00"/>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8" name="组合 7"/>
          <p:cNvGrpSpPr/>
          <p:nvPr/>
        </p:nvGrpSpPr>
        <p:grpSpPr>
          <a:xfrm>
            <a:off x="7432207" y="2665240"/>
            <a:ext cx="4041354" cy="1382633"/>
            <a:chOff x="7410617" y="2286000"/>
            <a:chExt cx="4041354" cy="1382633"/>
          </a:xfrm>
        </p:grpSpPr>
        <p:grpSp>
          <p:nvGrpSpPr>
            <p:cNvPr id="9" name="组合 8"/>
            <p:cNvGrpSpPr/>
            <p:nvPr/>
          </p:nvGrpSpPr>
          <p:grpSpPr>
            <a:xfrm>
              <a:off x="7410617" y="2286000"/>
              <a:ext cx="760456" cy="734944"/>
              <a:chOff x="7622946" y="2595773"/>
              <a:chExt cx="755892" cy="730534"/>
            </a:xfrm>
          </p:grpSpPr>
          <p:sp>
            <p:nvSpPr>
              <p:cNvPr id="11" name="形状"/>
              <p:cNvSpPr/>
              <p:nvPr/>
            </p:nvSpPr>
            <p:spPr>
              <a:xfrm>
                <a:off x="7622946" y="2595773"/>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12" name="组合"/>
              <p:cNvGrpSpPr/>
              <p:nvPr/>
            </p:nvGrpSpPr>
            <p:grpSpPr>
              <a:xfrm>
                <a:off x="7741356" y="2704780"/>
                <a:ext cx="519068" cy="515515"/>
                <a:chOff x="1979613" y="3067051"/>
                <a:chExt cx="231775" cy="230188"/>
              </a:xfrm>
              <a:solidFill>
                <a:schemeClr val="bg1"/>
              </a:solidFill>
            </p:grpSpPr>
            <p:sp>
              <p:nvSpPr>
                <p:cNvPr id="13"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4"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5"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10" name="组合 9"/>
            <p:cNvGrpSpPr/>
            <p:nvPr/>
          </p:nvGrpSpPr>
          <p:grpSpPr>
            <a:xfrm>
              <a:off x="8288530" y="2429794"/>
              <a:ext cx="3163441" cy="1238839"/>
              <a:chOff x="8098970" y="1535597"/>
              <a:chExt cx="3163441" cy="1238839"/>
            </a:xfrm>
          </p:grpSpPr>
          <p:sp>
            <p:nvSpPr>
              <p:cNvPr id="16" name="矩形 15"/>
              <p:cNvSpPr/>
              <p:nvPr/>
            </p:nvSpPr>
            <p:spPr>
              <a:xfrm>
                <a:off x="8098970" y="1944491"/>
                <a:ext cx="3163441" cy="829945"/>
              </a:xfrm>
              <a:prstGeom prst="rect">
                <a:avLst/>
              </a:prstGeom>
            </p:spPr>
            <p:txBody>
              <a:bodyPr wrap="square">
                <a:spAutoFit/>
              </a:bodyPr>
              <a:lstStyle/>
              <a:p>
                <a:pPr algn="just">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锻炼是在实践中增长才干、提高领导素质的有效途径。</a:t>
                </a:r>
              </a:p>
            </p:txBody>
          </p:sp>
          <p:sp>
            <p:nvSpPr>
              <p:cNvPr id="17" name="文本框 16"/>
              <p:cNvSpPr txBox="1"/>
              <p:nvPr/>
            </p:nvSpPr>
            <p:spPr>
              <a:xfrm>
                <a:off x="8098970" y="1535597"/>
                <a:ext cx="949960" cy="460375"/>
              </a:xfrm>
              <a:prstGeom prst="rect">
                <a:avLst/>
              </a:prstGeom>
              <a:noFill/>
            </p:spPr>
            <p:txBody>
              <a:bodyPr wrap="none" rtlCol="0">
                <a:spAutoFit/>
              </a:bodyPr>
              <a:lstStyle/>
              <a:p>
                <a:pPr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3.锻炼</a:t>
                </a:r>
              </a:p>
            </p:txBody>
          </p:sp>
        </p:grpSp>
      </p:grpSp>
      <p:grpSp>
        <p:nvGrpSpPr>
          <p:cNvPr id="18" name="组合 17"/>
          <p:cNvGrpSpPr/>
          <p:nvPr/>
        </p:nvGrpSpPr>
        <p:grpSpPr>
          <a:xfrm>
            <a:off x="7432207" y="4425846"/>
            <a:ext cx="4041354" cy="2505936"/>
            <a:chOff x="7410617" y="4046606"/>
            <a:chExt cx="4041354" cy="2505936"/>
          </a:xfrm>
        </p:grpSpPr>
        <p:grpSp>
          <p:nvGrpSpPr>
            <p:cNvPr id="19" name="组合 18"/>
            <p:cNvGrpSpPr/>
            <p:nvPr/>
          </p:nvGrpSpPr>
          <p:grpSpPr>
            <a:xfrm>
              <a:off x="7410617" y="4046606"/>
              <a:ext cx="760456" cy="734944"/>
              <a:chOff x="7622946" y="3672049"/>
              <a:chExt cx="755892" cy="730534"/>
            </a:xfrm>
          </p:grpSpPr>
          <p:sp>
            <p:nvSpPr>
              <p:cNvPr id="21" name="形状"/>
              <p:cNvSpPr/>
              <p:nvPr/>
            </p:nvSpPr>
            <p:spPr>
              <a:xfrm>
                <a:off x="7622946" y="3672049"/>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22" name="组合"/>
              <p:cNvGrpSpPr/>
              <p:nvPr/>
            </p:nvGrpSpPr>
            <p:grpSpPr>
              <a:xfrm>
                <a:off x="7776285" y="3859769"/>
                <a:ext cx="427877" cy="412146"/>
                <a:chOff x="4616450" y="1549401"/>
                <a:chExt cx="215900" cy="207963"/>
              </a:xfrm>
              <a:solidFill>
                <a:schemeClr val="bg1"/>
              </a:solidFill>
            </p:grpSpPr>
            <p:sp>
              <p:nvSpPr>
                <p:cNvPr id="23" name="形状"/>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24" name="圆形"/>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20" name="组合 19"/>
            <p:cNvGrpSpPr/>
            <p:nvPr/>
          </p:nvGrpSpPr>
          <p:grpSpPr>
            <a:xfrm>
              <a:off x="8288530" y="4205628"/>
              <a:ext cx="3163441" cy="2346914"/>
              <a:chOff x="8098970" y="4904254"/>
              <a:chExt cx="3163441" cy="2346914"/>
            </a:xfrm>
          </p:grpSpPr>
          <p:sp>
            <p:nvSpPr>
              <p:cNvPr id="25" name="矩形 24"/>
              <p:cNvSpPr/>
              <p:nvPr/>
            </p:nvSpPr>
            <p:spPr>
              <a:xfrm>
                <a:off x="8098970" y="5313148"/>
                <a:ext cx="3163441" cy="1938020"/>
              </a:xfrm>
              <a:prstGeom prst="rect">
                <a:avLst/>
              </a:prstGeom>
            </p:spPr>
            <p:txBody>
              <a:bodyPr wrap="square">
                <a:spAutoFit/>
              </a:bodyPr>
              <a:lstStyle/>
              <a:p>
                <a:pPr lvl="0" algn="just">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修持是公认的各种德才标准内化、德才水平提高的修炼过程,是在自我要求、自我推动、高度自律的状态下进行的品格锻炼、精神锤炼和才干精进的综合性过程。</a:t>
                </a:r>
              </a:p>
            </p:txBody>
          </p:sp>
          <p:sp>
            <p:nvSpPr>
              <p:cNvPr id="26" name="文本框 25"/>
              <p:cNvSpPr txBox="1"/>
              <p:nvPr/>
            </p:nvSpPr>
            <p:spPr>
              <a:xfrm>
                <a:off x="8098970" y="4904254"/>
                <a:ext cx="949960" cy="460375"/>
              </a:xfrm>
              <a:prstGeom prst="rect">
                <a:avLst/>
              </a:prstGeom>
              <a:noFill/>
            </p:spPr>
            <p:txBody>
              <a:bodyPr wrap="none" rtlCol="0">
                <a:spAutoFit/>
              </a:bodyPr>
              <a:lstStyle/>
              <a:p>
                <a:pPr lvl="0" algn="l">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4.修持</a:t>
                </a:r>
              </a:p>
            </p:txBody>
          </p:sp>
        </p:grpSp>
      </p:grpSp>
      <p:grpSp>
        <p:nvGrpSpPr>
          <p:cNvPr id="27" name="组合 26"/>
          <p:cNvGrpSpPr/>
          <p:nvPr/>
        </p:nvGrpSpPr>
        <p:grpSpPr>
          <a:xfrm>
            <a:off x="621980" y="4425846"/>
            <a:ext cx="4133279" cy="1766796"/>
            <a:chOff x="600390" y="4046606"/>
            <a:chExt cx="4133279" cy="1766796"/>
          </a:xfrm>
        </p:grpSpPr>
        <p:grpSp>
          <p:nvGrpSpPr>
            <p:cNvPr id="28" name="组合 27"/>
            <p:cNvGrpSpPr/>
            <p:nvPr/>
          </p:nvGrpSpPr>
          <p:grpSpPr>
            <a:xfrm>
              <a:off x="3973213" y="4046606"/>
              <a:ext cx="760456" cy="734944"/>
              <a:chOff x="3821162" y="3672049"/>
              <a:chExt cx="755892" cy="730534"/>
            </a:xfrm>
          </p:grpSpPr>
          <p:sp>
            <p:nvSpPr>
              <p:cNvPr id="30" name="形状"/>
              <p:cNvSpPr/>
              <p:nvPr/>
            </p:nvSpPr>
            <p:spPr>
              <a:xfrm>
                <a:off x="3821162" y="3672049"/>
                <a:ext cx="755892" cy="730534"/>
              </a:xfrm>
              <a:prstGeom prst="roundRect">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31" name="形状"/>
              <p:cNvSpPr>
                <a:spLocks noEditPoints="1"/>
              </p:cNvSpPr>
              <p:nvPr/>
            </p:nvSpPr>
            <p:spPr bwMode="auto">
              <a:xfrm>
                <a:off x="4003014" y="3773090"/>
                <a:ext cx="371958" cy="49882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nvGrpSpPr>
            <p:cNvPr id="29" name="组合 28"/>
            <p:cNvGrpSpPr/>
            <p:nvPr/>
          </p:nvGrpSpPr>
          <p:grpSpPr>
            <a:xfrm>
              <a:off x="600390" y="4205628"/>
              <a:ext cx="3240549" cy="1607774"/>
              <a:chOff x="808936" y="4904254"/>
              <a:chExt cx="3240549" cy="1607774"/>
            </a:xfrm>
          </p:grpSpPr>
          <p:sp>
            <p:nvSpPr>
              <p:cNvPr id="32" name="矩形 31"/>
              <p:cNvSpPr/>
              <p:nvPr/>
            </p:nvSpPr>
            <p:spPr>
              <a:xfrm>
                <a:off x="808936" y="5313148"/>
                <a:ext cx="3240549" cy="1198880"/>
              </a:xfrm>
              <a:prstGeom prst="rect">
                <a:avLst/>
              </a:prstGeom>
            </p:spPr>
            <p:txBody>
              <a:bodyPr wrap="square">
                <a:spAutoFit/>
              </a:bodyPr>
              <a:lstStyle/>
              <a:p>
                <a:pPr lvl="0" algn="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从本质上来说,培训也是教育的一种,但是在具体的内容和方式上,还是有自己鲜明的特点和独立性。</a:t>
                </a:r>
              </a:p>
            </p:txBody>
          </p:sp>
          <p:sp>
            <p:nvSpPr>
              <p:cNvPr id="33" name="文本框 32"/>
              <p:cNvSpPr txBox="1"/>
              <p:nvPr/>
            </p:nvSpPr>
            <p:spPr>
              <a:xfrm>
                <a:off x="3099525" y="4904254"/>
                <a:ext cx="949960" cy="460375"/>
              </a:xfrm>
              <a:prstGeom prst="rect">
                <a:avLst/>
              </a:prstGeom>
              <a:noFill/>
            </p:spPr>
            <p:txBody>
              <a:bodyPr wrap="none" rtlCol="0">
                <a:spAutoFit/>
              </a:bodyPr>
              <a:lstStyle/>
              <a:p>
                <a:pPr algn="r">
                  <a:lnSpc>
                    <a:spcPct val="120000"/>
                  </a:lnSpc>
                </a:pP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2.培训</a:t>
                </a:r>
              </a:p>
            </p:txBody>
          </p:sp>
        </p:grpSp>
      </p:grpSp>
      <p:grpSp>
        <p:nvGrpSpPr>
          <p:cNvPr id="34" name="组合 33"/>
          <p:cNvGrpSpPr/>
          <p:nvPr/>
        </p:nvGrpSpPr>
        <p:grpSpPr>
          <a:xfrm>
            <a:off x="761619" y="2665240"/>
            <a:ext cx="3993640" cy="1382633"/>
            <a:chOff x="740029" y="2286000"/>
            <a:chExt cx="3993640" cy="1382633"/>
          </a:xfrm>
        </p:grpSpPr>
        <p:grpSp>
          <p:nvGrpSpPr>
            <p:cNvPr id="35" name="组合 34"/>
            <p:cNvGrpSpPr/>
            <p:nvPr/>
          </p:nvGrpSpPr>
          <p:grpSpPr>
            <a:xfrm>
              <a:off x="3973213" y="2286000"/>
              <a:ext cx="760456" cy="734944"/>
              <a:chOff x="3821162" y="2595773"/>
              <a:chExt cx="755892" cy="730534"/>
            </a:xfrm>
          </p:grpSpPr>
          <p:sp>
            <p:nvSpPr>
              <p:cNvPr id="37" name="形状"/>
              <p:cNvSpPr/>
              <p:nvPr/>
            </p:nvSpPr>
            <p:spPr>
              <a:xfrm>
                <a:off x="3821162" y="2595773"/>
                <a:ext cx="755892" cy="730534"/>
              </a:xfrm>
              <a:prstGeom prst="roundRect">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38" name="组合"/>
              <p:cNvGrpSpPr/>
              <p:nvPr/>
            </p:nvGrpSpPr>
            <p:grpSpPr>
              <a:xfrm>
                <a:off x="4023243" y="2758814"/>
                <a:ext cx="351730" cy="407449"/>
                <a:chOff x="3581400" y="3905251"/>
                <a:chExt cx="160338" cy="185738"/>
              </a:xfrm>
              <a:solidFill>
                <a:schemeClr val="bg1"/>
              </a:solidFill>
            </p:grpSpPr>
            <p:sp>
              <p:nvSpPr>
                <p:cNvPr id="39" name="形状"/>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0" name="形状"/>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1" name="形状"/>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2" name="形状"/>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dirty="0">
                    <a:solidFill>
                      <a:schemeClr val="tx1">
                        <a:lumMod val="75000"/>
                        <a:lumOff val="25000"/>
                      </a:schemeClr>
                    </a:solidFill>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grpSp>
        <p:grpSp>
          <p:nvGrpSpPr>
            <p:cNvPr id="36" name="组合 35"/>
            <p:cNvGrpSpPr/>
            <p:nvPr/>
          </p:nvGrpSpPr>
          <p:grpSpPr>
            <a:xfrm>
              <a:off x="740029" y="2429794"/>
              <a:ext cx="3100910" cy="1238839"/>
              <a:chOff x="948575" y="1535597"/>
              <a:chExt cx="3100910" cy="1238839"/>
            </a:xfrm>
          </p:grpSpPr>
          <p:sp>
            <p:nvSpPr>
              <p:cNvPr id="43" name="矩形 42"/>
              <p:cNvSpPr/>
              <p:nvPr/>
            </p:nvSpPr>
            <p:spPr>
              <a:xfrm>
                <a:off x="948575" y="1944491"/>
                <a:ext cx="3100910" cy="829945"/>
              </a:xfrm>
              <a:prstGeom prst="rect">
                <a:avLst/>
              </a:prstGeom>
            </p:spPr>
            <p:txBody>
              <a:bodyPr wrap="square">
                <a:spAutoFit/>
              </a:bodyPr>
              <a:lstStyle/>
              <a:p>
                <a:pPr lvl="0" algn="r">
                  <a:lnSpc>
                    <a:spcPct val="150000"/>
                  </a:lnSpc>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Bold" panose="020B0800000000000000" pitchFamily="34" charset="-122"/>
                  </a:rPr>
                  <a:t>教育是最普通的提高领导素质的途径。</a:t>
                </a:r>
              </a:p>
            </p:txBody>
          </p:sp>
          <p:sp>
            <p:nvSpPr>
              <p:cNvPr id="44" name="文本框 43"/>
              <p:cNvSpPr txBox="1"/>
              <p:nvPr/>
            </p:nvSpPr>
            <p:spPr>
              <a:xfrm>
                <a:off x="3099525" y="1535597"/>
                <a:ext cx="949960" cy="460375"/>
              </a:xfrm>
              <a:prstGeom prst="rect">
                <a:avLst/>
              </a:prstGeom>
              <a:noFill/>
            </p:spPr>
            <p:txBody>
              <a:bodyPr wrap="none" rtlCol="0">
                <a:spAutoFit/>
              </a:bodyPr>
              <a:lstStyle/>
              <a:p>
                <a:pPr algn="r">
                  <a:lnSpc>
                    <a:spcPct val="120000"/>
                  </a:lnSpc>
                </a:pPr>
                <a:r>
                  <a:rPr lang="en-US" altLang="zh-CN"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1.</a:t>
                </a:r>
                <a:r>
                  <a:rPr lang="zh-CN" altLang="en-US" sz="2000" b="1" dirty="0">
                    <a:solidFill>
                      <a:schemeClr val="tx1">
                        <a:lumMod val="75000"/>
                        <a:lumOff val="25000"/>
                      </a:schemeClr>
                    </a:solidFill>
                    <a:latin typeface="思源宋体 CN" panose="02020400000000000000" pitchFamily="18" charset="-122"/>
                    <a:ea typeface="思源宋体 CN" panose="02020400000000000000" pitchFamily="18" charset="-122"/>
                    <a:sym typeface="思源黑体 CN Bold" panose="020B0800000000000000" pitchFamily="34" charset="-122"/>
                  </a:rPr>
                  <a:t>教育</a:t>
                </a:r>
              </a:p>
            </p:txBody>
          </p:sp>
        </p:gr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06</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领导人才要着重增强九大本领</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06</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1.学习本领</a:t>
            </a:r>
          </a:p>
          <a:p>
            <a:pPr lvl="0">
              <a:buSzTx/>
            </a:pPr>
            <a:r>
              <a:rPr sz="2000" dirty="0">
                <a:solidFill>
                  <a:schemeClr val="tx1"/>
                </a:solidFill>
                <a:latin typeface="+mn-ea"/>
                <a:sym typeface="思源黑体" panose="020B0400000000000000" pitchFamily="34" charset="-122"/>
              </a:rPr>
              <a:t>增强学习本领，旨在通过系统深入学习马克思主义，全面提高思想理论水平和实际工作水平，做到知行合一，实现全面发展，确保全面符合新时代党员标准和执政要求，为建设始终走在时代前列、朝气蓬勃的马克思主义学习型政党奉献自己的力量。</a:t>
            </a:r>
          </a:p>
          <a:p>
            <a:pPr lvl="0">
              <a:buSzTx/>
            </a:pPr>
            <a:r>
              <a:rPr sz="2000" dirty="0">
                <a:solidFill>
                  <a:schemeClr val="tx1"/>
                </a:solidFill>
                <a:latin typeface="+mn-ea"/>
                <a:sym typeface="思源黑体" panose="020B0400000000000000" pitchFamily="34" charset="-122"/>
              </a:rPr>
              <a:t>第一，聚焦强化理论基础、加强理想信念和思想品格修养，深入系统掌握马克思主义精髓，读原著、学原文、悟原理，全面加强理论学习；往深里走、往实里走、往心里走，理解和掌握理论精髓，夯实和完善理论基础，增强和优化理论素养和理论思维，达成对马克思主义理论的真学真信，通过学习具备对党忠诚、坚定信念、自觉自信、责任担当等特质。</a:t>
            </a:r>
          </a:p>
          <a:p>
            <a:pPr lvl="0">
              <a:buSzTx/>
            </a:pPr>
            <a:r>
              <a:rPr sz="2000" dirty="0">
                <a:solidFill>
                  <a:schemeClr val="tx1"/>
                </a:solidFill>
                <a:latin typeface="+mn-ea"/>
                <a:sym typeface="思源黑体" panose="020B0400000000000000" pitchFamily="34" charset="-122"/>
              </a:rPr>
              <a:t>第二，立志为实现“两个一百年”奋斗目标、实现中华民族伟大复兴中国梦而学习；掌握新知识，开阔新视野，跟上新时代，获取新信息，增加新能力，及时补能，适时“充电”；有针对性地、有重点地学习，常学常新，做到信念坚定、作风硬、有担当、本领高。</a:t>
            </a:r>
          </a:p>
          <a:p>
            <a:pPr lvl="0">
              <a:buSzTx/>
            </a:pPr>
            <a:r>
              <a:rPr sz="2000" dirty="0">
                <a:solidFill>
                  <a:schemeClr val="tx1"/>
                </a:solidFill>
                <a:latin typeface="+mn-ea"/>
                <a:sym typeface="思源黑体" panose="020B0400000000000000" pitchFamily="34" charset="-122"/>
              </a:rPr>
              <a:t>第三，掌握和运用好马克思主义方法论，特别是辩证唯物主义和历史唯物主义，对主客观世界和重大理论实践问题进行深入认识和正确把握，对各种社会思潮和复杂情形进行正确的认识、分析和把握；运用学习智慧，改进和优化学习，运用和创新学习方法，提高学习的质量和效率，持续增进自我修养，不断提高自身的理论水平、政治水平、智慧水平和实践水平。</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1.学习本领</a:t>
            </a:r>
          </a:p>
          <a:p>
            <a:pPr lvl="0">
              <a:buSzTx/>
            </a:pPr>
            <a:r>
              <a:rPr sz="2000" dirty="0">
                <a:solidFill>
                  <a:schemeClr val="tx1"/>
                </a:solidFill>
                <a:latin typeface="+mn-ea"/>
                <a:sym typeface="思源黑体" panose="020B0400000000000000" pitchFamily="34" charset="-122"/>
              </a:rPr>
              <a:t>第四,坚持理论联系实际，做到知行合一。紧密结合思想和工作实际，把自己摆进去，把职责摆进去，把工作摆进去，多思多想，学深悟透，知其然又知其所以然；既能深入进理论知识体系中，又能进得去、出得来；善于从实际出发，用科学理论指导实践、改进工作，推动实际工作做得实、更过硬，做到学、思、用贯通，知行合一；克服囫囵吞枣、不求甚解、浅尝辄止；坚决克服照搬照抄、机械片面、脱离实际的书呆子习气，僵化思维和教条主义，坚决克服天马行空、飘忽不实、表面好看而实际无用、会造成严重贻误与后果的形式主义。</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2.政治领导本领</a:t>
            </a:r>
          </a:p>
          <a:p>
            <a:pPr lvl="0">
              <a:buSzTx/>
            </a:pPr>
            <a:r>
              <a:rPr sz="2000" dirty="0">
                <a:solidFill>
                  <a:schemeClr val="tx1"/>
                </a:solidFill>
                <a:latin typeface="+mn-ea"/>
                <a:sym typeface="思源黑体" panose="020B0400000000000000" pitchFamily="34" charset="-122"/>
              </a:rPr>
              <a:t>增强政治领导本领，旨在确保首先做到对党绝对忠诚，进一步形成有利于加强党的政治建设、全面发挥党的领导作用的政治能力体系。</a:t>
            </a:r>
          </a:p>
          <a:p>
            <a:pPr lvl="0">
              <a:buSzTx/>
            </a:pPr>
            <a:r>
              <a:rPr sz="2000" dirty="0">
                <a:solidFill>
                  <a:schemeClr val="tx1"/>
                </a:solidFill>
                <a:latin typeface="+mn-ea"/>
                <a:sym typeface="思源黑体" panose="020B0400000000000000" pitchFamily="34" charset="-122"/>
              </a:rPr>
              <a:t>第一，提高把握方向、把握大势、把握全局的能力。</a:t>
            </a:r>
          </a:p>
          <a:p>
            <a:pPr lvl="0">
              <a:buSzTx/>
            </a:pPr>
            <a:r>
              <a:rPr sz="2000" dirty="0">
                <a:solidFill>
                  <a:schemeClr val="tx1"/>
                </a:solidFill>
                <a:latin typeface="+mn-ea"/>
                <a:sym typeface="思源黑体" panose="020B0400000000000000" pitchFamily="34" charset="-122"/>
              </a:rPr>
              <a:t>第二，提高辨别政治是非、保持政治定力、驾驭政治局面的能力。</a:t>
            </a:r>
          </a:p>
          <a:p>
            <a:pPr lvl="0">
              <a:buSzTx/>
            </a:pPr>
            <a:r>
              <a:rPr sz="2000" dirty="0">
                <a:solidFill>
                  <a:schemeClr val="tx1"/>
                </a:solidFill>
                <a:latin typeface="+mn-ea"/>
                <a:sym typeface="思源黑体" panose="020B0400000000000000" pitchFamily="34" charset="-122"/>
              </a:rPr>
              <a:t>第三，提高从政治上研判形势、分析问题的能力。</a:t>
            </a:r>
          </a:p>
          <a:p>
            <a:pPr lvl="0">
              <a:buSzTx/>
            </a:pPr>
            <a:r>
              <a:rPr sz="2000" dirty="0">
                <a:solidFill>
                  <a:schemeClr val="tx1"/>
                </a:solidFill>
                <a:latin typeface="+mn-ea"/>
                <a:sym typeface="思源黑体" panose="020B0400000000000000" pitchFamily="34" charset="-122"/>
              </a:rPr>
              <a:t>第四，增强政治敏锐性和政治鉴别力，对容易诱发政治问题的各种情形，对意识形态领域各种错误思潮、模糊认识、不良现象保持高度关注和警觉，敏锐抓住并切实解决给党的执政带来严重隐患或危险的突出问题；聚焦政治风险，突出政治安全，确保敏锐觉察、准确鉴别、及时发现、及早化解政治风险。</a:t>
            </a:r>
          </a:p>
          <a:p>
            <a:pPr lvl="0">
              <a:buSzTx/>
            </a:pPr>
            <a:r>
              <a:rPr sz="2000" dirty="0">
                <a:solidFill>
                  <a:schemeClr val="tx1"/>
                </a:solidFill>
                <a:latin typeface="+mn-ea"/>
                <a:sym typeface="思源黑体" panose="020B0400000000000000" pitchFamily="34" charset="-122"/>
              </a:rPr>
              <a:t>第五，强化政治责任心和底线思维，增强政治担当力和政治行动力。</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3.改革创新本领</a:t>
            </a:r>
          </a:p>
          <a:p>
            <a:pPr lvl="0">
              <a:buSzTx/>
            </a:pPr>
            <a:r>
              <a:rPr sz="2000" dirty="0">
                <a:solidFill>
                  <a:schemeClr val="tx1"/>
                </a:solidFill>
                <a:latin typeface="+mn-ea"/>
                <a:sym typeface="思源黑体" panose="020B0400000000000000" pitchFamily="34" charset="-122"/>
              </a:rPr>
              <a:t>增强改革创新本领，旨在保持锐意进取的精神风貌，善于结合实际创造性地推动工作，善于运用互联网技术和信息化手段开展工作，确保改革有突破、工作有创新、实干能收效。</a:t>
            </a:r>
          </a:p>
          <a:p>
            <a:pPr lvl="0">
              <a:buSzTx/>
            </a:pPr>
            <a:r>
              <a:rPr sz="2000" dirty="0">
                <a:solidFill>
                  <a:schemeClr val="tx1"/>
                </a:solidFill>
                <a:latin typeface="+mn-ea"/>
                <a:sym typeface="思源黑体" panose="020B0400000000000000" pitchFamily="34" charset="-122"/>
              </a:rPr>
              <a:t>第一，坚持正确的方法论，坚持科学精神，准确把握改革的内在规律，正确处理好全面深化改革的重大关系。</a:t>
            </a:r>
          </a:p>
          <a:p>
            <a:pPr lvl="0">
              <a:buSzTx/>
            </a:pPr>
            <a:r>
              <a:rPr sz="2000" dirty="0">
                <a:solidFill>
                  <a:schemeClr val="tx1"/>
                </a:solidFill>
                <a:latin typeface="+mn-ea"/>
                <a:sym typeface="思源黑体" panose="020B0400000000000000" pitchFamily="34" charset="-122"/>
              </a:rPr>
              <a:t>第二，注重改革的系统性、整体性、协同性，坚持全面论与重点论相结合，注意掌握和运用系统思维和统筹方法，把握全局，综合谋划，做好改革的顶层设计，统一掌握、协同推进各领域改革，确保改革点面兼顾、有机衔接、全面协调、形成合力、坚实有力、整体推进。</a:t>
            </a:r>
          </a:p>
          <a:p>
            <a:pPr lvl="0">
              <a:buSzTx/>
            </a:pPr>
            <a:r>
              <a:rPr sz="2000" dirty="0">
                <a:solidFill>
                  <a:schemeClr val="tx1"/>
                </a:solidFill>
                <a:latin typeface="+mn-ea"/>
                <a:sym typeface="思源黑体" panose="020B0400000000000000" pitchFamily="34" charset="-122"/>
              </a:rPr>
              <a:t>第三，坚持解放思想，克服保守，破除僵化；以创新思维统一认识，消除分歧，协力改革；在改革中创新、以改革推动创新、以创新牵引和带动改革。</a:t>
            </a:r>
          </a:p>
          <a:p>
            <a:pPr lvl="0">
              <a:buSzTx/>
            </a:pPr>
            <a:r>
              <a:rPr sz="2000" dirty="0">
                <a:solidFill>
                  <a:schemeClr val="tx1"/>
                </a:solidFill>
                <a:latin typeface="+mn-ea"/>
                <a:sym typeface="思源黑体" panose="020B0400000000000000" pitchFamily="34" charset="-122"/>
              </a:rPr>
              <a:t>第四，坚持问题导向，重视调查研究，确保改革更接地气、能解决问题，确保改革能给群众带来更多的获得感。</a:t>
            </a:r>
          </a:p>
          <a:p>
            <a:pPr lvl="0">
              <a:buSzTx/>
            </a:pPr>
            <a:r>
              <a:rPr sz="2000" dirty="0">
                <a:solidFill>
                  <a:schemeClr val="tx1"/>
                </a:solidFill>
                <a:latin typeface="+mn-ea"/>
                <a:sym typeface="思源黑体" panose="020B0400000000000000" pitchFamily="34" charset="-122"/>
              </a:rPr>
              <a:t>第五，及时掌握、务实应用互联网技术和信息化手段进行创新。</a:t>
            </a:r>
          </a:p>
          <a:p>
            <a:pPr lvl="0">
              <a:buSzTx/>
            </a:pPr>
            <a:r>
              <a:rPr sz="2000" dirty="0">
                <a:solidFill>
                  <a:schemeClr val="tx1"/>
                </a:solidFill>
                <a:latin typeface="+mn-ea"/>
                <a:sym typeface="思源黑体" panose="020B0400000000000000" pitchFamily="34" charset="-122"/>
              </a:rPr>
              <a:t>第六，通过全面深化改革推动落实新发展理念。</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4.科学发展本领</a:t>
            </a:r>
          </a:p>
          <a:p>
            <a:pPr lvl="0">
              <a:buSzTx/>
            </a:pPr>
            <a:r>
              <a:rPr sz="2000" dirty="0">
                <a:solidFill>
                  <a:schemeClr val="tx1"/>
                </a:solidFill>
                <a:latin typeface="+mn-ea"/>
                <a:sym typeface="思源黑体" panose="020B0400000000000000" pitchFamily="34" charset="-122"/>
              </a:rPr>
              <a:t>增强科学发展本领，旨在确保切实贯彻新发展理念，不断开创发展新局面。</a:t>
            </a:r>
          </a:p>
          <a:p>
            <a:pPr lvl="0">
              <a:buSzTx/>
            </a:pPr>
            <a:r>
              <a:rPr sz="2000" dirty="0">
                <a:solidFill>
                  <a:schemeClr val="tx1"/>
                </a:solidFill>
                <a:latin typeface="+mn-ea"/>
                <a:sym typeface="思源黑体" panose="020B0400000000000000" pitchFamily="34" charset="-122"/>
              </a:rPr>
              <a:t>第一，把创新、协调、绿色、开放、共享的新发展理念全部转变为发展的价值导向和价值约束，转变为现实的发展轨迹和发展过程，转变为具体的发展方式和发展举。</a:t>
            </a:r>
          </a:p>
          <a:p>
            <a:pPr lvl="0">
              <a:buSzTx/>
            </a:pPr>
            <a:r>
              <a:rPr sz="2000" dirty="0">
                <a:solidFill>
                  <a:schemeClr val="tx1"/>
                </a:solidFill>
                <a:latin typeface="+mn-ea"/>
                <a:sym typeface="思源黑体" panose="020B0400000000000000" pitchFamily="34" charset="-122"/>
              </a:rPr>
              <a:t>第二，坚持创新，狠抓创新；坚持向科技创新要实力、求法宝、拓前景，向创新驱动要动力、挖潜力、积实力、获得竞争力；推动科技创新、创新驱动不断取得更大突破，成为推动经济高质量发展的第一动力。</a:t>
            </a:r>
          </a:p>
          <a:p>
            <a:pPr lvl="0">
              <a:buSzTx/>
            </a:pPr>
            <a:r>
              <a:rPr sz="2000" dirty="0">
                <a:solidFill>
                  <a:schemeClr val="tx1"/>
                </a:solidFill>
                <a:latin typeface="+mn-ea"/>
                <a:sym typeface="思源黑体" panose="020B0400000000000000" pitchFamily="34" charset="-122"/>
              </a:rPr>
              <a:t>第三，坚持以市场、产品、效益为导向，深化科技体制改革，健全加速科技成果向生产力转化的机制，为科技创新、创新驱动始终活跃在经济建设和市场竞争第一线发挥作用排除体制机制障碍，使科技创新成为推动经济高质量发展的第一动力。</a:t>
            </a:r>
          </a:p>
          <a:p>
            <a:pPr lvl="0">
              <a:buSzTx/>
            </a:pPr>
            <a:r>
              <a:rPr sz="2000" dirty="0">
                <a:solidFill>
                  <a:schemeClr val="tx1"/>
                </a:solidFill>
                <a:latin typeface="+mn-ea"/>
                <a:sym typeface="思源黑体" panose="020B0400000000000000" pitchFamily="34" charset="-122"/>
              </a:rPr>
              <a:t>第四，继续深化营商环境改革，以营商环境改革撬动各领域改革协同推进，为建立推动经济高质量发展体制机制创造基本条件。</a:t>
            </a:r>
          </a:p>
          <a:p>
            <a:pPr lvl="0">
              <a:buSzTx/>
            </a:pPr>
            <a:r>
              <a:rPr sz="2000" dirty="0">
                <a:solidFill>
                  <a:schemeClr val="tx1"/>
                </a:solidFill>
                <a:latin typeface="+mn-ea"/>
                <a:sym typeface="思源黑体" panose="020B0400000000000000" pitchFamily="34" charset="-122"/>
              </a:rPr>
              <a:t>第五，抓住新一轮工业革命重大战略机遇，瞄准科技创新和产业发展制高点，科学布局，调整结构，展开战略行动。第四次工业革命已经开始，我国第一次与发达国家站在了同一起跑线上，亟须在实体经济、共享经济、现代产业、现代金融、科技创新、绿色低碳、现代供应链、人力资本服务、中高端消费等领域培育增长点，开发新动能，建设现代化经济体系。</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91122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5.依法执政本领</a:t>
            </a:r>
          </a:p>
          <a:p>
            <a:pPr lvl="0">
              <a:buSzTx/>
            </a:pPr>
            <a:r>
              <a:rPr sz="2000" dirty="0">
                <a:solidFill>
                  <a:schemeClr val="tx1"/>
                </a:solidFill>
                <a:latin typeface="+mn-ea"/>
                <a:sym typeface="思源黑体" panose="020B0400000000000000" pitchFamily="34" charset="-122"/>
              </a:rPr>
              <a:t>增强依法执政本领，旨在坚持全面依法治国，坚定不移走中国特色社会主义法治道路；确保党对依法治国的领导，把党的领导贯彻到依法治国的全过程和各方面，确保建成社会主义法治国家和法治社会。</a:t>
            </a:r>
          </a:p>
          <a:p>
            <a:pPr lvl="0">
              <a:buSzTx/>
            </a:pPr>
            <a:r>
              <a:rPr sz="2000" dirty="0">
                <a:solidFill>
                  <a:schemeClr val="tx1"/>
                </a:solidFill>
                <a:latin typeface="+mn-ea"/>
                <a:sym typeface="思源黑体" panose="020B0400000000000000" pitchFamily="34" charset="-122"/>
              </a:rPr>
              <a:t>第一，带头学法，带头普法，确保知法，全面提高法律素质。</a:t>
            </a:r>
          </a:p>
          <a:p>
            <a:pPr lvl="0">
              <a:buSzTx/>
            </a:pPr>
            <a:r>
              <a:rPr sz="2000" dirty="0">
                <a:solidFill>
                  <a:schemeClr val="tx1"/>
                </a:solidFill>
                <a:latin typeface="+mn-ea"/>
                <a:sym typeface="思源黑体" panose="020B0400000000000000" pitchFamily="34" charset="-122"/>
              </a:rPr>
              <a:t>第二，坚定维护宪法的尊严和法律的严肃性，自觉忠于、遵守、维护、运用宪法法律，自觉履行宪法法律规定的义务，高度尊重、认真维护宪法法律规定的权利；确保始终注意、充分尊重公民人身权、财产权、基本政治权利等各项权利，在自身工作和实际影响范围内保障公民经济、文化、社会等各方面权利得到落实。</a:t>
            </a:r>
          </a:p>
          <a:p>
            <a:pPr lvl="0">
              <a:buSzTx/>
            </a:pPr>
            <a:r>
              <a:rPr sz="2000" dirty="0">
                <a:solidFill>
                  <a:schemeClr val="tx1"/>
                </a:solidFill>
                <a:latin typeface="+mn-ea"/>
                <a:sym typeface="思源黑体" panose="020B0400000000000000" pitchFamily="34" charset="-122"/>
              </a:rPr>
              <a:t>第三，掌握法治实质，理解法治精髓，极大提高坚持在党的领导下全面依法治国、厉行法治的认识和自觉性。</a:t>
            </a:r>
          </a:p>
          <a:p>
            <a:pPr lvl="0">
              <a:buSzTx/>
            </a:pPr>
            <a:r>
              <a:rPr sz="2000" dirty="0">
                <a:solidFill>
                  <a:schemeClr val="tx1"/>
                </a:solidFill>
                <a:latin typeface="+mn-ea"/>
                <a:sym typeface="思源黑体" panose="020B0400000000000000" pitchFamily="34" charset="-122"/>
              </a:rPr>
              <a:t>第四，树立法治精神，增强法治思维，增强厉行法治的积极性和主动性；坚持法律面前人人平等；努力实现普遍公平正义。</a:t>
            </a:r>
          </a:p>
          <a:p>
            <a:pPr lvl="0">
              <a:buSzTx/>
            </a:pPr>
            <a:r>
              <a:rPr sz="2000" dirty="0">
                <a:solidFill>
                  <a:schemeClr val="tx1"/>
                </a:solidFill>
                <a:latin typeface="+mn-ea"/>
                <a:sym typeface="思源黑体" panose="020B0400000000000000" pitchFamily="34" charset="-122"/>
              </a:rPr>
              <a:t>第五，依法用权，防止滥权；克服特权思想，杜绝特权行为，自觉接受法律的约束和监督。坚持在宪法法律范围内活动，依据宪法法律行使法定权力，坚决做到法无授权不可为。</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6.群众工作本领</a:t>
            </a:r>
          </a:p>
          <a:p>
            <a:pPr lvl="0">
              <a:buSzTx/>
            </a:pPr>
            <a:r>
              <a:rPr sz="2000" dirty="0">
                <a:solidFill>
                  <a:schemeClr val="tx1"/>
                </a:solidFill>
                <a:latin typeface="+mn-ea"/>
                <a:sym typeface="思源黑体" panose="020B0400000000000000" pitchFamily="34" charset="-122"/>
              </a:rPr>
              <a:t>增强群众工作本领，旨在切实贯彻执行党的群众路线，巩固群众基础，保持与群众的血肉联系，团结和带领广大群众跟党走。</a:t>
            </a:r>
          </a:p>
          <a:p>
            <a:pPr lvl="0">
              <a:buSzTx/>
            </a:pPr>
            <a:r>
              <a:rPr sz="2000" dirty="0">
                <a:solidFill>
                  <a:schemeClr val="tx1"/>
                </a:solidFill>
                <a:latin typeface="+mn-ea"/>
                <a:sym typeface="思源黑体" panose="020B0400000000000000" pitchFamily="34" charset="-122"/>
              </a:rPr>
              <a:t>第一，坚持以人民为中心。</a:t>
            </a:r>
          </a:p>
          <a:p>
            <a:pPr lvl="0">
              <a:buSzTx/>
            </a:pPr>
            <a:r>
              <a:rPr sz="2000" dirty="0">
                <a:solidFill>
                  <a:schemeClr val="tx1"/>
                </a:solidFill>
                <a:latin typeface="+mn-ea"/>
                <a:sym typeface="思源黑体" panose="020B0400000000000000" pitchFamily="34" charset="-122"/>
              </a:rPr>
              <a:t>第二，始终以强烈的政治责任感，以饱满的公仆精神，把人生理想融入国家富强、民族振兴、人民幸福的伟业之中，切实帮人民群众解决难题、增进福祉，不断增强人民群众的获得感、幸福感、安全感，全心全意为人民服务。</a:t>
            </a:r>
          </a:p>
          <a:p>
            <a:pPr lvl="0">
              <a:buSzTx/>
            </a:pPr>
            <a:r>
              <a:rPr sz="2000" dirty="0">
                <a:solidFill>
                  <a:schemeClr val="tx1"/>
                </a:solidFill>
                <a:latin typeface="+mn-ea"/>
                <a:sym typeface="思源黑体" panose="020B0400000000000000" pitchFamily="34" charset="-122"/>
              </a:rPr>
              <a:t>第三，全面增强群众观念和群众感情。</a:t>
            </a:r>
          </a:p>
          <a:p>
            <a:pPr lvl="0">
              <a:buSzTx/>
            </a:pPr>
            <a:r>
              <a:rPr sz="2000" dirty="0">
                <a:solidFill>
                  <a:schemeClr val="tx1"/>
                </a:solidFill>
                <a:latin typeface="+mn-ea"/>
                <a:sym typeface="思源黑体" panose="020B0400000000000000" pitchFamily="34" charset="-122"/>
              </a:rPr>
              <a:t>第四，放下架子，扑下身子，真心拜人民群众为师，虚心向人民群众学习。深入开展调查研究，“解剖麻雀”，发现典型，真正把群众面临的问题找出来，把群众的意见反映上来，把群众创造的经验总结出来。</a:t>
            </a:r>
          </a:p>
          <a:p>
            <a:pPr lvl="0">
              <a:buSzTx/>
            </a:pPr>
            <a:r>
              <a:rPr sz="2000" dirty="0">
                <a:solidFill>
                  <a:schemeClr val="tx1"/>
                </a:solidFill>
                <a:latin typeface="+mn-ea"/>
                <a:sym typeface="思源黑体" panose="020B0400000000000000" pitchFamily="34" charset="-122"/>
              </a:rPr>
              <a:t>第五，增强民主意识，发扬民主作风，接受人民群众监督。</a:t>
            </a:r>
          </a:p>
          <a:p>
            <a:pPr lvl="0">
              <a:buSzTx/>
            </a:pPr>
            <a:r>
              <a:rPr sz="2000" dirty="0">
                <a:solidFill>
                  <a:schemeClr val="tx1"/>
                </a:solidFill>
                <a:latin typeface="+mn-ea"/>
                <a:sym typeface="思源黑体" panose="020B0400000000000000" pitchFamily="34" charset="-122"/>
              </a:rPr>
              <a:t>第六，充分发挥先锋模范作用，发挥好联系群众的桥梁纽带作用，把群众团结在党的周围，引导群众跟党走。</a:t>
            </a:r>
          </a:p>
          <a:p>
            <a:pPr lvl="0">
              <a:buSzTx/>
            </a:pPr>
            <a:r>
              <a:rPr sz="2000" dirty="0">
                <a:solidFill>
                  <a:schemeClr val="tx1"/>
                </a:solidFill>
                <a:latin typeface="+mn-ea"/>
                <a:sym typeface="思源黑体" panose="020B0400000000000000" pitchFamily="34" charset="-122"/>
              </a:rPr>
              <a:t>第七，注意创新群众工作体制机制和方式方法，推动工会、共青团、妇联等群团组织增强政治性、先进性、群众性。</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7" name="文本框 26"/>
          <p:cNvSpPr txBox="1"/>
          <p:nvPr/>
        </p:nvSpPr>
        <p:spPr>
          <a:xfrm>
            <a:off x="1440815" y="1757680"/>
            <a:ext cx="7896225" cy="3322955"/>
          </a:xfrm>
          <a:prstGeom prst="rect">
            <a:avLst/>
          </a:prstGeom>
          <a:noFill/>
        </p:spPr>
        <p:txBody>
          <a:bodyPr wrap="square" rtlCol="0">
            <a:spAutoFit/>
          </a:bodyPr>
          <a:lstStyle/>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●领导人才的特征、地位与作用</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●领导人才的构成及有关重要关系</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●领导人才规律</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●领导人才的选拔与使用</a:t>
            </a:r>
          </a:p>
          <a:p>
            <a:pPr algn="l">
              <a:lnSpc>
                <a:spcPct val="150000"/>
              </a:lnSpc>
              <a:buNone/>
            </a:pPr>
            <a:r>
              <a:rPr lang="zh-CN" altLang="en-US" sz="2800" b="1" dirty="0">
                <a:solidFill>
                  <a:schemeClr val="tx1"/>
                </a:solidFill>
                <a:latin typeface="思源黑体 CN Normal" panose="020B0400000000000000" pitchFamily="34" charset="-122"/>
                <a:ea typeface="思源黑体 CN Normal" panose="020B0400000000000000" pitchFamily="34" charset="-122"/>
                <a:cs typeface="+mn-ea"/>
                <a:sym typeface="+mn-lt"/>
              </a:rPr>
              <a:t>●领导人才的培养与造就</a:t>
            </a:r>
          </a:p>
        </p:txBody>
      </p:sp>
      <p:sp>
        <p:nvSpPr>
          <p:cNvPr id="100" name="文本框 99"/>
          <p:cNvSpPr txBox="1"/>
          <p:nvPr/>
        </p:nvSpPr>
        <p:spPr>
          <a:xfrm>
            <a:off x="5200650" y="748665"/>
            <a:ext cx="2550160" cy="706755"/>
          </a:xfrm>
          <a:prstGeom prst="rect">
            <a:avLst/>
          </a:prstGeom>
          <a:noFill/>
          <a:ln w="9525">
            <a:noFill/>
          </a:ln>
        </p:spPr>
        <p:txBody>
          <a:bodyPr wrap="square">
            <a:spAutoFit/>
          </a:bodyPr>
          <a:lstStyle/>
          <a:p>
            <a:pPr indent="0"/>
            <a:r>
              <a:rPr lang="zh-CN" sz="4000" b="1">
                <a:latin typeface="黑体" panose="02010609060101010101" charset="-122"/>
                <a:ea typeface="黑体" panose="02010609060101010101" charset="-122"/>
              </a:rPr>
              <a:t>重点问题</a:t>
            </a:r>
          </a:p>
        </p:txBody>
      </p:sp>
      <p:sp>
        <p:nvSpPr>
          <p:cNvPr id="30" name="文本框 29"/>
          <p:cNvSpPr txBox="1"/>
          <p:nvPr/>
        </p:nvSpPr>
        <p:spPr>
          <a:xfrm>
            <a:off x="450850" y="225425"/>
            <a:ext cx="4585970" cy="368300"/>
          </a:xfrm>
          <a:prstGeom prst="rect">
            <a:avLst/>
          </a:prstGeom>
          <a:noFill/>
        </p:spPr>
        <p:txBody>
          <a:bodyPr wrap="square" rtlCol="0">
            <a:spAutoFit/>
          </a:bodyPr>
          <a:lstStyle/>
          <a:p>
            <a:r>
              <a:rPr lang="zh-CN" altLang="en-US" b="1"/>
              <a:t>新编21世纪公共管理系列教材</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7.狠抓落实本领</a:t>
            </a:r>
          </a:p>
          <a:p>
            <a:pPr lvl="0">
              <a:buSzTx/>
            </a:pPr>
            <a:r>
              <a:rPr sz="2000" dirty="0">
                <a:solidFill>
                  <a:schemeClr val="tx1"/>
                </a:solidFill>
                <a:latin typeface="+mn-ea"/>
                <a:sym typeface="思源黑体" panose="020B0400000000000000" pitchFamily="34" charset="-122"/>
              </a:rPr>
              <a:t>增强狠抓落实本领，旨在确保以务实实干的精神和扎实强大的执行力，全面做好抓落实和攻坚克难的工作，把党和国家的大政方针和决策部署贯彻落实好。</a:t>
            </a:r>
          </a:p>
          <a:p>
            <a:pPr lvl="0">
              <a:buSzTx/>
            </a:pPr>
            <a:r>
              <a:rPr sz="2000" dirty="0">
                <a:solidFill>
                  <a:schemeClr val="tx1"/>
                </a:solidFill>
                <a:latin typeface="+mn-ea"/>
                <a:sym typeface="思源黑体" panose="020B0400000000000000" pitchFamily="34" charset="-122"/>
              </a:rPr>
              <a:t>第一，坚持说实话、谋实事、出实招、求实效，不务虚名，只重实干，结合实际进行细化实化，把务实精神体现到工作的每个细节和整个过程。</a:t>
            </a:r>
          </a:p>
          <a:p>
            <a:pPr lvl="0">
              <a:buSzTx/>
            </a:pPr>
            <a:r>
              <a:rPr sz="2000" dirty="0">
                <a:solidFill>
                  <a:schemeClr val="tx1"/>
                </a:solidFill>
                <a:latin typeface="+mn-ea"/>
                <a:sym typeface="思源黑体" panose="020B0400000000000000" pitchFamily="34" charset="-122"/>
              </a:rPr>
              <a:t>第二，坚持“一分部署、九分落实”“抓铁有痕、踏石留印”“一张好的蓝图绘到底”；确保贯彻落实始终能够聚焦、聚神、聚力，确保做到执行有力、决策落地、行动得力、成效显著。</a:t>
            </a:r>
          </a:p>
          <a:p>
            <a:pPr lvl="0">
              <a:buSzTx/>
            </a:pPr>
            <a:r>
              <a:rPr sz="2000" dirty="0">
                <a:solidFill>
                  <a:schemeClr val="tx1"/>
                </a:solidFill>
                <a:latin typeface="+mn-ea"/>
                <a:sym typeface="思源黑体" panose="020B0400000000000000" pitchFamily="34" charset="-122"/>
              </a:rPr>
              <a:t>第三，当全团队认真抓执行的促进派，做真抓实干、带头抓落实的实干家，决不做夸夸其谈、心态浮躁的空头理论家；坚决避免不得要领、粗疏粗放、马虎了事、应付打发、做表面工作、搞形式主义。</a:t>
            </a:r>
          </a:p>
          <a:p>
            <a:pPr lvl="0">
              <a:buSzTx/>
            </a:pPr>
            <a:r>
              <a:rPr sz="2000" dirty="0">
                <a:solidFill>
                  <a:schemeClr val="tx1"/>
                </a:solidFill>
                <a:latin typeface="+mn-ea"/>
                <a:sym typeface="思源黑体" panose="020B0400000000000000" pitchFamily="34" charset="-122"/>
              </a:rPr>
              <a:t>第四，把雷厉风行和久久为功有机结合起来，勇于攻坚克难，以钉钉子精神做实做细做好各项工作。</a:t>
            </a:r>
          </a:p>
          <a:p>
            <a:pPr lvl="0">
              <a:buSzTx/>
            </a:pPr>
            <a:r>
              <a:rPr sz="2000" dirty="0">
                <a:solidFill>
                  <a:schemeClr val="tx1"/>
                </a:solidFill>
                <a:latin typeface="+mn-ea"/>
                <a:sym typeface="思源黑体" panose="020B0400000000000000" pitchFamily="34" charset="-122"/>
              </a:rPr>
              <a:t>第五，提高站位，顾全大局，注意团结协作、共同努力，以更大的勇气、智慧和决心，最大限度调动一切积极因素。</a:t>
            </a:r>
          </a:p>
          <a:p>
            <a:pPr lvl="0">
              <a:buSzTx/>
            </a:pPr>
            <a:r>
              <a:rPr sz="2000" dirty="0">
                <a:solidFill>
                  <a:schemeClr val="tx1"/>
                </a:solidFill>
                <a:latin typeface="+mn-ea"/>
                <a:sym typeface="思源黑体" panose="020B0400000000000000" pitchFamily="34" charset="-122"/>
              </a:rPr>
              <a:t>第六，牢牢扭住目标，落实主体责任，夯实责任链条，拧紧责任螺丝，提高履责效能，打通关节、疏通堵点、激活全盘，努力使各项决策都能落地生根、开花结果。</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78230" y="89725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8.驾驭风险本领</a:t>
            </a:r>
          </a:p>
          <a:p>
            <a:pPr lvl="0">
              <a:buSzTx/>
            </a:pPr>
            <a:r>
              <a:rPr sz="2000" dirty="0">
                <a:solidFill>
                  <a:schemeClr val="tx1"/>
                </a:solidFill>
                <a:latin typeface="+mn-ea"/>
                <a:sym typeface="思源黑体" panose="020B0400000000000000" pitchFamily="34" charset="-122"/>
              </a:rPr>
              <a:t>增强驾驭风险本领，旨在切实提高驾驭各种复杂形势的能力，及时正确处治“黑天鹅”事件或者“灰犀牛”事件，切实降低和减少各种风险，消除发展面临的各种不确定性乃至严重威胁，打好防范化解重大风险攻坚战，确保政治安全乃至整体国家安全。</a:t>
            </a:r>
          </a:p>
          <a:p>
            <a:pPr lvl="0">
              <a:buSzTx/>
            </a:pPr>
            <a:r>
              <a:rPr sz="2000" dirty="0">
                <a:solidFill>
                  <a:schemeClr val="tx1"/>
                </a:solidFill>
                <a:latin typeface="+mn-ea"/>
                <a:sym typeface="思源黑体" panose="020B0400000000000000" pitchFamily="34" charset="-122"/>
              </a:rPr>
              <a:t>第一，看在前、防在前，牢牢掌握风险防控主动权。</a:t>
            </a:r>
          </a:p>
          <a:p>
            <a:pPr lvl="0">
              <a:buSzTx/>
            </a:pPr>
            <a:r>
              <a:rPr sz="2000" dirty="0">
                <a:solidFill>
                  <a:schemeClr val="tx1"/>
                </a:solidFill>
                <a:latin typeface="+mn-ea"/>
                <a:sym typeface="思源黑体" panose="020B0400000000000000" pitchFamily="34" charset="-122"/>
              </a:rPr>
              <a:t>第二，未雨绸缪、防患未然。</a:t>
            </a:r>
          </a:p>
          <a:p>
            <a:pPr lvl="0">
              <a:buSzTx/>
            </a:pPr>
            <a:r>
              <a:rPr sz="2000" dirty="0">
                <a:solidFill>
                  <a:schemeClr val="tx1"/>
                </a:solidFill>
                <a:latin typeface="+mn-ea"/>
                <a:sym typeface="思源黑体" panose="020B0400000000000000" pitchFamily="34" charset="-122"/>
              </a:rPr>
              <a:t>第三，注重平时下足功夫，扎牢篱笆、织密网络、完善制度、优化机制，把风险防控工作做实做细做好。</a:t>
            </a:r>
          </a:p>
          <a:p>
            <a:pPr lvl="0">
              <a:buSzTx/>
            </a:pPr>
            <a:r>
              <a:rPr sz="2000" dirty="0">
                <a:solidFill>
                  <a:schemeClr val="tx1"/>
                </a:solidFill>
                <a:latin typeface="+mn-ea"/>
                <a:sym typeface="思源黑体" panose="020B0400000000000000" pitchFamily="34" charset="-122"/>
              </a:rPr>
              <a:t>第四，着重提高预警的灵敏性和准确性，增强预案的针对性、完备性，全面做好防范化解重大风险的基础性系统准备，构筑全面周密、运行顺畅、完善可靠、安全适用的风险防控体系，把系统准备工作全面抓实抓好，做到筑牢堤坝、严阵以待。</a:t>
            </a:r>
          </a:p>
          <a:p>
            <a:pPr lvl="0">
              <a:buSzTx/>
            </a:pPr>
            <a:r>
              <a:rPr sz="2000" dirty="0">
                <a:solidFill>
                  <a:schemeClr val="tx1"/>
                </a:solidFill>
                <a:latin typeface="+mn-ea"/>
                <a:sym typeface="思源黑体" panose="020B0400000000000000" pitchFamily="34" charset="-122"/>
              </a:rPr>
              <a:t>第五，强化忧患意识、风险意识，做到居安思危；提高政治站位，从主观上坚决克服对忧患、风险的淡漠轻忽和丧失警惕，做到眼睛亮、见事早、行动快，切实提高防范重大风险的能力和成效。</a:t>
            </a:r>
          </a:p>
          <a:p>
            <a:pPr lvl="0">
              <a:buSzTx/>
            </a:pPr>
            <a:r>
              <a:rPr sz="2000" dirty="0">
                <a:solidFill>
                  <a:schemeClr val="tx1"/>
                </a:solidFill>
                <a:latin typeface="+mn-ea"/>
                <a:sym typeface="思源黑体" panose="020B0400000000000000" pitchFamily="34" charset="-122"/>
              </a:rPr>
              <a:t>第六，强化总体安全观和政治意识，突出政治职责，坚决保障总体国家安全。紧密联系外部环境深刻变化和国内改革发展稳定面临的新情况新问题新挑战，充分认识防范化解重大风险的重要性和紧迫性；面对前进道路上的各种复杂矛盾、各种艰难险阻，坚持守土有责、守土尽责。</a:t>
            </a:r>
          </a:p>
          <a:p>
            <a:pPr lvl="0">
              <a:buSzTx/>
            </a:pPr>
            <a:endParaRPr sz="2000" dirty="0">
              <a:solidFill>
                <a:schemeClr val="tx1"/>
              </a:solidFill>
              <a:latin typeface="+mn-ea"/>
              <a:sym typeface="思源黑体"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pPr lvl="0">
              <a:buSzTx/>
            </a:pPr>
            <a:r>
              <a:rPr sz="2000" b="1" dirty="0">
                <a:solidFill>
                  <a:schemeClr val="tx1"/>
                </a:solidFill>
                <a:latin typeface="+mn-ea"/>
                <a:sym typeface="思源黑体" panose="020B0400000000000000" pitchFamily="34" charset="-122"/>
              </a:rPr>
              <a:t>9.斗争本领</a:t>
            </a:r>
          </a:p>
          <a:p>
            <a:pPr lvl="0">
              <a:buSzTx/>
            </a:pPr>
            <a:r>
              <a:rPr sz="2000" dirty="0">
                <a:solidFill>
                  <a:schemeClr val="tx1"/>
                </a:solidFill>
                <a:latin typeface="+mn-ea"/>
                <a:sym typeface="思源黑体" panose="020B0400000000000000" pitchFamily="34" charset="-122"/>
              </a:rPr>
              <a:t>增强斗争本领，旨在极大增强斗争精神，切实提高有效开展、确保赢得新时代伟大斗争的实际能力。这是实现新时代伟大事业的需要。</a:t>
            </a:r>
          </a:p>
          <a:p>
            <a:pPr lvl="0">
              <a:buSzTx/>
            </a:pPr>
            <a:r>
              <a:rPr sz="2000" dirty="0">
                <a:solidFill>
                  <a:schemeClr val="tx1"/>
                </a:solidFill>
                <a:latin typeface="+mn-ea"/>
                <a:sym typeface="思源黑体" panose="020B0400000000000000" pitchFamily="34" charset="-122"/>
              </a:rPr>
              <a:t>第一，以持续高压态势和雷霆手段，与腐败做坚决的斗争；确保党和国家肌体健康，确保党能够长期执政而不变质。</a:t>
            </a:r>
          </a:p>
          <a:p>
            <a:pPr lvl="0">
              <a:buSzTx/>
            </a:pPr>
            <a:r>
              <a:rPr sz="2000" dirty="0">
                <a:solidFill>
                  <a:schemeClr val="tx1"/>
                </a:solidFill>
                <a:latin typeface="+mn-ea"/>
                <a:sym typeface="思源黑体" panose="020B0400000000000000" pitchFamily="34" charset="-122"/>
              </a:rPr>
              <a:t>第二，以坚定的宗旨意识、为民理念和人民立场，自觉与侵害群众的各种现象和行为做斗争，切实维护群众利益，做到一切为了人民，从根本上巩固执政基础。</a:t>
            </a:r>
          </a:p>
          <a:p>
            <a:pPr lvl="0">
              <a:buSzTx/>
            </a:pPr>
            <a:r>
              <a:rPr sz="2000" dirty="0">
                <a:solidFill>
                  <a:schemeClr val="tx1"/>
                </a:solidFill>
                <a:latin typeface="+mn-ea"/>
                <a:sym typeface="思源黑体" panose="020B0400000000000000" pitchFamily="34" charset="-122"/>
              </a:rPr>
              <a:t>第三，以高度的责任意识和担当精神，与形式主义、官僚主义和其他不良作风进行富有针对性和有效性的斗争，保证党和人民的事业扎实有效推进而不受损害、不遭挫折。</a:t>
            </a:r>
          </a:p>
          <a:p>
            <a:pPr lvl="0">
              <a:buSzTx/>
            </a:pPr>
            <a:r>
              <a:rPr sz="2000" dirty="0">
                <a:solidFill>
                  <a:schemeClr val="tx1"/>
                </a:solidFill>
                <a:latin typeface="+mn-ea"/>
                <a:sym typeface="思源黑体" panose="020B0400000000000000" pitchFamily="34" charset="-122"/>
              </a:rPr>
              <a:t>第四，运用德治手段和征信手段，与各种有损道德、不守底线的现象和行为做斗争，维护道德诚信和文明风尚；以法治手段和专政手段，与各种伤天害理的违规行为、不法行为、犯罪行为做坚决斗争，维护社会秩序、公共利益和人民权利。</a:t>
            </a:r>
          </a:p>
          <a:p>
            <a:pPr lvl="0">
              <a:buSzTx/>
            </a:pPr>
            <a:r>
              <a:rPr sz="2000" dirty="0">
                <a:solidFill>
                  <a:schemeClr val="tx1"/>
                </a:solidFill>
                <a:latin typeface="+mn-ea"/>
                <a:sym typeface="思源黑体" panose="020B0400000000000000" pitchFamily="34" charset="-122"/>
              </a:rPr>
              <a:t>第五，运用科学武器、法律武器和国家手段，对各种天灾人祸进行快速有效和坚决的斗争，坚决维护国家和人民的平安、秩序和利益；与各种捣乱犯罪势力、“三股势力”、国际上反华敌对势力做坚决、彻底和必胜的斗争，坚定有力地维护国家的主权、统一、安全和尊严。</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32302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255333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领导人才是构成领导主体的材料,直接决定领导主体的质量和实际的领导力,也决定着会有什么样的领导质量和领导结果。领导人才不一定就是领导者,领导者也不一定是领导人才。领导人才有其自身特有的三个规律。领导人才的选拔和使用、培养和造就、组织人事政策与机制乃至整个领导体制都应该充分依据和体现这些具体规律。领导失败的直接而根本的原因就是领导人才缺乏或者无用武之地,领导人才的优秀程度决定着领导水平的最高限度。领导人才规律检测并决定着组织人事的切实和到位与否。领导做出的成绩主要取决于具备了充满各个领导岗位的领导人才。</a:t>
            </a:r>
          </a:p>
        </p:txBody>
      </p:sp>
      <p:sp>
        <p:nvSpPr>
          <p:cNvPr id="8" name="Freeform 5"/>
          <p:cNvSpPr/>
          <p:nvPr/>
        </p:nvSpPr>
        <p:spPr bwMode="auto">
          <a:xfrm rot="21249602" flipH="1" flipV="1">
            <a:off x="9857300" y="4944745"/>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本章小结</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Rectangle 55"/>
          <p:cNvSpPr/>
          <p:nvPr/>
        </p:nvSpPr>
        <p:spPr>
          <a:xfrm>
            <a:off x="1146810" y="2351405"/>
            <a:ext cx="9613265" cy="23031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193165" y="2556510"/>
            <a:ext cx="9567545" cy="1506855"/>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人才</a:t>
            </a:r>
            <a:r>
              <a:rPr lang="en-US" sz="2000" b="1" dirty="0">
                <a:latin typeface="+mn-ea"/>
              </a:rPr>
              <a:t>    </a:t>
            </a:r>
            <a:r>
              <a:rPr sz="2000" b="1" dirty="0">
                <a:latin typeface="+mn-ea"/>
              </a:rPr>
              <a:t>专才</a:t>
            </a:r>
            <a:r>
              <a:rPr lang="en-US" sz="2000" b="1" dirty="0">
                <a:latin typeface="+mn-ea"/>
                <a:sym typeface="+mn-ea"/>
              </a:rPr>
              <a:t>    </a:t>
            </a:r>
            <a:r>
              <a:rPr sz="2000" b="1" dirty="0">
                <a:latin typeface="+mn-ea"/>
              </a:rPr>
              <a:t>通才</a:t>
            </a:r>
            <a:r>
              <a:rPr lang="en-US" sz="2000" b="1" dirty="0">
                <a:latin typeface="+mn-ea"/>
                <a:sym typeface="+mn-ea"/>
              </a:rPr>
              <a:t>    </a:t>
            </a:r>
            <a:r>
              <a:rPr sz="2000" b="1" dirty="0">
                <a:latin typeface="+mn-ea"/>
              </a:rPr>
              <a:t>领导人才</a:t>
            </a:r>
            <a:r>
              <a:rPr lang="en-US" sz="2000" b="1" dirty="0">
                <a:latin typeface="+mn-ea"/>
                <a:sym typeface="+mn-ea"/>
              </a:rPr>
              <a:t>    </a:t>
            </a:r>
            <a:r>
              <a:rPr sz="2000" b="1" dirty="0">
                <a:latin typeface="+mn-ea"/>
              </a:rPr>
              <a:t>显领导人才</a:t>
            </a:r>
            <a:r>
              <a:rPr lang="en-US" sz="2000" b="1" dirty="0">
                <a:latin typeface="+mn-ea"/>
                <a:sym typeface="+mn-ea"/>
              </a:rPr>
              <a:t>    </a:t>
            </a:r>
            <a:r>
              <a:rPr sz="2000" b="1" dirty="0">
                <a:latin typeface="+mn-ea"/>
              </a:rPr>
              <a:t>潜领导人才</a:t>
            </a:r>
            <a:r>
              <a:rPr lang="en-US" sz="2000" b="1" dirty="0">
                <a:latin typeface="+mn-ea"/>
                <a:sym typeface="+mn-ea"/>
              </a:rPr>
              <a:t>    </a:t>
            </a:r>
            <a:r>
              <a:rPr sz="2000" b="1" dirty="0">
                <a:latin typeface="+mn-ea"/>
              </a:rPr>
              <a:t>领导人才规律</a:t>
            </a:r>
            <a:r>
              <a:rPr lang="en-US" sz="2000" b="1" dirty="0">
                <a:latin typeface="+mn-ea"/>
                <a:sym typeface="+mn-ea"/>
              </a:rPr>
              <a:t>    </a:t>
            </a:r>
          </a:p>
          <a:p>
            <a:pPr marL="274320" lvl="0" indent="-274320">
              <a:spcBef>
                <a:spcPct val="20000"/>
              </a:spcBef>
              <a:buClr>
                <a:schemeClr val="accent1"/>
              </a:buClr>
              <a:buFont typeface="Symbol" panose="05050102010706020507" pitchFamily="18" charset="2"/>
              <a:buChar char=""/>
            </a:pPr>
            <a:r>
              <a:rPr sz="2000" b="1" dirty="0">
                <a:latin typeface="+mn-ea"/>
              </a:rPr>
              <a:t>领导人才的成长发展规律</a:t>
            </a:r>
            <a:r>
              <a:rPr lang="en-US" sz="2000" b="1" dirty="0">
                <a:latin typeface="+mn-ea"/>
                <a:sym typeface="+mn-ea"/>
              </a:rPr>
              <a:t>    </a:t>
            </a:r>
            <a:r>
              <a:rPr sz="2000" b="1" dirty="0">
                <a:latin typeface="+mn-ea"/>
              </a:rPr>
              <a:t>领导人才的效能效用规律</a:t>
            </a:r>
            <a:r>
              <a:rPr lang="en-US" sz="2000" b="1" dirty="0">
                <a:latin typeface="+mn-ea"/>
                <a:sym typeface="+mn-ea"/>
              </a:rPr>
              <a:t>    </a:t>
            </a:r>
            <a:r>
              <a:rPr sz="2000" b="1" dirty="0">
                <a:latin typeface="+mn-ea"/>
              </a:rPr>
              <a:t>领导人才的价值规律</a:t>
            </a:r>
            <a:r>
              <a:rPr lang="en-US" sz="2000" b="1" dirty="0">
                <a:latin typeface="+mn-ea"/>
                <a:sym typeface="+mn-ea"/>
              </a:rPr>
              <a:t>    </a:t>
            </a:r>
          </a:p>
          <a:p>
            <a:pPr marL="274320" lvl="0" indent="-274320">
              <a:spcBef>
                <a:spcPct val="20000"/>
              </a:spcBef>
              <a:buClr>
                <a:schemeClr val="accent1"/>
              </a:buClr>
              <a:buFont typeface="Symbol" panose="05050102010706020507" pitchFamily="18" charset="2"/>
              <a:buChar char=""/>
            </a:pPr>
            <a:r>
              <a:rPr sz="2000" b="1" dirty="0">
                <a:latin typeface="+mn-ea"/>
              </a:rPr>
              <a:t>学习本领</a:t>
            </a:r>
            <a:r>
              <a:rPr lang="en-US" sz="2000" b="1" dirty="0">
                <a:latin typeface="+mn-ea"/>
                <a:sym typeface="+mn-ea"/>
              </a:rPr>
              <a:t>    </a:t>
            </a:r>
            <a:r>
              <a:rPr sz="2000" b="1" dirty="0">
                <a:latin typeface="+mn-ea"/>
              </a:rPr>
              <a:t>政治领导本领</a:t>
            </a:r>
            <a:r>
              <a:rPr lang="en-US" sz="2000" b="1" dirty="0">
                <a:latin typeface="+mn-ea"/>
                <a:sym typeface="+mn-ea"/>
              </a:rPr>
              <a:t>    </a:t>
            </a:r>
            <a:r>
              <a:rPr sz="2000" b="1" dirty="0">
                <a:latin typeface="+mn-ea"/>
              </a:rPr>
              <a:t>改革创新本领</a:t>
            </a:r>
            <a:r>
              <a:rPr lang="en-US" sz="2000" b="1" dirty="0">
                <a:latin typeface="+mn-ea"/>
                <a:sym typeface="+mn-ea"/>
              </a:rPr>
              <a:t>    </a:t>
            </a:r>
            <a:r>
              <a:rPr sz="2000" b="1" dirty="0">
                <a:latin typeface="+mn-ea"/>
              </a:rPr>
              <a:t>科学发展本领</a:t>
            </a:r>
            <a:r>
              <a:rPr lang="en-US" sz="2000" b="1" dirty="0">
                <a:latin typeface="+mn-ea"/>
                <a:sym typeface="+mn-ea"/>
              </a:rPr>
              <a:t>    </a:t>
            </a:r>
            <a:r>
              <a:rPr sz="2000" b="1" dirty="0">
                <a:latin typeface="+mn-ea"/>
              </a:rPr>
              <a:t>依法执政本领</a:t>
            </a:r>
            <a:r>
              <a:rPr lang="en-US" sz="2000" b="1" dirty="0">
                <a:latin typeface="+mn-ea"/>
                <a:sym typeface="+mn-ea"/>
              </a:rPr>
              <a:t>    </a:t>
            </a:r>
          </a:p>
          <a:p>
            <a:pPr marL="274320" lvl="0" indent="-274320">
              <a:spcBef>
                <a:spcPct val="20000"/>
              </a:spcBef>
              <a:buClr>
                <a:schemeClr val="accent1"/>
              </a:buClr>
              <a:buFont typeface="Symbol" panose="05050102010706020507" pitchFamily="18" charset="2"/>
              <a:buChar char=""/>
            </a:pPr>
            <a:r>
              <a:rPr sz="2000" b="1" dirty="0">
                <a:latin typeface="+mn-ea"/>
              </a:rPr>
              <a:t>群众工作本领</a:t>
            </a:r>
            <a:r>
              <a:rPr lang="en-US" sz="2000" b="1" dirty="0">
                <a:latin typeface="+mn-ea"/>
                <a:sym typeface="+mn-ea"/>
              </a:rPr>
              <a:t>    </a:t>
            </a:r>
            <a:r>
              <a:rPr sz="2000" b="1" dirty="0">
                <a:latin typeface="+mn-ea"/>
              </a:rPr>
              <a:t>狠抓落实本领</a:t>
            </a:r>
            <a:r>
              <a:rPr lang="en-US" sz="2000" b="1" dirty="0">
                <a:latin typeface="+mn-ea"/>
                <a:sym typeface="+mn-ea"/>
              </a:rPr>
              <a:t>    </a:t>
            </a:r>
            <a:r>
              <a:rPr sz="2000" b="1" dirty="0">
                <a:latin typeface="+mn-ea"/>
              </a:rPr>
              <a:t>驾驭风险本领</a:t>
            </a:r>
            <a:r>
              <a:rPr lang="en-US" sz="2000" b="1" dirty="0">
                <a:latin typeface="+mn-ea"/>
                <a:sym typeface="+mn-ea"/>
              </a:rPr>
              <a:t>    </a:t>
            </a:r>
            <a:r>
              <a:rPr sz="2000" b="1" dirty="0">
                <a:latin typeface="+mn-ea"/>
              </a:rPr>
              <a:t>斗争本领</a:t>
            </a:r>
          </a:p>
        </p:txBody>
      </p:sp>
      <p:sp>
        <p:nvSpPr>
          <p:cNvPr id="8" name="Freeform 5"/>
          <p:cNvSpPr/>
          <p:nvPr/>
        </p:nvSpPr>
        <p:spPr bwMode="auto">
          <a:xfrm rot="21249602" flipH="1" flipV="1">
            <a:off x="9857300" y="394843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关键术语</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5"/>
          <p:cNvSpPr/>
          <p:nvPr/>
        </p:nvSpPr>
        <p:spPr>
          <a:xfrm>
            <a:off x="1146810" y="2351405"/>
            <a:ext cx="9613265" cy="3839845"/>
          </a:xfrm>
          <a:prstGeom prst="rect">
            <a:avLst/>
          </a:prstGeom>
          <a:solidFill>
            <a:schemeClr val="bg1"/>
          </a:solidFill>
          <a:ln>
            <a:noFill/>
          </a:ln>
          <a:effectLst>
            <a:outerShdw blurRad="762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endParaRPr>
          </a:p>
        </p:txBody>
      </p:sp>
      <p:sp>
        <p:nvSpPr>
          <p:cNvPr id="4" name="TextBox 38"/>
          <p:cNvSpPr txBox="1"/>
          <p:nvPr/>
        </p:nvSpPr>
        <p:spPr>
          <a:xfrm>
            <a:off x="1235075" y="2654935"/>
            <a:ext cx="9567545" cy="3291840"/>
          </a:xfrm>
          <a:prstGeom prst="rect">
            <a:avLst/>
          </a:prstGeom>
          <a:noFill/>
        </p:spPr>
        <p:txBody>
          <a:bodyPr wrap="square" rtlCol="0">
            <a:spAutoFit/>
          </a:bodyPr>
          <a:lstStyle/>
          <a:p>
            <a:pPr marL="274320" lvl="0" indent="-274320">
              <a:spcBef>
                <a:spcPct val="20000"/>
              </a:spcBef>
              <a:buClr>
                <a:schemeClr val="accent1"/>
              </a:buClr>
              <a:buFont typeface="Symbol" panose="05050102010706020507" pitchFamily="18" charset="2"/>
              <a:buChar char=""/>
            </a:pPr>
            <a:r>
              <a:rPr sz="2000" b="1" dirty="0">
                <a:latin typeface="+mn-ea"/>
              </a:rPr>
              <a:t>1.你认为领导者就是领导人才吗?为什么?</a:t>
            </a:r>
          </a:p>
          <a:p>
            <a:pPr marL="274320" lvl="0" indent="-274320">
              <a:spcBef>
                <a:spcPct val="20000"/>
              </a:spcBef>
              <a:buClr>
                <a:schemeClr val="accent1"/>
              </a:buClr>
              <a:buFont typeface="Symbol" panose="05050102010706020507" pitchFamily="18" charset="2"/>
              <a:buChar char=""/>
            </a:pPr>
            <a:r>
              <a:rPr sz="2000" b="1" dirty="0">
                <a:latin typeface="+mn-ea"/>
              </a:rPr>
              <a:t>2.试述领导人才与人才的联系和区别。</a:t>
            </a:r>
          </a:p>
          <a:p>
            <a:pPr marL="274320" lvl="0" indent="-274320">
              <a:spcBef>
                <a:spcPct val="20000"/>
              </a:spcBef>
              <a:buClr>
                <a:schemeClr val="accent1"/>
              </a:buClr>
              <a:buFont typeface="Symbol" panose="05050102010706020507" pitchFamily="18" charset="2"/>
              <a:buChar char=""/>
            </a:pPr>
            <a:r>
              <a:rPr sz="2000" b="1" dirty="0">
                <a:latin typeface="+mn-ea"/>
              </a:rPr>
              <a:t>3.领导人才与领导素质之间是什么关系?怎样依据领导素质来鉴别和评价领导人才?</a:t>
            </a:r>
          </a:p>
          <a:p>
            <a:pPr marL="274320" lvl="0" indent="-274320">
              <a:spcBef>
                <a:spcPct val="20000"/>
              </a:spcBef>
              <a:buClr>
                <a:schemeClr val="accent1"/>
              </a:buClr>
              <a:buFont typeface="Symbol" panose="05050102010706020507" pitchFamily="18" charset="2"/>
              <a:buChar char=""/>
            </a:pPr>
            <a:r>
              <a:rPr sz="2000" b="1" dirty="0">
                <a:latin typeface="+mn-ea"/>
              </a:rPr>
              <a:t>4.应该怎样从领导人才的角度来鉴别和评判领导者是优、是劣还是平庸?</a:t>
            </a:r>
          </a:p>
          <a:p>
            <a:pPr marL="274320" lvl="0" indent="-274320">
              <a:spcBef>
                <a:spcPct val="20000"/>
              </a:spcBef>
              <a:buClr>
                <a:schemeClr val="accent1"/>
              </a:buClr>
              <a:buFont typeface="Symbol" panose="05050102010706020507" pitchFamily="18" charset="2"/>
              <a:buChar char=""/>
            </a:pPr>
            <a:r>
              <a:rPr sz="2000" b="1" dirty="0">
                <a:latin typeface="+mn-ea"/>
              </a:rPr>
              <a:t>5.有人认为,要成为优秀或卓越的领导者,就应该首先成为优秀或卓越的领导人才。对此你怎么看?为什么?</a:t>
            </a:r>
          </a:p>
          <a:p>
            <a:pPr marL="274320" lvl="0" indent="-274320">
              <a:spcBef>
                <a:spcPct val="20000"/>
              </a:spcBef>
              <a:buClr>
                <a:schemeClr val="accent1"/>
              </a:buClr>
              <a:buFont typeface="Symbol" panose="05050102010706020507" pitchFamily="18" charset="2"/>
              <a:buChar char=""/>
            </a:pPr>
            <a:r>
              <a:rPr sz="2000" b="1" dirty="0">
                <a:latin typeface="+mn-ea"/>
              </a:rPr>
              <a:t>6.应如何发现和培养领导人才?为什么?</a:t>
            </a:r>
          </a:p>
          <a:p>
            <a:pPr marL="274320" lvl="0" indent="-274320">
              <a:spcBef>
                <a:spcPct val="20000"/>
              </a:spcBef>
              <a:buClr>
                <a:schemeClr val="accent1"/>
              </a:buClr>
              <a:buFont typeface="Symbol" panose="05050102010706020507" pitchFamily="18" charset="2"/>
              <a:buChar char=""/>
            </a:pPr>
            <a:r>
              <a:rPr sz="2000" b="1" dirty="0">
                <a:latin typeface="+mn-ea"/>
              </a:rPr>
              <a:t>7.应如何遵循领导人才规律来做好组织人事工作、推进干部人事制度改革?</a:t>
            </a:r>
          </a:p>
          <a:p>
            <a:pPr marL="274320" lvl="0" indent="-274320">
              <a:spcBef>
                <a:spcPct val="20000"/>
              </a:spcBef>
              <a:buClr>
                <a:schemeClr val="accent1"/>
              </a:buClr>
              <a:buFont typeface="Symbol" panose="05050102010706020507" pitchFamily="18" charset="2"/>
              <a:buChar char=""/>
            </a:pPr>
            <a:r>
              <a:rPr sz="2000" b="1" dirty="0">
                <a:latin typeface="+mn-ea"/>
              </a:rPr>
              <a:t>8.新时代的领导人才应该具备哪些本领？为什么？怎样增强这些本领？</a:t>
            </a:r>
          </a:p>
        </p:txBody>
      </p:sp>
      <p:sp>
        <p:nvSpPr>
          <p:cNvPr id="8" name="Freeform 5"/>
          <p:cNvSpPr/>
          <p:nvPr/>
        </p:nvSpPr>
        <p:spPr bwMode="auto">
          <a:xfrm rot="21249602" flipH="1" flipV="1">
            <a:off x="9990015" y="5654040"/>
            <a:ext cx="871890" cy="663264"/>
          </a:xfrm>
          <a:custGeom>
            <a:avLst/>
            <a:gdLst>
              <a:gd name="connsiteX0" fmla="*/ 558905 w 2885755"/>
              <a:gd name="connsiteY0" fmla="*/ 1805 h 2099330"/>
              <a:gd name="connsiteX1" fmla="*/ 2885755 w 2885755"/>
              <a:gd name="connsiteY1" fmla="*/ 239797 h 2099330"/>
              <a:gd name="connsiteX2" fmla="*/ 2829506 w 2885755"/>
              <a:gd name="connsiteY2" fmla="*/ 278955 h 2099330"/>
              <a:gd name="connsiteX3" fmla="*/ 2467520 w 2885755"/>
              <a:gd name="connsiteY3" fmla="*/ 434897 h 2099330"/>
              <a:gd name="connsiteX4" fmla="*/ 2248349 w 2885755"/>
              <a:gd name="connsiteY4" fmla="*/ 477604 h 2099330"/>
              <a:gd name="connsiteX5" fmla="*/ 1332987 w 2885755"/>
              <a:gd name="connsiteY5" fmla="*/ 1139566 h 2099330"/>
              <a:gd name="connsiteX6" fmla="*/ 937620 w 2885755"/>
              <a:gd name="connsiteY6" fmla="*/ 1690488 h 2099330"/>
              <a:gd name="connsiteX7" fmla="*/ 123434 w 2885755"/>
              <a:gd name="connsiteY7" fmla="*/ 2083711 h 2099330"/>
              <a:gd name="connsiteX8" fmla="*/ 0 w 2885755"/>
              <a:gd name="connsiteY8" fmla="*/ 2099330 h 2099330"/>
              <a:gd name="connsiteX9" fmla="*/ 183245 w 2885755"/>
              <a:gd name="connsiteY9" fmla="*/ 307750 h 2099330"/>
              <a:gd name="connsiteX10" fmla="*/ 558905 w 2885755"/>
              <a:gd name="connsiteY10" fmla="*/ 1805 h 209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755" h="2099330">
                <a:moveTo>
                  <a:pt x="558905" y="1805"/>
                </a:moveTo>
                <a:lnTo>
                  <a:pt x="2885755" y="239797"/>
                </a:lnTo>
                <a:lnTo>
                  <a:pt x="2829506" y="278955"/>
                </a:lnTo>
                <a:cubicBezTo>
                  <a:pt x="2720231" y="347264"/>
                  <a:pt x="2598861" y="400464"/>
                  <a:pt x="2467520" y="434897"/>
                </a:cubicBezTo>
                <a:cubicBezTo>
                  <a:pt x="2394463" y="456250"/>
                  <a:pt x="2321406" y="469063"/>
                  <a:pt x="2248349" y="477604"/>
                </a:cubicBezTo>
                <a:cubicBezTo>
                  <a:pt x="1844387" y="511770"/>
                  <a:pt x="1496291" y="772284"/>
                  <a:pt x="1332987" y="1139566"/>
                </a:cubicBezTo>
                <a:cubicBezTo>
                  <a:pt x="1247038" y="1340289"/>
                  <a:pt x="1113817" y="1528201"/>
                  <a:pt x="937620" y="1690488"/>
                </a:cubicBezTo>
                <a:cubicBezTo>
                  <a:pt x="702333" y="1901889"/>
                  <a:pt x="418700" y="2032813"/>
                  <a:pt x="123434" y="2083711"/>
                </a:cubicBezTo>
                <a:lnTo>
                  <a:pt x="0" y="2099330"/>
                </a:lnTo>
                <a:lnTo>
                  <a:pt x="183245" y="307750"/>
                </a:lnTo>
                <a:cubicBezTo>
                  <a:pt x="202496" y="119530"/>
                  <a:pt x="370685" y="-17447"/>
                  <a:pt x="558905" y="1805"/>
                </a:cubicBezTo>
                <a:close/>
              </a:path>
            </a:pathLst>
          </a:custGeom>
          <a:solidFill>
            <a:srgbClr val="FFD135"/>
          </a:solidFill>
          <a:ln w="12700" cap="flat" cmpd="sng" algn="ctr">
            <a:noFill/>
            <a:prstDash val="solid"/>
            <a:miter lim="800000"/>
          </a:ln>
          <a:effectLst/>
        </p:spPr>
        <p:txBody>
          <a:bodyPr rtlCol="0" anchor="ctr"/>
          <a:lstStyle/>
          <a:p>
            <a:pPr algn="ctr"/>
            <a:endParaRPr lang="en-ID"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1192927" y="1470317"/>
            <a:ext cx="3165180" cy="503236"/>
          </a:xfrm>
          <a:prstGeom prst="rect">
            <a:avLst/>
          </a:prstGeom>
          <a:solidFill>
            <a:srgbClr val="38C0CA"/>
          </a:solidFill>
          <a:ln w="12700" cap="flat" cmpd="sng" algn="ctr">
            <a:noFill/>
            <a:prstDash val="solid"/>
            <a:miter lim="800000"/>
          </a:ln>
          <a:effectLst/>
        </p:spPr>
        <p:txBody>
          <a:bodyPr rtlCol="0" anchor="ctr"/>
          <a:lstStyle/>
          <a:p>
            <a:pPr algn="ctr"/>
            <a:endParaRPr lang="zh-CN" altLang="en-US" kern="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467015" y="1511888"/>
            <a:ext cx="3040062" cy="460375"/>
          </a:xfrm>
          <a:prstGeom prst="rect">
            <a:avLst/>
          </a:prstGeom>
          <a:noFill/>
        </p:spPr>
        <p:txBody>
          <a:bodyPr wrap="square" rtlCol="0">
            <a:spAutoFit/>
          </a:bodyPr>
          <a:lstStyle/>
          <a:p>
            <a:r>
              <a:rPr lang="zh-CN" altLang="en-US" sz="2400" dirty="0">
                <a:solidFill>
                  <a:schemeClr val="bg1"/>
                </a:solidFill>
                <a:latin typeface="思源黑体 CN Heavy" panose="020B0A00000000000000" pitchFamily="34" charset="-122"/>
                <a:ea typeface="思源黑体 CN Heavy" panose="020B0A00000000000000" pitchFamily="34" charset="-122"/>
              </a:rPr>
              <a:t>复习思考题</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ldLvl="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0" y="1289018"/>
            <a:ext cx="1430825" cy="3331870"/>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751734">
            <a:off x="5961081" y="-1171267"/>
            <a:ext cx="7187770" cy="4153854"/>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6942689" y="5257800"/>
            <a:ext cx="40978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5518" y="2228671"/>
            <a:ext cx="4399280" cy="2646045"/>
          </a:xfrm>
          <a:prstGeom prst="rect">
            <a:avLst/>
          </a:prstGeom>
        </p:spPr>
        <p:txBody>
          <a:bodyPr wrap="none">
            <a:spAutoFit/>
          </a:bodyPr>
          <a:lstStyle/>
          <a:p>
            <a:pPr lvl="0">
              <a:spcBef>
                <a:spcPct val="0"/>
              </a:spcBef>
            </a:pPr>
            <a:r>
              <a:rPr lang="zh-CN" altLang="en-US" sz="16600" dirty="0">
                <a:solidFill>
                  <a:schemeClr val="tx1"/>
                </a:solidFill>
                <a:latin typeface="思源黑体 CN Heavy" panose="020B0A00000000000000" pitchFamily="34" charset="-122"/>
                <a:ea typeface="思源黑体 CN Heavy" panose="020B0A00000000000000" pitchFamily="34" charset="-122"/>
              </a:rPr>
              <a:t>谢谢</a:t>
            </a:r>
          </a:p>
        </p:txBody>
      </p:sp>
      <p:sp>
        <p:nvSpPr>
          <p:cNvPr id="13" name="椭圆 12"/>
          <p:cNvSpPr/>
          <p:nvPr/>
        </p:nvSpPr>
        <p:spPr>
          <a:xfrm>
            <a:off x="7453674" y="5419156"/>
            <a:ext cx="540000" cy="54000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01</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2122805"/>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领导素质的概念与意义</a:t>
              </a:r>
            </a:p>
            <a:p>
              <a:endPar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grpSp>
      <p:sp>
        <p:nvSpPr>
          <p:cNvPr id="23" name="矩形 22"/>
          <p:cNvSpPr/>
          <p:nvPr/>
        </p:nvSpPr>
        <p:spPr>
          <a:xfrm>
            <a:off x="6725332" y="1939679"/>
            <a:ext cx="2723759" cy="92333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01</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7.1.1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领导人才的界定与特征</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领导人才是一种具备优良领导素质、胜任某一具体领导岗位的具体领导工作、适合担任某一具体领导职务的特定人才,在整个人才系统中属于核心人才或关键人才。</a:t>
            </a:r>
          </a:p>
          <a:p>
            <a:pPr lvl="0" algn="l" fontAlgn="auto">
              <a:lnSpc>
                <a:spcPct val="100000"/>
              </a:lnSpc>
              <a:buSzTx/>
            </a:pPr>
            <a:r>
              <a:rPr lang="zh-CN" altLang="en-US" sz="2000" dirty="0">
                <a:solidFill>
                  <a:schemeClr val="tx1"/>
                </a:solidFill>
                <a:latin typeface="+mn-ea"/>
                <a:sym typeface="思源黑体" panose="020B0400000000000000" pitchFamily="34" charset="-122"/>
              </a:rPr>
              <a:t>从实践上看,领导人才的特点和内在条件都适合并胜任以组织性、社会性和创造性为最大特征的领导工作。领导工作是一种动及大量群体资源或社会资源来达到群体、组织乃至社会目的以及成败得失关联甚广的社会性工作。</a:t>
            </a:r>
          </a:p>
          <a:p>
            <a:pPr lvl="0" algn="l" fontAlgn="auto">
              <a:lnSpc>
                <a:spcPct val="100000"/>
              </a:lnSpc>
              <a:buSzTx/>
            </a:pPr>
            <a:r>
              <a:rPr lang="zh-CN" altLang="en-US" sz="2000" dirty="0">
                <a:solidFill>
                  <a:schemeClr val="tx1"/>
                </a:solidFill>
                <a:latin typeface="+mn-ea"/>
                <a:sym typeface="思源黑体" panose="020B0400000000000000" pitchFamily="34" charset="-122"/>
              </a:rPr>
              <a:t>具体而言,领导人才必须能够按照领导原则,熟练、自然而又充分有效地驾驭整个集体，统驭其他人才和包括其自身在内的领导人才,能够按照领导职能职责充分发挥领导作用,在具体的工作实践中发挥出特殊的创造性。</a:t>
            </a:r>
          </a:p>
          <a:p>
            <a:pPr lvl="0" algn="l" fontAlgn="auto">
              <a:lnSpc>
                <a:spcPct val="100000"/>
              </a:lnSpc>
              <a:buSzTx/>
            </a:pPr>
            <a:r>
              <a:rPr lang="zh-CN" altLang="en-US" sz="2000" dirty="0">
                <a:solidFill>
                  <a:schemeClr val="tx1"/>
                </a:solidFill>
                <a:latin typeface="+mn-ea"/>
                <a:sym typeface="思源黑体" panose="020B0400000000000000" pitchFamily="34" charset="-122"/>
              </a:rPr>
              <a:t>这种创造性特征正是首先转化为领导素质的领导工作特定标准和要求。按照这种标准和要求形成的领导素质就是显著不同于其他领导人才的领导素质,而且在群体性方面必须也必定优于或超越其他领导人才的领导素质。就是这些充分吸纳和反映了领导工作特定标准和要求、实际上是充分体现了领导本质的领导素质直接组合成了领导人才。</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人才只有充分具备能够担负特定群体责任和社会使命的领导素质和相应特征,能够真正充分履行领导职能职责、做好领导工作、达到领导目标,才是真正的领导人才。事实上,领导人才只以领导素质和相应特征而不以是否在领导之位为标志。</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7.1.2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领导人才的地位与作用</a:t>
            </a:r>
          </a:p>
          <a:p>
            <a:pPr lvl="0" algn="l" fontAlgn="auto">
              <a:lnSpc>
                <a:spcPct val="100000"/>
              </a:lnSpc>
              <a:buSzTx/>
            </a:pPr>
            <a:endParaRPr lang="zh-CN" altLang="en-US" sz="2000" dirty="0">
              <a:solidFill>
                <a:schemeClr val="tx1"/>
              </a:solidFill>
              <a:latin typeface="+mn-ea"/>
              <a:sym typeface="思源黑体" panose="020B0400000000000000" pitchFamily="34" charset="-122"/>
            </a:endParaRPr>
          </a:p>
        </p:txBody>
      </p:sp>
      <p:grpSp>
        <p:nvGrpSpPr>
          <p:cNvPr id="4" name="组合 3"/>
          <p:cNvGrpSpPr/>
          <p:nvPr/>
        </p:nvGrpSpPr>
        <p:grpSpPr>
          <a:xfrm>
            <a:off x="546824" y="1860884"/>
            <a:ext cx="5398770" cy="4615815"/>
            <a:chOff x="546824" y="1860884"/>
            <a:chExt cx="5398770" cy="4615815"/>
          </a:xfrm>
        </p:grpSpPr>
        <p:sp>
          <p:nvSpPr>
            <p:cNvPr id="5" name="圆角矩形 4"/>
            <p:cNvSpPr/>
            <p:nvPr>
              <p:custDataLst>
                <p:tags r:id="rId2"/>
              </p:custDataLst>
            </p:nvPr>
          </p:nvSpPr>
          <p:spPr>
            <a:xfrm>
              <a:off x="546824" y="1860884"/>
              <a:ext cx="5398770" cy="4615815"/>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sp>
          <p:nvSpPr>
            <p:cNvPr id="6" name="文本框 5"/>
            <p:cNvSpPr txBox="1"/>
            <p:nvPr/>
          </p:nvSpPr>
          <p:spPr>
            <a:xfrm>
              <a:off x="663029" y="2569544"/>
              <a:ext cx="5166360" cy="267652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人才有专才和通才之分。这是最基本的人才结构,专才与通才各有内部构成,形成更具体也更复杂的人才结构。</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领导人才存在于不同领域、不同层次和不同方面;换言之,不同的群体、组织、部门都有领导人才,在这一点上可以说领导人才与部分专业人才是交叠但不是重合在一起的,因为这样的人才既是通才也是专才。</a:t>
              </a:r>
            </a:p>
          </p:txBody>
        </p:sp>
        <p:grpSp>
          <p:nvGrpSpPr>
            <p:cNvPr id="7" name="组合 6"/>
            <p:cNvGrpSpPr/>
            <p:nvPr/>
          </p:nvGrpSpPr>
          <p:grpSpPr>
            <a:xfrm>
              <a:off x="1928607" y="1920975"/>
              <a:ext cx="2647950" cy="545432"/>
              <a:chOff x="1042736" y="1311376"/>
              <a:chExt cx="2647950" cy="545432"/>
            </a:xfrm>
          </p:grpSpPr>
          <p:sp>
            <p:nvSpPr>
              <p:cNvPr id="8" name="矩形: 圆角 5"/>
              <p:cNvSpPr/>
              <p:nvPr/>
            </p:nvSpPr>
            <p:spPr>
              <a:xfrm>
                <a:off x="1042736" y="1311376"/>
                <a:ext cx="2646947" cy="545432"/>
              </a:xfrm>
              <a:prstGeom prst="roundRect">
                <a:avLst>
                  <a:gd name="adj" fmla="val 50000"/>
                </a:avLst>
              </a:pr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9" name="文本框 8"/>
              <p:cNvSpPr txBox="1"/>
              <p:nvPr/>
            </p:nvSpPr>
            <p:spPr>
              <a:xfrm>
                <a:off x="1134176" y="1397101"/>
                <a:ext cx="2556510" cy="398780"/>
              </a:xfrm>
              <a:prstGeom prst="rect">
                <a:avLst/>
              </a:prstGeom>
              <a:noFill/>
            </p:spPr>
            <p:txBody>
              <a:bodyPr wrap="square" rtlCol="0">
                <a:spAutoFit/>
              </a:bodyPr>
              <a:lstStyle/>
              <a:p>
                <a:pPr algn="ctr"/>
                <a:r>
                  <a:rPr lang="zh-CN" altLang="en-US" sz="2000" b="1" dirty="0">
                    <a:solidFill>
                      <a:schemeClr val="bg1"/>
                    </a:solidFill>
                    <a:latin typeface="思源宋体 CN" panose="02020400000000000000" pitchFamily="18" charset="-122"/>
                    <a:ea typeface="思源宋体 CN" panose="02020400000000000000" pitchFamily="18" charset="-122"/>
                  </a:rPr>
                  <a:t>人才与领导人才</a:t>
                </a:r>
              </a:p>
            </p:txBody>
          </p:sp>
        </p:grpSp>
      </p:grpSp>
      <p:grpSp>
        <p:nvGrpSpPr>
          <p:cNvPr id="10" name="组合 9"/>
          <p:cNvGrpSpPr/>
          <p:nvPr/>
        </p:nvGrpSpPr>
        <p:grpSpPr>
          <a:xfrm>
            <a:off x="6279570" y="1860884"/>
            <a:ext cx="5398770" cy="4957445"/>
            <a:chOff x="6279570" y="1860884"/>
            <a:chExt cx="5398770" cy="4957445"/>
          </a:xfrm>
        </p:grpSpPr>
        <p:sp>
          <p:nvSpPr>
            <p:cNvPr id="11" name="圆角矩形 4"/>
            <p:cNvSpPr/>
            <p:nvPr>
              <p:custDataLst>
                <p:tags r:id="rId1"/>
              </p:custDataLst>
            </p:nvPr>
          </p:nvSpPr>
          <p:spPr>
            <a:xfrm>
              <a:off x="6279570" y="1860884"/>
              <a:ext cx="5398770" cy="4493260"/>
            </a:xfrm>
            <a:prstGeom prst="roundRect">
              <a:avLst>
                <a:gd name="adj" fmla="val 0"/>
              </a:avLst>
            </a:prstGeom>
            <a:solidFill>
              <a:schemeClr val="bg1"/>
            </a:solidFill>
            <a:ln>
              <a:noFill/>
            </a:ln>
            <a:effectLst>
              <a:outerShdw blurRad="927100" dist="38100" dir="60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cs typeface="+mn-cs"/>
              </a:endParaRPr>
            </a:p>
          </p:txBody>
        </p:sp>
        <p:grpSp>
          <p:nvGrpSpPr>
            <p:cNvPr id="12" name="组合 11"/>
            <p:cNvGrpSpPr/>
            <p:nvPr/>
          </p:nvGrpSpPr>
          <p:grpSpPr>
            <a:xfrm>
              <a:off x="7655638" y="1937016"/>
              <a:ext cx="2646947" cy="717550"/>
              <a:chOff x="1042736" y="1311376"/>
              <a:chExt cx="2646947" cy="717550"/>
            </a:xfrm>
          </p:grpSpPr>
          <p:sp>
            <p:nvSpPr>
              <p:cNvPr id="13" name="矩形: 圆角 11"/>
              <p:cNvSpPr/>
              <p:nvPr/>
            </p:nvSpPr>
            <p:spPr>
              <a:xfrm>
                <a:off x="1042736" y="1311376"/>
                <a:ext cx="2646947" cy="545432"/>
              </a:xfrm>
              <a:prstGeom prst="roundRect">
                <a:avLst>
                  <a:gd name="adj" fmla="val 50000"/>
                </a:avLst>
              </a:prstGeom>
              <a:solidFill>
                <a:srgbClr val="FC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panose="02020400000000000000" pitchFamily="18" charset="-122"/>
                  <a:ea typeface="思源宋体 CN" panose="02020400000000000000" pitchFamily="18" charset="-122"/>
                </a:endParaRPr>
              </a:p>
            </p:txBody>
          </p:sp>
          <p:sp>
            <p:nvSpPr>
              <p:cNvPr id="14" name="文本框 13"/>
              <p:cNvSpPr txBox="1"/>
              <p:nvPr/>
            </p:nvSpPr>
            <p:spPr>
              <a:xfrm>
                <a:off x="1160846" y="1383766"/>
                <a:ext cx="2305050" cy="645160"/>
              </a:xfrm>
              <a:prstGeom prst="rect">
                <a:avLst/>
              </a:prstGeom>
              <a:noFill/>
            </p:spPr>
            <p:txBody>
              <a:bodyPr wrap="square" rtlCol="0">
                <a:spAutoFit/>
              </a:bodyPr>
              <a:lstStyle/>
              <a:p>
                <a:pPr algn="ctr"/>
                <a:r>
                  <a:rPr lang="zh-CN" altLang="en-US" b="1" dirty="0">
                    <a:solidFill>
                      <a:schemeClr val="tx1">
                        <a:lumMod val="75000"/>
                        <a:lumOff val="25000"/>
                      </a:schemeClr>
                    </a:solidFill>
                    <a:latin typeface="思源宋体 CN" panose="02020400000000000000" pitchFamily="18" charset="-122"/>
                    <a:ea typeface="思源宋体 CN" panose="02020400000000000000" pitchFamily="18" charset="-122"/>
                  </a:rPr>
                  <a:t>领导人才在人才世界中的地位和作用</a:t>
                </a:r>
              </a:p>
            </p:txBody>
          </p:sp>
        </p:grpSp>
        <p:sp>
          <p:nvSpPr>
            <p:cNvPr id="15" name="文本框 14"/>
            <p:cNvSpPr txBox="1"/>
            <p:nvPr/>
          </p:nvSpPr>
          <p:spPr>
            <a:xfrm>
              <a:off x="6371010" y="2664159"/>
              <a:ext cx="5307330" cy="415417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在现实生活中,各种人才各自发挥着不同的作用,具有不可相互替代的价值。</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领导人才是不同于其他任何人才的特殊人才或关键人才,其最大特点就是起着方向性、组织性和动力性的特殊作用。</a:t>
              </a:r>
            </a:p>
            <a:p>
              <a:pPr marL="285750" indent="-285750" algn="just">
                <a:lnSpc>
                  <a:spcPct val="150000"/>
                </a:lnSpc>
                <a:buFont typeface="Wingdings" panose="05000000000000000000" pitchFamily="2" charset="2"/>
                <a:buChar char="Ø"/>
              </a:pPr>
              <a:r>
                <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rPr>
                <a:t>从领导者是群体或组织的代表这个角度说,群体、组织、民族、国家或社会相互之间的对比、竞争和较量,更多地表现为领导者之间的较量,所有这些较量的结果不管是优劣强弱还是胜负成败,均受领导素质运动的影响,最终取决于领导素质的水平和质量。</a:t>
              </a:r>
            </a:p>
            <a:p>
              <a:pPr marL="285750" indent="-285750" algn="just">
                <a:lnSpc>
                  <a:spcPct val="150000"/>
                </a:lnSpc>
                <a:buFont typeface="Wingdings" panose="05000000000000000000" pitchFamily="2" charset="2"/>
                <a:buChar char="Ø"/>
              </a:pPr>
              <a:endParaRPr lang="zh-CN" altLang="en-US" sz="1600" b="1"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238250" y="1562100"/>
            <a:ext cx="7334250" cy="73342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577512" y="-1254919"/>
            <a:ext cx="2509837" cy="2509837"/>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2696" y="2968704"/>
            <a:ext cx="13521055" cy="2260521"/>
            <a:chOff x="-7119948" y="1633199"/>
            <a:chExt cx="13521055" cy="2260521"/>
          </a:xfrm>
        </p:grpSpPr>
        <p:sp>
          <p:nvSpPr>
            <p:cNvPr id="21" name="矩形: 圆角 20"/>
            <p:cNvSpPr/>
            <p:nvPr/>
          </p:nvSpPr>
          <p:spPr>
            <a:xfrm>
              <a:off x="-7119948" y="3268078"/>
              <a:ext cx="6605246" cy="6256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rPr>
                <a:t>02</a:t>
              </a:r>
              <a:endParaRPr lang="zh-CN" altLang="en-US" sz="28700" b="1" i="1" dirty="0">
                <a:solidFill>
                  <a:schemeClr val="bg1"/>
                </a:solidFill>
                <a:latin typeface="思源黑体 CN Heavy" panose="020B0A00000000000000" pitchFamily="34" charset="-122"/>
                <a:ea typeface="思源黑体 CN Heavy" panose="020B0A00000000000000" pitchFamily="34" charset="-122"/>
                <a:sym typeface="思源宋体 CN" panose="02020400000000000000" pitchFamily="18" charset="-122"/>
              </a:endParaRPr>
            </a:p>
          </p:txBody>
        </p:sp>
        <p:sp>
          <p:nvSpPr>
            <p:cNvPr id="22" name="文本框 21"/>
            <p:cNvSpPr txBox="1"/>
            <p:nvPr/>
          </p:nvSpPr>
          <p:spPr>
            <a:xfrm>
              <a:off x="1048057" y="1633199"/>
              <a:ext cx="5353050" cy="1445260"/>
            </a:xfrm>
            <a:prstGeom prst="rect">
              <a:avLst/>
            </a:prstGeom>
            <a:noFill/>
          </p:spPr>
          <p:txBody>
            <a:bodyPr wrap="square" rtlCol="0">
              <a:spAutoFit/>
            </a:bodyPr>
            <a:lstStyle/>
            <a:p>
              <a:r>
                <a:rPr lang="zh-CN" altLang="en-US" sz="4400" b="1" dirty="0">
                  <a:solidFill>
                    <a:schemeClr val="tx1">
                      <a:lumMod val="75000"/>
                      <a:lumOff val="25000"/>
                    </a:schemeClr>
                  </a:solidFill>
                  <a:latin typeface="思源黑体 CN Heavy" panose="020B0A00000000000000" pitchFamily="34" charset="-122"/>
                  <a:ea typeface="思源黑体 CN Heavy" panose="020B0A00000000000000" pitchFamily="34" charset="-122"/>
                  <a:sym typeface="思源宋体 CN" panose="02020400000000000000" pitchFamily="18" charset="-122"/>
                </a:rPr>
                <a:t>领导人才的构成及有关重要关系</a:t>
              </a:r>
            </a:p>
          </p:txBody>
        </p:sp>
      </p:grpSp>
      <p:sp>
        <p:nvSpPr>
          <p:cNvPr id="23" name="矩形 22"/>
          <p:cNvSpPr/>
          <p:nvPr/>
        </p:nvSpPr>
        <p:spPr>
          <a:xfrm>
            <a:off x="6795622" y="1939679"/>
            <a:ext cx="2583180" cy="922020"/>
          </a:xfrm>
          <a:prstGeom prst="rect">
            <a:avLst/>
          </a:prstGeom>
        </p:spPr>
        <p:txBody>
          <a:bodyPr wrap="none">
            <a:spAutoFit/>
          </a:bodyPr>
          <a:lstStyle/>
          <a:p>
            <a:pPr algn="ctr">
              <a:spcBef>
                <a:spcPct val="0"/>
              </a:spcBef>
            </a:pPr>
            <a:r>
              <a:rPr lang="en-US" altLang="zh-CN" sz="5400" dirty="0">
                <a:solidFill>
                  <a:srgbClr val="FCC02B"/>
                </a:solidFill>
                <a:latin typeface="思源黑体 CN Heavy" panose="020B0A00000000000000" pitchFamily="34" charset="-122"/>
                <a:ea typeface="思源黑体 CN Heavy" panose="020B0A00000000000000" pitchFamily="34" charset="-122"/>
              </a:rPr>
              <a:t>Part 02</a:t>
            </a:r>
            <a:endParaRPr lang="zh-CN" altLang="en-US" sz="5400" dirty="0">
              <a:solidFill>
                <a:srgbClr val="FCC02B"/>
              </a:solidFill>
              <a:latin typeface="思源黑体 CN Heavy" panose="020B0A00000000000000" pitchFamily="34" charset="-122"/>
              <a:ea typeface="思源黑体 CN Heavy" panose="020B0A00000000000000" pitchFamily="34" charset="-122"/>
            </a:endParaRPr>
          </a:p>
        </p:txBody>
      </p:sp>
      <p:sp>
        <p:nvSpPr>
          <p:cNvPr id="25" name="椭圆 24"/>
          <p:cNvSpPr/>
          <p:nvPr/>
        </p:nvSpPr>
        <p:spPr>
          <a:xfrm>
            <a:off x="9582782" y="5753100"/>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decel="78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7.2.1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领导人才的构成及其与领导者的理论关系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领导人才在形式上分为初级领导人才、中级领导人才和高级领导人才三种。但就基本类型看主要就有两种,即显领导人才和潜领导人才。</a:t>
            </a:r>
          </a:p>
          <a:p>
            <a:pPr lvl="0" algn="l" fontAlgn="auto">
              <a:lnSpc>
                <a:spcPct val="100000"/>
              </a:lnSpc>
              <a:buSzTx/>
            </a:pPr>
            <a:r>
              <a:rPr lang="zh-CN" altLang="en-US" sz="2000" dirty="0">
                <a:solidFill>
                  <a:schemeClr val="tx1"/>
                </a:solidFill>
                <a:latin typeface="+mn-ea"/>
                <a:sym typeface="思源黑体" panose="020B0400000000000000" pitchFamily="34" charset="-122"/>
              </a:rPr>
              <a:t>事实上,领导人才既可以是尚未成为领导者的潜人才或后备骨干,也可以是已经担任某一具体领导职务即已经才用一致、入位到位的显人才或现实领导者。但是不能说,所有在位的领导者就是领导人才,或者领导人才就是领导者,因为在领导岗位上的领导者不一定就是领导人才。</a:t>
            </a:r>
          </a:p>
          <a:p>
            <a:pPr lvl="0" algn="l" fontAlgn="auto">
              <a:lnSpc>
                <a:spcPct val="100000"/>
              </a:lnSpc>
              <a:buSzTx/>
            </a:pPr>
            <a:r>
              <a:rPr lang="zh-CN" altLang="en-US" sz="2000" dirty="0">
                <a:solidFill>
                  <a:schemeClr val="tx1"/>
                </a:solidFill>
                <a:latin typeface="+mn-ea"/>
                <a:sym typeface="思源黑体" panose="020B0400000000000000" pitchFamily="34" charset="-122"/>
              </a:rPr>
              <a:t>正常情况下,领导者必定是领导人才;充任领导者的必定是领导人才;只有领导人才才能担任领导者;只要是领导人才,就一般地能够进入领导岗位而担当起领导角色。但是在现实生活中,领导者却不一定都是领导人才;有的人虽然已经在领导岗位上了,但却不是领导人才;而领导人才却不一定能够成为领导者。</a:t>
            </a:r>
          </a:p>
          <a:p>
            <a:pPr lvl="0" algn="l" fontAlgn="auto">
              <a:lnSpc>
                <a:spcPct val="100000"/>
              </a:lnSpc>
              <a:buSzTx/>
            </a:pPr>
            <a:r>
              <a:rPr lang="zh-CN" altLang="en-US" sz="2000" dirty="0">
                <a:solidFill>
                  <a:schemeClr val="tx1"/>
                </a:solidFill>
                <a:latin typeface="+mn-ea"/>
                <a:sym typeface="思源黑体" panose="020B0400000000000000" pitchFamily="34" charset="-122"/>
              </a:rPr>
              <a:t>应该说,领导人才并不是以是否在领导岗位上来判断的,而是以是否具备优良的领导素质来判断的。处于领导岗位并不能证明就是领导人才，不在领导岗位不一定就不是领导人才。不是领导人才的人当上了领导者,只是体制上的缺陷和其他方面的严重问题,这种领导者显然是不称职的,是滥竽充数者,会给现实带来许多不利和危险的后果。领导人才若没有得到很好的开发利用,则是极大的资源浪费和公共悲剧。</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135"/>
        </a:solidFill>
        <a:effectLst/>
      </p:bgPr>
    </p:bg>
    <p:spTree>
      <p:nvGrpSpPr>
        <p:cNvPr id="1" name=""/>
        <p:cNvGrpSpPr/>
        <p:nvPr/>
      </p:nvGrpSpPr>
      <p:grpSpPr>
        <a:xfrm>
          <a:off x="0" y="0"/>
          <a:ext cx="0" cy="0"/>
          <a:chOff x="0" y="0"/>
          <a:chExt cx="0" cy="0"/>
        </a:xfrm>
      </p:grpSpPr>
      <p:sp>
        <p:nvSpPr>
          <p:cNvPr id="2" name="文本框 1"/>
          <p:cNvSpPr txBox="1"/>
          <p:nvPr/>
        </p:nvSpPr>
        <p:spPr>
          <a:xfrm>
            <a:off x="450850" y="309245"/>
            <a:ext cx="4585970" cy="368300"/>
          </a:xfrm>
          <a:prstGeom prst="rect">
            <a:avLst/>
          </a:prstGeom>
          <a:noFill/>
        </p:spPr>
        <p:txBody>
          <a:bodyPr wrap="square" rtlCol="0">
            <a:spAutoFit/>
          </a:bodyPr>
          <a:lstStyle/>
          <a:p>
            <a:r>
              <a:rPr lang="zh-CN" altLang="en-US" b="1"/>
              <a:t>新编21世纪公共管理系列教材</a:t>
            </a:r>
          </a:p>
        </p:txBody>
      </p:sp>
      <p:sp>
        <p:nvSpPr>
          <p:cNvPr id="3" name="内容占位符 2"/>
          <p:cNvSpPr>
            <a:spLocks noGrp="1"/>
          </p:cNvSpPr>
          <p:nvPr/>
        </p:nvSpPr>
        <p:spPr>
          <a:xfrm>
            <a:off x="1064260" y="1092835"/>
            <a:ext cx="10470515" cy="5383530"/>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a:lstStyle>
          <a:p>
            <a:r>
              <a:rPr lang="en-US" altLang="zh-CN" b="1" dirty="0">
                <a:solidFill>
                  <a:schemeClr val="tx1"/>
                </a:solidFill>
                <a:latin typeface="宋体" panose="02010600030101010101" pitchFamily="2" charset="-122"/>
                <a:ea typeface="宋体" panose="02010600030101010101" pitchFamily="2" charset="-122"/>
              </a:rPr>
              <a:t>7.2.2 </a:t>
            </a:r>
            <a:r>
              <a:rPr lang="zh-CN" altLang="en-US" b="1" dirty="0">
                <a:solidFill>
                  <a:schemeClr val="tx1"/>
                </a:solidFill>
                <a:latin typeface="黑体" panose="02010609060101010101" charset="-122"/>
                <a:ea typeface="黑体" panose="02010609060101010101" charset="-122"/>
                <a:cs typeface="黑体" panose="02010609060101010101" charset="-122"/>
                <a:sym typeface="思源黑体" panose="020B0400000000000000" pitchFamily="34" charset="-122"/>
              </a:rPr>
              <a:t>领导人才与领导素质的关系</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领导素质是组成领导者或领导人才的材料,领导人才是领导素质运动的结果。领导人才是领导素质的集合体和成熟体,也是高品位领导素质能量的承载体,是领导能动性的直接源泉。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领导素质以其质量和品位决定着领导人才的不同质量和品位。不同的领导素质质量和品位以及不同的领导素质组合造就了不同的领导人才。</a:t>
            </a:r>
          </a:p>
          <a:p>
            <a:pPr lvl="0" algn="l" fontAlgn="auto">
              <a:lnSpc>
                <a:spcPct val="100000"/>
              </a:lnSpc>
              <a:buSzTx/>
            </a:pPr>
            <a:r>
              <a:rPr lang="zh-CN" altLang="en-US" sz="2000" dirty="0">
                <a:solidFill>
                  <a:schemeClr val="tx1"/>
                </a:solidFill>
                <a:latin typeface="+mn-ea"/>
                <a:sym typeface="思源黑体" panose="020B0400000000000000" pitchFamily="34" charset="-122"/>
              </a:rPr>
              <a:t>事实上,人与人、社会与社会、民族与民族、国家与国家之间的竞争实际上就是领导素质之间的较量和领导人才之间的竞争。</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领导人才和领导力资源均是随领导素质的运动而不断变化和发展的。</a:t>
            </a:r>
          </a:p>
          <a:p>
            <a:pPr lvl="0" algn="l" fontAlgn="auto">
              <a:lnSpc>
                <a:spcPct val="100000"/>
              </a:lnSpc>
              <a:buSzTx/>
            </a:pPr>
            <a:r>
              <a:rPr lang="zh-CN" altLang="en-US" sz="2000" dirty="0">
                <a:solidFill>
                  <a:schemeClr val="tx1"/>
                </a:solidFill>
                <a:latin typeface="+mn-ea"/>
                <a:sym typeface="思源黑体" panose="020B0400000000000000" pitchFamily="34" charset="-122"/>
              </a:rPr>
              <a:t>对于领导素质的变化动向,十分需要予以高度的注意、监测、引导和控制,使之朝有利的目标发展,最主要的是,需要大力提高和全面优化领导素质,提高其品位,强化其能量,全面发展和优化领导人才尤其是领导者。另外,发现、培养和评判领导人才都要从领导素质入手,以领导素质为依据、为标准,并且还要抓住领导素质运动的导向和过程来做好有关领导人才的工作。这将决定实质是核心人力资源的领导人才开发的成败。</a:t>
            </a:r>
          </a:p>
          <a:p>
            <a:pPr lvl="0" algn="l" fontAlgn="auto">
              <a:lnSpc>
                <a:spcPct val="100000"/>
              </a:lnSpc>
              <a:buSzTx/>
            </a:pPr>
            <a:r>
              <a:rPr lang="zh-CN" altLang="en-US" sz="2000" dirty="0">
                <a:solidFill>
                  <a:schemeClr val="tx1"/>
                </a:solidFill>
                <a:latin typeface="+mn-ea"/>
                <a:sym typeface="思源黑体" panose="020B0400000000000000" pitchFamily="34" charset="-122"/>
              </a:rPr>
              <a:t>领导素质决定着领导人才，领导素质所达到的水平决定着领导人才的优秀程度。领导人才的价值和作用从根本上取决于其自身的领导素质,领导人才的发展变化取决于领导素质的发展变化，需要抓住领导素质来做好领导人才工作。</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3394</Words>
  <Application>Microsoft Office PowerPoint</Application>
  <PresentationFormat>宽屏</PresentationFormat>
  <Paragraphs>242</Paragraphs>
  <Slides>36</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36</vt:i4>
      </vt:variant>
    </vt:vector>
  </HeadingPairs>
  <TitlesOfParts>
    <vt:vector size="49" baseType="lpstr">
      <vt:lpstr>等线</vt:lpstr>
      <vt:lpstr>等线 Light</vt:lpstr>
      <vt:lpstr>黑体</vt:lpstr>
      <vt:lpstr>华文新魏</vt:lpstr>
      <vt:lpstr>思源黑体 CN Heavy</vt:lpstr>
      <vt:lpstr>思源黑体 CN Normal</vt:lpstr>
      <vt:lpstr>思源宋体 CN</vt:lpstr>
      <vt:lpstr>思源宋体 CN Heavy</vt:lpstr>
      <vt:lpstr>宋体</vt:lpstr>
      <vt:lpstr>Arial</vt:lpstr>
      <vt:lpstr>Symbol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传有 徐</cp:lastModifiedBy>
  <cp:revision>221</cp:revision>
  <dcterms:created xsi:type="dcterms:W3CDTF">2020-11-09T04:10:00Z</dcterms:created>
  <dcterms:modified xsi:type="dcterms:W3CDTF">2022-01-01T02:19:01Z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74150505770340B2AFAE2B3F6017C8A8</vt:lpwstr>
  </property>
  <property fmtid="{D5CDD505-2E9C-101B-9397-08002B2CF9AE}" pid="3" name="KSOProductBuildVer">
    <vt:lpwstr>2052-11.1.0.11194</vt:lpwstr>
  </property>
</Properties>
</file>