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30"/>
  </p:notesMasterIdLst>
  <p:handoutMasterIdLst>
    <p:handoutMasterId r:id="rId31"/>
  </p:handoutMasterIdLst>
  <p:sldIdLst>
    <p:sldId id="447" r:id="rId2"/>
    <p:sldId id="448" r:id="rId3"/>
    <p:sldId id="449" r:id="rId4"/>
    <p:sldId id="450" r:id="rId5"/>
    <p:sldId id="451" r:id="rId6"/>
    <p:sldId id="452" r:id="rId7"/>
    <p:sldId id="453" r:id="rId8"/>
    <p:sldId id="454" r:id="rId9"/>
    <p:sldId id="455" r:id="rId10"/>
    <p:sldId id="456" r:id="rId11"/>
    <p:sldId id="457" r:id="rId12"/>
    <p:sldId id="458" r:id="rId13"/>
    <p:sldId id="461" r:id="rId14"/>
    <p:sldId id="459" r:id="rId15"/>
    <p:sldId id="460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469" r:id="rId24"/>
    <p:sldId id="470" r:id="rId25"/>
    <p:sldId id="472" r:id="rId26"/>
    <p:sldId id="471" r:id="rId27"/>
    <p:sldId id="473" r:id="rId28"/>
    <p:sldId id="475" r:id="rId2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1pPr>
    <a:lvl2pPr marL="4572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2pPr>
    <a:lvl3pPr marL="9144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3pPr>
    <a:lvl4pPr marL="13716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4pPr>
    <a:lvl5pPr marL="1828800" algn="l" rtl="0" eaLnBrk="0" fontAlgn="base" hangingPunct="0">
      <a:lnSpc>
        <a:spcPct val="150000"/>
      </a:lnSpc>
      <a:spcBef>
        <a:spcPct val="20000"/>
      </a:spcBef>
      <a:spcAft>
        <a:spcPct val="0"/>
      </a:spcAft>
      <a:buFont typeface="Wingdings" pitchFamily="2" charset="2"/>
      <a:buChar char="²"/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2"/>
        </a:solidFill>
        <a:latin typeface="彩虹粗仿宋" pitchFamily="49" charset="-122"/>
        <a:ea typeface="彩虹粗仿宋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5050"/>
    <a:srgbClr val="33CCFF"/>
    <a:srgbClr val="FF6600"/>
    <a:srgbClr val="FFCC00"/>
    <a:srgbClr val="CC0000"/>
    <a:srgbClr val="FF0000"/>
    <a:srgbClr val="000099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70" autoAdjust="0"/>
    <p:restoredTop sz="94660" autoAdjust="0"/>
  </p:normalViewPr>
  <p:slideViewPr>
    <p:cSldViewPr>
      <p:cViewPr varScale="1">
        <p:scale>
          <a:sx n="72" d="100"/>
          <a:sy n="72" d="100"/>
        </p:scale>
        <p:origin x="-132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9F507A11-36A8-43D7-AFB9-38989250E9BF}" type="datetimeFigureOut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 eaLnBrk="1" fontAlgn="base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C386BE08-2F5B-4E58-B2D8-6B0400770D36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86235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EAE1D60F-0D87-43C2-AA4D-500F7C4E95D5}" type="datetimeFigureOut">
              <a:rPr lang="en-US" altLang="zh-CN"/>
              <a:pPr>
                <a:defRPr/>
              </a:pPr>
              <a:t>10/22/2018</a:t>
            </a:fld>
            <a:endParaRPr lang="en-US" altLang="zh-CN"/>
          </a:p>
        </p:txBody>
      </p:sp>
      <p:sp>
        <p:nvSpPr>
          <p:cNvPr id="809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47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47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47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 eaLnBrk="1" fontAlgn="base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8D2DB4EB-8151-4781-871F-29EB55976A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44106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211" y="4867275"/>
            <a:ext cx="1994789" cy="19907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F3E7-D886-4E5D-B749-B3E44A4A6380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9DC7-0772-4A40-A136-3DCC85127513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1325195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0D521-7DD3-469E-851E-23C5F963B3DA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C9018-8895-4337-AE92-23E78966F21F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1808514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6CDC7-0BBC-4D1E-A363-E85479FC15AD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E8CF9-A2DF-49AC-809D-0521A1532DD6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77570260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B2FFF-7200-406F-80C8-E58E359CED89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2028A-DF8A-4D2B-A4C9-D18199CD2067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7312557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2C1D1-5881-4B06-A220-D7DECA66C3C9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B271C-77F9-4E66-A72D-B1A09ADC51FC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090053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24C7A-6172-4C5C-A84E-D16536D5776E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DAABD-A5C6-467E-AA8B-41483292213A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3389516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6E995-6FDA-4064-9332-B53B18215216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30463-4FDD-4C9D-B97C-567A96743EEF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7863586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AD2B1-557D-4867-B29B-6C52F91D1105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20458-8901-47DB-A903-075EB53EC415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9104916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50519-2C64-4B50-A6FC-44DD2B33A8B5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EB283-9DA5-4142-9D74-CDEBEE296E33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0052179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437D9-A96C-4C3F-A576-F4132EFE9167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B9225-9997-4053-934F-6152987B7E23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1002326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D1CBF-479D-4E1E-83AC-4F3023010811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9FC28-83DA-4996-AB4E-382899964066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7639791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BF5B4-10DC-4E74-9A93-B5D8E413EA3E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B8025-B361-40D8-BAA5-515363C2E7E9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5951887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176338"/>
            <a:ext cx="7110413" cy="425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fld id="{262CC1DE-C097-4F04-BBA8-DE05C55D8A3E}" type="datetime1">
              <a:rPr lang="zh-CN" altLang="en-US"/>
              <a:pPr>
                <a:defRPr/>
              </a:pPr>
              <a:t>2018/10/22</a:t>
            </a:fld>
            <a:endParaRPr lang="zh-CN" altLang="zh-CN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base" hangingPunct="1">
              <a:lnSpc>
                <a:spcPct val="100000"/>
              </a:lnSpc>
              <a:spcBef>
                <a:spcPct val="0"/>
              </a:spcBef>
              <a:buFontTx/>
              <a:buNone/>
              <a:defRPr sz="14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6DC088-5DDB-44C5-A5DD-619B43A55EB8}" type="slidenum">
              <a:rPr lang="zh-CN" altLang="en-US"/>
              <a:pPr>
                <a:defRPr/>
              </a:pPr>
              <a:t>‹#›</a:t>
            </a:fld>
            <a:endParaRPr lang="zh-CN" altLang="zh-CN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88" y="627669"/>
            <a:ext cx="304912" cy="3049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17"/>
          <a:stretch>
            <a:fillRect/>
          </a:stretch>
        </p:blipFill>
        <p:spPr>
          <a:xfrm>
            <a:off x="7150435" y="4852215"/>
            <a:ext cx="1993565" cy="199356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transition spd="med"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23728" y="3573016"/>
            <a:ext cx="5608712" cy="2520280"/>
          </a:xfrm>
        </p:spPr>
        <p:txBody>
          <a:bodyPr/>
          <a:lstStyle/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收益分配管理概述</a:t>
            </a:r>
            <a:endParaRPr lang="en-US" altLang="zh-CN" sz="2800" dirty="0" smtClean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股利理论与股利政策</a:t>
            </a:r>
            <a:endParaRPr lang="en-US" altLang="zh-CN" sz="2800" dirty="0" smtClean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 smtClean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收益分配的制约因素及股利分配形式与程序</a:t>
            </a:r>
            <a:endParaRPr lang="en-US" altLang="zh-CN" sz="2800" dirty="0" smtClean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r>
              <a:rPr lang="zh-CN" altLang="en-US" sz="2800" dirty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股票分割</a:t>
            </a:r>
            <a:r>
              <a:rPr lang="zh-CN" altLang="en-US" sz="2800" dirty="0" smtClean="0">
                <a:solidFill>
                  <a:schemeClr val="tx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与股票回购</a:t>
            </a:r>
            <a:endParaRPr lang="en-US" altLang="zh-CN" sz="2800" dirty="0" smtClean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457200" indent="-457200" algn="l">
              <a:buFont typeface="Wingdings" panose="05000000000000000000" pitchFamily="2" charset="2"/>
              <a:buChar char="Ø"/>
            </a:pPr>
            <a:endParaRPr lang="en-US" altLang="zh-CN" sz="2800" dirty="0" smtClean="0">
              <a:solidFill>
                <a:schemeClr val="tx2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581" name="标题 5"/>
          <p:cNvSpPr>
            <a:spLocks noGrp="1"/>
          </p:cNvSpPr>
          <p:nvPr>
            <p:ph type="ctrTitle"/>
          </p:nvPr>
        </p:nvSpPr>
        <p:spPr>
          <a:xfrm>
            <a:off x="714375" y="1643063"/>
            <a:ext cx="7772400" cy="1470025"/>
          </a:xfrm>
        </p:spPr>
        <p:txBody>
          <a:bodyPr/>
          <a:lstStyle/>
          <a:p>
            <a:pPr algn="ctr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</a:rPr>
              <a:t>第</a:t>
            </a:r>
            <a:r>
              <a:rPr lang="zh-CN" altLang="en-US" dirty="0">
                <a:solidFill>
                  <a:schemeClr val="accent5">
                    <a:lumMod val="50000"/>
                  </a:schemeClr>
                </a:solidFill>
              </a:rPr>
              <a:t>九</a:t>
            </a:r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</a:rPr>
              <a:t>章 收益分配管理</a:t>
            </a:r>
            <a:endParaRPr lang="en-US" altLang="zh-CN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659160"/>
          </a:xfrm>
        </p:spPr>
        <p:txBody>
          <a:bodyPr/>
          <a:lstStyle/>
          <a:p>
            <a:r>
              <a:rPr lang="zh-CN" altLang="en-US" b="1" dirty="0"/>
              <a:t>（一）股利分配理论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073426"/>
            <a:ext cx="7772400" cy="5022574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b="1" dirty="0">
                <a:solidFill>
                  <a:schemeClr val="tx2"/>
                </a:solidFill>
              </a:rPr>
              <a:t>2.</a:t>
            </a:r>
            <a:r>
              <a:rPr lang="en-US" altLang="zh-CN" sz="2400" b="1" dirty="0">
                <a:solidFill>
                  <a:schemeClr val="tx2"/>
                </a:solidFill>
              </a:rPr>
              <a:t> </a:t>
            </a:r>
            <a:r>
              <a:rPr lang="zh-CN" altLang="zh-CN" sz="2400" b="1" dirty="0" smtClean="0">
                <a:solidFill>
                  <a:schemeClr val="tx2"/>
                </a:solidFill>
              </a:rPr>
              <a:t>股利相关论</a:t>
            </a:r>
            <a:endParaRPr lang="en-US" altLang="zh-CN" sz="2400" b="1" dirty="0" smtClean="0">
              <a:solidFill>
                <a:schemeClr val="tx2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2400" dirty="0" smtClean="0">
                <a:solidFill>
                  <a:schemeClr val="tx2"/>
                </a:solidFill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</a:rPr>
              <a:t>1</a:t>
            </a:r>
            <a:r>
              <a:rPr lang="zh-CN" altLang="en-US" sz="2400" dirty="0" smtClean="0">
                <a:solidFill>
                  <a:schemeClr val="tx2"/>
                </a:solidFill>
              </a:rPr>
              <a:t>）</a:t>
            </a:r>
            <a:r>
              <a:rPr lang="zh-CN" altLang="zh-CN" sz="2400" dirty="0" smtClean="0">
                <a:solidFill>
                  <a:schemeClr val="tx2"/>
                </a:solidFill>
              </a:rPr>
              <a:t>代理</a:t>
            </a:r>
            <a:r>
              <a:rPr lang="zh-CN" altLang="zh-CN" sz="2400" dirty="0">
                <a:solidFill>
                  <a:schemeClr val="tx2"/>
                </a:solidFill>
              </a:rPr>
              <a:t>理论</a:t>
            </a:r>
          </a:p>
          <a:p>
            <a:pPr marL="0" indent="0" eaLnBrk="1" hangingPunct="1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    </a:t>
            </a:r>
            <a:r>
              <a:rPr lang="zh-CN" altLang="zh-CN" sz="2400" dirty="0" smtClean="0">
                <a:solidFill>
                  <a:schemeClr val="tx2"/>
                </a:solidFill>
              </a:rPr>
              <a:t>该</a:t>
            </a:r>
            <a:r>
              <a:rPr lang="zh-CN" altLang="zh-CN" sz="2400" dirty="0">
                <a:solidFill>
                  <a:schemeClr val="tx2"/>
                </a:solidFill>
              </a:rPr>
              <a:t>理论认为，股利的支付能够有效地降低代理成本。高水平的股利政策降低了企业的代理成本，但同时增加了外部融资成本，理想的股利政策应当使两种成本之和</a:t>
            </a:r>
            <a:r>
              <a:rPr lang="zh-CN" altLang="zh-CN" sz="2400" dirty="0" smtClean="0">
                <a:solidFill>
                  <a:schemeClr val="tx2"/>
                </a:solidFill>
              </a:rPr>
              <a:t>最小</a:t>
            </a:r>
            <a:r>
              <a:rPr lang="zh-CN" altLang="en-US" sz="2400" dirty="0" smtClean="0">
                <a:solidFill>
                  <a:schemeClr val="tx2"/>
                </a:solidFill>
              </a:rPr>
              <a:t>。</a:t>
            </a:r>
            <a:endParaRPr lang="zh-CN" altLang="zh-CN" sz="2400" dirty="0">
              <a:solidFill>
                <a:schemeClr val="tx2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2400" dirty="0" smtClean="0">
                <a:solidFill>
                  <a:schemeClr val="tx2"/>
                </a:solidFill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</a:rPr>
              <a:t>2</a:t>
            </a:r>
            <a:r>
              <a:rPr lang="zh-CN" altLang="en-US" sz="2400" dirty="0" smtClean="0">
                <a:solidFill>
                  <a:schemeClr val="tx2"/>
                </a:solidFill>
              </a:rPr>
              <a:t>）</a:t>
            </a:r>
            <a:r>
              <a:rPr lang="zh-CN" altLang="zh-CN" sz="2400" dirty="0" smtClean="0">
                <a:solidFill>
                  <a:schemeClr val="tx2"/>
                </a:solidFill>
              </a:rPr>
              <a:t>信号</a:t>
            </a:r>
            <a:r>
              <a:rPr lang="zh-CN" altLang="zh-CN" sz="2400" dirty="0">
                <a:solidFill>
                  <a:schemeClr val="tx2"/>
                </a:solidFill>
              </a:rPr>
              <a:t>传递理论</a:t>
            </a:r>
          </a:p>
          <a:p>
            <a:pPr marL="0" indent="0" eaLnBrk="1" hangingPunct="1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    </a:t>
            </a:r>
            <a:r>
              <a:rPr lang="zh-CN" altLang="zh-CN" sz="2400" dirty="0" smtClean="0">
                <a:solidFill>
                  <a:schemeClr val="tx2"/>
                </a:solidFill>
              </a:rPr>
              <a:t>该</a:t>
            </a:r>
            <a:r>
              <a:rPr lang="zh-CN" altLang="zh-CN" sz="2400" dirty="0">
                <a:solidFill>
                  <a:schemeClr val="tx2"/>
                </a:solidFill>
              </a:rPr>
              <a:t>理论认为，在信息不对称的情况下，公司可以通过股利政策向市场传递有关公司未来获利能力的信息，从而会影响公司的股价。一般来讲，预期未来获利能力强的公司，往往愿意通过相对较高的股利支付水平，把自己同预期盈利能力差的公司区别开来，以吸引更多的投资者。</a:t>
            </a:r>
          </a:p>
          <a:p>
            <a:pPr marL="0" indent="0">
              <a:buNone/>
            </a:pP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10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8228875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587152"/>
          </a:xfrm>
        </p:spPr>
        <p:txBody>
          <a:bodyPr/>
          <a:lstStyle/>
          <a:p>
            <a:r>
              <a:rPr lang="zh-CN" altLang="en-US" b="1" dirty="0"/>
              <a:t>（一）股利分配理论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340768"/>
            <a:ext cx="7772400" cy="475523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sz="2400" dirty="0" smtClean="0">
                <a:solidFill>
                  <a:schemeClr val="tx2"/>
                </a:solidFill>
              </a:rPr>
              <a:t>（</a:t>
            </a:r>
            <a:r>
              <a:rPr lang="en-US" altLang="zh-CN" sz="2400" dirty="0">
                <a:solidFill>
                  <a:schemeClr val="tx2"/>
                </a:solidFill>
              </a:rPr>
              <a:t>3</a:t>
            </a:r>
            <a:r>
              <a:rPr lang="zh-CN" altLang="en-US" sz="2400" dirty="0" smtClean="0">
                <a:solidFill>
                  <a:schemeClr val="tx2"/>
                </a:solidFill>
              </a:rPr>
              <a:t>）</a:t>
            </a:r>
            <a:r>
              <a:rPr lang="zh-CN" altLang="zh-CN" sz="2400" dirty="0" smtClean="0">
                <a:solidFill>
                  <a:schemeClr val="tx2"/>
                </a:solidFill>
              </a:rPr>
              <a:t>“手中鸟”</a:t>
            </a:r>
            <a:r>
              <a:rPr lang="zh-CN" altLang="zh-CN" sz="2400" dirty="0">
                <a:solidFill>
                  <a:schemeClr val="tx2"/>
                </a:solidFill>
              </a:rPr>
              <a:t>理论</a:t>
            </a:r>
          </a:p>
          <a:p>
            <a:pPr marL="0" indent="0" eaLnBrk="1" hangingPunct="1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    </a:t>
            </a:r>
            <a:r>
              <a:rPr lang="zh-CN" altLang="zh-CN" sz="2400" dirty="0" smtClean="0">
                <a:solidFill>
                  <a:schemeClr val="tx2"/>
                </a:solidFill>
              </a:rPr>
              <a:t>该</a:t>
            </a:r>
            <a:r>
              <a:rPr lang="zh-CN" altLang="zh-CN" sz="2400" dirty="0">
                <a:solidFill>
                  <a:schemeClr val="tx2"/>
                </a:solidFill>
              </a:rPr>
              <a:t>理论认为，投资者对风险有天生的抵触情绪，因此对股利收益与资本利得具有不同的偏好，现金股利比资本利得具有更高的稳定性，因此投资者偏好现金股利。</a:t>
            </a:r>
          </a:p>
          <a:p>
            <a:pPr eaLnBrk="1" hangingPunct="1"/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 eaLnBrk="1" hangingPunct="1">
              <a:buNone/>
            </a:pPr>
            <a:r>
              <a:rPr lang="zh-CN" altLang="en-US" sz="2400" dirty="0" smtClean="0">
                <a:solidFill>
                  <a:schemeClr val="tx2"/>
                </a:solidFill>
              </a:rPr>
              <a:t>（</a:t>
            </a:r>
            <a:r>
              <a:rPr lang="en-US" altLang="zh-CN" sz="2400" dirty="0" smtClean="0">
                <a:solidFill>
                  <a:schemeClr val="tx2"/>
                </a:solidFill>
              </a:rPr>
              <a:t>4</a:t>
            </a:r>
            <a:r>
              <a:rPr lang="zh-CN" altLang="en-US" sz="2400" dirty="0" smtClean="0">
                <a:solidFill>
                  <a:schemeClr val="tx2"/>
                </a:solidFill>
              </a:rPr>
              <a:t>）</a:t>
            </a:r>
            <a:r>
              <a:rPr lang="zh-CN" altLang="zh-CN" sz="2400" dirty="0" smtClean="0">
                <a:solidFill>
                  <a:schemeClr val="tx2"/>
                </a:solidFill>
              </a:rPr>
              <a:t>所得税</a:t>
            </a:r>
            <a:r>
              <a:rPr lang="zh-CN" altLang="zh-CN" sz="2400" dirty="0">
                <a:solidFill>
                  <a:schemeClr val="tx2"/>
                </a:solidFill>
              </a:rPr>
              <a:t>差异理论</a:t>
            </a:r>
          </a:p>
          <a:p>
            <a:pPr marL="0" indent="0" eaLnBrk="1" hangingPunct="1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    </a:t>
            </a:r>
            <a:r>
              <a:rPr lang="zh-CN" altLang="zh-CN" sz="2400" dirty="0" smtClean="0">
                <a:solidFill>
                  <a:schemeClr val="tx2"/>
                </a:solidFill>
              </a:rPr>
              <a:t>该</a:t>
            </a:r>
            <a:r>
              <a:rPr lang="zh-CN" altLang="zh-CN" sz="2400" dirty="0">
                <a:solidFill>
                  <a:schemeClr val="tx2"/>
                </a:solidFill>
              </a:rPr>
              <a:t>理论认为，由于普遍存在的税率以及纳税时间的差异，资本利得收入比股利收入更有助于实现收益最大化目标，公司应当采用低股利政策</a:t>
            </a:r>
            <a:r>
              <a:rPr lang="zh-CN" altLang="zh-CN" sz="2400" dirty="0" smtClean="0">
                <a:solidFill>
                  <a:schemeClr val="tx2"/>
                </a:solidFill>
              </a:rPr>
              <a:t>。</a:t>
            </a:r>
            <a:endParaRPr lang="zh-CN" altLang="zh-CN" sz="24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11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7570374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792088"/>
          </a:xfrm>
        </p:spPr>
        <p:txBody>
          <a:bodyPr/>
          <a:lstStyle/>
          <a:p>
            <a:r>
              <a:rPr lang="zh-CN" altLang="en-US" b="1" dirty="0" smtClean="0"/>
              <a:t>（二）</a:t>
            </a:r>
            <a:r>
              <a:rPr lang="zh-CN" altLang="en-US" b="1" dirty="0"/>
              <a:t>股利</a:t>
            </a:r>
            <a:r>
              <a:rPr lang="zh-CN" altLang="en-US" b="1" dirty="0" smtClean="0"/>
              <a:t>分配政策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340768"/>
            <a:ext cx="7772400" cy="4755232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>
                <a:solidFill>
                  <a:schemeClr val="tx2"/>
                </a:solidFill>
              </a:rPr>
              <a:t>1.剩余股利政策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12</a:t>
            </a:fld>
            <a:endParaRPr lang="zh-CN" altLang="zh-C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40" y="1972365"/>
            <a:ext cx="8248650" cy="432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287883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24744"/>
            <a:ext cx="7772400" cy="4971256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>
                <a:solidFill>
                  <a:schemeClr val="tx2"/>
                </a:solidFill>
              </a:rPr>
              <a:t>2.固定</a:t>
            </a:r>
            <a:r>
              <a:rPr lang="zh-CN" altLang="en-US" dirty="0">
                <a:solidFill>
                  <a:schemeClr val="tx2"/>
                </a:solidFill>
              </a:rPr>
              <a:t>或稳定增长的</a:t>
            </a:r>
            <a:r>
              <a:rPr lang="zh-CN" altLang="zh-CN" dirty="0">
                <a:solidFill>
                  <a:schemeClr val="tx2"/>
                </a:solidFill>
              </a:rPr>
              <a:t>股利政策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13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792088"/>
          </a:xfrm>
        </p:spPr>
        <p:txBody>
          <a:bodyPr/>
          <a:lstStyle/>
          <a:p>
            <a:r>
              <a:rPr lang="zh-CN" altLang="en-US" b="1" dirty="0" smtClean="0"/>
              <a:t>（二）</a:t>
            </a:r>
            <a:r>
              <a:rPr lang="zh-CN" altLang="en-US" b="1" dirty="0"/>
              <a:t>股利</a:t>
            </a:r>
            <a:r>
              <a:rPr lang="zh-CN" altLang="en-US" b="1" dirty="0" smtClean="0"/>
              <a:t>分配政策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5"/>
            <a:ext cx="844626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849509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96752"/>
            <a:ext cx="7772400" cy="489924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>
                <a:solidFill>
                  <a:schemeClr val="tx2"/>
                </a:solidFill>
              </a:rPr>
              <a:t>3.固定</a:t>
            </a:r>
            <a:r>
              <a:rPr lang="zh-CN" altLang="zh-CN" b="1" dirty="0" smtClean="0">
                <a:solidFill>
                  <a:schemeClr val="tx2"/>
                </a:solidFill>
              </a:rPr>
              <a:t>股利支付</a:t>
            </a:r>
            <a:r>
              <a:rPr lang="zh-CN" altLang="zh-CN" b="1" dirty="0">
                <a:solidFill>
                  <a:schemeClr val="tx2"/>
                </a:solidFill>
              </a:rPr>
              <a:t>率</a:t>
            </a:r>
            <a:r>
              <a:rPr lang="zh-CN" altLang="zh-CN" b="1" dirty="0" smtClean="0">
                <a:solidFill>
                  <a:schemeClr val="tx2"/>
                </a:solidFill>
              </a:rPr>
              <a:t>政策</a:t>
            </a:r>
            <a:endParaRPr lang="en-US" altLang="zh-CN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14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792088"/>
          </a:xfrm>
        </p:spPr>
        <p:txBody>
          <a:bodyPr/>
          <a:lstStyle/>
          <a:p>
            <a:r>
              <a:rPr lang="zh-CN" altLang="en-US" b="1" dirty="0" smtClean="0"/>
              <a:t>（二）</a:t>
            </a:r>
            <a:r>
              <a:rPr lang="zh-CN" altLang="en-US" b="1" dirty="0"/>
              <a:t>股利</a:t>
            </a:r>
            <a:r>
              <a:rPr lang="zh-CN" altLang="en-US" b="1" dirty="0" smtClean="0"/>
              <a:t>分配政策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8250547" cy="447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684101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052736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>
                <a:solidFill>
                  <a:schemeClr val="tx2"/>
                </a:solidFill>
              </a:rPr>
              <a:t>4.低正常股利加额外股利政策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15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792088"/>
          </a:xfrm>
        </p:spPr>
        <p:txBody>
          <a:bodyPr/>
          <a:lstStyle/>
          <a:p>
            <a:r>
              <a:rPr lang="zh-CN" altLang="en-US" b="1" dirty="0" smtClean="0"/>
              <a:t>（二）</a:t>
            </a:r>
            <a:r>
              <a:rPr lang="zh-CN" altLang="en-US" b="1" dirty="0"/>
              <a:t>股利</a:t>
            </a:r>
            <a:r>
              <a:rPr lang="zh-CN" altLang="en-US" b="1" dirty="0" smtClean="0"/>
              <a:t>分配政策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445127" cy="470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471529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7918648" cy="5043264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 smtClean="0">
                <a:solidFill>
                  <a:schemeClr val="tx2"/>
                </a:solidFill>
              </a:rPr>
              <a:t>一、收益分配的制约因素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en-US" sz="2800" b="1" dirty="0" smtClean="0">
                <a:solidFill>
                  <a:schemeClr val="tx2"/>
                </a:solidFill>
              </a:rPr>
              <a:t>（一）法律因素</a:t>
            </a:r>
            <a:endParaRPr lang="en-US" altLang="zh-CN" sz="2800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16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72400" cy="720080"/>
          </a:xfrm>
        </p:spPr>
        <p:txBody>
          <a:bodyPr/>
          <a:lstStyle/>
          <a:p>
            <a:r>
              <a:rPr lang="zh-CN" altLang="en-US" sz="3200" b="1" dirty="0" smtClean="0"/>
              <a:t>第三节 收益分配的制约因素及</a:t>
            </a:r>
            <a:r>
              <a:rPr lang="en-US" altLang="zh-CN" sz="3200" b="1" dirty="0" smtClean="0"/>
              <a:t/>
            </a:r>
            <a:br>
              <a:rPr lang="en-US" altLang="zh-CN" sz="3200" b="1" dirty="0" smtClean="0"/>
            </a:br>
            <a:r>
              <a:rPr lang="en-US" altLang="zh-CN" sz="3200" b="1" dirty="0"/>
              <a:t> </a:t>
            </a:r>
            <a:r>
              <a:rPr lang="en-US" altLang="zh-CN" sz="3200" b="1" dirty="0" smtClean="0"/>
              <a:t>             </a:t>
            </a:r>
            <a:r>
              <a:rPr lang="zh-CN" altLang="en-US" sz="3200" b="1" dirty="0" smtClean="0"/>
              <a:t>股利分配形式与程序</a:t>
            </a:r>
            <a:endParaRPr lang="zh-CN" altLang="en-US" sz="3200" b="1" dirty="0"/>
          </a:p>
        </p:txBody>
      </p:sp>
      <p:graphicFrame>
        <p:nvGraphicFramePr>
          <p:cNvPr id="6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4290918"/>
              </p:ext>
            </p:extLst>
          </p:nvPr>
        </p:nvGraphicFramePr>
        <p:xfrm>
          <a:off x="611560" y="2132856"/>
          <a:ext cx="8208912" cy="4139993"/>
        </p:xfrm>
        <a:graphic>
          <a:graphicData uri="http://schemas.openxmlformats.org/drawingml/2006/table">
            <a:tbl>
              <a:tblPr/>
              <a:tblGrid>
                <a:gridCol w="1917505"/>
                <a:gridCol w="6291407"/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限制因素</a:t>
                      </a:r>
                    </a:p>
                  </a:txBody>
                  <a:tcPr marT="45707" marB="4570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说明</a:t>
                      </a:r>
                    </a:p>
                  </a:txBody>
                  <a:tcPr marT="45707" marB="4570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6836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资本保全约束</a:t>
                      </a:r>
                    </a:p>
                  </a:txBody>
                  <a:tcPr marT="45707" marB="4570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不能用资本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（实收资本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、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股本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、资本公积）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支付股利</a:t>
                      </a:r>
                      <a:endParaRPr kumimoji="0" 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  <a:sym typeface="宋体" pitchFamily="2" charset="-122"/>
                      </a:endParaRPr>
                    </a:p>
                  </a:txBody>
                  <a:tcPr marT="45707" marB="4570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6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资本积累约束</a:t>
                      </a:r>
                    </a:p>
                  </a:txBody>
                  <a:tcPr marT="45707" marB="4570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规定公司必须按照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10%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提取法定盈余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公积金，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一定比例提取任意盈余公积，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从企业的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可供分配利润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中支付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股利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。</a:t>
                      </a:r>
                    </a:p>
                  </a:txBody>
                  <a:tcPr marT="45707" marB="4570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26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超额累积利润约束</a:t>
                      </a:r>
                    </a:p>
                  </a:txBody>
                  <a:tcPr marT="45707" marB="4570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如果公司为了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股东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避税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而使得盈余的保留大大超过了公司目前及未来的投资需要时，将被加征额外的税款。</a:t>
                      </a:r>
                    </a:p>
                  </a:txBody>
                  <a:tcPr marT="45707" marB="4570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4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偿债能力约束</a:t>
                      </a:r>
                    </a:p>
                  </a:txBody>
                  <a:tcPr marT="45707" marB="4570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要求公司在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支付现金股利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后仍能保持较强的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偿债能力</a:t>
                      </a: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和正常经营</a:t>
                      </a:r>
                      <a:r>
                        <a:rPr kumimoji="0" 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  <a:sym typeface="宋体" pitchFamily="2" charset="-122"/>
                        </a:rPr>
                        <a:t>，从而保证公司的正常资金周转。</a:t>
                      </a:r>
                    </a:p>
                  </a:txBody>
                  <a:tcPr marT="45707" marB="45707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5576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864096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一</a:t>
            </a:r>
            <a:r>
              <a:rPr lang="zh-CN" altLang="en-US" b="1" dirty="0"/>
              <a:t>、收益分配的制约因素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980728"/>
            <a:ext cx="7772400" cy="576064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（二）公司</a:t>
            </a:r>
            <a:r>
              <a:rPr lang="zh-CN" altLang="en-US" b="1" dirty="0">
                <a:solidFill>
                  <a:schemeClr val="tx2"/>
                </a:solidFill>
              </a:rPr>
              <a:t>因素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17</a:t>
            </a:fld>
            <a:endParaRPr lang="zh-CN" altLang="zh-CN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3"/>
            <a:ext cx="8340725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962044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052736"/>
            <a:ext cx="7772400" cy="72008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（三）股东因素</a:t>
            </a:r>
            <a:endParaRPr lang="en-US" altLang="zh-CN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18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792088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一</a:t>
            </a:r>
            <a:r>
              <a:rPr lang="zh-CN" altLang="en-US" b="1" dirty="0"/>
              <a:t>、收益分配的制约</a:t>
            </a:r>
            <a:r>
              <a:rPr lang="zh-CN" altLang="en-US" b="1" dirty="0" smtClean="0"/>
              <a:t>因素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7920880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77944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916832"/>
            <a:ext cx="8204448" cy="4114800"/>
          </a:xfrm>
        </p:spPr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19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864096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一</a:t>
            </a:r>
            <a:r>
              <a:rPr lang="zh-CN" altLang="en-US" b="1" dirty="0"/>
              <a:t>、收益分配的制约因素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539552" y="1052736"/>
            <a:ext cx="7772400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FontTx/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（四）其他因素</a:t>
            </a:r>
            <a:endParaRPr lang="en-US" altLang="zh-CN" b="1" dirty="0" smtClean="0">
              <a:solidFill>
                <a:schemeClr val="tx2"/>
              </a:solidFill>
            </a:endParaRPr>
          </a:p>
          <a:p>
            <a:pPr marL="0" indent="0">
              <a:buFontTx/>
              <a:buNone/>
            </a:pPr>
            <a:r>
              <a:rPr lang="en-US" altLang="zh-CN" b="0" dirty="0" smtClean="0">
                <a:solidFill>
                  <a:schemeClr val="tx2"/>
                </a:solidFill>
              </a:rPr>
              <a:t>    1.</a:t>
            </a:r>
            <a:r>
              <a:rPr lang="zh-CN" altLang="en-US" b="0" dirty="0" smtClean="0">
                <a:solidFill>
                  <a:schemeClr val="tx2"/>
                </a:solidFill>
              </a:rPr>
              <a:t>债务合同限制</a:t>
            </a:r>
            <a:endParaRPr lang="en-US" altLang="zh-CN" b="0" dirty="0" smtClean="0">
              <a:solidFill>
                <a:schemeClr val="tx2"/>
              </a:solidFill>
            </a:endParaRPr>
          </a:p>
          <a:p>
            <a:pPr marL="0" indent="0">
              <a:buFontTx/>
              <a:buNone/>
            </a:pPr>
            <a:r>
              <a:rPr lang="en-US" altLang="zh-CN" b="0" dirty="0" smtClean="0">
                <a:solidFill>
                  <a:schemeClr val="tx2"/>
                </a:solidFill>
              </a:rPr>
              <a:t>    2.</a:t>
            </a:r>
            <a:r>
              <a:rPr lang="zh-CN" altLang="en-US" b="0" dirty="0" smtClean="0">
                <a:solidFill>
                  <a:schemeClr val="tx2"/>
                </a:solidFill>
              </a:rPr>
              <a:t>通货膨胀</a:t>
            </a:r>
            <a:endParaRPr lang="zh-CN" altLang="en-US" b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6840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</a:rPr>
              <a:t>学习目标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981200"/>
            <a:ext cx="7990656" cy="4114800"/>
          </a:xfrm>
        </p:spPr>
        <p:txBody>
          <a:bodyPr/>
          <a:lstStyle/>
          <a:p>
            <a:r>
              <a:rPr lang="zh-CN" altLang="zh-CN" dirty="0" smtClean="0">
                <a:solidFill>
                  <a:schemeClr val="tx2"/>
                </a:solidFill>
              </a:rPr>
              <a:t>理解</a:t>
            </a:r>
            <a:r>
              <a:rPr lang="zh-CN" altLang="en-US" dirty="0" smtClean="0">
                <a:solidFill>
                  <a:schemeClr val="tx2"/>
                </a:solidFill>
              </a:rPr>
              <a:t>收益分配的概念及股利分配理论。</a:t>
            </a:r>
            <a:endParaRPr lang="en-US" altLang="zh-CN" dirty="0" smtClean="0">
              <a:solidFill>
                <a:schemeClr val="tx2"/>
              </a:solidFill>
            </a:endParaRPr>
          </a:p>
          <a:p>
            <a:r>
              <a:rPr lang="zh-CN" altLang="en-US" dirty="0" smtClean="0">
                <a:solidFill>
                  <a:schemeClr val="tx2"/>
                </a:solidFill>
              </a:rPr>
              <a:t>了解股利分配理论程序和影响股利分配的因素</a:t>
            </a:r>
            <a:r>
              <a:rPr lang="zh-CN" altLang="zh-CN" dirty="0" smtClean="0">
                <a:solidFill>
                  <a:schemeClr val="tx2"/>
                </a:solidFill>
              </a:rPr>
              <a:t>。</a:t>
            </a:r>
            <a:endParaRPr lang="en-US" altLang="zh-CN" dirty="0" smtClean="0">
              <a:solidFill>
                <a:schemeClr val="tx2"/>
              </a:solidFill>
            </a:endParaRPr>
          </a:p>
          <a:p>
            <a:r>
              <a:rPr lang="zh-CN" altLang="zh-CN" dirty="0" smtClean="0">
                <a:solidFill>
                  <a:schemeClr val="tx2"/>
                </a:solidFill>
              </a:rPr>
              <a:t>掌握</a:t>
            </a:r>
            <a:r>
              <a:rPr lang="zh-CN" altLang="en-US" dirty="0" smtClean="0">
                <a:solidFill>
                  <a:schemeClr val="tx2"/>
                </a:solidFill>
              </a:rPr>
              <a:t>股利分配政策及股利支付形式，能够正确计算发放股票股利后的每股收益。</a:t>
            </a:r>
            <a:endParaRPr lang="en-US" altLang="zh-CN" dirty="0" smtClean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587983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96752"/>
            <a:ext cx="7772400" cy="4823791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olidFill>
                  <a:schemeClr val="tx2"/>
                </a:solidFill>
              </a:rPr>
              <a:t>（一）股利支付形式</a:t>
            </a:r>
            <a:endParaRPr lang="en-US" altLang="zh-CN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20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864096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二、股利支付形式与程序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8090557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431142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340768"/>
            <a:ext cx="7772400" cy="4402832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（</a:t>
            </a:r>
            <a:r>
              <a:rPr lang="zh-CN" altLang="en-US" b="1" dirty="0">
                <a:solidFill>
                  <a:schemeClr val="tx2"/>
                </a:solidFill>
              </a:rPr>
              <a:t>二</a:t>
            </a:r>
            <a:r>
              <a:rPr lang="zh-CN" altLang="en-US" b="1" dirty="0" smtClean="0">
                <a:solidFill>
                  <a:schemeClr val="tx2"/>
                </a:solidFill>
              </a:rPr>
              <a:t>）股利</a:t>
            </a:r>
            <a:r>
              <a:rPr lang="zh-CN" altLang="en-US" b="1" dirty="0">
                <a:solidFill>
                  <a:schemeClr val="tx2"/>
                </a:solidFill>
              </a:rPr>
              <a:t>支付程序</a:t>
            </a: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    </a:t>
            </a:r>
            <a:r>
              <a:rPr lang="zh-CN" altLang="zh-CN" sz="2400" dirty="0" smtClean="0">
                <a:solidFill>
                  <a:schemeClr val="tx2"/>
                </a:solidFill>
              </a:rPr>
              <a:t>公司</a:t>
            </a:r>
            <a:r>
              <a:rPr lang="zh-CN" altLang="zh-CN" sz="2400" dirty="0">
                <a:solidFill>
                  <a:schemeClr val="tx2"/>
                </a:solidFill>
              </a:rPr>
              <a:t>每年向股东支付一次服利，由于股票可以自由买卖，公司的股东及股东持有股份都是处于经常性的变动之中。所以，公司究竟应向哪些股东支付本年股利，必须确定一些必要的时间界线，主要包括股利宣告日、股权登记日、除息日和股利支付日</a:t>
            </a:r>
            <a:r>
              <a:rPr lang="zh-CN" altLang="zh-CN" sz="2400" dirty="0" smtClean="0">
                <a:solidFill>
                  <a:schemeClr val="tx2"/>
                </a:solidFill>
              </a:rPr>
              <a:t>。</a:t>
            </a:r>
            <a:r>
              <a:rPr lang="zh-CN" altLang="en-US" sz="2400" dirty="0" smtClean="0">
                <a:solidFill>
                  <a:schemeClr val="tx2"/>
                </a:solidFill>
              </a:rPr>
              <a:t>如下图所示：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21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864096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二、股利支付形式与程序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163482"/>
            <a:ext cx="6768752" cy="162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228202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340768"/>
            <a:ext cx="8424936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chemeClr val="tx2"/>
                </a:solidFill>
              </a:rPr>
              <a:t>1</a:t>
            </a:r>
            <a:r>
              <a:rPr lang="zh-CN" altLang="zh-CN" sz="2400" dirty="0">
                <a:solidFill>
                  <a:schemeClr val="tx2"/>
                </a:solidFill>
              </a:rPr>
              <a:t>．股利宣告日</a:t>
            </a: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     </a:t>
            </a:r>
            <a:r>
              <a:rPr lang="zh-CN" altLang="zh-CN" sz="2400" dirty="0" smtClean="0">
                <a:solidFill>
                  <a:schemeClr val="tx2"/>
                </a:solidFill>
              </a:rPr>
              <a:t>股利</a:t>
            </a:r>
            <a:r>
              <a:rPr lang="zh-CN" altLang="zh-CN" sz="2400" dirty="0">
                <a:solidFill>
                  <a:schemeClr val="tx2"/>
                </a:solidFill>
              </a:rPr>
              <a:t>宣告日就是董事会宣告发放股利的</a:t>
            </a:r>
            <a:r>
              <a:rPr lang="zh-CN" altLang="zh-CN" sz="2400" dirty="0" smtClean="0">
                <a:solidFill>
                  <a:schemeClr val="tx2"/>
                </a:solidFill>
              </a:rPr>
              <a:t>日子</a:t>
            </a:r>
            <a:r>
              <a:rPr lang="zh-CN" altLang="en-US" sz="2400" dirty="0" smtClean="0">
                <a:solidFill>
                  <a:schemeClr val="tx2"/>
                </a:solidFill>
              </a:rPr>
              <a:t>。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2</a:t>
            </a:r>
            <a:r>
              <a:rPr lang="zh-CN" altLang="zh-CN" sz="2400" dirty="0">
                <a:solidFill>
                  <a:schemeClr val="tx2"/>
                </a:solidFill>
              </a:rPr>
              <a:t>．股权登记日</a:t>
            </a: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    </a:t>
            </a:r>
            <a:r>
              <a:rPr lang="zh-CN" altLang="zh-CN" sz="2400" dirty="0" smtClean="0">
                <a:solidFill>
                  <a:schemeClr val="tx2"/>
                </a:solidFill>
              </a:rPr>
              <a:t>股权登记</a:t>
            </a:r>
            <a:r>
              <a:rPr lang="zh-CN" altLang="zh-CN" sz="2400" dirty="0">
                <a:solidFill>
                  <a:schemeClr val="tx2"/>
                </a:solidFill>
              </a:rPr>
              <a:t>日就是确定股东是否有资格领取股利的截止日期，也称为除权日。只有在股权登记日之前登记在册的股东才有权利分享股利</a:t>
            </a:r>
            <a:r>
              <a:rPr lang="zh-CN" altLang="zh-CN" sz="2400" dirty="0" smtClean="0">
                <a:solidFill>
                  <a:schemeClr val="tx2"/>
                </a:solidFill>
              </a:rPr>
              <a:t>。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3</a:t>
            </a:r>
            <a:r>
              <a:rPr lang="zh-CN" altLang="zh-CN" sz="2400" dirty="0">
                <a:solidFill>
                  <a:schemeClr val="tx2"/>
                </a:solidFill>
              </a:rPr>
              <a:t>．除息日</a:t>
            </a: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    </a:t>
            </a:r>
            <a:r>
              <a:rPr lang="zh-CN" altLang="zh-CN" sz="2400" dirty="0" smtClean="0">
                <a:solidFill>
                  <a:schemeClr val="tx2"/>
                </a:solidFill>
              </a:rPr>
              <a:t>除</a:t>
            </a:r>
            <a:r>
              <a:rPr lang="zh-CN" altLang="zh-CN" sz="2400" dirty="0">
                <a:solidFill>
                  <a:schemeClr val="tx2"/>
                </a:solidFill>
              </a:rPr>
              <a:t>息日就是领取股利的权利和股票彼此分开的那一天</a:t>
            </a:r>
            <a:r>
              <a:rPr lang="zh-CN" altLang="zh-CN" sz="2400" dirty="0" smtClean="0">
                <a:solidFill>
                  <a:schemeClr val="tx2"/>
                </a:solidFill>
              </a:rPr>
              <a:t>。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4</a:t>
            </a:r>
            <a:r>
              <a:rPr lang="en-US" altLang="zh-CN" sz="2400" dirty="0">
                <a:solidFill>
                  <a:schemeClr val="tx2"/>
                </a:solidFill>
              </a:rPr>
              <a:t>.</a:t>
            </a:r>
            <a:r>
              <a:rPr lang="zh-CN" altLang="zh-CN" sz="2400" dirty="0">
                <a:solidFill>
                  <a:schemeClr val="tx2"/>
                </a:solidFill>
              </a:rPr>
              <a:t>股利支付日</a:t>
            </a:r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    </a:t>
            </a:r>
            <a:r>
              <a:rPr lang="zh-CN" altLang="zh-CN" sz="2400" dirty="0" smtClean="0">
                <a:solidFill>
                  <a:schemeClr val="tx2"/>
                </a:solidFill>
              </a:rPr>
              <a:t>股利支付</a:t>
            </a:r>
            <a:r>
              <a:rPr lang="zh-CN" altLang="zh-CN" sz="2400" dirty="0">
                <a:solidFill>
                  <a:schemeClr val="tx2"/>
                </a:solidFill>
              </a:rPr>
              <a:t>日就是公司向股东发放股利的日期。</a:t>
            </a:r>
            <a:endParaRPr lang="en-US" altLang="zh-CN" sz="2400" dirty="0" smtClean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22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864096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二、股利支付形式与程序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827124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799" y="1196752"/>
            <a:ext cx="7914861" cy="4899248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>
                <a:solidFill>
                  <a:schemeClr val="tx2"/>
                </a:solidFill>
              </a:rPr>
              <a:t>一、股票分割</a:t>
            </a:r>
            <a:endParaRPr lang="zh-CN" altLang="zh-CN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altLang="zh-CN" dirty="0" smtClean="0">
                <a:solidFill>
                  <a:schemeClr val="tx2"/>
                </a:solidFill>
              </a:rPr>
              <a:t>    </a:t>
            </a:r>
            <a:r>
              <a:rPr lang="zh-CN" altLang="zh-CN" dirty="0" smtClean="0">
                <a:solidFill>
                  <a:schemeClr val="tx2"/>
                </a:solidFill>
              </a:rPr>
              <a:t>股票</a:t>
            </a:r>
            <a:r>
              <a:rPr lang="zh-CN" altLang="zh-CN" dirty="0">
                <a:solidFill>
                  <a:schemeClr val="tx2"/>
                </a:solidFill>
              </a:rPr>
              <a:t>分割又称拆股，是公司管理当局将其股票分割或拆细的行为。</a:t>
            </a:r>
          </a:p>
          <a:p>
            <a:pPr marL="0" indent="0">
              <a:buNone/>
            </a:pPr>
            <a:r>
              <a:rPr lang="en-US" altLang="zh-CN" dirty="0" smtClean="0">
                <a:solidFill>
                  <a:schemeClr val="tx2"/>
                </a:solidFill>
              </a:rPr>
              <a:t>    </a:t>
            </a:r>
            <a:r>
              <a:rPr lang="zh-CN" altLang="zh-CN" dirty="0" smtClean="0">
                <a:solidFill>
                  <a:schemeClr val="tx2"/>
                </a:solidFill>
              </a:rPr>
              <a:t>股票</a:t>
            </a:r>
            <a:r>
              <a:rPr lang="zh-CN" altLang="zh-CN" dirty="0">
                <a:solidFill>
                  <a:schemeClr val="tx2"/>
                </a:solidFill>
              </a:rPr>
              <a:t>分割对公司的资本结构和股东权益不会产生任何影响，一般只会使发行在外的股票总数增加，每股面值降低，并由此引起每股收益和每股市价下跌，而资产负债表中股东权益各账户的余额都保持不变，股东权益的总额也维持不变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23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792088"/>
          </a:xfrm>
        </p:spPr>
        <p:txBody>
          <a:bodyPr/>
          <a:lstStyle/>
          <a:p>
            <a:r>
              <a:rPr lang="zh-CN" altLang="en-US" dirty="0" smtClean="0"/>
              <a:t>第四节 股票分割与回购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422367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72400" cy="936104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b="1" dirty="0" smtClean="0"/>
              <a:t>一</a:t>
            </a:r>
            <a:r>
              <a:rPr lang="zh-CN" altLang="zh-CN" b="1" dirty="0"/>
              <a:t>、股票分割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24744"/>
            <a:ext cx="7772400" cy="4971256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000" dirty="0"/>
              <a:t>【例</a:t>
            </a:r>
            <a:r>
              <a:rPr lang="en-US" altLang="zh-CN" sz="2000" dirty="0" smtClean="0"/>
              <a:t>9-1</a:t>
            </a:r>
            <a:r>
              <a:rPr lang="zh-CN" altLang="zh-CN" sz="2000" dirty="0" smtClean="0"/>
              <a:t>】</a:t>
            </a:r>
            <a:r>
              <a:rPr lang="zh-CN" altLang="zh-CN" sz="2000" dirty="0"/>
              <a:t>升达公司现有股本</a:t>
            </a:r>
            <a:r>
              <a:rPr lang="en-US" altLang="zh-CN" sz="2000" dirty="0"/>
              <a:t>l000</a:t>
            </a:r>
            <a:r>
              <a:rPr lang="zh-CN" altLang="zh-CN" sz="2000" dirty="0"/>
              <a:t>万股</a:t>
            </a:r>
            <a:r>
              <a:rPr lang="en-US" altLang="zh-CN" sz="2000" dirty="0"/>
              <a:t>(</a:t>
            </a:r>
            <a:r>
              <a:rPr lang="zh-CN" altLang="zh-CN" sz="2000" dirty="0"/>
              <a:t>每股面值为</a:t>
            </a:r>
            <a:r>
              <a:rPr lang="en-US" altLang="zh-CN" sz="2000" dirty="0"/>
              <a:t>10</a:t>
            </a:r>
            <a:r>
              <a:rPr lang="zh-CN" altLang="zh-CN" sz="2000" dirty="0"/>
              <a:t>元</a:t>
            </a:r>
            <a:r>
              <a:rPr lang="en-US" altLang="zh-CN" sz="2000" dirty="0"/>
              <a:t>)</a:t>
            </a:r>
            <a:r>
              <a:rPr lang="zh-CN" altLang="zh-CN" sz="2000" dirty="0"/>
              <a:t>，资本公积</a:t>
            </a:r>
            <a:r>
              <a:rPr lang="en-US" altLang="zh-CN" sz="2000" dirty="0"/>
              <a:t>20000</a:t>
            </a:r>
            <a:r>
              <a:rPr lang="zh-CN" altLang="zh-CN" sz="2000" dirty="0"/>
              <a:t>万元，留存收益</a:t>
            </a:r>
            <a:r>
              <a:rPr lang="en-US" altLang="zh-CN" sz="2000" dirty="0"/>
              <a:t>7000</a:t>
            </a:r>
            <a:r>
              <a:rPr lang="zh-CN" altLang="zh-CN" sz="2000" dirty="0"/>
              <a:t>万元，股票市价为每股</a:t>
            </a:r>
            <a:r>
              <a:rPr lang="en-US" altLang="zh-CN" sz="2000" dirty="0"/>
              <a:t>20</a:t>
            </a:r>
            <a:r>
              <a:rPr lang="zh-CN" altLang="zh-CN" sz="2000" dirty="0"/>
              <a:t>元。现按</a:t>
            </a:r>
            <a:r>
              <a:rPr lang="en-US" altLang="zh-CN" sz="2000" dirty="0"/>
              <a:t>1</a:t>
            </a:r>
            <a:r>
              <a:rPr lang="zh-CN" altLang="zh-CN" sz="2000" dirty="0"/>
              <a:t>：</a:t>
            </a:r>
            <a:r>
              <a:rPr lang="en-US" altLang="zh-CN" sz="2000" dirty="0"/>
              <a:t>2</a:t>
            </a:r>
            <a:r>
              <a:rPr lang="zh-CN" altLang="zh-CN" sz="2000" dirty="0"/>
              <a:t>进行股票分割对公司股东权益的影响如表</a:t>
            </a:r>
            <a:r>
              <a:rPr lang="en-US" altLang="zh-CN" sz="2000" dirty="0"/>
              <a:t>9-1</a:t>
            </a:r>
            <a:r>
              <a:rPr lang="zh-CN" altLang="zh-CN" sz="2000" dirty="0"/>
              <a:t>所示。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24</a:t>
            </a:fld>
            <a:endParaRPr lang="zh-CN" altLang="zh-CN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5132740"/>
              </p:ext>
            </p:extLst>
          </p:nvPr>
        </p:nvGraphicFramePr>
        <p:xfrm>
          <a:off x="827584" y="2204864"/>
          <a:ext cx="7056784" cy="3644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92622"/>
                <a:gridCol w="1964162"/>
              </a:tblGrid>
              <a:tr h="338515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原来普通股股东权益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85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股本（</a:t>
                      </a: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1000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万股，面值</a:t>
                      </a: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10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元）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10000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万元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85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solidFill>
                            <a:schemeClr val="tx2"/>
                          </a:solidFill>
                          <a:effectLst/>
                        </a:rPr>
                        <a:t>股本公积</a:t>
                      </a:r>
                      <a:endParaRPr lang="zh-CN" sz="1800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20000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万元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85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留存收益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70000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万元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85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股东权益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100000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万元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8515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1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：</a:t>
                      </a: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2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股票分割后普通股股东权益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85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股本（</a:t>
                      </a: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2000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万股，面值</a:t>
                      </a: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5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元）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10000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万元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85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股本公积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20000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万元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85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留存收益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>
                          <a:solidFill>
                            <a:schemeClr val="tx2"/>
                          </a:solidFill>
                          <a:effectLst/>
                        </a:rPr>
                        <a:t>70000</a:t>
                      </a: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万元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3851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0">
                          <a:solidFill>
                            <a:schemeClr val="tx2"/>
                          </a:solidFill>
                          <a:effectLst/>
                        </a:rPr>
                        <a:t>股东权益</a:t>
                      </a:r>
                      <a:endParaRPr lang="zh-CN" sz="1800" kern="10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solidFill>
                            <a:schemeClr val="tx2"/>
                          </a:solidFill>
                          <a:effectLst/>
                        </a:rPr>
                        <a:t>100000</a:t>
                      </a:r>
                      <a:r>
                        <a:rPr lang="zh-CN" sz="1800" kern="0" dirty="0">
                          <a:solidFill>
                            <a:schemeClr val="tx2"/>
                          </a:solidFill>
                          <a:effectLst/>
                        </a:rPr>
                        <a:t>万元</a:t>
                      </a:r>
                      <a:endParaRPr lang="zh-CN" sz="1800" kern="100" dirty="0">
                        <a:solidFill>
                          <a:schemeClr val="tx2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487836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412776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dirty="0">
                <a:solidFill>
                  <a:schemeClr val="tx2"/>
                </a:solidFill>
              </a:rPr>
              <a:t>股票分割的主要作用如下</a:t>
            </a:r>
            <a:r>
              <a:rPr lang="zh-CN" altLang="zh-CN" sz="2400" dirty="0" smtClean="0">
                <a:solidFill>
                  <a:schemeClr val="tx2"/>
                </a:solidFill>
              </a:rPr>
              <a:t>：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400" dirty="0" smtClean="0">
                <a:solidFill>
                  <a:schemeClr val="tx2"/>
                </a:solidFill>
              </a:rPr>
              <a:t>（</a:t>
            </a:r>
            <a:r>
              <a:rPr lang="en-US" altLang="zh-CN" sz="2400" dirty="0">
                <a:solidFill>
                  <a:schemeClr val="tx2"/>
                </a:solidFill>
              </a:rPr>
              <a:t>1</a:t>
            </a:r>
            <a:r>
              <a:rPr lang="zh-CN" altLang="zh-CN" sz="2400" dirty="0">
                <a:solidFill>
                  <a:schemeClr val="tx2"/>
                </a:solidFill>
              </a:rPr>
              <a:t>）采用股票分割可使公司股票每股市价降低，促进股票流通和交易</a:t>
            </a:r>
            <a:r>
              <a:rPr lang="zh-CN" altLang="zh-CN" sz="2400" dirty="0" smtClean="0">
                <a:solidFill>
                  <a:schemeClr val="tx2"/>
                </a:solidFill>
              </a:rPr>
              <a:t>。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400" dirty="0" smtClean="0">
                <a:solidFill>
                  <a:schemeClr val="tx2"/>
                </a:solidFill>
              </a:rPr>
              <a:t>（</a:t>
            </a:r>
            <a:r>
              <a:rPr lang="en-US" altLang="zh-CN" sz="2400" dirty="0">
                <a:solidFill>
                  <a:schemeClr val="tx2"/>
                </a:solidFill>
              </a:rPr>
              <a:t>2</a:t>
            </a:r>
            <a:r>
              <a:rPr lang="zh-CN" altLang="zh-CN" sz="2400" dirty="0">
                <a:solidFill>
                  <a:schemeClr val="tx2"/>
                </a:solidFill>
              </a:rPr>
              <a:t>）分割能有助于公司并购政策的实施，增加对被并购方的吸引力</a:t>
            </a:r>
            <a:r>
              <a:rPr lang="zh-CN" altLang="zh-CN" sz="2400" dirty="0" smtClean="0">
                <a:solidFill>
                  <a:schemeClr val="tx2"/>
                </a:solidFill>
              </a:rPr>
              <a:t>。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400" dirty="0">
                <a:solidFill>
                  <a:schemeClr val="tx2"/>
                </a:solidFill>
              </a:rPr>
              <a:t>（</a:t>
            </a:r>
            <a:r>
              <a:rPr lang="en-US" altLang="zh-CN" sz="2400" dirty="0">
                <a:solidFill>
                  <a:schemeClr val="tx2"/>
                </a:solidFill>
              </a:rPr>
              <a:t>3</a:t>
            </a:r>
            <a:r>
              <a:rPr lang="zh-CN" altLang="zh-CN" sz="2400" dirty="0">
                <a:solidFill>
                  <a:schemeClr val="tx2"/>
                </a:solidFill>
              </a:rPr>
              <a:t>）股票分割也可能会增加股东的现金股利，使股东感到满意</a:t>
            </a:r>
            <a:r>
              <a:rPr lang="zh-CN" altLang="zh-CN" sz="2400" dirty="0" smtClean="0">
                <a:solidFill>
                  <a:schemeClr val="tx2"/>
                </a:solidFill>
              </a:rPr>
              <a:t>。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400" dirty="0" smtClean="0">
                <a:solidFill>
                  <a:schemeClr val="tx2"/>
                </a:solidFill>
              </a:rPr>
              <a:t>（</a:t>
            </a:r>
            <a:r>
              <a:rPr lang="en-US" altLang="zh-CN" sz="2400" dirty="0">
                <a:solidFill>
                  <a:schemeClr val="tx2"/>
                </a:solidFill>
              </a:rPr>
              <a:t>4</a:t>
            </a:r>
            <a:r>
              <a:rPr lang="zh-CN" altLang="zh-CN" sz="2400" dirty="0">
                <a:solidFill>
                  <a:schemeClr val="tx2"/>
                </a:solidFill>
              </a:rPr>
              <a:t>）股票分割可向股票市场和广大投资者传递公司业绩好、利润高、增长潜力大的信息，从而能提高投资者对公司的信心。</a:t>
            </a:r>
          </a:p>
          <a:p>
            <a:pPr marL="0" indent="0">
              <a:buNone/>
            </a:pPr>
            <a:endParaRPr lang="zh-CN" altLang="zh-CN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25</a:t>
            </a:fld>
            <a:endParaRPr lang="zh-CN" altLang="zh-CN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72400" cy="936104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b="1" dirty="0" smtClean="0"/>
              <a:t>一</a:t>
            </a:r>
            <a:r>
              <a:rPr lang="zh-CN" altLang="zh-CN" b="1" dirty="0"/>
              <a:t>、股票分割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217604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32522"/>
            <a:ext cx="7772400" cy="920214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b="1" dirty="0" smtClean="0"/>
              <a:t>二</a:t>
            </a:r>
            <a:r>
              <a:rPr lang="zh-CN" altLang="zh-CN" b="1" dirty="0"/>
              <a:t>、股票回购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96752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>
                <a:solidFill>
                  <a:schemeClr val="tx2"/>
                </a:solidFill>
              </a:rPr>
              <a:t>1</a:t>
            </a:r>
            <a:r>
              <a:rPr lang="en-US" altLang="zh-CN" sz="2800" dirty="0">
                <a:solidFill>
                  <a:schemeClr val="tx2"/>
                </a:solidFill>
              </a:rPr>
              <a:t>.</a:t>
            </a:r>
            <a:r>
              <a:rPr lang="zh-CN" altLang="zh-CN" sz="2800" dirty="0" smtClean="0">
                <a:solidFill>
                  <a:schemeClr val="tx2"/>
                </a:solidFill>
              </a:rPr>
              <a:t>股票</a:t>
            </a:r>
            <a:r>
              <a:rPr lang="zh-CN" altLang="zh-CN" sz="2800" dirty="0">
                <a:solidFill>
                  <a:schemeClr val="tx2"/>
                </a:solidFill>
              </a:rPr>
              <a:t>回购的基本原理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r>
              <a:rPr lang="en-US" altLang="zh-CN" sz="2800" dirty="0" smtClean="0">
                <a:solidFill>
                  <a:schemeClr val="tx2"/>
                </a:solidFill>
              </a:rPr>
              <a:t>   </a:t>
            </a:r>
          </a:p>
          <a:p>
            <a:pPr marL="0" indent="0">
              <a:buNone/>
            </a:pPr>
            <a:r>
              <a:rPr lang="en-US" altLang="zh-CN" sz="2800" dirty="0">
                <a:solidFill>
                  <a:schemeClr val="tx2"/>
                </a:solidFill>
              </a:rPr>
              <a:t> </a:t>
            </a:r>
            <a:r>
              <a:rPr lang="en-US" altLang="zh-CN" sz="2800" dirty="0" smtClean="0">
                <a:solidFill>
                  <a:schemeClr val="tx2"/>
                </a:solidFill>
              </a:rPr>
              <a:t>   </a:t>
            </a:r>
            <a:r>
              <a:rPr lang="zh-CN" altLang="zh-CN" sz="2800" dirty="0" smtClean="0">
                <a:solidFill>
                  <a:schemeClr val="tx2"/>
                </a:solidFill>
              </a:rPr>
              <a:t>股票</a:t>
            </a:r>
            <a:r>
              <a:rPr lang="zh-CN" altLang="zh-CN" sz="2800" dirty="0">
                <a:solidFill>
                  <a:schemeClr val="tx2"/>
                </a:solidFill>
              </a:rPr>
              <a:t>回购是指公司出资购回其本身发行的流通在外的股票。被购回的股票通常称为库存股，如果需要也可以重新出售。公司不得随意收购本公司的股票，只有满足相关法律规定的情形才允许股票回购。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26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1921154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96752"/>
            <a:ext cx="7772400" cy="489924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400" dirty="0">
                <a:solidFill>
                  <a:schemeClr val="tx2"/>
                </a:solidFill>
              </a:rPr>
              <a:t>【例</a:t>
            </a:r>
            <a:r>
              <a:rPr lang="en-US" altLang="zh-CN" sz="2400" dirty="0" smtClean="0">
                <a:solidFill>
                  <a:schemeClr val="tx2"/>
                </a:solidFill>
              </a:rPr>
              <a:t>9-2</a:t>
            </a:r>
            <a:r>
              <a:rPr lang="zh-CN" altLang="zh-CN" sz="2400" dirty="0" smtClean="0">
                <a:solidFill>
                  <a:schemeClr val="tx2"/>
                </a:solidFill>
              </a:rPr>
              <a:t>】 </a:t>
            </a:r>
            <a:r>
              <a:rPr lang="zh-CN" altLang="zh-CN" sz="2400" dirty="0">
                <a:solidFill>
                  <a:schemeClr val="tx2"/>
                </a:solidFill>
              </a:rPr>
              <a:t>升达公司有</a:t>
            </a:r>
            <a:r>
              <a:rPr lang="en-US" altLang="zh-CN" sz="2400" dirty="0">
                <a:solidFill>
                  <a:schemeClr val="tx2"/>
                </a:solidFill>
              </a:rPr>
              <a:t>5000</a:t>
            </a:r>
            <a:r>
              <a:rPr lang="zh-CN" altLang="zh-CN" sz="2400" dirty="0">
                <a:solidFill>
                  <a:schemeClr val="tx2"/>
                </a:solidFill>
              </a:rPr>
              <a:t>万元现金可用于分配。升达公司在外发行的普通股为</a:t>
            </a:r>
            <a:r>
              <a:rPr lang="en-US" altLang="zh-CN" sz="2400" dirty="0">
                <a:solidFill>
                  <a:schemeClr val="tx2"/>
                </a:solidFill>
              </a:rPr>
              <a:t>1000</a:t>
            </a:r>
            <a:r>
              <a:rPr lang="zh-CN" altLang="zh-CN" sz="2400" dirty="0">
                <a:solidFill>
                  <a:schemeClr val="tx2"/>
                </a:solidFill>
              </a:rPr>
              <a:t>万股，其预期每股收益为</a:t>
            </a:r>
            <a:r>
              <a:rPr lang="en-US" altLang="zh-CN" sz="2400" dirty="0">
                <a:solidFill>
                  <a:schemeClr val="tx2"/>
                </a:solidFill>
              </a:rPr>
              <a:t>2.50</a:t>
            </a:r>
            <a:r>
              <a:rPr lang="zh-CN" altLang="zh-CN" sz="2400" dirty="0">
                <a:solidFill>
                  <a:schemeClr val="tx2"/>
                </a:solidFill>
              </a:rPr>
              <a:t>元，当前每股市价为</a:t>
            </a:r>
            <a:r>
              <a:rPr lang="en-US" altLang="zh-CN" sz="2400" dirty="0">
                <a:solidFill>
                  <a:schemeClr val="tx2"/>
                </a:solidFill>
              </a:rPr>
              <a:t>25</a:t>
            </a:r>
            <a:r>
              <a:rPr lang="zh-CN" altLang="zh-CN" sz="2400" dirty="0">
                <a:solidFill>
                  <a:schemeClr val="tx2"/>
                </a:solidFill>
              </a:rPr>
              <a:t>元。该公司可支付每股</a:t>
            </a:r>
            <a:r>
              <a:rPr lang="en-US" altLang="zh-CN" sz="2400" dirty="0">
                <a:solidFill>
                  <a:schemeClr val="tx2"/>
                </a:solidFill>
              </a:rPr>
              <a:t>5</a:t>
            </a:r>
            <a:r>
              <a:rPr lang="zh-CN" altLang="zh-CN" sz="2400" dirty="0">
                <a:solidFill>
                  <a:schemeClr val="tx2"/>
                </a:solidFill>
              </a:rPr>
              <a:t>元的现金股利，这意味着除息后的每股价格为</a:t>
            </a:r>
            <a:r>
              <a:rPr lang="en-US" altLang="zh-CN" sz="2400" dirty="0">
                <a:solidFill>
                  <a:schemeClr val="tx2"/>
                </a:solidFill>
              </a:rPr>
              <a:t>20</a:t>
            </a:r>
            <a:r>
              <a:rPr lang="zh-CN" altLang="zh-CN" sz="2400" dirty="0">
                <a:solidFill>
                  <a:schemeClr val="tx2"/>
                </a:solidFill>
              </a:rPr>
              <a:t>元。另外，升达公司还可用</a:t>
            </a:r>
            <a:r>
              <a:rPr lang="en-US" altLang="zh-CN" sz="2400" dirty="0">
                <a:solidFill>
                  <a:schemeClr val="tx2"/>
                </a:solidFill>
              </a:rPr>
              <a:t>5000</a:t>
            </a:r>
            <a:r>
              <a:rPr lang="zh-CN" altLang="zh-CN" sz="2400" dirty="0">
                <a:solidFill>
                  <a:schemeClr val="tx2"/>
                </a:solidFill>
              </a:rPr>
              <a:t>万元回购</a:t>
            </a:r>
            <a:r>
              <a:rPr lang="en-US" altLang="zh-CN" sz="2400" dirty="0">
                <a:solidFill>
                  <a:schemeClr val="tx2"/>
                </a:solidFill>
              </a:rPr>
              <a:t>200</a:t>
            </a:r>
            <a:r>
              <a:rPr lang="zh-CN" altLang="zh-CN" sz="2400" dirty="0">
                <a:solidFill>
                  <a:schemeClr val="tx2"/>
                </a:solidFill>
              </a:rPr>
              <a:t>万股普通股</a:t>
            </a:r>
            <a:r>
              <a:rPr lang="en-US" altLang="zh-CN" sz="2400" dirty="0">
                <a:solidFill>
                  <a:schemeClr val="tx2"/>
                </a:solidFill>
              </a:rPr>
              <a:t>(</a:t>
            </a:r>
            <a:r>
              <a:rPr lang="zh-CN" altLang="zh-CN" sz="2400" dirty="0">
                <a:solidFill>
                  <a:schemeClr val="tx2"/>
                </a:solidFill>
              </a:rPr>
              <a:t>＝</a:t>
            </a:r>
            <a:r>
              <a:rPr lang="en-US" altLang="zh-CN" sz="2400" dirty="0">
                <a:solidFill>
                  <a:schemeClr val="tx2"/>
                </a:solidFill>
              </a:rPr>
              <a:t>5000</a:t>
            </a:r>
            <a:r>
              <a:rPr lang="zh-CN" altLang="zh-CN" sz="2400" dirty="0">
                <a:solidFill>
                  <a:schemeClr val="tx2"/>
                </a:solidFill>
              </a:rPr>
              <a:t>万元／</a:t>
            </a:r>
            <a:r>
              <a:rPr lang="en-US" altLang="zh-CN" sz="2400" dirty="0">
                <a:solidFill>
                  <a:schemeClr val="tx2"/>
                </a:solidFill>
              </a:rPr>
              <a:t>25</a:t>
            </a:r>
            <a:r>
              <a:rPr lang="zh-CN" altLang="zh-CN" sz="2400" dirty="0">
                <a:solidFill>
                  <a:schemeClr val="tx2"/>
                </a:solidFill>
              </a:rPr>
              <a:t>元普通股市价</a:t>
            </a:r>
            <a:r>
              <a:rPr lang="en-US" altLang="zh-CN" sz="2400" dirty="0">
                <a:solidFill>
                  <a:schemeClr val="tx2"/>
                </a:solidFill>
              </a:rPr>
              <a:t>)</a:t>
            </a:r>
            <a:r>
              <a:rPr lang="zh-CN" altLang="zh-CN" sz="2400" dirty="0">
                <a:solidFill>
                  <a:schemeClr val="tx2"/>
                </a:solidFill>
              </a:rPr>
              <a:t>。在回购股票后，每股价值为</a:t>
            </a:r>
            <a:r>
              <a:rPr lang="zh-CN" altLang="zh-CN" sz="2400" dirty="0" smtClean="0">
                <a:solidFill>
                  <a:schemeClr val="tx2"/>
                </a:solidFill>
              </a:rPr>
              <a:t>：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zh-CN" sz="2400" dirty="0"/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  </a:t>
            </a:r>
          </a:p>
          <a:p>
            <a:pPr marL="0" indent="0">
              <a:buNone/>
            </a:pPr>
            <a:r>
              <a:rPr lang="en-US" altLang="zh-CN" sz="2400" dirty="0">
                <a:solidFill>
                  <a:schemeClr val="tx2"/>
                </a:solidFill>
              </a:rPr>
              <a:t> </a:t>
            </a:r>
            <a:r>
              <a:rPr lang="en-US" altLang="zh-CN" sz="2400" dirty="0" smtClean="0">
                <a:solidFill>
                  <a:schemeClr val="tx2"/>
                </a:solidFill>
              </a:rPr>
              <a:t>   </a:t>
            </a:r>
            <a:r>
              <a:rPr lang="zh-CN" altLang="zh-CN" sz="2400" dirty="0" smtClean="0">
                <a:solidFill>
                  <a:schemeClr val="tx2"/>
                </a:solidFill>
              </a:rPr>
              <a:t>这样</a:t>
            </a:r>
            <a:r>
              <a:rPr lang="zh-CN" altLang="zh-CN" sz="2400" dirty="0">
                <a:solidFill>
                  <a:schemeClr val="tx2"/>
                </a:solidFill>
              </a:rPr>
              <a:t>，只要升达公司以现行市价</a:t>
            </a:r>
            <a:r>
              <a:rPr lang="en-US" altLang="zh-CN" sz="2400" dirty="0">
                <a:solidFill>
                  <a:schemeClr val="tx2"/>
                </a:solidFill>
              </a:rPr>
              <a:t>25</a:t>
            </a:r>
            <a:r>
              <a:rPr lang="zh-CN" altLang="zh-CN" sz="2400" dirty="0">
                <a:solidFill>
                  <a:schemeClr val="tx2"/>
                </a:solidFill>
              </a:rPr>
              <a:t>元回购股票，不出售股票的股东与出售股票股东的财富是一样的，都是每股</a:t>
            </a:r>
            <a:r>
              <a:rPr lang="en-US" altLang="zh-CN" sz="2400" dirty="0">
                <a:solidFill>
                  <a:schemeClr val="tx2"/>
                </a:solidFill>
              </a:rPr>
              <a:t>25</a:t>
            </a:r>
            <a:r>
              <a:rPr lang="zh-CN" altLang="zh-CN" sz="2400" dirty="0">
                <a:solidFill>
                  <a:schemeClr val="tx2"/>
                </a:solidFill>
              </a:rPr>
              <a:t>元。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27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32522"/>
            <a:ext cx="7772400" cy="920214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b="1" dirty="0" smtClean="0"/>
              <a:t>二</a:t>
            </a:r>
            <a:r>
              <a:rPr lang="zh-CN" altLang="zh-CN" b="1" dirty="0"/>
              <a:t>、股票回购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376" y="3645024"/>
            <a:ext cx="7760096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2174387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7772400" cy="41148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>
                <a:solidFill>
                  <a:schemeClr val="tx2"/>
                </a:solidFill>
              </a:rPr>
              <a:t>2</a:t>
            </a:r>
            <a:r>
              <a:rPr lang="zh-CN" altLang="zh-CN" sz="2400" dirty="0" smtClean="0">
                <a:solidFill>
                  <a:schemeClr val="tx2"/>
                </a:solidFill>
              </a:rPr>
              <a:t>．</a:t>
            </a:r>
            <a:r>
              <a:rPr lang="zh-CN" altLang="zh-CN" sz="2400" dirty="0">
                <a:solidFill>
                  <a:schemeClr val="tx2"/>
                </a:solidFill>
              </a:rPr>
              <a:t>股票回购的</a:t>
            </a:r>
            <a:r>
              <a:rPr lang="zh-CN" altLang="zh-CN" sz="2400" dirty="0" smtClean="0">
                <a:solidFill>
                  <a:schemeClr val="tx2"/>
                </a:solidFill>
              </a:rPr>
              <a:t>优点</a:t>
            </a:r>
            <a:r>
              <a:rPr lang="zh-CN" altLang="en-US" sz="2400" dirty="0" smtClean="0">
                <a:solidFill>
                  <a:schemeClr val="tx2"/>
                </a:solidFill>
              </a:rPr>
              <a:t>：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400" dirty="0" smtClean="0">
                <a:solidFill>
                  <a:schemeClr val="tx2"/>
                </a:solidFill>
              </a:rPr>
              <a:t>（</a:t>
            </a:r>
            <a:r>
              <a:rPr lang="en-US" altLang="zh-CN" sz="2400" dirty="0">
                <a:solidFill>
                  <a:schemeClr val="tx2"/>
                </a:solidFill>
              </a:rPr>
              <a:t>1</a:t>
            </a:r>
            <a:r>
              <a:rPr lang="zh-CN" altLang="zh-CN" sz="2400" dirty="0">
                <a:solidFill>
                  <a:schemeClr val="tx2"/>
                </a:solidFill>
              </a:rPr>
              <a:t>）有助于减轻投资者获得公司回报需缴纳的税赋</a:t>
            </a:r>
            <a:r>
              <a:rPr lang="zh-CN" altLang="zh-CN" sz="2400" dirty="0" smtClean="0">
                <a:solidFill>
                  <a:schemeClr val="tx2"/>
                </a:solidFill>
              </a:rPr>
              <a:t>。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400" dirty="0">
                <a:solidFill>
                  <a:schemeClr val="tx2"/>
                </a:solidFill>
              </a:rPr>
              <a:t>（</a:t>
            </a:r>
            <a:r>
              <a:rPr lang="en-US" altLang="zh-CN" sz="2400" dirty="0">
                <a:solidFill>
                  <a:schemeClr val="tx2"/>
                </a:solidFill>
              </a:rPr>
              <a:t>2</a:t>
            </a:r>
            <a:r>
              <a:rPr lang="zh-CN" altLang="zh-CN" sz="2400" dirty="0">
                <a:solidFill>
                  <a:schemeClr val="tx2"/>
                </a:solidFill>
              </a:rPr>
              <a:t>）股票回购为公司的兼并或收购节约现金</a:t>
            </a:r>
            <a:r>
              <a:rPr lang="zh-CN" altLang="zh-CN" sz="2400" dirty="0" smtClean="0">
                <a:solidFill>
                  <a:schemeClr val="tx2"/>
                </a:solidFill>
              </a:rPr>
              <a:t>。</a:t>
            </a:r>
            <a:endParaRPr lang="en-US" altLang="zh-CN" sz="24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400" dirty="0">
                <a:solidFill>
                  <a:schemeClr val="tx2"/>
                </a:solidFill>
              </a:rPr>
              <a:t> （</a:t>
            </a:r>
            <a:r>
              <a:rPr lang="en-US" altLang="zh-CN" sz="2400" dirty="0">
                <a:solidFill>
                  <a:schemeClr val="tx2"/>
                </a:solidFill>
              </a:rPr>
              <a:t>3</a:t>
            </a:r>
            <a:r>
              <a:rPr lang="zh-CN" altLang="zh-CN" sz="2400" dirty="0">
                <a:solidFill>
                  <a:schemeClr val="tx2"/>
                </a:solidFill>
              </a:rPr>
              <a:t>）改善公司的资本结构。若公司认为其权益资本所占比重过大、负债对权益比例失衡时，就可能对外举债，并用举债获得的资金回购自己的股票，由此实现资本结构的合理化。</a:t>
            </a:r>
            <a:endParaRPr lang="zh-CN" altLang="en-US" sz="2400" dirty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zh-CN" altLang="zh-CN" sz="2400" dirty="0">
                <a:solidFill>
                  <a:schemeClr val="tx2"/>
                </a:solidFill>
              </a:rPr>
              <a:t>（</a:t>
            </a:r>
            <a:r>
              <a:rPr lang="en-US" altLang="zh-CN" sz="2400" dirty="0">
                <a:solidFill>
                  <a:schemeClr val="tx2"/>
                </a:solidFill>
              </a:rPr>
              <a:t>4</a:t>
            </a:r>
            <a:r>
              <a:rPr lang="zh-CN" altLang="zh-CN" sz="2400" dirty="0">
                <a:solidFill>
                  <a:schemeClr val="tx2"/>
                </a:solidFill>
              </a:rPr>
              <a:t>）满足可转换条款，有助于认股权的行使。</a:t>
            </a:r>
            <a:endParaRPr lang="zh-CN" altLang="en-US" sz="24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28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32522"/>
            <a:ext cx="7772400" cy="920214"/>
          </a:xfrm>
        </p:spPr>
        <p:txBody>
          <a:bodyPr/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b="1" dirty="0" smtClean="0"/>
              <a:t>二</a:t>
            </a:r>
            <a:r>
              <a:rPr lang="zh-CN" altLang="zh-CN" b="1" dirty="0"/>
              <a:t>、股票回购</a:t>
            </a:r>
            <a:r>
              <a:rPr lang="zh-CN" altLang="zh-CN" dirty="0"/>
              <a:t/>
            </a:r>
            <a:br>
              <a:rPr lang="zh-CN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170866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116632"/>
            <a:ext cx="7772400" cy="1143000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accent5">
                    <a:lumMod val="50000"/>
                  </a:schemeClr>
                </a:solidFill>
              </a:rPr>
              <a:t>案例导入</a:t>
            </a:r>
            <a:endParaRPr lang="zh-CN" alt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80920" cy="4896544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dirty="0" smtClean="0">
                <a:solidFill>
                  <a:schemeClr val="tx2"/>
                </a:solidFill>
              </a:rPr>
              <a:t>        </a:t>
            </a:r>
            <a:endParaRPr lang="zh-CN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3</a:t>
            </a:fld>
            <a:endParaRPr lang="zh-CN" altLang="zh-CN"/>
          </a:p>
        </p:txBody>
      </p:sp>
      <p:sp>
        <p:nvSpPr>
          <p:cNvPr id="5" name="矩形 4"/>
          <p:cNvSpPr/>
          <p:nvPr/>
        </p:nvSpPr>
        <p:spPr>
          <a:xfrm>
            <a:off x="251520" y="1124743"/>
            <a:ext cx="8496944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000" dirty="0" smtClean="0"/>
              <a:t>    </a:t>
            </a:r>
            <a:r>
              <a:rPr lang="en-US" altLang="zh-CN" sz="2000" b="0" dirty="0" err="1" smtClean="0"/>
              <a:t>四川长虹</a:t>
            </a:r>
            <a:r>
              <a:rPr lang="zh-CN" altLang="zh-CN" sz="2000" b="0" dirty="0" smtClean="0"/>
              <a:t>电器股份有限公司</a:t>
            </a:r>
            <a:r>
              <a:rPr lang="zh-CN" altLang="zh-CN" sz="2000" b="0" dirty="0"/>
              <a:t>（以下简称</a:t>
            </a:r>
            <a:r>
              <a:rPr lang="en-US" altLang="zh-CN" sz="2000" b="0" dirty="0"/>
              <a:t>“</a:t>
            </a:r>
            <a:r>
              <a:rPr lang="zh-CN" altLang="zh-CN" sz="2000" b="0" dirty="0"/>
              <a:t>公司</a:t>
            </a:r>
            <a:r>
              <a:rPr lang="en-US" altLang="zh-CN" sz="2000" b="0" dirty="0"/>
              <a:t>”</a:t>
            </a:r>
            <a:r>
              <a:rPr lang="zh-CN" altLang="zh-CN" sz="2000" b="0" dirty="0"/>
              <a:t>或</a:t>
            </a:r>
            <a:r>
              <a:rPr lang="en-US" altLang="zh-CN" sz="2000" b="0" dirty="0"/>
              <a:t>“</a:t>
            </a:r>
            <a:r>
              <a:rPr lang="zh-CN" altLang="zh-CN" sz="2000" b="0" dirty="0"/>
              <a:t>本公司</a:t>
            </a:r>
            <a:r>
              <a:rPr lang="en-US" altLang="zh-CN" sz="2000" b="0" dirty="0"/>
              <a:t>”</a:t>
            </a:r>
            <a:r>
              <a:rPr lang="zh-CN" altLang="zh-CN" sz="2000" b="0" dirty="0"/>
              <a:t>）</a:t>
            </a:r>
            <a:r>
              <a:rPr lang="en-US" altLang="zh-CN" sz="2000" b="0" dirty="0"/>
              <a:t>2013</a:t>
            </a:r>
            <a:r>
              <a:rPr lang="zh-CN" altLang="zh-CN" sz="2000" b="0" dirty="0"/>
              <a:t>年度利润分配方案已经在</a:t>
            </a:r>
            <a:r>
              <a:rPr lang="en-US" altLang="zh-CN" sz="2000" b="0" dirty="0"/>
              <a:t>2014</a:t>
            </a:r>
            <a:r>
              <a:rPr lang="zh-CN" altLang="zh-CN" sz="2000" b="0" dirty="0"/>
              <a:t>年</a:t>
            </a:r>
            <a:r>
              <a:rPr lang="en-US" altLang="zh-CN" sz="2000" b="0" dirty="0"/>
              <a:t>5</a:t>
            </a:r>
            <a:r>
              <a:rPr lang="zh-CN" altLang="zh-CN" sz="2000" b="0" dirty="0"/>
              <a:t>月</a:t>
            </a:r>
            <a:r>
              <a:rPr lang="en-US" altLang="zh-CN" sz="2000" b="0" dirty="0"/>
              <a:t>28</a:t>
            </a:r>
            <a:r>
              <a:rPr lang="zh-CN" altLang="zh-CN" sz="2000" b="0" dirty="0"/>
              <a:t>日召开的公司</a:t>
            </a:r>
            <a:r>
              <a:rPr lang="en-US" altLang="zh-CN" sz="2000" b="0" dirty="0"/>
              <a:t>2013</a:t>
            </a:r>
            <a:r>
              <a:rPr lang="zh-CN" altLang="zh-CN" sz="2000" b="0" dirty="0"/>
              <a:t>年度股东大会审议通过，每股派发现金红利人民币</a:t>
            </a:r>
            <a:r>
              <a:rPr lang="en-US" altLang="zh-CN" sz="2000" b="0" dirty="0"/>
              <a:t>0.02</a:t>
            </a:r>
            <a:r>
              <a:rPr lang="zh-CN" altLang="zh-CN" sz="2000" b="0" dirty="0"/>
              <a:t>元（含税）。股权登记日：</a:t>
            </a:r>
            <a:r>
              <a:rPr lang="en-US" altLang="zh-CN" sz="2000" b="0" dirty="0"/>
              <a:t>2014</a:t>
            </a:r>
            <a:r>
              <a:rPr lang="zh-CN" altLang="zh-CN" sz="2000" b="0" dirty="0"/>
              <a:t>年</a:t>
            </a:r>
            <a:r>
              <a:rPr lang="en-US" altLang="zh-CN" sz="2000" b="0" dirty="0"/>
              <a:t>7</a:t>
            </a:r>
            <a:r>
              <a:rPr lang="zh-CN" altLang="zh-CN" sz="2000" b="0" dirty="0"/>
              <a:t>月</a:t>
            </a:r>
            <a:r>
              <a:rPr lang="en-US" altLang="zh-CN" sz="2000" b="0" dirty="0"/>
              <a:t>21</a:t>
            </a:r>
            <a:r>
              <a:rPr lang="zh-CN" altLang="zh-CN" sz="2000" b="0" dirty="0"/>
              <a:t>日，除息日：</a:t>
            </a:r>
            <a:r>
              <a:rPr lang="en-US" altLang="zh-CN" sz="2000" b="0" dirty="0"/>
              <a:t>2014</a:t>
            </a:r>
            <a:r>
              <a:rPr lang="zh-CN" altLang="zh-CN" sz="2000" b="0" dirty="0"/>
              <a:t>年</a:t>
            </a:r>
            <a:r>
              <a:rPr lang="en-US" altLang="zh-CN" sz="2000" b="0" dirty="0"/>
              <a:t>7</a:t>
            </a:r>
            <a:r>
              <a:rPr lang="zh-CN" altLang="zh-CN" sz="2000" b="0" dirty="0"/>
              <a:t>月</a:t>
            </a:r>
            <a:r>
              <a:rPr lang="en-US" altLang="zh-CN" sz="2000" b="0" dirty="0"/>
              <a:t>22</a:t>
            </a:r>
            <a:r>
              <a:rPr lang="zh-CN" altLang="zh-CN" sz="2000" b="0" dirty="0"/>
              <a:t>日，现金红利发放日：</a:t>
            </a:r>
            <a:r>
              <a:rPr lang="en-US" altLang="zh-CN" sz="2000" b="0" dirty="0"/>
              <a:t>2014</a:t>
            </a:r>
            <a:r>
              <a:rPr lang="zh-CN" altLang="zh-CN" sz="2000" b="0" dirty="0"/>
              <a:t>年</a:t>
            </a:r>
            <a:r>
              <a:rPr lang="en-US" altLang="zh-CN" sz="2000" b="0" dirty="0"/>
              <a:t>7</a:t>
            </a:r>
            <a:r>
              <a:rPr lang="zh-CN" altLang="zh-CN" sz="2000" b="0" dirty="0"/>
              <a:t>月</a:t>
            </a:r>
            <a:r>
              <a:rPr lang="en-US" altLang="zh-CN" sz="2000" b="0" dirty="0"/>
              <a:t>22</a:t>
            </a:r>
            <a:r>
              <a:rPr lang="zh-CN" altLang="zh-CN" sz="2000" b="0" dirty="0"/>
              <a:t>日。本次利润分配以公司总股本</a:t>
            </a:r>
            <a:r>
              <a:rPr lang="en-US" altLang="zh-CN" sz="2000" b="0" dirty="0"/>
              <a:t>4,616,244,222</a:t>
            </a:r>
            <a:r>
              <a:rPr lang="zh-CN" altLang="zh-CN" sz="2000" b="0" dirty="0"/>
              <a:t>股为基数，向全体股东每股派发现金红利人民币</a:t>
            </a:r>
            <a:r>
              <a:rPr lang="en-US" altLang="zh-CN" sz="2000" b="0" dirty="0"/>
              <a:t>0.02</a:t>
            </a:r>
            <a:r>
              <a:rPr lang="zh-CN" altLang="zh-CN" sz="2000" b="0" dirty="0"/>
              <a:t>元（含税），共计人民币</a:t>
            </a:r>
            <a:r>
              <a:rPr lang="en-US" altLang="zh-CN" sz="2000" b="0" dirty="0"/>
              <a:t>92,324,884.44</a:t>
            </a:r>
            <a:r>
              <a:rPr lang="zh-CN" altLang="zh-CN" sz="2000" b="0" dirty="0"/>
              <a:t>元。 发放对象：截止</a:t>
            </a:r>
            <a:r>
              <a:rPr lang="en-US" altLang="zh-CN" sz="2000" b="0" dirty="0"/>
              <a:t>2014</a:t>
            </a:r>
            <a:r>
              <a:rPr lang="zh-CN" altLang="zh-CN" sz="2000" b="0" dirty="0"/>
              <a:t>年</a:t>
            </a:r>
            <a:r>
              <a:rPr lang="en-US" altLang="zh-CN" sz="2000" b="0" dirty="0"/>
              <a:t>7</a:t>
            </a:r>
            <a:r>
              <a:rPr lang="zh-CN" altLang="zh-CN" sz="2000" b="0" dirty="0"/>
              <a:t>月</a:t>
            </a:r>
            <a:r>
              <a:rPr lang="en-US" altLang="zh-CN" sz="2000" b="0" dirty="0"/>
              <a:t>21</a:t>
            </a:r>
            <a:r>
              <a:rPr lang="zh-CN" altLang="zh-CN" sz="2000" b="0" dirty="0"/>
              <a:t>日下午上海证券交易所收市后，在中国证券登记结算有限责任公司上海分公司（以下简称</a:t>
            </a:r>
            <a:r>
              <a:rPr lang="en-US" altLang="zh-CN" sz="2000" b="0" dirty="0"/>
              <a:t>“</a:t>
            </a:r>
            <a:r>
              <a:rPr lang="zh-CN" altLang="zh-CN" sz="2000" b="0" dirty="0"/>
              <a:t>中登上海分公司</a:t>
            </a:r>
            <a:r>
              <a:rPr lang="en-US" altLang="zh-CN" sz="2000" b="0" dirty="0"/>
              <a:t>”</a:t>
            </a:r>
            <a:r>
              <a:rPr lang="zh-CN" altLang="zh-CN" sz="2000" b="0" dirty="0"/>
              <a:t>）登记在册的公司全体股东</a:t>
            </a:r>
            <a:r>
              <a:rPr lang="zh-CN" altLang="zh-CN" sz="2000" b="0" dirty="0" smtClean="0"/>
              <a:t>。</a:t>
            </a:r>
            <a:endParaRPr lang="en-US" altLang="zh-CN" sz="2000" b="0" dirty="0" smtClean="0"/>
          </a:p>
          <a:p>
            <a:pPr>
              <a:buNone/>
            </a:pPr>
            <a:r>
              <a:rPr lang="en-US" altLang="zh-CN" sz="2000" b="0" dirty="0"/>
              <a:t> </a:t>
            </a:r>
            <a:r>
              <a:rPr lang="en-US" altLang="zh-CN" sz="2000" b="0" dirty="0" smtClean="0"/>
              <a:t>   </a:t>
            </a:r>
            <a:r>
              <a:rPr lang="zh-CN" altLang="zh-CN" sz="2000" dirty="0" smtClean="0"/>
              <a:t>通过</a:t>
            </a:r>
            <a:r>
              <a:rPr lang="zh-CN" altLang="zh-CN" sz="2000" dirty="0"/>
              <a:t>上述公告请思考以下问题：利润分配的程序是什么？股利支付形式有哪些？</a:t>
            </a:r>
            <a:endParaRPr lang="zh-CN" alt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268879750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72400" cy="587152"/>
          </a:xfrm>
        </p:spPr>
        <p:txBody>
          <a:bodyPr/>
          <a:lstStyle/>
          <a:p>
            <a:r>
              <a:rPr lang="zh-CN" altLang="en-US" dirty="0" smtClean="0"/>
              <a:t>第一节 收益分配管理概述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96752"/>
            <a:ext cx="8136904" cy="4899248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一、收益分配管理的意义</a:t>
            </a:r>
            <a:endParaRPr lang="en-US" altLang="zh-CN" b="1" dirty="0" smtClean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（一） 利润分配集中体现了企业所有者、</a:t>
            </a:r>
            <a:r>
              <a:rPr lang="zh-CN" altLang="zh-CN" sz="2800" dirty="0" smtClean="0">
                <a:solidFill>
                  <a:schemeClr val="tx2"/>
                </a:solidFill>
              </a:rPr>
              <a:t>经营者</a:t>
            </a:r>
            <a:r>
              <a:rPr lang="zh-CN" altLang="zh-CN" sz="2800" dirty="0">
                <a:solidFill>
                  <a:schemeClr val="tx2"/>
                </a:solidFill>
              </a:rPr>
              <a:t>与职工之间的利益</a:t>
            </a:r>
            <a:r>
              <a:rPr lang="zh-CN" altLang="zh-CN" sz="2800" dirty="0" smtClean="0">
                <a:solidFill>
                  <a:schemeClr val="tx2"/>
                </a:solidFill>
              </a:rPr>
              <a:t>关系</a:t>
            </a:r>
            <a:r>
              <a:rPr lang="zh-CN" altLang="en-US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800" dirty="0">
                <a:solidFill>
                  <a:schemeClr val="tx2"/>
                </a:solidFill>
              </a:rPr>
              <a:t>（二）利润分配是企业再生产的条件以及优化资本结构的重要</a:t>
            </a:r>
            <a:r>
              <a:rPr lang="zh-CN" altLang="zh-CN" sz="2800" dirty="0" smtClean="0">
                <a:solidFill>
                  <a:schemeClr val="tx2"/>
                </a:solidFill>
              </a:rPr>
              <a:t>措施</a:t>
            </a:r>
            <a:r>
              <a:rPr lang="zh-CN" altLang="en-US" sz="2800" dirty="0" smtClean="0">
                <a:solidFill>
                  <a:schemeClr val="tx2"/>
                </a:solidFill>
              </a:rPr>
              <a:t>；</a:t>
            </a:r>
            <a:endParaRPr lang="en-US" altLang="zh-CN" sz="2800" dirty="0" smtClean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zh-CN" sz="2800" dirty="0" smtClean="0">
                <a:solidFill>
                  <a:schemeClr val="tx2"/>
                </a:solidFill>
              </a:rPr>
              <a:t>（</a:t>
            </a:r>
            <a:r>
              <a:rPr lang="zh-CN" altLang="zh-CN" sz="2800" dirty="0">
                <a:solidFill>
                  <a:schemeClr val="tx2"/>
                </a:solidFill>
              </a:rPr>
              <a:t>三）利润分配是国家建设资金的重要来源</a:t>
            </a:r>
            <a:r>
              <a:rPr lang="zh-CN" altLang="zh-CN" sz="2800" dirty="0" smtClean="0">
                <a:solidFill>
                  <a:schemeClr val="tx2"/>
                </a:solidFill>
              </a:rPr>
              <a:t>之一</a:t>
            </a:r>
            <a:r>
              <a:rPr lang="zh-CN" altLang="en-US" sz="2800" dirty="0" smtClean="0">
                <a:solidFill>
                  <a:schemeClr val="tx2"/>
                </a:solidFill>
              </a:rPr>
              <a:t>。</a:t>
            </a:r>
            <a:endParaRPr lang="zh-CN" altLang="zh-CN" sz="2800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4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4640792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72400" cy="659160"/>
          </a:xfrm>
        </p:spPr>
        <p:txBody>
          <a:bodyPr/>
          <a:lstStyle/>
          <a:p>
            <a:r>
              <a:rPr lang="zh-CN" altLang="en-US" dirty="0" smtClean="0"/>
              <a:t>二、</a:t>
            </a:r>
            <a:r>
              <a:rPr lang="zh-CN" altLang="en-US" dirty="0" smtClean="0"/>
              <a:t>收益</a:t>
            </a:r>
            <a:r>
              <a:rPr lang="zh-CN" altLang="en-US" dirty="0"/>
              <a:t>分配的顺序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152939"/>
            <a:ext cx="7772400" cy="4943061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zh-CN" altLang="en-US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收益</a:t>
            </a:r>
            <a:r>
              <a:rPr lang="zh-CN" altLang="zh-CN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分配</a:t>
            </a:r>
            <a:r>
              <a:rPr lang="zh-CN" altLang="en-US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应</a:t>
            </a:r>
            <a:r>
              <a:rPr lang="zh-CN" altLang="zh-CN" b="1" dirty="0" smtClean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按照</a:t>
            </a:r>
            <a:r>
              <a:rPr lang="zh-CN" altLang="zh-CN" b="1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如下顺序进行：</a:t>
            </a:r>
          </a:p>
          <a:p>
            <a:pPr eaLnBrk="1" hangingPunct="1">
              <a:lnSpc>
                <a:spcPct val="90000"/>
              </a:lnSpc>
              <a:defRPr/>
            </a:pPr>
            <a:endParaRPr lang="zh-CN" altLang="zh-CN" dirty="0">
              <a:solidFill>
                <a:schemeClr val="tx2"/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zh-CN" altLang="zh-CN" dirty="0">
                <a:solidFill>
                  <a:schemeClr val="tx2"/>
                </a:solidFill>
              </a:rPr>
              <a:t>1．</a:t>
            </a:r>
            <a:r>
              <a:rPr lang="zh-CN" altLang="en-US" dirty="0">
                <a:solidFill>
                  <a:schemeClr val="tx2"/>
                </a:solidFill>
              </a:rPr>
              <a:t>弥补以前年度亏损</a:t>
            </a:r>
            <a:r>
              <a:rPr lang="zh-CN" altLang="zh-CN" dirty="0">
                <a:solidFill>
                  <a:schemeClr val="tx2"/>
                </a:solidFill>
              </a:rPr>
              <a:t>；</a:t>
            </a:r>
          </a:p>
          <a:p>
            <a:pPr eaLnBrk="1" hangingPunct="1">
              <a:lnSpc>
                <a:spcPct val="90000"/>
              </a:lnSpc>
              <a:defRPr/>
            </a:pPr>
            <a:endParaRPr lang="zh-CN" altLang="zh-CN" dirty="0">
              <a:solidFill>
                <a:schemeClr val="tx2"/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zh-CN" altLang="zh-CN" dirty="0" smtClean="0">
                <a:solidFill>
                  <a:schemeClr val="tx2"/>
                </a:solidFill>
              </a:rPr>
              <a:t>2．</a:t>
            </a:r>
            <a:r>
              <a:rPr lang="zh-CN" altLang="zh-CN" dirty="0">
                <a:solidFill>
                  <a:schemeClr val="tx2"/>
                </a:solidFill>
              </a:rPr>
              <a:t>计提法定</a:t>
            </a:r>
            <a:r>
              <a:rPr lang="zh-CN" altLang="en-US" dirty="0">
                <a:solidFill>
                  <a:schemeClr val="tx2"/>
                </a:solidFill>
              </a:rPr>
              <a:t>盈余</a:t>
            </a:r>
            <a:r>
              <a:rPr lang="zh-CN" altLang="zh-CN" dirty="0">
                <a:solidFill>
                  <a:schemeClr val="tx2"/>
                </a:solidFill>
              </a:rPr>
              <a:t>公积金；</a:t>
            </a:r>
          </a:p>
          <a:p>
            <a:pPr eaLnBrk="1" hangingPunct="1">
              <a:lnSpc>
                <a:spcPct val="90000"/>
              </a:lnSpc>
              <a:defRPr/>
            </a:pPr>
            <a:endParaRPr lang="zh-CN" altLang="zh-CN" dirty="0">
              <a:solidFill>
                <a:schemeClr val="tx2"/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zh-CN" altLang="zh-CN" dirty="0">
                <a:solidFill>
                  <a:schemeClr val="tx2"/>
                </a:solidFill>
              </a:rPr>
              <a:t>3．计提任意</a:t>
            </a:r>
            <a:r>
              <a:rPr lang="zh-CN" altLang="en-US" dirty="0">
                <a:solidFill>
                  <a:schemeClr val="tx2"/>
                </a:solidFill>
              </a:rPr>
              <a:t>盈余</a:t>
            </a:r>
            <a:r>
              <a:rPr lang="zh-CN" altLang="zh-CN" dirty="0">
                <a:solidFill>
                  <a:schemeClr val="tx2"/>
                </a:solidFill>
              </a:rPr>
              <a:t>公积金；</a:t>
            </a:r>
          </a:p>
          <a:p>
            <a:pPr eaLnBrk="1" hangingPunct="1">
              <a:lnSpc>
                <a:spcPct val="90000"/>
              </a:lnSpc>
              <a:defRPr/>
            </a:pPr>
            <a:endParaRPr lang="zh-CN" altLang="zh-CN" dirty="0">
              <a:solidFill>
                <a:schemeClr val="tx2"/>
              </a:solidFill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zh-CN" altLang="zh-CN" dirty="0">
                <a:solidFill>
                  <a:schemeClr val="tx2"/>
                </a:solidFill>
              </a:rPr>
              <a:t>4．向股东</a:t>
            </a:r>
            <a:r>
              <a:rPr lang="zh-CN" altLang="en-US" dirty="0">
                <a:solidFill>
                  <a:schemeClr val="tx2"/>
                </a:solidFill>
              </a:rPr>
              <a:t>分配</a:t>
            </a:r>
            <a:r>
              <a:rPr lang="zh-CN" altLang="zh-CN" dirty="0">
                <a:solidFill>
                  <a:schemeClr val="tx2"/>
                </a:solidFill>
              </a:rPr>
              <a:t>股利</a:t>
            </a:r>
            <a:r>
              <a:rPr lang="zh-CN" altLang="en-US" dirty="0">
                <a:solidFill>
                  <a:schemeClr val="tx2"/>
                </a:solidFill>
              </a:rPr>
              <a:t>。</a:t>
            </a:r>
            <a:endParaRPr lang="zh-CN" altLang="zh-CN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5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6629017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720080"/>
          </a:xfrm>
        </p:spPr>
        <p:txBody>
          <a:bodyPr/>
          <a:lstStyle/>
          <a:p>
            <a:r>
              <a:rPr lang="zh-CN" altLang="en-US" dirty="0" smtClean="0"/>
              <a:t>三</a:t>
            </a:r>
            <a:r>
              <a:rPr lang="zh-CN" altLang="en-US" dirty="0"/>
              <a:t>、</a:t>
            </a:r>
            <a:r>
              <a:rPr lang="zh-CN" altLang="en-US" dirty="0" smtClean="0"/>
              <a:t>收益</a:t>
            </a:r>
            <a:r>
              <a:rPr lang="zh-CN" altLang="en-US" dirty="0"/>
              <a:t>分配</a:t>
            </a:r>
            <a:r>
              <a:rPr lang="zh-CN" altLang="en-US" dirty="0" smtClean="0"/>
              <a:t>的原则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484784"/>
            <a:ext cx="7772400" cy="461121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 </a:t>
            </a:r>
            <a:r>
              <a:rPr lang="en-US" altLang="zh-CN" dirty="0">
                <a:solidFill>
                  <a:schemeClr val="tx2"/>
                </a:solidFill>
              </a:rPr>
              <a:t>(</a:t>
            </a:r>
            <a:r>
              <a:rPr lang="zh-CN" altLang="zh-CN" dirty="0">
                <a:solidFill>
                  <a:schemeClr val="tx2"/>
                </a:solidFill>
              </a:rPr>
              <a:t>一</a:t>
            </a:r>
            <a:r>
              <a:rPr lang="en-US" altLang="zh-CN" dirty="0">
                <a:solidFill>
                  <a:schemeClr val="tx2"/>
                </a:solidFill>
              </a:rPr>
              <a:t>)</a:t>
            </a:r>
            <a:r>
              <a:rPr lang="zh-CN" altLang="zh-CN" dirty="0">
                <a:solidFill>
                  <a:schemeClr val="tx2"/>
                </a:solidFill>
              </a:rPr>
              <a:t>依法分配原则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tx2"/>
                </a:solidFill>
              </a:rPr>
              <a:t> (</a:t>
            </a:r>
            <a:r>
              <a:rPr lang="zh-CN" altLang="zh-CN" dirty="0">
                <a:solidFill>
                  <a:schemeClr val="tx2"/>
                </a:solidFill>
              </a:rPr>
              <a:t>二</a:t>
            </a:r>
            <a:r>
              <a:rPr lang="en-US" altLang="zh-CN" dirty="0">
                <a:solidFill>
                  <a:schemeClr val="tx2"/>
                </a:solidFill>
              </a:rPr>
              <a:t>)</a:t>
            </a:r>
            <a:r>
              <a:rPr lang="zh-CN" altLang="zh-CN" dirty="0">
                <a:solidFill>
                  <a:schemeClr val="tx2"/>
                </a:solidFill>
              </a:rPr>
              <a:t>兼顾各方面利益原则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>
                <a:solidFill>
                  <a:schemeClr val="tx2"/>
                </a:solidFill>
              </a:rPr>
              <a:t> (</a:t>
            </a:r>
            <a:r>
              <a:rPr lang="zh-CN" altLang="zh-CN" dirty="0" smtClean="0">
                <a:solidFill>
                  <a:schemeClr val="tx2"/>
                </a:solidFill>
              </a:rPr>
              <a:t>三</a:t>
            </a:r>
            <a:r>
              <a:rPr lang="en-US" altLang="zh-CN" dirty="0">
                <a:solidFill>
                  <a:schemeClr val="tx2"/>
                </a:solidFill>
              </a:rPr>
              <a:t>)</a:t>
            </a:r>
            <a:r>
              <a:rPr lang="zh-CN" altLang="zh-CN" dirty="0">
                <a:solidFill>
                  <a:schemeClr val="tx2"/>
                </a:solidFill>
              </a:rPr>
              <a:t>分配与积累并重原则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>
                <a:solidFill>
                  <a:schemeClr val="tx2"/>
                </a:solidFill>
              </a:rPr>
              <a:t> </a:t>
            </a:r>
            <a:r>
              <a:rPr lang="en-US" altLang="zh-CN" dirty="0" smtClean="0">
                <a:solidFill>
                  <a:schemeClr val="tx2"/>
                </a:solidFill>
              </a:rPr>
              <a:t>(</a:t>
            </a:r>
            <a:r>
              <a:rPr lang="zh-CN" altLang="zh-CN" dirty="0">
                <a:solidFill>
                  <a:schemeClr val="tx2"/>
                </a:solidFill>
              </a:rPr>
              <a:t>四</a:t>
            </a:r>
            <a:r>
              <a:rPr lang="en-US" altLang="zh-CN" dirty="0">
                <a:solidFill>
                  <a:schemeClr val="tx2"/>
                </a:solidFill>
              </a:rPr>
              <a:t>)</a:t>
            </a:r>
            <a:r>
              <a:rPr lang="zh-CN" altLang="zh-CN" dirty="0">
                <a:solidFill>
                  <a:schemeClr val="tx2"/>
                </a:solidFill>
              </a:rPr>
              <a:t>投资与收益对等原则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6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7406169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340768"/>
            <a:ext cx="7772400" cy="4755232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（一）股利分配理论</a:t>
            </a:r>
            <a:endParaRPr lang="en-US" altLang="zh-CN" b="1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altLang="zh-CN" b="1" dirty="0" smtClean="0">
              <a:solidFill>
                <a:srgbClr val="6600FF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rgbClr val="6600FF"/>
                </a:solidFill>
              </a:rPr>
              <a:t>    </a:t>
            </a:r>
            <a:r>
              <a:rPr lang="zh-CN" altLang="en-US" b="1" dirty="0" smtClean="0">
                <a:solidFill>
                  <a:schemeClr val="tx2"/>
                </a:solidFill>
              </a:rPr>
              <a:t>股利分配理论的核心</a:t>
            </a:r>
            <a:r>
              <a:rPr lang="zh-CN" altLang="en-US" b="1" dirty="0">
                <a:solidFill>
                  <a:schemeClr val="tx2"/>
                </a:solidFill>
              </a:rPr>
              <a:t>问题</a:t>
            </a:r>
            <a:r>
              <a:rPr lang="zh-CN" altLang="en-US" b="1" dirty="0" smtClean="0">
                <a:solidFill>
                  <a:schemeClr val="tx2"/>
                </a:solidFill>
              </a:rPr>
              <a:t>：</a:t>
            </a:r>
            <a:endParaRPr lang="en-US" altLang="zh-CN" b="1" dirty="0" smtClean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    股利</a:t>
            </a:r>
            <a:r>
              <a:rPr lang="zh-CN" altLang="en-US" b="1" dirty="0">
                <a:solidFill>
                  <a:schemeClr val="tx2"/>
                </a:solidFill>
              </a:rPr>
              <a:t>政策与公司价值的关系问题</a:t>
            </a: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7</a:t>
            </a:fld>
            <a:endParaRPr lang="zh-CN" altLang="zh-CN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85800" y="188640"/>
            <a:ext cx="7772400" cy="792088"/>
          </a:xfrm>
        </p:spPr>
        <p:txBody>
          <a:bodyPr/>
          <a:lstStyle/>
          <a:p>
            <a:r>
              <a:rPr lang="zh-CN" altLang="en-US" dirty="0" smtClean="0"/>
              <a:t>第二节 股利理论与股利政策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303195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04664"/>
            <a:ext cx="7772400" cy="682014"/>
          </a:xfrm>
        </p:spPr>
        <p:txBody>
          <a:bodyPr/>
          <a:lstStyle/>
          <a:p>
            <a:r>
              <a:rPr lang="zh-CN" altLang="en-US" b="1" dirty="0"/>
              <a:t>（一）股利分配理论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052736"/>
            <a:ext cx="8280920" cy="4752528"/>
          </a:xfrm>
        </p:spPr>
        <p:txBody>
          <a:bodyPr/>
          <a:lstStyle/>
          <a:p>
            <a:pPr marL="0" indent="0" eaLnBrk="1" hangingPunct="1">
              <a:lnSpc>
                <a:spcPct val="100000"/>
              </a:lnSpc>
              <a:buNone/>
              <a:defRPr/>
            </a:pPr>
            <a:r>
              <a:rPr lang="zh-CN" altLang="en-US" sz="2400" b="1" dirty="0">
                <a:solidFill>
                  <a:schemeClr val="tx2"/>
                </a:solidFill>
              </a:rPr>
              <a:t>1. 股利无关论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  <a:defRPr/>
            </a:pPr>
            <a:r>
              <a:rPr lang="zh-CN" altLang="en-US" sz="2400" dirty="0"/>
              <a:t>    </a:t>
            </a:r>
            <a:r>
              <a:rPr lang="zh-CN" altLang="en-US" sz="2400" dirty="0">
                <a:solidFill>
                  <a:schemeClr val="tx2"/>
                </a:solidFill>
              </a:rPr>
              <a:t>基本观点</a:t>
            </a:r>
            <a:r>
              <a:rPr lang="zh-CN" altLang="en-US" sz="2400" dirty="0" smtClean="0">
                <a:solidFill>
                  <a:schemeClr val="tx2"/>
                </a:solidFill>
              </a:rPr>
              <a:t>：</a:t>
            </a:r>
            <a:endParaRPr lang="en-US" altLang="zh-CN" sz="2400" dirty="0">
              <a:solidFill>
                <a:schemeClr val="tx2"/>
              </a:solidFill>
            </a:endParaRP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  <a:defRPr/>
            </a:pPr>
            <a:r>
              <a:rPr lang="zh-CN" altLang="en-US" sz="2400" dirty="0">
                <a:solidFill>
                  <a:schemeClr val="tx2"/>
                </a:solidFill>
              </a:rPr>
              <a:t>（1）投资者不关心公司股利分配政策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  <a:defRPr/>
            </a:pPr>
            <a:r>
              <a:rPr lang="zh-CN" altLang="en-US" sz="2400" dirty="0">
                <a:solidFill>
                  <a:schemeClr val="tx2"/>
                </a:solidFill>
              </a:rPr>
              <a:t>    股利无关论认为，在一定的假设条件限制下，股利政策不会对公司的价值或股票的价格产生任何影响，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投资者不关心公司股利的分配</a:t>
            </a:r>
            <a:r>
              <a:rPr lang="zh-CN" altLang="en-US" sz="2400" dirty="0">
                <a:solidFill>
                  <a:srgbClr val="FF0000"/>
                </a:solidFill>
              </a:rPr>
              <a:t>。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  <a:defRPr/>
            </a:pPr>
            <a:r>
              <a:rPr lang="zh-CN" altLang="en-US" sz="2400" dirty="0"/>
              <a:t>     </a:t>
            </a:r>
            <a:endParaRPr lang="en-US" altLang="zh-CN" sz="2400" dirty="0"/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  <a:defRPr/>
            </a:pPr>
            <a:r>
              <a:rPr lang="zh-CN" altLang="en-US" sz="2400" dirty="0">
                <a:solidFill>
                  <a:schemeClr val="tx2"/>
                </a:solidFill>
              </a:rPr>
              <a:t>（2）股利政策不影响公司价值</a:t>
            </a:r>
          </a:p>
          <a:p>
            <a:pPr eaLnBrk="1" hangingPunct="1">
              <a:lnSpc>
                <a:spcPct val="100000"/>
              </a:lnSpc>
              <a:buFont typeface="Wingdings" pitchFamily="2" charset="2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</a:rPr>
              <a:t>    公司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市场</a:t>
            </a:r>
            <a:r>
              <a:rPr lang="zh-CN" altLang="en-US" sz="2400" dirty="0">
                <a:solidFill>
                  <a:srgbClr val="FF0000"/>
                </a:solidFill>
              </a:rPr>
              <a:t>价值的高低，</a:t>
            </a:r>
            <a:r>
              <a:rPr lang="zh-CN" altLang="en-US" sz="2400" dirty="0">
                <a:solidFill>
                  <a:schemeClr val="tx2"/>
                </a:solidFill>
              </a:rPr>
              <a:t>是由公司所选择的投资决策的获利能力和风险组合所决定，</a:t>
            </a:r>
            <a:r>
              <a:rPr lang="zh-CN" altLang="en-US" sz="2400" dirty="0">
                <a:solidFill>
                  <a:srgbClr val="FF0000"/>
                </a:solidFill>
              </a:rPr>
              <a:t>而与公司的股利分配政策无关。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8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7900797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443136"/>
          </a:xfrm>
        </p:spPr>
        <p:txBody>
          <a:bodyPr/>
          <a:lstStyle/>
          <a:p>
            <a:r>
              <a:rPr lang="zh-CN" altLang="en-US" b="1" dirty="0"/>
              <a:t>（一）股利分配理论</a:t>
            </a:r>
            <a:r>
              <a:rPr lang="en-US" altLang="zh-CN" b="1" dirty="0"/>
              <a:t/>
            </a:r>
            <a:br>
              <a:rPr lang="en-US" altLang="zh-CN" b="1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340768"/>
            <a:ext cx="7772400" cy="4971256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zh-CN" altLang="en-US" sz="2400" dirty="0" smtClean="0">
                <a:solidFill>
                  <a:schemeClr val="tx2"/>
                </a:solidFill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</a:rPr>
              <a:t>股利无关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论基本</a:t>
            </a:r>
            <a:r>
              <a:rPr lang="zh-CN" altLang="en-US" sz="2400" b="1" dirty="0">
                <a:solidFill>
                  <a:schemeClr val="tx2"/>
                </a:solidFill>
              </a:rPr>
              <a:t>假设：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>
                <a:solidFill>
                  <a:schemeClr val="tx2"/>
                </a:solidFill>
              </a:rPr>
              <a:t>   （1）不存在公司或个人所得税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>
                <a:solidFill>
                  <a:schemeClr val="tx2"/>
                </a:solidFill>
              </a:rPr>
              <a:t>    （2）不存在股票的发行和交易费用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>
                <a:solidFill>
                  <a:schemeClr val="tx2"/>
                </a:solidFill>
              </a:rPr>
              <a:t>    （3）公司的投资决策与股利决策彼此独立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>
                <a:solidFill>
                  <a:schemeClr val="tx2"/>
                </a:solidFill>
              </a:rPr>
              <a:t>    （4）公司的投资者和管理当局可相同地获得关于未来投资机会的信息。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 sz="2400" dirty="0">
              <a:solidFill>
                <a:schemeClr val="tx2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dirty="0">
                <a:solidFill>
                  <a:schemeClr val="tx2"/>
                </a:solidFill>
              </a:rPr>
              <a:t>    上述假设描述的事一种完美无缺的市场，因而股利无关论又称为完全市场理论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9B271C-77F9-4E66-A72D-B1A09ADC51FC}" type="slidenum">
              <a:rPr lang="zh-CN" altLang="en-US" smtClean="0"/>
              <a:pPr>
                <a:defRPr/>
              </a:pPr>
              <a:t>9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58084928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建行模版">
  <a:themeElements>
    <a:clrScheme name="">
      <a:dk1>
        <a:srgbClr val="336699"/>
      </a:dk1>
      <a:lt1>
        <a:srgbClr val="FFFFFF"/>
      </a:lt1>
      <a:dk2>
        <a:srgbClr val="000000"/>
      </a:dk2>
      <a:lt2>
        <a:srgbClr val="808080"/>
      </a:lt2>
      <a:accent1>
        <a:srgbClr val="3399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ADCAFF"/>
      </a:accent5>
      <a:accent6>
        <a:srgbClr val="8AE7B9"/>
      </a:accent6>
      <a:hlink>
        <a:srgbClr val="CC00CC"/>
      </a:hlink>
      <a:folHlink>
        <a:srgbClr val="B2B2B2"/>
      </a:folHlink>
    </a:clrScheme>
    <a:fontScheme name="建行模版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5050"/>
        </a:solidFill>
        <a:ln w="9525" cap="flat" cmpd="sng" algn="ctr">
          <a:solidFill>
            <a:srgbClr val="FF505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黑体" pitchFamily="2" charset="-122"/>
            <a:ea typeface="黑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5050"/>
        </a:solidFill>
        <a:ln w="9525" cap="flat" cmpd="sng" algn="ctr">
          <a:solidFill>
            <a:srgbClr val="FF505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黑体" pitchFamily="2" charset="-122"/>
            <a:ea typeface="黑体" pitchFamily="2" charset="-122"/>
          </a:defRPr>
        </a:defPPr>
      </a:lstStyle>
    </a:lnDef>
  </a:objectDefaults>
  <a:extraClrSchemeLst>
    <a:extraClrScheme>
      <a:clrScheme name="建行模版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建行模版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建行模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10138</TotalTime>
  <Words>1925</Words>
  <Application>Microsoft Office PowerPoint</Application>
  <PresentationFormat>全屏显示(4:3)</PresentationFormat>
  <Paragraphs>183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建行模版</vt:lpstr>
      <vt:lpstr> 第九章 收益分配管理</vt:lpstr>
      <vt:lpstr>学习目标</vt:lpstr>
      <vt:lpstr>案例导入</vt:lpstr>
      <vt:lpstr>第一节 收益分配管理概述</vt:lpstr>
      <vt:lpstr>二、收益分配的顺序</vt:lpstr>
      <vt:lpstr>三、收益分配的原则</vt:lpstr>
      <vt:lpstr>第二节 股利理论与股利政策</vt:lpstr>
      <vt:lpstr>（一）股利分配理论 </vt:lpstr>
      <vt:lpstr>（一）股利分配理论 </vt:lpstr>
      <vt:lpstr>（一）股利分配理论 </vt:lpstr>
      <vt:lpstr>（一）股利分配理论 </vt:lpstr>
      <vt:lpstr>（二）股利分配政策</vt:lpstr>
      <vt:lpstr>（二）股利分配政策</vt:lpstr>
      <vt:lpstr>（二）股利分配政策</vt:lpstr>
      <vt:lpstr>（二）股利分配政策</vt:lpstr>
      <vt:lpstr>第三节 收益分配的制约因素及               股利分配形式与程序</vt:lpstr>
      <vt:lpstr> 一、收益分配的制约因素 </vt:lpstr>
      <vt:lpstr> 一、收益分配的制约因素 </vt:lpstr>
      <vt:lpstr> 一、收益分配的制约因素 </vt:lpstr>
      <vt:lpstr> 二、股利支付形式与程序 </vt:lpstr>
      <vt:lpstr> 二、股利支付形式与程序 </vt:lpstr>
      <vt:lpstr> 二、股利支付形式与程序 </vt:lpstr>
      <vt:lpstr>第四节 股票分割与回购</vt:lpstr>
      <vt:lpstr> 一、股票分割 </vt:lpstr>
      <vt:lpstr> 一、股票分割 </vt:lpstr>
      <vt:lpstr> 二、股票回购 </vt:lpstr>
      <vt:lpstr> 二、股票回购 </vt:lpstr>
      <vt:lpstr> 二、股票回购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2005年计财会培训讲义</dc:title>
  <dc:creator>王晓薇</dc:creator>
  <cp:lastModifiedBy>Administrator</cp:lastModifiedBy>
  <cp:revision>729</cp:revision>
  <dcterms:modified xsi:type="dcterms:W3CDTF">2018-10-22T03:04:35Z</dcterms:modified>
</cp:coreProperties>
</file>