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notesSlides/notesSlide4.xml" ContentType="application/vnd.openxmlformats-officedocument.presentationml.notesSlide+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notesSlides/notesSlide5.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notesSlides/notesSlide6.xml" ContentType="application/vnd.openxmlformats-officedocument.presentationml.notesSlide+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393.xml" ContentType="application/vnd.openxmlformats-officedocument.presentationml.tags+xml"/>
  <Override PartName="/ppt/tags/tag394.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notesSlides/notesSlide7.xml" ContentType="application/vnd.openxmlformats-officedocument.presentationml.notesSlide+xml"/>
  <Override PartName="/ppt/tags/tag466.xml" ContentType="application/vnd.openxmlformats-officedocument.presentationml.tags+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notesSlides/notesSlide8.xml" ContentType="application/vnd.openxmlformats-officedocument.presentationml.notesSlide+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tags/tag749.xml" ContentType="application/vnd.openxmlformats-officedocument.presentationml.tags+xml"/>
  <Override PartName="/ppt/tags/tag750.xml" ContentType="application/vnd.openxmlformats-officedocument.presentationml.tags+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tags/tag751.xml" ContentType="application/vnd.openxmlformats-officedocument.presentationml.tags+xml"/>
  <Override PartName="/ppt/tags/tag752.xml" ContentType="application/vnd.openxmlformats-officedocument.presentationml.tags+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tags/tag753.xml" ContentType="application/vnd.openxmlformats-officedocument.presentationml.tags+xml"/>
  <Override PartName="/ppt/tags/tag754.xml" ContentType="application/vnd.openxmlformats-officedocument.presentationml.tags+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tags/tag755.xml" ContentType="application/vnd.openxmlformats-officedocument.presentationml.tags+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tags/tag762.xml" ContentType="application/vnd.openxmlformats-officedocument.presentationml.tags+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tags/tag766.xml" ContentType="application/vnd.openxmlformats-officedocument.presentationml.tags+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notesSlides/notesSlide9.xml" ContentType="application/vnd.openxmlformats-officedocument.presentationml.notesSlide+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notesSlides/notesSlide10.xml" ContentType="application/vnd.openxmlformats-officedocument.presentationml.notesSlide+xml"/>
  <Override PartName="/ppt/tags/tag979.xml" ContentType="application/vnd.openxmlformats-officedocument.presentationml.tags+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notesSlides/notesSlide11.xml" ContentType="application/vnd.openxmlformats-officedocument.presentationml.notesSlide+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0" r:id="rId3"/>
    <p:sldMasterId id="2147483680" r:id="rId4"/>
  </p:sldMasterIdLst>
  <p:notesMasterIdLst>
    <p:notesMasterId r:id="rId278"/>
  </p:notesMasterIdLst>
  <p:handoutMasterIdLst>
    <p:handoutMasterId r:id="rId279"/>
  </p:handoutMasterIdLst>
  <p:sldIdLst>
    <p:sldId id="296" r:id="rId5"/>
    <p:sldId id="407" r:id="rId6"/>
    <p:sldId id="257" r:id="rId7"/>
    <p:sldId id="259" r:id="rId8"/>
    <p:sldId id="408" r:id="rId9"/>
    <p:sldId id="416" r:id="rId10"/>
    <p:sldId id="417" r:id="rId11"/>
    <p:sldId id="419" r:id="rId12"/>
    <p:sldId id="421" r:id="rId13"/>
    <p:sldId id="422" r:id="rId14"/>
    <p:sldId id="420" r:id="rId15"/>
    <p:sldId id="423" r:id="rId16"/>
    <p:sldId id="426" r:id="rId17"/>
    <p:sldId id="424" r:id="rId18"/>
    <p:sldId id="425" r:id="rId19"/>
    <p:sldId id="427" r:id="rId20"/>
    <p:sldId id="428" r:id="rId21"/>
    <p:sldId id="429" r:id="rId22"/>
    <p:sldId id="430" r:id="rId23"/>
    <p:sldId id="431" r:id="rId24"/>
    <p:sldId id="432" r:id="rId25"/>
    <p:sldId id="433" r:id="rId26"/>
    <p:sldId id="434" r:id="rId27"/>
    <p:sldId id="435" r:id="rId28"/>
    <p:sldId id="409" r:id="rId29"/>
    <p:sldId id="469" r:id="rId30"/>
    <p:sldId id="471" r:id="rId31"/>
    <p:sldId id="472" r:id="rId32"/>
    <p:sldId id="473" r:id="rId33"/>
    <p:sldId id="470" r:id="rId34"/>
    <p:sldId id="475" r:id="rId35"/>
    <p:sldId id="474" r:id="rId36"/>
    <p:sldId id="477" r:id="rId37"/>
    <p:sldId id="476" r:id="rId38"/>
    <p:sldId id="478" r:id="rId39"/>
    <p:sldId id="479" r:id="rId40"/>
    <p:sldId id="480" r:id="rId41"/>
    <p:sldId id="481" r:id="rId42"/>
    <p:sldId id="482" r:id="rId43"/>
    <p:sldId id="484" r:id="rId44"/>
    <p:sldId id="483" r:id="rId45"/>
    <p:sldId id="485" r:id="rId46"/>
    <p:sldId id="486" r:id="rId47"/>
    <p:sldId id="487" r:id="rId48"/>
    <p:sldId id="489" r:id="rId49"/>
    <p:sldId id="488" r:id="rId50"/>
    <p:sldId id="490" r:id="rId51"/>
    <p:sldId id="410" r:id="rId52"/>
    <p:sldId id="491" r:id="rId53"/>
    <p:sldId id="493" r:id="rId54"/>
    <p:sldId id="494" r:id="rId55"/>
    <p:sldId id="492" r:id="rId56"/>
    <p:sldId id="496" r:id="rId57"/>
    <p:sldId id="497" r:id="rId58"/>
    <p:sldId id="499" r:id="rId59"/>
    <p:sldId id="500" r:id="rId60"/>
    <p:sldId id="501" r:id="rId61"/>
    <p:sldId id="502" r:id="rId62"/>
    <p:sldId id="503" r:id="rId63"/>
    <p:sldId id="504" r:id="rId64"/>
    <p:sldId id="505" r:id="rId65"/>
    <p:sldId id="506" r:id="rId66"/>
    <p:sldId id="411" r:id="rId67"/>
    <p:sldId id="507" r:id="rId68"/>
    <p:sldId id="748" r:id="rId69"/>
    <p:sldId id="508" r:id="rId70"/>
    <p:sldId id="509" r:id="rId71"/>
    <p:sldId id="510" r:id="rId72"/>
    <p:sldId id="511" r:id="rId73"/>
    <p:sldId id="512" r:id="rId74"/>
    <p:sldId id="513" r:id="rId75"/>
    <p:sldId id="514" r:id="rId76"/>
    <p:sldId id="515" r:id="rId77"/>
    <p:sldId id="516" r:id="rId78"/>
    <p:sldId id="517" r:id="rId79"/>
    <p:sldId id="518" r:id="rId80"/>
    <p:sldId id="521" r:id="rId81"/>
    <p:sldId id="520" r:id="rId82"/>
    <p:sldId id="522" r:id="rId83"/>
    <p:sldId id="519" r:id="rId84"/>
    <p:sldId id="524" r:id="rId85"/>
    <p:sldId id="525" r:id="rId86"/>
    <p:sldId id="527" r:id="rId87"/>
    <p:sldId id="526" r:id="rId88"/>
    <p:sldId id="523" r:id="rId89"/>
    <p:sldId id="528" r:id="rId90"/>
    <p:sldId id="529" r:id="rId91"/>
    <p:sldId id="530" r:id="rId92"/>
    <p:sldId id="531" r:id="rId93"/>
    <p:sldId id="532" r:id="rId94"/>
    <p:sldId id="533" r:id="rId95"/>
    <p:sldId id="534" r:id="rId96"/>
    <p:sldId id="535" r:id="rId97"/>
    <p:sldId id="536" r:id="rId98"/>
    <p:sldId id="537" r:id="rId99"/>
    <p:sldId id="538" r:id="rId100"/>
    <p:sldId id="539" r:id="rId101"/>
    <p:sldId id="570" r:id="rId102"/>
    <p:sldId id="571" r:id="rId103"/>
    <p:sldId id="572" r:id="rId104"/>
    <p:sldId id="573" r:id="rId105"/>
    <p:sldId id="574" r:id="rId106"/>
    <p:sldId id="575" r:id="rId107"/>
    <p:sldId id="576" r:id="rId108"/>
    <p:sldId id="577" r:id="rId109"/>
    <p:sldId id="578" r:id="rId110"/>
    <p:sldId id="412" r:id="rId111"/>
    <p:sldId id="579" r:id="rId112"/>
    <p:sldId id="580" r:id="rId113"/>
    <p:sldId id="581" r:id="rId114"/>
    <p:sldId id="582" r:id="rId115"/>
    <p:sldId id="583" r:id="rId116"/>
    <p:sldId id="584" r:id="rId117"/>
    <p:sldId id="585" r:id="rId118"/>
    <p:sldId id="586" r:id="rId119"/>
    <p:sldId id="587" r:id="rId120"/>
    <p:sldId id="588" r:id="rId121"/>
    <p:sldId id="589" r:id="rId122"/>
    <p:sldId id="590" r:id="rId123"/>
    <p:sldId id="591" r:id="rId124"/>
    <p:sldId id="593" r:id="rId125"/>
    <p:sldId id="592" r:id="rId126"/>
    <p:sldId id="594" r:id="rId127"/>
    <p:sldId id="595" r:id="rId128"/>
    <p:sldId id="596" r:id="rId129"/>
    <p:sldId id="598" r:id="rId130"/>
    <p:sldId id="599" r:id="rId131"/>
    <p:sldId id="597" r:id="rId132"/>
    <p:sldId id="600" r:id="rId133"/>
    <p:sldId id="601" r:id="rId134"/>
    <p:sldId id="603" r:id="rId135"/>
    <p:sldId id="604" r:id="rId136"/>
    <p:sldId id="749" r:id="rId137"/>
    <p:sldId id="605" r:id="rId138"/>
    <p:sldId id="606" r:id="rId139"/>
    <p:sldId id="607" r:id="rId140"/>
    <p:sldId id="602" r:id="rId141"/>
    <p:sldId id="608" r:id="rId142"/>
    <p:sldId id="609" r:id="rId143"/>
    <p:sldId id="610" r:id="rId144"/>
    <p:sldId id="611" r:id="rId145"/>
    <p:sldId id="612" r:id="rId146"/>
    <p:sldId id="613" r:id="rId147"/>
    <p:sldId id="615" r:id="rId148"/>
    <p:sldId id="616" r:id="rId149"/>
    <p:sldId id="617" r:id="rId150"/>
    <p:sldId id="618" r:id="rId151"/>
    <p:sldId id="619" r:id="rId152"/>
    <p:sldId id="620" r:id="rId153"/>
    <p:sldId id="413" r:id="rId154"/>
    <p:sldId id="625" r:id="rId155"/>
    <p:sldId id="626" r:id="rId156"/>
    <p:sldId id="627" r:id="rId157"/>
    <p:sldId id="629" r:id="rId158"/>
    <p:sldId id="628" r:id="rId159"/>
    <p:sldId id="630" r:id="rId160"/>
    <p:sldId id="631" r:id="rId161"/>
    <p:sldId id="632" r:id="rId162"/>
    <p:sldId id="633" r:id="rId163"/>
    <p:sldId id="634" r:id="rId164"/>
    <p:sldId id="635" r:id="rId165"/>
    <p:sldId id="636" r:id="rId166"/>
    <p:sldId id="637" r:id="rId167"/>
    <p:sldId id="638" r:id="rId168"/>
    <p:sldId id="639" r:id="rId169"/>
    <p:sldId id="644" r:id="rId170"/>
    <p:sldId id="645" r:id="rId171"/>
    <p:sldId id="646" r:id="rId172"/>
    <p:sldId id="647" r:id="rId173"/>
    <p:sldId id="649" r:id="rId174"/>
    <p:sldId id="650" r:id="rId175"/>
    <p:sldId id="651" r:id="rId176"/>
    <p:sldId id="648" r:id="rId177"/>
    <p:sldId id="653" r:id="rId178"/>
    <p:sldId id="654" r:id="rId179"/>
    <p:sldId id="655" r:id="rId180"/>
    <p:sldId id="657" r:id="rId181"/>
    <p:sldId id="656" r:id="rId182"/>
    <p:sldId id="658" r:id="rId183"/>
    <p:sldId id="659" r:id="rId184"/>
    <p:sldId id="660" r:id="rId185"/>
    <p:sldId id="661" r:id="rId186"/>
    <p:sldId id="652" r:id="rId187"/>
    <p:sldId id="662" r:id="rId188"/>
    <p:sldId id="663" r:id="rId189"/>
    <p:sldId id="664" r:id="rId190"/>
    <p:sldId id="665" r:id="rId191"/>
    <p:sldId id="667" r:id="rId192"/>
    <p:sldId id="668" r:id="rId193"/>
    <p:sldId id="666" r:id="rId194"/>
    <p:sldId id="414" r:id="rId195"/>
    <p:sldId id="669" r:id="rId196"/>
    <p:sldId id="670" r:id="rId197"/>
    <p:sldId id="671" r:id="rId198"/>
    <p:sldId id="672" r:id="rId199"/>
    <p:sldId id="673" r:id="rId200"/>
    <p:sldId id="674" r:id="rId201"/>
    <p:sldId id="675" r:id="rId202"/>
    <p:sldId id="676" r:id="rId203"/>
    <p:sldId id="677" r:id="rId204"/>
    <p:sldId id="678" r:id="rId205"/>
    <p:sldId id="679" r:id="rId206"/>
    <p:sldId id="680" r:id="rId207"/>
    <p:sldId id="714" r:id="rId208"/>
    <p:sldId id="715" r:id="rId209"/>
    <p:sldId id="716" r:id="rId210"/>
    <p:sldId id="741" r:id="rId211"/>
    <p:sldId id="742" r:id="rId212"/>
    <p:sldId id="743" r:id="rId213"/>
    <p:sldId id="744" r:id="rId214"/>
    <p:sldId id="746" r:id="rId215"/>
    <p:sldId id="745" r:id="rId216"/>
    <p:sldId id="747" r:id="rId217"/>
    <p:sldId id="717" r:id="rId218"/>
    <p:sldId id="718" r:id="rId219"/>
    <p:sldId id="719" r:id="rId220"/>
    <p:sldId id="720" r:id="rId221"/>
    <p:sldId id="721" r:id="rId222"/>
    <p:sldId id="722" r:id="rId223"/>
    <p:sldId id="724" r:id="rId224"/>
    <p:sldId id="723" r:id="rId225"/>
    <p:sldId id="725" r:id="rId226"/>
    <p:sldId id="726" r:id="rId227"/>
    <p:sldId id="727" r:id="rId228"/>
    <p:sldId id="728" r:id="rId229"/>
    <p:sldId id="729" r:id="rId230"/>
    <p:sldId id="730" r:id="rId231"/>
    <p:sldId id="731" r:id="rId232"/>
    <p:sldId id="732" r:id="rId233"/>
    <p:sldId id="733" r:id="rId234"/>
    <p:sldId id="734" r:id="rId235"/>
    <p:sldId id="735" r:id="rId236"/>
    <p:sldId id="736" r:id="rId237"/>
    <p:sldId id="737" r:id="rId238"/>
    <p:sldId id="738" r:id="rId239"/>
    <p:sldId id="739" r:id="rId240"/>
    <p:sldId id="740" r:id="rId241"/>
    <p:sldId id="415" r:id="rId242"/>
    <p:sldId id="681" r:id="rId243"/>
    <p:sldId id="682" r:id="rId244"/>
    <p:sldId id="683" r:id="rId245"/>
    <p:sldId id="684" r:id="rId246"/>
    <p:sldId id="685" r:id="rId247"/>
    <p:sldId id="686" r:id="rId248"/>
    <p:sldId id="687" r:id="rId249"/>
    <p:sldId id="688" r:id="rId250"/>
    <p:sldId id="689" r:id="rId251"/>
    <p:sldId id="690" r:id="rId252"/>
    <p:sldId id="691" r:id="rId253"/>
    <p:sldId id="692" r:id="rId254"/>
    <p:sldId id="693" r:id="rId255"/>
    <p:sldId id="694" r:id="rId256"/>
    <p:sldId id="695" r:id="rId257"/>
    <p:sldId id="696" r:id="rId258"/>
    <p:sldId id="697" r:id="rId259"/>
    <p:sldId id="698" r:id="rId260"/>
    <p:sldId id="699" r:id="rId261"/>
    <p:sldId id="700" r:id="rId262"/>
    <p:sldId id="701" r:id="rId263"/>
    <p:sldId id="702" r:id="rId264"/>
    <p:sldId id="703" r:id="rId265"/>
    <p:sldId id="704" r:id="rId266"/>
    <p:sldId id="705" r:id="rId267"/>
    <p:sldId id="706" r:id="rId268"/>
    <p:sldId id="707" r:id="rId269"/>
    <p:sldId id="708" r:id="rId270"/>
    <p:sldId id="709" r:id="rId271"/>
    <p:sldId id="710" r:id="rId272"/>
    <p:sldId id="711" r:id="rId273"/>
    <p:sldId id="713" r:id="rId274"/>
    <p:sldId id="712" r:id="rId275"/>
    <p:sldId id="405" r:id="rId276"/>
    <p:sldId id="750" r:id="rId277"/>
  </p:sldIdLst>
  <p:sldSz cx="12192000" cy="6858000"/>
  <p:notesSz cx="6858000" cy="9144000"/>
  <p:custDataLst>
    <p:tags r:id="rId280"/>
  </p:custDataLst>
  <p:defaultTextStyle>
    <a:defPPr>
      <a:defRPr lang="en-US"/>
    </a:defPPr>
    <a:lvl1pPr marL="0" lvl="0"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1pPr>
    <a:lvl2pPr marL="457200" lvl="1"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2pPr>
    <a:lvl3pPr marL="914400" lvl="2"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3pPr>
    <a:lvl4pPr marL="1371600" lvl="3"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4pPr>
    <a:lvl5pPr marL="1828800" lvl="4"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5pPr>
    <a:lvl6pPr marL="2286000" lvl="5"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6pPr>
    <a:lvl7pPr marL="2743200" lvl="6"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7pPr>
    <a:lvl8pPr marL="3200400" lvl="7"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8pPr>
    <a:lvl9pPr marL="3657600" lvl="8" indent="0" algn="l" defTabSz="914400" rtl="0" eaLnBrk="1" fontAlgn="base" latinLnBrk="0" hangingPunct="1">
      <a:lnSpc>
        <a:spcPct val="100000"/>
      </a:lnSpc>
      <a:spcBef>
        <a:spcPct val="0"/>
      </a:spcBef>
      <a:spcAft>
        <a:spcPct val="0"/>
      </a:spcAft>
      <a:buNone/>
      <a:defRPr kern="1200">
        <a:solidFill>
          <a:schemeClr val="tx1"/>
        </a:solidFill>
        <a:latin typeface="Meiryo UI" panose="020B0604030504040204" charset="-128"/>
        <a:ea typeface="+mn-ea"/>
        <a:cs typeface="+mn-cs"/>
      </a:defRPr>
    </a:lvl9pPr>
  </p:defaultTextStyle>
  <p:extLst>
    <p:ext uri="{EFAFB233-063F-42B5-8137-9DF3F51BA10A}">
      <p15:sldGuideLst xmlns:p15="http://schemas.microsoft.com/office/powerpoint/2012/main">
        <p15:guide id="1" orient="horz" pos="2330">
          <p15:clr>
            <a:srgbClr val="A4A3A4"/>
          </p15:clr>
        </p15:guide>
        <p15:guide id="2" pos="2814">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幸全" initials="幸" lastIdx="1" clrIdx="0"/>
  <p:cmAuthor id="2" name="hontel" initials="h"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C1D86"/>
    <a:srgbClr val="033EB4"/>
    <a:srgbClr val="0A15AE"/>
    <a:srgbClr val="292C48"/>
    <a:srgbClr val="2C2D39"/>
    <a:srgbClr val="242630"/>
    <a:srgbClr val="2A1F43"/>
    <a:srgbClr val="0C1B43"/>
    <a:srgbClr val="000000"/>
    <a:srgbClr val="1D222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92"/>
    <p:restoredTop sz="90551"/>
  </p:normalViewPr>
  <p:slideViewPr>
    <p:cSldViewPr snapToGrid="0" snapToObjects="1" showGuides="1">
      <p:cViewPr varScale="1">
        <p:scale>
          <a:sx n="86" d="100"/>
          <a:sy n="86" d="100"/>
        </p:scale>
        <p:origin x="514" y="72"/>
      </p:cViewPr>
      <p:guideLst>
        <p:guide orient="horz" pos="2330"/>
        <p:guide pos="2814"/>
      </p:guideLst>
    </p:cSldViewPr>
  </p:slideViewPr>
  <p:notesTextViewPr>
    <p:cViewPr>
      <p:scale>
        <a:sx n="1" d="1"/>
        <a:sy n="1" d="1"/>
      </p:scale>
      <p:origin x="0" y="0"/>
    </p:cViewPr>
  </p:notesTextViewPr>
  <p:gridSpacing cx="72005" cy="72005"/>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279" Type="http://schemas.openxmlformats.org/officeDocument/2006/relationships/handoutMaster" Target="handoutMasters/handoutMaster1.xml"/><Relationship Id="rId43" Type="http://schemas.openxmlformats.org/officeDocument/2006/relationships/slide" Target="slides/slide39.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269" Type="http://schemas.openxmlformats.org/officeDocument/2006/relationships/slide" Target="slides/slide265.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280" Type="http://schemas.openxmlformats.org/officeDocument/2006/relationships/tags" Target="tags/tag1.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commentAuthors" Target="commentAuthors.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71" Type="http://schemas.openxmlformats.org/officeDocument/2006/relationships/slide" Target="slides/slide267.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261" Type="http://schemas.openxmlformats.org/officeDocument/2006/relationships/slide" Target="slides/slide257.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presProps" Target="presProps.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72" Type="http://schemas.openxmlformats.org/officeDocument/2006/relationships/slide" Target="slides/slide268.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slide" Target="slides/slide258.xml"/><Relationship Id="rId283" Type="http://schemas.openxmlformats.org/officeDocument/2006/relationships/viewProps" Target="viewProps.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theme" Target="theme/theme1.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tableStyles" Target="tableStyles.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slideMaster" Target="slideMasters/slideMaster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slideMaster" Target="slideMasters/slideMaster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4.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notesMaster" Target="notesMasters/notesMaster1.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107" Type="http://schemas.openxmlformats.org/officeDocument/2006/relationships/slide" Target="slides/slide103.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s>
</file>

<file path=ppt/diagrams/colors1.xml><?xml version="1.0" encoding="utf-8"?>
<dgm:colorsDef xmlns:dgm="http://schemas.openxmlformats.org/drawingml/2006/diagram" xmlns:a="http://schemas.openxmlformats.org/drawingml/2006/main" uniqueId="urn:microsoft.com/office/officeart/2005/8/colors/accent1_4#1">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4#6">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4#7">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4#2">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4#3">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4#4">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4#5">
  <dgm:title val=""/>
  <dgm:desc val=""/>
  <dgm:catLst>
    <dgm:cat type="accent1" pri="11400"/>
  </dgm:catLst>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2">
  <dgm:title val=""/>
  <dgm:desc val=""/>
  <dgm:catLst>
    <dgm:cat type="colorful" pri="10200"/>
  </dgm:catLst>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1" loCatId="list" qsTypeId="urn:microsoft.com/office/officeart/2005/8/quickstyle/simple1#1" qsCatId="simple" csTypeId="urn:microsoft.com/office/officeart/2005/8/colors/accent1_4#1"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员工的因素</a:t>
          </a:r>
        </a:p>
      </dgm:t>
    </dgm:pt>
    <dgm:pt modelId="{AB09C4D8-2508-47A8-84A9-3BE5ADC67F7D}" type="parTrans" cxnId="{403D5568-5EB4-431C-8110-3A32E8EF2E34}">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403D5568-5EB4-431C-8110-3A32E8EF2E34}">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组织的因素</a:t>
          </a:r>
        </a:p>
      </dgm:t>
    </dgm:pt>
    <dgm:pt modelId="{C7B4B37D-06F3-4710-AD67-2FA95253BA0C}" type="parTrans" cxnId="{691EA236-B77D-46FB-BA26-A8F6E3335122}">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691EA236-B77D-46FB-BA26-A8F6E3335122}">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环境因素</a:t>
          </a:r>
        </a:p>
      </dgm:t>
    </dgm:pt>
    <dgm:pt modelId="{743CDBD7-6E83-40D2-8D1D-C8465A6C3C2A}" type="parTrans" cxnId="{29352A17-81BC-4C5D-ACCE-EF04F99FF3D3}">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29352A17-81BC-4C5D-ACCE-EF04F99FF3D3}">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BEA7F70D-6904-4338-B680-100CE3593015}" type="presOf" srcId="{02705767-8A5B-41B3-BF06-749A5920786F}" destId="{3C38E6DF-A8F3-4D35-8AAA-60D034442418}" srcOrd="0" destOrd="0" presId="urn:microsoft.com/office/officeart/2005/8/layout/pyramid2#1"/>
    <dgm:cxn modelId="{29352A17-81BC-4C5D-ACCE-EF04F99FF3D3}" srcId="{02705767-8A5B-41B3-BF06-749A5920786F}" destId="{48B039C9-F09F-4F18-808C-BA173EB2439B}" srcOrd="2" destOrd="0" parTransId="{743CDBD7-6E83-40D2-8D1D-C8465A6C3C2A}" sibTransId="{2BB1ED2E-BB39-480B-9D01-08877AD0182D}"/>
    <dgm:cxn modelId="{EB35611B-8CD5-439E-9CCD-35C0C35BAB21}" type="presOf" srcId="{DD71B7AF-F9B6-4C32-8AF5-862EDE19B780}" destId="{0F22A5A3-DF7D-410E-BC63-084267C3242D}" srcOrd="0" destOrd="0" presId="urn:microsoft.com/office/officeart/2005/8/layout/pyramid2#1"/>
    <dgm:cxn modelId="{691EA236-B77D-46FB-BA26-A8F6E3335122}" srcId="{02705767-8A5B-41B3-BF06-749A5920786F}" destId="{DD71B7AF-F9B6-4C32-8AF5-862EDE19B780}" srcOrd="1" destOrd="0" parTransId="{C7B4B37D-06F3-4710-AD67-2FA95253BA0C}" sibTransId="{6FF11A94-080F-4AA4-93FD-A77F79E2691E}"/>
    <dgm:cxn modelId="{403D5568-5EB4-431C-8110-3A32E8EF2E34}" srcId="{02705767-8A5B-41B3-BF06-749A5920786F}" destId="{69C8FE8F-ED10-40A2-AC53-90233FDFE809}" srcOrd="0" destOrd="0" parTransId="{AB09C4D8-2508-47A8-84A9-3BE5ADC67F7D}" sibTransId="{493A2F19-6936-4EFC-81A1-8FB18BFC95B1}"/>
    <dgm:cxn modelId="{6C238DB5-EE8C-4856-A853-66626BD52C9D}" type="presOf" srcId="{48B039C9-F09F-4F18-808C-BA173EB2439B}" destId="{88FAD89F-A6D7-48F8-9DBB-74CBDE32A048}" srcOrd="0" destOrd="0" presId="urn:microsoft.com/office/officeart/2005/8/layout/pyramid2#1"/>
    <dgm:cxn modelId="{EA5E27B9-786C-48EC-B78D-8A222C89E851}" type="presOf" srcId="{69C8FE8F-ED10-40A2-AC53-90233FDFE809}" destId="{519A80B6-AC90-4225-8271-CE2758CBE538}" srcOrd="0" destOrd="0" presId="urn:microsoft.com/office/officeart/2005/8/layout/pyramid2#1"/>
    <dgm:cxn modelId="{02E6BC15-F967-47CC-82D0-8CF37DE935E6}" type="presParOf" srcId="{3C38E6DF-A8F3-4D35-8AAA-60D034442418}" destId="{DC9BAFCB-E4BB-4BA8-88FA-D4DB1BC7FF6B}" srcOrd="0" destOrd="0" presId="urn:microsoft.com/office/officeart/2005/8/layout/pyramid2#1"/>
    <dgm:cxn modelId="{7E549896-47DE-4600-A40A-3E106B770183}" type="presParOf" srcId="{3C38E6DF-A8F3-4D35-8AAA-60D034442418}" destId="{DA2E1154-E482-400C-A0FD-CF904B10F1A9}" srcOrd="1" destOrd="0" presId="urn:microsoft.com/office/officeart/2005/8/layout/pyramid2#1"/>
    <dgm:cxn modelId="{0BAF4863-285B-4A61-9F4F-451D7C0FAB85}" type="presParOf" srcId="{DA2E1154-E482-400C-A0FD-CF904B10F1A9}" destId="{519A80B6-AC90-4225-8271-CE2758CBE538}" srcOrd="0" destOrd="0" presId="urn:microsoft.com/office/officeart/2005/8/layout/pyramid2#1"/>
    <dgm:cxn modelId="{D6FB034D-FD54-461E-9DB1-ED1D6175D5FB}" type="presParOf" srcId="{DA2E1154-E482-400C-A0FD-CF904B10F1A9}" destId="{2E0B5238-FCE5-4332-9716-7FE30D27D8BE}" srcOrd="1" destOrd="0" presId="urn:microsoft.com/office/officeart/2005/8/layout/pyramid2#1"/>
    <dgm:cxn modelId="{BAF11363-0148-4B26-B24E-6C34F415B6A0}" type="presParOf" srcId="{DA2E1154-E482-400C-A0FD-CF904B10F1A9}" destId="{0F22A5A3-DF7D-410E-BC63-084267C3242D}" srcOrd="2" destOrd="0" presId="urn:microsoft.com/office/officeart/2005/8/layout/pyramid2#1"/>
    <dgm:cxn modelId="{0728941D-A2BF-4148-8203-6BBBC5ACA11D}" type="presParOf" srcId="{DA2E1154-E482-400C-A0FD-CF904B10F1A9}" destId="{B73E7FC5-50B9-43FD-97B7-C3C4F8FE8144}" srcOrd="3" destOrd="0" presId="urn:microsoft.com/office/officeart/2005/8/layout/pyramid2#1"/>
    <dgm:cxn modelId="{A20B6674-2944-40BB-BA5B-FE5BC050D658}" type="presParOf" srcId="{DA2E1154-E482-400C-A0FD-CF904B10F1A9}" destId="{88FAD89F-A6D7-48F8-9DBB-74CBDE32A048}" srcOrd="4" destOrd="0" presId="urn:microsoft.com/office/officeart/2005/8/layout/pyramid2#1"/>
    <dgm:cxn modelId="{FBAC5454-1C0B-47AE-9DB4-97B1770CFCF4}" type="presParOf" srcId="{DA2E1154-E482-400C-A0FD-CF904B10F1A9}" destId="{0B2D537C-588B-4A8D-8463-F4DC6F282E77}" srcOrd="5" destOrd="0" presId="urn:microsoft.com/office/officeart/2005/8/layout/pyramid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：设计和使用起来比较容易,特别是当评选最佳员工时是一个非常有效的方法。</a:t>
          </a:r>
        </a:p>
      </dgm:t>
    </dgm:pt>
    <dgm:pt modelId="{73BFC575-0538-4804-8C66-8322A74B6DFC}" type="parTrans" cxnId="{5B50E405-CB0E-43AE-A3C7-4885C9D5B904}">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5B50E405-CB0E-43AE-A3C7-4885C9D5B904}">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：主观性仍然较大,很花时间,一旦下级人数过多(多于5人),配对评价就非常麻烦,而且该方法只能评比出下级人员的名次,不能反映出他们之间的差距到底有多大,因此,只适用于人数比较少的部门评估。</a:t>
          </a:r>
        </a:p>
      </dgm:t>
    </dgm:pt>
    <dgm:pt modelId="{25409D27-3FF3-48DD-8EFE-2D6E8029C825}" type="parTrans" cxnId="{209B3ACF-2965-4C81-8548-39E020AF035D}">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209B3ACF-2965-4C81-8548-39E020AF035D}">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5B50E405-CB0E-43AE-A3C7-4885C9D5B904}" srcId="{D92FF8A1-5600-4D1C-BF66-99BB9BAEF95D}" destId="{B4A2CA4F-0D04-4D11-BA18-7343EB72C464}" srcOrd="0" destOrd="0" parTransId="{73BFC575-0538-4804-8C66-8322A74B6DFC}" sibTransId="{9546DAA4-2039-4E9A-B2AC-2103E3DF799A}"/>
    <dgm:cxn modelId="{DBF8BE38-98C3-447C-B478-53866DDEBCC3}" type="presOf" srcId="{EDD765C2-6033-43D5-83F9-C482A72C2F6C}" destId="{5BD37FA1-B187-4E72-8BD1-990E48D88758}" srcOrd="0" destOrd="0" presId="urn:microsoft.com/office/officeart/2005/8/layout/vList2#3"/>
    <dgm:cxn modelId="{C730DD5C-81E7-4F96-A759-5C32256C81B8}" type="presOf" srcId="{D92FF8A1-5600-4D1C-BF66-99BB9BAEF95D}" destId="{C57EAE75-7B76-4CB6-92B8-BA847463749F}" srcOrd="0" destOrd="0" presId="urn:microsoft.com/office/officeart/2005/8/layout/vList2#3"/>
    <dgm:cxn modelId="{209B3ACF-2965-4C81-8548-39E020AF035D}" srcId="{D92FF8A1-5600-4D1C-BF66-99BB9BAEF95D}" destId="{EDD765C2-6033-43D5-83F9-C482A72C2F6C}" srcOrd="1" destOrd="0" parTransId="{25409D27-3FF3-48DD-8EFE-2D6E8029C825}" sibTransId="{8398E0C2-2BC5-4FE1-AF15-4F6B0602C6C5}"/>
    <dgm:cxn modelId="{194689D8-3B80-423E-9A38-82BC12ECA9AE}" type="presOf" srcId="{B4A2CA4F-0D04-4D11-BA18-7343EB72C464}" destId="{7EA11451-CC70-4343-9DD9-079E67591CEE}" srcOrd="0" destOrd="0" presId="urn:microsoft.com/office/officeart/2005/8/layout/vList2#3"/>
    <dgm:cxn modelId="{D82E84DE-0BF2-4112-8C85-5933BE0EE768}" type="presParOf" srcId="{C57EAE75-7B76-4CB6-92B8-BA847463749F}" destId="{7EA11451-CC70-4343-9DD9-079E67591CEE}" srcOrd="0" destOrd="0" presId="urn:microsoft.com/office/officeart/2005/8/layout/vList2#3"/>
    <dgm:cxn modelId="{3BBB1F2C-0BEF-4C74-93D6-3AB08B774F90}" type="presParOf" srcId="{C57EAE75-7B76-4CB6-92B8-BA847463749F}" destId="{1A8EF6C4-5E51-4364-9709-42436C06D746}" srcOrd="1" destOrd="0" presId="urn:microsoft.com/office/officeart/2005/8/layout/vList2#3"/>
    <dgm:cxn modelId="{A0A5EAC3-5228-474F-9B7C-11DFA3A4D8A0}"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：有利于管理控制,能明确筛选出淘汰的对象,具有强制激励和鞭策功能,避免了考核标准过宽或过严及考核结果全部趋中的现象。</a:t>
          </a:r>
        </a:p>
      </dgm:t>
    </dgm:pt>
    <dgm:pt modelId="{73BFC575-0538-4804-8C66-8322A74B6DFC}" type="parTrans" cxnId="{A7B0BB73-20F1-4CB4-8E35-63944E7105CF}">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A7B0BB73-20F1-4CB4-8E35-63944E7105CF}">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：强制把员工分成三六九等,易遭到员工的抵制;各评价等级间差异的内涵不清,主观性强。另外,该方法不适合人数较少的部门或公司。</a:t>
          </a:r>
        </a:p>
      </dgm:t>
    </dgm:pt>
    <dgm:pt modelId="{25409D27-3FF3-48DD-8EFE-2D6E8029C825}" type="parTrans" cxnId="{A7A01DB1-D5F0-4233-9A27-2AD25C44EC79}">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A7A01DB1-D5F0-4233-9A27-2AD25C44EC79}">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A7B0BB73-20F1-4CB4-8E35-63944E7105CF}" srcId="{D92FF8A1-5600-4D1C-BF66-99BB9BAEF95D}" destId="{B4A2CA4F-0D04-4D11-BA18-7343EB72C464}" srcOrd="0" destOrd="0" parTransId="{73BFC575-0538-4804-8C66-8322A74B6DFC}" sibTransId="{9546DAA4-2039-4E9A-B2AC-2103E3DF799A}"/>
    <dgm:cxn modelId="{31FAB091-CA43-4749-A9D6-1F0D7C4FF61D}" type="presOf" srcId="{EDD765C2-6033-43D5-83F9-C482A72C2F6C}" destId="{5BD37FA1-B187-4E72-8BD1-990E48D88758}" srcOrd="0" destOrd="0" presId="urn:microsoft.com/office/officeart/2005/8/layout/vList2#3"/>
    <dgm:cxn modelId="{E80284A9-3F21-4840-B192-0BBD84AAA4FB}" type="presOf" srcId="{B4A2CA4F-0D04-4D11-BA18-7343EB72C464}" destId="{7EA11451-CC70-4343-9DD9-079E67591CEE}" srcOrd="0" destOrd="0" presId="urn:microsoft.com/office/officeart/2005/8/layout/vList2#3"/>
    <dgm:cxn modelId="{A7A01DB1-D5F0-4233-9A27-2AD25C44EC79}" srcId="{D92FF8A1-5600-4D1C-BF66-99BB9BAEF95D}" destId="{EDD765C2-6033-43D5-83F9-C482A72C2F6C}" srcOrd="1" destOrd="0" parTransId="{25409D27-3FF3-48DD-8EFE-2D6E8029C825}" sibTransId="{8398E0C2-2BC5-4FE1-AF15-4F6B0602C6C5}"/>
    <dgm:cxn modelId="{24F1DEBF-3603-4DE6-B42E-D43198CE4122}" type="presOf" srcId="{D92FF8A1-5600-4D1C-BF66-99BB9BAEF95D}" destId="{C57EAE75-7B76-4CB6-92B8-BA847463749F}" srcOrd="0" destOrd="0" presId="urn:microsoft.com/office/officeart/2005/8/layout/vList2#3"/>
    <dgm:cxn modelId="{6C6904A0-1305-4588-B148-712C51E2AE61}" type="presParOf" srcId="{C57EAE75-7B76-4CB6-92B8-BA847463749F}" destId="{7EA11451-CC70-4343-9DD9-079E67591CEE}" srcOrd="0" destOrd="0" presId="urn:microsoft.com/office/officeart/2005/8/layout/vList2#3"/>
    <dgm:cxn modelId="{B5134AD5-BD68-4BAA-9C66-9BED2483A78C}" type="presParOf" srcId="{C57EAE75-7B76-4CB6-92B8-BA847463749F}" destId="{1A8EF6C4-5E51-4364-9709-42436C06D746}" srcOrd="1" destOrd="0" presId="urn:microsoft.com/office/officeart/2005/8/layout/vList2#3"/>
    <dgm:cxn modelId="{AC578934-3EF6-4959-A291-4BB22A3AD102}"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：简单易行,开发成本小,既可以评价工作的结果,也可以评价工作过程或者员工的行为、个人特点等。</a:t>
          </a:r>
        </a:p>
      </dgm:t>
    </dgm:pt>
    <dgm:pt modelId="{73BFC575-0538-4804-8C66-8322A74B6DFC}" type="parTrans" cxnId="{BF0FE7B6-4F4D-45B3-9ED0-02AA9393EF47}">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BF0FE7B6-4F4D-45B3-9ED0-02AA9393EF47}">
      <dgm:prSet/>
      <dgm:spPr/>
      <dgm:t>
        <a:bodyPr/>
        <a:lstStyle/>
        <a:p>
          <a:endParaRPr lang="zh-CN" altLang="en-US">
            <a:latin typeface="微软雅黑" panose="020B0503020204020204" charset="-122"/>
            <a:ea typeface="微软雅黑" panose="020B0503020204020204" charset="-122"/>
          </a:endParaRPr>
        </a:p>
      </dgm:t>
    </dgm:pt>
    <dgm:pt modelId="{FD89818A-3ABF-4A92-97EC-20D56BFE57AE}">
      <dgm:prSet phldr="0" custT="1"/>
      <dgm:spPr/>
      <dgm:t>
        <a:bodyPr vert="horz" wrap="square"/>
        <a:lstStyle/>
        <a:p>
          <a:pPr>
            <a:lnSpc>
              <a:spcPct val="100000"/>
            </a:lnSpc>
            <a:spcBef>
              <a:spcPct val="0"/>
            </a:spcBef>
            <a:spcAft>
              <a:spcPct val="35000"/>
            </a:spcAft>
          </a:pPr>
          <a:r>
            <a:rPr altLang="en-US" sz="1400" dirty="0" err="1">
              <a:solidFill>
                <a:schemeClr val="tx1"/>
              </a:solidFill>
              <a:latin typeface="微软雅黑" panose="020B0503020204020204" charset="-122"/>
              <a:ea typeface="微软雅黑" panose="020B0503020204020204" charset="-122"/>
              <a:cs typeface="微软雅黑" panose="020B0503020204020204" charset="-122"/>
            </a:rPr>
            <a:t>在实际运用上,图尺度评价法经常需要结合关键事件法、强制分配法或目标管理法等进行综合使用,以克服自身存在的不足</a:t>
          </a:r>
          <a:r>
            <a:rPr altLang="en-US" sz="1400" dirty="0">
              <a:solidFill>
                <a:schemeClr val="tx1"/>
              </a:solidFill>
              <a:latin typeface="微软雅黑" panose="020B0503020204020204" charset="-122"/>
              <a:ea typeface="微软雅黑" panose="020B0503020204020204" charset="-122"/>
              <a:cs typeface="微软雅黑" panose="020B0503020204020204" charset="-122"/>
            </a:rPr>
            <a:t>。</a:t>
          </a:r>
        </a:p>
      </dgm:t>
    </dgm:pt>
    <dgm:pt modelId="{57E581D0-87D5-4DA3-8475-0FEE2D0DA3AB}" type="parTrans" cxnId="{7334159C-846E-4E07-8173-0344CF5BD6F8}">
      <dgm:prSet/>
      <dgm:spPr/>
      <dgm:t>
        <a:bodyPr/>
        <a:lstStyle/>
        <a:p>
          <a:endParaRPr lang="zh-CN" altLang="en-US"/>
        </a:p>
      </dgm:t>
    </dgm:pt>
    <dgm:pt modelId="{48D77AC3-8934-415E-8292-7974A1BC76C0}" type="sibTrans" cxnId="{7334159C-846E-4E07-8173-0344CF5BD6F8}">
      <dgm:prSet/>
      <dgm:spPr/>
      <dgm:t>
        <a:bodyPr/>
        <a:lstStyle/>
        <a:p>
          <a:endParaRPr lang="zh-CN" altLang="en-US"/>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400" b="1" dirty="0">
              <a:solidFill>
                <a:schemeClr val="tx1"/>
              </a:solidFill>
              <a:latin typeface="微软雅黑" panose="020B0503020204020204" charset="-122"/>
              <a:ea typeface="微软雅黑" panose="020B0503020204020204" charset="-122"/>
            </a:rPr>
            <a:t>缺点</a:t>
          </a:r>
          <a:r>
            <a:rPr lang="zh-CN" altLang="en-US" sz="1400" dirty="0">
              <a:solidFill>
                <a:schemeClr val="tx1"/>
              </a:solidFill>
              <a:latin typeface="微软雅黑" panose="020B0503020204020204" charset="-122"/>
              <a:ea typeface="微软雅黑" panose="020B0503020204020204" charset="-122"/>
            </a:rPr>
            <a:t>：量表不能清楚地指明员工必须做什么才能得到某个确定的评分,也不能提供一个良好的机制以提供具体的、非威胁性的反馈,而且在评价时,评价者往往只能根据自己的主观理解进行评分,很容易给所有人打出最高分和最低分,或者评分过于集中,这种主观性很可能存在潜在的偏见,影响着最终的绩效考核结果。</a:t>
          </a:r>
        </a:p>
      </dgm:t>
    </dgm:pt>
    <dgm:pt modelId="{8398E0C2-2BC5-4FE1-AF15-4F6B0602C6C5}" type="sibTrans" cxnId="{AA7A7DDC-1512-48D9-8599-57623702A7C9}">
      <dgm:prSet/>
      <dgm:spPr/>
      <dgm:t>
        <a:bodyPr/>
        <a:lstStyle/>
        <a:p>
          <a:endParaRPr lang="zh-CN" altLang="en-US">
            <a:latin typeface="微软雅黑" panose="020B0503020204020204" charset="-122"/>
            <a:ea typeface="微软雅黑" panose="020B0503020204020204" charset="-122"/>
          </a:endParaRPr>
        </a:p>
      </dgm:t>
    </dgm:pt>
    <dgm:pt modelId="{25409D27-3FF3-48DD-8EFE-2D6E8029C825}" type="parTrans" cxnId="{AA7A7DDC-1512-48D9-8599-57623702A7C9}">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3"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3">
        <dgm:presLayoutVars>
          <dgm:chMax val="0"/>
          <dgm:bulletEnabled val="1"/>
        </dgm:presLayoutVars>
      </dgm:prSet>
      <dgm:spPr/>
    </dgm:pt>
    <dgm:pt modelId="{9DDD33F2-8CD3-4BCE-95C7-C43438508A0D}" type="pres">
      <dgm:prSet presAssocID="{8398E0C2-2BC5-4FE1-AF15-4F6B0602C6C5}" presName="spacer" presStyleCnt="0"/>
      <dgm:spPr/>
    </dgm:pt>
    <dgm:pt modelId="{89CD9DD0-6654-4D35-A5EA-C341B99ECCDA}" type="pres">
      <dgm:prSet presAssocID="{FD89818A-3ABF-4A92-97EC-20D56BFE57AE}" presName="parentText" presStyleLbl="node1" presStyleIdx="2" presStyleCnt="3">
        <dgm:presLayoutVars>
          <dgm:chMax val="0"/>
          <dgm:bulletEnabled val="1"/>
        </dgm:presLayoutVars>
      </dgm:prSet>
      <dgm:spPr/>
    </dgm:pt>
  </dgm:ptLst>
  <dgm:cxnLst>
    <dgm:cxn modelId="{C03A6D31-1D43-4627-8330-9DA013677F97}" type="presOf" srcId="{EDD765C2-6033-43D5-83F9-C482A72C2F6C}" destId="{5BD37FA1-B187-4E72-8BD1-990E48D88758}" srcOrd="0" destOrd="0" presId="urn:microsoft.com/office/officeart/2005/8/layout/vList2#3"/>
    <dgm:cxn modelId="{2F736E3C-E118-4E6B-88A8-F4E601D2A638}" type="presOf" srcId="{D92FF8A1-5600-4D1C-BF66-99BB9BAEF95D}" destId="{C57EAE75-7B76-4CB6-92B8-BA847463749F}" srcOrd="0" destOrd="0" presId="urn:microsoft.com/office/officeart/2005/8/layout/vList2#3"/>
    <dgm:cxn modelId="{7334159C-846E-4E07-8173-0344CF5BD6F8}" srcId="{D92FF8A1-5600-4D1C-BF66-99BB9BAEF95D}" destId="{FD89818A-3ABF-4A92-97EC-20D56BFE57AE}" srcOrd="2" destOrd="0" parTransId="{57E581D0-87D5-4DA3-8475-0FEE2D0DA3AB}" sibTransId="{48D77AC3-8934-415E-8292-7974A1BC76C0}"/>
    <dgm:cxn modelId="{BF0FE7B6-4F4D-45B3-9ED0-02AA9393EF47}" srcId="{D92FF8A1-5600-4D1C-BF66-99BB9BAEF95D}" destId="{B4A2CA4F-0D04-4D11-BA18-7343EB72C464}" srcOrd="0" destOrd="0" parTransId="{73BFC575-0538-4804-8C66-8322A74B6DFC}" sibTransId="{9546DAA4-2039-4E9A-B2AC-2103E3DF799A}"/>
    <dgm:cxn modelId="{AA7A7DDC-1512-48D9-8599-57623702A7C9}" srcId="{D92FF8A1-5600-4D1C-BF66-99BB9BAEF95D}" destId="{EDD765C2-6033-43D5-83F9-C482A72C2F6C}" srcOrd="1" destOrd="0" parTransId="{25409D27-3FF3-48DD-8EFE-2D6E8029C825}" sibTransId="{8398E0C2-2BC5-4FE1-AF15-4F6B0602C6C5}"/>
    <dgm:cxn modelId="{F6863CEA-2265-4E64-8BBB-ED3E45E31B78}" type="presOf" srcId="{B4A2CA4F-0D04-4D11-BA18-7343EB72C464}" destId="{7EA11451-CC70-4343-9DD9-079E67591CEE}" srcOrd="0" destOrd="0" presId="urn:microsoft.com/office/officeart/2005/8/layout/vList2#3"/>
    <dgm:cxn modelId="{37BCE9F7-7F5C-4033-8D67-62CA264B884A}" type="presOf" srcId="{FD89818A-3ABF-4A92-97EC-20D56BFE57AE}" destId="{89CD9DD0-6654-4D35-A5EA-C341B99ECCDA}" srcOrd="0" destOrd="0" presId="urn:microsoft.com/office/officeart/2005/8/layout/vList2#3"/>
    <dgm:cxn modelId="{A16B0F7C-9E9A-46B2-A966-F6EDD67E2048}" type="presParOf" srcId="{C57EAE75-7B76-4CB6-92B8-BA847463749F}" destId="{7EA11451-CC70-4343-9DD9-079E67591CEE}" srcOrd="0" destOrd="0" presId="urn:microsoft.com/office/officeart/2005/8/layout/vList2#3"/>
    <dgm:cxn modelId="{E6D2FF8F-9B84-4E22-BBA7-B86B81D529C2}" type="presParOf" srcId="{C57EAE75-7B76-4CB6-92B8-BA847463749F}" destId="{1A8EF6C4-5E51-4364-9709-42436C06D746}" srcOrd="1" destOrd="0" presId="urn:microsoft.com/office/officeart/2005/8/layout/vList2#3"/>
    <dgm:cxn modelId="{FDC32619-9BA8-48D0-B2B6-C1F5B4680239}" type="presParOf" srcId="{C57EAE75-7B76-4CB6-92B8-BA847463749F}" destId="{5BD37FA1-B187-4E72-8BD1-990E48D88758}" srcOrd="2" destOrd="0" presId="urn:microsoft.com/office/officeart/2005/8/layout/vList2#3"/>
    <dgm:cxn modelId="{4AFC9AE9-17E1-4E96-A841-9406CC1783ED}" type="presParOf" srcId="{C57EAE75-7B76-4CB6-92B8-BA847463749F}" destId="{9DDD33F2-8CD3-4BCE-95C7-C43438508A0D}" srcOrd="3" destOrd="0" presId="urn:microsoft.com/office/officeart/2005/8/layout/vList2#3"/>
    <dgm:cxn modelId="{F47728AF-2671-4285-B667-71B70E9C82F1}" type="presParOf" srcId="{C57EAE75-7B76-4CB6-92B8-BA847463749F}" destId="{89CD9DD0-6654-4D35-A5EA-C341B99ECCDA}" srcOrd="4"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400" b="1" dirty="0">
              <a:solidFill>
                <a:schemeClr val="tx1"/>
              </a:solidFill>
              <a:latin typeface="微软雅黑" panose="020B0503020204020204" charset="-122"/>
              <a:ea typeface="微软雅黑" panose="020B0503020204020204" charset="-122"/>
            </a:rPr>
            <a:t>优点</a:t>
          </a:r>
          <a:r>
            <a:rPr lang="zh-CN" altLang="en-US" sz="1400" dirty="0">
              <a:solidFill>
                <a:schemeClr val="tx1"/>
              </a:solidFill>
              <a:latin typeface="微软雅黑" panose="020B0503020204020204" charset="-122"/>
              <a:ea typeface="微软雅黑" panose="020B0503020204020204" charset="-122"/>
            </a:rPr>
            <a:t>：它为考核者向被考核者解释绩效结果提供了一些确切的事实证据;它确保了考核者在全年当中都会关注被考核者的绩效问题;它可以使考核者获得一份关于被考核者运用何种途径消除不良绩效的具体实例。在认定员工特殊的良好表现和劣等表现方面是十分有效的。</a:t>
          </a:r>
        </a:p>
      </dgm:t>
    </dgm:pt>
    <dgm:pt modelId="{73BFC575-0538-4804-8C66-8322A74B6DFC}" type="parTrans" cxnId="{B4656525-BE29-4904-878B-A22CE74879FA}">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B4656525-BE29-4904-878B-A22CE74879FA}">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：对员工进行比较或做出与之相关的薪酬、晋升或培训时,效果可能不会太明显。</a:t>
          </a:r>
        </a:p>
      </dgm:t>
    </dgm:pt>
    <dgm:pt modelId="{25409D27-3FF3-48DD-8EFE-2D6E8029C825}" type="parTrans" cxnId="{90EF41CE-8A50-42AD-B902-1541C3D62491}">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90EF41CE-8A50-42AD-B902-1541C3D62491}">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B4656525-BE29-4904-878B-A22CE74879FA}" srcId="{D92FF8A1-5600-4D1C-BF66-99BB9BAEF95D}" destId="{B4A2CA4F-0D04-4D11-BA18-7343EB72C464}" srcOrd="0" destOrd="0" parTransId="{73BFC575-0538-4804-8C66-8322A74B6DFC}" sibTransId="{9546DAA4-2039-4E9A-B2AC-2103E3DF799A}"/>
    <dgm:cxn modelId="{444A362C-DB34-47CB-9454-0368F7F17AD2}" type="presOf" srcId="{B4A2CA4F-0D04-4D11-BA18-7343EB72C464}" destId="{7EA11451-CC70-4343-9DD9-079E67591CEE}" srcOrd="0" destOrd="0" presId="urn:microsoft.com/office/officeart/2005/8/layout/vList2#3"/>
    <dgm:cxn modelId="{AC6F592C-95C8-43BD-9009-E1142152F4B7}" type="presOf" srcId="{EDD765C2-6033-43D5-83F9-C482A72C2F6C}" destId="{5BD37FA1-B187-4E72-8BD1-990E48D88758}" srcOrd="0" destOrd="0" presId="urn:microsoft.com/office/officeart/2005/8/layout/vList2#3"/>
    <dgm:cxn modelId="{90EF41CE-8A50-42AD-B902-1541C3D62491}" srcId="{D92FF8A1-5600-4D1C-BF66-99BB9BAEF95D}" destId="{EDD765C2-6033-43D5-83F9-C482A72C2F6C}" srcOrd="1" destOrd="0" parTransId="{25409D27-3FF3-48DD-8EFE-2D6E8029C825}" sibTransId="{8398E0C2-2BC5-4FE1-AF15-4F6B0602C6C5}"/>
    <dgm:cxn modelId="{CF20EAFC-7F51-4CCF-8622-49DB5AA75225}" type="presOf" srcId="{D92FF8A1-5600-4D1C-BF66-99BB9BAEF95D}" destId="{C57EAE75-7B76-4CB6-92B8-BA847463749F}" srcOrd="0" destOrd="0" presId="urn:microsoft.com/office/officeart/2005/8/layout/vList2#3"/>
    <dgm:cxn modelId="{AF519E1F-7649-4D30-9EDF-9FE358DB280E}" type="presParOf" srcId="{C57EAE75-7B76-4CB6-92B8-BA847463749F}" destId="{7EA11451-CC70-4343-9DD9-079E67591CEE}" srcOrd="0" destOrd="0" presId="urn:microsoft.com/office/officeart/2005/8/layout/vList2#3"/>
    <dgm:cxn modelId="{C28A3243-2AFD-4104-9528-B4483FF3B2E9}" type="presParOf" srcId="{C57EAE75-7B76-4CB6-92B8-BA847463749F}" destId="{1A8EF6C4-5E51-4364-9709-42436C06D746}" srcOrd="1" destOrd="0" presId="urn:microsoft.com/office/officeart/2005/8/layout/vList2#3"/>
    <dgm:cxn modelId="{6CDAC77A-67EF-4D1A-8D24-1A5E63BE7F6A}"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：它使工作绩效的计量更加准确;它能为被考核者提供良好的反馈;它使工作绩效考核标准更加明确;它具有较好的连贯性和较高的信度;它使各种工作绩效考核要素之间保持了较强的相互独立性。</a:t>
          </a:r>
        </a:p>
      </dgm:t>
    </dgm:pt>
    <dgm:pt modelId="{73BFC575-0538-4804-8C66-8322A74B6DFC}" type="parTrans" cxnId="{6A009BB8-CE0F-4533-94B8-8849E50E041D}">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6A009BB8-CE0F-4533-94B8-8849E50E041D}">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：行为锚定法费时费力,执行起来有一定的难度。该方法适合用来为奖金的分配提供依据。</a:t>
          </a:r>
        </a:p>
      </dgm:t>
    </dgm:pt>
    <dgm:pt modelId="{25409D27-3FF3-48DD-8EFE-2D6E8029C825}" type="parTrans" cxnId="{D9C1BB79-9952-46AE-BA8C-195500C21C97}">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D9C1BB79-9952-46AE-BA8C-195500C21C97}">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E38D740A-0841-4C55-ABAF-947ABF327E13}" type="presOf" srcId="{B4A2CA4F-0D04-4D11-BA18-7343EB72C464}" destId="{7EA11451-CC70-4343-9DD9-079E67591CEE}" srcOrd="0" destOrd="0" presId="urn:microsoft.com/office/officeart/2005/8/layout/vList2#3"/>
    <dgm:cxn modelId="{D9C1BB79-9952-46AE-BA8C-195500C21C97}" srcId="{D92FF8A1-5600-4D1C-BF66-99BB9BAEF95D}" destId="{EDD765C2-6033-43D5-83F9-C482A72C2F6C}" srcOrd="1" destOrd="0" parTransId="{25409D27-3FF3-48DD-8EFE-2D6E8029C825}" sibTransId="{8398E0C2-2BC5-4FE1-AF15-4F6B0602C6C5}"/>
    <dgm:cxn modelId="{5938F37E-5472-42DD-914D-23BAEE28BF68}" type="presOf" srcId="{EDD765C2-6033-43D5-83F9-C482A72C2F6C}" destId="{5BD37FA1-B187-4E72-8BD1-990E48D88758}" srcOrd="0" destOrd="0" presId="urn:microsoft.com/office/officeart/2005/8/layout/vList2#3"/>
    <dgm:cxn modelId="{6A009BB8-CE0F-4533-94B8-8849E50E041D}" srcId="{D92FF8A1-5600-4D1C-BF66-99BB9BAEF95D}" destId="{B4A2CA4F-0D04-4D11-BA18-7343EB72C464}" srcOrd="0" destOrd="0" parTransId="{73BFC575-0538-4804-8C66-8322A74B6DFC}" sibTransId="{9546DAA4-2039-4E9A-B2AC-2103E3DF799A}"/>
    <dgm:cxn modelId="{D6C10FEA-3A0C-498B-BF8C-AE23ECF09FDB}" type="presOf" srcId="{D92FF8A1-5600-4D1C-BF66-99BB9BAEF95D}" destId="{C57EAE75-7B76-4CB6-92B8-BA847463749F}" srcOrd="0" destOrd="0" presId="urn:microsoft.com/office/officeart/2005/8/layout/vList2#3"/>
    <dgm:cxn modelId="{AC020FAF-0FB2-4253-842A-0F9CA1409D59}" type="presParOf" srcId="{C57EAE75-7B76-4CB6-92B8-BA847463749F}" destId="{7EA11451-CC70-4343-9DD9-079E67591CEE}" srcOrd="0" destOrd="0" presId="urn:microsoft.com/office/officeart/2005/8/layout/vList2#3"/>
    <dgm:cxn modelId="{CEE3F451-594A-4ABB-A97E-1C8DBEE80D28}" type="presParOf" srcId="{C57EAE75-7B76-4CB6-92B8-BA847463749F}" destId="{1A8EF6C4-5E51-4364-9709-42436C06D746}" srcOrd="1" destOrd="0" presId="urn:microsoft.com/office/officeart/2005/8/layout/vList2#3"/>
    <dgm:cxn modelId="{4C37C569-2454-4AE4-A719-2BC4D6A90565}"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360度绩效考核法反映了企业追求全面和以客户为中心的管理思想。它可以使组织成员对组织目标和组织绩效进行总结、交流,可以对被考核者的工作行为、个体特质做出比较全面的判断,可以为持续改进工作和员工发展提供参考依据。</a:t>
          </a:r>
        </a:p>
      </dgm:t>
    </dgm:pt>
    <dgm:pt modelId="{73BFC575-0538-4804-8C66-8322A74B6DFC}" type="parTrans" cxnId="{7DCFEE28-6A69-43FA-B70B-78EE5EB9E8AC}">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7DCFEE28-6A69-43FA-B70B-78EE5EB9E8AC}">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：它增加了考核系统的复杂性,运用起来要花费大量的时间,不同的评价者可能产生相互冲突的评价结论,而且不适合进行大规模的绩效考核。</a:t>
          </a:r>
        </a:p>
      </dgm:t>
    </dgm:pt>
    <dgm:pt modelId="{25409D27-3FF3-48DD-8EFE-2D6E8029C825}" type="parTrans" cxnId="{19FF407E-DBDC-4622-9AE5-A3AA8CF7B2C8}">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19FF407E-DBDC-4622-9AE5-A3AA8CF7B2C8}">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7DCFEE28-6A69-43FA-B70B-78EE5EB9E8AC}" srcId="{D92FF8A1-5600-4D1C-BF66-99BB9BAEF95D}" destId="{B4A2CA4F-0D04-4D11-BA18-7343EB72C464}" srcOrd="0" destOrd="0" parTransId="{73BFC575-0538-4804-8C66-8322A74B6DFC}" sibTransId="{9546DAA4-2039-4E9A-B2AC-2103E3DF799A}"/>
    <dgm:cxn modelId="{19FF407E-DBDC-4622-9AE5-A3AA8CF7B2C8}" srcId="{D92FF8A1-5600-4D1C-BF66-99BB9BAEF95D}" destId="{EDD765C2-6033-43D5-83F9-C482A72C2F6C}" srcOrd="1" destOrd="0" parTransId="{25409D27-3FF3-48DD-8EFE-2D6E8029C825}" sibTransId="{8398E0C2-2BC5-4FE1-AF15-4F6B0602C6C5}"/>
    <dgm:cxn modelId="{0D1F2981-510C-4325-BA73-20B143867234}" type="presOf" srcId="{B4A2CA4F-0D04-4D11-BA18-7343EB72C464}" destId="{7EA11451-CC70-4343-9DD9-079E67591CEE}" srcOrd="0" destOrd="0" presId="urn:microsoft.com/office/officeart/2005/8/layout/vList2#3"/>
    <dgm:cxn modelId="{9F7BC69B-5F0E-4480-8962-1D4184636B3E}" type="presOf" srcId="{EDD765C2-6033-43D5-83F9-C482A72C2F6C}" destId="{5BD37FA1-B187-4E72-8BD1-990E48D88758}" srcOrd="0" destOrd="0" presId="urn:microsoft.com/office/officeart/2005/8/layout/vList2#3"/>
    <dgm:cxn modelId="{1CE35DE0-7F32-4941-B99D-7F23D310DDBA}" type="presOf" srcId="{D92FF8A1-5600-4D1C-BF66-99BB9BAEF95D}" destId="{C57EAE75-7B76-4CB6-92B8-BA847463749F}" srcOrd="0" destOrd="0" presId="urn:microsoft.com/office/officeart/2005/8/layout/vList2#3"/>
    <dgm:cxn modelId="{1475DE72-AF3E-4061-9A55-1F315DE01475}" type="presParOf" srcId="{C57EAE75-7B76-4CB6-92B8-BA847463749F}" destId="{7EA11451-CC70-4343-9DD9-079E67591CEE}" srcOrd="0" destOrd="0" presId="urn:microsoft.com/office/officeart/2005/8/layout/vList2#3"/>
    <dgm:cxn modelId="{8A6494E4-9BDA-4FA4-AB2E-0AF40CA44E13}" type="presParOf" srcId="{C57EAE75-7B76-4CB6-92B8-BA847463749F}" destId="{1A8EF6C4-5E51-4364-9709-42436C06D746}" srcOrd="1" destOrd="0" presId="urn:microsoft.com/office/officeart/2005/8/layout/vList2#3"/>
    <dgm:cxn modelId="{CF8301A8-F752-4900-B54F-E9D4D26ADB4D}"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：有利于个人目标、部门目标与组织目标之间保持高度一致;有利于建立责任成果为导向的管理体系;有利于企业战略牵引作用的发挥;有利于激励和约束员工的行为。</a:t>
          </a:r>
        </a:p>
      </dgm:t>
    </dgm:pt>
    <dgm:pt modelId="{73BFC575-0538-4804-8C66-8322A74B6DFC}" type="parTrans" cxnId="{2C3FFF01-977C-46B4-9B1D-1C38717F82F4}">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2C3FFF01-977C-46B4-9B1D-1C38717F82F4}">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：指标之间没有驱动要素;过于追求结果而忽略了过程;没有关注重点指标之外的其他基础性指标,致使重点指标的完成受到一定程度的影响。</a:t>
          </a:r>
        </a:p>
      </dgm:t>
    </dgm:pt>
    <dgm:pt modelId="{25409D27-3FF3-48DD-8EFE-2D6E8029C825}" type="parTrans" cxnId="{466DA3B5-F3BE-45FD-A0C8-4A9A02713EEC}">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466DA3B5-F3BE-45FD-A0C8-4A9A02713EEC}">
      <dgm:prSet/>
      <dgm:spPr/>
      <dgm:t>
        <a:bodyPr/>
        <a:lstStyle/>
        <a:p>
          <a:endParaRPr lang="zh-CN" altLang="en-US">
            <a:latin typeface="微软雅黑" panose="020B0503020204020204" charset="-122"/>
            <a:ea typeface="微软雅黑" panose="020B0503020204020204" charset="-122"/>
          </a:endParaRPr>
        </a:p>
      </dgm:t>
    </dgm:pt>
    <dgm:pt modelId="{6247AB28-5E7D-4DA7-B5EF-E988E6BAC88E}">
      <dgm:prSet phldr="0" custT="1"/>
      <dgm:spPr/>
      <dgm:t>
        <a:bodyPr vert="horz" wrap="square"/>
        <a:lstStyle/>
        <a:p>
          <a:pPr>
            <a:lnSpc>
              <a:spcPct val="100000"/>
            </a:lnSpc>
            <a:spcBef>
              <a:spcPct val="0"/>
            </a:spcBef>
            <a:spcAft>
              <a:spcPct val="35000"/>
            </a:spcAft>
          </a:pPr>
          <a:r>
            <a:rPr altLang="en-US" sz="1600">
              <a:solidFill>
                <a:schemeClr val="tx1"/>
              </a:solidFill>
              <a:latin typeface="微软雅黑" panose="020B0503020204020204" charset="-122"/>
              <a:ea typeface="微软雅黑" panose="020B0503020204020204" charset="-122"/>
              <a:cs typeface="微软雅黑" panose="020B0503020204020204" charset="-122"/>
            </a:rPr>
            <a:t>KPI法比较适合于与企业或组织战略目标有着比较密切联系、对企业或组织具有直接增值或未来具有发展潜力的岗位考核,如总经理、副总经理、销售经理、研发人员等,不太适合事务性的岗位。</a:t>
          </a:r>
        </a:p>
      </dgm:t>
    </dgm:pt>
    <dgm:pt modelId="{D5794F37-426A-4A9F-B383-7AAC820BC0F6}" type="parTrans" cxnId="{DEA38661-FC4B-4969-9FFE-B45DC0E651E7}">
      <dgm:prSet/>
      <dgm:spPr/>
    </dgm:pt>
    <dgm:pt modelId="{97F9D25F-0375-4832-BCFA-1A416F09C989}" type="sibTrans" cxnId="{DEA38661-FC4B-4969-9FFE-B45DC0E651E7}">
      <dgm:prSet/>
      <dgm:spPr/>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3"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3">
        <dgm:presLayoutVars>
          <dgm:chMax val="0"/>
          <dgm:bulletEnabled val="1"/>
        </dgm:presLayoutVars>
      </dgm:prSet>
      <dgm:spPr/>
    </dgm:pt>
    <dgm:pt modelId="{BF7D8B7B-611B-4AA3-BFB9-DD71BE55B4F9}" type="pres">
      <dgm:prSet presAssocID="{8398E0C2-2BC5-4FE1-AF15-4F6B0602C6C5}" presName="spacer" presStyleCnt="0"/>
      <dgm:spPr/>
    </dgm:pt>
    <dgm:pt modelId="{189EA72B-75AE-4BEB-B465-7E8A551AB0F7}" type="pres">
      <dgm:prSet presAssocID="{6247AB28-5E7D-4DA7-B5EF-E988E6BAC88E}" presName="parentText" presStyleLbl="node1" presStyleIdx="2" presStyleCnt="3">
        <dgm:presLayoutVars>
          <dgm:chMax val="0"/>
          <dgm:bulletEnabled val="1"/>
        </dgm:presLayoutVars>
      </dgm:prSet>
      <dgm:spPr/>
    </dgm:pt>
  </dgm:ptLst>
  <dgm:cxnLst>
    <dgm:cxn modelId="{2C3FFF01-977C-46B4-9B1D-1C38717F82F4}" srcId="{D92FF8A1-5600-4D1C-BF66-99BB9BAEF95D}" destId="{B4A2CA4F-0D04-4D11-BA18-7343EB72C464}" srcOrd="0" destOrd="0" parTransId="{73BFC575-0538-4804-8C66-8322A74B6DFC}" sibTransId="{9546DAA4-2039-4E9A-B2AC-2103E3DF799A}"/>
    <dgm:cxn modelId="{AE3BF826-CBCE-4E19-9667-AF9A89F75C92}" type="presOf" srcId="{EDD765C2-6033-43D5-83F9-C482A72C2F6C}" destId="{5BD37FA1-B187-4E72-8BD1-990E48D88758}" srcOrd="0" destOrd="0" presId="urn:microsoft.com/office/officeart/2005/8/layout/vList2#3"/>
    <dgm:cxn modelId="{C965CE30-C0B4-4953-80C0-969D1B9FDF76}" type="presOf" srcId="{6247AB28-5E7D-4DA7-B5EF-E988E6BAC88E}" destId="{189EA72B-75AE-4BEB-B465-7E8A551AB0F7}" srcOrd="0" destOrd="0" presId="urn:microsoft.com/office/officeart/2005/8/layout/vList2#3"/>
    <dgm:cxn modelId="{DEA38661-FC4B-4969-9FFE-B45DC0E651E7}" srcId="{D92FF8A1-5600-4D1C-BF66-99BB9BAEF95D}" destId="{6247AB28-5E7D-4DA7-B5EF-E988E6BAC88E}" srcOrd="2" destOrd="0" parTransId="{D5794F37-426A-4A9F-B383-7AAC820BC0F6}" sibTransId="{97F9D25F-0375-4832-BCFA-1A416F09C989}"/>
    <dgm:cxn modelId="{69978B8C-1121-4CA8-99A8-BBE77C3A9222}" type="presOf" srcId="{B4A2CA4F-0D04-4D11-BA18-7343EB72C464}" destId="{7EA11451-CC70-4343-9DD9-079E67591CEE}" srcOrd="0" destOrd="0" presId="urn:microsoft.com/office/officeart/2005/8/layout/vList2#3"/>
    <dgm:cxn modelId="{5E674D9F-3F5A-4C0E-9DF0-01C5E2BD42E1}" type="presOf" srcId="{D92FF8A1-5600-4D1C-BF66-99BB9BAEF95D}" destId="{C57EAE75-7B76-4CB6-92B8-BA847463749F}" srcOrd="0" destOrd="0" presId="urn:microsoft.com/office/officeart/2005/8/layout/vList2#3"/>
    <dgm:cxn modelId="{466DA3B5-F3BE-45FD-A0C8-4A9A02713EEC}" srcId="{D92FF8A1-5600-4D1C-BF66-99BB9BAEF95D}" destId="{EDD765C2-6033-43D5-83F9-C482A72C2F6C}" srcOrd="1" destOrd="0" parTransId="{25409D27-3FF3-48DD-8EFE-2D6E8029C825}" sibTransId="{8398E0C2-2BC5-4FE1-AF15-4F6B0602C6C5}"/>
    <dgm:cxn modelId="{FF392636-A3A7-47F2-95D0-A2690CCBE801}" type="presParOf" srcId="{C57EAE75-7B76-4CB6-92B8-BA847463749F}" destId="{7EA11451-CC70-4343-9DD9-079E67591CEE}" srcOrd="0" destOrd="0" presId="urn:microsoft.com/office/officeart/2005/8/layout/vList2#3"/>
    <dgm:cxn modelId="{6FDC878E-D09A-4A12-8A6F-6E2655865512}" type="presParOf" srcId="{C57EAE75-7B76-4CB6-92B8-BA847463749F}" destId="{1A8EF6C4-5E51-4364-9709-42436C06D746}" srcOrd="1" destOrd="0" presId="urn:microsoft.com/office/officeart/2005/8/layout/vList2#3"/>
    <dgm:cxn modelId="{13823584-C781-4AA4-9976-6C7E9B9B3085}" type="presParOf" srcId="{C57EAE75-7B76-4CB6-92B8-BA847463749F}" destId="{5BD37FA1-B187-4E72-8BD1-990E48D88758}" srcOrd="2" destOrd="0" presId="urn:microsoft.com/office/officeart/2005/8/layout/vList2#3"/>
    <dgm:cxn modelId="{A1D73AEA-1B84-46AD-891E-AF210B627425}" type="presParOf" srcId="{C57EAE75-7B76-4CB6-92B8-BA847463749F}" destId="{BF7D8B7B-611B-4AA3-BFB9-DD71BE55B4F9}" srcOrd="3" destOrd="0" presId="urn:microsoft.com/office/officeart/2005/8/layout/vList2#3"/>
    <dgm:cxn modelId="{46AB942B-B1B3-45BD-8F27-64C7DF1D5906}" type="presParOf" srcId="{C57EAE75-7B76-4CB6-92B8-BA847463749F}" destId="{189EA72B-75AE-4BEB-B465-7E8A551AB0F7}" srcOrd="4"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：它克服了财务评估方法的短期行为,使整个组织行动一致;它有效地将组织的战略转化为组织各层级的绩效指标和行动;它实现了组织的长远发展,提高了组织的整体管理水平,加强了对员工学习能力的培养。</a:t>
          </a:r>
        </a:p>
      </dgm:t>
    </dgm:pt>
    <dgm:pt modelId="{73BFC575-0538-4804-8C66-8322A74B6DFC}" type="parTrans" cxnId="{4F17FBB0-F64F-4271-8114-4EE51F4CA48A}">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4F17FBB0-F64F-4271-8114-4EE51F4CA48A}">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：该方法使用难度较高,工作量极大,不适合个人考核。</a:t>
          </a:r>
        </a:p>
      </dgm:t>
    </dgm:pt>
    <dgm:pt modelId="{25409D27-3FF3-48DD-8EFE-2D6E8029C825}" type="parTrans" cxnId="{5139BDE8-92D6-486C-94E2-2A16313A5B6E}">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5139BDE8-92D6-486C-94E2-2A16313A5B6E}">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25FBE10F-1426-4812-AF37-0097420729D0}" type="presOf" srcId="{B4A2CA4F-0D04-4D11-BA18-7343EB72C464}" destId="{7EA11451-CC70-4343-9DD9-079E67591CEE}" srcOrd="0" destOrd="0" presId="urn:microsoft.com/office/officeart/2005/8/layout/vList2#3"/>
    <dgm:cxn modelId="{0AB5716C-60E9-4410-9C01-FF7F30CD3F19}" type="presOf" srcId="{EDD765C2-6033-43D5-83F9-C482A72C2F6C}" destId="{5BD37FA1-B187-4E72-8BD1-990E48D88758}" srcOrd="0" destOrd="0" presId="urn:microsoft.com/office/officeart/2005/8/layout/vList2#3"/>
    <dgm:cxn modelId="{58B9C47E-11EF-4048-B677-B802E4EE730F}" type="presOf" srcId="{D92FF8A1-5600-4D1C-BF66-99BB9BAEF95D}" destId="{C57EAE75-7B76-4CB6-92B8-BA847463749F}" srcOrd="0" destOrd="0" presId="urn:microsoft.com/office/officeart/2005/8/layout/vList2#3"/>
    <dgm:cxn modelId="{4F17FBB0-F64F-4271-8114-4EE51F4CA48A}" srcId="{D92FF8A1-5600-4D1C-BF66-99BB9BAEF95D}" destId="{B4A2CA4F-0D04-4D11-BA18-7343EB72C464}" srcOrd="0" destOrd="0" parTransId="{73BFC575-0538-4804-8C66-8322A74B6DFC}" sibTransId="{9546DAA4-2039-4E9A-B2AC-2103E3DF799A}"/>
    <dgm:cxn modelId="{5139BDE8-92D6-486C-94E2-2A16313A5B6E}" srcId="{D92FF8A1-5600-4D1C-BF66-99BB9BAEF95D}" destId="{EDD765C2-6033-43D5-83F9-C482A72C2F6C}" srcOrd="1" destOrd="0" parTransId="{25409D27-3FF3-48DD-8EFE-2D6E8029C825}" sibTransId="{8398E0C2-2BC5-4FE1-AF15-4F6B0602C6C5}"/>
    <dgm:cxn modelId="{77C49E79-C3D5-4550-849F-DC09837AA924}" type="presParOf" srcId="{C57EAE75-7B76-4CB6-92B8-BA847463749F}" destId="{7EA11451-CC70-4343-9DD9-079E67591CEE}" srcOrd="0" destOrd="0" presId="urn:microsoft.com/office/officeart/2005/8/layout/vList2#3"/>
    <dgm:cxn modelId="{DCCB98FC-D7DC-4402-B233-4F2DBAEF7FD0}" type="presParOf" srcId="{C57EAE75-7B76-4CB6-92B8-BA847463749F}" destId="{1A8EF6C4-5E51-4364-9709-42436C06D746}" srcOrd="1" destOrd="0" presId="urn:microsoft.com/office/officeart/2005/8/layout/vList2#3"/>
    <dgm:cxn modelId="{4EB52B37-3A99-49D8-94D4-6432A1CAFFBF}"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6" loCatId="list" qsTypeId="urn:microsoft.com/office/officeart/2005/8/quickstyle/simple1#6" qsCatId="simple" csTypeId="urn:microsoft.com/office/officeart/2005/8/colors/accent1_4#6"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(一)调整薪酬水平</a:t>
          </a:r>
        </a:p>
      </dgm:t>
    </dgm:pt>
    <dgm:pt modelId="{AB09C4D8-2508-47A8-84A9-3BE5ADC67F7D}" type="parTrans" cxnId="{08921B65-8721-4FC1-AE49-F21275E753A2}">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08921B65-8721-4FC1-AE49-F21275E753A2}">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(二)调整薪酬结构</a:t>
          </a:r>
        </a:p>
      </dgm:t>
    </dgm:pt>
    <dgm:pt modelId="{C7B4B37D-06F3-4710-AD67-2FA95253BA0C}" type="parTrans" cxnId="{F01D4FD5-B224-4984-B019-45071C0508E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F01D4FD5-B224-4984-B019-45071C0508E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(三)了解其他企业薪酬管理的最新发展趋势</a:t>
          </a:r>
        </a:p>
      </dgm:t>
    </dgm:pt>
    <dgm:pt modelId="{743CDBD7-6E83-40D2-8D1D-C8465A6C3C2A}" type="parTrans" cxnId="{E2D30508-5EFF-4D40-A851-0EBDC1E5B00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E2D30508-5EFF-4D40-A851-0EBDC1E5B00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E2D30508-5EFF-4D40-A851-0EBDC1E5B005}" srcId="{02705767-8A5B-41B3-BF06-749A5920786F}" destId="{48B039C9-F09F-4F18-808C-BA173EB2439B}" srcOrd="2" destOrd="0" parTransId="{743CDBD7-6E83-40D2-8D1D-C8465A6C3C2A}" sibTransId="{2BB1ED2E-BB39-480B-9D01-08877AD0182D}"/>
    <dgm:cxn modelId="{38876435-C1AF-4C4C-B712-CC9DB2258CE0}" type="presOf" srcId="{48B039C9-F09F-4F18-808C-BA173EB2439B}" destId="{88FAD89F-A6D7-48F8-9DBB-74CBDE32A048}" srcOrd="0" destOrd="0" presId="urn:microsoft.com/office/officeart/2005/8/layout/pyramid2#6"/>
    <dgm:cxn modelId="{08921B65-8721-4FC1-AE49-F21275E753A2}" srcId="{02705767-8A5B-41B3-BF06-749A5920786F}" destId="{69C8FE8F-ED10-40A2-AC53-90233FDFE809}" srcOrd="0" destOrd="0" parTransId="{AB09C4D8-2508-47A8-84A9-3BE5ADC67F7D}" sibTransId="{493A2F19-6936-4EFC-81A1-8FB18BFC95B1}"/>
    <dgm:cxn modelId="{9CF11570-F924-4EBB-B998-84256F97096E}" type="presOf" srcId="{69C8FE8F-ED10-40A2-AC53-90233FDFE809}" destId="{519A80B6-AC90-4225-8271-CE2758CBE538}" srcOrd="0" destOrd="0" presId="urn:microsoft.com/office/officeart/2005/8/layout/pyramid2#6"/>
    <dgm:cxn modelId="{D20E9596-8F7F-437E-B496-C7E3B4C59670}" type="presOf" srcId="{02705767-8A5B-41B3-BF06-749A5920786F}" destId="{3C38E6DF-A8F3-4D35-8AAA-60D034442418}" srcOrd="0" destOrd="0" presId="urn:microsoft.com/office/officeart/2005/8/layout/pyramid2#6"/>
    <dgm:cxn modelId="{310CFB9F-A613-4D68-BF94-D9A77D53FE25}" type="presOf" srcId="{DD71B7AF-F9B6-4C32-8AF5-862EDE19B780}" destId="{0F22A5A3-DF7D-410E-BC63-084267C3242D}" srcOrd="0" destOrd="0" presId="urn:microsoft.com/office/officeart/2005/8/layout/pyramid2#6"/>
    <dgm:cxn modelId="{F01D4FD5-B224-4984-B019-45071C0508EB}" srcId="{02705767-8A5B-41B3-BF06-749A5920786F}" destId="{DD71B7AF-F9B6-4C32-8AF5-862EDE19B780}" srcOrd="1" destOrd="0" parTransId="{C7B4B37D-06F3-4710-AD67-2FA95253BA0C}" sibTransId="{6FF11A94-080F-4AA4-93FD-A77F79E2691E}"/>
    <dgm:cxn modelId="{31F834F1-737F-46FB-A8B7-B71201616B2D}" type="presParOf" srcId="{3C38E6DF-A8F3-4D35-8AAA-60D034442418}" destId="{DC9BAFCB-E4BB-4BA8-88FA-D4DB1BC7FF6B}" srcOrd="0" destOrd="0" presId="urn:microsoft.com/office/officeart/2005/8/layout/pyramid2#6"/>
    <dgm:cxn modelId="{7E451A75-5003-4674-B3BD-DBDFE0634F23}" type="presParOf" srcId="{3C38E6DF-A8F3-4D35-8AAA-60D034442418}" destId="{DA2E1154-E482-400C-A0FD-CF904B10F1A9}" srcOrd="1" destOrd="0" presId="urn:microsoft.com/office/officeart/2005/8/layout/pyramid2#6"/>
    <dgm:cxn modelId="{8D69A03B-524C-4247-85F1-B8BAC22EEB2C}" type="presParOf" srcId="{DA2E1154-E482-400C-A0FD-CF904B10F1A9}" destId="{519A80B6-AC90-4225-8271-CE2758CBE538}" srcOrd="0" destOrd="0" presId="urn:microsoft.com/office/officeart/2005/8/layout/pyramid2#6"/>
    <dgm:cxn modelId="{C90BED5B-3EF8-4F8E-B4A0-EBEEF646B214}" type="presParOf" srcId="{DA2E1154-E482-400C-A0FD-CF904B10F1A9}" destId="{2E0B5238-FCE5-4332-9716-7FE30D27D8BE}" srcOrd="1" destOrd="0" presId="urn:microsoft.com/office/officeart/2005/8/layout/pyramid2#6"/>
    <dgm:cxn modelId="{108F1BC2-B784-4358-99CF-4EC1F72D0F57}" type="presParOf" srcId="{DA2E1154-E482-400C-A0FD-CF904B10F1A9}" destId="{0F22A5A3-DF7D-410E-BC63-084267C3242D}" srcOrd="2" destOrd="0" presId="urn:microsoft.com/office/officeart/2005/8/layout/pyramid2#6"/>
    <dgm:cxn modelId="{A1739BBE-6680-42FE-A7B4-43662FD5630D}" type="presParOf" srcId="{DA2E1154-E482-400C-A0FD-CF904B10F1A9}" destId="{B73E7FC5-50B9-43FD-97B7-C3C4F8FE8144}" srcOrd="3" destOrd="0" presId="urn:microsoft.com/office/officeart/2005/8/layout/pyramid2#6"/>
    <dgm:cxn modelId="{F9B9BA09-8A6D-437A-B8BE-1C2B74B25492}" type="presParOf" srcId="{DA2E1154-E482-400C-A0FD-CF904B10F1A9}" destId="{88FAD89F-A6D7-48F8-9DBB-74CBDE32A048}" srcOrd="4" destOrd="0" presId="urn:microsoft.com/office/officeart/2005/8/layout/pyramid2#6"/>
    <dgm:cxn modelId="{BBA90D9A-C4D0-43A4-860A-4ED0F440B6CB}" type="presParOf" srcId="{DA2E1154-E482-400C-A0FD-CF904B10F1A9}" destId="{0B2D537C-588B-4A8D-8463-F4DC6F282E77}" srcOrd="5" destOrd="0" presId="urn:microsoft.com/office/officeart/2005/8/layout/pyramid2#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7" loCatId="list" qsTypeId="urn:microsoft.com/office/officeart/2005/8/quickstyle/simple1#7" qsCatId="simple" csTypeId="urn:microsoft.com/office/officeart/2005/8/colors/accent1_4#7"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(一)合理性</a:t>
          </a:r>
        </a:p>
      </dgm:t>
    </dgm:pt>
    <dgm:pt modelId="{AB09C4D8-2508-47A8-84A9-3BE5ADC67F7D}" type="parTrans" cxnId="{03765336-BB66-41A6-B65D-39E7D8D0E4CC}">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03765336-BB66-41A6-B65D-39E7D8D0E4CC}">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(二)计划性</a:t>
          </a:r>
        </a:p>
      </dgm:t>
    </dgm:pt>
    <dgm:pt modelId="{C7B4B37D-06F3-4710-AD67-2FA95253BA0C}" type="parTrans" cxnId="{132E8932-3768-4720-8429-02317E70F0B3}">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132E8932-3768-4720-8429-02317E70F0B3}">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(三)社会性</a:t>
          </a:r>
        </a:p>
      </dgm:t>
    </dgm:pt>
    <dgm:pt modelId="{743CDBD7-6E83-40D2-8D1D-C8465A6C3C2A}" type="parTrans" cxnId="{141E7BE3-C48F-42E5-B6FB-0932DA60760F}">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141E7BE3-C48F-42E5-B6FB-0932DA60760F}">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DC047912-33A5-4E5F-A515-152D0E6559DC}" type="presOf" srcId="{48B039C9-F09F-4F18-808C-BA173EB2439B}" destId="{88FAD89F-A6D7-48F8-9DBB-74CBDE32A048}" srcOrd="0" destOrd="0" presId="urn:microsoft.com/office/officeart/2005/8/layout/pyramid2#7"/>
    <dgm:cxn modelId="{132E8932-3768-4720-8429-02317E70F0B3}" srcId="{02705767-8A5B-41B3-BF06-749A5920786F}" destId="{DD71B7AF-F9B6-4C32-8AF5-862EDE19B780}" srcOrd="1" destOrd="0" parTransId="{C7B4B37D-06F3-4710-AD67-2FA95253BA0C}" sibTransId="{6FF11A94-080F-4AA4-93FD-A77F79E2691E}"/>
    <dgm:cxn modelId="{37A40D33-4CC4-4461-B660-9FE02587DB4A}" type="presOf" srcId="{02705767-8A5B-41B3-BF06-749A5920786F}" destId="{3C38E6DF-A8F3-4D35-8AAA-60D034442418}" srcOrd="0" destOrd="0" presId="urn:microsoft.com/office/officeart/2005/8/layout/pyramid2#7"/>
    <dgm:cxn modelId="{03765336-BB66-41A6-B65D-39E7D8D0E4CC}" srcId="{02705767-8A5B-41B3-BF06-749A5920786F}" destId="{69C8FE8F-ED10-40A2-AC53-90233FDFE809}" srcOrd="0" destOrd="0" parTransId="{AB09C4D8-2508-47A8-84A9-3BE5ADC67F7D}" sibTransId="{493A2F19-6936-4EFC-81A1-8FB18BFC95B1}"/>
    <dgm:cxn modelId="{A3341B77-DB96-49E7-A61F-F48AB3438388}" type="presOf" srcId="{DD71B7AF-F9B6-4C32-8AF5-862EDE19B780}" destId="{0F22A5A3-DF7D-410E-BC63-084267C3242D}" srcOrd="0" destOrd="0" presId="urn:microsoft.com/office/officeart/2005/8/layout/pyramid2#7"/>
    <dgm:cxn modelId="{E4E73B7C-7EA4-4A74-A221-534FA9C8101E}" type="presOf" srcId="{69C8FE8F-ED10-40A2-AC53-90233FDFE809}" destId="{519A80B6-AC90-4225-8271-CE2758CBE538}" srcOrd="0" destOrd="0" presId="urn:microsoft.com/office/officeart/2005/8/layout/pyramid2#7"/>
    <dgm:cxn modelId="{141E7BE3-C48F-42E5-B6FB-0932DA60760F}" srcId="{02705767-8A5B-41B3-BF06-749A5920786F}" destId="{48B039C9-F09F-4F18-808C-BA173EB2439B}" srcOrd="2" destOrd="0" parTransId="{743CDBD7-6E83-40D2-8D1D-C8465A6C3C2A}" sibTransId="{2BB1ED2E-BB39-480B-9D01-08877AD0182D}"/>
    <dgm:cxn modelId="{9F0D339C-60D8-4792-8A8A-B729C2503DA5}" type="presParOf" srcId="{3C38E6DF-A8F3-4D35-8AAA-60D034442418}" destId="{DC9BAFCB-E4BB-4BA8-88FA-D4DB1BC7FF6B}" srcOrd="0" destOrd="0" presId="urn:microsoft.com/office/officeart/2005/8/layout/pyramid2#7"/>
    <dgm:cxn modelId="{FD464BDA-B951-41E5-B406-AB60F2E452DD}" type="presParOf" srcId="{3C38E6DF-A8F3-4D35-8AAA-60D034442418}" destId="{DA2E1154-E482-400C-A0FD-CF904B10F1A9}" srcOrd="1" destOrd="0" presId="urn:microsoft.com/office/officeart/2005/8/layout/pyramid2#7"/>
    <dgm:cxn modelId="{EE6EF02A-A69A-4F6E-9F7D-07ED7F7D4763}" type="presParOf" srcId="{DA2E1154-E482-400C-A0FD-CF904B10F1A9}" destId="{519A80B6-AC90-4225-8271-CE2758CBE538}" srcOrd="0" destOrd="0" presId="urn:microsoft.com/office/officeart/2005/8/layout/pyramid2#7"/>
    <dgm:cxn modelId="{C16228F0-37C6-4709-8473-571D563D64C9}" type="presParOf" srcId="{DA2E1154-E482-400C-A0FD-CF904B10F1A9}" destId="{2E0B5238-FCE5-4332-9716-7FE30D27D8BE}" srcOrd="1" destOrd="0" presId="urn:microsoft.com/office/officeart/2005/8/layout/pyramid2#7"/>
    <dgm:cxn modelId="{0305F23E-A314-43CD-B7DC-A7CC30F2D211}" type="presParOf" srcId="{DA2E1154-E482-400C-A0FD-CF904B10F1A9}" destId="{0F22A5A3-DF7D-410E-BC63-084267C3242D}" srcOrd="2" destOrd="0" presId="urn:microsoft.com/office/officeart/2005/8/layout/pyramid2#7"/>
    <dgm:cxn modelId="{EDF0688C-D674-4BF8-85AC-D1591255D42D}" type="presParOf" srcId="{DA2E1154-E482-400C-A0FD-CF904B10F1A9}" destId="{B73E7FC5-50B9-43FD-97B7-C3C4F8FE8144}" srcOrd="3" destOrd="0" presId="urn:microsoft.com/office/officeart/2005/8/layout/pyramid2#7"/>
    <dgm:cxn modelId="{662E492C-162E-4C41-9C92-AF6A38C5773F}" type="presParOf" srcId="{DA2E1154-E482-400C-A0FD-CF904B10F1A9}" destId="{88FAD89F-A6D7-48F8-9DBB-74CBDE32A048}" srcOrd="4" destOrd="0" presId="urn:microsoft.com/office/officeart/2005/8/layout/pyramid2#7"/>
    <dgm:cxn modelId="{1A004B91-F3F4-4340-843B-60247521119A}" type="presParOf" srcId="{DA2E1154-E482-400C-A0FD-CF904B10F1A9}" destId="{0B2D537C-588B-4A8D-8463-F4DC6F282E77}" srcOrd="5" destOrd="0" presId="urn:microsoft.com/office/officeart/2005/8/layout/pyramid2#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2" loCatId="list" qsTypeId="urn:microsoft.com/office/officeart/2005/8/quickstyle/simple1#2" qsCatId="simple" csTypeId="urn:microsoft.com/office/officeart/2005/8/colors/accent1_4#2"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客观准确</a:t>
          </a:r>
        </a:p>
      </dgm:t>
    </dgm:pt>
    <dgm:pt modelId="{AB09C4D8-2508-47A8-84A9-3BE5ADC67F7D}" type="parTrans" cxnId="{B69898DA-A112-40F4-A691-5A193BA525F0}">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B69898DA-A112-40F4-A691-5A193BA525F0}">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引人注意</a:t>
          </a:r>
        </a:p>
      </dgm:t>
    </dgm:pt>
    <dgm:pt modelId="{C7B4B37D-06F3-4710-AD67-2FA95253BA0C}" type="parTrans" cxnId="{B53813B7-EB3F-47DC-8408-6F8BD2AB2AD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B53813B7-EB3F-47DC-8408-6F8BD2AB2AD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条件清楚</a:t>
          </a:r>
        </a:p>
      </dgm:t>
    </dgm:pt>
    <dgm:pt modelId="{743CDBD7-6E83-40D2-8D1D-C8465A6C3C2A}" type="parTrans" cxnId="{D62F50C9-6D37-45F6-B2FC-963382D17ACE}">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D62F50C9-6D37-45F6-B2FC-963382D17ACE}">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361B975B-C4F5-42B3-83FB-DEC7F363AAA4}" type="presOf" srcId="{DD71B7AF-F9B6-4C32-8AF5-862EDE19B780}" destId="{0F22A5A3-DF7D-410E-BC63-084267C3242D}" srcOrd="0" destOrd="0" presId="urn:microsoft.com/office/officeart/2005/8/layout/pyramid2#2"/>
    <dgm:cxn modelId="{D342A257-A490-4FB5-ADAA-9684B7813EC6}" type="presOf" srcId="{69C8FE8F-ED10-40A2-AC53-90233FDFE809}" destId="{519A80B6-AC90-4225-8271-CE2758CBE538}" srcOrd="0" destOrd="0" presId="urn:microsoft.com/office/officeart/2005/8/layout/pyramid2#2"/>
    <dgm:cxn modelId="{E96AD880-9BB1-4A1D-A5CF-341E07E5F116}" type="presOf" srcId="{48B039C9-F09F-4F18-808C-BA173EB2439B}" destId="{88FAD89F-A6D7-48F8-9DBB-74CBDE32A048}" srcOrd="0" destOrd="0" presId="urn:microsoft.com/office/officeart/2005/8/layout/pyramid2#2"/>
    <dgm:cxn modelId="{B53813B7-EB3F-47DC-8408-6F8BD2AB2ADB}" srcId="{02705767-8A5B-41B3-BF06-749A5920786F}" destId="{DD71B7AF-F9B6-4C32-8AF5-862EDE19B780}" srcOrd="1" destOrd="0" parTransId="{C7B4B37D-06F3-4710-AD67-2FA95253BA0C}" sibTransId="{6FF11A94-080F-4AA4-93FD-A77F79E2691E}"/>
    <dgm:cxn modelId="{7EC5A2C6-2B35-470F-B9DD-FDE734602EB7}" type="presOf" srcId="{02705767-8A5B-41B3-BF06-749A5920786F}" destId="{3C38E6DF-A8F3-4D35-8AAA-60D034442418}" srcOrd="0" destOrd="0" presId="urn:microsoft.com/office/officeart/2005/8/layout/pyramid2#2"/>
    <dgm:cxn modelId="{D62F50C9-6D37-45F6-B2FC-963382D17ACE}" srcId="{02705767-8A5B-41B3-BF06-749A5920786F}" destId="{48B039C9-F09F-4F18-808C-BA173EB2439B}" srcOrd="2" destOrd="0" parTransId="{743CDBD7-6E83-40D2-8D1D-C8465A6C3C2A}" sibTransId="{2BB1ED2E-BB39-480B-9D01-08877AD0182D}"/>
    <dgm:cxn modelId="{B69898DA-A112-40F4-A691-5A193BA525F0}" srcId="{02705767-8A5B-41B3-BF06-749A5920786F}" destId="{69C8FE8F-ED10-40A2-AC53-90233FDFE809}" srcOrd="0" destOrd="0" parTransId="{AB09C4D8-2508-47A8-84A9-3BE5ADC67F7D}" sibTransId="{493A2F19-6936-4EFC-81A1-8FB18BFC95B1}"/>
    <dgm:cxn modelId="{ADAB89EF-853E-4F33-A26A-2D973E1FBEB9}" type="presParOf" srcId="{3C38E6DF-A8F3-4D35-8AAA-60D034442418}" destId="{DC9BAFCB-E4BB-4BA8-88FA-D4DB1BC7FF6B}" srcOrd="0" destOrd="0" presId="urn:microsoft.com/office/officeart/2005/8/layout/pyramid2#2"/>
    <dgm:cxn modelId="{953F806D-D141-4087-BD3D-067204370CFC}" type="presParOf" srcId="{3C38E6DF-A8F3-4D35-8AAA-60D034442418}" destId="{DA2E1154-E482-400C-A0FD-CF904B10F1A9}" srcOrd="1" destOrd="0" presId="urn:microsoft.com/office/officeart/2005/8/layout/pyramid2#2"/>
    <dgm:cxn modelId="{01956250-2624-402C-A110-C11FDE28804A}" type="presParOf" srcId="{DA2E1154-E482-400C-A0FD-CF904B10F1A9}" destId="{519A80B6-AC90-4225-8271-CE2758CBE538}" srcOrd="0" destOrd="0" presId="urn:microsoft.com/office/officeart/2005/8/layout/pyramid2#2"/>
    <dgm:cxn modelId="{8A5315B6-4870-40B4-8B29-43F8C3ADB2A5}" type="presParOf" srcId="{DA2E1154-E482-400C-A0FD-CF904B10F1A9}" destId="{2E0B5238-FCE5-4332-9716-7FE30D27D8BE}" srcOrd="1" destOrd="0" presId="urn:microsoft.com/office/officeart/2005/8/layout/pyramid2#2"/>
    <dgm:cxn modelId="{C552A114-4B8E-41BB-BAAB-93D03D48F442}" type="presParOf" srcId="{DA2E1154-E482-400C-A0FD-CF904B10F1A9}" destId="{0F22A5A3-DF7D-410E-BC63-084267C3242D}" srcOrd="2" destOrd="0" presId="urn:microsoft.com/office/officeart/2005/8/layout/pyramid2#2"/>
    <dgm:cxn modelId="{1695ED4F-D48D-4406-84D3-8EAF8224B514}" type="presParOf" srcId="{DA2E1154-E482-400C-A0FD-CF904B10F1A9}" destId="{B73E7FC5-50B9-43FD-97B7-C3C4F8FE8144}" srcOrd="3" destOrd="0" presId="urn:microsoft.com/office/officeart/2005/8/layout/pyramid2#2"/>
    <dgm:cxn modelId="{B8101BAE-39AA-492E-BD58-296E6BF7B9C2}" type="presParOf" srcId="{DA2E1154-E482-400C-A0FD-CF904B10F1A9}" destId="{88FAD89F-A6D7-48F8-9DBB-74CBDE32A048}" srcOrd="4" destOrd="0" presId="urn:microsoft.com/office/officeart/2005/8/layout/pyramid2#2"/>
    <dgm:cxn modelId="{F8E8E3C0-7843-451A-B498-B4FBA2D1DAA6}" type="presParOf" srcId="{DA2E1154-E482-400C-A0FD-CF904B10F1A9}" destId="{0B2D537C-588B-4A8D-8463-F4DC6F282E77}" srcOrd="5" destOrd="0" presId="urn:microsoft.com/office/officeart/2005/8/layout/pyramid2#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0"/>
      <dgm:spPr/>
      <dgm:t>
        <a:bodyPr vert="horz" wrap="square"/>
        <a:lstStyle/>
        <a:p>
          <a:pPr>
            <a:lnSpc>
              <a:spcPct val="100000"/>
            </a:lnSpc>
            <a:spcBef>
              <a:spcPct val="0"/>
            </a:spcBef>
            <a:spcAft>
              <a:spcPct val="35000"/>
            </a:spcAft>
          </a:pPr>
          <a:r>
            <a:rPr lang="zh-CN" altLang="en-US">
              <a:latin typeface="微软雅黑" panose="020B0503020204020204" charset="-122"/>
              <a:ea typeface="微软雅黑" panose="020B0503020204020204" charset="-122"/>
              <a:cs typeface="微软雅黑" panose="020B0503020204020204" charset="-122"/>
              <a:sym typeface="+mn-ea"/>
            </a:rPr>
            <a:t>一是促进劳动关系合作的事项,主要形式是劳动合同制度和集体合同制度;</a:t>
          </a:r>
          <a:endParaRPr/>
        </a:p>
      </dgm:t>
    </dgm:pt>
    <dgm:pt modelId="{73BFC575-0538-4804-8C66-8322A74B6DFC}" type="parTrans" cxnId="{6469BCD9-B1D6-4650-A1FB-45A893BA923C}">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6469BCD9-B1D6-4650-A1FB-45A893BA923C}">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0"/>
      <dgm:spPr/>
      <dgm:t>
        <a:bodyPr vert="horz" wrap="square"/>
        <a:lstStyle/>
        <a:p>
          <a:pPr>
            <a:lnSpc>
              <a:spcPct val="100000"/>
            </a:lnSpc>
            <a:spcBef>
              <a:spcPct val="0"/>
            </a:spcBef>
            <a:spcAft>
              <a:spcPct val="35000"/>
            </a:spcAft>
          </a:pPr>
          <a:r>
            <a:rPr lang="zh-CN" altLang="en-US">
              <a:solidFill>
                <a:schemeClr val="tx1"/>
              </a:solidFill>
              <a:latin typeface="微软雅黑" panose="020B0503020204020204" charset="-122"/>
              <a:ea typeface="微软雅黑" panose="020B0503020204020204" charset="-122"/>
              <a:cs typeface="微软雅黑" panose="020B0503020204020204" charset="-122"/>
              <a:sym typeface="+mn-ea"/>
            </a:rPr>
            <a:t>二是缓和、解决劳动关系冲突的事项。</a:t>
          </a:r>
        </a:p>
      </dgm:t>
    </dgm:pt>
    <dgm:pt modelId="{25409D27-3FF3-48DD-8EFE-2D6E8029C825}" type="parTrans" cxnId="{919E0FEB-C5CE-43A8-946F-7C4E0F362D20}">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919E0FEB-C5CE-43A8-946F-7C4E0F362D20}">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3BBA2D3A-0A74-44C0-BE76-550CE1D6D4E8}" type="presOf" srcId="{B4A2CA4F-0D04-4D11-BA18-7343EB72C464}" destId="{7EA11451-CC70-4343-9DD9-079E67591CEE}" srcOrd="0" destOrd="0" presId="urn:microsoft.com/office/officeart/2005/8/layout/vList2#3"/>
    <dgm:cxn modelId="{ABBCA084-C956-424C-8D5E-D6FE00285D6B}" type="presOf" srcId="{EDD765C2-6033-43D5-83F9-C482A72C2F6C}" destId="{5BD37FA1-B187-4E72-8BD1-990E48D88758}" srcOrd="0" destOrd="0" presId="urn:microsoft.com/office/officeart/2005/8/layout/vList2#3"/>
    <dgm:cxn modelId="{0C453387-09B2-4C9F-A5F5-CE3656848359}" type="presOf" srcId="{D92FF8A1-5600-4D1C-BF66-99BB9BAEF95D}" destId="{C57EAE75-7B76-4CB6-92B8-BA847463749F}" srcOrd="0" destOrd="0" presId="urn:microsoft.com/office/officeart/2005/8/layout/vList2#3"/>
    <dgm:cxn modelId="{6469BCD9-B1D6-4650-A1FB-45A893BA923C}" srcId="{D92FF8A1-5600-4D1C-BF66-99BB9BAEF95D}" destId="{B4A2CA4F-0D04-4D11-BA18-7343EB72C464}" srcOrd="0" destOrd="0" parTransId="{73BFC575-0538-4804-8C66-8322A74B6DFC}" sibTransId="{9546DAA4-2039-4E9A-B2AC-2103E3DF799A}"/>
    <dgm:cxn modelId="{919E0FEB-C5CE-43A8-946F-7C4E0F362D20}" srcId="{D92FF8A1-5600-4D1C-BF66-99BB9BAEF95D}" destId="{EDD765C2-6033-43D5-83F9-C482A72C2F6C}" srcOrd="1" destOrd="0" parTransId="{25409D27-3FF3-48DD-8EFE-2D6E8029C825}" sibTransId="{8398E0C2-2BC5-4FE1-AF15-4F6B0602C6C5}"/>
    <dgm:cxn modelId="{0D4B7403-D685-4D8B-BBC5-BBF80D715A3E}" type="presParOf" srcId="{C57EAE75-7B76-4CB6-92B8-BA847463749F}" destId="{7EA11451-CC70-4343-9DD9-079E67591CEE}" srcOrd="0" destOrd="0" presId="urn:microsoft.com/office/officeart/2005/8/layout/vList2#3"/>
    <dgm:cxn modelId="{2C0FB39B-25AB-4592-9566-15F5EDB8099A}" type="presParOf" srcId="{C57EAE75-7B76-4CB6-92B8-BA847463749F}" destId="{1A8EF6C4-5E51-4364-9709-42436C06D746}" srcOrd="1" destOrd="0" presId="urn:microsoft.com/office/officeart/2005/8/layout/vList2#3"/>
    <dgm:cxn modelId="{26EA3699-7DED-41C0-8BAA-26186F3FCACC}"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3" loCatId="list" qsTypeId="urn:microsoft.com/office/officeart/2005/8/quickstyle/simple1#3" qsCatId="simple" csTypeId="urn:microsoft.com/office/officeart/2005/8/colors/accent1_4#3"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节省时间</a:t>
          </a:r>
        </a:p>
      </dgm:t>
    </dgm:pt>
    <dgm:pt modelId="{AB09C4D8-2508-47A8-84A9-3BE5ADC67F7D}" type="parTrans" cxnId="{AB3D46FF-4B1C-4EDE-BCFA-C2FE9A8B8EDA}">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AB3D46FF-4B1C-4EDE-BCFA-C2FE9A8B8EDA}">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准确了解</a:t>
          </a:r>
        </a:p>
      </dgm:t>
    </dgm:pt>
    <dgm:pt modelId="{C7B4B37D-06F3-4710-AD67-2FA95253BA0C}" type="parTrans" cxnId="{6ADBE3B6-46B5-4B55-9344-2AAA268C23D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6ADBE3B6-46B5-4B55-9344-2AAA268C23D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b="1">
              <a:latin typeface="微软雅黑" panose="020B0503020204020204" charset="-122"/>
              <a:ea typeface="微软雅黑" panose="020B0503020204020204" charset="-122"/>
            </a:rPr>
            <a:t>提供后续选择的参考</a:t>
          </a:r>
        </a:p>
      </dgm:t>
    </dgm:pt>
    <dgm:pt modelId="{743CDBD7-6E83-40D2-8D1D-C8465A6C3C2A}" type="parTrans" cxnId="{ED929434-50BA-44F6-8716-74D7B5F241BF}">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ED929434-50BA-44F6-8716-74D7B5F241BF}">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1D0AD903-B237-46E3-ACE9-E8948BF31D1D}" type="presOf" srcId="{DD71B7AF-F9B6-4C32-8AF5-862EDE19B780}" destId="{0F22A5A3-DF7D-410E-BC63-084267C3242D}" srcOrd="0" destOrd="0" presId="urn:microsoft.com/office/officeart/2005/8/layout/pyramid2#3"/>
    <dgm:cxn modelId="{296DE329-C019-41F2-BCA6-DF4D84E7D821}" type="presOf" srcId="{48B039C9-F09F-4F18-808C-BA173EB2439B}" destId="{88FAD89F-A6D7-48F8-9DBB-74CBDE32A048}" srcOrd="0" destOrd="0" presId="urn:microsoft.com/office/officeart/2005/8/layout/pyramid2#3"/>
    <dgm:cxn modelId="{55E1F92B-DCD9-4EA8-9CD7-E7A0C4DB8698}" type="presOf" srcId="{02705767-8A5B-41B3-BF06-749A5920786F}" destId="{3C38E6DF-A8F3-4D35-8AAA-60D034442418}" srcOrd="0" destOrd="0" presId="urn:microsoft.com/office/officeart/2005/8/layout/pyramid2#3"/>
    <dgm:cxn modelId="{ED929434-50BA-44F6-8716-74D7B5F241BF}" srcId="{02705767-8A5B-41B3-BF06-749A5920786F}" destId="{48B039C9-F09F-4F18-808C-BA173EB2439B}" srcOrd="2" destOrd="0" parTransId="{743CDBD7-6E83-40D2-8D1D-C8465A6C3C2A}" sibTransId="{2BB1ED2E-BB39-480B-9D01-08877AD0182D}"/>
    <dgm:cxn modelId="{6ADBE3B6-46B5-4B55-9344-2AAA268C23D5}" srcId="{02705767-8A5B-41B3-BF06-749A5920786F}" destId="{DD71B7AF-F9B6-4C32-8AF5-862EDE19B780}" srcOrd="1" destOrd="0" parTransId="{C7B4B37D-06F3-4710-AD67-2FA95253BA0C}" sibTransId="{6FF11A94-080F-4AA4-93FD-A77F79E2691E}"/>
    <dgm:cxn modelId="{7A1FB2E6-A198-4336-A817-2ADAEFCBE174}" type="presOf" srcId="{69C8FE8F-ED10-40A2-AC53-90233FDFE809}" destId="{519A80B6-AC90-4225-8271-CE2758CBE538}" srcOrd="0" destOrd="0" presId="urn:microsoft.com/office/officeart/2005/8/layout/pyramid2#3"/>
    <dgm:cxn modelId="{AB3D46FF-4B1C-4EDE-BCFA-C2FE9A8B8EDA}" srcId="{02705767-8A5B-41B3-BF06-749A5920786F}" destId="{69C8FE8F-ED10-40A2-AC53-90233FDFE809}" srcOrd="0" destOrd="0" parTransId="{AB09C4D8-2508-47A8-84A9-3BE5ADC67F7D}" sibTransId="{493A2F19-6936-4EFC-81A1-8FB18BFC95B1}"/>
    <dgm:cxn modelId="{CEFD096A-0D2F-4C70-BE06-44C7B2D28995}" type="presParOf" srcId="{3C38E6DF-A8F3-4D35-8AAA-60D034442418}" destId="{DC9BAFCB-E4BB-4BA8-88FA-D4DB1BC7FF6B}" srcOrd="0" destOrd="0" presId="urn:microsoft.com/office/officeart/2005/8/layout/pyramid2#3"/>
    <dgm:cxn modelId="{5F183734-424E-4B80-A349-60163FC0947B}" type="presParOf" srcId="{3C38E6DF-A8F3-4D35-8AAA-60D034442418}" destId="{DA2E1154-E482-400C-A0FD-CF904B10F1A9}" srcOrd="1" destOrd="0" presId="urn:microsoft.com/office/officeart/2005/8/layout/pyramid2#3"/>
    <dgm:cxn modelId="{B7F3977E-6871-4B01-BBDF-F2EB2DE8AE8A}" type="presParOf" srcId="{DA2E1154-E482-400C-A0FD-CF904B10F1A9}" destId="{519A80B6-AC90-4225-8271-CE2758CBE538}" srcOrd="0" destOrd="0" presId="urn:microsoft.com/office/officeart/2005/8/layout/pyramid2#3"/>
    <dgm:cxn modelId="{C82A99D2-1CD2-4D3B-B99D-5771C0FAB92A}" type="presParOf" srcId="{DA2E1154-E482-400C-A0FD-CF904B10F1A9}" destId="{2E0B5238-FCE5-4332-9716-7FE30D27D8BE}" srcOrd="1" destOrd="0" presId="urn:microsoft.com/office/officeart/2005/8/layout/pyramid2#3"/>
    <dgm:cxn modelId="{37722850-63A6-4A22-9937-B557F9F51B2D}" type="presParOf" srcId="{DA2E1154-E482-400C-A0FD-CF904B10F1A9}" destId="{0F22A5A3-DF7D-410E-BC63-084267C3242D}" srcOrd="2" destOrd="0" presId="urn:microsoft.com/office/officeart/2005/8/layout/pyramid2#3"/>
    <dgm:cxn modelId="{B8024594-B461-456C-9480-FB2F4742BE9E}" type="presParOf" srcId="{DA2E1154-E482-400C-A0FD-CF904B10F1A9}" destId="{B73E7FC5-50B9-43FD-97B7-C3C4F8FE8144}" srcOrd="3" destOrd="0" presId="urn:microsoft.com/office/officeart/2005/8/layout/pyramid2#3"/>
    <dgm:cxn modelId="{74F7AA1B-47CC-4F49-8F24-62D3D1F2B126}" type="presParOf" srcId="{DA2E1154-E482-400C-A0FD-CF904B10F1A9}" destId="{88FAD89F-A6D7-48F8-9DBB-74CBDE32A048}" srcOrd="4" destOrd="0" presId="urn:microsoft.com/office/officeart/2005/8/layout/pyramid2#3"/>
    <dgm:cxn modelId="{798841B5-4BDE-4292-8FFC-AFF67A08B798}" type="presParOf" srcId="{DA2E1154-E482-400C-A0FD-CF904B10F1A9}" destId="{0B2D537C-588B-4A8D-8463-F4DC6F282E77}" srcOrd="5" destOrd="0" presId="urn:microsoft.com/office/officeart/2005/8/layout/pyramid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0"/>
      <dgm:spPr/>
      <dgm:t>
        <a:bodyPr vert="horz" wrap="square"/>
        <a:lstStyle/>
        <a:p>
          <a:pPr>
            <a:lnSpc>
              <a:spcPct val="100000"/>
            </a:lnSpc>
            <a:spcBef>
              <a:spcPct val="0"/>
            </a:spcBef>
            <a:spcAft>
              <a:spcPct val="35000"/>
            </a:spcAft>
          </a:pPr>
          <a:r>
            <a:rPr lang="zh-CN" altLang="en-US" dirty="0">
              <a:solidFill>
                <a:schemeClr val="tx1"/>
              </a:solidFill>
              <a:latin typeface="微软雅黑" panose="020B0503020204020204" charset="-122"/>
              <a:ea typeface="微软雅黑" panose="020B0503020204020204" charset="-122"/>
            </a:rPr>
            <a:t>一是企业战略与经营目标对人力资源的要求;</a:t>
          </a:r>
        </a:p>
      </dgm:t>
    </dgm:pt>
    <dgm:pt modelId="{73BFC575-0538-4804-8C66-8322A74B6DFC}" type="parTrans" cxnId="{9840D795-43F0-413F-8391-80584AE6AEE2}">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9840D795-43F0-413F-8391-80584AE6AEE2}">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0"/>
      <dgm:spPr/>
      <dgm:t>
        <a:bodyPr vert="horz" wrap="square"/>
        <a:lstStyle/>
        <a:p>
          <a:pPr>
            <a:lnSpc>
              <a:spcPct val="100000"/>
            </a:lnSpc>
            <a:spcBef>
              <a:spcPct val="0"/>
            </a:spcBef>
            <a:spcAft>
              <a:spcPct val="35000"/>
            </a:spcAft>
          </a:pPr>
          <a:r>
            <a:rPr lang="zh-CN" altLang="en-US" dirty="0">
              <a:solidFill>
                <a:schemeClr val="tx1"/>
              </a:solidFill>
              <a:latin typeface="微软雅黑" panose="020B0503020204020204" charset="-122"/>
              <a:ea typeface="微软雅黑" panose="020B0503020204020204" charset="-122"/>
            </a:rPr>
            <a:t>二是员工的职业生涯发展需要。</a:t>
          </a:r>
        </a:p>
      </dgm:t>
    </dgm:pt>
    <dgm:pt modelId="{25409D27-3FF3-48DD-8EFE-2D6E8029C825}" type="parTrans" cxnId="{8F052734-1CE0-41FA-9F36-4B897D6884EA}">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8F052734-1CE0-41FA-9F36-4B897D6884EA}">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8F052734-1CE0-41FA-9F36-4B897D6884EA}" srcId="{D92FF8A1-5600-4D1C-BF66-99BB9BAEF95D}" destId="{EDD765C2-6033-43D5-83F9-C482A72C2F6C}" srcOrd="1" destOrd="0" parTransId="{25409D27-3FF3-48DD-8EFE-2D6E8029C825}" sibTransId="{8398E0C2-2BC5-4FE1-AF15-4F6B0602C6C5}"/>
    <dgm:cxn modelId="{1C18066B-36C1-4EE7-8483-78BDEBC0CB65}" type="presOf" srcId="{EDD765C2-6033-43D5-83F9-C482A72C2F6C}" destId="{5BD37FA1-B187-4E72-8BD1-990E48D88758}" srcOrd="0" destOrd="0" presId="urn:microsoft.com/office/officeart/2005/8/layout/vList2#3"/>
    <dgm:cxn modelId="{48E2566F-B318-4F9F-91C7-30514E3774F9}" type="presOf" srcId="{D92FF8A1-5600-4D1C-BF66-99BB9BAEF95D}" destId="{C57EAE75-7B76-4CB6-92B8-BA847463749F}" srcOrd="0" destOrd="0" presId="urn:microsoft.com/office/officeart/2005/8/layout/vList2#3"/>
    <dgm:cxn modelId="{605D735A-84B9-46F5-9FFA-991EA8F4978E}" type="presOf" srcId="{B4A2CA4F-0D04-4D11-BA18-7343EB72C464}" destId="{7EA11451-CC70-4343-9DD9-079E67591CEE}" srcOrd="0" destOrd="0" presId="urn:microsoft.com/office/officeart/2005/8/layout/vList2#3"/>
    <dgm:cxn modelId="{9840D795-43F0-413F-8391-80584AE6AEE2}" srcId="{D92FF8A1-5600-4D1C-BF66-99BB9BAEF95D}" destId="{B4A2CA4F-0D04-4D11-BA18-7343EB72C464}" srcOrd="0" destOrd="0" parTransId="{73BFC575-0538-4804-8C66-8322A74B6DFC}" sibTransId="{9546DAA4-2039-4E9A-B2AC-2103E3DF799A}"/>
    <dgm:cxn modelId="{F3C553E6-938C-4694-A3E2-4DEB57320532}" type="presParOf" srcId="{C57EAE75-7B76-4CB6-92B8-BA847463749F}" destId="{7EA11451-CC70-4343-9DD9-079E67591CEE}" srcOrd="0" destOrd="0" presId="urn:microsoft.com/office/officeart/2005/8/layout/vList2#3"/>
    <dgm:cxn modelId="{FE62C796-2022-4374-AB49-64D58457D087}" type="presParOf" srcId="{C57EAE75-7B76-4CB6-92B8-BA847463749F}" destId="{1A8EF6C4-5E51-4364-9709-42436C06D746}" srcOrd="1" destOrd="0" presId="urn:microsoft.com/office/officeart/2005/8/layout/vList2#3"/>
    <dgm:cxn modelId="{84CB39D5-EB48-43C9-A3F6-443430E9750B}"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0"/>
      <dgm:spPr/>
      <dgm:t>
        <a:bodyPr vert="horz" wrap="square"/>
        <a:lstStyle/>
        <a:p>
          <a:pPr>
            <a:lnSpc>
              <a:spcPct val="100000"/>
            </a:lnSpc>
            <a:spcBef>
              <a:spcPct val="0"/>
            </a:spcBef>
            <a:spcAft>
              <a:spcPct val="35000"/>
            </a:spcAft>
          </a:pPr>
          <a:r>
            <a:rPr lang="zh-CN" altLang="en-US" dirty="0">
              <a:solidFill>
                <a:schemeClr val="tx1"/>
              </a:solidFill>
              <a:latin typeface="微软雅黑" panose="020B0503020204020204" charset="-122"/>
              <a:ea typeface="微软雅黑" panose="020B0503020204020204" charset="-122"/>
            </a:rPr>
            <a:t>一是在各岗位对知识和技能明确要求的基础上,通过对员工实际工作绩效及工作能力的分析,找到员工的差距,并对差距进行分析,提炼出现实的培训需求;</a:t>
          </a:r>
        </a:p>
      </dgm:t>
    </dgm:pt>
    <dgm:pt modelId="{73BFC575-0538-4804-8C66-8322A74B6DFC}" type="parTrans" cxnId="{CF173209-C218-47D7-8253-F3AF4E21CF04}">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CF173209-C218-47D7-8253-F3AF4E21CF04}">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0"/>
      <dgm:spPr/>
      <dgm:t>
        <a:bodyPr vert="horz" wrap="square"/>
        <a:lstStyle/>
        <a:p>
          <a:pPr>
            <a:lnSpc>
              <a:spcPct val="100000"/>
            </a:lnSpc>
            <a:spcBef>
              <a:spcPct val="0"/>
            </a:spcBef>
            <a:spcAft>
              <a:spcPct val="35000"/>
            </a:spcAft>
          </a:pPr>
          <a:r>
            <a:rPr lang="zh-CN" altLang="en-US" dirty="0">
              <a:solidFill>
                <a:schemeClr val="tx1"/>
              </a:solidFill>
              <a:latin typeface="微软雅黑" panose="020B0503020204020204" charset="-122"/>
              <a:ea typeface="微软雅黑" panose="020B0503020204020204" charset="-122"/>
            </a:rPr>
            <a:t>二是判断员工接受培训的意愿,如果他根本就没有接受培训的意愿,或者不愿意做好本职工作,培训对他而言是没有任何意义的。</a:t>
          </a:r>
        </a:p>
      </dgm:t>
    </dgm:pt>
    <dgm:pt modelId="{25409D27-3FF3-48DD-8EFE-2D6E8029C825}" type="parTrans" cxnId="{ECA1E4D6-1BDB-4F22-A36A-A059BAE81AF9}">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ECA1E4D6-1BDB-4F22-A36A-A059BAE81AF9}">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EADDA501-7DBB-4DE3-961D-4B33D6591C1D}" type="presOf" srcId="{B4A2CA4F-0D04-4D11-BA18-7343EB72C464}" destId="{7EA11451-CC70-4343-9DD9-079E67591CEE}" srcOrd="0" destOrd="0" presId="urn:microsoft.com/office/officeart/2005/8/layout/vList2#3"/>
    <dgm:cxn modelId="{CF173209-C218-47D7-8253-F3AF4E21CF04}" srcId="{D92FF8A1-5600-4D1C-BF66-99BB9BAEF95D}" destId="{B4A2CA4F-0D04-4D11-BA18-7343EB72C464}" srcOrd="0" destOrd="0" parTransId="{73BFC575-0538-4804-8C66-8322A74B6DFC}" sibTransId="{9546DAA4-2039-4E9A-B2AC-2103E3DF799A}"/>
    <dgm:cxn modelId="{B46B8658-B075-4B6A-9985-0A1E231E0EBB}" type="presOf" srcId="{D92FF8A1-5600-4D1C-BF66-99BB9BAEF95D}" destId="{C57EAE75-7B76-4CB6-92B8-BA847463749F}" srcOrd="0" destOrd="0" presId="urn:microsoft.com/office/officeart/2005/8/layout/vList2#3"/>
    <dgm:cxn modelId="{997EF2B3-8D51-4E1B-9B2F-61BAEEE3091A}" type="presOf" srcId="{EDD765C2-6033-43D5-83F9-C482A72C2F6C}" destId="{5BD37FA1-B187-4E72-8BD1-990E48D88758}" srcOrd="0" destOrd="0" presId="urn:microsoft.com/office/officeart/2005/8/layout/vList2#3"/>
    <dgm:cxn modelId="{ECA1E4D6-1BDB-4F22-A36A-A059BAE81AF9}" srcId="{D92FF8A1-5600-4D1C-BF66-99BB9BAEF95D}" destId="{EDD765C2-6033-43D5-83F9-C482A72C2F6C}" srcOrd="1" destOrd="0" parTransId="{25409D27-3FF3-48DD-8EFE-2D6E8029C825}" sibTransId="{8398E0C2-2BC5-4FE1-AF15-4F6B0602C6C5}"/>
    <dgm:cxn modelId="{63E87704-EF35-4FB7-97D5-6E867767AE20}" type="presParOf" srcId="{C57EAE75-7B76-4CB6-92B8-BA847463749F}" destId="{7EA11451-CC70-4343-9DD9-079E67591CEE}" srcOrd="0" destOrd="0" presId="urn:microsoft.com/office/officeart/2005/8/layout/vList2#3"/>
    <dgm:cxn modelId="{6082A8C5-141C-4C09-94CC-306ABCB38B75}" type="presParOf" srcId="{C57EAE75-7B76-4CB6-92B8-BA847463749F}" destId="{1A8EF6C4-5E51-4364-9709-42436C06D746}" srcOrd="1" destOrd="0" presId="urn:microsoft.com/office/officeart/2005/8/layout/vList2#3"/>
    <dgm:cxn modelId="{20B18E56-CBE4-4099-A11E-A8C7724EE4D8}"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4" loCatId="list" qsTypeId="urn:microsoft.com/office/officeart/2005/8/quickstyle/simple1#4" qsCatId="simple" csTypeId="urn:microsoft.com/office/officeart/2005/8/colors/accent1_4#4"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知识培训</a:t>
          </a:r>
        </a:p>
      </dgm:t>
    </dgm:pt>
    <dgm:pt modelId="{AB09C4D8-2508-47A8-84A9-3BE5ADC67F7D}" type="parTrans" cxnId="{383F48CF-BB8B-46D5-8048-8419158B9EF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383F48CF-BB8B-46D5-8048-8419158B9EFB}">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技能培训</a:t>
          </a:r>
        </a:p>
      </dgm:t>
    </dgm:pt>
    <dgm:pt modelId="{C7B4B37D-06F3-4710-AD67-2FA95253BA0C}" type="parTrans" cxnId="{255735B1-4DD5-44A1-9BD4-BDFEB198BDEA}">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255735B1-4DD5-44A1-9BD4-BDFEB198BDEA}">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素质培训</a:t>
          </a:r>
        </a:p>
      </dgm:t>
    </dgm:pt>
    <dgm:pt modelId="{743CDBD7-6E83-40D2-8D1D-C8465A6C3C2A}" type="parTrans" cxnId="{7BA50010-CB41-4774-B582-FA44D14EC49D}">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7BA50010-CB41-4774-B582-FA44D14EC49D}">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7BA50010-CB41-4774-B582-FA44D14EC49D}" srcId="{02705767-8A5B-41B3-BF06-749A5920786F}" destId="{48B039C9-F09F-4F18-808C-BA173EB2439B}" srcOrd="2" destOrd="0" parTransId="{743CDBD7-6E83-40D2-8D1D-C8465A6C3C2A}" sibTransId="{2BB1ED2E-BB39-480B-9D01-08877AD0182D}"/>
    <dgm:cxn modelId="{2078C225-9077-468E-8626-87F588F9A10A}" type="presOf" srcId="{02705767-8A5B-41B3-BF06-749A5920786F}" destId="{3C38E6DF-A8F3-4D35-8AAA-60D034442418}" srcOrd="0" destOrd="0" presId="urn:microsoft.com/office/officeart/2005/8/layout/pyramid2#4"/>
    <dgm:cxn modelId="{83B0E48F-4618-4209-9737-05782A965428}" type="presOf" srcId="{48B039C9-F09F-4F18-808C-BA173EB2439B}" destId="{88FAD89F-A6D7-48F8-9DBB-74CBDE32A048}" srcOrd="0" destOrd="0" presId="urn:microsoft.com/office/officeart/2005/8/layout/pyramid2#4"/>
    <dgm:cxn modelId="{255735B1-4DD5-44A1-9BD4-BDFEB198BDEA}" srcId="{02705767-8A5B-41B3-BF06-749A5920786F}" destId="{DD71B7AF-F9B6-4C32-8AF5-862EDE19B780}" srcOrd="1" destOrd="0" parTransId="{C7B4B37D-06F3-4710-AD67-2FA95253BA0C}" sibTransId="{6FF11A94-080F-4AA4-93FD-A77F79E2691E}"/>
    <dgm:cxn modelId="{023026BB-DC84-4BE8-8D9B-9FB9DBF4C0A1}" type="presOf" srcId="{DD71B7AF-F9B6-4C32-8AF5-862EDE19B780}" destId="{0F22A5A3-DF7D-410E-BC63-084267C3242D}" srcOrd="0" destOrd="0" presId="urn:microsoft.com/office/officeart/2005/8/layout/pyramid2#4"/>
    <dgm:cxn modelId="{C5D99DC6-A1DA-4ADA-8913-C2CDBBC4F3D2}" type="presOf" srcId="{69C8FE8F-ED10-40A2-AC53-90233FDFE809}" destId="{519A80B6-AC90-4225-8271-CE2758CBE538}" srcOrd="0" destOrd="0" presId="urn:microsoft.com/office/officeart/2005/8/layout/pyramid2#4"/>
    <dgm:cxn modelId="{383F48CF-BB8B-46D5-8048-8419158B9EFB}" srcId="{02705767-8A5B-41B3-BF06-749A5920786F}" destId="{69C8FE8F-ED10-40A2-AC53-90233FDFE809}" srcOrd="0" destOrd="0" parTransId="{AB09C4D8-2508-47A8-84A9-3BE5ADC67F7D}" sibTransId="{493A2F19-6936-4EFC-81A1-8FB18BFC95B1}"/>
    <dgm:cxn modelId="{5EB478E1-9926-4F90-AEF7-0A708128E456}" type="presParOf" srcId="{3C38E6DF-A8F3-4D35-8AAA-60D034442418}" destId="{DC9BAFCB-E4BB-4BA8-88FA-D4DB1BC7FF6B}" srcOrd="0" destOrd="0" presId="urn:microsoft.com/office/officeart/2005/8/layout/pyramid2#4"/>
    <dgm:cxn modelId="{5BDFE932-DFE5-4929-ABBC-F74DE5402B48}" type="presParOf" srcId="{3C38E6DF-A8F3-4D35-8AAA-60D034442418}" destId="{DA2E1154-E482-400C-A0FD-CF904B10F1A9}" srcOrd="1" destOrd="0" presId="urn:microsoft.com/office/officeart/2005/8/layout/pyramid2#4"/>
    <dgm:cxn modelId="{3B929E04-B662-41C8-9888-521BCF35D4B8}" type="presParOf" srcId="{DA2E1154-E482-400C-A0FD-CF904B10F1A9}" destId="{519A80B6-AC90-4225-8271-CE2758CBE538}" srcOrd="0" destOrd="0" presId="urn:microsoft.com/office/officeart/2005/8/layout/pyramid2#4"/>
    <dgm:cxn modelId="{B2A1D82C-DD53-4C1B-B122-CF5F9D1E70A9}" type="presParOf" srcId="{DA2E1154-E482-400C-A0FD-CF904B10F1A9}" destId="{2E0B5238-FCE5-4332-9716-7FE30D27D8BE}" srcOrd="1" destOrd="0" presId="urn:microsoft.com/office/officeart/2005/8/layout/pyramid2#4"/>
    <dgm:cxn modelId="{5CD19F9C-DD97-482E-A83E-065619D0B43E}" type="presParOf" srcId="{DA2E1154-E482-400C-A0FD-CF904B10F1A9}" destId="{0F22A5A3-DF7D-410E-BC63-084267C3242D}" srcOrd="2" destOrd="0" presId="urn:microsoft.com/office/officeart/2005/8/layout/pyramid2#4"/>
    <dgm:cxn modelId="{3D8F6ED0-7667-406A-8958-C645F8A5796B}" type="presParOf" srcId="{DA2E1154-E482-400C-A0FD-CF904B10F1A9}" destId="{B73E7FC5-50B9-43FD-97B7-C3C4F8FE8144}" srcOrd="3" destOrd="0" presId="urn:microsoft.com/office/officeart/2005/8/layout/pyramid2#4"/>
    <dgm:cxn modelId="{AE72E98C-8CD7-47DB-A303-C2B1ACB00711}" type="presParOf" srcId="{DA2E1154-E482-400C-A0FD-CF904B10F1A9}" destId="{88FAD89F-A6D7-48F8-9DBB-74CBDE32A048}" srcOrd="4" destOrd="0" presId="urn:microsoft.com/office/officeart/2005/8/layout/pyramid2#4"/>
    <dgm:cxn modelId="{8EDF79E3-6AC5-4F4C-9E74-43A567012365}" type="presParOf" srcId="{DA2E1154-E482-400C-A0FD-CF904B10F1A9}" destId="{0B2D537C-588B-4A8D-8463-F4DC6F282E77}" srcOrd="5" destOrd="0" presId="urn:microsoft.com/office/officeart/2005/8/layout/pyramid2#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02705767-8A5B-41B3-BF06-749A5920786F}" type="doc">
      <dgm:prSet loTypeId="urn:microsoft.com/office/officeart/2005/8/layout/pyramid2#5" loCatId="list" qsTypeId="urn:microsoft.com/office/officeart/2005/8/quickstyle/simple1#5" qsCatId="simple" csTypeId="urn:microsoft.com/office/officeart/2005/8/colors/accent1_4#5" csCatId="accent1" phldr="1"/>
      <dgm:spPr/>
    </dgm:pt>
    <dgm:pt modelId="{69C8FE8F-ED10-40A2-AC53-90233FDFE809}">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能及时调整绩效计划,保证工作过程的动态性和有效性。</a:t>
          </a:r>
        </a:p>
      </dgm:t>
    </dgm:pt>
    <dgm:pt modelId="{AB09C4D8-2508-47A8-84A9-3BE5ADC67F7D}" type="parTrans" cxnId="{525EDF05-BF4C-4DB1-B8B3-164CF690B386}">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93A2F19-6936-4EFC-81A1-8FB18BFC95B1}" type="sibTrans" cxnId="{525EDF05-BF4C-4DB1-B8B3-164CF690B386}">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DD71B7AF-F9B6-4C32-8AF5-862EDE19B780}">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管理者和员工能及时了解相关信息,推动绩效计划的顺利开展。</a:t>
          </a:r>
        </a:p>
      </dgm:t>
    </dgm:pt>
    <dgm:pt modelId="{C7B4B37D-06F3-4710-AD67-2FA95253BA0C}" type="parTrans" cxnId="{150ABFC9-B0C8-4649-8198-19BE55BB6DB0}">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6FF11A94-080F-4AA4-93FD-A77F79E2691E}" type="sibTrans" cxnId="{150ABFC9-B0C8-4649-8198-19BE55BB6DB0}">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48B039C9-F09F-4F18-808C-BA173EB2439B}">
      <dgm:prSet phldrT="[文本]" phldr="0" custT="1"/>
      <dgm:spPr/>
      <dgm:t>
        <a:bodyPr vert="horz" wrap="square"/>
        <a:lstStyle/>
        <a:p>
          <a:pPr>
            <a:lnSpc>
              <a:spcPct val="100000"/>
            </a:lnSpc>
            <a:spcBef>
              <a:spcPct val="0"/>
            </a:spcBef>
            <a:spcAft>
              <a:spcPct val="35000"/>
            </a:spcAft>
          </a:pPr>
          <a:r>
            <a:rPr sz="1600">
              <a:latin typeface="微软雅黑" panose="020B0503020204020204" charset="-122"/>
              <a:ea typeface="微软雅黑" panose="020B0503020204020204" charset="-122"/>
            </a:rPr>
            <a:t>有利于收集绩效考核所需信息。</a:t>
          </a:r>
        </a:p>
      </dgm:t>
    </dgm:pt>
    <dgm:pt modelId="{743CDBD7-6E83-40D2-8D1D-C8465A6C3C2A}" type="parTrans" cxnId="{C56BEF14-714D-488C-B6AC-4A8F95D93D4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2BB1ED2E-BB39-480B-9D01-08877AD0182D}" type="sibTrans" cxnId="{C56BEF14-714D-488C-B6AC-4A8F95D93D45}">
      <dgm:prSet/>
      <dgm:spPr/>
      <dgm:t>
        <a:bodyPr/>
        <a:lstStyle/>
        <a:p>
          <a:endParaRPr lang="zh-CN" altLang="en-US" sz="1600">
            <a:solidFill>
              <a:schemeClr val="accent1"/>
            </a:solidFill>
            <a:latin typeface="微软雅黑" panose="020B0503020204020204" charset="-122"/>
            <a:ea typeface="微软雅黑" panose="020B0503020204020204" charset="-122"/>
          </a:endParaRPr>
        </a:p>
      </dgm:t>
    </dgm:pt>
    <dgm:pt modelId="{3C38E6DF-A8F3-4D35-8AAA-60D034442418}" type="pres">
      <dgm:prSet presAssocID="{02705767-8A5B-41B3-BF06-749A5920786F}" presName="compositeShape" presStyleCnt="0">
        <dgm:presLayoutVars>
          <dgm:dir/>
          <dgm:resizeHandles/>
        </dgm:presLayoutVars>
      </dgm:prSet>
      <dgm:spPr/>
    </dgm:pt>
    <dgm:pt modelId="{DC9BAFCB-E4BB-4BA8-88FA-D4DB1BC7FF6B}" type="pres">
      <dgm:prSet presAssocID="{02705767-8A5B-41B3-BF06-749A5920786F}" presName="pyramid" presStyleLbl="node1" presStyleIdx="0" presStyleCnt="1"/>
      <dgm:spPr/>
    </dgm:pt>
    <dgm:pt modelId="{DA2E1154-E482-400C-A0FD-CF904B10F1A9}" type="pres">
      <dgm:prSet presAssocID="{02705767-8A5B-41B3-BF06-749A5920786F}" presName="theList" presStyleCnt="0"/>
      <dgm:spPr/>
    </dgm:pt>
    <dgm:pt modelId="{519A80B6-AC90-4225-8271-CE2758CBE538}" type="pres">
      <dgm:prSet presAssocID="{69C8FE8F-ED10-40A2-AC53-90233FDFE809}" presName="aNode" presStyleLbl="fgAcc1" presStyleIdx="0" presStyleCnt="3" custScaleX="148961" custLinFactNeighborX="22224" custLinFactNeighborY="-15642">
        <dgm:presLayoutVars>
          <dgm:bulletEnabled val="1"/>
        </dgm:presLayoutVars>
      </dgm:prSet>
      <dgm:spPr/>
    </dgm:pt>
    <dgm:pt modelId="{2E0B5238-FCE5-4332-9716-7FE30D27D8BE}" type="pres">
      <dgm:prSet presAssocID="{69C8FE8F-ED10-40A2-AC53-90233FDFE809}" presName="aSpace" presStyleCnt="0"/>
      <dgm:spPr/>
    </dgm:pt>
    <dgm:pt modelId="{0F22A5A3-DF7D-410E-BC63-084267C3242D}" type="pres">
      <dgm:prSet presAssocID="{DD71B7AF-F9B6-4C32-8AF5-862EDE19B780}" presName="aNode" presStyleLbl="fgAcc1" presStyleIdx="1" presStyleCnt="3" custScaleX="150884" custLinFactNeighborX="22224" custLinFactNeighborY="1828">
        <dgm:presLayoutVars>
          <dgm:bulletEnabled val="1"/>
        </dgm:presLayoutVars>
      </dgm:prSet>
      <dgm:spPr/>
    </dgm:pt>
    <dgm:pt modelId="{B73E7FC5-50B9-43FD-97B7-C3C4F8FE8144}" type="pres">
      <dgm:prSet presAssocID="{DD71B7AF-F9B6-4C32-8AF5-862EDE19B780}" presName="aSpace" presStyleCnt="0"/>
      <dgm:spPr/>
    </dgm:pt>
    <dgm:pt modelId="{88FAD89F-A6D7-48F8-9DBB-74CBDE32A048}" type="pres">
      <dgm:prSet presAssocID="{48B039C9-F09F-4F18-808C-BA173EB2439B}" presName="aNode" presStyleLbl="fgAcc1" presStyleIdx="2" presStyleCnt="3" custScaleX="150142" custLinFactNeighborX="22224" custLinFactNeighborY="32390">
        <dgm:presLayoutVars>
          <dgm:bulletEnabled val="1"/>
        </dgm:presLayoutVars>
      </dgm:prSet>
      <dgm:spPr/>
    </dgm:pt>
    <dgm:pt modelId="{0B2D537C-588B-4A8D-8463-F4DC6F282E77}" type="pres">
      <dgm:prSet presAssocID="{48B039C9-F09F-4F18-808C-BA173EB2439B}" presName="aSpace" presStyleCnt="0"/>
      <dgm:spPr/>
    </dgm:pt>
  </dgm:ptLst>
  <dgm:cxnLst>
    <dgm:cxn modelId="{525EDF05-BF4C-4DB1-B8B3-164CF690B386}" srcId="{02705767-8A5B-41B3-BF06-749A5920786F}" destId="{69C8FE8F-ED10-40A2-AC53-90233FDFE809}" srcOrd="0" destOrd="0" parTransId="{AB09C4D8-2508-47A8-84A9-3BE5ADC67F7D}" sibTransId="{493A2F19-6936-4EFC-81A1-8FB18BFC95B1}"/>
    <dgm:cxn modelId="{51B1BF0C-7E62-484C-8EE6-2B2736E1F09D}" type="presOf" srcId="{DD71B7AF-F9B6-4C32-8AF5-862EDE19B780}" destId="{0F22A5A3-DF7D-410E-BC63-084267C3242D}" srcOrd="0" destOrd="0" presId="urn:microsoft.com/office/officeart/2005/8/layout/pyramid2#5"/>
    <dgm:cxn modelId="{4A73530E-B72B-4AF0-A8B7-F4CEDBF38AD5}" type="presOf" srcId="{69C8FE8F-ED10-40A2-AC53-90233FDFE809}" destId="{519A80B6-AC90-4225-8271-CE2758CBE538}" srcOrd="0" destOrd="0" presId="urn:microsoft.com/office/officeart/2005/8/layout/pyramid2#5"/>
    <dgm:cxn modelId="{C56BEF14-714D-488C-B6AC-4A8F95D93D45}" srcId="{02705767-8A5B-41B3-BF06-749A5920786F}" destId="{48B039C9-F09F-4F18-808C-BA173EB2439B}" srcOrd="2" destOrd="0" parTransId="{743CDBD7-6E83-40D2-8D1D-C8465A6C3C2A}" sibTransId="{2BB1ED2E-BB39-480B-9D01-08877AD0182D}"/>
    <dgm:cxn modelId="{D7DE0843-1AD6-498B-A291-30526D3EF026}" type="presOf" srcId="{48B039C9-F09F-4F18-808C-BA173EB2439B}" destId="{88FAD89F-A6D7-48F8-9DBB-74CBDE32A048}" srcOrd="0" destOrd="0" presId="urn:microsoft.com/office/officeart/2005/8/layout/pyramid2#5"/>
    <dgm:cxn modelId="{A48346B3-29B3-4445-A376-8A1FD6FC19B2}" type="presOf" srcId="{02705767-8A5B-41B3-BF06-749A5920786F}" destId="{3C38E6DF-A8F3-4D35-8AAA-60D034442418}" srcOrd="0" destOrd="0" presId="urn:microsoft.com/office/officeart/2005/8/layout/pyramid2#5"/>
    <dgm:cxn modelId="{150ABFC9-B0C8-4649-8198-19BE55BB6DB0}" srcId="{02705767-8A5B-41B3-BF06-749A5920786F}" destId="{DD71B7AF-F9B6-4C32-8AF5-862EDE19B780}" srcOrd="1" destOrd="0" parTransId="{C7B4B37D-06F3-4710-AD67-2FA95253BA0C}" sibTransId="{6FF11A94-080F-4AA4-93FD-A77F79E2691E}"/>
    <dgm:cxn modelId="{E8657A07-D7DC-47BE-8BE7-DABB035798DF}" type="presParOf" srcId="{3C38E6DF-A8F3-4D35-8AAA-60D034442418}" destId="{DC9BAFCB-E4BB-4BA8-88FA-D4DB1BC7FF6B}" srcOrd="0" destOrd="0" presId="urn:microsoft.com/office/officeart/2005/8/layout/pyramid2#5"/>
    <dgm:cxn modelId="{9B1E7F5C-CDBF-474A-A20E-05027ED3A1DC}" type="presParOf" srcId="{3C38E6DF-A8F3-4D35-8AAA-60D034442418}" destId="{DA2E1154-E482-400C-A0FD-CF904B10F1A9}" srcOrd="1" destOrd="0" presId="urn:microsoft.com/office/officeart/2005/8/layout/pyramid2#5"/>
    <dgm:cxn modelId="{D6CBD966-BF5C-4716-BCC4-0891BDEA710A}" type="presParOf" srcId="{DA2E1154-E482-400C-A0FD-CF904B10F1A9}" destId="{519A80B6-AC90-4225-8271-CE2758CBE538}" srcOrd="0" destOrd="0" presId="urn:microsoft.com/office/officeart/2005/8/layout/pyramid2#5"/>
    <dgm:cxn modelId="{10DACCF2-37F0-4766-8E77-E990DF1403AE}" type="presParOf" srcId="{DA2E1154-E482-400C-A0FD-CF904B10F1A9}" destId="{2E0B5238-FCE5-4332-9716-7FE30D27D8BE}" srcOrd="1" destOrd="0" presId="urn:microsoft.com/office/officeart/2005/8/layout/pyramid2#5"/>
    <dgm:cxn modelId="{DB4D5A06-247B-4C1E-B7F6-C10F1D076FD4}" type="presParOf" srcId="{DA2E1154-E482-400C-A0FD-CF904B10F1A9}" destId="{0F22A5A3-DF7D-410E-BC63-084267C3242D}" srcOrd="2" destOrd="0" presId="urn:microsoft.com/office/officeart/2005/8/layout/pyramid2#5"/>
    <dgm:cxn modelId="{1B31EF1D-C3AF-4C4D-8FB2-62C1066E938F}" type="presParOf" srcId="{DA2E1154-E482-400C-A0FD-CF904B10F1A9}" destId="{B73E7FC5-50B9-43FD-97B7-C3C4F8FE8144}" srcOrd="3" destOrd="0" presId="urn:microsoft.com/office/officeart/2005/8/layout/pyramid2#5"/>
    <dgm:cxn modelId="{AAA9E13F-A7DB-4134-9102-50E532DE724F}" type="presParOf" srcId="{DA2E1154-E482-400C-A0FD-CF904B10F1A9}" destId="{88FAD89F-A6D7-48F8-9DBB-74CBDE32A048}" srcOrd="4" destOrd="0" presId="urn:microsoft.com/office/officeart/2005/8/layout/pyramid2#5"/>
    <dgm:cxn modelId="{03749C94-E05B-4489-9906-D4C0A42E77B4}" type="presParOf" srcId="{DA2E1154-E482-400C-A0FD-CF904B10F1A9}" destId="{0B2D537C-588B-4A8D-8463-F4DC6F282E77}" srcOrd="5" destOrd="0" presId="urn:microsoft.com/office/officeart/2005/8/layout/pyramid2#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：直接排序法简单易行,花费时间少,避免了考核结果过宽、趋中以及严格化的倾向。</a:t>
          </a:r>
        </a:p>
      </dgm:t>
    </dgm:pt>
    <dgm:pt modelId="{73BFC575-0538-4804-8C66-8322A74B6DFC}" type="parTrans" cxnId="{94C0CA1A-9C78-4421-9614-2790A601FEAF}">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94C0CA1A-9C78-4421-9614-2790A601FEAF}">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：主观性比较强,有一定的局限性,特别是当个人的业绩水平非常接近时难以进行准确排序,而且此方法也不利于不同部门员工之间的业绩对比。</a:t>
          </a:r>
        </a:p>
      </dgm:t>
    </dgm:pt>
    <dgm:pt modelId="{25409D27-3FF3-48DD-8EFE-2D6E8029C825}" type="parTrans" cxnId="{7DA912FD-0FAC-444D-BEFB-DAB9FB3FAE5C}">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7DA912FD-0FAC-444D-BEFB-DAB9FB3FAE5C}">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F749B702-4188-410D-8690-8D9AD1F46FD6}" type="presOf" srcId="{D92FF8A1-5600-4D1C-BF66-99BB9BAEF95D}" destId="{C57EAE75-7B76-4CB6-92B8-BA847463749F}" srcOrd="0" destOrd="0" presId="urn:microsoft.com/office/officeart/2005/8/layout/vList2#3"/>
    <dgm:cxn modelId="{94C0CA1A-9C78-4421-9614-2790A601FEAF}" srcId="{D92FF8A1-5600-4D1C-BF66-99BB9BAEF95D}" destId="{B4A2CA4F-0D04-4D11-BA18-7343EB72C464}" srcOrd="0" destOrd="0" parTransId="{73BFC575-0538-4804-8C66-8322A74B6DFC}" sibTransId="{9546DAA4-2039-4E9A-B2AC-2103E3DF799A}"/>
    <dgm:cxn modelId="{D19F43CC-FB12-407C-9B54-A02E0AB3CE17}" type="presOf" srcId="{B4A2CA4F-0D04-4D11-BA18-7343EB72C464}" destId="{7EA11451-CC70-4343-9DD9-079E67591CEE}" srcOrd="0" destOrd="0" presId="urn:microsoft.com/office/officeart/2005/8/layout/vList2#3"/>
    <dgm:cxn modelId="{4DE5A7E7-4A73-49A8-BE80-AF1EF90FE733}" type="presOf" srcId="{EDD765C2-6033-43D5-83F9-C482A72C2F6C}" destId="{5BD37FA1-B187-4E72-8BD1-990E48D88758}" srcOrd="0" destOrd="0" presId="urn:microsoft.com/office/officeart/2005/8/layout/vList2#3"/>
    <dgm:cxn modelId="{7DA912FD-0FAC-444D-BEFB-DAB9FB3FAE5C}" srcId="{D92FF8A1-5600-4D1C-BF66-99BB9BAEF95D}" destId="{EDD765C2-6033-43D5-83F9-C482A72C2F6C}" srcOrd="1" destOrd="0" parTransId="{25409D27-3FF3-48DD-8EFE-2D6E8029C825}" sibTransId="{8398E0C2-2BC5-4FE1-AF15-4F6B0602C6C5}"/>
    <dgm:cxn modelId="{1DCA70D8-14A4-458B-8280-4E398288C325}" type="presParOf" srcId="{C57EAE75-7B76-4CB6-92B8-BA847463749F}" destId="{7EA11451-CC70-4343-9DD9-079E67591CEE}" srcOrd="0" destOrd="0" presId="urn:microsoft.com/office/officeart/2005/8/layout/vList2#3"/>
    <dgm:cxn modelId="{C6C23A51-F35F-4E3F-8B48-86BBAFEDC80A}" type="presParOf" srcId="{C57EAE75-7B76-4CB6-92B8-BA847463749F}" destId="{1A8EF6C4-5E51-4364-9709-42436C06D746}" srcOrd="1" destOrd="0" presId="urn:microsoft.com/office/officeart/2005/8/layout/vList2#3"/>
    <dgm:cxn modelId="{F691EA16-0696-4C51-A0FE-17EFA568A281}"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D92FF8A1-5600-4D1C-BF66-99BB9BAEF95D}" type="doc">
      <dgm:prSet loTypeId="urn:microsoft.com/office/officeart/2005/8/layout/vList2#3" loCatId="list" qsTypeId="urn:microsoft.com/office/officeart/2005/8/quickstyle/simple1#12" qsCatId="simple" csTypeId="urn:microsoft.com/office/officeart/2005/8/colors/colorful2#2" csCatId="accent1" phldr="1"/>
      <dgm:spPr/>
      <dgm:t>
        <a:bodyPr/>
        <a:lstStyle/>
        <a:p>
          <a:endParaRPr lang="zh-CN" altLang="en-US"/>
        </a:p>
      </dgm:t>
    </dgm:pt>
    <dgm:pt modelId="{B4A2CA4F-0D04-4D11-BA18-7343EB72C464}">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优点</a:t>
          </a:r>
          <a:r>
            <a:rPr lang="zh-CN" altLang="en-US" sz="1600" dirty="0">
              <a:solidFill>
                <a:schemeClr val="tx1"/>
              </a:solidFill>
              <a:latin typeface="微软雅黑" panose="020B0503020204020204" charset="-122"/>
              <a:ea typeface="微软雅黑" panose="020B0503020204020204" charset="-122"/>
            </a:rPr>
            <a:t>：简单实用,便于操作,其考核结果也令人一目了然,科学性较强。</a:t>
          </a:r>
        </a:p>
      </dgm:t>
    </dgm:pt>
    <dgm:pt modelId="{73BFC575-0538-4804-8C66-8322A74B6DFC}" type="parTrans" cxnId="{92E63F22-2A58-4CF6-A1D2-6C0FB536DE5C}">
      <dgm:prSet/>
      <dgm:spPr/>
      <dgm:t>
        <a:bodyPr/>
        <a:lstStyle/>
        <a:p>
          <a:endParaRPr lang="zh-CN" altLang="en-US">
            <a:latin typeface="微软雅黑" panose="020B0503020204020204" charset="-122"/>
            <a:ea typeface="微软雅黑" panose="020B0503020204020204" charset="-122"/>
          </a:endParaRPr>
        </a:p>
      </dgm:t>
    </dgm:pt>
    <dgm:pt modelId="{9546DAA4-2039-4E9A-B2AC-2103E3DF799A}" type="sibTrans" cxnId="{92E63F22-2A58-4CF6-A1D2-6C0FB536DE5C}">
      <dgm:prSet/>
      <dgm:spPr/>
      <dgm:t>
        <a:bodyPr/>
        <a:lstStyle/>
        <a:p>
          <a:endParaRPr lang="zh-CN" altLang="en-US">
            <a:latin typeface="微软雅黑" panose="020B0503020204020204" charset="-122"/>
            <a:ea typeface="微软雅黑" panose="020B0503020204020204" charset="-122"/>
          </a:endParaRPr>
        </a:p>
      </dgm:t>
    </dgm:pt>
    <dgm:pt modelId="{EDD765C2-6033-43D5-83F9-C482A72C2F6C}">
      <dgm:prSet phldrT="[文本]" phldr="0" custT="1"/>
      <dgm:spPr/>
      <dgm:t>
        <a:bodyPr vert="horz" wrap="square"/>
        <a:lstStyle/>
        <a:p>
          <a:pPr>
            <a:lnSpc>
              <a:spcPct val="100000"/>
            </a:lnSpc>
            <a:spcBef>
              <a:spcPct val="0"/>
            </a:spcBef>
            <a:spcAft>
              <a:spcPct val="35000"/>
            </a:spcAft>
          </a:pPr>
          <a:r>
            <a:rPr lang="zh-CN" altLang="en-US" sz="1600" b="1" dirty="0">
              <a:solidFill>
                <a:schemeClr val="tx1"/>
              </a:solidFill>
              <a:latin typeface="微软雅黑" panose="020B0503020204020204" charset="-122"/>
              <a:ea typeface="微软雅黑" panose="020B0503020204020204" charset="-122"/>
            </a:rPr>
            <a:t>缺点</a:t>
          </a:r>
          <a:r>
            <a:rPr lang="zh-CN" altLang="en-US" sz="1600" dirty="0">
              <a:solidFill>
                <a:schemeClr val="tx1"/>
              </a:solidFill>
              <a:latin typeface="微软雅黑" panose="020B0503020204020204" charset="-122"/>
              <a:ea typeface="微软雅黑" panose="020B0503020204020204" charset="-122"/>
            </a:rPr>
            <a:t>：存在主观性,人为因素不可避免,对于跨部门员工很难进行比较。此外,这种方法容易对员工造成心理压力,感情上也不易接受。</a:t>
          </a:r>
        </a:p>
      </dgm:t>
    </dgm:pt>
    <dgm:pt modelId="{25409D27-3FF3-48DD-8EFE-2D6E8029C825}" type="parTrans" cxnId="{368A058B-8E5E-4E77-8BDD-2AF1E43D2DAB}">
      <dgm:prSet/>
      <dgm:spPr/>
      <dgm:t>
        <a:bodyPr/>
        <a:lstStyle/>
        <a:p>
          <a:endParaRPr lang="zh-CN" altLang="en-US">
            <a:latin typeface="微软雅黑" panose="020B0503020204020204" charset="-122"/>
            <a:ea typeface="微软雅黑" panose="020B0503020204020204" charset="-122"/>
          </a:endParaRPr>
        </a:p>
      </dgm:t>
    </dgm:pt>
    <dgm:pt modelId="{8398E0C2-2BC5-4FE1-AF15-4F6B0602C6C5}" type="sibTrans" cxnId="{368A058B-8E5E-4E77-8BDD-2AF1E43D2DAB}">
      <dgm:prSet/>
      <dgm:spPr/>
      <dgm:t>
        <a:bodyPr/>
        <a:lstStyle/>
        <a:p>
          <a:endParaRPr lang="zh-CN" altLang="en-US">
            <a:latin typeface="微软雅黑" panose="020B0503020204020204" charset="-122"/>
            <a:ea typeface="微软雅黑" panose="020B0503020204020204" charset="-122"/>
          </a:endParaRPr>
        </a:p>
      </dgm:t>
    </dgm:pt>
    <dgm:pt modelId="{C57EAE75-7B76-4CB6-92B8-BA847463749F}" type="pres">
      <dgm:prSet presAssocID="{D92FF8A1-5600-4D1C-BF66-99BB9BAEF95D}" presName="linear" presStyleCnt="0">
        <dgm:presLayoutVars>
          <dgm:animLvl val="lvl"/>
          <dgm:resizeHandles val="exact"/>
        </dgm:presLayoutVars>
      </dgm:prSet>
      <dgm:spPr/>
    </dgm:pt>
    <dgm:pt modelId="{7EA11451-CC70-4343-9DD9-079E67591CEE}" type="pres">
      <dgm:prSet presAssocID="{B4A2CA4F-0D04-4D11-BA18-7343EB72C464}" presName="parentText" presStyleLbl="node1" presStyleIdx="0" presStyleCnt="2" custLinFactNeighborX="-9119" custLinFactNeighborY="-13533">
        <dgm:presLayoutVars>
          <dgm:chMax val="0"/>
          <dgm:bulletEnabled val="1"/>
        </dgm:presLayoutVars>
      </dgm:prSet>
      <dgm:spPr/>
    </dgm:pt>
    <dgm:pt modelId="{1A8EF6C4-5E51-4364-9709-42436C06D746}" type="pres">
      <dgm:prSet presAssocID="{9546DAA4-2039-4E9A-B2AC-2103E3DF799A}" presName="spacer" presStyleCnt="0"/>
      <dgm:spPr/>
    </dgm:pt>
    <dgm:pt modelId="{5BD37FA1-B187-4E72-8BD1-990E48D88758}" type="pres">
      <dgm:prSet presAssocID="{EDD765C2-6033-43D5-83F9-C482A72C2F6C}" presName="parentText" presStyleLbl="node1" presStyleIdx="1" presStyleCnt="2">
        <dgm:presLayoutVars>
          <dgm:chMax val="0"/>
          <dgm:bulletEnabled val="1"/>
        </dgm:presLayoutVars>
      </dgm:prSet>
      <dgm:spPr/>
    </dgm:pt>
  </dgm:ptLst>
  <dgm:cxnLst>
    <dgm:cxn modelId="{92E63F22-2A58-4CF6-A1D2-6C0FB536DE5C}" srcId="{D92FF8A1-5600-4D1C-BF66-99BB9BAEF95D}" destId="{B4A2CA4F-0D04-4D11-BA18-7343EB72C464}" srcOrd="0" destOrd="0" parTransId="{73BFC575-0538-4804-8C66-8322A74B6DFC}" sibTransId="{9546DAA4-2039-4E9A-B2AC-2103E3DF799A}"/>
    <dgm:cxn modelId="{3F82EC5B-E03B-4E89-8213-D808F07E1A87}" type="presOf" srcId="{EDD765C2-6033-43D5-83F9-C482A72C2F6C}" destId="{5BD37FA1-B187-4E72-8BD1-990E48D88758}" srcOrd="0" destOrd="0" presId="urn:microsoft.com/office/officeart/2005/8/layout/vList2#3"/>
    <dgm:cxn modelId="{368A058B-8E5E-4E77-8BDD-2AF1E43D2DAB}" srcId="{D92FF8A1-5600-4D1C-BF66-99BB9BAEF95D}" destId="{EDD765C2-6033-43D5-83F9-C482A72C2F6C}" srcOrd="1" destOrd="0" parTransId="{25409D27-3FF3-48DD-8EFE-2D6E8029C825}" sibTransId="{8398E0C2-2BC5-4FE1-AF15-4F6B0602C6C5}"/>
    <dgm:cxn modelId="{EAEDDD9B-0468-44FC-85F4-A4E6669AB668}" type="presOf" srcId="{B4A2CA4F-0D04-4D11-BA18-7343EB72C464}" destId="{7EA11451-CC70-4343-9DD9-079E67591CEE}" srcOrd="0" destOrd="0" presId="urn:microsoft.com/office/officeart/2005/8/layout/vList2#3"/>
    <dgm:cxn modelId="{CCB80DFE-A627-43CA-964F-63A717351C9A}" type="presOf" srcId="{D92FF8A1-5600-4D1C-BF66-99BB9BAEF95D}" destId="{C57EAE75-7B76-4CB6-92B8-BA847463749F}" srcOrd="0" destOrd="0" presId="urn:microsoft.com/office/officeart/2005/8/layout/vList2#3"/>
    <dgm:cxn modelId="{7EC49AF8-D0D7-4B0E-A6EC-3E1FC8999984}" type="presParOf" srcId="{C57EAE75-7B76-4CB6-92B8-BA847463749F}" destId="{7EA11451-CC70-4343-9DD9-079E67591CEE}" srcOrd="0" destOrd="0" presId="urn:microsoft.com/office/officeart/2005/8/layout/vList2#3"/>
    <dgm:cxn modelId="{E4694846-86D2-42C5-9127-1E69B52A1460}" type="presParOf" srcId="{C57EAE75-7B76-4CB6-92B8-BA847463749F}" destId="{1A8EF6C4-5E51-4364-9709-42436C06D746}" srcOrd="1" destOrd="0" presId="urn:microsoft.com/office/officeart/2005/8/layout/vList2#3"/>
    <dgm:cxn modelId="{F6A84914-ACA8-4894-92C4-CF2D71AE67D9}" type="presParOf" srcId="{C57EAE75-7B76-4CB6-92B8-BA847463749F}" destId="{5BD37FA1-B187-4E72-8BD1-990E48D88758}" srcOrd="2" destOrd="0" presId="urn:microsoft.com/office/officeart/2005/8/layout/vList2#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508285" y="0"/>
          <a:ext cx="2874962" cy="2874962"/>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1903599" y="275733"/>
          <a:ext cx="2783671" cy="680557"/>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kern="1200">
              <a:latin typeface="微软雅黑" panose="020B0503020204020204" pitchFamily="34" charset="-122"/>
              <a:ea typeface="微软雅黑" panose="020B0503020204020204" pitchFamily="34" charset="-122"/>
            </a:rPr>
            <a:t>员工的因素</a:t>
          </a:r>
        </a:p>
      </dsp:txBody>
      <dsp:txXfrm>
        <a:off x="1936821" y="308955"/>
        <a:ext cx="2717227" cy="614113"/>
      </dsp:txXfrm>
    </dsp:sp>
    <dsp:sp modelId="{0F22A5A3-DF7D-410E-BC63-084267C3242D}">
      <dsp:nvSpPr>
        <dsp:cNvPr id="0" name=""/>
        <dsp:cNvSpPr/>
      </dsp:nvSpPr>
      <dsp:spPr>
        <a:xfrm>
          <a:off x="1885631" y="1056222"/>
          <a:ext cx="2819607"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kern="1200">
              <a:latin typeface="微软雅黑" panose="020B0503020204020204" pitchFamily="34" charset="-122"/>
              <a:ea typeface="微软雅黑" panose="020B0503020204020204" pitchFamily="34" charset="-122"/>
            </a:rPr>
            <a:t>组织的因素</a:t>
          </a:r>
        </a:p>
      </dsp:txBody>
      <dsp:txXfrm>
        <a:off x="1918853" y="1089444"/>
        <a:ext cx="2753163" cy="614113"/>
      </dsp:txXfrm>
    </dsp:sp>
    <dsp:sp modelId="{88FAD89F-A6D7-48F8-9DBB-74CBDE32A048}">
      <dsp:nvSpPr>
        <dsp:cNvPr id="0" name=""/>
        <dsp:cNvSpPr/>
      </dsp:nvSpPr>
      <dsp:spPr>
        <a:xfrm>
          <a:off x="1892564" y="1847848"/>
          <a:ext cx="2805741"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ctr" defTabSz="711200">
            <a:lnSpc>
              <a:spcPct val="100000"/>
            </a:lnSpc>
            <a:spcBef>
              <a:spcPct val="0"/>
            </a:spcBef>
            <a:spcAft>
              <a:spcPct val="35000"/>
            </a:spcAft>
            <a:buNone/>
          </a:pPr>
          <a:r>
            <a:rPr lang="zh-CN" altLang="en-US" sz="1400" kern="1200">
              <a:latin typeface="微软雅黑" panose="020B0503020204020204" pitchFamily="34" charset="-122"/>
              <a:ea typeface="微软雅黑" panose="020B0503020204020204" pitchFamily="34" charset="-122"/>
            </a:rPr>
            <a:t>环境因素</a:t>
          </a:r>
        </a:p>
      </dsp:txBody>
      <dsp:txXfrm>
        <a:off x="1925786" y="1881070"/>
        <a:ext cx="2739297" cy="61411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826898"/>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：设计和使用起来比较容易,特别是当评选最佳员工时是一个非常有效的方法。</a:t>
          </a:r>
        </a:p>
      </dsp:txBody>
      <dsp:txXfrm>
        <a:off x="40366" y="40366"/>
        <a:ext cx="10963823" cy="746166"/>
      </dsp:txXfrm>
    </dsp:sp>
    <dsp:sp modelId="{5BD37FA1-B187-4E72-8BD1-990E48D88758}">
      <dsp:nvSpPr>
        <dsp:cNvPr id="0" name=""/>
        <dsp:cNvSpPr/>
      </dsp:nvSpPr>
      <dsp:spPr>
        <a:xfrm>
          <a:off x="0" y="840216"/>
          <a:ext cx="11044555" cy="826898"/>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：主观性仍然较大,很花时间,一旦下级人数过多(多于5人),配对评价就非常麻烦,而且该方法只能评比出下级人员的名次,不能反映出他们之间的差距到底有多大,因此,只适用于人数比较少的部门评估。</a:t>
          </a:r>
        </a:p>
      </dsp:txBody>
      <dsp:txXfrm>
        <a:off x="40366" y="880582"/>
        <a:ext cx="10963823" cy="746166"/>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827043"/>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：有利于管理控制,能明确筛选出淘汰的对象,具有强制激励和鞭策功能,避免了考核标准过宽或过严及考核结果全部趋中的现象。</a:t>
          </a:r>
        </a:p>
      </dsp:txBody>
      <dsp:txXfrm>
        <a:off x="40373" y="40373"/>
        <a:ext cx="10963809" cy="746297"/>
      </dsp:txXfrm>
    </dsp:sp>
    <dsp:sp modelId="{5BD37FA1-B187-4E72-8BD1-990E48D88758}">
      <dsp:nvSpPr>
        <dsp:cNvPr id="0" name=""/>
        <dsp:cNvSpPr/>
      </dsp:nvSpPr>
      <dsp:spPr>
        <a:xfrm>
          <a:off x="0" y="840280"/>
          <a:ext cx="11044555" cy="827043"/>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：强制把员工分成三六九等,易遭到员工的抵制;各评价等级间差异的内涵不清,主观性强。另外,该方法不适合人数较少的部门或公司。</a:t>
          </a:r>
        </a:p>
      </dsp:txBody>
      <dsp:txXfrm>
        <a:off x="40373" y="880653"/>
        <a:ext cx="10963809" cy="74629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866666"/>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：简单易行,开发成本小,既可以评价工作的结果,也可以评价工作过程或者员工的行为、个人特点等。</a:t>
          </a:r>
        </a:p>
      </dsp:txBody>
      <dsp:txXfrm>
        <a:off x="42307" y="42307"/>
        <a:ext cx="10959941" cy="782052"/>
      </dsp:txXfrm>
    </dsp:sp>
    <dsp:sp modelId="{5BD37FA1-B187-4E72-8BD1-990E48D88758}">
      <dsp:nvSpPr>
        <dsp:cNvPr id="0" name=""/>
        <dsp:cNvSpPr/>
      </dsp:nvSpPr>
      <dsp:spPr>
        <a:xfrm>
          <a:off x="0" y="881116"/>
          <a:ext cx="11044555" cy="866666"/>
        </a:xfrm>
        <a:prstGeom prst="roundRect">
          <a:avLst/>
        </a:prstGeom>
        <a:solidFill>
          <a:schemeClr val="accent2">
            <a:hueOff val="-3098448"/>
            <a:satOff val="5622"/>
            <a:lumOff val="1686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100000"/>
            </a:lnSpc>
            <a:spcBef>
              <a:spcPct val="0"/>
            </a:spcBef>
            <a:spcAft>
              <a:spcPct val="35000"/>
            </a:spcAft>
            <a:buNone/>
          </a:pPr>
          <a:r>
            <a:rPr lang="zh-CN" altLang="en-US" sz="1400" b="1" kern="1200" dirty="0">
              <a:solidFill>
                <a:schemeClr val="tx1"/>
              </a:solidFill>
              <a:latin typeface="微软雅黑" panose="020B0503020204020204" charset="-122"/>
              <a:ea typeface="微软雅黑" panose="020B0503020204020204" charset="-122"/>
            </a:rPr>
            <a:t>缺点</a:t>
          </a:r>
          <a:r>
            <a:rPr lang="zh-CN" altLang="en-US" sz="1400" kern="1200" dirty="0">
              <a:solidFill>
                <a:schemeClr val="tx1"/>
              </a:solidFill>
              <a:latin typeface="微软雅黑" panose="020B0503020204020204" charset="-122"/>
              <a:ea typeface="微软雅黑" panose="020B0503020204020204" charset="-122"/>
            </a:rPr>
            <a:t>：量表不能清楚地指明员工必须做什么才能得到某个确定的评分,也不能提供一个良好的机制以提供具体的、非威胁性的反馈,而且在评价时,评价者往往只能根据自己的主观理解进行评分,很容易给所有人打出最高分和最低分,或者评分过于集中,这种主观性很可能存在潜在的偏见,影响着最终的绩效考核结果。</a:t>
          </a:r>
        </a:p>
      </dsp:txBody>
      <dsp:txXfrm>
        <a:off x="42307" y="923423"/>
        <a:ext cx="10959941" cy="782052"/>
      </dsp:txXfrm>
    </dsp:sp>
    <dsp:sp modelId="{89CD9DD0-6654-4D35-A5EA-C341B99ECCDA}">
      <dsp:nvSpPr>
        <dsp:cNvPr id="0" name=""/>
        <dsp:cNvSpPr/>
      </dsp:nvSpPr>
      <dsp:spPr>
        <a:xfrm>
          <a:off x="0" y="1761888"/>
          <a:ext cx="11044555" cy="866666"/>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100000"/>
            </a:lnSpc>
            <a:spcBef>
              <a:spcPct val="0"/>
            </a:spcBef>
            <a:spcAft>
              <a:spcPct val="35000"/>
            </a:spcAft>
            <a:buNone/>
          </a:pPr>
          <a:r>
            <a:rPr altLang="en-US" sz="1400" kern="1200" dirty="0" err="1">
              <a:solidFill>
                <a:schemeClr val="tx1"/>
              </a:solidFill>
              <a:latin typeface="微软雅黑" panose="020B0503020204020204" charset="-122"/>
              <a:ea typeface="微软雅黑" panose="020B0503020204020204" charset="-122"/>
              <a:cs typeface="微软雅黑" panose="020B0503020204020204" charset="-122"/>
            </a:rPr>
            <a:t>在实际运用上,图尺度评价法经常需要结合关键事件法、强制分配法或目标管理法等进行综合使用,以克服自身存在的不足</a:t>
          </a:r>
          <a:r>
            <a:rPr altLang="en-US" sz="1400" kern="1200" dirty="0">
              <a:solidFill>
                <a:schemeClr val="tx1"/>
              </a:solidFill>
              <a:latin typeface="微软雅黑" panose="020B0503020204020204" charset="-122"/>
              <a:ea typeface="微软雅黑" panose="020B0503020204020204" charset="-122"/>
              <a:cs typeface="微软雅黑" panose="020B0503020204020204" charset="-122"/>
            </a:rPr>
            <a:t>。</a:t>
          </a:r>
        </a:p>
      </dsp:txBody>
      <dsp:txXfrm>
        <a:off x="42307" y="1804195"/>
        <a:ext cx="10959941" cy="782052"/>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79794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100000"/>
            </a:lnSpc>
            <a:spcBef>
              <a:spcPct val="0"/>
            </a:spcBef>
            <a:spcAft>
              <a:spcPct val="35000"/>
            </a:spcAft>
            <a:buNone/>
          </a:pPr>
          <a:r>
            <a:rPr lang="zh-CN" altLang="en-US" sz="1400" b="1" kern="1200" dirty="0">
              <a:solidFill>
                <a:schemeClr val="tx1"/>
              </a:solidFill>
              <a:latin typeface="微软雅黑" panose="020B0503020204020204" charset="-122"/>
              <a:ea typeface="微软雅黑" panose="020B0503020204020204" charset="-122"/>
            </a:rPr>
            <a:t>优点</a:t>
          </a:r>
          <a:r>
            <a:rPr lang="zh-CN" altLang="en-US" sz="1400" kern="1200" dirty="0">
              <a:solidFill>
                <a:schemeClr val="tx1"/>
              </a:solidFill>
              <a:latin typeface="微软雅黑" panose="020B0503020204020204" charset="-122"/>
              <a:ea typeface="微软雅黑" panose="020B0503020204020204" charset="-122"/>
            </a:rPr>
            <a:t>：它为考核者向被考核者解释绩效结果提供了一些确切的事实证据;它确保了考核者在全年当中都会关注被考核者的绩效问题;它可以使考核者获得一份关于被考核者运用何种途径消除不良绩效的具体实例。在认定员工特殊的良好表现和劣等表现方面是十分有效的。</a:t>
          </a:r>
        </a:p>
      </dsp:txBody>
      <dsp:txXfrm>
        <a:off x="38952" y="38952"/>
        <a:ext cx="10966651" cy="720036"/>
      </dsp:txXfrm>
    </dsp:sp>
    <dsp:sp modelId="{5BD37FA1-B187-4E72-8BD1-990E48D88758}">
      <dsp:nvSpPr>
        <dsp:cNvPr id="0" name=""/>
        <dsp:cNvSpPr/>
      </dsp:nvSpPr>
      <dsp:spPr>
        <a:xfrm>
          <a:off x="0" y="865435"/>
          <a:ext cx="11044555" cy="797940"/>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：对员工进行比较或做出与之相关的薪酬、晋升或培训时,效果可能不会太明显。</a:t>
          </a:r>
        </a:p>
      </dsp:txBody>
      <dsp:txXfrm>
        <a:off x="38952" y="904387"/>
        <a:ext cx="10966651" cy="72003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12168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：它使工作绩效的计量更加准确;它能为被考核者提供良好的反馈;它使工作绩效考核标准更加明确;它具有较好的连贯性和较高的信度;它使各种工作绩效考核要素之间保持了较强的相互独立性。</a:t>
          </a:r>
        </a:p>
      </dsp:txBody>
      <dsp:txXfrm>
        <a:off x="59399" y="59399"/>
        <a:ext cx="10925757" cy="1098002"/>
      </dsp:txXfrm>
    </dsp:sp>
    <dsp:sp modelId="{5BD37FA1-B187-4E72-8BD1-990E48D88758}">
      <dsp:nvSpPr>
        <dsp:cNvPr id="0" name=""/>
        <dsp:cNvSpPr/>
      </dsp:nvSpPr>
      <dsp:spPr>
        <a:xfrm>
          <a:off x="0" y="1408050"/>
          <a:ext cx="11044555" cy="1216800"/>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：行为锚定法费时费力,执行起来有一定的难度。该方法适合用来为奖金的分配提供依据。</a:t>
          </a:r>
        </a:p>
      </dsp:txBody>
      <dsp:txXfrm>
        <a:off x="59399" y="1467449"/>
        <a:ext cx="10925757" cy="1098002"/>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827043"/>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360度绩效考核法反映了企业追求全面和以客户为中心的管理思想。它可以使组织成员对组织目标和组织绩效进行总结、交流,可以对被考核者的工作行为、个体特质做出比较全面的判断,可以为持续改进工作和员工发展提供参考依据。</a:t>
          </a:r>
        </a:p>
      </dsp:txBody>
      <dsp:txXfrm>
        <a:off x="40373" y="40373"/>
        <a:ext cx="10963809" cy="746297"/>
      </dsp:txXfrm>
    </dsp:sp>
    <dsp:sp modelId="{5BD37FA1-B187-4E72-8BD1-990E48D88758}">
      <dsp:nvSpPr>
        <dsp:cNvPr id="0" name=""/>
        <dsp:cNvSpPr/>
      </dsp:nvSpPr>
      <dsp:spPr>
        <a:xfrm>
          <a:off x="0" y="840280"/>
          <a:ext cx="11044555" cy="827043"/>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：它增加了考核系统的复杂性,运用起来要花费大量的时间,不同的评价者可能产生相互冲突的评价结论,而且不适合进行大规模的绩效考核。</a:t>
          </a:r>
        </a:p>
      </dsp:txBody>
      <dsp:txXfrm>
        <a:off x="40373" y="880653"/>
        <a:ext cx="10963809" cy="746297"/>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647019"/>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：有利于个人目标、部门目标与组织目标之间保持高度一致;有利于建立责任成果为导向的管理体系;有利于企业战略牵引作用的发挥;有利于激励和约束员工的行为。</a:t>
          </a:r>
        </a:p>
      </dsp:txBody>
      <dsp:txXfrm>
        <a:off x="31585" y="31585"/>
        <a:ext cx="10981385" cy="583849"/>
      </dsp:txXfrm>
    </dsp:sp>
    <dsp:sp modelId="{5BD37FA1-B187-4E72-8BD1-990E48D88758}">
      <dsp:nvSpPr>
        <dsp:cNvPr id="0" name=""/>
        <dsp:cNvSpPr/>
      </dsp:nvSpPr>
      <dsp:spPr>
        <a:xfrm>
          <a:off x="0" y="658200"/>
          <a:ext cx="11044555" cy="647019"/>
        </a:xfrm>
        <a:prstGeom prst="roundRect">
          <a:avLst/>
        </a:prstGeom>
        <a:solidFill>
          <a:schemeClr val="accent2">
            <a:hueOff val="-3098448"/>
            <a:satOff val="5622"/>
            <a:lumOff val="16863"/>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：指标之间没有驱动要素;过于追求结果而忽略了过程;没有关注重点指标之外的其他基础性指标,致使重点指标的完成受到一定程度的影响。</a:t>
          </a:r>
        </a:p>
      </dsp:txBody>
      <dsp:txXfrm>
        <a:off x="31585" y="689785"/>
        <a:ext cx="10981385" cy="583849"/>
      </dsp:txXfrm>
    </dsp:sp>
    <dsp:sp modelId="{189EA72B-75AE-4BEB-B465-7E8A551AB0F7}">
      <dsp:nvSpPr>
        <dsp:cNvPr id="0" name=""/>
        <dsp:cNvSpPr/>
      </dsp:nvSpPr>
      <dsp:spPr>
        <a:xfrm>
          <a:off x="0" y="1315428"/>
          <a:ext cx="11044555" cy="647019"/>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altLang="en-US" sz="1600" kern="1200">
              <a:solidFill>
                <a:schemeClr val="tx1"/>
              </a:solidFill>
              <a:latin typeface="微软雅黑" panose="020B0503020204020204" charset="-122"/>
              <a:ea typeface="微软雅黑" panose="020B0503020204020204" charset="-122"/>
              <a:cs typeface="微软雅黑" panose="020B0503020204020204" charset="-122"/>
            </a:rPr>
            <a:t>KPI法比较适合于与企业或组织战略目标有着比较密切联系、对企业或组织具有直接增值或未来具有发展潜力的岗位考核,如总经理、副总经理、销售经理、研发人员等,不太适合事务性的岗位。</a:t>
          </a:r>
        </a:p>
      </dsp:txBody>
      <dsp:txXfrm>
        <a:off x="31585" y="1347013"/>
        <a:ext cx="10981385" cy="583849"/>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690688"/>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：它克服了财务评估方法的短期行为,使整个组织行动一致;它有效地将组织的战略转化为组织各层级的绩效指标和行动;它实现了组织的长远发展,提高了组织的整体管理水平,加强了对员工学习能力的培养。</a:t>
          </a:r>
        </a:p>
      </dsp:txBody>
      <dsp:txXfrm>
        <a:off x="33717" y="33717"/>
        <a:ext cx="10977121" cy="623254"/>
      </dsp:txXfrm>
    </dsp:sp>
    <dsp:sp modelId="{5BD37FA1-B187-4E72-8BD1-990E48D88758}">
      <dsp:nvSpPr>
        <dsp:cNvPr id="0" name=""/>
        <dsp:cNvSpPr/>
      </dsp:nvSpPr>
      <dsp:spPr>
        <a:xfrm>
          <a:off x="0" y="702044"/>
          <a:ext cx="11044555" cy="690688"/>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：该方法使用难度较高,工作量极大,不适合个人考核。</a:t>
          </a:r>
        </a:p>
      </dsp:txBody>
      <dsp:txXfrm>
        <a:off x="33717" y="735761"/>
        <a:ext cx="10977121" cy="623254"/>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268954" y="0"/>
          <a:ext cx="4328795" cy="4328795"/>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2040549" y="415168"/>
          <a:ext cx="4191340" cy="1024706"/>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(一)调整薪酬水平</a:t>
          </a:r>
        </a:p>
      </dsp:txBody>
      <dsp:txXfrm>
        <a:off x="2090571" y="465190"/>
        <a:ext cx="4091296" cy="924662"/>
      </dsp:txXfrm>
    </dsp:sp>
    <dsp:sp modelId="{0F22A5A3-DF7D-410E-BC63-084267C3242D}">
      <dsp:nvSpPr>
        <dsp:cNvPr id="0" name=""/>
        <dsp:cNvSpPr/>
      </dsp:nvSpPr>
      <dsp:spPr>
        <a:xfrm>
          <a:off x="1986441" y="1590341"/>
          <a:ext cx="4245448" cy="1024706"/>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(二)调整薪酬结构</a:t>
          </a:r>
        </a:p>
      </dsp:txBody>
      <dsp:txXfrm>
        <a:off x="2036463" y="1640363"/>
        <a:ext cx="4145404" cy="924662"/>
      </dsp:txXfrm>
    </dsp:sp>
    <dsp:sp modelId="{88FAD89F-A6D7-48F8-9DBB-74CBDE32A048}">
      <dsp:nvSpPr>
        <dsp:cNvPr id="0" name=""/>
        <dsp:cNvSpPr/>
      </dsp:nvSpPr>
      <dsp:spPr>
        <a:xfrm>
          <a:off x="2007319" y="2782282"/>
          <a:ext cx="4224570" cy="1024706"/>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(三)了解其他企业薪酬管理的最新发展趋势</a:t>
          </a:r>
        </a:p>
      </dsp:txBody>
      <dsp:txXfrm>
        <a:off x="2057341" y="2832304"/>
        <a:ext cx="4124526" cy="924662"/>
      </dsp:txXfrm>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268954" y="0"/>
          <a:ext cx="4328795" cy="4328795"/>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2040549" y="415168"/>
          <a:ext cx="4191340" cy="1024706"/>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(一)合理性</a:t>
          </a:r>
        </a:p>
      </dsp:txBody>
      <dsp:txXfrm>
        <a:off x="2090571" y="465190"/>
        <a:ext cx="4091296" cy="924662"/>
      </dsp:txXfrm>
    </dsp:sp>
    <dsp:sp modelId="{0F22A5A3-DF7D-410E-BC63-084267C3242D}">
      <dsp:nvSpPr>
        <dsp:cNvPr id="0" name=""/>
        <dsp:cNvSpPr/>
      </dsp:nvSpPr>
      <dsp:spPr>
        <a:xfrm>
          <a:off x="1986441" y="1590341"/>
          <a:ext cx="4245448" cy="1024706"/>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(二)计划性</a:t>
          </a:r>
        </a:p>
      </dsp:txBody>
      <dsp:txXfrm>
        <a:off x="2036463" y="1640363"/>
        <a:ext cx="4145404" cy="924662"/>
      </dsp:txXfrm>
    </dsp:sp>
    <dsp:sp modelId="{88FAD89F-A6D7-48F8-9DBB-74CBDE32A048}">
      <dsp:nvSpPr>
        <dsp:cNvPr id="0" name=""/>
        <dsp:cNvSpPr/>
      </dsp:nvSpPr>
      <dsp:spPr>
        <a:xfrm>
          <a:off x="2007319" y="2782282"/>
          <a:ext cx="4224570" cy="1024706"/>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b="1" kern="1200">
              <a:latin typeface="微软雅黑" panose="020B0503020204020204" charset="-122"/>
              <a:ea typeface="微软雅黑" panose="020B0503020204020204" charset="-122"/>
            </a:rPr>
            <a:t>(三)社会性</a:t>
          </a:r>
        </a:p>
      </dsp:txBody>
      <dsp:txXfrm>
        <a:off x="2057341" y="2832304"/>
        <a:ext cx="4124526" cy="92466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508285" y="0"/>
          <a:ext cx="2874962" cy="2874962"/>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1903599" y="275733"/>
          <a:ext cx="2783671" cy="680557"/>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b="1" kern="1200">
              <a:latin typeface="微软雅黑" panose="020B0503020204020204" pitchFamily="34" charset="-122"/>
              <a:ea typeface="微软雅黑" panose="020B0503020204020204" pitchFamily="34" charset="-122"/>
            </a:rPr>
            <a:t>客观准确</a:t>
          </a:r>
        </a:p>
      </dsp:txBody>
      <dsp:txXfrm>
        <a:off x="1936821" y="308955"/>
        <a:ext cx="2717227" cy="614113"/>
      </dsp:txXfrm>
    </dsp:sp>
    <dsp:sp modelId="{0F22A5A3-DF7D-410E-BC63-084267C3242D}">
      <dsp:nvSpPr>
        <dsp:cNvPr id="0" name=""/>
        <dsp:cNvSpPr/>
      </dsp:nvSpPr>
      <dsp:spPr>
        <a:xfrm>
          <a:off x="1885631" y="1056222"/>
          <a:ext cx="2819607"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b="1" kern="1200">
              <a:latin typeface="微软雅黑" panose="020B0503020204020204" pitchFamily="34" charset="-122"/>
              <a:ea typeface="微软雅黑" panose="020B0503020204020204" pitchFamily="34" charset="-122"/>
            </a:rPr>
            <a:t>引人注意</a:t>
          </a:r>
        </a:p>
      </dsp:txBody>
      <dsp:txXfrm>
        <a:off x="1918853" y="1089444"/>
        <a:ext cx="2753163" cy="614113"/>
      </dsp:txXfrm>
    </dsp:sp>
    <dsp:sp modelId="{88FAD89F-A6D7-48F8-9DBB-74CBDE32A048}">
      <dsp:nvSpPr>
        <dsp:cNvPr id="0" name=""/>
        <dsp:cNvSpPr/>
      </dsp:nvSpPr>
      <dsp:spPr>
        <a:xfrm>
          <a:off x="1892564" y="1847848"/>
          <a:ext cx="2805741"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ctr" defTabSz="711200">
            <a:lnSpc>
              <a:spcPct val="100000"/>
            </a:lnSpc>
            <a:spcBef>
              <a:spcPct val="0"/>
            </a:spcBef>
            <a:spcAft>
              <a:spcPct val="35000"/>
            </a:spcAft>
            <a:buNone/>
          </a:pPr>
          <a:r>
            <a:rPr lang="zh-CN" altLang="en-US" sz="1400" b="1" kern="1200">
              <a:latin typeface="微软雅黑" panose="020B0503020204020204" pitchFamily="34" charset="-122"/>
              <a:ea typeface="微软雅黑" panose="020B0503020204020204" pitchFamily="34" charset="-122"/>
            </a:rPr>
            <a:t>条件清楚</a:t>
          </a:r>
        </a:p>
      </dsp:txBody>
      <dsp:txXfrm>
        <a:off x="1925786" y="1881070"/>
        <a:ext cx="2739297" cy="614113"/>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bwMode="white">
        <a:xfrm>
          <a:off x="0" y="12031"/>
          <a:ext cx="9935210" cy="52416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kern="1200">
              <a:latin typeface="微软雅黑" panose="020B0503020204020204" charset="-122"/>
              <a:ea typeface="微软雅黑" panose="020B0503020204020204" charset="-122"/>
              <a:cs typeface="微软雅黑" panose="020B0503020204020204" charset="-122"/>
              <a:sym typeface="+mn-ea"/>
            </a:rPr>
            <a:t>一是促进劳动关系合作的事项,主要形式是劳动合同制度和集体合同制度;</a:t>
          </a:r>
          <a:endParaRPr sz="1600" kern="1200"/>
        </a:p>
      </dsp:txBody>
      <dsp:txXfrm>
        <a:off x="25587" y="37618"/>
        <a:ext cx="9884036" cy="472986"/>
      </dsp:txXfrm>
    </dsp:sp>
    <dsp:sp modelId="{5BD37FA1-B187-4E72-8BD1-990E48D88758}">
      <dsp:nvSpPr>
        <dsp:cNvPr id="0" name=""/>
        <dsp:cNvSpPr/>
      </dsp:nvSpPr>
      <dsp:spPr bwMode="white">
        <a:xfrm>
          <a:off x="0" y="588507"/>
          <a:ext cx="9935210" cy="524160"/>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kern="1200">
              <a:solidFill>
                <a:schemeClr val="tx1"/>
              </a:solidFill>
              <a:latin typeface="微软雅黑" panose="020B0503020204020204" charset="-122"/>
              <a:ea typeface="微软雅黑" panose="020B0503020204020204" charset="-122"/>
              <a:cs typeface="微软雅黑" panose="020B0503020204020204" charset="-122"/>
              <a:sym typeface="+mn-ea"/>
            </a:rPr>
            <a:t>二是缓和、解决劳动关系冲突的事项。</a:t>
          </a:r>
        </a:p>
      </dsp:txBody>
      <dsp:txXfrm>
        <a:off x="25587" y="614094"/>
        <a:ext cx="9884036" cy="47298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508285" y="0"/>
          <a:ext cx="2874962" cy="2874962"/>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1903599" y="275733"/>
          <a:ext cx="2783671" cy="680557"/>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b="1" kern="1200">
              <a:latin typeface="微软雅黑" panose="020B0503020204020204" pitchFamily="34" charset="-122"/>
              <a:ea typeface="微软雅黑" panose="020B0503020204020204" pitchFamily="34" charset="-122"/>
            </a:rPr>
            <a:t>节省时间</a:t>
          </a:r>
        </a:p>
      </dsp:txBody>
      <dsp:txXfrm>
        <a:off x="1936821" y="308955"/>
        <a:ext cx="2717227" cy="614113"/>
      </dsp:txXfrm>
    </dsp:sp>
    <dsp:sp modelId="{0F22A5A3-DF7D-410E-BC63-084267C3242D}">
      <dsp:nvSpPr>
        <dsp:cNvPr id="0" name=""/>
        <dsp:cNvSpPr/>
      </dsp:nvSpPr>
      <dsp:spPr>
        <a:xfrm>
          <a:off x="1885631" y="1056222"/>
          <a:ext cx="2819607"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lang="zh-CN" altLang="en-US" sz="1600" b="1" kern="1200">
              <a:latin typeface="微软雅黑" panose="020B0503020204020204" pitchFamily="34" charset="-122"/>
              <a:ea typeface="微软雅黑" panose="020B0503020204020204" pitchFamily="34" charset="-122"/>
            </a:rPr>
            <a:t>准确了解</a:t>
          </a:r>
        </a:p>
      </dsp:txBody>
      <dsp:txXfrm>
        <a:off x="1918853" y="1089444"/>
        <a:ext cx="2753163" cy="614113"/>
      </dsp:txXfrm>
    </dsp:sp>
    <dsp:sp modelId="{88FAD89F-A6D7-48F8-9DBB-74CBDE32A048}">
      <dsp:nvSpPr>
        <dsp:cNvPr id="0" name=""/>
        <dsp:cNvSpPr/>
      </dsp:nvSpPr>
      <dsp:spPr>
        <a:xfrm>
          <a:off x="1892564" y="1847848"/>
          <a:ext cx="2805741" cy="680557"/>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ctr" anchorCtr="0">
          <a:noAutofit/>
        </a:bodyPr>
        <a:lstStyle/>
        <a:p>
          <a:pPr marL="0" lvl="0" indent="0" algn="ctr" defTabSz="711200">
            <a:lnSpc>
              <a:spcPct val="100000"/>
            </a:lnSpc>
            <a:spcBef>
              <a:spcPct val="0"/>
            </a:spcBef>
            <a:spcAft>
              <a:spcPct val="35000"/>
            </a:spcAft>
            <a:buNone/>
          </a:pPr>
          <a:r>
            <a:rPr lang="zh-CN" altLang="en-US" sz="1400" b="1" kern="1200">
              <a:latin typeface="微软雅黑" panose="020B0503020204020204" pitchFamily="34" charset="-122"/>
              <a:ea typeface="微软雅黑" panose="020B0503020204020204" pitchFamily="34" charset="-122"/>
            </a:rPr>
            <a:t>提供后续选择的参考</a:t>
          </a:r>
        </a:p>
      </dsp:txBody>
      <dsp:txXfrm>
        <a:off x="1925786" y="1881070"/>
        <a:ext cx="2739297" cy="61411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12031"/>
          <a:ext cx="9935210" cy="52416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kern="1200" dirty="0">
              <a:solidFill>
                <a:schemeClr val="tx1"/>
              </a:solidFill>
              <a:latin typeface="微软雅黑" panose="020B0503020204020204" charset="-122"/>
              <a:ea typeface="微软雅黑" panose="020B0503020204020204" charset="-122"/>
            </a:rPr>
            <a:t>一是企业战略与经营目标对人力资源的要求;</a:t>
          </a:r>
        </a:p>
      </dsp:txBody>
      <dsp:txXfrm>
        <a:off x="25587" y="37618"/>
        <a:ext cx="9884036" cy="472986"/>
      </dsp:txXfrm>
    </dsp:sp>
    <dsp:sp modelId="{5BD37FA1-B187-4E72-8BD1-990E48D88758}">
      <dsp:nvSpPr>
        <dsp:cNvPr id="0" name=""/>
        <dsp:cNvSpPr/>
      </dsp:nvSpPr>
      <dsp:spPr>
        <a:xfrm>
          <a:off x="0" y="588507"/>
          <a:ext cx="9935210" cy="524160"/>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kern="1200" dirty="0">
              <a:solidFill>
                <a:schemeClr val="tx1"/>
              </a:solidFill>
              <a:latin typeface="微软雅黑" panose="020B0503020204020204" charset="-122"/>
              <a:ea typeface="微软雅黑" panose="020B0503020204020204" charset="-122"/>
            </a:rPr>
            <a:t>二是员工的职业生涯发展需要。</a:t>
          </a:r>
        </a:p>
      </dsp:txBody>
      <dsp:txXfrm>
        <a:off x="25587" y="614094"/>
        <a:ext cx="9884036" cy="47298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5518"/>
          <a:ext cx="11044555" cy="80262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100000"/>
            </a:lnSpc>
            <a:spcBef>
              <a:spcPct val="0"/>
            </a:spcBef>
            <a:spcAft>
              <a:spcPct val="35000"/>
            </a:spcAft>
            <a:buNone/>
          </a:pPr>
          <a:r>
            <a:rPr lang="zh-CN" altLang="en-US" sz="1400" kern="1200" dirty="0">
              <a:solidFill>
                <a:schemeClr val="tx1"/>
              </a:solidFill>
              <a:latin typeface="微软雅黑" panose="020B0503020204020204" charset="-122"/>
              <a:ea typeface="微软雅黑" panose="020B0503020204020204" charset="-122"/>
            </a:rPr>
            <a:t>一是在各岗位对知识和技能明确要求的基础上,通过对员工实际工作绩效及工作能力的分析,找到员工的差距,并对差距进行分析,提炼出现实的培训需求;</a:t>
          </a:r>
        </a:p>
      </dsp:txBody>
      <dsp:txXfrm>
        <a:off x="39181" y="44699"/>
        <a:ext cx="10966193" cy="724258"/>
      </dsp:txXfrm>
    </dsp:sp>
    <dsp:sp modelId="{5BD37FA1-B187-4E72-8BD1-990E48D88758}">
      <dsp:nvSpPr>
        <dsp:cNvPr id="0" name=""/>
        <dsp:cNvSpPr/>
      </dsp:nvSpPr>
      <dsp:spPr>
        <a:xfrm>
          <a:off x="0" y="853915"/>
          <a:ext cx="11044555" cy="802620"/>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100000"/>
            </a:lnSpc>
            <a:spcBef>
              <a:spcPct val="0"/>
            </a:spcBef>
            <a:spcAft>
              <a:spcPct val="35000"/>
            </a:spcAft>
            <a:buNone/>
          </a:pPr>
          <a:r>
            <a:rPr lang="zh-CN" altLang="en-US" sz="1400" kern="1200" dirty="0">
              <a:solidFill>
                <a:schemeClr val="tx1"/>
              </a:solidFill>
              <a:latin typeface="微软雅黑" panose="020B0503020204020204" charset="-122"/>
              <a:ea typeface="微软雅黑" panose="020B0503020204020204" charset="-122"/>
            </a:rPr>
            <a:t>二是判断员工接受培训的意愿,如果他根本就没有接受培训的意愿,或者不愿意做好本职工作,培训对他而言是没有任何意义的。</a:t>
          </a:r>
        </a:p>
      </dsp:txBody>
      <dsp:txXfrm>
        <a:off x="39181" y="893096"/>
        <a:ext cx="10966193" cy="72425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597925" y="0"/>
          <a:ext cx="3402330" cy="3402330"/>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2249188" y="326312"/>
          <a:ext cx="3294294" cy="805395"/>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知识培训</a:t>
          </a:r>
        </a:p>
      </dsp:txBody>
      <dsp:txXfrm>
        <a:off x="2288504" y="365628"/>
        <a:ext cx="3215662" cy="726763"/>
      </dsp:txXfrm>
    </dsp:sp>
    <dsp:sp modelId="{0F22A5A3-DF7D-410E-BC63-084267C3242D}">
      <dsp:nvSpPr>
        <dsp:cNvPr id="0" name=""/>
        <dsp:cNvSpPr/>
      </dsp:nvSpPr>
      <dsp:spPr>
        <a:xfrm>
          <a:off x="2227924" y="1249970"/>
          <a:ext cx="3336821" cy="805395"/>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技能培训</a:t>
          </a:r>
        </a:p>
      </dsp:txBody>
      <dsp:txXfrm>
        <a:off x="2267240" y="1289286"/>
        <a:ext cx="3258189" cy="726763"/>
      </dsp:txXfrm>
    </dsp:sp>
    <dsp:sp modelId="{88FAD89F-A6D7-48F8-9DBB-74CBDE32A048}">
      <dsp:nvSpPr>
        <dsp:cNvPr id="0" name=""/>
        <dsp:cNvSpPr/>
      </dsp:nvSpPr>
      <dsp:spPr>
        <a:xfrm>
          <a:off x="2236129" y="2186808"/>
          <a:ext cx="3320412" cy="805395"/>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素质培训</a:t>
          </a:r>
        </a:p>
      </dsp:txBody>
      <dsp:txXfrm>
        <a:off x="2275445" y="2226124"/>
        <a:ext cx="3241780" cy="72676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9BAFCB-E4BB-4BA8-88FA-D4DB1BC7FF6B}">
      <dsp:nvSpPr>
        <dsp:cNvPr id="0" name=""/>
        <dsp:cNvSpPr/>
      </dsp:nvSpPr>
      <dsp:spPr>
        <a:xfrm>
          <a:off x="597925" y="0"/>
          <a:ext cx="3402330" cy="3402330"/>
        </a:xfrm>
        <a:prstGeom prst="triangle">
          <a:avLst/>
        </a:prstGeom>
        <a:solidFill>
          <a:schemeClr val="accent1">
            <a:shade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19A80B6-AC90-4225-8271-CE2758CBE538}">
      <dsp:nvSpPr>
        <dsp:cNvPr id="0" name=""/>
        <dsp:cNvSpPr/>
      </dsp:nvSpPr>
      <dsp:spPr>
        <a:xfrm>
          <a:off x="2249188" y="326312"/>
          <a:ext cx="3294294" cy="805395"/>
        </a:xfrm>
        <a:prstGeom prst="roundRect">
          <a:avLst/>
        </a:prstGeom>
        <a:solidFill>
          <a:schemeClr val="lt1">
            <a:alpha val="90000"/>
            <a:hueOff val="0"/>
            <a:satOff val="0"/>
            <a:lumOff val="0"/>
            <a:alphaOff val="0"/>
          </a:schemeClr>
        </a:solidFill>
        <a:ln w="12700" cap="flat" cmpd="sng" algn="ctr">
          <a:solidFill>
            <a:schemeClr val="accent1">
              <a:shade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能及时调整绩效计划,保证工作过程的动态性和有效性。</a:t>
          </a:r>
        </a:p>
      </dsp:txBody>
      <dsp:txXfrm>
        <a:off x="2288504" y="365628"/>
        <a:ext cx="3215662" cy="726763"/>
      </dsp:txXfrm>
    </dsp:sp>
    <dsp:sp modelId="{0F22A5A3-DF7D-410E-BC63-084267C3242D}">
      <dsp:nvSpPr>
        <dsp:cNvPr id="0" name=""/>
        <dsp:cNvSpPr/>
      </dsp:nvSpPr>
      <dsp:spPr>
        <a:xfrm>
          <a:off x="2227924" y="1249970"/>
          <a:ext cx="3336821" cy="805395"/>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管理者和员工能及时了解相关信息,推动绩效计划的顺利开展。</a:t>
          </a:r>
        </a:p>
      </dsp:txBody>
      <dsp:txXfrm>
        <a:off x="2267240" y="1289286"/>
        <a:ext cx="3258189" cy="726763"/>
      </dsp:txXfrm>
    </dsp:sp>
    <dsp:sp modelId="{88FAD89F-A6D7-48F8-9DBB-74CBDE32A048}">
      <dsp:nvSpPr>
        <dsp:cNvPr id="0" name=""/>
        <dsp:cNvSpPr/>
      </dsp:nvSpPr>
      <dsp:spPr>
        <a:xfrm>
          <a:off x="2236129" y="2186808"/>
          <a:ext cx="3320412" cy="805395"/>
        </a:xfrm>
        <a:prstGeom prst="roundRect">
          <a:avLst/>
        </a:prstGeom>
        <a:solidFill>
          <a:schemeClr val="lt1">
            <a:alpha val="90000"/>
            <a:hueOff val="0"/>
            <a:satOff val="0"/>
            <a:lumOff val="0"/>
            <a:alphaOff val="0"/>
          </a:schemeClr>
        </a:solidFill>
        <a:ln w="12700" cap="flat" cmpd="sng" algn="ctr">
          <a:solidFill>
            <a:schemeClr val="accent1">
              <a:shade val="50000"/>
              <a:hueOff val="-368566"/>
              <a:satOff val="18220"/>
              <a:lumOff val="28305"/>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ctr" anchorCtr="0">
          <a:noAutofit/>
        </a:bodyPr>
        <a:lstStyle/>
        <a:p>
          <a:pPr marL="0" lvl="0" indent="0" algn="ctr" defTabSz="711200">
            <a:lnSpc>
              <a:spcPct val="100000"/>
            </a:lnSpc>
            <a:spcBef>
              <a:spcPct val="0"/>
            </a:spcBef>
            <a:spcAft>
              <a:spcPct val="35000"/>
            </a:spcAft>
            <a:buNone/>
          </a:pPr>
          <a:r>
            <a:rPr sz="1600" kern="1200">
              <a:latin typeface="微软雅黑" panose="020B0503020204020204" charset="-122"/>
              <a:ea typeface="微软雅黑" panose="020B0503020204020204" charset="-122"/>
            </a:rPr>
            <a:t>有利于收集绩效考核所需信息。</a:t>
          </a:r>
        </a:p>
      </dsp:txBody>
      <dsp:txXfrm>
        <a:off x="2275445" y="2226124"/>
        <a:ext cx="3241780" cy="726763"/>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826898"/>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：直接排序法简单易行,花费时间少,避免了考核结果过宽、趋中以及严格化的倾向。</a:t>
          </a:r>
        </a:p>
      </dsp:txBody>
      <dsp:txXfrm>
        <a:off x="40366" y="40366"/>
        <a:ext cx="10963823" cy="746166"/>
      </dsp:txXfrm>
    </dsp:sp>
    <dsp:sp modelId="{5BD37FA1-B187-4E72-8BD1-990E48D88758}">
      <dsp:nvSpPr>
        <dsp:cNvPr id="0" name=""/>
        <dsp:cNvSpPr/>
      </dsp:nvSpPr>
      <dsp:spPr>
        <a:xfrm>
          <a:off x="0" y="840216"/>
          <a:ext cx="11044555" cy="826898"/>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：主观性比较强,有一定的局限性,特别是当个人的业绩水平非常接近时难以进行准确排序,而且此方法也不利于不同部门员工之间的业绩对比。</a:t>
          </a:r>
        </a:p>
      </dsp:txBody>
      <dsp:txXfrm>
        <a:off x="40366" y="880582"/>
        <a:ext cx="10963823" cy="74616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A11451-CC70-4343-9DD9-079E67591CEE}">
      <dsp:nvSpPr>
        <dsp:cNvPr id="0" name=""/>
        <dsp:cNvSpPr/>
      </dsp:nvSpPr>
      <dsp:spPr>
        <a:xfrm>
          <a:off x="0" y="0"/>
          <a:ext cx="11044555" cy="661338"/>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优点</a:t>
          </a:r>
          <a:r>
            <a:rPr lang="zh-CN" altLang="en-US" sz="1600" kern="1200" dirty="0">
              <a:solidFill>
                <a:schemeClr val="tx1"/>
              </a:solidFill>
              <a:latin typeface="微软雅黑" panose="020B0503020204020204" charset="-122"/>
              <a:ea typeface="微软雅黑" panose="020B0503020204020204" charset="-122"/>
            </a:rPr>
            <a:t>：简单实用,便于操作,其考核结果也令人一目了然,科学性较强。</a:t>
          </a:r>
        </a:p>
      </dsp:txBody>
      <dsp:txXfrm>
        <a:off x="32284" y="32284"/>
        <a:ext cx="10979987" cy="596770"/>
      </dsp:txXfrm>
    </dsp:sp>
    <dsp:sp modelId="{5BD37FA1-B187-4E72-8BD1-990E48D88758}">
      <dsp:nvSpPr>
        <dsp:cNvPr id="0" name=""/>
        <dsp:cNvSpPr/>
      </dsp:nvSpPr>
      <dsp:spPr>
        <a:xfrm>
          <a:off x="0" y="671917"/>
          <a:ext cx="11044555" cy="661338"/>
        </a:xfrm>
        <a:prstGeom prst="roundRect">
          <a:avLst/>
        </a:prstGeom>
        <a:solidFill>
          <a:schemeClr val="accent2">
            <a:hueOff val="-6196897"/>
            <a:satOff val="11243"/>
            <a:lumOff val="337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100000"/>
            </a:lnSpc>
            <a:spcBef>
              <a:spcPct val="0"/>
            </a:spcBef>
            <a:spcAft>
              <a:spcPct val="35000"/>
            </a:spcAft>
            <a:buNone/>
          </a:pPr>
          <a:r>
            <a:rPr lang="zh-CN" altLang="en-US" sz="1600" b="1" kern="1200" dirty="0">
              <a:solidFill>
                <a:schemeClr val="tx1"/>
              </a:solidFill>
              <a:latin typeface="微软雅黑" panose="020B0503020204020204" charset="-122"/>
              <a:ea typeface="微软雅黑" panose="020B0503020204020204" charset="-122"/>
            </a:rPr>
            <a:t>缺点</a:t>
          </a:r>
          <a:r>
            <a:rPr lang="zh-CN" altLang="en-US" sz="1600" kern="1200" dirty="0">
              <a:solidFill>
                <a:schemeClr val="tx1"/>
              </a:solidFill>
              <a:latin typeface="微软雅黑" panose="020B0503020204020204" charset="-122"/>
              <a:ea typeface="微软雅黑" panose="020B0503020204020204" charset="-122"/>
            </a:rPr>
            <a:t>：存在主观性,人为因素不可避免,对于跨部门员工很难进行比较。此外,这种方法容易对员工造成心理压力,感情上也不易接受。</a:t>
          </a:r>
        </a:p>
      </dsp:txBody>
      <dsp:txXfrm>
        <a:off x="32284" y="704201"/>
        <a:ext cx="10979987" cy="596770"/>
      </dsp:txXfrm>
    </dsp:sp>
  </dsp:spTree>
</dsp:drawing>
</file>

<file path=ppt/diagrams/layout1.xml><?xml version="1.0" encoding="utf-8"?>
<dgm:layoutDef xmlns:dgm="http://schemas.openxmlformats.org/drawingml/2006/diagram" xmlns:a="http://schemas.openxmlformats.org/drawingml/2006/main" uniqueId="urn:microsoft.com/office/officeart/2005/8/layout/pyramid2#1">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0.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pyramid2#6">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9.xml><?xml version="1.0" encoding="utf-8"?>
<dgm:layoutDef xmlns:dgm="http://schemas.openxmlformats.org/drawingml/2006/diagram" xmlns:a="http://schemas.openxmlformats.org/drawingml/2006/main" uniqueId="urn:microsoft.com/office/officeart/2005/8/layout/pyramid2#7">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xml><?xml version="1.0" encoding="utf-8"?>
<dgm:layoutDef xmlns:dgm="http://schemas.openxmlformats.org/drawingml/2006/diagram" xmlns:a="http://schemas.openxmlformats.org/drawingml/2006/main" uniqueId="urn:microsoft.com/office/officeart/2005/8/layout/pyramid2#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20.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pyramid2#3">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4.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pyramid2#4">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pyramid2#5">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varLst>
      <dgm:dir/>
      <dgm:resizeHandles/>
    </dgm:varLst>
    <dgm:alg type="composite"/>
    <dgm:shape xmlns:r="http://schemas.openxmlformats.org/officeDocument/2006/relationships" r:blip="">
      <dgm:adjLst/>
    </dgm:shape>
    <dgm:presOf/>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8.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3">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6">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7">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4">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5">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fontAlgn="auto"/>
            <a:endParaRPr lang="en-US" strike="noStrike" noProof="1">
              <a:latin typeface="Microsoft YaHei UI" panose="020B0503020204020204" pitchFamily="34" charset="-122"/>
              <a:ea typeface="Microsoft YaHei UI" panose="020B0503020204020204"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fontAlgn="auto"/>
            <a:fld id="{26BC8917-4DE7-484A-ABF8-7E8519114FB2}"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latin typeface="Microsoft YaHei UI" panose="020B0503020204020204" pitchFamily="34" charset="-122"/>
              <a:ea typeface="Microsoft YaHei UI" panose="020B0503020204020204" pitchFamily="34" charset="-122"/>
            </a:endParaRPr>
          </a:p>
        </p:txBody>
      </p:sp>
      <p:sp>
        <p:nvSpPr>
          <p:cNvPr id="4" name="页脚占位符 3"/>
          <p:cNvSpPr>
            <a:spLocks noGrp="1"/>
          </p:cNvSpPr>
          <p:nvPr>
            <p:ph type="ftr" sz="quarter" idx="2"/>
          </p:nvPr>
        </p:nvSpPr>
        <p:spPr>
          <a:xfrm>
            <a:off x="0" y="8685213"/>
            <a:ext cx="2971800" cy="458788"/>
          </a:xfrm>
          <a:prstGeom prst="rect">
            <a:avLst/>
          </a:prstGeom>
        </p:spPr>
        <p:txBody>
          <a:bodyPr vert="horz" lIns="91440" tIns="45720" rIns="91440" bIns="45720" rtlCol="0" anchor="b"/>
          <a:lstStyle>
            <a:lvl1pPr algn="l">
              <a:defRPr sz="1200"/>
            </a:lvl1pPr>
          </a:lstStyle>
          <a:p>
            <a:pPr rtl="0" fontAlgn="auto"/>
            <a:endParaRPr lang="en-US" strike="noStrike" noProof="1">
              <a:latin typeface="Microsoft YaHei UI" panose="020B0503020204020204" pitchFamily="34" charset="-122"/>
              <a:ea typeface="Microsoft YaHei UI" panose="020B0503020204020204" pitchFamily="34" charset="-122"/>
            </a:endParaRPr>
          </a:p>
        </p:txBody>
      </p:sp>
      <p:sp>
        <p:nvSpPr>
          <p:cNvPr id="5" name="灯片编号占位符 4"/>
          <p:cNvSpPr>
            <a:spLocks noGrp="1"/>
          </p:cNvSpPr>
          <p:nvPr>
            <p:ph type="sldNum" sz="quarter" idx="3"/>
          </p:nvPr>
        </p:nvSpPr>
        <p:spPr>
          <a:xfrm>
            <a:off x="3884613" y="8685213"/>
            <a:ext cx="2971800" cy="458788"/>
          </a:xfrm>
          <a:prstGeom prst="rect">
            <a:avLst/>
          </a:prstGeom>
        </p:spPr>
        <p:txBody>
          <a:bodyPr vert="horz" lIns="91440" tIns="45720" rIns="91440" bIns="45720" rtlCol="0" anchor="b"/>
          <a:lstStyle>
            <a:lvl1pPr algn="r">
              <a:defRPr sz="1200"/>
            </a:lvl1pPr>
          </a:lstStyle>
          <a:p>
            <a:pPr rtl="0" fontAlgn="auto"/>
            <a:fld id="{8F57D167-9BB5-2048-9DDA-7DF8E5D94DC9}"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latin typeface="Microsoft YaHei UI" panose="020B0503020204020204" pitchFamily="34" charset="-122"/>
              <a:ea typeface="Microsoft YaHei UI" panose="020B0503020204020204" pitchFamily="34" charset="-122"/>
            </a:endParaRPr>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hdr="0" ft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Microsoft YaHei UI" panose="020B0503020204020204" pitchFamily="34" charset="-122"/>
                <a:ea typeface="Microsoft YaHei UI" panose="020B0503020204020204" pitchFamily="34" charset="-122"/>
              </a:defRPr>
            </a:lvl1pPr>
          </a:lstStyle>
          <a:p>
            <a:pPr fontAlgn="auto"/>
            <a:fld id="{5B7E3164-8BDD-403D-B76E-4E076A869ED7}"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62468" name="幻灯片图像占位符 3"/>
          <p:cNvSpPr>
            <a:spLocks noGrp="1" noRot="1" noChangeAspect="1"/>
          </p:cNvSpPr>
          <p:nvPr>
            <p:ph type="sldImg"/>
          </p:nvPr>
        </p:nvSpPr>
        <p:spPr>
          <a:xfrm>
            <a:off x="685800" y="1143000"/>
            <a:ext cx="5486400" cy="3086100"/>
          </a:xfrm>
          <a:prstGeom prst="rect">
            <a:avLst/>
          </a:prstGeom>
          <a:noFill/>
          <a:ln w="12700" cap="flat" cmpd="sng">
            <a:solidFill>
              <a:srgbClr val="000000"/>
            </a:solidFill>
            <a:prstDash val="solid"/>
            <a:round/>
            <a:headEnd type="none" w="med" len="med"/>
            <a:tailEnd type="none" w="med" len="med"/>
          </a:ln>
        </p:spPr>
      </p:sp>
      <p:sp>
        <p:nvSpPr>
          <p:cNvPr id="62469" name="备注占位符 4"/>
          <p:cNvSpPr>
            <a:spLocks noGrp="1"/>
          </p:cNvSpPr>
          <p:nvPr>
            <p:ph type="body" sz="quarter"/>
          </p:nvPr>
        </p:nvSpPr>
        <p:spPr>
          <a:xfrm>
            <a:off x="685800" y="4400550"/>
            <a:ext cx="5486400" cy="3600450"/>
          </a:xfrm>
          <a:prstGeom prst="rect">
            <a:avLst/>
          </a:prstGeom>
          <a:noFill/>
          <a:ln w="9525">
            <a:noFill/>
          </a:ln>
        </p:spPr>
        <p:txBody>
          <a:bodyPr vert="horz" lIns="91440" tIns="45720" rIns="91440" bIns="45720" anchor="t" anchorCtr="0"/>
          <a:lstStyle/>
          <a:p>
            <a:pPr lvl="0"/>
            <a:r>
              <a:rPr lang="en-US" altLang="zh-CN" dirty="0"/>
              <a:t>单击此处编辑母版文本样式</a:t>
            </a:r>
          </a:p>
          <a:p>
            <a:pPr lvl="1" indent="0"/>
            <a:r>
              <a:rPr lang="en-US" altLang="zh-CN" dirty="0"/>
              <a:t>第二级</a:t>
            </a:r>
          </a:p>
          <a:p>
            <a:pPr lvl="2" indent="0"/>
            <a:r>
              <a:rPr lang="en-US" altLang="zh-CN" dirty="0"/>
              <a:t>第三级</a:t>
            </a:r>
          </a:p>
          <a:p>
            <a:pPr lvl="3" indent="0"/>
            <a:r>
              <a:rPr lang="en-US" altLang="zh-CN" dirty="0"/>
              <a:t>第四级</a:t>
            </a:r>
          </a:p>
          <a:p>
            <a:pPr lvl="4" indent="0"/>
            <a:r>
              <a:rPr lang="en-US" altLang="zh-CN" dirty="0"/>
              <a:t>第五级</a:t>
            </a:r>
          </a:p>
        </p:txBody>
      </p:sp>
      <p:sp>
        <p:nvSpPr>
          <p:cNvPr id="6" name="页脚占位符 5"/>
          <p:cNvSpPr>
            <a:spLocks noGrp="1"/>
          </p:cNvSpPr>
          <p:nvPr>
            <p:ph type="ftr" sz="quarter" idx="4"/>
          </p:nvPr>
        </p:nvSpPr>
        <p:spPr>
          <a:xfrm>
            <a:off x="0" y="8685213"/>
            <a:ext cx="2971800" cy="458788"/>
          </a:xfrm>
          <a:prstGeom prst="rect">
            <a:avLst/>
          </a:prstGeom>
        </p:spPr>
        <p:txBody>
          <a:bodyPr vert="horz" lIns="91440" tIns="45720" rIns="91440" bIns="45720" rtlCol="0" anchor="b"/>
          <a:lstStyle>
            <a:lvl1pPr algn="l">
              <a:defRPr sz="1200">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7" name="灯片编号占位符 6"/>
          <p:cNvSpPr>
            <a:spLocks noGrp="1"/>
          </p:cNvSpPr>
          <p:nvPr>
            <p:ph type="sldNum" sz="quarter" idx="5"/>
          </p:nvPr>
        </p:nvSpPr>
        <p:spPr>
          <a:xfrm>
            <a:off x="3884613" y="8685213"/>
            <a:ext cx="2971800" cy="458788"/>
          </a:xfrm>
          <a:prstGeom prst="rect">
            <a:avLst/>
          </a:prstGeom>
        </p:spPr>
        <p:txBody>
          <a:bodyPr vert="horz" lIns="91440" tIns="45720" rIns="91440" bIns="45720" rtlCol="0" anchor="b"/>
          <a:lstStyle>
            <a:lvl1pPr algn="r">
              <a:defRPr sz="1200">
                <a:latin typeface="Microsoft YaHei UI" panose="020B0503020204020204" pitchFamily="34" charset="-122"/>
                <a:ea typeface="Microsoft YaHei UI" panose="020B0503020204020204" pitchFamily="34" charset="-122"/>
              </a:defRPr>
            </a:lvl1pPr>
          </a:lstStyle>
          <a:p>
            <a:pPr fontAlgn="auto"/>
            <a:fld id="{DB303FA8-A3F3-7640-B13D-36C73B3E558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 bg1="lt1" tx1="dk1" bg2="lt2" tx2="dk2" accent1="accent1" accent2="accent2" accent3="accent3" accent4="accent4" accent5="accent5" accent6="accent6" hlink="hlink" folHlink="folHlink"/>
  <p:hf sldNum="0" hdr="0" ftr="0"/>
  <p:notesStyle>
    <a:lvl1pPr marL="0" algn="l" defTabSz="914400" rtl="0" eaLnBrk="1" latinLnBrk="0" hangingPunct="1">
      <a:defRPr sz="1200" kern="1200">
        <a:solidFill>
          <a:schemeClr val="tx1"/>
        </a:solidFill>
        <a:latin typeface="Microsoft YaHei UI" panose="020B0503020204020204" pitchFamily="34" charset="-122"/>
        <a:ea typeface="Microsoft YaHei UI" panose="020B0503020204020204" pitchFamily="34" charset="-122"/>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幻灯片图像占位符 1"/>
          <p:cNvSpPr>
            <a:spLocks noGrp="1" noRot="1" noChangeAspect="1"/>
          </p:cNvSpPr>
          <p:nvPr>
            <p:ph type="sldImg"/>
          </p:nvPr>
        </p:nvSpPr>
        <p:spPr/>
      </p:sp>
      <p:sp>
        <p:nvSpPr>
          <p:cNvPr id="64514" name="备注占位符 2"/>
          <p:cNvSpPr>
            <a:spLocks noGrp="1"/>
          </p:cNvSpPr>
          <p:nvPr>
            <p:ph type="body"/>
          </p:nvPr>
        </p:nvSpPr>
        <p:spPr/>
        <p:txBody>
          <a:bodyPr lIns="91440" tIns="45720" rIns="91440" bIns="45720" anchor="t" anchorCtr="0"/>
          <a:lstStyle/>
          <a:p>
            <a:pPr lvl="0"/>
            <a:endParaRPr lang="en-US" altLang="zh-CN" dirty="0"/>
          </a:p>
        </p:txBody>
      </p:sp>
      <p:sp>
        <p:nvSpPr>
          <p:cNvPr id="64515" name="幻灯片编号占位符 3"/>
          <p:cNvSpPr>
            <a:spLocks noGrp="1"/>
          </p:cNvSpPr>
          <p:nvPr>
            <p:ph type="sldNum" sz="quarter"/>
          </p:nvPr>
        </p:nvSpPr>
        <p:spPr>
          <a:xfrm>
            <a:off x="3884613" y="8685213"/>
            <a:ext cx="2971800" cy="458787"/>
          </a:xfrm>
          <a:prstGeom prst="rect">
            <a:avLst/>
          </a:prstGeom>
          <a:noFill/>
          <a:ln w="9525">
            <a:noFill/>
          </a:ln>
        </p:spPr>
        <p:txBody>
          <a:bodyPr vert="horz" lIns="91440" tIns="45720" rIns="91440" bIns="45720" anchor="b" anchorCtr="0"/>
          <a:lstStyle/>
          <a:p>
            <a:pPr lvl="0" algn="r"/>
            <a:fld id="{9A0DB2DC-4C9A-4742-B13C-FB6460FD3503}" type="slidenum">
              <a:rPr lang="en-US" altLang="zh-CN" sz="1200">
                <a:latin typeface="Microsoft YaHei UI" panose="020B0503020204020204" pitchFamily="34" charset="-122"/>
                <a:ea typeface="Microsoft YaHei UI" panose="020B0503020204020204" pitchFamily="34" charset="-122"/>
              </a:rPr>
              <a:t>1</a:t>
            </a:fld>
            <a:endParaRPr lang="en-US" altLang="zh-CN" sz="1200" dirty="0">
              <a:latin typeface="Microsoft YaHei UI" panose="020B0503020204020204" pitchFamily="34" charset="-122"/>
              <a:ea typeface="Microsoft YaHei UI" panose="020B0503020204020204" pitchFamily="34" charset="-122"/>
            </a:endParaRPr>
          </a:p>
        </p:txBody>
      </p:sp>
      <p:sp>
        <p:nvSpPr>
          <p:cNvPr id="64516" name="日期占位符 4"/>
          <p:cNvSpPr>
            <a:spLocks noGrp="1"/>
          </p:cNvSpPr>
          <p:nvPr>
            <p:ph type="dt" sz="half"/>
          </p:nvPr>
        </p:nvSpPr>
        <p:spPr>
          <a:xfrm>
            <a:off x="3884613" y="0"/>
            <a:ext cx="2971800" cy="458788"/>
          </a:xfrm>
          <a:prstGeom prst="rect">
            <a:avLst/>
          </a:prstGeom>
          <a:noFill/>
          <a:ln w="9525">
            <a:noFill/>
          </a:ln>
        </p:spPr>
        <p:txBody>
          <a:bodyPr vert="horz" lIns="91440" tIns="45720" rIns="91440" bIns="45720" anchor="t" anchorCtr="0"/>
          <a:lstStyle/>
          <a:p>
            <a:pPr lvl="0" algn="r"/>
            <a:fld id="{BB962C8B-B14F-4D97-AF65-F5344CB8AC3E}" type="datetime1">
              <a:rPr lang="zh-CN" altLang="en-US" sz="1200">
                <a:latin typeface="Microsoft YaHei UI" panose="020B0503020204020204" pitchFamily="34" charset="-122"/>
                <a:ea typeface="Microsoft YaHei UI" panose="020B0503020204020204" pitchFamily="34" charset="-122"/>
              </a:rPr>
              <a:t>2022/12/14</a:t>
            </a:fld>
            <a:endParaRPr lang="zh-CN" altLang="en-US" sz="1200" dirty="0">
              <a:latin typeface="Microsoft YaHei UI" panose="020B0503020204020204" pitchFamily="34" charset="-122"/>
              <a:ea typeface="Microsoft YaHei UI" panose="020B0503020204020204" pitchFamily="34"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238</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文本占位符 2"/>
          <p:cNvSpPr>
            <a:spLocks noGrp="1"/>
          </p:cNvSpPr>
          <p:nvPr>
            <p:ph type="body"/>
          </p:nvPr>
        </p:nvSpPr>
        <p:spPr/>
        <p:txBody>
          <a:bodyPr/>
          <a:lstStyle/>
          <a:p>
            <a:endParaRPr lang="zh-CN" altLang="en-US"/>
          </a:p>
        </p:txBody>
      </p:sp>
      <p:sp>
        <p:nvSpPr>
          <p:cNvPr id="4" name="日期占位符 3"/>
          <p:cNvSpPr>
            <a:spLocks noGrp="1"/>
          </p:cNvSpPr>
          <p:nvPr>
            <p:ph type="dt" idx="1"/>
          </p:nvPr>
        </p:nvSpPr>
        <p:spPr/>
        <p:txBody>
          <a:bodyPr/>
          <a:lstStyle/>
          <a:p>
            <a:pPr fontAlgn="auto"/>
            <a:fld id="{5B7E3164-8BDD-403D-B76E-4E076A869ED7}"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t>2</a:t>
            </a:fld>
            <a:endParaRPr lang="en-US" altLang="zh-CN"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5</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25</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48</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63</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107</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150</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42522B9-6C94-4FFC-8103-9D7FE1204E13}" type="slidenum">
              <a:rPr lang="zh-CN" altLang="en-US" smtClean="0"/>
              <a:t>191</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Master" Target="../slideMasters/slideMaster1.xml"/><Relationship Id="rId5" Type="http://schemas.openxmlformats.org/officeDocument/2006/relationships/tags" Target="../tags/tag6.xml"/><Relationship Id="rId4" Type="http://schemas.openxmlformats.org/officeDocument/2006/relationships/tags" Target="../tags/tag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chemeClr val="bg1">
            <a:alpha val="29999"/>
          </a:schemeClr>
        </a:solidFill>
        <a:effectLst/>
      </p:bgPr>
    </p:bg>
    <p:spTree>
      <p:nvGrpSpPr>
        <p:cNvPr id="1" name=""/>
        <p:cNvGrpSpPr/>
        <p:nvPr/>
      </p:nvGrpSpPr>
      <p:grpSpPr>
        <a:xfrm>
          <a:off x="0" y="0"/>
          <a:ext cx="0" cy="0"/>
          <a:chOff x="0" y="0"/>
          <a:chExt cx="0" cy="0"/>
        </a:xfrm>
      </p:grpSpPr>
      <p:sp>
        <p:nvSpPr>
          <p:cNvPr id="7" name="长方形 6"/>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3" name="长方形 12"/>
          <p:cNvSpPr/>
          <p:nvPr userDrawn="1"/>
        </p:nvSpPr>
        <p:spPr>
          <a:xfrm>
            <a:off x="763588" y="2817813"/>
            <a:ext cx="6207125" cy="25717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148" name="长方形 2"/>
          <p:cNvSpPr/>
          <p:nvPr userDrawn="1"/>
        </p:nvSpPr>
        <p:spPr>
          <a:xfrm>
            <a:off x="3105150" y="3236913"/>
            <a:ext cx="184150" cy="647700"/>
          </a:xfrm>
          <a:prstGeom prst="rect">
            <a:avLst/>
          </a:prstGeom>
          <a:noFill/>
          <a:ln w="9525">
            <a:noFill/>
          </a:ln>
        </p:spPr>
        <p:txBody>
          <a:bodyPr wrap="none" lIns="91440" tIns="45720" rIns="91440" bIns="45720" anchor="ctr" anchorCtr="0">
            <a:spAutoFit/>
          </a:bodyPr>
          <a:lstStyle/>
          <a:p>
            <a:pPr lvl="0" eaLnBrk="0" hangingPunct="0">
              <a:buSzTx/>
            </a:pPr>
            <a:br>
              <a:rPr lang="en-US" altLang="en-US" u="none" baseline="0" dirty="0">
                <a:latin typeface="Microsoft YaHei UI" panose="020B0503020204020204" pitchFamily="34" charset="-122"/>
                <a:ea typeface="Microsoft YaHei UI" panose="020B0503020204020204" pitchFamily="34" charset="-122"/>
              </a:rPr>
            </a:br>
            <a:endParaRPr lang="en-US" altLang="en-US" u="none" baseline="0" dirty="0">
              <a:latin typeface="Microsoft YaHei UI" panose="020B0503020204020204" pitchFamily="34" charset="-122"/>
              <a:ea typeface="Microsoft YaHei UI" panose="020B0503020204020204" pitchFamily="34" charset="-122"/>
            </a:endParaRPr>
          </a:p>
        </p:txBody>
      </p:sp>
      <p:sp>
        <p:nvSpPr>
          <p:cNvPr id="18" name="标题 1"/>
          <p:cNvSpPr>
            <a:spLocks noGrp="1"/>
          </p:cNvSpPr>
          <p:nvPr>
            <p:ph type="title" hasCustomPrompt="1"/>
          </p:nvPr>
        </p:nvSpPr>
        <p:spPr>
          <a:xfrm>
            <a:off x="1108430" y="3267744"/>
            <a:ext cx="5651293" cy="1086304"/>
          </a:xfrm>
          <a:prstGeom prst="rect">
            <a:avLst/>
          </a:prstGeom>
        </p:spPr>
        <p:txBody>
          <a:bodyPr lIns="91440" rIns="91440" rtlCol="0" anchor="ctr" anchorCtr="0">
            <a:noAutofit/>
          </a:bodyPr>
          <a:lstStyle>
            <a:lvl1pPr algn="l">
              <a:defRPr sz="88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en-US" strike="noStrike" noProof="0"/>
              <a:t>标题</a:t>
            </a:r>
          </a:p>
        </p:txBody>
      </p:sp>
      <p:sp>
        <p:nvSpPr>
          <p:cNvPr id="11" name="图片占位符 10"/>
          <p:cNvSpPr>
            <a:spLocks noGrp="1"/>
          </p:cNvSpPr>
          <p:nvPr>
            <p:ph type="pic" sz="quarter" idx="14"/>
          </p:nvPr>
        </p:nvSpPr>
        <p:spPr>
          <a:xfrm>
            <a:off x="5923125" y="0"/>
            <a:ext cx="6268875" cy="6858000"/>
          </a:xfrm>
          <a:custGeom>
            <a:avLst/>
            <a:gdLst>
              <a:gd name="connsiteX0" fmla="*/ 0 w 6268875"/>
              <a:gd name="connsiteY0" fmla="*/ 0 h 6858000"/>
              <a:gd name="connsiteX1" fmla="*/ 6268875 w 6268875"/>
              <a:gd name="connsiteY1" fmla="*/ 0 h 6858000"/>
              <a:gd name="connsiteX2" fmla="*/ 6268875 w 6268875"/>
              <a:gd name="connsiteY2" fmla="*/ 6858000 h 6858000"/>
              <a:gd name="connsiteX3" fmla="*/ 0 w 6268875"/>
              <a:gd name="connsiteY3" fmla="*/ 6858000 h 6858000"/>
              <a:gd name="connsiteX4" fmla="*/ 0 w 6268875"/>
              <a:gd name="connsiteY4" fmla="*/ 5389964 h 6858000"/>
              <a:gd name="connsiteX5" fmla="*/ 1047301 w 6268875"/>
              <a:gd name="connsiteY5" fmla="*/ 5389964 h 6858000"/>
              <a:gd name="connsiteX6" fmla="*/ 1047301 w 6268875"/>
              <a:gd name="connsiteY6" fmla="*/ 2814404 h 6858000"/>
              <a:gd name="connsiteX7" fmla="*/ 0 w 6268875"/>
              <a:gd name="connsiteY7" fmla="*/ 2814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8875" h="6858000">
                <a:moveTo>
                  <a:pt x="0" y="0"/>
                </a:moveTo>
                <a:lnTo>
                  <a:pt x="6268875" y="0"/>
                </a:lnTo>
                <a:lnTo>
                  <a:pt x="6268875" y="6858000"/>
                </a:lnTo>
                <a:lnTo>
                  <a:pt x="0" y="6858000"/>
                </a:lnTo>
                <a:lnTo>
                  <a:pt x="0" y="5389964"/>
                </a:lnTo>
                <a:lnTo>
                  <a:pt x="1047301" y="5389964"/>
                </a:lnTo>
                <a:lnTo>
                  <a:pt x="1047301" y="2814404"/>
                </a:lnTo>
                <a:lnTo>
                  <a:pt x="0" y="2814404"/>
                </a:lnTo>
                <a:close/>
              </a:path>
            </a:pathLst>
          </a:custGeom>
          <a:solidFill>
            <a:schemeClr val="tx1"/>
          </a:solidFill>
        </p:spPr>
        <p:txBody>
          <a:bodyPr wrap="square" rtlCol="0">
            <a:noAutofit/>
          </a:bodyPr>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3" name="文本占位符 2"/>
          <p:cNvSpPr>
            <a:spLocks noGrp="1"/>
          </p:cNvSpPr>
          <p:nvPr>
            <p:ph type="body" sz="quarter" idx="15" hasCustomPrompt="1"/>
          </p:nvPr>
        </p:nvSpPr>
        <p:spPr>
          <a:xfrm>
            <a:off x="1124261" y="4354048"/>
            <a:ext cx="5651500" cy="704088"/>
          </a:xfrm>
        </p:spPr>
        <p:txBody>
          <a:bodyPr rtlCol="0" anchor="ctr">
            <a:normAutofit/>
          </a:bodyPr>
          <a:lstStyle>
            <a:lvl1pPr marL="0" indent="0">
              <a:buNone/>
              <a:defRPr sz="2400" b="1" i="0" cap="all" spc="600" baseline="0">
                <a:latin typeface="Microsoft YaHei UI" panose="020B0503020204020204" pitchFamily="34" charset="-122"/>
                <a:ea typeface="Microsoft YaHei UI" panose="020B0503020204020204" pitchFamily="34" charset="-122"/>
              </a:defRPr>
            </a:lvl1pPr>
          </a:lstStyle>
          <a:p>
            <a:pPr lvl="0" rtl="0" fontAlgn="auto"/>
            <a:r>
              <a:rPr lang="en-US" strike="noStrike" noProof="0"/>
              <a:t>副标题</a:t>
            </a:r>
          </a:p>
        </p:txBody>
      </p:sp>
      <p:sp>
        <p:nvSpPr>
          <p:cNvPr id="2" name="日期占位符 1"/>
          <p:cNvSpPr>
            <a:spLocks noGrp="1"/>
          </p:cNvSpPr>
          <p:nvPr>
            <p:ph type="dt" sz="half" idx="16"/>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4" name="页脚占位符 3"/>
          <p:cNvSpPr>
            <a:spLocks noGrp="1"/>
          </p:cNvSpPr>
          <p:nvPr>
            <p:ph type="ftr" sz="quarter" idx="17"/>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5" name="灯片编号占位符 4"/>
          <p:cNvSpPr>
            <a:spLocks noGrp="1"/>
          </p:cNvSpPr>
          <p:nvPr>
            <p:ph type="sldNum" sz="quarter" idx="18"/>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末尾幻灯片">
    <p:bg>
      <p:bgPr>
        <a:solidFill>
          <a:schemeClr val="bg2"/>
        </a:solidFill>
        <a:effectLst/>
      </p:bgPr>
    </p:bg>
    <p:spTree>
      <p:nvGrpSpPr>
        <p:cNvPr id="1" name=""/>
        <p:cNvGrpSpPr/>
        <p:nvPr/>
      </p:nvGrpSpPr>
      <p:grpSpPr>
        <a:xfrm>
          <a:off x="0" y="0"/>
          <a:ext cx="0" cy="0"/>
          <a:chOff x="0" y="0"/>
          <a:chExt cx="0" cy="0"/>
        </a:xfrm>
      </p:grpSpPr>
      <p:pic>
        <p:nvPicPr>
          <p:cNvPr id="43011" name="图片 19"/>
          <p:cNvPicPr>
            <a:picLocks noChangeAspect="1"/>
          </p:cNvPicPr>
          <p:nvPr>
            <p:custDataLst>
              <p:tags r:id="rId1"/>
            </p:custDataLst>
          </p:nvPr>
        </p:nvPicPr>
        <p:blipFill>
          <a:blip r:embed="rId3"/>
          <a:stretch>
            <a:fillRect/>
          </a:stretch>
        </p:blipFill>
        <p:spPr>
          <a:xfrm>
            <a:off x="0" y="0"/>
            <a:ext cx="12192000" cy="6858000"/>
          </a:xfrm>
          <a:prstGeom prst="rect">
            <a:avLst/>
          </a:prstGeom>
          <a:noFill/>
          <a:ln w="9525">
            <a:noFill/>
          </a:ln>
        </p:spPr>
      </p:pic>
      <p:sp>
        <p:nvSpPr>
          <p:cNvPr id="2" name="文本占位符 4"/>
          <p:cNvSpPr>
            <a:spLocks noGrp="1"/>
          </p:cNvSpPr>
          <p:nvPr>
            <p:ph type="body" idx="1" hasCustomPrompt="1"/>
          </p:nvPr>
        </p:nvSpPr>
        <p:spPr>
          <a:xfrm>
            <a:off x="6604687" y="2463322"/>
            <a:ext cx="4825403" cy="640394"/>
          </a:xfrm>
        </p:spPr>
        <p:txBody>
          <a:bodyPr vert="horz" wrap="square" lIns="0" tIns="0" rIns="0" bIns="0" rtlCol="0" anchor="b" anchorCtr="0">
            <a:normAutofit/>
          </a:bodyPr>
          <a:lstStyle>
            <a:lvl1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defRPr kumimoji="0" lang="zh-CN" altLang="en-US" sz="2400" b="0" i="0" u="none" strike="noStrike" kern="1200" cap="none" spc="200" normalizeH="0" baseline="0" noProof="0" dirty="0">
                <a:ln>
                  <a:noFill/>
                </a:ln>
                <a:solidFill>
                  <a:schemeClr val="dk1">
                    <a:lumMod val="65000"/>
                    <a:lumOff val="35000"/>
                  </a:schemeClr>
                </a:solidFill>
                <a:effectLst/>
                <a:uLnTx/>
                <a:uFillTx/>
                <a:latin typeface="Arial" panose="020B0604020202020204" pitchFamily="34" charset="0"/>
                <a:ea typeface="微软雅黑" panose="020B0503020204020204" charset="-122"/>
                <a:cs typeface="+mn-cs"/>
              </a:defRPr>
            </a:lvl1pPr>
            <a:lvl2pPr marL="457200" indent="0" algn="ctr" defTabSz="914400" rtl="0" eaLnBrk="1" fontAlgn="auto" latinLnBrk="0" hangingPunct="1">
              <a:lnSpc>
                <a:spcPct val="130000"/>
              </a:lnSpc>
              <a:spcBef>
                <a:spcPts val="0"/>
              </a:spcBef>
              <a:spcAft>
                <a:spcPts val="1000"/>
              </a:spcAft>
              <a:buFont typeface="Arial" panose="020B0604020202020204" pitchFamily="34" charset="0"/>
              <a:buNone/>
              <a:tabLst>
                <a:tab pos="1609725" algn="l"/>
              </a:tabLst>
              <a:defRPr sz="2000" u="none" strike="noStrike" kern="1200" cap="none" spc="150" normalizeH="0" baseline="0">
                <a:solidFill>
                  <a:schemeClr val="tx1">
                    <a:lumMod val="85000"/>
                    <a:lumOff val="15000"/>
                  </a:schemeClr>
                </a:solidFill>
                <a:uFillTx/>
                <a:latin typeface="微软雅黑" panose="020B0503020204020204" charset="-122"/>
                <a:ea typeface="微软雅黑" panose="020B0503020204020204" charset="-122"/>
                <a:cs typeface="+mn-cs"/>
              </a:defRPr>
            </a:lvl2pPr>
            <a:lvl3pPr marL="914400" indent="0" algn="ctr" defTabSz="914400" rtl="0" eaLnBrk="1" fontAlgn="auto" latinLnBrk="0" hangingPunct="1">
              <a:lnSpc>
                <a:spcPct val="130000"/>
              </a:lnSpc>
              <a:spcBef>
                <a:spcPts val="0"/>
              </a:spcBef>
              <a:spcAft>
                <a:spcPts val="1000"/>
              </a:spcAft>
              <a:buFont typeface="Arial" panose="020B0604020202020204" pitchFamily="34" charset="0"/>
              <a:buNone/>
              <a:defRPr sz="1800" u="none" strike="noStrike" kern="1200" cap="none" spc="150" normalizeH="0" baseline="0">
                <a:solidFill>
                  <a:schemeClr val="tx1">
                    <a:lumMod val="85000"/>
                    <a:lumOff val="15000"/>
                  </a:schemeClr>
                </a:solidFill>
                <a:uFillTx/>
                <a:latin typeface="微软雅黑" panose="020B0503020204020204" charset="-122"/>
                <a:ea typeface="微软雅黑" panose="020B0503020204020204" charset="-122"/>
                <a:cs typeface="+mn-cs"/>
              </a:defRPr>
            </a:lvl3pPr>
            <a:lvl4pPr marL="1371600" indent="0" algn="ctr" defTabSz="914400" rtl="0" eaLnBrk="1" fontAlgn="auto" latinLnBrk="0" hangingPunct="1">
              <a:lnSpc>
                <a:spcPct val="130000"/>
              </a:lnSpc>
              <a:spcBef>
                <a:spcPts val="0"/>
              </a:spcBef>
              <a:spcAft>
                <a:spcPts val="1000"/>
              </a:spcAft>
              <a:buFont typeface="Arial" panose="020B0604020202020204" pitchFamily="34" charset="0"/>
              <a:buNone/>
              <a:defRPr sz="1600" u="none" strike="noStrike" kern="1200" cap="none" spc="150" normalizeH="0" baseline="0">
                <a:solidFill>
                  <a:schemeClr val="tx1">
                    <a:lumMod val="85000"/>
                    <a:lumOff val="15000"/>
                  </a:schemeClr>
                </a:solidFill>
                <a:uFillTx/>
                <a:latin typeface="微软雅黑" panose="020B0503020204020204" charset="-122"/>
                <a:ea typeface="微软雅黑" panose="020B0503020204020204" charset="-122"/>
                <a:cs typeface="+mn-cs"/>
              </a:defRPr>
            </a:lvl4pPr>
            <a:lvl5pPr marL="1828800" indent="0" algn="ctr" defTabSz="914400" rtl="0" eaLnBrk="1" fontAlgn="auto" latinLnBrk="0" hangingPunct="1">
              <a:lnSpc>
                <a:spcPct val="130000"/>
              </a:lnSpc>
              <a:spcBef>
                <a:spcPts val="0"/>
              </a:spcBef>
              <a:spcAft>
                <a:spcPts val="1000"/>
              </a:spcAft>
              <a:buFont typeface="Arial" panose="020B0604020202020204" pitchFamily="34" charset="0"/>
              <a:buNone/>
              <a:defRPr sz="1600" u="none" strike="noStrike" kern="1200" cap="none" spc="150" normalizeH="0" baseline="0">
                <a:solidFill>
                  <a:schemeClr val="tx1">
                    <a:lumMod val="85000"/>
                    <a:lumOff val="15000"/>
                  </a:schemeClr>
                </a:solidFill>
                <a:uFillTx/>
                <a:latin typeface="微软雅黑" panose="020B0503020204020204" charset="-122"/>
                <a:ea typeface="微软雅黑" panose="020B0503020204020204" charset="-122"/>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lvl="0" fontAlgn="auto"/>
            <a:r>
              <a:rPr strike="noStrike" noProof="1">
                <a:sym typeface="+mn-ea"/>
              </a:rPr>
              <a:t>单击此处编辑副标题</a:t>
            </a:r>
          </a:p>
        </p:txBody>
      </p:sp>
      <p:sp>
        <p:nvSpPr>
          <p:cNvPr id="6" name="标题 5"/>
          <p:cNvSpPr>
            <a:spLocks noGrp="1"/>
          </p:cNvSpPr>
          <p:nvPr>
            <p:ph type="title" hasCustomPrompt="1"/>
          </p:nvPr>
        </p:nvSpPr>
        <p:spPr>
          <a:xfrm>
            <a:off x="6604053" y="3256115"/>
            <a:ext cx="4826038" cy="1138555"/>
          </a:xfrm>
        </p:spPr>
        <p:txBody>
          <a:bodyPr vert="horz" wrap="square" lIns="0" tIns="0" rIns="0" bIns="0" rtlCol="0" anchor="t" anchorCtr="0">
            <a:normAutofit/>
          </a:bodyPr>
          <a:lstStyle>
            <a:lvl1pPr marL="0" marR="0" lvl="0" algn="l" defTabSz="914400" rtl="0" eaLnBrk="1" fontAlgn="auto" latinLnBrk="0" hangingPunct="1">
              <a:lnSpc>
                <a:spcPct val="100000"/>
              </a:lnSpc>
              <a:spcBef>
                <a:spcPct val="0"/>
              </a:spcBef>
              <a:spcAft>
                <a:spcPts val="0"/>
              </a:spcAft>
              <a:buClrTx/>
              <a:buSzTx/>
              <a:buFontTx/>
              <a:buNone/>
              <a:defRPr kumimoji="0" lang="zh-CN" altLang="en-US" sz="6600" b="1" i="0" u="none" strike="noStrike" kern="1200" cap="none" spc="700" normalizeH="0" baseline="0" noProof="0" dirty="0">
                <a:ln>
                  <a:noFill/>
                </a:ln>
                <a:solidFill>
                  <a:schemeClr val="dk1">
                    <a:lumMod val="85000"/>
                    <a:lumOff val="15000"/>
                  </a:schemeClr>
                </a:solidFill>
                <a:effectLst/>
                <a:uLnTx/>
                <a:uFillTx/>
                <a:latin typeface="Arial" panose="020B0604020202020204" pitchFamily="34" charset="0"/>
                <a:ea typeface="汉仪旗黑-85S" pitchFamily="18" charset="-122"/>
                <a:cs typeface="+mj-cs"/>
                <a:sym typeface="+mn-ea"/>
              </a:defRPr>
            </a:lvl1pPr>
          </a:lstStyle>
          <a:p>
            <a:pPr lvl="0" fontAlgn="auto"/>
            <a:r>
              <a:rPr strike="noStrike" noProof="1">
                <a:sym typeface="+mn-ea"/>
              </a:rPr>
              <a:t>编辑标题</a:t>
            </a:r>
          </a:p>
        </p:txBody>
      </p:sp>
      <p:sp>
        <p:nvSpPr>
          <p:cNvPr id="3" name="日期占位符 2"/>
          <p:cNvSpPr>
            <a:spLocks noGrp="1"/>
          </p:cNvSpPr>
          <p:nvPr>
            <p:ph type="dt" sz="half" idx="10"/>
          </p:nvPr>
        </p:nvSpPr>
        <p:spPr>
          <a:xfrm>
            <a:off x="879475" y="6350000"/>
            <a:ext cx="2700338" cy="315913"/>
          </a:xfrm>
          <a:prstGeom prst="rect">
            <a:avLst/>
          </a:prstGeom>
        </p:spPr>
        <p:txBody>
          <a:bodyPr vert="horz" wrap="square" lIns="91440" tIns="45720" rIns="91440" bIns="45720" rtlCol="0" anchor="ctr">
            <a:normAutofit/>
          </a:bodyPr>
          <a:lstStyle>
            <a:lvl1pPr>
              <a:defRPr>
                <a:latin typeface="Arial" panose="020B0604020202020204" pitchFamily="34" charset="0"/>
                <a:ea typeface="微软雅黑" panose="020B0503020204020204" charset="-122"/>
              </a:defRPr>
            </a:lvl1pPr>
          </a:lstStyle>
          <a:p>
            <a:pPr fontAlgn="base"/>
            <a:fld id="{760FBDFE-C587-4B4C-A407-44438C67B59E}" type="datetimeFigureOut">
              <a:rPr lang="zh-CN" altLang="en-US" strike="noStrike" noProof="1" smtClean="0">
                <a:latin typeface="Arial" panose="020B0604020202020204" pitchFamily="34" charset="0"/>
                <a:ea typeface="微软雅黑" panose="020B0503020204020204" charset="-122"/>
                <a:cs typeface="+mn-cs"/>
              </a:rPr>
              <a:t>2022/12/14</a:t>
            </a:fld>
            <a:endParaRPr lang="zh-CN" altLang="en-US" strike="noStrike" noProof="1"/>
          </a:p>
        </p:txBody>
      </p:sp>
      <p:sp>
        <p:nvSpPr>
          <p:cNvPr id="4" name="页脚占位符 3"/>
          <p:cNvSpPr>
            <a:spLocks noGrp="1"/>
          </p:cNvSpPr>
          <p:nvPr>
            <p:ph type="ftr" sz="quarter" idx="11"/>
          </p:nvPr>
        </p:nvSpPr>
        <p:spPr>
          <a:xfrm>
            <a:off x="4116388" y="6350000"/>
            <a:ext cx="3959225" cy="315913"/>
          </a:xfrm>
          <a:prstGeom prst="rect">
            <a:avLst/>
          </a:prstGeom>
        </p:spPr>
        <p:txBody>
          <a:bodyPr vert="horz" wrap="square" lIns="91440" tIns="45720" rIns="91440" bIns="45720" rtlCol="0" anchor="ctr">
            <a:normAutofit/>
          </a:bodyPr>
          <a:lstStyle>
            <a:lvl1pPr>
              <a:defRPr>
                <a:latin typeface="Arial" panose="020B0604020202020204" pitchFamily="34" charset="0"/>
                <a:ea typeface="微软雅黑" panose="020B0503020204020204" charset="-122"/>
              </a:defRPr>
            </a:lvl1pPr>
          </a:lstStyle>
          <a:p>
            <a:pPr fontAlgn="base"/>
            <a:endParaRPr lang="zh-CN" altLang="en-US" strike="noStrike" noProof="1"/>
          </a:p>
        </p:txBody>
      </p:sp>
      <p:sp>
        <p:nvSpPr>
          <p:cNvPr id="5" name="灯片编号占位符 4"/>
          <p:cNvSpPr>
            <a:spLocks noGrp="1"/>
          </p:cNvSpPr>
          <p:nvPr>
            <p:ph type="sldNum" sz="quarter" idx="12"/>
          </p:nvPr>
        </p:nvSpPr>
        <p:spPr>
          <a:xfrm>
            <a:off x="8610600" y="6350000"/>
            <a:ext cx="2700338" cy="315913"/>
          </a:xfrm>
          <a:prstGeom prst="rect">
            <a:avLst/>
          </a:prstGeom>
        </p:spPr>
        <p:txBody>
          <a:bodyPr vert="horz" wrap="square" lIns="91440" tIns="45720" rIns="91440" bIns="45720" rtlCol="0" anchor="ctr">
            <a:normAutofit/>
          </a:bodyPr>
          <a:lstStyle>
            <a:lvl1pPr>
              <a:defRPr>
                <a:latin typeface="Arial" panose="020B0604020202020204" pitchFamily="34" charset="0"/>
                <a:ea typeface="微软雅黑" panose="020B0503020204020204" charset="-122"/>
              </a:defRPr>
            </a:lvl1pPr>
          </a:lstStyle>
          <a:p>
            <a:pPr fontAlgn="base"/>
            <a:fld id="{49AE70B2-8BF9-45C0-BB95-33D1B9D3A854}" type="slidenum">
              <a:rPr lang="zh-CN" altLang="en-US" strike="noStrike" noProof="1" smtClean="0">
                <a:latin typeface="Arial" panose="020B0604020202020204" pitchFamily="34" charset="0"/>
                <a:ea typeface="微软雅黑" panose="020B0503020204020204" charset="-122"/>
                <a:cs typeface="+mn-cs"/>
              </a:rPr>
              <a:t>‹#›</a:t>
            </a:fld>
            <a:endParaRPr lang="zh-CN" altLang="en-US" strike="noStrike" noProof="1"/>
          </a:p>
        </p:txBody>
      </p:sp>
    </p:spTree>
  </p:cSld>
  <p:clrMapOvr>
    <a:masterClrMapping/>
  </p:clrMapOvr>
  <p:transition>
    <p:rand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750" advClick="0" advTm="2000">
        <p14:gallery dir="l"/>
      </p:transition>
    </mc:Choice>
    <mc:Fallback xmlns="">
      <p:transition spd="slow" advClick="0" advTm="200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cSld name="1_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Rectangle 4">
            <a:extLst>
              <a:ext uri="{FF2B5EF4-FFF2-40B4-BE49-F238E27FC236}">
                <a16:creationId xmlns:a16="http://schemas.microsoft.com/office/drawing/2014/main" id="{3E119D73-64C2-0953-9E48-4EC24CE26F1A}"/>
              </a:ext>
            </a:extLst>
          </p:cNvPr>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a:extLst>
              <a:ext uri="{FF2B5EF4-FFF2-40B4-BE49-F238E27FC236}">
                <a16:creationId xmlns:a16="http://schemas.microsoft.com/office/drawing/2014/main" id="{E88530DD-31C4-01F8-835C-C6123B42609F}"/>
              </a:ext>
            </a:extLst>
          </p:cNvPr>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a:extLst>
              <a:ext uri="{FF2B5EF4-FFF2-40B4-BE49-F238E27FC236}">
                <a16:creationId xmlns:a16="http://schemas.microsoft.com/office/drawing/2014/main" id="{7E929807-4C20-4CDB-9C6E-C770D8D25C9B}"/>
              </a:ext>
            </a:extLst>
          </p:cNvPr>
          <p:cNvSpPr>
            <a:spLocks noGrp="1" noChangeArrowheads="1"/>
          </p:cNvSpPr>
          <p:nvPr>
            <p:ph type="sldNum" sz="quarter" idx="12"/>
          </p:nvPr>
        </p:nvSpPr>
        <p:spPr>
          <a:ln/>
        </p:spPr>
        <p:txBody>
          <a:bodyPr/>
          <a:lstStyle>
            <a:lvl1pPr>
              <a:defRPr/>
            </a:lvl1pPr>
          </a:lstStyle>
          <a:p>
            <a:pPr>
              <a:defRPr/>
            </a:pPr>
            <a:fld id="{1A165CCC-F0F6-4C3C-8F04-BD88E76744EE}" type="slidenum">
              <a:rPr lang="en-US" altLang="zh-CN"/>
              <a:pPr>
                <a:defRPr/>
              </a:pPr>
              <a:t>‹#›</a:t>
            </a:fld>
            <a:endParaRPr lang="en-US" altLang="zh-CN"/>
          </a:p>
        </p:txBody>
      </p:sp>
    </p:spTree>
    <p:extLst>
      <p:ext uri="{BB962C8B-B14F-4D97-AF65-F5344CB8AC3E}">
        <p14:creationId xmlns:p14="http://schemas.microsoft.com/office/powerpoint/2010/main" val="311853757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chemeClr val="bg1">
            <a:alpha val="29999"/>
          </a:schemeClr>
        </a:solidFill>
        <a:effectLst/>
      </p:bgPr>
    </p:bg>
    <p:spTree>
      <p:nvGrpSpPr>
        <p:cNvPr id="1" name=""/>
        <p:cNvGrpSpPr/>
        <p:nvPr/>
      </p:nvGrpSpPr>
      <p:grpSpPr>
        <a:xfrm>
          <a:off x="0" y="0"/>
          <a:ext cx="0" cy="0"/>
          <a:chOff x="0" y="0"/>
          <a:chExt cx="0" cy="0"/>
        </a:xfrm>
      </p:grpSpPr>
      <p:sp>
        <p:nvSpPr>
          <p:cNvPr id="7" name="长方形 6"/>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3" name="长方形 12"/>
          <p:cNvSpPr/>
          <p:nvPr userDrawn="1"/>
        </p:nvSpPr>
        <p:spPr>
          <a:xfrm>
            <a:off x="763588" y="2817813"/>
            <a:ext cx="6207125" cy="25717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5364" name="长方形 2"/>
          <p:cNvSpPr/>
          <p:nvPr userDrawn="1"/>
        </p:nvSpPr>
        <p:spPr>
          <a:xfrm>
            <a:off x="3105150" y="3236913"/>
            <a:ext cx="184150" cy="647700"/>
          </a:xfrm>
          <a:prstGeom prst="rect">
            <a:avLst/>
          </a:prstGeom>
          <a:noFill/>
          <a:ln w="9525">
            <a:noFill/>
          </a:ln>
        </p:spPr>
        <p:txBody>
          <a:bodyPr wrap="none" lIns="91440" tIns="45720" rIns="91440" bIns="45720" anchor="ctr" anchorCtr="0">
            <a:spAutoFit/>
          </a:bodyPr>
          <a:lstStyle/>
          <a:p>
            <a:pPr lvl="0" eaLnBrk="0" hangingPunct="0">
              <a:buSzTx/>
            </a:pPr>
            <a:br>
              <a:rPr lang="en-US" altLang="en-US" u="none" baseline="0" dirty="0">
                <a:latin typeface="Microsoft YaHei UI" panose="020B0503020204020204" pitchFamily="34" charset="-122"/>
                <a:ea typeface="Microsoft YaHei UI" panose="020B0503020204020204" pitchFamily="34" charset="-122"/>
              </a:rPr>
            </a:br>
            <a:endParaRPr lang="en-US" altLang="en-US" u="none" baseline="0" dirty="0">
              <a:latin typeface="Microsoft YaHei UI" panose="020B0503020204020204" pitchFamily="34" charset="-122"/>
              <a:ea typeface="Microsoft YaHei UI" panose="020B0503020204020204" pitchFamily="34" charset="-122"/>
            </a:endParaRPr>
          </a:p>
        </p:txBody>
      </p:sp>
      <p:sp>
        <p:nvSpPr>
          <p:cNvPr id="18" name="标题 1"/>
          <p:cNvSpPr>
            <a:spLocks noGrp="1"/>
          </p:cNvSpPr>
          <p:nvPr>
            <p:ph type="title" hasCustomPrompt="1"/>
          </p:nvPr>
        </p:nvSpPr>
        <p:spPr>
          <a:xfrm>
            <a:off x="1108430" y="3267744"/>
            <a:ext cx="5651293" cy="1086304"/>
          </a:xfrm>
          <a:prstGeom prst="rect">
            <a:avLst/>
          </a:prstGeom>
        </p:spPr>
        <p:txBody>
          <a:bodyPr lIns="91440" rIns="91440" rtlCol="0" anchor="ctr" anchorCtr="0">
            <a:noAutofit/>
          </a:bodyPr>
          <a:lstStyle>
            <a:lvl1pPr algn="l">
              <a:defRPr sz="88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en-US" strike="noStrike" noProof="0"/>
              <a:t>标题</a:t>
            </a:r>
          </a:p>
        </p:txBody>
      </p:sp>
      <p:sp>
        <p:nvSpPr>
          <p:cNvPr id="11" name="图片占位符 10"/>
          <p:cNvSpPr>
            <a:spLocks noGrp="1"/>
          </p:cNvSpPr>
          <p:nvPr>
            <p:ph type="pic" sz="quarter" idx="14"/>
          </p:nvPr>
        </p:nvSpPr>
        <p:spPr>
          <a:xfrm>
            <a:off x="5923125" y="0"/>
            <a:ext cx="6268875" cy="6858000"/>
          </a:xfrm>
          <a:custGeom>
            <a:avLst/>
            <a:gdLst>
              <a:gd name="connsiteX0" fmla="*/ 0 w 6268875"/>
              <a:gd name="connsiteY0" fmla="*/ 0 h 6858000"/>
              <a:gd name="connsiteX1" fmla="*/ 6268875 w 6268875"/>
              <a:gd name="connsiteY1" fmla="*/ 0 h 6858000"/>
              <a:gd name="connsiteX2" fmla="*/ 6268875 w 6268875"/>
              <a:gd name="connsiteY2" fmla="*/ 6858000 h 6858000"/>
              <a:gd name="connsiteX3" fmla="*/ 0 w 6268875"/>
              <a:gd name="connsiteY3" fmla="*/ 6858000 h 6858000"/>
              <a:gd name="connsiteX4" fmla="*/ 0 w 6268875"/>
              <a:gd name="connsiteY4" fmla="*/ 5389964 h 6858000"/>
              <a:gd name="connsiteX5" fmla="*/ 1047301 w 6268875"/>
              <a:gd name="connsiteY5" fmla="*/ 5389964 h 6858000"/>
              <a:gd name="connsiteX6" fmla="*/ 1047301 w 6268875"/>
              <a:gd name="connsiteY6" fmla="*/ 2814404 h 6858000"/>
              <a:gd name="connsiteX7" fmla="*/ 0 w 6268875"/>
              <a:gd name="connsiteY7" fmla="*/ 2814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8875" h="6858000">
                <a:moveTo>
                  <a:pt x="0" y="0"/>
                </a:moveTo>
                <a:lnTo>
                  <a:pt x="6268875" y="0"/>
                </a:lnTo>
                <a:lnTo>
                  <a:pt x="6268875" y="6858000"/>
                </a:lnTo>
                <a:lnTo>
                  <a:pt x="0" y="6858000"/>
                </a:lnTo>
                <a:lnTo>
                  <a:pt x="0" y="5389964"/>
                </a:lnTo>
                <a:lnTo>
                  <a:pt x="1047301" y="5389964"/>
                </a:lnTo>
                <a:lnTo>
                  <a:pt x="1047301" y="2814404"/>
                </a:lnTo>
                <a:lnTo>
                  <a:pt x="0" y="2814404"/>
                </a:lnTo>
                <a:close/>
              </a:path>
            </a:pathLst>
          </a:custGeom>
          <a:solidFill>
            <a:schemeClr val="tx1"/>
          </a:solidFill>
        </p:spPr>
        <p:txBody>
          <a:bodyPr wrap="square" rtlCol="0">
            <a:noAutofit/>
          </a:bodyPr>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3" name="文本占位符 2"/>
          <p:cNvSpPr>
            <a:spLocks noGrp="1"/>
          </p:cNvSpPr>
          <p:nvPr>
            <p:ph type="body" sz="quarter" idx="15" hasCustomPrompt="1"/>
          </p:nvPr>
        </p:nvSpPr>
        <p:spPr>
          <a:xfrm>
            <a:off x="1124261" y="4354048"/>
            <a:ext cx="5651500" cy="704088"/>
          </a:xfrm>
        </p:spPr>
        <p:txBody>
          <a:bodyPr rtlCol="0" anchor="ctr">
            <a:normAutofit/>
          </a:bodyPr>
          <a:lstStyle>
            <a:lvl1pPr marL="0" indent="0">
              <a:buNone/>
              <a:defRPr sz="2400" b="1" i="0" cap="all" spc="600" baseline="0">
                <a:latin typeface="Microsoft YaHei UI" panose="020B0503020204020204" pitchFamily="34" charset="-122"/>
                <a:ea typeface="Microsoft YaHei UI" panose="020B0503020204020204" pitchFamily="34" charset="-122"/>
              </a:defRPr>
            </a:lvl1pPr>
          </a:lstStyle>
          <a:p>
            <a:pPr lvl="0" rtl="0" fontAlgn="auto"/>
            <a:r>
              <a:rPr lang="en-US" strike="noStrike" noProof="0"/>
              <a:t>副标题</a:t>
            </a:r>
          </a:p>
        </p:txBody>
      </p:sp>
      <p:sp>
        <p:nvSpPr>
          <p:cNvPr id="2" name="日期占位符 1"/>
          <p:cNvSpPr>
            <a:spLocks noGrp="1"/>
          </p:cNvSpPr>
          <p:nvPr>
            <p:ph type="dt" sz="half" idx="16"/>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4" name="页脚占位符 3"/>
          <p:cNvSpPr>
            <a:spLocks noGrp="1"/>
          </p:cNvSpPr>
          <p:nvPr>
            <p:ph type="ftr" sz="quarter" idx="17"/>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5" name="灯片编号占位符 4"/>
          <p:cNvSpPr>
            <a:spLocks noGrp="1"/>
          </p:cNvSpPr>
          <p:nvPr>
            <p:ph type="sldNum" sz="quarter" idx="18"/>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标题和内容 ">
    <p:bg>
      <p:bgPr>
        <a:solidFill>
          <a:schemeClr val="bg2">
            <a:alpha val="39998"/>
          </a:schemeClr>
        </a:solidFill>
        <a:effectLst/>
      </p:bgPr>
    </p:bg>
    <p:spTree>
      <p:nvGrpSpPr>
        <p:cNvPr id="1" name=""/>
        <p:cNvGrpSpPr/>
        <p:nvPr/>
      </p:nvGrpSpPr>
      <p:grpSpPr>
        <a:xfrm>
          <a:off x="0" y="0"/>
          <a:ext cx="0" cy="0"/>
          <a:chOff x="0" y="0"/>
          <a:chExt cx="0" cy="0"/>
        </a:xfrm>
      </p:grpSpPr>
      <p:sp>
        <p:nvSpPr>
          <p:cNvPr id="5" name="长方形 4"/>
          <p:cNvSpPr/>
          <p:nvPr userDrawn="1"/>
        </p:nvSpPr>
        <p:spPr>
          <a:xfrm>
            <a:off x="0" y="0"/>
            <a:ext cx="12192000" cy="985838"/>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latin typeface="Microsoft YaHei UI" panose="020B0503020204020204" pitchFamily="34" charset="-122"/>
              <a:ea typeface="Microsoft YaHei UI" panose="020B0503020204020204" pitchFamily="34" charset="-122"/>
            </a:endParaRPr>
          </a:p>
        </p:txBody>
      </p: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内容占位符 9"/>
          <p:cNvSpPr>
            <a:spLocks noGrp="1"/>
          </p:cNvSpPr>
          <p:nvPr>
            <p:ph sz="quarter" idx="13"/>
          </p:nvPr>
        </p:nvSpPr>
        <p:spPr>
          <a:xfrm>
            <a:off x="639763" y="1470025"/>
            <a:ext cx="10904088" cy="4706938"/>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07827B82-FD68-4ADE-8128-760B1DCBAB73}"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 项内容 ">
    <p:bg>
      <p:bgPr>
        <a:solidFill>
          <a:schemeClr val="bg2">
            <a:alpha val="39998"/>
          </a:schemeClr>
        </a:solidFill>
        <a:effectLst/>
      </p:bgPr>
    </p:bg>
    <p:spTree>
      <p:nvGrpSpPr>
        <p:cNvPr id="1" name=""/>
        <p:cNvGrpSpPr/>
        <p:nvPr/>
      </p:nvGrpSpPr>
      <p:grpSpPr>
        <a:xfrm>
          <a:off x="0" y="0"/>
          <a:ext cx="0" cy="0"/>
          <a:chOff x="0" y="0"/>
          <a:chExt cx="0" cy="0"/>
        </a:xfrm>
      </p:grpSpPr>
      <p:sp>
        <p:nvSpPr>
          <p:cNvPr id="6" name="长方形 5"/>
          <p:cNvSpPr/>
          <p:nvPr userDrawn="1"/>
        </p:nvSpPr>
        <p:spPr>
          <a:xfrm>
            <a:off x="0" y="5872163"/>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7" name="长方形 6"/>
          <p:cNvSpPr/>
          <p:nvPr userDrawn="1"/>
        </p:nvSpPr>
        <p:spPr>
          <a:xfrm>
            <a:off x="5002213" y="0"/>
            <a:ext cx="7189788"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761117" y="681037"/>
            <a:ext cx="4791637"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2" name="图片占位符 10"/>
          <p:cNvSpPr>
            <a:spLocks noGrp="1"/>
          </p:cNvSpPr>
          <p:nvPr>
            <p:ph type="pic" sz="quarter" idx="14"/>
          </p:nvPr>
        </p:nvSpPr>
        <p:spPr>
          <a:xfrm>
            <a:off x="542925" y="571500"/>
            <a:ext cx="5553075" cy="5715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10" name="内容占位符 9"/>
          <p:cNvSpPr>
            <a:spLocks noGrp="1"/>
          </p:cNvSpPr>
          <p:nvPr>
            <p:ph sz="quarter" idx="15"/>
          </p:nvPr>
        </p:nvSpPr>
        <p:spPr>
          <a:xfrm>
            <a:off x="6761163" y="1265238"/>
            <a:ext cx="4791591" cy="4911725"/>
          </a:xfrm>
        </p:spPr>
        <p:txBody>
          <a:bodyPr rtlCol="0"/>
          <a:lstStyle>
            <a:lvl1pPr>
              <a:lnSpc>
                <a:spcPct val="200000"/>
              </a:lnSpc>
              <a:spcBef>
                <a:spcPts val="1000"/>
              </a:spcBef>
              <a:buClrTx/>
              <a:defRPr>
                <a:latin typeface="Microsoft YaHei UI" panose="020B0503020204020204" pitchFamily="34" charset="-122"/>
                <a:ea typeface="Microsoft YaHei UI" panose="020B0503020204020204" pitchFamily="34" charset="-122"/>
              </a:defRPr>
            </a:lvl1pPr>
            <a:lvl2pPr>
              <a:lnSpc>
                <a:spcPct val="200000"/>
              </a:lnSpc>
              <a:spcBef>
                <a:spcPts val="1000"/>
              </a:spcBef>
              <a:buClrTx/>
              <a:defRPr/>
            </a:lvl2pPr>
            <a:lvl3pPr>
              <a:lnSpc>
                <a:spcPct val="200000"/>
              </a:lnSpc>
              <a:spcBef>
                <a:spcPts val="1000"/>
              </a:spcBef>
              <a:buClrTx/>
              <a:defRPr/>
            </a:lvl3pPr>
            <a:lvl4pPr>
              <a:lnSpc>
                <a:spcPct val="200000"/>
              </a:lnSpc>
              <a:spcBef>
                <a:spcPts val="1000"/>
              </a:spcBef>
              <a:buClrTx/>
              <a:defRPr/>
            </a:lvl4pPr>
            <a:lvl5pPr>
              <a:lnSpc>
                <a:spcPct val="200000"/>
              </a:lnSpc>
              <a:spcBef>
                <a:spcPts val="1000"/>
              </a:spcBef>
              <a:buClrTx/>
              <a:defRPr/>
            </a:lvl5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B279A881-543A-48E0-916F-6600FAAECBE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比较">
    <p:bg>
      <p:bgPr>
        <a:solidFill>
          <a:schemeClr val="bg2">
            <a:alpha val="39998"/>
          </a:schemeClr>
        </a:solidFill>
        <a:effectLst/>
      </p:bgPr>
    </p:bg>
    <p:spTree>
      <p:nvGrpSpPr>
        <p:cNvPr id="1" name=""/>
        <p:cNvGrpSpPr/>
        <p:nvPr/>
      </p:nvGrpSpPr>
      <p:grpSpPr>
        <a:xfrm>
          <a:off x="0" y="0"/>
          <a:ext cx="0" cy="0"/>
          <a:chOff x="0" y="0"/>
          <a:chExt cx="0" cy="0"/>
        </a:xfrm>
      </p:grpSpPr>
      <p:sp>
        <p:nvSpPr>
          <p:cNvPr id="16" name="长方形 15"/>
          <p:cNvSpPr/>
          <p:nvPr userDrawn="1"/>
        </p:nvSpPr>
        <p:spPr>
          <a:xfrm>
            <a:off x="0" y="0"/>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solidFill>
                <a:schemeClr val="bg1"/>
              </a:solidFill>
              <a:latin typeface="Microsoft YaHei UI" panose="020B0503020204020204" pitchFamily="34" charset="-122"/>
              <a:ea typeface="Microsoft YaHei UI" panose="020B0503020204020204" pitchFamily="34" charset="-122"/>
            </a:endParaRPr>
          </a:p>
        </p:txBody>
      </p:sp>
      <p:cxnSp>
        <p:nvCxnSpPr>
          <p:cNvPr id="14" name="直接连接符​​(S) 13"/>
          <p:cNvCxnSpPr/>
          <p:nvPr userDrawn="1"/>
        </p:nvCxnSpPr>
        <p:spPr>
          <a:xfrm>
            <a:off x="6167438" y="1612900"/>
            <a:ext cx="0" cy="4905375"/>
          </a:xfrm>
          <a:prstGeom prst="line">
            <a:avLst/>
          </a:prstGeom>
          <a:ln>
            <a:solidFill>
              <a:schemeClr val="tx2">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文本占位符 2"/>
          <p:cNvSpPr>
            <a:spLocks noGrp="1"/>
          </p:cNvSpPr>
          <p:nvPr>
            <p:ph type="body" idx="1"/>
          </p:nvPr>
        </p:nvSpPr>
        <p:spPr>
          <a:xfrm>
            <a:off x="838201"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12" name="文本占位符 2"/>
          <p:cNvSpPr>
            <a:spLocks noGrp="1"/>
          </p:cNvSpPr>
          <p:nvPr>
            <p:ph type="body" idx="14"/>
          </p:nvPr>
        </p:nvSpPr>
        <p:spPr>
          <a:xfrm>
            <a:off x="6501205"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7" name="内容占位符 6"/>
          <p:cNvSpPr>
            <a:spLocks noGrp="1"/>
          </p:cNvSpPr>
          <p:nvPr>
            <p:ph sz="quarter" idx="15"/>
          </p:nvPr>
        </p:nvSpPr>
        <p:spPr>
          <a:xfrm>
            <a:off x="838199"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15" name="内容占位符 6"/>
          <p:cNvSpPr>
            <a:spLocks noGrp="1"/>
          </p:cNvSpPr>
          <p:nvPr>
            <p:ph sz="quarter" idx="16"/>
          </p:nvPr>
        </p:nvSpPr>
        <p:spPr>
          <a:xfrm>
            <a:off x="6501205"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52D3BB04-27DF-418D-A94F-CEF723DA004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图片和字幕">
    <p:bg>
      <p:bgPr>
        <a:solidFill>
          <a:schemeClr val="bg2">
            <a:alpha val="39998"/>
          </a:schemeClr>
        </a:solidFill>
        <a:effectLst/>
      </p:bgPr>
    </p:bg>
    <p:spTree>
      <p:nvGrpSpPr>
        <p:cNvPr id="1" name=""/>
        <p:cNvGrpSpPr/>
        <p:nvPr/>
      </p:nvGrpSpPr>
      <p:grpSpPr>
        <a:xfrm>
          <a:off x="0" y="0"/>
          <a:ext cx="0" cy="0"/>
          <a:chOff x="0" y="0"/>
          <a:chExt cx="0" cy="0"/>
        </a:xfrm>
      </p:grpSpPr>
      <p:sp>
        <p:nvSpPr>
          <p:cNvPr id="10" name="矩形 9"/>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1" name="矩形 10"/>
          <p:cNvSpPr/>
          <p:nvPr userDrawn="1"/>
        </p:nvSpPr>
        <p:spPr>
          <a:xfrm>
            <a:off x="5951538" y="1803400"/>
            <a:ext cx="6240463" cy="32527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494545" y="2028031"/>
            <a:ext cx="5058209"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3" name="图片占位符 10"/>
          <p:cNvSpPr>
            <a:spLocks noGrp="1"/>
          </p:cNvSpPr>
          <p:nvPr>
            <p:ph type="pic" sz="quarter" idx="14"/>
          </p:nvPr>
        </p:nvSpPr>
        <p:spPr>
          <a:xfrm>
            <a:off x="542925" y="0"/>
            <a:ext cx="5408696" cy="6858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6" name="内容占位符 5"/>
          <p:cNvSpPr>
            <a:spLocks noGrp="1"/>
          </p:cNvSpPr>
          <p:nvPr>
            <p:ph sz="quarter" idx="15"/>
          </p:nvPr>
        </p:nvSpPr>
        <p:spPr>
          <a:xfrm>
            <a:off x="6494463" y="2611438"/>
            <a:ext cx="5058291" cy="2165350"/>
          </a:xfrm>
        </p:spPr>
        <p:txBody>
          <a:bodyPr rtlCol="0"/>
          <a:lstStyle>
            <a:lvl1pPr marL="0" indent="0">
              <a:lnSpc>
                <a:spcPct val="200000"/>
              </a:lnSpc>
              <a:spcBef>
                <a:spcPts val="1900"/>
              </a:spcBef>
              <a:buNone/>
              <a:defRPr>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269909EB-DF0E-4C79-A2EF-9AE47FAE29FD}"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accent4">
            <a:alpha val="40000"/>
          </a:schemeClr>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4956335B-2858-4BDB-9C2A-BA1EF7309CEC}"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rtlCol="0"/>
          <a:lstStyle/>
          <a:p>
            <a:pPr rtl="0" fontAlgn="auto"/>
            <a:r>
              <a:rPr lang="zh-CN" altLang="en-US" strike="noStrike" noProof="0"/>
              <a:t>单击此处编辑母版标题样式</a:t>
            </a:r>
            <a:endParaRPr lang="zh-CN" altLang="en-US" strike="noStrike" noProof="0" dirty="0"/>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p>
            <a:pPr rtl="0" fontAlgn="auto"/>
            <a:fld id="{10B06D7F-8A32-4375-85C4-0A86C49D8F04}"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dirty="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p>
            <a:pPr rtl="0" fontAlgn="auto"/>
            <a:endParaRPr lang="zh-CN" altLang="en-US" strike="noStrike" noProof="0" dirty="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p>
            <a:pPr rtl="0" fontAlgn="auto"/>
            <a:fld id="{ED6580AB-5C3C-4B4F-8E2A-8B7A0A8CE695}"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dirty="0"/>
          </a:p>
        </p:txBody>
      </p:sp>
    </p:spTree>
  </p:cSld>
  <p:clrMapOvr>
    <a:masterClrMapping/>
  </p:clrMapOvr>
  <p:transition>
    <p:rand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
    <p:bg>
      <p:bgPr>
        <a:solidFill>
          <a:schemeClr val="bg2">
            <a:alpha val="39999"/>
          </a:schemeClr>
        </a:solidFill>
        <a:effectLst/>
      </p:bgPr>
    </p:bg>
    <p:spTree>
      <p:nvGrpSpPr>
        <p:cNvPr id="1" name=""/>
        <p:cNvGrpSpPr/>
        <p:nvPr/>
      </p:nvGrpSpPr>
      <p:grpSpPr>
        <a:xfrm>
          <a:off x="0" y="0"/>
          <a:ext cx="0" cy="0"/>
          <a:chOff x="0" y="0"/>
          <a:chExt cx="0" cy="0"/>
        </a:xfrm>
      </p:grpSpPr>
      <p:sp>
        <p:nvSpPr>
          <p:cNvPr id="5" name="长方形 4"/>
          <p:cNvSpPr/>
          <p:nvPr userDrawn="1"/>
        </p:nvSpPr>
        <p:spPr>
          <a:xfrm>
            <a:off x="0" y="0"/>
            <a:ext cx="12192000" cy="985838"/>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latin typeface="Microsoft YaHei UI" panose="020B0503020204020204" pitchFamily="34" charset="-122"/>
              <a:ea typeface="Microsoft YaHei UI" panose="020B0503020204020204" pitchFamily="34" charset="-122"/>
            </a:endParaRPr>
          </a:p>
        </p:txBody>
      </p: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内容占位符 9"/>
          <p:cNvSpPr>
            <a:spLocks noGrp="1"/>
          </p:cNvSpPr>
          <p:nvPr>
            <p:ph sz="quarter" idx="13"/>
          </p:nvPr>
        </p:nvSpPr>
        <p:spPr>
          <a:xfrm>
            <a:off x="639763" y="1470025"/>
            <a:ext cx="10904088" cy="4706938"/>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07827B82-FD68-4ADE-8128-760B1DCBAB73}"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3337" y="310287"/>
            <a:ext cx="5238313" cy="853352"/>
          </a:xfrm>
        </p:spPr>
        <p:txBody>
          <a:bodyPr rtlCol="0">
            <a:normAutofit/>
          </a:bodyPr>
          <a:lstStyle>
            <a:lvl1pPr>
              <a:defRPr sz="3600" b="1">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单击以编辑模板标题样式</a:t>
            </a:r>
          </a:p>
        </p:txBody>
      </p:sp>
      <p:sp>
        <p:nvSpPr>
          <p:cNvPr id="7" name="文本占位符 7"/>
          <p:cNvSpPr>
            <a:spLocks noGrp="1"/>
          </p:cNvSpPr>
          <p:nvPr>
            <p:ph type="body" sz="quarter" idx="13"/>
          </p:nvPr>
        </p:nvSpPr>
        <p:spPr>
          <a:xfrm>
            <a:off x="343337" y="981076"/>
            <a:ext cx="3581400" cy="365126"/>
          </a:xfrm>
        </p:spPr>
        <p:txBody>
          <a:bodyPr rtlCol="0">
            <a:normAutofit/>
          </a:bodyPr>
          <a:lstStyle>
            <a:lvl1pPr marL="0" indent="0">
              <a:spcBef>
                <a:spcPts val="900"/>
              </a:spcBef>
              <a:buNone/>
              <a:defRPr sz="2000" b="1">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9E6A0E9E-76B9-491F-A8A8-5BC8B0941651}"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zh-CN" altLang="en-US" strike="noStrike" noProof="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7966EA62-41C5-4F9A-A915-5B0BC739C923}"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a:p>
        </p:txBody>
      </p:sp>
    </p:spTree>
  </p:cSld>
  <p:clrMapOvr>
    <a:masterClrMapping/>
  </p:clrMapOvr>
  <p:transition>
    <p:random/>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标题幻灯片">
    <p:bg>
      <p:bgPr>
        <a:gradFill>
          <a:gsLst>
            <a:gs pos="0">
              <a:schemeClr val="accent3">
                <a:lumMod val="0"/>
                <a:lumOff val="100000"/>
              </a:schemeClr>
            </a:gs>
            <a:gs pos="77020">
              <a:schemeClr val="bg2">
                <a:lumMod val="85000"/>
              </a:schemeClr>
            </a:gs>
            <a:gs pos="40000">
              <a:schemeClr val="accent3">
                <a:lumMod val="0"/>
                <a:lumOff val="100000"/>
              </a:schemeClr>
            </a:gs>
            <a:gs pos="100000">
              <a:schemeClr val="bg1">
                <a:lumMod val="65000"/>
              </a:schemeClr>
            </a:gs>
          </a:gsLst>
          <a:path path="circle">
            <a:fillToRect l="50000" t="-80000" r="50000" b="180000"/>
          </a:path>
        </a:gradFill>
        <a:effectLst/>
      </p:bgPr>
    </p:bg>
    <p:spTree>
      <p:nvGrpSpPr>
        <p:cNvPr id="1" name=""/>
        <p:cNvGrpSpPr/>
        <p:nvPr/>
      </p:nvGrpSpPr>
      <p:grpSpPr>
        <a:xfrm>
          <a:off x="0" y="0"/>
          <a:ext cx="0" cy="0"/>
          <a:chOff x="0" y="0"/>
          <a:chExt cx="0" cy="0"/>
        </a:xfrm>
      </p:grpSpPr>
      <p:sp>
        <p:nvSpPr>
          <p:cNvPr id="10" name="长方形 9"/>
          <p:cNvSpPr/>
          <p:nvPr userDrawn="1"/>
        </p:nvSpPr>
        <p:spPr>
          <a:xfrm>
            <a:off x="0" y="3614738"/>
            <a:ext cx="12192000" cy="54292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8" name="长方形 17"/>
          <p:cNvSpPr/>
          <p:nvPr userDrawn="1"/>
        </p:nvSpPr>
        <p:spPr>
          <a:xfrm>
            <a:off x="2714625" y="3614738"/>
            <a:ext cx="2252663" cy="5429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9" name="长方形 18"/>
          <p:cNvSpPr/>
          <p:nvPr userDrawn="1"/>
        </p:nvSpPr>
        <p:spPr>
          <a:xfrm>
            <a:off x="7219950" y="3614738"/>
            <a:ext cx="2252663" cy="5429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0" name="长方形 19"/>
          <p:cNvSpPr/>
          <p:nvPr userDrawn="1"/>
        </p:nvSpPr>
        <p:spPr>
          <a:xfrm>
            <a:off x="4967288" y="3614738"/>
            <a:ext cx="2252663" cy="5429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1" name="长方形 20"/>
          <p:cNvSpPr/>
          <p:nvPr userDrawn="1"/>
        </p:nvSpPr>
        <p:spPr>
          <a:xfrm>
            <a:off x="9472613" y="3614738"/>
            <a:ext cx="2252663" cy="5429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2" name="长方形 21"/>
          <p:cNvSpPr/>
          <p:nvPr userDrawn="1"/>
        </p:nvSpPr>
        <p:spPr>
          <a:xfrm>
            <a:off x="461963" y="3614738"/>
            <a:ext cx="2252663" cy="5429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3" name="长方形 22"/>
          <p:cNvSpPr/>
          <p:nvPr userDrawn="1"/>
        </p:nvSpPr>
        <p:spPr>
          <a:xfrm rot="5400000">
            <a:off x="996156" y="4709319"/>
            <a:ext cx="1185863" cy="825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5" name="长方形 24"/>
          <p:cNvSpPr/>
          <p:nvPr userDrawn="1"/>
        </p:nvSpPr>
        <p:spPr>
          <a:xfrm rot="5400000">
            <a:off x="3248819" y="2980531"/>
            <a:ext cx="1185863" cy="825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7" name="长方形 26"/>
          <p:cNvSpPr/>
          <p:nvPr userDrawn="1"/>
        </p:nvSpPr>
        <p:spPr>
          <a:xfrm rot="5400000">
            <a:off x="7754144" y="2980531"/>
            <a:ext cx="1185863" cy="825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8" name="长方形 27"/>
          <p:cNvSpPr/>
          <p:nvPr userDrawn="1"/>
        </p:nvSpPr>
        <p:spPr>
          <a:xfrm rot="5400000">
            <a:off x="10048081" y="4709319"/>
            <a:ext cx="1185863"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0" name="长方形 29"/>
          <p:cNvSpPr/>
          <p:nvPr userDrawn="1"/>
        </p:nvSpPr>
        <p:spPr>
          <a:xfrm rot="5400000">
            <a:off x="5501481" y="4709319"/>
            <a:ext cx="1185863" cy="825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1" name="椭圆形 60"/>
          <p:cNvSpPr/>
          <p:nvPr userDrawn="1"/>
        </p:nvSpPr>
        <p:spPr>
          <a:xfrm>
            <a:off x="1503363" y="3806825"/>
            <a:ext cx="169863" cy="1698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2" name="椭圆形 61"/>
          <p:cNvSpPr/>
          <p:nvPr userDrawn="1"/>
        </p:nvSpPr>
        <p:spPr>
          <a:xfrm>
            <a:off x="3756025"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4" name="椭圆形 63"/>
          <p:cNvSpPr/>
          <p:nvPr userDrawn="1"/>
        </p:nvSpPr>
        <p:spPr>
          <a:xfrm>
            <a:off x="6011863"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5" name="椭圆形 64"/>
          <p:cNvSpPr/>
          <p:nvPr userDrawn="1"/>
        </p:nvSpPr>
        <p:spPr>
          <a:xfrm>
            <a:off x="8261350"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6" name="椭圆形 65"/>
          <p:cNvSpPr/>
          <p:nvPr userDrawn="1"/>
        </p:nvSpPr>
        <p:spPr>
          <a:xfrm>
            <a:off x="10556875" y="3802063"/>
            <a:ext cx="168275"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1" name="椭圆形 30"/>
          <p:cNvSpPr/>
          <p:nvPr userDrawn="1"/>
        </p:nvSpPr>
        <p:spPr>
          <a:xfrm>
            <a:off x="9818688" y="4929188"/>
            <a:ext cx="1643063" cy="164306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2" name="椭圆形 31"/>
          <p:cNvSpPr/>
          <p:nvPr userDrawn="1"/>
        </p:nvSpPr>
        <p:spPr>
          <a:xfrm>
            <a:off x="7483475" y="1257300"/>
            <a:ext cx="1643063" cy="164306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3" name="椭圆形 32"/>
          <p:cNvSpPr/>
          <p:nvPr userDrawn="1"/>
        </p:nvSpPr>
        <p:spPr>
          <a:xfrm>
            <a:off x="5272088" y="4929188"/>
            <a:ext cx="1643063" cy="16430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4" name="椭圆形 33"/>
          <p:cNvSpPr/>
          <p:nvPr userDrawn="1"/>
        </p:nvSpPr>
        <p:spPr>
          <a:xfrm>
            <a:off x="766763" y="4929188"/>
            <a:ext cx="1643063" cy="16430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5" name="椭圆形 34"/>
          <p:cNvSpPr/>
          <p:nvPr userDrawn="1"/>
        </p:nvSpPr>
        <p:spPr>
          <a:xfrm>
            <a:off x="3019425" y="1257300"/>
            <a:ext cx="1643063" cy="164306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3575" name="任意多边形(F) 19"/>
          <p:cNvSpPr/>
          <p:nvPr userDrawn="1"/>
        </p:nvSpPr>
        <p:spPr>
          <a:xfrm>
            <a:off x="3368675" y="1622425"/>
            <a:ext cx="947738" cy="906463"/>
          </a:xfrm>
          <a:custGeom>
            <a:avLst/>
            <a:gdLst/>
            <a:ahLst/>
            <a:cxnLst>
              <a:cxn ang="0">
                <a:pos x="340829886" y="124388378"/>
              </a:cxn>
              <a:cxn ang="0">
                <a:pos x="210548210" y="124388378"/>
              </a:cxn>
              <a:cxn ang="0">
                <a:pos x="171020150" y="0"/>
              </a:cxn>
              <a:cxn ang="0">
                <a:pos x="130080314" y="123780447"/>
              </a:cxn>
              <a:cxn ang="0">
                <a:pos x="0" y="123375160"/>
              </a:cxn>
              <a:cxn ang="0">
                <a:pos x="1209853" y="124388378"/>
              </a:cxn>
              <a:cxn ang="0">
                <a:pos x="0" y="124388378"/>
              </a:cxn>
              <a:cxn ang="0">
                <a:pos x="105274105" y="200966336"/>
              </a:cxn>
              <a:cxn ang="0">
                <a:pos x="65342760" y="325556796"/>
              </a:cxn>
              <a:cxn ang="0">
                <a:pos x="170616866" y="248776757"/>
              </a:cxn>
              <a:cxn ang="0">
                <a:pos x="275084402" y="325962083"/>
              </a:cxn>
              <a:cxn ang="0">
                <a:pos x="235354419" y="201371060"/>
              </a:cxn>
              <a:cxn ang="0">
                <a:pos x="340829886" y="124388378"/>
              </a:cxn>
              <a:cxn ang="0">
                <a:pos x="239589188" y="276936362"/>
              </a:cxn>
              <a:cxn ang="0">
                <a:pos x="170213581" y="225884203"/>
              </a:cxn>
              <a:cxn ang="0">
                <a:pos x="100434129" y="276936362"/>
              </a:cxn>
              <a:cxn ang="0">
                <a:pos x="127256761" y="194483424"/>
              </a:cxn>
              <a:cxn ang="0">
                <a:pos x="57477309" y="143431264"/>
              </a:cxn>
              <a:cxn ang="0">
                <a:pos x="58283878" y="143431264"/>
              </a:cxn>
              <a:cxn ang="0">
                <a:pos x="57074024" y="142621252"/>
              </a:cxn>
              <a:cxn ang="0">
                <a:pos x="143390388" y="143026540"/>
              </a:cxn>
              <a:cxn ang="0">
                <a:pos x="170616866" y="60573602"/>
              </a:cxn>
              <a:cxn ang="0">
                <a:pos x="197036213" y="143431264"/>
              </a:cxn>
              <a:cxn ang="0">
                <a:pos x="283756423" y="143431264"/>
              </a:cxn>
              <a:cxn ang="0">
                <a:pos x="213573686" y="194888711"/>
              </a:cxn>
              <a:cxn ang="0">
                <a:pos x="239589188" y="276936362"/>
              </a:cxn>
            </a:cxnLst>
            <a:rect l="0" t="0" r="0" b="0"/>
            <a:pathLst>
              <a:path w="1691" h="1610">
                <a:moveTo>
                  <a:pt x="1690" y="614"/>
                </a:moveTo>
                <a:lnTo>
                  <a:pt x="1044" y="614"/>
                </a:lnTo>
                <a:lnTo>
                  <a:pt x="848" y="0"/>
                </a:lnTo>
                <a:lnTo>
                  <a:pt x="645" y="611"/>
                </a:lnTo>
                <a:lnTo>
                  <a:pt x="0" y="609"/>
                </a:lnTo>
                <a:lnTo>
                  <a:pt x="6" y="614"/>
                </a:lnTo>
                <a:lnTo>
                  <a:pt x="0" y="614"/>
                </a:lnTo>
                <a:lnTo>
                  <a:pt x="522" y="992"/>
                </a:lnTo>
                <a:lnTo>
                  <a:pt x="324" y="1607"/>
                </a:lnTo>
                <a:lnTo>
                  <a:pt x="846" y="1228"/>
                </a:lnTo>
                <a:lnTo>
                  <a:pt x="1364" y="1609"/>
                </a:lnTo>
                <a:lnTo>
                  <a:pt x="1167" y="994"/>
                </a:lnTo>
                <a:lnTo>
                  <a:pt x="1690" y="614"/>
                </a:lnTo>
                <a:close/>
                <a:moveTo>
                  <a:pt x="1188" y="1367"/>
                </a:moveTo>
                <a:lnTo>
                  <a:pt x="844" y="1115"/>
                </a:lnTo>
                <a:lnTo>
                  <a:pt x="498" y="1367"/>
                </a:lnTo>
                <a:lnTo>
                  <a:pt x="631" y="960"/>
                </a:lnTo>
                <a:lnTo>
                  <a:pt x="285" y="708"/>
                </a:lnTo>
                <a:lnTo>
                  <a:pt x="289" y="708"/>
                </a:lnTo>
                <a:lnTo>
                  <a:pt x="283" y="704"/>
                </a:lnTo>
                <a:lnTo>
                  <a:pt x="711" y="706"/>
                </a:lnTo>
                <a:lnTo>
                  <a:pt x="846" y="299"/>
                </a:lnTo>
                <a:lnTo>
                  <a:pt x="977" y="708"/>
                </a:lnTo>
                <a:lnTo>
                  <a:pt x="1407" y="708"/>
                </a:lnTo>
                <a:lnTo>
                  <a:pt x="1059" y="962"/>
                </a:lnTo>
                <a:lnTo>
                  <a:pt x="1188" y="1367"/>
                </a:lnTo>
                <a:close/>
              </a:path>
            </a:pathLst>
          </a:custGeom>
          <a:solidFill>
            <a:schemeClr val="bg1"/>
          </a:solidFill>
          <a:ln w="9525">
            <a:noFill/>
          </a:ln>
        </p:spPr>
        <p:txBody>
          <a:bodyPr/>
          <a:lstStyle/>
          <a:p>
            <a:endParaRPr lang="zh-CN" altLang="en-US"/>
          </a:p>
        </p:txBody>
      </p:sp>
      <p:sp>
        <p:nvSpPr>
          <p:cNvPr id="23576" name="任意多边形(F) 18"/>
          <p:cNvSpPr/>
          <p:nvPr userDrawn="1"/>
        </p:nvSpPr>
        <p:spPr>
          <a:xfrm>
            <a:off x="1349375" y="5502275"/>
            <a:ext cx="525463" cy="527050"/>
          </a:xfrm>
          <a:custGeom>
            <a:avLst/>
            <a:gdLst/>
            <a:ahLst/>
            <a:cxnLst>
              <a:cxn ang="0">
                <a:pos x="94520578" y="0"/>
              </a:cxn>
              <a:cxn ang="0">
                <a:pos x="0" y="94519431"/>
              </a:cxn>
              <a:cxn ang="0">
                <a:pos x="94520578" y="189501509"/>
              </a:cxn>
              <a:cxn ang="0">
                <a:pos x="189040515" y="94519431"/>
              </a:cxn>
              <a:cxn ang="0">
                <a:pos x="94520578" y="0"/>
              </a:cxn>
              <a:cxn ang="0">
                <a:pos x="94520578" y="160543660"/>
              </a:cxn>
              <a:cxn ang="0">
                <a:pos x="28817437" y="94519431"/>
              </a:cxn>
              <a:cxn ang="0">
                <a:pos x="94520578" y="28957848"/>
              </a:cxn>
              <a:cxn ang="0">
                <a:pos x="160223719" y="94519431"/>
              </a:cxn>
              <a:cxn ang="0">
                <a:pos x="94520578" y="160543660"/>
              </a:cxn>
            </a:cxnLst>
            <a:rect l="0" t="0" r="0" b="0"/>
            <a:pathLst>
              <a:path w="821" h="819">
                <a:moveTo>
                  <a:pt x="410" y="0"/>
                </a:moveTo>
                <a:cubicBezTo>
                  <a:pt x="185" y="0"/>
                  <a:pt x="0" y="183"/>
                  <a:pt x="0" y="408"/>
                </a:cubicBezTo>
                <a:cubicBezTo>
                  <a:pt x="0" y="634"/>
                  <a:pt x="185" y="818"/>
                  <a:pt x="410" y="818"/>
                </a:cubicBezTo>
                <a:cubicBezTo>
                  <a:pt x="635" y="818"/>
                  <a:pt x="820" y="634"/>
                  <a:pt x="820" y="408"/>
                </a:cubicBezTo>
                <a:cubicBezTo>
                  <a:pt x="820" y="183"/>
                  <a:pt x="635" y="0"/>
                  <a:pt x="410" y="0"/>
                </a:cubicBezTo>
                <a:close/>
                <a:moveTo>
                  <a:pt x="410" y="693"/>
                </a:moveTo>
                <a:cubicBezTo>
                  <a:pt x="252" y="693"/>
                  <a:pt x="125" y="566"/>
                  <a:pt x="125" y="408"/>
                </a:cubicBezTo>
                <a:cubicBezTo>
                  <a:pt x="125" y="251"/>
                  <a:pt x="252" y="125"/>
                  <a:pt x="410" y="125"/>
                </a:cubicBezTo>
                <a:cubicBezTo>
                  <a:pt x="568" y="125"/>
                  <a:pt x="695" y="251"/>
                  <a:pt x="695" y="408"/>
                </a:cubicBezTo>
                <a:cubicBezTo>
                  <a:pt x="695" y="564"/>
                  <a:pt x="566" y="693"/>
                  <a:pt x="410" y="693"/>
                </a:cubicBezTo>
                <a:close/>
              </a:path>
            </a:pathLst>
          </a:custGeom>
          <a:solidFill>
            <a:schemeClr val="bg1"/>
          </a:solidFill>
          <a:ln w="9525">
            <a:noFill/>
          </a:ln>
        </p:spPr>
        <p:txBody>
          <a:bodyPr/>
          <a:lstStyle/>
          <a:p>
            <a:endParaRPr lang="zh-CN" altLang="en-US"/>
          </a:p>
        </p:txBody>
      </p:sp>
      <p:sp>
        <p:nvSpPr>
          <p:cNvPr id="23577" name="任意多边形(F) 17"/>
          <p:cNvSpPr/>
          <p:nvPr userDrawn="1"/>
        </p:nvSpPr>
        <p:spPr>
          <a:xfrm>
            <a:off x="1103313" y="5267325"/>
            <a:ext cx="998537" cy="998538"/>
          </a:xfrm>
          <a:custGeom>
            <a:avLst/>
            <a:gdLst/>
            <a:ahLst/>
            <a:cxnLst>
              <a:cxn ang="0">
                <a:pos x="359239797" y="162996582"/>
              </a:cxn>
              <a:cxn ang="0">
                <a:pos x="325301673" y="137369362"/>
              </a:cxn>
              <a:cxn ang="0">
                <a:pos x="339384452" y="95581683"/>
              </a:cxn>
              <a:cxn ang="0">
                <a:pos x="297827617" y="84730639"/>
              </a:cxn>
              <a:cxn ang="0">
                <a:pos x="295057119" y="41095537"/>
              </a:cxn>
              <a:cxn ang="0">
                <a:pos x="252806857" y="46867450"/>
              </a:cxn>
              <a:cxn ang="0">
                <a:pos x="232951512" y="7156839"/>
              </a:cxn>
              <a:cxn ang="0">
                <a:pos x="196242889" y="28858926"/>
              </a:cxn>
              <a:cxn ang="0">
                <a:pos x="162996908" y="0"/>
              </a:cxn>
              <a:cxn ang="0">
                <a:pos x="137600566" y="33938056"/>
              </a:cxn>
              <a:cxn ang="0">
                <a:pos x="95350946" y="19855305"/>
              </a:cxn>
              <a:cxn ang="0">
                <a:pos x="84499880" y="61412057"/>
              </a:cxn>
              <a:cxn ang="0">
                <a:pos x="41095619" y="64413478"/>
              </a:cxn>
              <a:cxn ang="0">
                <a:pos x="46636616" y="106432726"/>
              </a:cxn>
              <a:cxn ang="0">
                <a:pos x="6925925" y="126287391"/>
              </a:cxn>
              <a:cxn ang="0">
                <a:pos x="28858984" y="162996582"/>
              </a:cxn>
              <a:cxn ang="0">
                <a:pos x="0" y="196010927"/>
              </a:cxn>
              <a:cxn ang="0">
                <a:pos x="33938765" y="221638146"/>
              </a:cxn>
              <a:cxn ang="0">
                <a:pos x="19855345" y="263656753"/>
              </a:cxn>
              <a:cxn ang="0">
                <a:pos x="61412180" y="274507797"/>
              </a:cxn>
              <a:cxn ang="0">
                <a:pos x="64182678" y="317911971"/>
              </a:cxn>
              <a:cxn ang="0">
                <a:pos x="106202011" y="312370986"/>
              </a:cxn>
              <a:cxn ang="0">
                <a:pos x="126057357" y="352081597"/>
              </a:cxn>
              <a:cxn ang="0">
                <a:pos x="162996908" y="330379510"/>
              </a:cxn>
              <a:cxn ang="0">
                <a:pos x="196242889" y="359238437"/>
              </a:cxn>
              <a:cxn ang="0">
                <a:pos x="221639231" y="325069452"/>
              </a:cxn>
              <a:cxn ang="0">
                <a:pos x="263657923" y="339383131"/>
              </a:cxn>
              <a:cxn ang="0">
                <a:pos x="274739916" y="297595451"/>
              </a:cxn>
              <a:cxn ang="0">
                <a:pos x="318144178" y="294824959"/>
              </a:cxn>
              <a:cxn ang="0">
                <a:pos x="312372253" y="252805710"/>
              </a:cxn>
              <a:cxn ang="0">
                <a:pos x="352313872" y="232951045"/>
              </a:cxn>
              <a:cxn ang="0">
                <a:pos x="330380813" y="196010927"/>
              </a:cxn>
              <a:cxn ang="0">
                <a:pos x="180081755" y="303829221"/>
              </a:cxn>
              <a:cxn ang="0">
                <a:pos x="180081755" y="55409215"/>
              </a:cxn>
              <a:cxn ang="0">
                <a:pos x="180081755" y="303829221"/>
              </a:cxn>
            </a:cxnLst>
            <a:rect l="0" t="0" r="0" b="0"/>
            <a:pathLst>
              <a:path w="1557" h="1557">
                <a:moveTo>
                  <a:pt x="1556" y="849"/>
                </a:moveTo>
                <a:lnTo>
                  <a:pt x="1556" y="706"/>
                </a:lnTo>
                <a:lnTo>
                  <a:pt x="1431" y="706"/>
                </a:lnTo>
                <a:cubicBezTo>
                  <a:pt x="1427" y="667"/>
                  <a:pt x="1419" y="630"/>
                  <a:pt x="1409" y="595"/>
                </a:cubicBezTo>
                <a:lnTo>
                  <a:pt x="1526" y="547"/>
                </a:lnTo>
                <a:lnTo>
                  <a:pt x="1470" y="414"/>
                </a:lnTo>
                <a:lnTo>
                  <a:pt x="1353" y="461"/>
                </a:lnTo>
                <a:cubicBezTo>
                  <a:pt x="1335" y="428"/>
                  <a:pt x="1315" y="395"/>
                  <a:pt x="1290" y="367"/>
                </a:cubicBezTo>
                <a:lnTo>
                  <a:pt x="1378" y="279"/>
                </a:lnTo>
                <a:lnTo>
                  <a:pt x="1278" y="178"/>
                </a:lnTo>
                <a:lnTo>
                  <a:pt x="1190" y="266"/>
                </a:lnTo>
                <a:cubicBezTo>
                  <a:pt x="1161" y="242"/>
                  <a:pt x="1128" y="221"/>
                  <a:pt x="1095" y="203"/>
                </a:cubicBezTo>
                <a:lnTo>
                  <a:pt x="1142" y="86"/>
                </a:lnTo>
                <a:lnTo>
                  <a:pt x="1009" y="31"/>
                </a:lnTo>
                <a:lnTo>
                  <a:pt x="960" y="147"/>
                </a:lnTo>
                <a:cubicBezTo>
                  <a:pt x="923" y="137"/>
                  <a:pt x="886" y="129"/>
                  <a:pt x="850" y="125"/>
                </a:cubicBezTo>
                <a:lnTo>
                  <a:pt x="850" y="0"/>
                </a:lnTo>
                <a:lnTo>
                  <a:pt x="706" y="0"/>
                </a:lnTo>
                <a:lnTo>
                  <a:pt x="706" y="125"/>
                </a:lnTo>
                <a:cubicBezTo>
                  <a:pt x="667" y="129"/>
                  <a:pt x="630" y="137"/>
                  <a:pt x="596" y="147"/>
                </a:cubicBezTo>
                <a:lnTo>
                  <a:pt x="546" y="31"/>
                </a:lnTo>
                <a:lnTo>
                  <a:pt x="413" y="86"/>
                </a:lnTo>
                <a:lnTo>
                  <a:pt x="460" y="203"/>
                </a:lnTo>
                <a:cubicBezTo>
                  <a:pt x="428" y="221"/>
                  <a:pt x="395" y="242"/>
                  <a:pt x="366" y="266"/>
                </a:cubicBezTo>
                <a:lnTo>
                  <a:pt x="278" y="178"/>
                </a:lnTo>
                <a:lnTo>
                  <a:pt x="178" y="279"/>
                </a:lnTo>
                <a:lnTo>
                  <a:pt x="266" y="367"/>
                </a:lnTo>
                <a:cubicBezTo>
                  <a:pt x="241" y="395"/>
                  <a:pt x="221" y="428"/>
                  <a:pt x="202" y="461"/>
                </a:cubicBezTo>
                <a:lnTo>
                  <a:pt x="86" y="414"/>
                </a:lnTo>
                <a:lnTo>
                  <a:pt x="30" y="547"/>
                </a:lnTo>
                <a:lnTo>
                  <a:pt x="147" y="595"/>
                </a:lnTo>
                <a:cubicBezTo>
                  <a:pt x="137" y="632"/>
                  <a:pt x="129" y="669"/>
                  <a:pt x="125" y="706"/>
                </a:cubicBezTo>
                <a:lnTo>
                  <a:pt x="0" y="706"/>
                </a:lnTo>
                <a:lnTo>
                  <a:pt x="0" y="849"/>
                </a:lnTo>
                <a:lnTo>
                  <a:pt x="125" y="849"/>
                </a:lnTo>
                <a:cubicBezTo>
                  <a:pt x="129" y="888"/>
                  <a:pt x="137" y="925"/>
                  <a:pt x="147" y="960"/>
                </a:cubicBezTo>
                <a:lnTo>
                  <a:pt x="30" y="1009"/>
                </a:lnTo>
                <a:lnTo>
                  <a:pt x="86" y="1142"/>
                </a:lnTo>
                <a:lnTo>
                  <a:pt x="202" y="1095"/>
                </a:lnTo>
                <a:cubicBezTo>
                  <a:pt x="221" y="1127"/>
                  <a:pt x="241" y="1160"/>
                  <a:pt x="266" y="1189"/>
                </a:cubicBezTo>
                <a:lnTo>
                  <a:pt x="178" y="1277"/>
                </a:lnTo>
                <a:lnTo>
                  <a:pt x="278" y="1377"/>
                </a:lnTo>
                <a:lnTo>
                  <a:pt x="366" y="1289"/>
                </a:lnTo>
                <a:cubicBezTo>
                  <a:pt x="395" y="1314"/>
                  <a:pt x="428" y="1334"/>
                  <a:pt x="460" y="1353"/>
                </a:cubicBezTo>
                <a:lnTo>
                  <a:pt x="413" y="1470"/>
                </a:lnTo>
                <a:lnTo>
                  <a:pt x="546" y="1525"/>
                </a:lnTo>
                <a:lnTo>
                  <a:pt x="596" y="1408"/>
                </a:lnTo>
                <a:cubicBezTo>
                  <a:pt x="632" y="1418"/>
                  <a:pt x="669" y="1426"/>
                  <a:pt x="706" y="1431"/>
                </a:cubicBezTo>
                <a:lnTo>
                  <a:pt x="706" y="1556"/>
                </a:lnTo>
                <a:lnTo>
                  <a:pt x="850" y="1556"/>
                </a:lnTo>
                <a:lnTo>
                  <a:pt x="850" y="1431"/>
                </a:lnTo>
                <a:cubicBezTo>
                  <a:pt x="889" y="1426"/>
                  <a:pt x="925" y="1418"/>
                  <a:pt x="960" y="1408"/>
                </a:cubicBezTo>
                <a:lnTo>
                  <a:pt x="1009" y="1525"/>
                </a:lnTo>
                <a:lnTo>
                  <a:pt x="1142" y="1470"/>
                </a:lnTo>
                <a:lnTo>
                  <a:pt x="1095" y="1353"/>
                </a:lnTo>
                <a:cubicBezTo>
                  <a:pt x="1128" y="1334"/>
                  <a:pt x="1161" y="1314"/>
                  <a:pt x="1190" y="1289"/>
                </a:cubicBezTo>
                <a:lnTo>
                  <a:pt x="1278" y="1377"/>
                </a:lnTo>
                <a:lnTo>
                  <a:pt x="1378" y="1277"/>
                </a:lnTo>
                <a:lnTo>
                  <a:pt x="1290" y="1189"/>
                </a:lnTo>
                <a:cubicBezTo>
                  <a:pt x="1315" y="1160"/>
                  <a:pt x="1335" y="1127"/>
                  <a:pt x="1353" y="1095"/>
                </a:cubicBezTo>
                <a:lnTo>
                  <a:pt x="1470" y="1142"/>
                </a:lnTo>
                <a:lnTo>
                  <a:pt x="1526" y="1009"/>
                </a:lnTo>
                <a:lnTo>
                  <a:pt x="1409" y="960"/>
                </a:lnTo>
                <a:cubicBezTo>
                  <a:pt x="1419" y="923"/>
                  <a:pt x="1427" y="886"/>
                  <a:pt x="1431" y="849"/>
                </a:cubicBezTo>
                <a:lnTo>
                  <a:pt x="1556" y="849"/>
                </a:lnTo>
                <a:close/>
                <a:moveTo>
                  <a:pt x="780" y="1316"/>
                </a:moveTo>
                <a:cubicBezTo>
                  <a:pt x="483" y="1316"/>
                  <a:pt x="241" y="1074"/>
                  <a:pt x="241" y="777"/>
                </a:cubicBezTo>
                <a:cubicBezTo>
                  <a:pt x="241" y="481"/>
                  <a:pt x="483" y="240"/>
                  <a:pt x="780" y="240"/>
                </a:cubicBezTo>
                <a:cubicBezTo>
                  <a:pt x="1077" y="240"/>
                  <a:pt x="1319" y="481"/>
                  <a:pt x="1319" y="777"/>
                </a:cubicBezTo>
                <a:cubicBezTo>
                  <a:pt x="1319" y="1074"/>
                  <a:pt x="1077" y="1316"/>
                  <a:pt x="780" y="1316"/>
                </a:cubicBezTo>
                <a:close/>
              </a:path>
            </a:pathLst>
          </a:custGeom>
          <a:solidFill>
            <a:schemeClr val="bg1"/>
          </a:solidFill>
          <a:ln w="9525">
            <a:noFill/>
          </a:ln>
        </p:spPr>
        <p:txBody>
          <a:bodyPr/>
          <a:lstStyle/>
          <a:p>
            <a:endParaRPr lang="zh-CN" altLang="en-US"/>
          </a:p>
        </p:txBody>
      </p:sp>
      <p:sp>
        <p:nvSpPr>
          <p:cNvPr id="60" name="内容占位符 55"/>
          <p:cNvSpPr>
            <a:spLocks noGrp="1"/>
          </p:cNvSpPr>
          <p:nvPr>
            <p:ph sz="quarter" idx="19"/>
          </p:nvPr>
        </p:nvSpPr>
        <p:spPr>
          <a:xfrm>
            <a:off x="9475694" y="1220312"/>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4" name="内容占位符 49"/>
          <p:cNvSpPr>
            <a:spLocks noGrp="1"/>
          </p:cNvSpPr>
          <p:nvPr>
            <p:ph sz="quarter" idx="14"/>
          </p:nvPr>
        </p:nvSpPr>
        <p:spPr>
          <a:xfrm>
            <a:off x="9504379"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9" name="内容占位符 55"/>
          <p:cNvSpPr>
            <a:spLocks noGrp="1"/>
          </p:cNvSpPr>
          <p:nvPr>
            <p:ph sz="quarter" idx="18"/>
          </p:nvPr>
        </p:nvSpPr>
        <p:spPr>
          <a:xfrm>
            <a:off x="7221876" y="470058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3" name="内容占位符 49"/>
          <p:cNvSpPr>
            <a:spLocks noGrp="1"/>
          </p:cNvSpPr>
          <p:nvPr>
            <p:ph sz="quarter" idx="13"/>
          </p:nvPr>
        </p:nvSpPr>
        <p:spPr>
          <a:xfrm>
            <a:off x="7237977" y="4157660"/>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8" name="内容占位符 55"/>
          <p:cNvSpPr>
            <a:spLocks noGrp="1"/>
          </p:cNvSpPr>
          <p:nvPr>
            <p:ph sz="quarter" idx="17"/>
          </p:nvPr>
        </p:nvSpPr>
        <p:spPr>
          <a:xfrm>
            <a:off x="5011481"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2" name="内容占位符 49"/>
          <p:cNvSpPr>
            <a:spLocks noGrp="1"/>
          </p:cNvSpPr>
          <p:nvPr>
            <p:ph sz="quarter" idx="12"/>
          </p:nvPr>
        </p:nvSpPr>
        <p:spPr>
          <a:xfrm>
            <a:off x="4995392" y="3088953"/>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7" name="内容占位符 55"/>
          <p:cNvSpPr>
            <a:spLocks noGrp="1"/>
          </p:cNvSpPr>
          <p:nvPr>
            <p:ph sz="quarter" idx="16"/>
          </p:nvPr>
        </p:nvSpPr>
        <p:spPr>
          <a:xfrm>
            <a:off x="2714288" y="470851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1" name="内容占位符 49"/>
          <p:cNvSpPr>
            <a:spLocks noGrp="1"/>
          </p:cNvSpPr>
          <p:nvPr>
            <p:ph sz="quarter" idx="11"/>
          </p:nvPr>
        </p:nvSpPr>
        <p:spPr>
          <a:xfrm>
            <a:off x="2723809" y="4170961"/>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6" name="内容占位符 55"/>
          <p:cNvSpPr>
            <a:spLocks noGrp="1"/>
          </p:cNvSpPr>
          <p:nvPr>
            <p:ph sz="quarter" idx="15"/>
          </p:nvPr>
        </p:nvSpPr>
        <p:spPr>
          <a:xfrm>
            <a:off x="461805"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0" name="内容占位符 49"/>
          <p:cNvSpPr>
            <a:spLocks noGrp="1"/>
          </p:cNvSpPr>
          <p:nvPr>
            <p:ph sz="quarter" idx="10"/>
          </p:nvPr>
        </p:nvSpPr>
        <p:spPr>
          <a:xfrm>
            <a:off x="493726"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9" name="标题 8"/>
          <p:cNvSpPr>
            <a:spLocks noGrp="1"/>
          </p:cNvSpPr>
          <p:nvPr>
            <p:ph type="title"/>
          </p:nvPr>
        </p:nvSpPr>
        <p:spPr>
          <a:xfrm>
            <a:off x="838200" y="236537"/>
            <a:ext cx="10515600" cy="735013"/>
          </a:xfrm>
          <a:prstGeom prst="rect">
            <a:avLst/>
          </a:prstGeom>
        </p:spPr>
        <p:txBody>
          <a:bodyPr rtlCol="0">
            <a:normAutofit/>
          </a:bodyPr>
          <a:lstStyle>
            <a:lvl1pPr algn="ctr">
              <a:defRPr sz="320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p>
        </p:txBody>
      </p:sp>
      <p:grpSp>
        <p:nvGrpSpPr>
          <p:cNvPr id="46" name="组 6" title="男士图标"/>
          <p:cNvGrpSpPr/>
          <p:nvPr userDrawn="1"/>
        </p:nvGrpSpPr>
        <p:grpSpPr bwMode="auto">
          <a:xfrm>
            <a:off x="10213082" y="5331598"/>
            <a:ext cx="851961" cy="851961"/>
            <a:chOff x="3630613" y="2214563"/>
            <a:chExt cx="457200" cy="457200"/>
          </a:xfrm>
          <a:solidFill>
            <a:schemeClr val="bg1"/>
          </a:solidFill>
        </p:grpSpPr>
        <p:sp>
          <p:nvSpPr>
            <p:cNvPr id="47" name="任意多边形(F) 10"/>
            <p:cNvSpPr>
              <a:spLocks noChangeArrowheads="1"/>
            </p:cNvSpPr>
            <p:nvPr/>
          </p:nvSpPr>
          <p:spPr bwMode="auto">
            <a:xfrm>
              <a:off x="3630613" y="2214563"/>
              <a:ext cx="457200" cy="457200"/>
            </a:xfrm>
            <a:custGeom>
              <a:avLst/>
              <a:gdLst>
                <a:gd name="T0" fmla="*/ 456840 w 1271"/>
                <a:gd name="T1" fmla="*/ 456840 h 1271"/>
                <a:gd name="T2" fmla="*/ 0 w 1271"/>
                <a:gd name="T3" fmla="*/ 456840 h 1271"/>
                <a:gd name="T4" fmla="*/ 0 w 1271"/>
                <a:gd name="T5" fmla="*/ 0 h 1271"/>
                <a:gd name="T6" fmla="*/ 456840 w 1271"/>
                <a:gd name="T7" fmla="*/ 0 h 1271"/>
                <a:gd name="T8" fmla="*/ 456840 w 1271"/>
                <a:gd name="T9" fmla="*/ 456840 h 1271"/>
                <a:gd name="T10" fmla="*/ 44245 w 1271"/>
                <a:gd name="T11" fmla="*/ 414034 h 1271"/>
                <a:gd name="T12" fmla="*/ 411876 w 1271"/>
                <a:gd name="T13" fmla="*/ 414034 h 1271"/>
                <a:gd name="T14" fmla="*/ 411876 w 1271"/>
                <a:gd name="T15" fmla="*/ 42806 h 1271"/>
                <a:gd name="T16" fmla="*/ 44245 w 1271"/>
                <a:gd name="T17" fmla="*/ 42806 h 1271"/>
                <a:gd name="T18" fmla="*/ 44245 w 1271"/>
                <a:gd name="T19" fmla="*/ 414034 h 1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1" h="1271">
                  <a:moveTo>
                    <a:pt x="1270" y="1270"/>
                  </a:moveTo>
                  <a:lnTo>
                    <a:pt x="0" y="1270"/>
                  </a:lnTo>
                  <a:lnTo>
                    <a:pt x="0" y="0"/>
                  </a:lnTo>
                  <a:lnTo>
                    <a:pt x="1270" y="0"/>
                  </a:lnTo>
                  <a:lnTo>
                    <a:pt x="1270" y="1270"/>
                  </a:lnTo>
                  <a:close/>
                  <a:moveTo>
                    <a:pt x="123" y="1151"/>
                  </a:moveTo>
                  <a:lnTo>
                    <a:pt x="1145" y="1151"/>
                  </a:lnTo>
                  <a:lnTo>
                    <a:pt x="1145" y="119"/>
                  </a:lnTo>
                  <a:lnTo>
                    <a:pt x="123" y="119"/>
                  </a:lnTo>
                  <a:lnTo>
                    <a:pt x="123" y="115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8" name="任意多边形(F) 11"/>
            <p:cNvSpPr>
              <a:spLocks noChangeArrowheads="1"/>
            </p:cNvSpPr>
            <p:nvPr/>
          </p:nvSpPr>
          <p:spPr bwMode="auto">
            <a:xfrm>
              <a:off x="3756025" y="2295525"/>
              <a:ext cx="207963" cy="293688"/>
            </a:xfrm>
            <a:custGeom>
              <a:avLst/>
              <a:gdLst>
                <a:gd name="T0" fmla="*/ 90826 w 577"/>
                <a:gd name="T1" fmla="*/ 718 h 818"/>
                <a:gd name="T2" fmla="*/ 79653 w 577"/>
                <a:gd name="T3" fmla="*/ 2154 h 818"/>
                <a:gd name="T4" fmla="*/ 68840 w 577"/>
                <a:gd name="T5" fmla="*/ 4308 h 818"/>
                <a:gd name="T6" fmla="*/ 33159 w 577"/>
                <a:gd name="T7" fmla="*/ 21183 h 818"/>
                <a:gd name="T8" fmla="*/ 7569 w 577"/>
                <a:gd name="T9" fmla="*/ 58881 h 818"/>
                <a:gd name="T10" fmla="*/ 2883 w 577"/>
                <a:gd name="T11" fmla="*/ 77192 h 818"/>
                <a:gd name="T12" fmla="*/ 1442 w 577"/>
                <a:gd name="T13" fmla="*/ 88322 h 818"/>
                <a:gd name="T14" fmla="*/ 2163 w 577"/>
                <a:gd name="T15" fmla="*/ 111659 h 818"/>
                <a:gd name="T16" fmla="*/ 8290 w 577"/>
                <a:gd name="T17" fmla="*/ 140381 h 818"/>
                <a:gd name="T18" fmla="*/ 11173 w 577"/>
                <a:gd name="T19" fmla="*/ 150075 h 818"/>
                <a:gd name="T20" fmla="*/ 721 w 577"/>
                <a:gd name="T21" fmla="*/ 174130 h 818"/>
                <a:gd name="T22" fmla="*/ 39286 w 577"/>
                <a:gd name="T23" fmla="*/ 244860 h 818"/>
                <a:gd name="T24" fmla="*/ 79653 w 577"/>
                <a:gd name="T25" fmla="*/ 281481 h 818"/>
                <a:gd name="T26" fmla="*/ 128310 w 577"/>
                <a:gd name="T27" fmla="*/ 281481 h 818"/>
                <a:gd name="T28" fmla="*/ 168317 w 577"/>
                <a:gd name="T29" fmla="*/ 244860 h 818"/>
                <a:gd name="T30" fmla="*/ 206882 w 577"/>
                <a:gd name="T31" fmla="*/ 174130 h 818"/>
                <a:gd name="T32" fmla="*/ 196430 w 577"/>
                <a:gd name="T33" fmla="*/ 150075 h 818"/>
                <a:gd name="T34" fmla="*/ 200034 w 577"/>
                <a:gd name="T35" fmla="*/ 138227 h 818"/>
                <a:gd name="T36" fmla="*/ 203638 w 577"/>
                <a:gd name="T37" fmla="*/ 123507 h 818"/>
                <a:gd name="T38" fmla="*/ 206882 w 577"/>
                <a:gd name="T39" fmla="*/ 104478 h 818"/>
                <a:gd name="T40" fmla="*/ 207603 w 577"/>
                <a:gd name="T41" fmla="*/ 89758 h 818"/>
                <a:gd name="T42" fmla="*/ 207603 w 577"/>
                <a:gd name="T43" fmla="*/ 82936 h 818"/>
                <a:gd name="T44" fmla="*/ 206161 w 577"/>
                <a:gd name="T45" fmla="*/ 75038 h 818"/>
                <a:gd name="T46" fmla="*/ 204359 w 577"/>
                <a:gd name="T47" fmla="*/ 70011 h 818"/>
                <a:gd name="T48" fmla="*/ 202917 w 577"/>
                <a:gd name="T49" fmla="*/ 64626 h 818"/>
                <a:gd name="T50" fmla="*/ 201475 w 577"/>
                <a:gd name="T51" fmla="*/ 59599 h 818"/>
                <a:gd name="T52" fmla="*/ 197871 w 577"/>
                <a:gd name="T53" fmla="*/ 51342 h 818"/>
                <a:gd name="T54" fmla="*/ 195709 w 577"/>
                <a:gd name="T55" fmla="*/ 46315 h 818"/>
                <a:gd name="T56" fmla="*/ 192825 w 577"/>
                <a:gd name="T57" fmla="*/ 42007 h 818"/>
                <a:gd name="T58" fmla="*/ 188861 w 577"/>
                <a:gd name="T59" fmla="*/ 38416 h 818"/>
                <a:gd name="T60" fmla="*/ 182373 w 577"/>
                <a:gd name="T61" fmla="*/ 33031 h 818"/>
                <a:gd name="T62" fmla="*/ 151377 w 577"/>
                <a:gd name="T63" fmla="*/ 16156 h 818"/>
                <a:gd name="T64" fmla="*/ 145610 w 577"/>
                <a:gd name="T65" fmla="*/ 11848 h 818"/>
                <a:gd name="T66" fmla="*/ 138762 w 577"/>
                <a:gd name="T67" fmla="*/ 7181 h 818"/>
                <a:gd name="T68" fmla="*/ 112812 w 577"/>
                <a:gd name="T69" fmla="*/ 0 h 818"/>
                <a:gd name="T70" fmla="*/ 102720 w 577"/>
                <a:gd name="T71" fmla="*/ 0 h 818"/>
                <a:gd name="T72" fmla="*/ 168317 w 577"/>
                <a:gd name="T73" fmla="*/ 127097 h 818"/>
                <a:gd name="T74" fmla="*/ 191384 w 577"/>
                <a:gd name="T75" fmla="*/ 161923 h 818"/>
                <a:gd name="T76" fmla="*/ 176606 w 577"/>
                <a:gd name="T77" fmla="*/ 197108 h 818"/>
                <a:gd name="T78" fmla="*/ 157144 w 577"/>
                <a:gd name="T79" fmla="*/ 236961 h 818"/>
                <a:gd name="T80" fmla="*/ 119660 w 577"/>
                <a:gd name="T81" fmla="*/ 271428 h 818"/>
                <a:gd name="T82" fmla="*/ 87222 w 577"/>
                <a:gd name="T83" fmla="*/ 271428 h 818"/>
                <a:gd name="T84" fmla="*/ 49378 w 577"/>
                <a:gd name="T85" fmla="*/ 236961 h 818"/>
                <a:gd name="T86" fmla="*/ 29555 w 577"/>
                <a:gd name="T87" fmla="*/ 197108 h 818"/>
                <a:gd name="T88" fmla="*/ 14777 w 577"/>
                <a:gd name="T89" fmla="*/ 161205 h 818"/>
                <a:gd name="T90" fmla="*/ 18381 w 577"/>
                <a:gd name="T91" fmla="*/ 157974 h 818"/>
                <a:gd name="T92" fmla="*/ 95151 w 577"/>
                <a:gd name="T93" fmla="*/ 100888 h 818"/>
                <a:gd name="T94" fmla="*/ 68840 w 577"/>
                <a:gd name="T95" fmla="*/ 159410 h 818"/>
                <a:gd name="T96" fmla="*/ 68840 w 577"/>
                <a:gd name="T97" fmla="*/ 178798 h 818"/>
                <a:gd name="T98" fmla="*/ 68840 w 577"/>
                <a:gd name="T99" fmla="*/ 159410 h 818"/>
                <a:gd name="T100" fmla="*/ 130112 w 577"/>
                <a:gd name="T101" fmla="*/ 169104 h 818"/>
                <a:gd name="T102" fmla="*/ 149214 w 577"/>
                <a:gd name="T103" fmla="*/ 169104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7" h="818">
                  <a:moveTo>
                    <a:pt x="285" y="0"/>
                  </a:moveTo>
                  <a:cubicBezTo>
                    <a:pt x="275" y="0"/>
                    <a:pt x="262" y="0"/>
                    <a:pt x="252" y="2"/>
                  </a:cubicBezTo>
                  <a:cubicBezTo>
                    <a:pt x="250" y="2"/>
                    <a:pt x="250" y="2"/>
                    <a:pt x="248" y="2"/>
                  </a:cubicBezTo>
                  <a:cubicBezTo>
                    <a:pt x="238" y="2"/>
                    <a:pt x="229" y="4"/>
                    <a:pt x="221" y="6"/>
                  </a:cubicBezTo>
                  <a:cubicBezTo>
                    <a:pt x="211" y="8"/>
                    <a:pt x="203" y="10"/>
                    <a:pt x="193" y="12"/>
                  </a:cubicBezTo>
                  <a:cubicBezTo>
                    <a:pt x="193" y="12"/>
                    <a:pt x="193" y="12"/>
                    <a:pt x="191" y="12"/>
                  </a:cubicBezTo>
                  <a:cubicBezTo>
                    <a:pt x="172" y="16"/>
                    <a:pt x="153" y="23"/>
                    <a:pt x="137" y="31"/>
                  </a:cubicBezTo>
                  <a:cubicBezTo>
                    <a:pt x="120" y="39"/>
                    <a:pt x="107" y="49"/>
                    <a:pt x="92" y="59"/>
                  </a:cubicBezTo>
                  <a:cubicBezTo>
                    <a:pt x="86" y="66"/>
                    <a:pt x="80" y="70"/>
                    <a:pt x="74" y="76"/>
                  </a:cubicBezTo>
                  <a:cubicBezTo>
                    <a:pt x="49" y="100"/>
                    <a:pt x="33" y="129"/>
                    <a:pt x="21" y="164"/>
                  </a:cubicBezTo>
                  <a:cubicBezTo>
                    <a:pt x="18" y="172"/>
                    <a:pt x="14" y="180"/>
                    <a:pt x="12" y="190"/>
                  </a:cubicBezTo>
                  <a:cubicBezTo>
                    <a:pt x="10" y="199"/>
                    <a:pt x="8" y="207"/>
                    <a:pt x="8" y="215"/>
                  </a:cubicBezTo>
                  <a:cubicBezTo>
                    <a:pt x="8" y="221"/>
                    <a:pt x="6" y="225"/>
                    <a:pt x="6" y="231"/>
                  </a:cubicBezTo>
                  <a:cubicBezTo>
                    <a:pt x="6" y="236"/>
                    <a:pt x="4" y="240"/>
                    <a:pt x="4" y="246"/>
                  </a:cubicBezTo>
                  <a:cubicBezTo>
                    <a:pt x="4" y="256"/>
                    <a:pt x="2" y="266"/>
                    <a:pt x="2" y="279"/>
                  </a:cubicBezTo>
                  <a:cubicBezTo>
                    <a:pt x="2" y="287"/>
                    <a:pt x="4" y="299"/>
                    <a:pt x="6" y="311"/>
                  </a:cubicBezTo>
                  <a:cubicBezTo>
                    <a:pt x="8" y="324"/>
                    <a:pt x="10" y="340"/>
                    <a:pt x="14" y="354"/>
                  </a:cubicBezTo>
                  <a:cubicBezTo>
                    <a:pt x="16" y="367"/>
                    <a:pt x="21" y="381"/>
                    <a:pt x="23" y="391"/>
                  </a:cubicBezTo>
                  <a:cubicBezTo>
                    <a:pt x="23" y="393"/>
                    <a:pt x="23" y="393"/>
                    <a:pt x="25" y="395"/>
                  </a:cubicBezTo>
                  <a:cubicBezTo>
                    <a:pt x="27" y="403"/>
                    <a:pt x="29" y="412"/>
                    <a:pt x="31" y="418"/>
                  </a:cubicBezTo>
                  <a:cubicBezTo>
                    <a:pt x="25" y="422"/>
                    <a:pt x="21" y="426"/>
                    <a:pt x="14" y="432"/>
                  </a:cubicBezTo>
                  <a:cubicBezTo>
                    <a:pt x="6" y="444"/>
                    <a:pt x="0" y="463"/>
                    <a:pt x="2" y="485"/>
                  </a:cubicBezTo>
                  <a:cubicBezTo>
                    <a:pt x="10" y="549"/>
                    <a:pt x="49" y="571"/>
                    <a:pt x="64" y="578"/>
                  </a:cubicBezTo>
                  <a:cubicBezTo>
                    <a:pt x="68" y="608"/>
                    <a:pt x="84" y="643"/>
                    <a:pt x="109" y="682"/>
                  </a:cubicBezTo>
                  <a:cubicBezTo>
                    <a:pt x="135" y="723"/>
                    <a:pt x="172" y="762"/>
                    <a:pt x="219" y="782"/>
                  </a:cubicBezTo>
                  <a:lnTo>
                    <a:pt x="221" y="784"/>
                  </a:lnTo>
                  <a:cubicBezTo>
                    <a:pt x="238" y="805"/>
                    <a:pt x="260" y="817"/>
                    <a:pt x="289" y="817"/>
                  </a:cubicBezTo>
                  <a:cubicBezTo>
                    <a:pt x="315" y="817"/>
                    <a:pt x="340" y="803"/>
                    <a:pt x="356" y="784"/>
                  </a:cubicBezTo>
                  <a:lnTo>
                    <a:pt x="358" y="782"/>
                  </a:lnTo>
                  <a:cubicBezTo>
                    <a:pt x="404" y="760"/>
                    <a:pt x="440" y="721"/>
                    <a:pt x="467" y="682"/>
                  </a:cubicBezTo>
                  <a:cubicBezTo>
                    <a:pt x="492" y="645"/>
                    <a:pt x="508" y="608"/>
                    <a:pt x="512" y="578"/>
                  </a:cubicBezTo>
                  <a:cubicBezTo>
                    <a:pt x="524" y="571"/>
                    <a:pt x="565" y="549"/>
                    <a:pt x="574" y="485"/>
                  </a:cubicBezTo>
                  <a:cubicBezTo>
                    <a:pt x="576" y="463"/>
                    <a:pt x="569" y="444"/>
                    <a:pt x="561" y="432"/>
                  </a:cubicBezTo>
                  <a:cubicBezTo>
                    <a:pt x="555" y="424"/>
                    <a:pt x="551" y="422"/>
                    <a:pt x="545" y="418"/>
                  </a:cubicBezTo>
                  <a:cubicBezTo>
                    <a:pt x="547" y="408"/>
                    <a:pt x="551" y="397"/>
                    <a:pt x="555" y="387"/>
                  </a:cubicBezTo>
                  <a:lnTo>
                    <a:pt x="555" y="385"/>
                  </a:lnTo>
                  <a:cubicBezTo>
                    <a:pt x="555" y="383"/>
                    <a:pt x="555" y="383"/>
                    <a:pt x="557" y="381"/>
                  </a:cubicBezTo>
                  <a:cubicBezTo>
                    <a:pt x="561" y="369"/>
                    <a:pt x="563" y="356"/>
                    <a:pt x="565" y="344"/>
                  </a:cubicBezTo>
                  <a:cubicBezTo>
                    <a:pt x="567" y="330"/>
                    <a:pt x="572" y="315"/>
                    <a:pt x="572" y="303"/>
                  </a:cubicBezTo>
                  <a:cubicBezTo>
                    <a:pt x="572" y="299"/>
                    <a:pt x="572" y="295"/>
                    <a:pt x="574" y="291"/>
                  </a:cubicBezTo>
                  <a:cubicBezTo>
                    <a:pt x="574" y="285"/>
                    <a:pt x="576" y="276"/>
                    <a:pt x="576" y="270"/>
                  </a:cubicBezTo>
                  <a:cubicBezTo>
                    <a:pt x="576" y="263"/>
                    <a:pt x="576" y="256"/>
                    <a:pt x="576" y="250"/>
                  </a:cubicBezTo>
                  <a:cubicBezTo>
                    <a:pt x="576" y="246"/>
                    <a:pt x="576" y="240"/>
                    <a:pt x="576" y="234"/>
                  </a:cubicBezTo>
                  <a:lnTo>
                    <a:pt x="576" y="231"/>
                  </a:lnTo>
                  <a:cubicBezTo>
                    <a:pt x="576" y="227"/>
                    <a:pt x="574" y="223"/>
                    <a:pt x="574" y="217"/>
                  </a:cubicBezTo>
                  <a:cubicBezTo>
                    <a:pt x="574" y="215"/>
                    <a:pt x="574" y="211"/>
                    <a:pt x="572" y="209"/>
                  </a:cubicBezTo>
                  <a:cubicBezTo>
                    <a:pt x="572" y="207"/>
                    <a:pt x="572" y="203"/>
                    <a:pt x="569" y="201"/>
                  </a:cubicBezTo>
                  <a:cubicBezTo>
                    <a:pt x="569" y="199"/>
                    <a:pt x="569" y="197"/>
                    <a:pt x="567" y="195"/>
                  </a:cubicBezTo>
                  <a:cubicBezTo>
                    <a:pt x="567" y="193"/>
                    <a:pt x="565" y="188"/>
                    <a:pt x="565" y="186"/>
                  </a:cubicBezTo>
                  <a:cubicBezTo>
                    <a:pt x="565" y="184"/>
                    <a:pt x="563" y="182"/>
                    <a:pt x="563" y="180"/>
                  </a:cubicBezTo>
                  <a:cubicBezTo>
                    <a:pt x="563" y="176"/>
                    <a:pt x="561" y="174"/>
                    <a:pt x="561" y="170"/>
                  </a:cubicBezTo>
                  <a:cubicBezTo>
                    <a:pt x="561" y="168"/>
                    <a:pt x="561" y="166"/>
                    <a:pt x="559" y="166"/>
                  </a:cubicBezTo>
                  <a:cubicBezTo>
                    <a:pt x="557" y="164"/>
                    <a:pt x="557" y="160"/>
                    <a:pt x="555" y="158"/>
                  </a:cubicBezTo>
                  <a:cubicBezTo>
                    <a:pt x="553" y="154"/>
                    <a:pt x="551" y="147"/>
                    <a:pt x="549" y="143"/>
                  </a:cubicBezTo>
                  <a:cubicBezTo>
                    <a:pt x="549" y="141"/>
                    <a:pt x="547" y="139"/>
                    <a:pt x="547" y="137"/>
                  </a:cubicBezTo>
                  <a:cubicBezTo>
                    <a:pt x="545" y="135"/>
                    <a:pt x="543" y="133"/>
                    <a:pt x="543" y="129"/>
                  </a:cubicBezTo>
                  <a:cubicBezTo>
                    <a:pt x="541" y="127"/>
                    <a:pt x="541" y="125"/>
                    <a:pt x="539" y="123"/>
                  </a:cubicBezTo>
                  <a:cubicBezTo>
                    <a:pt x="537" y="121"/>
                    <a:pt x="535" y="119"/>
                    <a:pt x="535" y="117"/>
                  </a:cubicBezTo>
                  <a:cubicBezTo>
                    <a:pt x="533" y="115"/>
                    <a:pt x="533" y="113"/>
                    <a:pt x="531" y="113"/>
                  </a:cubicBezTo>
                  <a:cubicBezTo>
                    <a:pt x="528" y="111"/>
                    <a:pt x="526" y="109"/>
                    <a:pt x="524" y="107"/>
                  </a:cubicBezTo>
                  <a:cubicBezTo>
                    <a:pt x="522" y="104"/>
                    <a:pt x="520" y="102"/>
                    <a:pt x="518" y="102"/>
                  </a:cubicBezTo>
                  <a:cubicBezTo>
                    <a:pt x="514" y="98"/>
                    <a:pt x="510" y="96"/>
                    <a:pt x="506" y="92"/>
                  </a:cubicBezTo>
                  <a:cubicBezTo>
                    <a:pt x="488" y="80"/>
                    <a:pt x="467" y="72"/>
                    <a:pt x="442" y="70"/>
                  </a:cubicBezTo>
                  <a:cubicBezTo>
                    <a:pt x="438" y="64"/>
                    <a:pt x="430" y="53"/>
                    <a:pt x="420" y="45"/>
                  </a:cubicBezTo>
                  <a:cubicBezTo>
                    <a:pt x="416" y="41"/>
                    <a:pt x="412" y="37"/>
                    <a:pt x="406" y="35"/>
                  </a:cubicBezTo>
                  <a:cubicBezTo>
                    <a:pt x="406" y="35"/>
                    <a:pt x="404" y="35"/>
                    <a:pt x="404" y="33"/>
                  </a:cubicBezTo>
                  <a:cubicBezTo>
                    <a:pt x="404" y="33"/>
                    <a:pt x="402" y="33"/>
                    <a:pt x="402" y="31"/>
                  </a:cubicBezTo>
                  <a:cubicBezTo>
                    <a:pt x="397" y="27"/>
                    <a:pt x="391" y="25"/>
                    <a:pt x="385" y="20"/>
                  </a:cubicBezTo>
                  <a:cubicBezTo>
                    <a:pt x="367" y="10"/>
                    <a:pt x="346" y="2"/>
                    <a:pt x="318" y="0"/>
                  </a:cubicBezTo>
                  <a:cubicBezTo>
                    <a:pt x="315" y="0"/>
                    <a:pt x="315" y="0"/>
                    <a:pt x="313" y="0"/>
                  </a:cubicBezTo>
                  <a:cubicBezTo>
                    <a:pt x="311" y="0"/>
                    <a:pt x="311" y="0"/>
                    <a:pt x="309" y="0"/>
                  </a:cubicBezTo>
                  <a:cubicBezTo>
                    <a:pt x="301" y="0"/>
                    <a:pt x="293" y="0"/>
                    <a:pt x="285" y="0"/>
                  </a:cubicBezTo>
                  <a:close/>
                  <a:moveTo>
                    <a:pt x="422" y="219"/>
                  </a:moveTo>
                  <a:cubicBezTo>
                    <a:pt x="438" y="246"/>
                    <a:pt x="467" y="299"/>
                    <a:pt x="467" y="354"/>
                  </a:cubicBezTo>
                  <a:cubicBezTo>
                    <a:pt x="467" y="385"/>
                    <a:pt x="479" y="434"/>
                    <a:pt x="518" y="438"/>
                  </a:cubicBezTo>
                  <a:cubicBezTo>
                    <a:pt x="522" y="440"/>
                    <a:pt x="526" y="444"/>
                    <a:pt x="531" y="451"/>
                  </a:cubicBezTo>
                  <a:cubicBezTo>
                    <a:pt x="535" y="459"/>
                    <a:pt x="539" y="467"/>
                    <a:pt x="537" y="481"/>
                  </a:cubicBezTo>
                  <a:cubicBezTo>
                    <a:pt x="531" y="539"/>
                    <a:pt x="490" y="549"/>
                    <a:pt x="490" y="549"/>
                  </a:cubicBezTo>
                  <a:cubicBezTo>
                    <a:pt x="483" y="551"/>
                    <a:pt x="477" y="557"/>
                    <a:pt x="477" y="563"/>
                  </a:cubicBezTo>
                  <a:cubicBezTo>
                    <a:pt x="475" y="584"/>
                    <a:pt x="460" y="623"/>
                    <a:pt x="436" y="660"/>
                  </a:cubicBezTo>
                  <a:cubicBezTo>
                    <a:pt x="411" y="696"/>
                    <a:pt x="377" y="733"/>
                    <a:pt x="340" y="750"/>
                  </a:cubicBezTo>
                  <a:cubicBezTo>
                    <a:pt x="338" y="752"/>
                    <a:pt x="334" y="754"/>
                    <a:pt x="332" y="756"/>
                  </a:cubicBezTo>
                  <a:cubicBezTo>
                    <a:pt x="322" y="770"/>
                    <a:pt x="305" y="780"/>
                    <a:pt x="287" y="780"/>
                  </a:cubicBezTo>
                  <a:cubicBezTo>
                    <a:pt x="268" y="780"/>
                    <a:pt x="252" y="770"/>
                    <a:pt x="242" y="756"/>
                  </a:cubicBezTo>
                  <a:cubicBezTo>
                    <a:pt x="240" y="754"/>
                    <a:pt x="238" y="752"/>
                    <a:pt x="234" y="750"/>
                  </a:cubicBezTo>
                  <a:cubicBezTo>
                    <a:pt x="197" y="731"/>
                    <a:pt x="162" y="696"/>
                    <a:pt x="137" y="660"/>
                  </a:cubicBezTo>
                  <a:cubicBezTo>
                    <a:pt x="113" y="623"/>
                    <a:pt x="96" y="582"/>
                    <a:pt x="94" y="563"/>
                  </a:cubicBezTo>
                  <a:cubicBezTo>
                    <a:pt x="94" y="557"/>
                    <a:pt x="88" y="551"/>
                    <a:pt x="82" y="549"/>
                  </a:cubicBezTo>
                  <a:cubicBezTo>
                    <a:pt x="82" y="549"/>
                    <a:pt x="41" y="537"/>
                    <a:pt x="35" y="479"/>
                  </a:cubicBezTo>
                  <a:cubicBezTo>
                    <a:pt x="33" y="465"/>
                    <a:pt x="37" y="457"/>
                    <a:pt x="41" y="449"/>
                  </a:cubicBezTo>
                  <a:cubicBezTo>
                    <a:pt x="43" y="444"/>
                    <a:pt x="45" y="442"/>
                    <a:pt x="47" y="440"/>
                  </a:cubicBezTo>
                  <a:cubicBezTo>
                    <a:pt x="49" y="440"/>
                    <a:pt x="49" y="440"/>
                    <a:pt x="51" y="440"/>
                  </a:cubicBezTo>
                  <a:cubicBezTo>
                    <a:pt x="86" y="440"/>
                    <a:pt x="98" y="381"/>
                    <a:pt x="105" y="352"/>
                  </a:cubicBezTo>
                  <a:cubicBezTo>
                    <a:pt x="115" y="297"/>
                    <a:pt x="176" y="281"/>
                    <a:pt x="264" y="281"/>
                  </a:cubicBezTo>
                  <a:cubicBezTo>
                    <a:pt x="354" y="285"/>
                    <a:pt x="399" y="246"/>
                    <a:pt x="422" y="219"/>
                  </a:cubicBezTo>
                  <a:close/>
                  <a:moveTo>
                    <a:pt x="191" y="444"/>
                  </a:moveTo>
                  <a:cubicBezTo>
                    <a:pt x="176" y="444"/>
                    <a:pt x="164" y="457"/>
                    <a:pt x="164" y="471"/>
                  </a:cubicBezTo>
                  <a:cubicBezTo>
                    <a:pt x="164" y="485"/>
                    <a:pt x="176" y="498"/>
                    <a:pt x="191" y="498"/>
                  </a:cubicBezTo>
                  <a:cubicBezTo>
                    <a:pt x="205" y="498"/>
                    <a:pt x="217" y="485"/>
                    <a:pt x="217" y="471"/>
                  </a:cubicBezTo>
                  <a:cubicBezTo>
                    <a:pt x="217" y="457"/>
                    <a:pt x="205" y="444"/>
                    <a:pt x="191" y="444"/>
                  </a:cubicBezTo>
                  <a:close/>
                  <a:moveTo>
                    <a:pt x="387" y="444"/>
                  </a:moveTo>
                  <a:cubicBezTo>
                    <a:pt x="373" y="444"/>
                    <a:pt x="361" y="457"/>
                    <a:pt x="361" y="471"/>
                  </a:cubicBezTo>
                  <a:cubicBezTo>
                    <a:pt x="361" y="485"/>
                    <a:pt x="372" y="498"/>
                    <a:pt x="387" y="498"/>
                  </a:cubicBezTo>
                  <a:cubicBezTo>
                    <a:pt x="401" y="498"/>
                    <a:pt x="414" y="485"/>
                    <a:pt x="414" y="471"/>
                  </a:cubicBezTo>
                  <a:cubicBezTo>
                    <a:pt x="414" y="457"/>
                    <a:pt x="402" y="444"/>
                    <a:pt x="387" y="44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37" name="组 2" title="手机图标"/>
          <p:cNvGrpSpPr/>
          <p:nvPr userDrawn="1"/>
        </p:nvGrpSpPr>
        <p:grpSpPr bwMode="auto">
          <a:xfrm>
            <a:off x="8054750" y="1627428"/>
            <a:ext cx="546325" cy="915745"/>
            <a:chOff x="7002463" y="2176463"/>
            <a:chExt cx="333375" cy="558800"/>
          </a:xfrm>
          <a:solidFill>
            <a:schemeClr val="bg1"/>
          </a:solidFill>
        </p:grpSpPr>
        <p:sp>
          <p:nvSpPr>
            <p:cNvPr id="38" name="任意多边形(F) 47"/>
            <p:cNvSpPr>
              <a:spLocks noChangeArrowheads="1"/>
            </p:cNvSpPr>
            <p:nvPr/>
          </p:nvSpPr>
          <p:spPr bwMode="auto">
            <a:xfrm>
              <a:off x="7002463" y="2176463"/>
              <a:ext cx="333375" cy="558800"/>
            </a:xfrm>
            <a:custGeom>
              <a:avLst/>
              <a:gdLst>
                <a:gd name="T0" fmla="*/ 0 w 925"/>
                <a:gd name="T1" fmla="*/ 0 h 1554"/>
                <a:gd name="T2" fmla="*/ 0 w 925"/>
                <a:gd name="T3" fmla="*/ 558440 h 1554"/>
                <a:gd name="T4" fmla="*/ 333015 w 925"/>
                <a:gd name="T5" fmla="*/ 558440 h 1554"/>
                <a:gd name="T6" fmla="*/ 333015 w 925"/>
                <a:gd name="T7" fmla="*/ 0 h 1554"/>
                <a:gd name="T8" fmla="*/ 0 w 925"/>
                <a:gd name="T9" fmla="*/ 0 h 1554"/>
                <a:gd name="T10" fmla="*/ 303461 w 925"/>
                <a:gd name="T11" fmla="*/ 29486 h 1554"/>
                <a:gd name="T12" fmla="*/ 303461 w 925"/>
                <a:gd name="T13" fmla="*/ 73716 h 1554"/>
                <a:gd name="T14" fmla="*/ 29553 w 925"/>
                <a:gd name="T15" fmla="*/ 73716 h 1554"/>
                <a:gd name="T16" fmla="*/ 29553 w 925"/>
                <a:gd name="T17" fmla="*/ 29486 h 1554"/>
                <a:gd name="T18" fmla="*/ 303461 w 925"/>
                <a:gd name="T19" fmla="*/ 29486 h 1554"/>
                <a:gd name="T20" fmla="*/ 303461 w 925"/>
                <a:gd name="T21" fmla="*/ 103202 h 1554"/>
                <a:gd name="T22" fmla="*/ 303461 w 925"/>
                <a:gd name="T23" fmla="*/ 413886 h 1554"/>
                <a:gd name="T24" fmla="*/ 29553 w 925"/>
                <a:gd name="T25" fmla="*/ 413886 h 1554"/>
                <a:gd name="T26" fmla="*/ 29553 w 925"/>
                <a:gd name="T27" fmla="*/ 103202 h 1554"/>
                <a:gd name="T28" fmla="*/ 303461 w 925"/>
                <a:gd name="T29" fmla="*/ 103202 h 1554"/>
                <a:gd name="T30" fmla="*/ 29553 w 925"/>
                <a:gd name="T31" fmla="*/ 528954 h 1554"/>
                <a:gd name="T32" fmla="*/ 29553 w 925"/>
                <a:gd name="T33" fmla="*/ 443372 h 1554"/>
                <a:gd name="T34" fmla="*/ 303461 w 925"/>
                <a:gd name="T35" fmla="*/ 443372 h 1554"/>
                <a:gd name="T36" fmla="*/ 303461 w 925"/>
                <a:gd name="T37" fmla="*/ 528954 h 1554"/>
                <a:gd name="T38" fmla="*/ 29553 w 925"/>
                <a:gd name="T39" fmla="*/ 528954 h 15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25" h="1554">
                  <a:moveTo>
                    <a:pt x="0" y="0"/>
                  </a:moveTo>
                  <a:lnTo>
                    <a:pt x="0" y="1553"/>
                  </a:lnTo>
                  <a:lnTo>
                    <a:pt x="924" y="1553"/>
                  </a:lnTo>
                  <a:lnTo>
                    <a:pt x="924" y="0"/>
                  </a:lnTo>
                  <a:lnTo>
                    <a:pt x="0" y="0"/>
                  </a:lnTo>
                  <a:close/>
                  <a:moveTo>
                    <a:pt x="842" y="82"/>
                  </a:moveTo>
                  <a:lnTo>
                    <a:pt x="842" y="205"/>
                  </a:lnTo>
                  <a:lnTo>
                    <a:pt x="82" y="205"/>
                  </a:lnTo>
                  <a:lnTo>
                    <a:pt x="82" y="82"/>
                  </a:lnTo>
                  <a:lnTo>
                    <a:pt x="842" y="82"/>
                  </a:lnTo>
                  <a:close/>
                  <a:moveTo>
                    <a:pt x="842" y="287"/>
                  </a:moveTo>
                  <a:lnTo>
                    <a:pt x="842" y="1151"/>
                  </a:lnTo>
                  <a:lnTo>
                    <a:pt x="82" y="1151"/>
                  </a:lnTo>
                  <a:lnTo>
                    <a:pt x="82" y="287"/>
                  </a:lnTo>
                  <a:lnTo>
                    <a:pt x="842" y="287"/>
                  </a:lnTo>
                  <a:close/>
                  <a:moveTo>
                    <a:pt x="82" y="1471"/>
                  </a:moveTo>
                  <a:lnTo>
                    <a:pt x="82" y="1233"/>
                  </a:lnTo>
                  <a:lnTo>
                    <a:pt x="842" y="1233"/>
                  </a:lnTo>
                  <a:lnTo>
                    <a:pt x="842" y="1471"/>
                  </a:lnTo>
                  <a:lnTo>
                    <a:pt x="82" y="147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9" name="任意多边形(F) 48"/>
            <p:cNvSpPr>
              <a:spLocks noChangeArrowheads="1"/>
            </p:cNvSpPr>
            <p:nvPr/>
          </p:nvSpPr>
          <p:spPr bwMode="auto">
            <a:xfrm>
              <a:off x="7151688" y="2636838"/>
              <a:ext cx="36512" cy="38100"/>
            </a:xfrm>
            <a:custGeom>
              <a:avLst/>
              <a:gdLst>
                <a:gd name="T0" fmla="*/ 5061 w 101"/>
                <a:gd name="T1" fmla="*/ 6703 h 108"/>
                <a:gd name="T2" fmla="*/ 0 w 101"/>
                <a:gd name="T3" fmla="*/ 19756 h 108"/>
                <a:gd name="T4" fmla="*/ 723 w 101"/>
                <a:gd name="T5" fmla="*/ 23283 h 108"/>
                <a:gd name="T6" fmla="*/ 1446 w 101"/>
                <a:gd name="T7" fmla="*/ 26811 h 108"/>
                <a:gd name="T8" fmla="*/ 2892 w 101"/>
                <a:gd name="T9" fmla="*/ 29633 h 108"/>
                <a:gd name="T10" fmla="*/ 5061 w 101"/>
                <a:gd name="T11" fmla="*/ 32456 h 108"/>
                <a:gd name="T12" fmla="*/ 18437 w 101"/>
                <a:gd name="T13" fmla="*/ 37747 h 108"/>
                <a:gd name="T14" fmla="*/ 31812 w 101"/>
                <a:gd name="T15" fmla="*/ 32456 h 108"/>
                <a:gd name="T16" fmla="*/ 33981 w 101"/>
                <a:gd name="T17" fmla="*/ 29633 h 108"/>
                <a:gd name="T18" fmla="*/ 35427 w 101"/>
                <a:gd name="T19" fmla="*/ 26811 h 108"/>
                <a:gd name="T20" fmla="*/ 36150 w 101"/>
                <a:gd name="T21" fmla="*/ 23283 h 108"/>
                <a:gd name="T22" fmla="*/ 36150 w 101"/>
                <a:gd name="T23" fmla="*/ 19756 h 108"/>
                <a:gd name="T24" fmla="*/ 31089 w 101"/>
                <a:gd name="T25" fmla="*/ 6703 h 108"/>
                <a:gd name="T26" fmla="*/ 5061 w 101"/>
                <a:gd name="T27" fmla="*/ 6703 h 1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08">
                  <a:moveTo>
                    <a:pt x="14" y="19"/>
                  </a:moveTo>
                  <a:cubicBezTo>
                    <a:pt x="4" y="29"/>
                    <a:pt x="0" y="41"/>
                    <a:pt x="0" y="56"/>
                  </a:cubicBezTo>
                  <a:cubicBezTo>
                    <a:pt x="0" y="60"/>
                    <a:pt x="0" y="62"/>
                    <a:pt x="2" y="66"/>
                  </a:cubicBezTo>
                  <a:cubicBezTo>
                    <a:pt x="2" y="70"/>
                    <a:pt x="4" y="72"/>
                    <a:pt x="4" y="76"/>
                  </a:cubicBezTo>
                  <a:cubicBezTo>
                    <a:pt x="6" y="80"/>
                    <a:pt x="6" y="82"/>
                    <a:pt x="8" y="84"/>
                  </a:cubicBezTo>
                  <a:cubicBezTo>
                    <a:pt x="10" y="86"/>
                    <a:pt x="12" y="90"/>
                    <a:pt x="14" y="92"/>
                  </a:cubicBezTo>
                  <a:cubicBezTo>
                    <a:pt x="25" y="103"/>
                    <a:pt x="37" y="107"/>
                    <a:pt x="51" y="107"/>
                  </a:cubicBezTo>
                  <a:cubicBezTo>
                    <a:pt x="66" y="107"/>
                    <a:pt x="78" y="101"/>
                    <a:pt x="88" y="92"/>
                  </a:cubicBezTo>
                  <a:cubicBezTo>
                    <a:pt x="90" y="90"/>
                    <a:pt x="92" y="88"/>
                    <a:pt x="94" y="84"/>
                  </a:cubicBezTo>
                  <a:cubicBezTo>
                    <a:pt x="96" y="82"/>
                    <a:pt x="98" y="78"/>
                    <a:pt x="98" y="76"/>
                  </a:cubicBezTo>
                  <a:cubicBezTo>
                    <a:pt x="100" y="74"/>
                    <a:pt x="100" y="70"/>
                    <a:pt x="100" y="66"/>
                  </a:cubicBezTo>
                  <a:cubicBezTo>
                    <a:pt x="100" y="62"/>
                    <a:pt x="100" y="60"/>
                    <a:pt x="100" y="56"/>
                  </a:cubicBezTo>
                  <a:cubicBezTo>
                    <a:pt x="100" y="41"/>
                    <a:pt x="94" y="29"/>
                    <a:pt x="86" y="19"/>
                  </a:cubicBezTo>
                  <a:cubicBezTo>
                    <a:pt x="68" y="0"/>
                    <a:pt x="33" y="0"/>
                    <a:pt x="14"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42" name="组 1" title="金钱图标"/>
          <p:cNvGrpSpPr/>
          <p:nvPr userDrawn="1"/>
        </p:nvGrpSpPr>
        <p:grpSpPr bwMode="auto">
          <a:xfrm>
            <a:off x="5545193" y="5388535"/>
            <a:ext cx="1097531" cy="724368"/>
            <a:chOff x="7800975" y="2262188"/>
            <a:chExt cx="635000" cy="419100"/>
          </a:xfrm>
          <a:solidFill>
            <a:schemeClr val="bg1"/>
          </a:solidFill>
        </p:grpSpPr>
        <p:sp>
          <p:nvSpPr>
            <p:cNvPr id="43" name="任意多边形(F) 44"/>
            <p:cNvSpPr>
              <a:spLocks noChangeArrowheads="1"/>
            </p:cNvSpPr>
            <p:nvPr/>
          </p:nvSpPr>
          <p:spPr bwMode="auto">
            <a:xfrm>
              <a:off x="7800975" y="2322513"/>
              <a:ext cx="573088" cy="358775"/>
            </a:xfrm>
            <a:custGeom>
              <a:avLst/>
              <a:gdLst>
                <a:gd name="T0" fmla="*/ 572728 w 1590"/>
                <a:gd name="T1" fmla="*/ 358416 h 998"/>
                <a:gd name="T2" fmla="*/ 0 w 1590"/>
                <a:gd name="T3" fmla="*/ 358416 h 998"/>
                <a:gd name="T4" fmla="*/ 0 w 1590"/>
                <a:gd name="T5" fmla="*/ 0 h 998"/>
                <a:gd name="T6" fmla="*/ 572728 w 1590"/>
                <a:gd name="T7" fmla="*/ 0 h 998"/>
                <a:gd name="T8" fmla="*/ 572728 w 1590"/>
                <a:gd name="T9" fmla="*/ 358416 h 998"/>
                <a:gd name="T10" fmla="*/ 36764 w 1590"/>
                <a:gd name="T11" fmla="*/ 321747 h 998"/>
                <a:gd name="T12" fmla="*/ 535963 w 1590"/>
                <a:gd name="T13" fmla="*/ 321747 h 998"/>
                <a:gd name="T14" fmla="*/ 535963 w 1590"/>
                <a:gd name="T15" fmla="*/ 36668 h 998"/>
                <a:gd name="T16" fmla="*/ 36764 w 1590"/>
                <a:gd name="T17" fmla="*/ 36668 h 998"/>
                <a:gd name="T18" fmla="*/ 36764 w 1590"/>
                <a:gd name="T19" fmla="*/ 321747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90" h="998">
                  <a:moveTo>
                    <a:pt x="1589" y="997"/>
                  </a:moveTo>
                  <a:lnTo>
                    <a:pt x="0" y="997"/>
                  </a:lnTo>
                  <a:lnTo>
                    <a:pt x="0" y="0"/>
                  </a:lnTo>
                  <a:lnTo>
                    <a:pt x="1589" y="0"/>
                  </a:lnTo>
                  <a:lnTo>
                    <a:pt x="1589" y="997"/>
                  </a:lnTo>
                  <a:close/>
                  <a:moveTo>
                    <a:pt x="102" y="895"/>
                  </a:moveTo>
                  <a:lnTo>
                    <a:pt x="1487" y="895"/>
                  </a:lnTo>
                  <a:lnTo>
                    <a:pt x="1487" y="102"/>
                  </a:lnTo>
                  <a:lnTo>
                    <a:pt x="102" y="102"/>
                  </a:lnTo>
                  <a:lnTo>
                    <a:pt x="102" y="895"/>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4" name="任意多边形(F) 45"/>
            <p:cNvSpPr>
              <a:spLocks noChangeArrowheads="1"/>
            </p:cNvSpPr>
            <p:nvPr/>
          </p:nvSpPr>
          <p:spPr bwMode="auto">
            <a:xfrm>
              <a:off x="7881938" y="2262188"/>
              <a:ext cx="554037" cy="341312"/>
            </a:xfrm>
            <a:custGeom>
              <a:avLst/>
              <a:gdLst>
                <a:gd name="T0" fmla="*/ 553677 w 1539"/>
                <a:gd name="T1" fmla="*/ 340952 h 947"/>
                <a:gd name="T2" fmla="*/ 516957 w 1539"/>
                <a:gd name="T3" fmla="*/ 340952 h 947"/>
                <a:gd name="T4" fmla="*/ 516957 w 1539"/>
                <a:gd name="T5" fmla="*/ 36762 h 947"/>
                <a:gd name="T6" fmla="*/ 0 w 1539"/>
                <a:gd name="T7" fmla="*/ 36762 h 947"/>
                <a:gd name="T8" fmla="*/ 0 w 1539"/>
                <a:gd name="T9" fmla="*/ 0 h 947"/>
                <a:gd name="T10" fmla="*/ 553677 w 1539"/>
                <a:gd name="T11" fmla="*/ 0 h 947"/>
                <a:gd name="T12" fmla="*/ 553677 w 1539"/>
                <a:gd name="T13" fmla="*/ 340952 h 9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39" h="947">
                  <a:moveTo>
                    <a:pt x="1538" y="946"/>
                  </a:moveTo>
                  <a:lnTo>
                    <a:pt x="1436" y="946"/>
                  </a:lnTo>
                  <a:lnTo>
                    <a:pt x="1436" y="102"/>
                  </a:lnTo>
                  <a:lnTo>
                    <a:pt x="0" y="102"/>
                  </a:lnTo>
                  <a:lnTo>
                    <a:pt x="0" y="0"/>
                  </a:lnTo>
                  <a:lnTo>
                    <a:pt x="1538" y="0"/>
                  </a:lnTo>
                  <a:lnTo>
                    <a:pt x="1538" y="94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5" name="任意多边形(F) 46"/>
            <p:cNvSpPr>
              <a:spLocks noChangeArrowheads="1"/>
            </p:cNvSpPr>
            <p:nvPr/>
          </p:nvSpPr>
          <p:spPr bwMode="auto">
            <a:xfrm>
              <a:off x="8021638" y="2398713"/>
              <a:ext cx="128587" cy="207962"/>
            </a:xfrm>
            <a:custGeom>
              <a:avLst/>
              <a:gdLst>
                <a:gd name="T0" fmla="*/ 115260 w 357"/>
                <a:gd name="T1" fmla="*/ 166585 h 578"/>
                <a:gd name="T2" fmla="*/ 76720 w 357"/>
                <a:gd name="T3" fmla="*/ 182776 h 578"/>
                <a:gd name="T4" fmla="*/ 76720 w 357"/>
                <a:gd name="T5" fmla="*/ 207602 h 578"/>
                <a:gd name="T6" fmla="*/ 54749 w 357"/>
                <a:gd name="T7" fmla="*/ 207602 h 578"/>
                <a:gd name="T8" fmla="*/ 54749 w 357"/>
                <a:gd name="T9" fmla="*/ 183496 h 578"/>
                <a:gd name="T10" fmla="*/ 23772 w 357"/>
                <a:gd name="T11" fmla="*/ 177379 h 578"/>
                <a:gd name="T12" fmla="*/ 0 w 357"/>
                <a:gd name="T13" fmla="*/ 165866 h 578"/>
                <a:gd name="T14" fmla="*/ 12607 w 357"/>
                <a:gd name="T15" fmla="*/ 138521 h 578"/>
                <a:gd name="T16" fmla="*/ 32417 w 357"/>
                <a:gd name="T17" fmla="*/ 148596 h 578"/>
                <a:gd name="T18" fmla="*/ 55469 w 357"/>
                <a:gd name="T19" fmla="*/ 153993 h 578"/>
                <a:gd name="T20" fmla="*/ 55469 w 357"/>
                <a:gd name="T21" fmla="*/ 116934 h 578"/>
                <a:gd name="T22" fmla="*/ 28815 w 357"/>
                <a:gd name="T23" fmla="*/ 109018 h 578"/>
                <a:gd name="T24" fmla="*/ 10445 w 357"/>
                <a:gd name="T25" fmla="*/ 95706 h 578"/>
                <a:gd name="T26" fmla="*/ 2882 w 357"/>
                <a:gd name="T27" fmla="*/ 71959 h 578"/>
                <a:gd name="T28" fmla="*/ 16208 w 357"/>
                <a:gd name="T29" fmla="*/ 40297 h 578"/>
                <a:gd name="T30" fmla="*/ 54749 w 357"/>
                <a:gd name="T31" fmla="*/ 24106 h 578"/>
                <a:gd name="T32" fmla="*/ 54749 w 357"/>
                <a:gd name="T33" fmla="*/ 0 h 578"/>
                <a:gd name="T34" fmla="*/ 76720 w 357"/>
                <a:gd name="T35" fmla="*/ 0 h 578"/>
                <a:gd name="T36" fmla="*/ 76720 w 357"/>
                <a:gd name="T37" fmla="*/ 24106 h 578"/>
                <a:gd name="T38" fmla="*/ 121743 w 357"/>
                <a:gd name="T39" fmla="*/ 37419 h 578"/>
                <a:gd name="T40" fmla="*/ 110578 w 357"/>
                <a:gd name="T41" fmla="*/ 64763 h 578"/>
                <a:gd name="T42" fmla="*/ 76720 w 357"/>
                <a:gd name="T43" fmla="*/ 52890 h 578"/>
                <a:gd name="T44" fmla="*/ 76720 w 357"/>
                <a:gd name="T45" fmla="*/ 90669 h 578"/>
                <a:gd name="T46" fmla="*/ 103374 w 357"/>
                <a:gd name="T47" fmla="*/ 98584 h 578"/>
                <a:gd name="T48" fmla="*/ 121023 w 357"/>
                <a:gd name="T49" fmla="*/ 111897 h 578"/>
                <a:gd name="T50" fmla="*/ 128227 w 357"/>
                <a:gd name="T51" fmla="*/ 135643 h 578"/>
                <a:gd name="T52" fmla="*/ 115260 w 357"/>
                <a:gd name="T53" fmla="*/ 166585 h 578"/>
                <a:gd name="T54" fmla="*/ 42862 w 357"/>
                <a:gd name="T55" fmla="*/ 78795 h 578"/>
                <a:gd name="T56" fmla="*/ 54749 w 357"/>
                <a:gd name="T57" fmla="*/ 84552 h 578"/>
                <a:gd name="T58" fmla="*/ 54749 w 357"/>
                <a:gd name="T59" fmla="*/ 52890 h 578"/>
                <a:gd name="T60" fmla="*/ 42142 w 357"/>
                <a:gd name="T61" fmla="*/ 59726 h 578"/>
                <a:gd name="T62" fmla="*/ 38540 w 357"/>
                <a:gd name="T63" fmla="*/ 69800 h 578"/>
                <a:gd name="T64" fmla="*/ 42862 w 357"/>
                <a:gd name="T65" fmla="*/ 78795 h 578"/>
                <a:gd name="T66" fmla="*/ 88606 w 357"/>
                <a:gd name="T67" fmla="*/ 147157 h 578"/>
                <a:gd name="T68" fmla="*/ 92208 w 357"/>
                <a:gd name="T69" fmla="*/ 137802 h 578"/>
                <a:gd name="T70" fmla="*/ 87886 w 357"/>
                <a:gd name="T71" fmla="*/ 128807 h 578"/>
                <a:gd name="T72" fmla="*/ 76000 w 357"/>
                <a:gd name="T73" fmla="*/ 123050 h 578"/>
                <a:gd name="T74" fmla="*/ 76000 w 357"/>
                <a:gd name="T75" fmla="*/ 153273 h 578"/>
                <a:gd name="T76" fmla="*/ 88606 w 357"/>
                <a:gd name="T77" fmla="*/ 147157 h 5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57" h="578">
                  <a:moveTo>
                    <a:pt x="320" y="463"/>
                  </a:moveTo>
                  <a:cubicBezTo>
                    <a:pt x="295" y="487"/>
                    <a:pt x="260" y="502"/>
                    <a:pt x="213" y="508"/>
                  </a:cubicBezTo>
                  <a:lnTo>
                    <a:pt x="213" y="577"/>
                  </a:lnTo>
                  <a:lnTo>
                    <a:pt x="152" y="577"/>
                  </a:lnTo>
                  <a:lnTo>
                    <a:pt x="152" y="510"/>
                  </a:lnTo>
                  <a:cubicBezTo>
                    <a:pt x="121" y="508"/>
                    <a:pt x="92" y="504"/>
                    <a:pt x="66" y="493"/>
                  </a:cubicBezTo>
                  <a:cubicBezTo>
                    <a:pt x="39" y="485"/>
                    <a:pt x="16" y="473"/>
                    <a:pt x="0" y="461"/>
                  </a:cubicBezTo>
                  <a:lnTo>
                    <a:pt x="35" y="385"/>
                  </a:lnTo>
                  <a:cubicBezTo>
                    <a:pt x="51" y="397"/>
                    <a:pt x="68" y="404"/>
                    <a:pt x="90" y="413"/>
                  </a:cubicBezTo>
                  <a:cubicBezTo>
                    <a:pt x="113" y="421"/>
                    <a:pt x="133" y="426"/>
                    <a:pt x="154" y="428"/>
                  </a:cubicBezTo>
                  <a:lnTo>
                    <a:pt x="154" y="325"/>
                  </a:lnTo>
                  <a:cubicBezTo>
                    <a:pt x="125" y="319"/>
                    <a:pt x="101" y="311"/>
                    <a:pt x="80" y="303"/>
                  </a:cubicBezTo>
                  <a:cubicBezTo>
                    <a:pt x="60" y="295"/>
                    <a:pt x="44" y="282"/>
                    <a:pt x="29" y="266"/>
                  </a:cubicBezTo>
                  <a:cubicBezTo>
                    <a:pt x="15" y="250"/>
                    <a:pt x="8" y="227"/>
                    <a:pt x="8" y="200"/>
                  </a:cubicBezTo>
                  <a:cubicBezTo>
                    <a:pt x="8" y="166"/>
                    <a:pt x="21" y="137"/>
                    <a:pt x="45" y="112"/>
                  </a:cubicBezTo>
                  <a:cubicBezTo>
                    <a:pt x="70" y="88"/>
                    <a:pt x="107" y="73"/>
                    <a:pt x="152" y="67"/>
                  </a:cubicBezTo>
                  <a:lnTo>
                    <a:pt x="152" y="0"/>
                  </a:lnTo>
                  <a:lnTo>
                    <a:pt x="213" y="0"/>
                  </a:lnTo>
                  <a:lnTo>
                    <a:pt x="213" y="67"/>
                  </a:lnTo>
                  <a:cubicBezTo>
                    <a:pt x="264" y="71"/>
                    <a:pt x="305" y="84"/>
                    <a:pt x="338" y="104"/>
                  </a:cubicBezTo>
                  <a:lnTo>
                    <a:pt x="307" y="180"/>
                  </a:lnTo>
                  <a:cubicBezTo>
                    <a:pt x="277" y="162"/>
                    <a:pt x="246" y="151"/>
                    <a:pt x="213" y="147"/>
                  </a:cubicBezTo>
                  <a:lnTo>
                    <a:pt x="213" y="252"/>
                  </a:lnTo>
                  <a:cubicBezTo>
                    <a:pt x="242" y="258"/>
                    <a:pt x="267" y="266"/>
                    <a:pt x="287" y="274"/>
                  </a:cubicBezTo>
                  <a:cubicBezTo>
                    <a:pt x="308" y="282"/>
                    <a:pt x="324" y="295"/>
                    <a:pt x="336" y="311"/>
                  </a:cubicBezTo>
                  <a:cubicBezTo>
                    <a:pt x="350" y="327"/>
                    <a:pt x="356" y="350"/>
                    <a:pt x="356" y="377"/>
                  </a:cubicBezTo>
                  <a:cubicBezTo>
                    <a:pt x="356" y="409"/>
                    <a:pt x="344" y="438"/>
                    <a:pt x="320" y="463"/>
                  </a:cubicBezTo>
                  <a:close/>
                  <a:moveTo>
                    <a:pt x="119" y="219"/>
                  </a:moveTo>
                  <a:cubicBezTo>
                    <a:pt x="127" y="225"/>
                    <a:pt x="137" y="231"/>
                    <a:pt x="152" y="235"/>
                  </a:cubicBezTo>
                  <a:lnTo>
                    <a:pt x="152" y="147"/>
                  </a:lnTo>
                  <a:cubicBezTo>
                    <a:pt x="135" y="151"/>
                    <a:pt x="125" y="157"/>
                    <a:pt x="117" y="166"/>
                  </a:cubicBezTo>
                  <a:cubicBezTo>
                    <a:pt x="109" y="174"/>
                    <a:pt x="107" y="182"/>
                    <a:pt x="107" y="194"/>
                  </a:cubicBezTo>
                  <a:cubicBezTo>
                    <a:pt x="107" y="203"/>
                    <a:pt x="111" y="213"/>
                    <a:pt x="119" y="219"/>
                  </a:cubicBezTo>
                  <a:close/>
                  <a:moveTo>
                    <a:pt x="246" y="409"/>
                  </a:moveTo>
                  <a:cubicBezTo>
                    <a:pt x="254" y="401"/>
                    <a:pt x="256" y="393"/>
                    <a:pt x="256" y="383"/>
                  </a:cubicBezTo>
                  <a:cubicBezTo>
                    <a:pt x="256" y="373"/>
                    <a:pt x="252" y="364"/>
                    <a:pt x="244" y="358"/>
                  </a:cubicBezTo>
                  <a:cubicBezTo>
                    <a:pt x="236" y="352"/>
                    <a:pt x="225" y="346"/>
                    <a:pt x="211" y="342"/>
                  </a:cubicBezTo>
                  <a:lnTo>
                    <a:pt x="211" y="426"/>
                  </a:lnTo>
                  <a:cubicBezTo>
                    <a:pt x="227" y="422"/>
                    <a:pt x="240" y="418"/>
                    <a:pt x="246" y="40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sp>
        <p:nvSpPr>
          <p:cNvPr id="2" name="日期占位符 1"/>
          <p:cNvSpPr>
            <a:spLocks noGrp="1"/>
          </p:cNvSpPr>
          <p:nvPr>
            <p:ph type="dt" sz="half" idx="20"/>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21"/>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4" name="灯片编号占位符 3"/>
          <p:cNvSpPr>
            <a:spLocks noGrp="1"/>
          </p:cNvSpPr>
          <p:nvPr>
            <p:ph type="sldNum" sz="quarter" idx="22"/>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chemeClr val="bg1">
            <a:alpha val="29999"/>
          </a:schemeClr>
        </a:solidFill>
        <a:effectLst/>
      </p:bgPr>
    </p:bg>
    <p:spTree>
      <p:nvGrpSpPr>
        <p:cNvPr id="1" name=""/>
        <p:cNvGrpSpPr/>
        <p:nvPr/>
      </p:nvGrpSpPr>
      <p:grpSpPr>
        <a:xfrm>
          <a:off x="0" y="0"/>
          <a:ext cx="0" cy="0"/>
          <a:chOff x="0" y="0"/>
          <a:chExt cx="0" cy="0"/>
        </a:xfrm>
      </p:grpSpPr>
      <p:sp>
        <p:nvSpPr>
          <p:cNvPr id="7" name="长方形 6"/>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3" name="长方形 12"/>
          <p:cNvSpPr/>
          <p:nvPr userDrawn="1"/>
        </p:nvSpPr>
        <p:spPr>
          <a:xfrm>
            <a:off x="763588" y="2817813"/>
            <a:ext cx="6207125" cy="25717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24580" name="长方形 2"/>
          <p:cNvSpPr/>
          <p:nvPr userDrawn="1"/>
        </p:nvSpPr>
        <p:spPr>
          <a:xfrm>
            <a:off x="3105150" y="3236913"/>
            <a:ext cx="184150" cy="647700"/>
          </a:xfrm>
          <a:prstGeom prst="rect">
            <a:avLst/>
          </a:prstGeom>
          <a:noFill/>
          <a:ln w="9525">
            <a:noFill/>
          </a:ln>
        </p:spPr>
        <p:txBody>
          <a:bodyPr wrap="none" lIns="91440" tIns="45720" rIns="91440" bIns="45720" anchor="ctr" anchorCtr="0">
            <a:spAutoFit/>
          </a:bodyPr>
          <a:lstStyle/>
          <a:p>
            <a:pPr lvl="0" eaLnBrk="0" hangingPunct="0">
              <a:buSzTx/>
            </a:pPr>
            <a:br>
              <a:rPr lang="en-US" altLang="en-US" u="none" baseline="0" dirty="0">
                <a:latin typeface="Microsoft YaHei UI" panose="020B0503020204020204" pitchFamily="34" charset="-122"/>
                <a:ea typeface="Microsoft YaHei UI" panose="020B0503020204020204" pitchFamily="34" charset="-122"/>
              </a:rPr>
            </a:br>
            <a:endParaRPr lang="en-US" altLang="en-US" u="none" baseline="0" dirty="0">
              <a:latin typeface="Microsoft YaHei UI" panose="020B0503020204020204" pitchFamily="34" charset="-122"/>
              <a:ea typeface="Microsoft YaHei UI" panose="020B0503020204020204" pitchFamily="34" charset="-122"/>
            </a:endParaRPr>
          </a:p>
        </p:txBody>
      </p:sp>
      <p:sp>
        <p:nvSpPr>
          <p:cNvPr id="18" name="标题 1"/>
          <p:cNvSpPr>
            <a:spLocks noGrp="1"/>
          </p:cNvSpPr>
          <p:nvPr>
            <p:ph type="title" hasCustomPrompt="1"/>
          </p:nvPr>
        </p:nvSpPr>
        <p:spPr>
          <a:xfrm>
            <a:off x="1108430" y="3267744"/>
            <a:ext cx="5651293" cy="1086304"/>
          </a:xfrm>
          <a:prstGeom prst="rect">
            <a:avLst/>
          </a:prstGeom>
        </p:spPr>
        <p:txBody>
          <a:bodyPr lIns="91440" rIns="91440" rtlCol="0" anchor="ctr" anchorCtr="0">
            <a:noAutofit/>
          </a:bodyPr>
          <a:lstStyle>
            <a:lvl1pPr algn="l">
              <a:defRPr sz="88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en-US" strike="noStrike" noProof="0"/>
              <a:t>标题</a:t>
            </a:r>
          </a:p>
        </p:txBody>
      </p:sp>
      <p:sp>
        <p:nvSpPr>
          <p:cNvPr id="11" name="图片占位符 10"/>
          <p:cNvSpPr>
            <a:spLocks noGrp="1"/>
          </p:cNvSpPr>
          <p:nvPr>
            <p:ph type="pic" sz="quarter" idx="14"/>
          </p:nvPr>
        </p:nvSpPr>
        <p:spPr>
          <a:xfrm>
            <a:off x="5923125" y="0"/>
            <a:ext cx="6268875" cy="6858000"/>
          </a:xfrm>
          <a:custGeom>
            <a:avLst/>
            <a:gdLst>
              <a:gd name="connsiteX0" fmla="*/ 0 w 6268875"/>
              <a:gd name="connsiteY0" fmla="*/ 0 h 6858000"/>
              <a:gd name="connsiteX1" fmla="*/ 6268875 w 6268875"/>
              <a:gd name="connsiteY1" fmla="*/ 0 h 6858000"/>
              <a:gd name="connsiteX2" fmla="*/ 6268875 w 6268875"/>
              <a:gd name="connsiteY2" fmla="*/ 6858000 h 6858000"/>
              <a:gd name="connsiteX3" fmla="*/ 0 w 6268875"/>
              <a:gd name="connsiteY3" fmla="*/ 6858000 h 6858000"/>
              <a:gd name="connsiteX4" fmla="*/ 0 w 6268875"/>
              <a:gd name="connsiteY4" fmla="*/ 5389964 h 6858000"/>
              <a:gd name="connsiteX5" fmla="*/ 1047301 w 6268875"/>
              <a:gd name="connsiteY5" fmla="*/ 5389964 h 6858000"/>
              <a:gd name="connsiteX6" fmla="*/ 1047301 w 6268875"/>
              <a:gd name="connsiteY6" fmla="*/ 2814404 h 6858000"/>
              <a:gd name="connsiteX7" fmla="*/ 0 w 6268875"/>
              <a:gd name="connsiteY7" fmla="*/ 2814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8875" h="6858000">
                <a:moveTo>
                  <a:pt x="0" y="0"/>
                </a:moveTo>
                <a:lnTo>
                  <a:pt x="6268875" y="0"/>
                </a:lnTo>
                <a:lnTo>
                  <a:pt x="6268875" y="6858000"/>
                </a:lnTo>
                <a:lnTo>
                  <a:pt x="0" y="6858000"/>
                </a:lnTo>
                <a:lnTo>
                  <a:pt x="0" y="5389964"/>
                </a:lnTo>
                <a:lnTo>
                  <a:pt x="1047301" y="5389964"/>
                </a:lnTo>
                <a:lnTo>
                  <a:pt x="1047301" y="2814404"/>
                </a:lnTo>
                <a:lnTo>
                  <a:pt x="0" y="2814404"/>
                </a:lnTo>
                <a:close/>
              </a:path>
            </a:pathLst>
          </a:custGeom>
          <a:solidFill>
            <a:schemeClr val="tx1"/>
          </a:solidFill>
        </p:spPr>
        <p:txBody>
          <a:bodyPr wrap="square" rtlCol="0">
            <a:noAutofit/>
          </a:bodyPr>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3" name="文本占位符 2"/>
          <p:cNvSpPr>
            <a:spLocks noGrp="1"/>
          </p:cNvSpPr>
          <p:nvPr>
            <p:ph type="body" sz="quarter" idx="15" hasCustomPrompt="1"/>
          </p:nvPr>
        </p:nvSpPr>
        <p:spPr>
          <a:xfrm>
            <a:off x="1124261" y="4354048"/>
            <a:ext cx="5651500" cy="704088"/>
          </a:xfrm>
        </p:spPr>
        <p:txBody>
          <a:bodyPr rtlCol="0" anchor="ctr">
            <a:normAutofit/>
          </a:bodyPr>
          <a:lstStyle>
            <a:lvl1pPr marL="0" indent="0">
              <a:buNone/>
              <a:defRPr sz="2400" b="1" i="0" cap="all" spc="600" baseline="0">
                <a:latin typeface="Microsoft YaHei UI" panose="020B0503020204020204" pitchFamily="34" charset="-122"/>
                <a:ea typeface="Microsoft YaHei UI" panose="020B0503020204020204" pitchFamily="34" charset="-122"/>
              </a:defRPr>
            </a:lvl1pPr>
          </a:lstStyle>
          <a:p>
            <a:pPr lvl="0" rtl="0" fontAlgn="auto"/>
            <a:r>
              <a:rPr lang="en-US" strike="noStrike" noProof="0"/>
              <a:t>副标题</a:t>
            </a:r>
          </a:p>
        </p:txBody>
      </p:sp>
      <p:sp>
        <p:nvSpPr>
          <p:cNvPr id="2" name="日期占位符 1"/>
          <p:cNvSpPr>
            <a:spLocks noGrp="1"/>
          </p:cNvSpPr>
          <p:nvPr>
            <p:ph type="dt" sz="half" idx="16"/>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4" name="页脚占位符 3"/>
          <p:cNvSpPr>
            <a:spLocks noGrp="1"/>
          </p:cNvSpPr>
          <p:nvPr>
            <p:ph type="ftr" sz="quarter" idx="17"/>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5" name="灯片编号占位符 4"/>
          <p:cNvSpPr>
            <a:spLocks noGrp="1"/>
          </p:cNvSpPr>
          <p:nvPr>
            <p:ph type="sldNum" sz="quarter" idx="18"/>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标题和内容 ">
    <p:bg>
      <p:bgPr>
        <a:solidFill>
          <a:schemeClr val="bg2">
            <a:alpha val="39998"/>
          </a:schemeClr>
        </a:solidFill>
        <a:effectLst/>
      </p:bgPr>
    </p:bg>
    <p:spTree>
      <p:nvGrpSpPr>
        <p:cNvPr id="1" name=""/>
        <p:cNvGrpSpPr/>
        <p:nvPr/>
      </p:nvGrpSpPr>
      <p:grpSpPr>
        <a:xfrm>
          <a:off x="0" y="0"/>
          <a:ext cx="0" cy="0"/>
          <a:chOff x="0" y="0"/>
          <a:chExt cx="0" cy="0"/>
        </a:xfrm>
      </p:grpSpPr>
      <p:sp>
        <p:nvSpPr>
          <p:cNvPr id="5" name="长方形 4"/>
          <p:cNvSpPr/>
          <p:nvPr userDrawn="1"/>
        </p:nvSpPr>
        <p:spPr>
          <a:xfrm>
            <a:off x="0" y="0"/>
            <a:ext cx="12192000" cy="985838"/>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latin typeface="Microsoft YaHei UI" panose="020B0503020204020204" pitchFamily="34" charset="-122"/>
              <a:ea typeface="Microsoft YaHei UI" panose="020B0503020204020204" pitchFamily="34" charset="-122"/>
            </a:endParaRPr>
          </a:p>
        </p:txBody>
      </p: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内容占位符 9"/>
          <p:cNvSpPr>
            <a:spLocks noGrp="1"/>
          </p:cNvSpPr>
          <p:nvPr>
            <p:ph sz="quarter" idx="13"/>
          </p:nvPr>
        </p:nvSpPr>
        <p:spPr>
          <a:xfrm>
            <a:off x="639763" y="1470025"/>
            <a:ext cx="10904088" cy="4706938"/>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07827B82-FD68-4ADE-8128-760B1DCBAB73}"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 项内容 ">
    <p:bg>
      <p:bgPr>
        <a:solidFill>
          <a:schemeClr val="bg2">
            <a:alpha val="39998"/>
          </a:schemeClr>
        </a:solidFill>
        <a:effectLst/>
      </p:bgPr>
    </p:bg>
    <p:spTree>
      <p:nvGrpSpPr>
        <p:cNvPr id="1" name=""/>
        <p:cNvGrpSpPr/>
        <p:nvPr/>
      </p:nvGrpSpPr>
      <p:grpSpPr>
        <a:xfrm>
          <a:off x="0" y="0"/>
          <a:ext cx="0" cy="0"/>
          <a:chOff x="0" y="0"/>
          <a:chExt cx="0" cy="0"/>
        </a:xfrm>
      </p:grpSpPr>
      <p:sp>
        <p:nvSpPr>
          <p:cNvPr id="6" name="长方形 5"/>
          <p:cNvSpPr/>
          <p:nvPr userDrawn="1"/>
        </p:nvSpPr>
        <p:spPr>
          <a:xfrm>
            <a:off x="0" y="5872163"/>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7" name="长方形 6"/>
          <p:cNvSpPr/>
          <p:nvPr userDrawn="1"/>
        </p:nvSpPr>
        <p:spPr>
          <a:xfrm>
            <a:off x="5002213" y="0"/>
            <a:ext cx="7189788"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761117" y="681037"/>
            <a:ext cx="4791637"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2" name="图片占位符 10"/>
          <p:cNvSpPr>
            <a:spLocks noGrp="1"/>
          </p:cNvSpPr>
          <p:nvPr>
            <p:ph type="pic" sz="quarter" idx="14"/>
          </p:nvPr>
        </p:nvSpPr>
        <p:spPr>
          <a:xfrm>
            <a:off x="542925" y="571500"/>
            <a:ext cx="5553075" cy="5715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10" name="内容占位符 9"/>
          <p:cNvSpPr>
            <a:spLocks noGrp="1"/>
          </p:cNvSpPr>
          <p:nvPr>
            <p:ph sz="quarter" idx="15"/>
          </p:nvPr>
        </p:nvSpPr>
        <p:spPr>
          <a:xfrm>
            <a:off x="6761163" y="1265238"/>
            <a:ext cx="4791591" cy="4911725"/>
          </a:xfrm>
        </p:spPr>
        <p:txBody>
          <a:bodyPr rtlCol="0"/>
          <a:lstStyle>
            <a:lvl1pPr>
              <a:lnSpc>
                <a:spcPct val="200000"/>
              </a:lnSpc>
              <a:spcBef>
                <a:spcPts val="1000"/>
              </a:spcBef>
              <a:buClrTx/>
              <a:defRPr>
                <a:latin typeface="Microsoft YaHei UI" panose="020B0503020204020204" pitchFamily="34" charset="-122"/>
                <a:ea typeface="Microsoft YaHei UI" panose="020B0503020204020204" pitchFamily="34" charset="-122"/>
              </a:defRPr>
            </a:lvl1pPr>
            <a:lvl2pPr>
              <a:lnSpc>
                <a:spcPct val="200000"/>
              </a:lnSpc>
              <a:spcBef>
                <a:spcPts val="1000"/>
              </a:spcBef>
              <a:buClrTx/>
              <a:defRPr/>
            </a:lvl2pPr>
            <a:lvl3pPr>
              <a:lnSpc>
                <a:spcPct val="200000"/>
              </a:lnSpc>
              <a:spcBef>
                <a:spcPts val="1000"/>
              </a:spcBef>
              <a:buClrTx/>
              <a:defRPr/>
            </a:lvl3pPr>
            <a:lvl4pPr>
              <a:lnSpc>
                <a:spcPct val="200000"/>
              </a:lnSpc>
              <a:spcBef>
                <a:spcPts val="1000"/>
              </a:spcBef>
              <a:buClrTx/>
              <a:defRPr/>
            </a:lvl4pPr>
            <a:lvl5pPr>
              <a:lnSpc>
                <a:spcPct val="200000"/>
              </a:lnSpc>
              <a:spcBef>
                <a:spcPts val="1000"/>
              </a:spcBef>
              <a:buClrTx/>
              <a:defRPr/>
            </a:lvl5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B279A881-543A-48E0-916F-6600FAAECBE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比较">
    <p:bg>
      <p:bgPr>
        <a:solidFill>
          <a:schemeClr val="bg2">
            <a:alpha val="39998"/>
          </a:schemeClr>
        </a:solidFill>
        <a:effectLst/>
      </p:bgPr>
    </p:bg>
    <p:spTree>
      <p:nvGrpSpPr>
        <p:cNvPr id="1" name=""/>
        <p:cNvGrpSpPr/>
        <p:nvPr/>
      </p:nvGrpSpPr>
      <p:grpSpPr>
        <a:xfrm>
          <a:off x="0" y="0"/>
          <a:ext cx="0" cy="0"/>
          <a:chOff x="0" y="0"/>
          <a:chExt cx="0" cy="0"/>
        </a:xfrm>
      </p:grpSpPr>
      <p:sp>
        <p:nvSpPr>
          <p:cNvPr id="16" name="长方形 15"/>
          <p:cNvSpPr/>
          <p:nvPr userDrawn="1"/>
        </p:nvSpPr>
        <p:spPr>
          <a:xfrm>
            <a:off x="0" y="0"/>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solidFill>
                <a:schemeClr val="bg1"/>
              </a:solidFill>
              <a:latin typeface="Microsoft YaHei UI" panose="020B0503020204020204" pitchFamily="34" charset="-122"/>
              <a:ea typeface="Microsoft YaHei UI" panose="020B0503020204020204" pitchFamily="34" charset="-122"/>
            </a:endParaRPr>
          </a:p>
        </p:txBody>
      </p:sp>
      <p:cxnSp>
        <p:nvCxnSpPr>
          <p:cNvPr id="14" name="直接连接符​​(S) 13"/>
          <p:cNvCxnSpPr/>
          <p:nvPr userDrawn="1"/>
        </p:nvCxnSpPr>
        <p:spPr>
          <a:xfrm>
            <a:off x="6167438" y="1612900"/>
            <a:ext cx="0" cy="4905375"/>
          </a:xfrm>
          <a:prstGeom prst="line">
            <a:avLst/>
          </a:prstGeom>
          <a:ln>
            <a:solidFill>
              <a:schemeClr val="tx2">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文本占位符 2"/>
          <p:cNvSpPr>
            <a:spLocks noGrp="1"/>
          </p:cNvSpPr>
          <p:nvPr>
            <p:ph type="body" idx="1"/>
          </p:nvPr>
        </p:nvSpPr>
        <p:spPr>
          <a:xfrm>
            <a:off x="838201"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12" name="文本占位符 2"/>
          <p:cNvSpPr>
            <a:spLocks noGrp="1"/>
          </p:cNvSpPr>
          <p:nvPr>
            <p:ph type="body" idx="14"/>
          </p:nvPr>
        </p:nvSpPr>
        <p:spPr>
          <a:xfrm>
            <a:off x="6501205"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7" name="内容占位符 6"/>
          <p:cNvSpPr>
            <a:spLocks noGrp="1"/>
          </p:cNvSpPr>
          <p:nvPr>
            <p:ph sz="quarter" idx="15"/>
          </p:nvPr>
        </p:nvSpPr>
        <p:spPr>
          <a:xfrm>
            <a:off x="838199"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15" name="内容占位符 6"/>
          <p:cNvSpPr>
            <a:spLocks noGrp="1"/>
          </p:cNvSpPr>
          <p:nvPr>
            <p:ph sz="quarter" idx="16"/>
          </p:nvPr>
        </p:nvSpPr>
        <p:spPr>
          <a:xfrm>
            <a:off x="6501205"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52D3BB04-27DF-418D-A94F-CEF723DA004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图片和字幕">
    <p:bg>
      <p:bgPr>
        <a:solidFill>
          <a:schemeClr val="bg2">
            <a:alpha val="39998"/>
          </a:schemeClr>
        </a:solidFill>
        <a:effectLst/>
      </p:bgPr>
    </p:bg>
    <p:spTree>
      <p:nvGrpSpPr>
        <p:cNvPr id="1" name=""/>
        <p:cNvGrpSpPr/>
        <p:nvPr/>
      </p:nvGrpSpPr>
      <p:grpSpPr>
        <a:xfrm>
          <a:off x="0" y="0"/>
          <a:ext cx="0" cy="0"/>
          <a:chOff x="0" y="0"/>
          <a:chExt cx="0" cy="0"/>
        </a:xfrm>
      </p:grpSpPr>
      <p:sp>
        <p:nvSpPr>
          <p:cNvPr id="10" name="矩形 9"/>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1" name="矩形 10"/>
          <p:cNvSpPr/>
          <p:nvPr userDrawn="1"/>
        </p:nvSpPr>
        <p:spPr>
          <a:xfrm>
            <a:off x="5951538" y="1803400"/>
            <a:ext cx="6240463" cy="32527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494545" y="2028031"/>
            <a:ext cx="5058209"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3" name="图片占位符 10"/>
          <p:cNvSpPr>
            <a:spLocks noGrp="1"/>
          </p:cNvSpPr>
          <p:nvPr>
            <p:ph type="pic" sz="quarter" idx="14"/>
          </p:nvPr>
        </p:nvSpPr>
        <p:spPr>
          <a:xfrm>
            <a:off x="542925" y="0"/>
            <a:ext cx="5408696" cy="6858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6" name="内容占位符 5"/>
          <p:cNvSpPr>
            <a:spLocks noGrp="1"/>
          </p:cNvSpPr>
          <p:nvPr>
            <p:ph sz="quarter" idx="15"/>
          </p:nvPr>
        </p:nvSpPr>
        <p:spPr>
          <a:xfrm>
            <a:off x="6494463" y="2611438"/>
            <a:ext cx="5058291" cy="2165350"/>
          </a:xfrm>
        </p:spPr>
        <p:txBody>
          <a:bodyPr rtlCol="0"/>
          <a:lstStyle>
            <a:lvl1pPr marL="0" indent="0">
              <a:lnSpc>
                <a:spcPct val="200000"/>
              </a:lnSpc>
              <a:spcBef>
                <a:spcPts val="1900"/>
              </a:spcBef>
              <a:buNone/>
              <a:defRPr>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269909EB-DF0E-4C79-A2EF-9AE47FAE29FD}"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accent4">
            <a:alpha val="40000"/>
          </a:schemeClr>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4956335B-2858-4BDB-9C2A-BA1EF7309CEC}"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rtlCol="0"/>
          <a:lstStyle/>
          <a:p>
            <a:pPr rtl="0" fontAlgn="auto"/>
            <a:r>
              <a:rPr lang="zh-CN" altLang="en-US" strike="noStrike" noProof="0"/>
              <a:t>单击此处编辑母版标题样式</a:t>
            </a:r>
            <a:endParaRPr lang="zh-CN" altLang="en-US" strike="noStrike" noProof="0" dirty="0"/>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p>
            <a:pPr rtl="0" fontAlgn="auto"/>
            <a:fld id="{10B06D7F-8A32-4375-85C4-0A86C49D8F04}"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dirty="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p>
            <a:pPr rtl="0" fontAlgn="auto"/>
            <a:endParaRPr lang="zh-CN" altLang="en-US" strike="noStrike" noProof="0" dirty="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p>
            <a:pPr rtl="0" fontAlgn="auto"/>
            <a:fld id="{ED6580AB-5C3C-4B4F-8E2A-8B7A0A8CE695}"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dirty="0"/>
          </a:p>
        </p:txBody>
      </p:sp>
    </p:spTree>
  </p:cSld>
  <p:clrMapOvr>
    <a:masterClrMapping/>
  </p:clrMapOvr>
  <p:transition>
    <p:random/>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3337" y="310287"/>
            <a:ext cx="5238313" cy="853352"/>
          </a:xfrm>
        </p:spPr>
        <p:txBody>
          <a:bodyPr rtlCol="0">
            <a:normAutofit/>
          </a:bodyPr>
          <a:lstStyle>
            <a:lvl1pPr>
              <a:defRPr sz="3600" b="1">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单击以编辑模板标题样式</a:t>
            </a:r>
          </a:p>
        </p:txBody>
      </p:sp>
      <p:sp>
        <p:nvSpPr>
          <p:cNvPr id="7" name="文本占位符 7"/>
          <p:cNvSpPr>
            <a:spLocks noGrp="1"/>
          </p:cNvSpPr>
          <p:nvPr>
            <p:ph type="body" sz="quarter" idx="13"/>
          </p:nvPr>
        </p:nvSpPr>
        <p:spPr>
          <a:xfrm>
            <a:off x="343337" y="981076"/>
            <a:ext cx="3581400" cy="365126"/>
          </a:xfrm>
        </p:spPr>
        <p:txBody>
          <a:bodyPr rtlCol="0">
            <a:normAutofit/>
          </a:bodyPr>
          <a:lstStyle>
            <a:lvl1pPr marL="0" indent="0">
              <a:spcBef>
                <a:spcPts val="900"/>
              </a:spcBef>
              <a:buNone/>
              <a:defRPr sz="2000" b="1">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9E6A0E9E-76B9-491F-A8A8-5BC8B0941651}"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zh-CN" altLang="en-US" strike="noStrike" noProof="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7966EA62-41C5-4F9A-A915-5B0BC739C923}"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a:p>
        </p:txBody>
      </p:sp>
    </p:spTree>
  </p:cSld>
  <p:clrMapOvr>
    <a:masterClrMapping/>
  </p:clrMapOvr>
  <p:transition>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 项内容 ">
    <p:bg>
      <p:bgPr>
        <a:solidFill>
          <a:schemeClr val="bg2">
            <a:alpha val="39999"/>
          </a:schemeClr>
        </a:solidFill>
        <a:effectLst/>
      </p:bgPr>
    </p:bg>
    <p:spTree>
      <p:nvGrpSpPr>
        <p:cNvPr id="1" name=""/>
        <p:cNvGrpSpPr/>
        <p:nvPr/>
      </p:nvGrpSpPr>
      <p:grpSpPr>
        <a:xfrm>
          <a:off x="0" y="0"/>
          <a:ext cx="0" cy="0"/>
          <a:chOff x="0" y="0"/>
          <a:chExt cx="0" cy="0"/>
        </a:xfrm>
      </p:grpSpPr>
      <p:sp>
        <p:nvSpPr>
          <p:cNvPr id="6" name="长方形 5"/>
          <p:cNvSpPr/>
          <p:nvPr userDrawn="1"/>
        </p:nvSpPr>
        <p:spPr>
          <a:xfrm>
            <a:off x="0" y="5872163"/>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7" name="长方形 6"/>
          <p:cNvSpPr/>
          <p:nvPr userDrawn="1"/>
        </p:nvSpPr>
        <p:spPr>
          <a:xfrm>
            <a:off x="5002213" y="0"/>
            <a:ext cx="7189788"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761117" y="681037"/>
            <a:ext cx="4791637"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2" name="图片占位符 10"/>
          <p:cNvSpPr>
            <a:spLocks noGrp="1"/>
          </p:cNvSpPr>
          <p:nvPr>
            <p:ph type="pic" sz="quarter" idx="14"/>
          </p:nvPr>
        </p:nvSpPr>
        <p:spPr>
          <a:xfrm>
            <a:off x="542925" y="571500"/>
            <a:ext cx="5553075" cy="5715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10" name="内容占位符 9"/>
          <p:cNvSpPr>
            <a:spLocks noGrp="1"/>
          </p:cNvSpPr>
          <p:nvPr>
            <p:ph sz="quarter" idx="15"/>
          </p:nvPr>
        </p:nvSpPr>
        <p:spPr>
          <a:xfrm>
            <a:off x="6761163" y="1265238"/>
            <a:ext cx="4791591" cy="4911725"/>
          </a:xfrm>
        </p:spPr>
        <p:txBody>
          <a:bodyPr rtlCol="0"/>
          <a:lstStyle>
            <a:lvl1pPr>
              <a:lnSpc>
                <a:spcPct val="200000"/>
              </a:lnSpc>
              <a:spcBef>
                <a:spcPts val="1000"/>
              </a:spcBef>
              <a:buClrTx/>
              <a:defRPr>
                <a:latin typeface="Microsoft YaHei UI" panose="020B0503020204020204" pitchFamily="34" charset="-122"/>
                <a:ea typeface="Microsoft YaHei UI" panose="020B0503020204020204" pitchFamily="34" charset="-122"/>
              </a:defRPr>
            </a:lvl1pPr>
            <a:lvl2pPr>
              <a:lnSpc>
                <a:spcPct val="200000"/>
              </a:lnSpc>
              <a:spcBef>
                <a:spcPts val="1000"/>
              </a:spcBef>
              <a:buClrTx/>
              <a:defRPr/>
            </a:lvl2pPr>
            <a:lvl3pPr>
              <a:lnSpc>
                <a:spcPct val="200000"/>
              </a:lnSpc>
              <a:spcBef>
                <a:spcPts val="1000"/>
              </a:spcBef>
              <a:buClrTx/>
              <a:defRPr/>
            </a:lvl3pPr>
            <a:lvl4pPr>
              <a:lnSpc>
                <a:spcPct val="200000"/>
              </a:lnSpc>
              <a:spcBef>
                <a:spcPts val="1000"/>
              </a:spcBef>
              <a:buClrTx/>
              <a:defRPr/>
            </a:lvl4pPr>
            <a:lvl5pPr>
              <a:lnSpc>
                <a:spcPct val="200000"/>
              </a:lnSpc>
              <a:spcBef>
                <a:spcPts val="1000"/>
              </a:spcBef>
              <a:buClrTx/>
              <a:defRPr/>
            </a:lvl5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B279A881-543A-48E0-916F-6600FAAECBE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_标题幻灯片">
    <p:bg>
      <p:bgPr>
        <a:gradFill>
          <a:gsLst>
            <a:gs pos="0">
              <a:schemeClr val="accent3">
                <a:lumMod val="0"/>
                <a:lumOff val="100000"/>
              </a:schemeClr>
            </a:gs>
            <a:gs pos="77020">
              <a:schemeClr val="bg2">
                <a:lumMod val="85000"/>
              </a:schemeClr>
            </a:gs>
            <a:gs pos="40000">
              <a:schemeClr val="accent3">
                <a:lumMod val="0"/>
                <a:lumOff val="100000"/>
              </a:schemeClr>
            </a:gs>
            <a:gs pos="100000">
              <a:schemeClr val="bg1">
                <a:lumMod val="65000"/>
              </a:schemeClr>
            </a:gs>
          </a:gsLst>
          <a:path path="circle">
            <a:fillToRect l="50000" t="-80000" r="50000" b="180000"/>
          </a:path>
        </a:gradFill>
        <a:effectLst/>
      </p:bgPr>
    </p:bg>
    <p:spTree>
      <p:nvGrpSpPr>
        <p:cNvPr id="1" name=""/>
        <p:cNvGrpSpPr/>
        <p:nvPr/>
      </p:nvGrpSpPr>
      <p:grpSpPr>
        <a:xfrm>
          <a:off x="0" y="0"/>
          <a:ext cx="0" cy="0"/>
          <a:chOff x="0" y="0"/>
          <a:chExt cx="0" cy="0"/>
        </a:xfrm>
      </p:grpSpPr>
      <p:sp>
        <p:nvSpPr>
          <p:cNvPr id="10" name="长方形 9"/>
          <p:cNvSpPr/>
          <p:nvPr userDrawn="1"/>
        </p:nvSpPr>
        <p:spPr>
          <a:xfrm>
            <a:off x="0" y="3614738"/>
            <a:ext cx="12192000" cy="54292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8" name="长方形 17"/>
          <p:cNvSpPr/>
          <p:nvPr userDrawn="1"/>
        </p:nvSpPr>
        <p:spPr>
          <a:xfrm>
            <a:off x="2714625" y="3614738"/>
            <a:ext cx="2252663" cy="5429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9" name="长方形 18"/>
          <p:cNvSpPr/>
          <p:nvPr userDrawn="1"/>
        </p:nvSpPr>
        <p:spPr>
          <a:xfrm>
            <a:off x="7219950" y="3614738"/>
            <a:ext cx="2252663" cy="5429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0" name="长方形 19"/>
          <p:cNvSpPr/>
          <p:nvPr userDrawn="1"/>
        </p:nvSpPr>
        <p:spPr>
          <a:xfrm>
            <a:off x="4967288" y="3614738"/>
            <a:ext cx="2252663" cy="5429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1" name="长方形 20"/>
          <p:cNvSpPr/>
          <p:nvPr userDrawn="1"/>
        </p:nvSpPr>
        <p:spPr>
          <a:xfrm>
            <a:off x="9472613" y="3614738"/>
            <a:ext cx="2252663" cy="5429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2" name="长方形 21"/>
          <p:cNvSpPr/>
          <p:nvPr userDrawn="1"/>
        </p:nvSpPr>
        <p:spPr>
          <a:xfrm>
            <a:off x="461963" y="3614738"/>
            <a:ext cx="2252663" cy="5429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3" name="长方形 22"/>
          <p:cNvSpPr/>
          <p:nvPr userDrawn="1"/>
        </p:nvSpPr>
        <p:spPr>
          <a:xfrm rot="5400000">
            <a:off x="996156" y="4709319"/>
            <a:ext cx="1185863" cy="825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5" name="长方形 24"/>
          <p:cNvSpPr/>
          <p:nvPr userDrawn="1"/>
        </p:nvSpPr>
        <p:spPr>
          <a:xfrm rot="5400000">
            <a:off x="3248819" y="2980531"/>
            <a:ext cx="1185863" cy="825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7" name="长方形 26"/>
          <p:cNvSpPr/>
          <p:nvPr userDrawn="1"/>
        </p:nvSpPr>
        <p:spPr>
          <a:xfrm rot="5400000">
            <a:off x="7754144" y="2980531"/>
            <a:ext cx="1185863" cy="825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8" name="长方形 27"/>
          <p:cNvSpPr/>
          <p:nvPr userDrawn="1"/>
        </p:nvSpPr>
        <p:spPr>
          <a:xfrm rot="5400000">
            <a:off x="10048081" y="4709319"/>
            <a:ext cx="1185863"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0" name="长方形 29"/>
          <p:cNvSpPr/>
          <p:nvPr userDrawn="1"/>
        </p:nvSpPr>
        <p:spPr>
          <a:xfrm rot="5400000">
            <a:off x="5501481" y="4709319"/>
            <a:ext cx="1185863" cy="825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1" name="椭圆形 60"/>
          <p:cNvSpPr/>
          <p:nvPr userDrawn="1"/>
        </p:nvSpPr>
        <p:spPr>
          <a:xfrm>
            <a:off x="1503363" y="3806825"/>
            <a:ext cx="169863" cy="1698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2" name="椭圆形 61"/>
          <p:cNvSpPr/>
          <p:nvPr userDrawn="1"/>
        </p:nvSpPr>
        <p:spPr>
          <a:xfrm>
            <a:off x="3756025"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4" name="椭圆形 63"/>
          <p:cNvSpPr/>
          <p:nvPr userDrawn="1"/>
        </p:nvSpPr>
        <p:spPr>
          <a:xfrm>
            <a:off x="6011863"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5" name="椭圆形 64"/>
          <p:cNvSpPr/>
          <p:nvPr userDrawn="1"/>
        </p:nvSpPr>
        <p:spPr>
          <a:xfrm>
            <a:off x="8261350"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6" name="椭圆形 65"/>
          <p:cNvSpPr/>
          <p:nvPr userDrawn="1"/>
        </p:nvSpPr>
        <p:spPr>
          <a:xfrm>
            <a:off x="10556875" y="3802063"/>
            <a:ext cx="168275"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1" name="椭圆形 30"/>
          <p:cNvSpPr/>
          <p:nvPr userDrawn="1"/>
        </p:nvSpPr>
        <p:spPr>
          <a:xfrm>
            <a:off x="9818688" y="4929188"/>
            <a:ext cx="1643063" cy="164306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2" name="椭圆形 31"/>
          <p:cNvSpPr/>
          <p:nvPr userDrawn="1"/>
        </p:nvSpPr>
        <p:spPr>
          <a:xfrm>
            <a:off x="7483475" y="1257300"/>
            <a:ext cx="1643063" cy="164306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3" name="椭圆形 32"/>
          <p:cNvSpPr/>
          <p:nvPr userDrawn="1"/>
        </p:nvSpPr>
        <p:spPr>
          <a:xfrm>
            <a:off x="5272088" y="4929188"/>
            <a:ext cx="1643063" cy="16430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4" name="椭圆形 33"/>
          <p:cNvSpPr/>
          <p:nvPr userDrawn="1"/>
        </p:nvSpPr>
        <p:spPr>
          <a:xfrm>
            <a:off x="766763" y="4929188"/>
            <a:ext cx="1643063" cy="16430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5" name="椭圆形 34"/>
          <p:cNvSpPr/>
          <p:nvPr userDrawn="1"/>
        </p:nvSpPr>
        <p:spPr>
          <a:xfrm>
            <a:off x="3019425" y="1257300"/>
            <a:ext cx="1643063" cy="164306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2791" name="任意多边形(F) 19"/>
          <p:cNvSpPr/>
          <p:nvPr userDrawn="1"/>
        </p:nvSpPr>
        <p:spPr>
          <a:xfrm>
            <a:off x="3368675" y="1622425"/>
            <a:ext cx="947738" cy="906463"/>
          </a:xfrm>
          <a:custGeom>
            <a:avLst/>
            <a:gdLst/>
            <a:ahLst/>
            <a:cxnLst>
              <a:cxn ang="0">
                <a:pos x="340829886" y="124388378"/>
              </a:cxn>
              <a:cxn ang="0">
                <a:pos x="210548210" y="124388378"/>
              </a:cxn>
              <a:cxn ang="0">
                <a:pos x="171020150" y="0"/>
              </a:cxn>
              <a:cxn ang="0">
                <a:pos x="130080314" y="123780447"/>
              </a:cxn>
              <a:cxn ang="0">
                <a:pos x="0" y="123375160"/>
              </a:cxn>
              <a:cxn ang="0">
                <a:pos x="1209853" y="124388378"/>
              </a:cxn>
              <a:cxn ang="0">
                <a:pos x="0" y="124388378"/>
              </a:cxn>
              <a:cxn ang="0">
                <a:pos x="105274105" y="200966336"/>
              </a:cxn>
              <a:cxn ang="0">
                <a:pos x="65342760" y="325556796"/>
              </a:cxn>
              <a:cxn ang="0">
                <a:pos x="170616866" y="248776757"/>
              </a:cxn>
              <a:cxn ang="0">
                <a:pos x="275084402" y="325962083"/>
              </a:cxn>
              <a:cxn ang="0">
                <a:pos x="235354419" y="201371060"/>
              </a:cxn>
              <a:cxn ang="0">
                <a:pos x="340829886" y="124388378"/>
              </a:cxn>
              <a:cxn ang="0">
                <a:pos x="239589188" y="276936362"/>
              </a:cxn>
              <a:cxn ang="0">
                <a:pos x="170213581" y="225884203"/>
              </a:cxn>
              <a:cxn ang="0">
                <a:pos x="100434129" y="276936362"/>
              </a:cxn>
              <a:cxn ang="0">
                <a:pos x="127256761" y="194483424"/>
              </a:cxn>
              <a:cxn ang="0">
                <a:pos x="57477309" y="143431264"/>
              </a:cxn>
              <a:cxn ang="0">
                <a:pos x="58283878" y="143431264"/>
              </a:cxn>
              <a:cxn ang="0">
                <a:pos x="57074024" y="142621252"/>
              </a:cxn>
              <a:cxn ang="0">
                <a:pos x="143390388" y="143026540"/>
              </a:cxn>
              <a:cxn ang="0">
                <a:pos x="170616866" y="60573602"/>
              </a:cxn>
              <a:cxn ang="0">
                <a:pos x="197036213" y="143431264"/>
              </a:cxn>
              <a:cxn ang="0">
                <a:pos x="283756423" y="143431264"/>
              </a:cxn>
              <a:cxn ang="0">
                <a:pos x="213573686" y="194888711"/>
              </a:cxn>
              <a:cxn ang="0">
                <a:pos x="239589188" y="276936362"/>
              </a:cxn>
            </a:cxnLst>
            <a:rect l="0" t="0" r="0" b="0"/>
            <a:pathLst>
              <a:path w="1691" h="1610">
                <a:moveTo>
                  <a:pt x="1690" y="614"/>
                </a:moveTo>
                <a:lnTo>
                  <a:pt x="1044" y="614"/>
                </a:lnTo>
                <a:lnTo>
                  <a:pt x="848" y="0"/>
                </a:lnTo>
                <a:lnTo>
                  <a:pt x="645" y="611"/>
                </a:lnTo>
                <a:lnTo>
                  <a:pt x="0" y="609"/>
                </a:lnTo>
                <a:lnTo>
                  <a:pt x="6" y="614"/>
                </a:lnTo>
                <a:lnTo>
                  <a:pt x="0" y="614"/>
                </a:lnTo>
                <a:lnTo>
                  <a:pt x="522" y="992"/>
                </a:lnTo>
                <a:lnTo>
                  <a:pt x="324" y="1607"/>
                </a:lnTo>
                <a:lnTo>
                  <a:pt x="846" y="1228"/>
                </a:lnTo>
                <a:lnTo>
                  <a:pt x="1364" y="1609"/>
                </a:lnTo>
                <a:lnTo>
                  <a:pt x="1167" y="994"/>
                </a:lnTo>
                <a:lnTo>
                  <a:pt x="1690" y="614"/>
                </a:lnTo>
                <a:close/>
                <a:moveTo>
                  <a:pt x="1188" y="1367"/>
                </a:moveTo>
                <a:lnTo>
                  <a:pt x="844" y="1115"/>
                </a:lnTo>
                <a:lnTo>
                  <a:pt x="498" y="1367"/>
                </a:lnTo>
                <a:lnTo>
                  <a:pt x="631" y="960"/>
                </a:lnTo>
                <a:lnTo>
                  <a:pt x="285" y="708"/>
                </a:lnTo>
                <a:lnTo>
                  <a:pt x="289" y="708"/>
                </a:lnTo>
                <a:lnTo>
                  <a:pt x="283" y="704"/>
                </a:lnTo>
                <a:lnTo>
                  <a:pt x="711" y="706"/>
                </a:lnTo>
                <a:lnTo>
                  <a:pt x="846" y="299"/>
                </a:lnTo>
                <a:lnTo>
                  <a:pt x="977" y="708"/>
                </a:lnTo>
                <a:lnTo>
                  <a:pt x="1407" y="708"/>
                </a:lnTo>
                <a:lnTo>
                  <a:pt x="1059" y="962"/>
                </a:lnTo>
                <a:lnTo>
                  <a:pt x="1188" y="1367"/>
                </a:lnTo>
                <a:close/>
              </a:path>
            </a:pathLst>
          </a:custGeom>
          <a:solidFill>
            <a:schemeClr val="bg1"/>
          </a:solidFill>
          <a:ln w="9525">
            <a:noFill/>
          </a:ln>
        </p:spPr>
        <p:txBody>
          <a:bodyPr/>
          <a:lstStyle/>
          <a:p>
            <a:endParaRPr lang="zh-CN" altLang="en-US"/>
          </a:p>
        </p:txBody>
      </p:sp>
      <p:sp>
        <p:nvSpPr>
          <p:cNvPr id="32792" name="任意多边形(F) 18"/>
          <p:cNvSpPr/>
          <p:nvPr userDrawn="1"/>
        </p:nvSpPr>
        <p:spPr>
          <a:xfrm>
            <a:off x="1349375" y="5502275"/>
            <a:ext cx="525463" cy="527050"/>
          </a:xfrm>
          <a:custGeom>
            <a:avLst/>
            <a:gdLst/>
            <a:ahLst/>
            <a:cxnLst>
              <a:cxn ang="0">
                <a:pos x="94520578" y="0"/>
              </a:cxn>
              <a:cxn ang="0">
                <a:pos x="0" y="94519431"/>
              </a:cxn>
              <a:cxn ang="0">
                <a:pos x="94520578" y="189501509"/>
              </a:cxn>
              <a:cxn ang="0">
                <a:pos x="189040515" y="94519431"/>
              </a:cxn>
              <a:cxn ang="0">
                <a:pos x="94520578" y="0"/>
              </a:cxn>
              <a:cxn ang="0">
                <a:pos x="94520578" y="160543660"/>
              </a:cxn>
              <a:cxn ang="0">
                <a:pos x="28817437" y="94519431"/>
              </a:cxn>
              <a:cxn ang="0">
                <a:pos x="94520578" y="28957848"/>
              </a:cxn>
              <a:cxn ang="0">
                <a:pos x="160223719" y="94519431"/>
              </a:cxn>
              <a:cxn ang="0">
                <a:pos x="94520578" y="160543660"/>
              </a:cxn>
            </a:cxnLst>
            <a:rect l="0" t="0" r="0" b="0"/>
            <a:pathLst>
              <a:path w="821" h="819">
                <a:moveTo>
                  <a:pt x="410" y="0"/>
                </a:moveTo>
                <a:cubicBezTo>
                  <a:pt x="185" y="0"/>
                  <a:pt x="0" y="183"/>
                  <a:pt x="0" y="408"/>
                </a:cubicBezTo>
                <a:cubicBezTo>
                  <a:pt x="0" y="634"/>
                  <a:pt x="185" y="818"/>
                  <a:pt x="410" y="818"/>
                </a:cubicBezTo>
                <a:cubicBezTo>
                  <a:pt x="635" y="818"/>
                  <a:pt x="820" y="634"/>
                  <a:pt x="820" y="408"/>
                </a:cubicBezTo>
                <a:cubicBezTo>
                  <a:pt x="820" y="183"/>
                  <a:pt x="635" y="0"/>
                  <a:pt x="410" y="0"/>
                </a:cubicBezTo>
                <a:close/>
                <a:moveTo>
                  <a:pt x="410" y="693"/>
                </a:moveTo>
                <a:cubicBezTo>
                  <a:pt x="252" y="693"/>
                  <a:pt x="125" y="566"/>
                  <a:pt x="125" y="408"/>
                </a:cubicBezTo>
                <a:cubicBezTo>
                  <a:pt x="125" y="251"/>
                  <a:pt x="252" y="125"/>
                  <a:pt x="410" y="125"/>
                </a:cubicBezTo>
                <a:cubicBezTo>
                  <a:pt x="568" y="125"/>
                  <a:pt x="695" y="251"/>
                  <a:pt x="695" y="408"/>
                </a:cubicBezTo>
                <a:cubicBezTo>
                  <a:pt x="695" y="564"/>
                  <a:pt x="566" y="693"/>
                  <a:pt x="410" y="693"/>
                </a:cubicBezTo>
                <a:close/>
              </a:path>
            </a:pathLst>
          </a:custGeom>
          <a:solidFill>
            <a:schemeClr val="bg1"/>
          </a:solidFill>
          <a:ln w="9525">
            <a:noFill/>
          </a:ln>
        </p:spPr>
        <p:txBody>
          <a:bodyPr/>
          <a:lstStyle/>
          <a:p>
            <a:endParaRPr lang="zh-CN" altLang="en-US"/>
          </a:p>
        </p:txBody>
      </p:sp>
      <p:sp>
        <p:nvSpPr>
          <p:cNvPr id="32793" name="任意多边形(F) 17"/>
          <p:cNvSpPr/>
          <p:nvPr userDrawn="1"/>
        </p:nvSpPr>
        <p:spPr>
          <a:xfrm>
            <a:off x="1103313" y="5267325"/>
            <a:ext cx="998537" cy="998538"/>
          </a:xfrm>
          <a:custGeom>
            <a:avLst/>
            <a:gdLst/>
            <a:ahLst/>
            <a:cxnLst>
              <a:cxn ang="0">
                <a:pos x="359239797" y="162996582"/>
              </a:cxn>
              <a:cxn ang="0">
                <a:pos x="325301673" y="137369362"/>
              </a:cxn>
              <a:cxn ang="0">
                <a:pos x="339384452" y="95581683"/>
              </a:cxn>
              <a:cxn ang="0">
                <a:pos x="297827617" y="84730639"/>
              </a:cxn>
              <a:cxn ang="0">
                <a:pos x="295057119" y="41095537"/>
              </a:cxn>
              <a:cxn ang="0">
                <a:pos x="252806857" y="46867450"/>
              </a:cxn>
              <a:cxn ang="0">
                <a:pos x="232951512" y="7156839"/>
              </a:cxn>
              <a:cxn ang="0">
                <a:pos x="196242889" y="28858926"/>
              </a:cxn>
              <a:cxn ang="0">
                <a:pos x="162996908" y="0"/>
              </a:cxn>
              <a:cxn ang="0">
                <a:pos x="137600566" y="33938056"/>
              </a:cxn>
              <a:cxn ang="0">
                <a:pos x="95350946" y="19855305"/>
              </a:cxn>
              <a:cxn ang="0">
                <a:pos x="84499880" y="61412057"/>
              </a:cxn>
              <a:cxn ang="0">
                <a:pos x="41095619" y="64413478"/>
              </a:cxn>
              <a:cxn ang="0">
                <a:pos x="46636616" y="106432726"/>
              </a:cxn>
              <a:cxn ang="0">
                <a:pos x="6925925" y="126287391"/>
              </a:cxn>
              <a:cxn ang="0">
                <a:pos x="28858984" y="162996582"/>
              </a:cxn>
              <a:cxn ang="0">
                <a:pos x="0" y="196010927"/>
              </a:cxn>
              <a:cxn ang="0">
                <a:pos x="33938765" y="221638146"/>
              </a:cxn>
              <a:cxn ang="0">
                <a:pos x="19855345" y="263656753"/>
              </a:cxn>
              <a:cxn ang="0">
                <a:pos x="61412180" y="274507797"/>
              </a:cxn>
              <a:cxn ang="0">
                <a:pos x="64182678" y="317911971"/>
              </a:cxn>
              <a:cxn ang="0">
                <a:pos x="106202011" y="312370986"/>
              </a:cxn>
              <a:cxn ang="0">
                <a:pos x="126057357" y="352081597"/>
              </a:cxn>
              <a:cxn ang="0">
                <a:pos x="162996908" y="330379510"/>
              </a:cxn>
              <a:cxn ang="0">
                <a:pos x="196242889" y="359238437"/>
              </a:cxn>
              <a:cxn ang="0">
                <a:pos x="221639231" y="325069452"/>
              </a:cxn>
              <a:cxn ang="0">
                <a:pos x="263657923" y="339383131"/>
              </a:cxn>
              <a:cxn ang="0">
                <a:pos x="274739916" y="297595451"/>
              </a:cxn>
              <a:cxn ang="0">
                <a:pos x="318144178" y="294824959"/>
              </a:cxn>
              <a:cxn ang="0">
                <a:pos x="312372253" y="252805710"/>
              </a:cxn>
              <a:cxn ang="0">
                <a:pos x="352313872" y="232951045"/>
              </a:cxn>
              <a:cxn ang="0">
                <a:pos x="330380813" y="196010927"/>
              </a:cxn>
              <a:cxn ang="0">
                <a:pos x="180081755" y="303829221"/>
              </a:cxn>
              <a:cxn ang="0">
                <a:pos x="180081755" y="55409215"/>
              </a:cxn>
              <a:cxn ang="0">
                <a:pos x="180081755" y="303829221"/>
              </a:cxn>
            </a:cxnLst>
            <a:rect l="0" t="0" r="0" b="0"/>
            <a:pathLst>
              <a:path w="1557" h="1557">
                <a:moveTo>
                  <a:pt x="1556" y="849"/>
                </a:moveTo>
                <a:lnTo>
                  <a:pt x="1556" y="706"/>
                </a:lnTo>
                <a:lnTo>
                  <a:pt x="1431" y="706"/>
                </a:lnTo>
                <a:cubicBezTo>
                  <a:pt x="1427" y="667"/>
                  <a:pt x="1419" y="630"/>
                  <a:pt x="1409" y="595"/>
                </a:cubicBezTo>
                <a:lnTo>
                  <a:pt x="1526" y="547"/>
                </a:lnTo>
                <a:lnTo>
                  <a:pt x="1470" y="414"/>
                </a:lnTo>
                <a:lnTo>
                  <a:pt x="1353" y="461"/>
                </a:lnTo>
                <a:cubicBezTo>
                  <a:pt x="1335" y="428"/>
                  <a:pt x="1315" y="395"/>
                  <a:pt x="1290" y="367"/>
                </a:cubicBezTo>
                <a:lnTo>
                  <a:pt x="1378" y="279"/>
                </a:lnTo>
                <a:lnTo>
                  <a:pt x="1278" y="178"/>
                </a:lnTo>
                <a:lnTo>
                  <a:pt x="1190" y="266"/>
                </a:lnTo>
                <a:cubicBezTo>
                  <a:pt x="1161" y="242"/>
                  <a:pt x="1128" y="221"/>
                  <a:pt x="1095" y="203"/>
                </a:cubicBezTo>
                <a:lnTo>
                  <a:pt x="1142" y="86"/>
                </a:lnTo>
                <a:lnTo>
                  <a:pt x="1009" y="31"/>
                </a:lnTo>
                <a:lnTo>
                  <a:pt x="960" y="147"/>
                </a:lnTo>
                <a:cubicBezTo>
                  <a:pt x="923" y="137"/>
                  <a:pt x="886" y="129"/>
                  <a:pt x="850" y="125"/>
                </a:cubicBezTo>
                <a:lnTo>
                  <a:pt x="850" y="0"/>
                </a:lnTo>
                <a:lnTo>
                  <a:pt x="706" y="0"/>
                </a:lnTo>
                <a:lnTo>
                  <a:pt x="706" y="125"/>
                </a:lnTo>
                <a:cubicBezTo>
                  <a:pt x="667" y="129"/>
                  <a:pt x="630" y="137"/>
                  <a:pt x="596" y="147"/>
                </a:cubicBezTo>
                <a:lnTo>
                  <a:pt x="546" y="31"/>
                </a:lnTo>
                <a:lnTo>
                  <a:pt x="413" y="86"/>
                </a:lnTo>
                <a:lnTo>
                  <a:pt x="460" y="203"/>
                </a:lnTo>
                <a:cubicBezTo>
                  <a:pt x="428" y="221"/>
                  <a:pt x="395" y="242"/>
                  <a:pt x="366" y="266"/>
                </a:cubicBezTo>
                <a:lnTo>
                  <a:pt x="278" y="178"/>
                </a:lnTo>
                <a:lnTo>
                  <a:pt x="178" y="279"/>
                </a:lnTo>
                <a:lnTo>
                  <a:pt x="266" y="367"/>
                </a:lnTo>
                <a:cubicBezTo>
                  <a:pt x="241" y="395"/>
                  <a:pt x="221" y="428"/>
                  <a:pt x="202" y="461"/>
                </a:cubicBezTo>
                <a:lnTo>
                  <a:pt x="86" y="414"/>
                </a:lnTo>
                <a:lnTo>
                  <a:pt x="30" y="547"/>
                </a:lnTo>
                <a:lnTo>
                  <a:pt x="147" y="595"/>
                </a:lnTo>
                <a:cubicBezTo>
                  <a:pt x="137" y="632"/>
                  <a:pt x="129" y="669"/>
                  <a:pt x="125" y="706"/>
                </a:cubicBezTo>
                <a:lnTo>
                  <a:pt x="0" y="706"/>
                </a:lnTo>
                <a:lnTo>
                  <a:pt x="0" y="849"/>
                </a:lnTo>
                <a:lnTo>
                  <a:pt x="125" y="849"/>
                </a:lnTo>
                <a:cubicBezTo>
                  <a:pt x="129" y="888"/>
                  <a:pt x="137" y="925"/>
                  <a:pt x="147" y="960"/>
                </a:cubicBezTo>
                <a:lnTo>
                  <a:pt x="30" y="1009"/>
                </a:lnTo>
                <a:lnTo>
                  <a:pt x="86" y="1142"/>
                </a:lnTo>
                <a:lnTo>
                  <a:pt x="202" y="1095"/>
                </a:lnTo>
                <a:cubicBezTo>
                  <a:pt x="221" y="1127"/>
                  <a:pt x="241" y="1160"/>
                  <a:pt x="266" y="1189"/>
                </a:cubicBezTo>
                <a:lnTo>
                  <a:pt x="178" y="1277"/>
                </a:lnTo>
                <a:lnTo>
                  <a:pt x="278" y="1377"/>
                </a:lnTo>
                <a:lnTo>
                  <a:pt x="366" y="1289"/>
                </a:lnTo>
                <a:cubicBezTo>
                  <a:pt x="395" y="1314"/>
                  <a:pt x="428" y="1334"/>
                  <a:pt x="460" y="1353"/>
                </a:cubicBezTo>
                <a:lnTo>
                  <a:pt x="413" y="1470"/>
                </a:lnTo>
                <a:lnTo>
                  <a:pt x="546" y="1525"/>
                </a:lnTo>
                <a:lnTo>
                  <a:pt x="596" y="1408"/>
                </a:lnTo>
                <a:cubicBezTo>
                  <a:pt x="632" y="1418"/>
                  <a:pt x="669" y="1426"/>
                  <a:pt x="706" y="1431"/>
                </a:cubicBezTo>
                <a:lnTo>
                  <a:pt x="706" y="1556"/>
                </a:lnTo>
                <a:lnTo>
                  <a:pt x="850" y="1556"/>
                </a:lnTo>
                <a:lnTo>
                  <a:pt x="850" y="1431"/>
                </a:lnTo>
                <a:cubicBezTo>
                  <a:pt x="889" y="1426"/>
                  <a:pt x="925" y="1418"/>
                  <a:pt x="960" y="1408"/>
                </a:cubicBezTo>
                <a:lnTo>
                  <a:pt x="1009" y="1525"/>
                </a:lnTo>
                <a:lnTo>
                  <a:pt x="1142" y="1470"/>
                </a:lnTo>
                <a:lnTo>
                  <a:pt x="1095" y="1353"/>
                </a:lnTo>
                <a:cubicBezTo>
                  <a:pt x="1128" y="1334"/>
                  <a:pt x="1161" y="1314"/>
                  <a:pt x="1190" y="1289"/>
                </a:cubicBezTo>
                <a:lnTo>
                  <a:pt x="1278" y="1377"/>
                </a:lnTo>
                <a:lnTo>
                  <a:pt x="1378" y="1277"/>
                </a:lnTo>
                <a:lnTo>
                  <a:pt x="1290" y="1189"/>
                </a:lnTo>
                <a:cubicBezTo>
                  <a:pt x="1315" y="1160"/>
                  <a:pt x="1335" y="1127"/>
                  <a:pt x="1353" y="1095"/>
                </a:cubicBezTo>
                <a:lnTo>
                  <a:pt x="1470" y="1142"/>
                </a:lnTo>
                <a:lnTo>
                  <a:pt x="1526" y="1009"/>
                </a:lnTo>
                <a:lnTo>
                  <a:pt x="1409" y="960"/>
                </a:lnTo>
                <a:cubicBezTo>
                  <a:pt x="1419" y="923"/>
                  <a:pt x="1427" y="886"/>
                  <a:pt x="1431" y="849"/>
                </a:cubicBezTo>
                <a:lnTo>
                  <a:pt x="1556" y="849"/>
                </a:lnTo>
                <a:close/>
                <a:moveTo>
                  <a:pt x="780" y="1316"/>
                </a:moveTo>
                <a:cubicBezTo>
                  <a:pt x="483" y="1316"/>
                  <a:pt x="241" y="1074"/>
                  <a:pt x="241" y="777"/>
                </a:cubicBezTo>
                <a:cubicBezTo>
                  <a:pt x="241" y="481"/>
                  <a:pt x="483" y="240"/>
                  <a:pt x="780" y="240"/>
                </a:cubicBezTo>
                <a:cubicBezTo>
                  <a:pt x="1077" y="240"/>
                  <a:pt x="1319" y="481"/>
                  <a:pt x="1319" y="777"/>
                </a:cubicBezTo>
                <a:cubicBezTo>
                  <a:pt x="1319" y="1074"/>
                  <a:pt x="1077" y="1316"/>
                  <a:pt x="780" y="1316"/>
                </a:cubicBezTo>
                <a:close/>
              </a:path>
            </a:pathLst>
          </a:custGeom>
          <a:solidFill>
            <a:schemeClr val="bg1"/>
          </a:solidFill>
          <a:ln w="9525">
            <a:noFill/>
          </a:ln>
        </p:spPr>
        <p:txBody>
          <a:bodyPr/>
          <a:lstStyle/>
          <a:p>
            <a:endParaRPr lang="zh-CN" altLang="en-US"/>
          </a:p>
        </p:txBody>
      </p:sp>
      <p:sp>
        <p:nvSpPr>
          <p:cNvPr id="60" name="内容占位符 55"/>
          <p:cNvSpPr>
            <a:spLocks noGrp="1"/>
          </p:cNvSpPr>
          <p:nvPr>
            <p:ph sz="quarter" idx="19"/>
          </p:nvPr>
        </p:nvSpPr>
        <p:spPr>
          <a:xfrm>
            <a:off x="9475694" y="1220312"/>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4" name="内容占位符 49"/>
          <p:cNvSpPr>
            <a:spLocks noGrp="1"/>
          </p:cNvSpPr>
          <p:nvPr>
            <p:ph sz="quarter" idx="14"/>
          </p:nvPr>
        </p:nvSpPr>
        <p:spPr>
          <a:xfrm>
            <a:off x="9504379"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9" name="内容占位符 55"/>
          <p:cNvSpPr>
            <a:spLocks noGrp="1"/>
          </p:cNvSpPr>
          <p:nvPr>
            <p:ph sz="quarter" idx="18"/>
          </p:nvPr>
        </p:nvSpPr>
        <p:spPr>
          <a:xfrm>
            <a:off x="7221876" y="470058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3" name="内容占位符 49"/>
          <p:cNvSpPr>
            <a:spLocks noGrp="1"/>
          </p:cNvSpPr>
          <p:nvPr>
            <p:ph sz="quarter" idx="13"/>
          </p:nvPr>
        </p:nvSpPr>
        <p:spPr>
          <a:xfrm>
            <a:off x="7237977" y="4157660"/>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8" name="内容占位符 55"/>
          <p:cNvSpPr>
            <a:spLocks noGrp="1"/>
          </p:cNvSpPr>
          <p:nvPr>
            <p:ph sz="quarter" idx="17"/>
          </p:nvPr>
        </p:nvSpPr>
        <p:spPr>
          <a:xfrm>
            <a:off x="5011481"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2" name="内容占位符 49"/>
          <p:cNvSpPr>
            <a:spLocks noGrp="1"/>
          </p:cNvSpPr>
          <p:nvPr>
            <p:ph sz="quarter" idx="12"/>
          </p:nvPr>
        </p:nvSpPr>
        <p:spPr>
          <a:xfrm>
            <a:off x="4995392" y="3088953"/>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7" name="内容占位符 55"/>
          <p:cNvSpPr>
            <a:spLocks noGrp="1"/>
          </p:cNvSpPr>
          <p:nvPr>
            <p:ph sz="quarter" idx="16"/>
          </p:nvPr>
        </p:nvSpPr>
        <p:spPr>
          <a:xfrm>
            <a:off x="2714288" y="470851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1" name="内容占位符 49"/>
          <p:cNvSpPr>
            <a:spLocks noGrp="1"/>
          </p:cNvSpPr>
          <p:nvPr>
            <p:ph sz="quarter" idx="11"/>
          </p:nvPr>
        </p:nvSpPr>
        <p:spPr>
          <a:xfrm>
            <a:off x="2723809" y="4170961"/>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6" name="内容占位符 55"/>
          <p:cNvSpPr>
            <a:spLocks noGrp="1"/>
          </p:cNvSpPr>
          <p:nvPr>
            <p:ph sz="quarter" idx="15"/>
          </p:nvPr>
        </p:nvSpPr>
        <p:spPr>
          <a:xfrm>
            <a:off x="461805"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0" name="内容占位符 49"/>
          <p:cNvSpPr>
            <a:spLocks noGrp="1"/>
          </p:cNvSpPr>
          <p:nvPr>
            <p:ph sz="quarter" idx="10"/>
          </p:nvPr>
        </p:nvSpPr>
        <p:spPr>
          <a:xfrm>
            <a:off x="493726"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9" name="标题 8"/>
          <p:cNvSpPr>
            <a:spLocks noGrp="1"/>
          </p:cNvSpPr>
          <p:nvPr>
            <p:ph type="title"/>
          </p:nvPr>
        </p:nvSpPr>
        <p:spPr>
          <a:xfrm>
            <a:off x="838200" y="236537"/>
            <a:ext cx="10515600" cy="735013"/>
          </a:xfrm>
          <a:prstGeom prst="rect">
            <a:avLst/>
          </a:prstGeom>
        </p:spPr>
        <p:txBody>
          <a:bodyPr rtlCol="0">
            <a:normAutofit/>
          </a:bodyPr>
          <a:lstStyle>
            <a:lvl1pPr algn="ctr">
              <a:defRPr sz="320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p>
        </p:txBody>
      </p:sp>
      <p:grpSp>
        <p:nvGrpSpPr>
          <p:cNvPr id="46" name="组 6" title="男士图标"/>
          <p:cNvGrpSpPr/>
          <p:nvPr userDrawn="1"/>
        </p:nvGrpSpPr>
        <p:grpSpPr bwMode="auto">
          <a:xfrm>
            <a:off x="10213082" y="5331598"/>
            <a:ext cx="851961" cy="851961"/>
            <a:chOff x="3630613" y="2214563"/>
            <a:chExt cx="457200" cy="457200"/>
          </a:xfrm>
          <a:solidFill>
            <a:schemeClr val="bg1"/>
          </a:solidFill>
        </p:grpSpPr>
        <p:sp>
          <p:nvSpPr>
            <p:cNvPr id="47" name="任意多边形(F) 10"/>
            <p:cNvSpPr>
              <a:spLocks noChangeArrowheads="1"/>
            </p:cNvSpPr>
            <p:nvPr/>
          </p:nvSpPr>
          <p:spPr bwMode="auto">
            <a:xfrm>
              <a:off x="3630613" y="2214563"/>
              <a:ext cx="457200" cy="457200"/>
            </a:xfrm>
            <a:custGeom>
              <a:avLst/>
              <a:gdLst>
                <a:gd name="T0" fmla="*/ 456840 w 1271"/>
                <a:gd name="T1" fmla="*/ 456840 h 1271"/>
                <a:gd name="T2" fmla="*/ 0 w 1271"/>
                <a:gd name="T3" fmla="*/ 456840 h 1271"/>
                <a:gd name="T4" fmla="*/ 0 w 1271"/>
                <a:gd name="T5" fmla="*/ 0 h 1271"/>
                <a:gd name="T6" fmla="*/ 456840 w 1271"/>
                <a:gd name="T7" fmla="*/ 0 h 1271"/>
                <a:gd name="T8" fmla="*/ 456840 w 1271"/>
                <a:gd name="T9" fmla="*/ 456840 h 1271"/>
                <a:gd name="T10" fmla="*/ 44245 w 1271"/>
                <a:gd name="T11" fmla="*/ 414034 h 1271"/>
                <a:gd name="T12" fmla="*/ 411876 w 1271"/>
                <a:gd name="T13" fmla="*/ 414034 h 1271"/>
                <a:gd name="T14" fmla="*/ 411876 w 1271"/>
                <a:gd name="T15" fmla="*/ 42806 h 1271"/>
                <a:gd name="T16" fmla="*/ 44245 w 1271"/>
                <a:gd name="T17" fmla="*/ 42806 h 1271"/>
                <a:gd name="T18" fmla="*/ 44245 w 1271"/>
                <a:gd name="T19" fmla="*/ 414034 h 1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1" h="1271">
                  <a:moveTo>
                    <a:pt x="1270" y="1270"/>
                  </a:moveTo>
                  <a:lnTo>
                    <a:pt x="0" y="1270"/>
                  </a:lnTo>
                  <a:lnTo>
                    <a:pt x="0" y="0"/>
                  </a:lnTo>
                  <a:lnTo>
                    <a:pt x="1270" y="0"/>
                  </a:lnTo>
                  <a:lnTo>
                    <a:pt x="1270" y="1270"/>
                  </a:lnTo>
                  <a:close/>
                  <a:moveTo>
                    <a:pt x="123" y="1151"/>
                  </a:moveTo>
                  <a:lnTo>
                    <a:pt x="1145" y="1151"/>
                  </a:lnTo>
                  <a:lnTo>
                    <a:pt x="1145" y="119"/>
                  </a:lnTo>
                  <a:lnTo>
                    <a:pt x="123" y="119"/>
                  </a:lnTo>
                  <a:lnTo>
                    <a:pt x="123" y="115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8" name="任意多边形(F) 11"/>
            <p:cNvSpPr>
              <a:spLocks noChangeArrowheads="1"/>
            </p:cNvSpPr>
            <p:nvPr/>
          </p:nvSpPr>
          <p:spPr bwMode="auto">
            <a:xfrm>
              <a:off x="3756025" y="2295525"/>
              <a:ext cx="207963" cy="293688"/>
            </a:xfrm>
            <a:custGeom>
              <a:avLst/>
              <a:gdLst>
                <a:gd name="T0" fmla="*/ 90826 w 577"/>
                <a:gd name="T1" fmla="*/ 718 h 818"/>
                <a:gd name="T2" fmla="*/ 79653 w 577"/>
                <a:gd name="T3" fmla="*/ 2154 h 818"/>
                <a:gd name="T4" fmla="*/ 68840 w 577"/>
                <a:gd name="T5" fmla="*/ 4308 h 818"/>
                <a:gd name="T6" fmla="*/ 33159 w 577"/>
                <a:gd name="T7" fmla="*/ 21183 h 818"/>
                <a:gd name="T8" fmla="*/ 7569 w 577"/>
                <a:gd name="T9" fmla="*/ 58881 h 818"/>
                <a:gd name="T10" fmla="*/ 2883 w 577"/>
                <a:gd name="T11" fmla="*/ 77192 h 818"/>
                <a:gd name="T12" fmla="*/ 1442 w 577"/>
                <a:gd name="T13" fmla="*/ 88322 h 818"/>
                <a:gd name="T14" fmla="*/ 2163 w 577"/>
                <a:gd name="T15" fmla="*/ 111659 h 818"/>
                <a:gd name="T16" fmla="*/ 8290 w 577"/>
                <a:gd name="T17" fmla="*/ 140381 h 818"/>
                <a:gd name="T18" fmla="*/ 11173 w 577"/>
                <a:gd name="T19" fmla="*/ 150075 h 818"/>
                <a:gd name="T20" fmla="*/ 721 w 577"/>
                <a:gd name="T21" fmla="*/ 174130 h 818"/>
                <a:gd name="T22" fmla="*/ 39286 w 577"/>
                <a:gd name="T23" fmla="*/ 244860 h 818"/>
                <a:gd name="T24" fmla="*/ 79653 w 577"/>
                <a:gd name="T25" fmla="*/ 281481 h 818"/>
                <a:gd name="T26" fmla="*/ 128310 w 577"/>
                <a:gd name="T27" fmla="*/ 281481 h 818"/>
                <a:gd name="T28" fmla="*/ 168317 w 577"/>
                <a:gd name="T29" fmla="*/ 244860 h 818"/>
                <a:gd name="T30" fmla="*/ 206882 w 577"/>
                <a:gd name="T31" fmla="*/ 174130 h 818"/>
                <a:gd name="T32" fmla="*/ 196430 w 577"/>
                <a:gd name="T33" fmla="*/ 150075 h 818"/>
                <a:gd name="T34" fmla="*/ 200034 w 577"/>
                <a:gd name="T35" fmla="*/ 138227 h 818"/>
                <a:gd name="T36" fmla="*/ 203638 w 577"/>
                <a:gd name="T37" fmla="*/ 123507 h 818"/>
                <a:gd name="T38" fmla="*/ 206882 w 577"/>
                <a:gd name="T39" fmla="*/ 104478 h 818"/>
                <a:gd name="T40" fmla="*/ 207603 w 577"/>
                <a:gd name="T41" fmla="*/ 89758 h 818"/>
                <a:gd name="T42" fmla="*/ 207603 w 577"/>
                <a:gd name="T43" fmla="*/ 82936 h 818"/>
                <a:gd name="T44" fmla="*/ 206161 w 577"/>
                <a:gd name="T45" fmla="*/ 75038 h 818"/>
                <a:gd name="T46" fmla="*/ 204359 w 577"/>
                <a:gd name="T47" fmla="*/ 70011 h 818"/>
                <a:gd name="T48" fmla="*/ 202917 w 577"/>
                <a:gd name="T49" fmla="*/ 64626 h 818"/>
                <a:gd name="T50" fmla="*/ 201475 w 577"/>
                <a:gd name="T51" fmla="*/ 59599 h 818"/>
                <a:gd name="T52" fmla="*/ 197871 w 577"/>
                <a:gd name="T53" fmla="*/ 51342 h 818"/>
                <a:gd name="T54" fmla="*/ 195709 w 577"/>
                <a:gd name="T55" fmla="*/ 46315 h 818"/>
                <a:gd name="T56" fmla="*/ 192825 w 577"/>
                <a:gd name="T57" fmla="*/ 42007 h 818"/>
                <a:gd name="T58" fmla="*/ 188861 w 577"/>
                <a:gd name="T59" fmla="*/ 38416 h 818"/>
                <a:gd name="T60" fmla="*/ 182373 w 577"/>
                <a:gd name="T61" fmla="*/ 33031 h 818"/>
                <a:gd name="T62" fmla="*/ 151377 w 577"/>
                <a:gd name="T63" fmla="*/ 16156 h 818"/>
                <a:gd name="T64" fmla="*/ 145610 w 577"/>
                <a:gd name="T65" fmla="*/ 11848 h 818"/>
                <a:gd name="T66" fmla="*/ 138762 w 577"/>
                <a:gd name="T67" fmla="*/ 7181 h 818"/>
                <a:gd name="T68" fmla="*/ 112812 w 577"/>
                <a:gd name="T69" fmla="*/ 0 h 818"/>
                <a:gd name="T70" fmla="*/ 102720 w 577"/>
                <a:gd name="T71" fmla="*/ 0 h 818"/>
                <a:gd name="T72" fmla="*/ 168317 w 577"/>
                <a:gd name="T73" fmla="*/ 127097 h 818"/>
                <a:gd name="T74" fmla="*/ 191384 w 577"/>
                <a:gd name="T75" fmla="*/ 161923 h 818"/>
                <a:gd name="T76" fmla="*/ 176606 w 577"/>
                <a:gd name="T77" fmla="*/ 197108 h 818"/>
                <a:gd name="T78" fmla="*/ 157144 w 577"/>
                <a:gd name="T79" fmla="*/ 236961 h 818"/>
                <a:gd name="T80" fmla="*/ 119660 w 577"/>
                <a:gd name="T81" fmla="*/ 271428 h 818"/>
                <a:gd name="T82" fmla="*/ 87222 w 577"/>
                <a:gd name="T83" fmla="*/ 271428 h 818"/>
                <a:gd name="T84" fmla="*/ 49378 w 577"/>
                <a:gd name="T85" fmla="*/ 236961 h 818"/>
                <a:gd name="T86" fmla="*/ 29555 w 577"/>
                <a:gd name="T87" fmla="*/ 197108 h 818"/>
                <a:gd name="T88" fmla="*/ 14777 w 577"/>
                <a:gd name="T89" fmla="*/ 161205 h 818"/>
                <a:gd name="T90" fmla="*/ 18381 w 577"/>
                <a:gd name="T91" fmla="*/ 157974 h 818"/>
                <a:gd name="T92" fmla="*/ 95151 w 577"/>
                <a:gd name="T93" fmla="*/ 100888 h 818"/>
                <a:gd name="T94" fmla="*/ 68840 w 577"/>
                <a:gd name="T95" fmla="*/ 159410 h 818"/>
                <a:gd name="T96" fmla="*/ 68840 w 577"/>
                <a:gd name="T97" fmla="*/ 178798 h 818"/>
                <a:gd name="T98" fmla="*/ 68840 w 577"/>
                <a:gd name="T99" fmla="*/ 159410 h 818"/>
                <a:gd name="T100" fmla="*/ 130112 w 577"/>
                <a:gd name="T101" fmla="*/ 169104 h 818"/>
                <a:gd name="T102" fmla="*/ 149214 w 577"/>
                <a:gd name="T103" fmla="*/ 169104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7" h="818">
                  <a:moveTo>
                    <a:pt x="285" y="0"/>
                  </a:moveTo>
                  <a:cubicBezTo>
                    <a:pt x="275" y="0"/>
                    <a:pt x="262" y="0"/>
                    <a:pt x="252" y="2"/>
                  </a:cubicBezTo>
                  <a:cubicBezTo>
                    <a:pt x="250" y="2"/>
                    <a:pt x="250" y="2"/>
                    <a:pt x="248" y="2"/>
                  </a:cubicBezTo>
                  <a:cubicBezTo>
                    <a:pt x="238" y="2"/>
                    <a:pt x="229" y="4"/>
                    <a:pt x="221" y="6"/>
                  </a:cubicBezTo>
                  <a:cubicBezTo>
                    <a:pt x="211" y="8"/>
                    <a:pt x="203" y="10"/>
                    <a:pt x="193" y="12"/>
                  </a:cubicBezTo>
                  <a:cubicBezTo>
                    <a:pt x="193" y="12"/>
                    <a:pt x="193" y="12"/>
                    <a:pt x="191" y="12"/>
                  </a:cubicBezTo>
                  <a:cubicBezTo>
                    <a:pt x="172" y="16"/>
                    <a:pt x="153" y="23"/>
                    <a:pt x="137" y="31"/>
                  </a:cubicBezTo>
                  <a:cubicBezTo>
                    <a:pt x="120" y="39"/>
                    <a:pt x="107" y="49"/>
                    <a:pt x="92" y="59"/>
                  </a:cubicBezTo>
                  <a:cubicBezTo>
                    <a:pt x="86" y="66"/>
                    <a:pt x="80" y="70"/>
                    <a:pt x="74" y="76"/>
                  </a:cubicBezTo>
                  <a:cubicBezTo>
                    <a:pt x="49" y="100"/>
                    <a:pt x="33" y="129"/>
                    <a:pt x="21" y="164"/>
                  </a:cubicBezTo>
                  <a:cubicBezTo>
                    <a:pt x="18" y="172"/>
                    <a:pt x="14" y="180"/>
                    <a:pt x="12" y="190"/>
                  </a:cubicBezTo>
                  <a:cubicBezTo>
                    <a:pt x="10" y="199"/>
                    <a:pt x="8" y="207"/>
                    <a:pt x="8" y="215"/>
                  </a:cubicBezTo>
                  <a:cubicBezTo>
                    <a:pt x="8" y="221"/>
                    <a:pt x="6" y="225"/>
                    <a:pt x="6" y="231"/>
                  </a:cubicBezTo>
                  <a:cubicBezTo>
                    <a:pt x="6" y="236"/>
                    <a:pt x="4" y="240"/>
                    <a:pt x="4" y="246"/>
                  </a:cubicBezTo>
                  <a:cubicBezTo>
                    <a:pt x="4" y="256"/>
                    <a:pt x="2" y="266"/>
                    <a:pt x="2" y="279"/>
                  </a:cubicBezTo>
                  <a:cubicBezTo>
                    <a:pt x="2" y="287"/>
                    <a:pt x="4" y="299"/>
                    <a:pt x="6" y="311"/>
                  </a:cubicBezTo>
                  <a:cubicBezTo>
                    <a:pt x="8" y="324"/>
                    <a:pt x="10" y="340"/>
                    <a:pt x="14" y="354"/>
                  </a:cubicBezTo>
                  <a:cubicBezTo>
                    <a:pt x="16" y="367"/>
                    <a:pt x="21" y="381"/>
                    <a:pt x="23" y="391"/>
                  </a:cubicBezTo>
                  <a:cubicBezTo>
                    <a:pt x="23" y="393"/>
                    <a:pt x="23" y="393"/>
                    <a:pt x="25" y="395"/>
                  </a:cubicBezTo>
                  <a:cubicBezTo>
                    <a:pt x="27" y="403"/>
                    <a:pt x="29" y="412"/>
                    <a:pt x="31" y="418"/>
                  </a:cubicBezTo>
                  <a:cubicBezTo>
                    <a:pt x="25" y="422"/>
                    <a:pt x="21" y="426"/>
                    <a:pt x="14" y="432"/>
                  </a:cubicBezTo>
                  <a:cubicBezTo>
                    <a:pt x="6" y="444"/>
                    <a:pt x="0" y="463"/>
                    <a:pt x="2" y="485"/>
                  </a:cubicBezTo>
                  <a:cubicBezTo>
                    <a:pt x="10" y="549"/>
                    <a:pt x="49" y="571"/>
                    <a:pt x="64" y="578"/>
                  </a:cubicBezTo>
                  <a:cubicBezTo>
                    <a:pt x="68" y="608"/>
                    <a:pt x="84" y="643"/>
                    <a:pt x="109" y="682"/>
                  </a:cubicBezTo>
                  <a:cubicBezTo>
                    <a:pt x="135" y="723"/>
                    <a:pt x="172" y="762"/>
                    <a:pt x="219" y="782"/>
                  </a:cubicBezTo>
                  <a:lnTo>
                    <a:pt x="221" y="784"/>
                  </a:lnTo>
                  <a:cubicBezTo>
                    <a:pt x="238" y="805"/>
                    <a:pt x="260" y="817"/>
                    <a:pt x="289" y="817"/>
                  </a:cubicBezTo>
                  <a:cubicBezTo>
                    <a:pt x="315" y="817"/>
                    <a:pt x="340" y="803"/>
                    <a:pt x="356" y="784"/>
                  </a:cubicBezTo>
                  <a:lnTo>
                    <a:pt x="358" y="782"/>
                  </a:lnTo>
                  <a:cubicBezTo>
                    <a:pt x="404" y="760"/>
                    <a:pt x="440" y="721"/>
                    <a:pt x="467" y="682"/>
                  </a:cubicBezTo>
                  <a:cubicBezTo>
                    <a:pt x="492" y="645"/>
                    <a:pt x="508" y="608"/>
                    <a:pt x="512" y="578"/>
                  </a:cubicBezTo>
                  <a:cubicBezTo>
                    <a:pt x="524" y="571"/>
                    <a:pt x="565" y="549"/>
                    <a:pt x="574" y="485"/>
                  </a:cubicBezTo>
                  <a:cubicBezTo>
                    <a:pt x="576" y="463"/>
                    <a:pt x="569" y="444"/>
                    <a:pt x="561" y="432"/>
                  </a:cubicBezTo>
                  <a:cubicBezTo>
                    <a:pt x="555" y="424"/>
                    <a:pt x="551" y="422"/>
                    <a:pt x="545" y="418"/>
                  </a:cubicBezTo>
                  <a:cubicBezTo>
                    <a:pt x="547" y="408"/>
                    <a:pt x="551" y="397"/>
                    <a:pt x="555" y="387"/>
                  </a:cubicBezTo>
                  <a:lnTo>
                    <a:pt x="555" y="385"/>
                  </a:lnTo>
                  <a:cubicBezTo>
                    <a:pt x="555" y="383"/>
                    <a:pt x="555" y="383"/>
                    <a:pt x="557" y="381"/>
                  </a:cubicBezTo>
                  <a:cubicBezTo>
                    <a:pt x="561" y="369"/>
                    <a:pt x="563" y="356"/>
                    <a:pt x="565" y="344"/>
                  </a:cubicBezTo>
                  <a:cubicBezTo>
                    <a:pt x="567" y="330"/>
                    <a:pt x="572" y="315"/>
                    <a:pt x="572" y="303"/>
                  </a:cubicBezTo>
                  <a:cubicBezTo>
                    <a:pt x="572" y="299"/>
                    <a:pt x="572" y="295"/>
                    <a:pt x="574" y="291"/>
                  </a:cubicBezTo>
                  <a:cubicBezTo>
                    <a:pt x="574" y="285"/>
                    <a:pt x="576" y="276"/>
                    <a:pt x="576" y="270"/>
                  </a:cubicBezTo>
                  <a:cubicBezTo>
                    <a:pt x="576" y="263"/>
                    <a:pt x="576" y="256"/>
                    <a:pt x="576" y="250"/>
                  </a:cubicBezTo>
                  <a:cubicBezTo>
                    <a:pt x="576" y="246"/>
                    <a:pt x="576" y="240"/>
                    <a:pt x="576" y="234"/>
                  </a:cubicBezTo>
                  <a:lnTo>
                    <a:pt x="576" y="231"/>
                  </a:lnTo>
                  <a:cubicBezTo>
                    <a:pt x="576" y="227"/>
                    <a:pt x="574" y="223"/>
                    <a:pt x="574" y="217"/>
                  </a:cubicBezTo>
                  <a:cubicBezTo>
                    <a:pt x="574" y="215"/>
                    <a:pt x="574" y="211"/>
                    <a:pt x="572" y="209"/>
                  </a:cubicBezTo>
                  <a:cubicBezTo>
                    <a:pt x="572" y="207"/>
                    <a:pt x="572" y="203"/>
                    <a:pt x="569" y="201"/>
                  </a:cubicBezTo>
                  <a:cubicBezTo>
                    <a:pt x="569" y="199"/>
                    <a:pt x="569" y="197"/>
                    <a:pt x="567" y="195"/>
                  </a:cubicBezTo>
                  <a:cubicBezTo>
                    <a:pt x="567" y="193"/>
                    <a:pt x="565" y="188"/>
                    <a:pt x="565" y="186"/>
                  </a:cubicBezTo>
                  <a:cubicBezTo>
                    <a:pt x="565" y="184"/>
                    <a:pt x="563" y="182"/>
                    <a:pt x="563" y="180"/>
                  </a:cubicBezTo>
                  <a:cubicBezTo>
                    <a:pt x="563" y="176"/>
                    <a:pt x="561" y="174"/>
                    <a:pt x="561" y="170"/>
                  </a:cubicBezTo>
                  <a:cubicBezTo>
                    <a:pt x="561" y="168"/>
                    <a:pt x="561" y="166"/>
                    <a:pt x="559" y="166"/>
                  </a:cubicBezTo>
                  <a:cubicBezTo>
                    <a:pt x="557" y="164"/>
                    <a:pt x="557" y="160"/>
                    <a:pt x="555" y="158"/>
                  </a:cubicBezTo>
                  <a:cubicBezTo>
                    <a:pt x="553" y="154"/>
                    <a:pt x="551" y="147"/>
                    <a:pt x="549" y="143"/>
                  </a:cubicBezTo>
                  <a:cubicBezTo>
                    <a:pt x="549" y="141"/>
                    <a:pt x="547" y="139"/>
                    <a:pt x="547" y="137"/>
                  </a:cubicBezTo>
                  <a:cubicBezTo>
                    <a:pt x="545" y="135"/>
                    <a:pt x="543" y="133"/>
                    <a:pt x="543" y="129"/>
                  </a:cubicBezTo>
                  <a:cubicBezTo>
                    <a:pt x="541" y="127"/>
                    <a:pt x="541" y="125"/>
                    <a:pt x="539" y="123"/>
                  </a:cubicBezTo>
                  <a:cubicBezTo>
                    <a:pt x="537" y="121"/>
                    <a:pt x="535" y="119"/>
                    <a:pt x="535" y="117"/>
                  </a:cubicBezTo>
                  <a:cubicBezTo>
                    <a:pt x="533" y="115"/>
                    <a:pt x="533" y="113"/>
                    <a:pt x="531" y="113"/>
                  </a:cubicBezTo>
                  <a:cubicBezTo>
                    <a:pt x="528" y="111"/>
                    <a:pt x="526" y="109"/>
                    <a:pt x="524" y="107"/>
                  </a:cubicBezTo>
                  <a:cubicBezTo>
                    <a:pt x="522" y="104"/>
                    <a:pt x="520" y="102"/>
                    <a:pt x="518" y="102"/>
                  </a:cubicBezTo>
                  <a:cubicBezTo>
                    <a:pt x="514" y="98"/>
                    <a:pt x="510" y="96"/>
                    <a:pt x="506" y="92"/>
                  </a:cubicBezTo>
                  <a:cubicBezTo>
                    <a:pt x="488" y="80"/>
                    <a:pt x="467" y="72"/>
                    <a:pt x="442" y="70"/>
                  </a:cubicBezTo>
                  <a:cubicBezTo>
                    <a:pt x="438" y="64"/>
                    <a:pt x="430" y="53"/>
                    <a:pt x="420" y="45"/>
                  </a:cubicBezTo>
                  <a:cubicBezTo>
                    <a:pt x="416" y="41"/>
                    <a:pt x="412" y="37"/>
                    <a:pt x="406" y="35"/>
                  </a:cubicBezTo>
                  <a:cubicBezTo>
                    <a:pt x="406" y="35"/>
                    <a:pt x="404" y="35"/>
                    <a:pt x="404" y="33"/>
                  </a:cubicBezTo>
                  <a:cubicBezTo>
                    <a:pt x="404" y="33"/>
                    <a:pt x="402" y="33"/>
                    <a:pt x="402" y="31"/>
                  </a:cubicBezTo>
                  <a:cubicBezTo>
                    <a:pt x="397" y="27"/>
                    <a:pt x="391" y="25"/>
                    <a:pt x="385" y="20"/>
                  </a:cubicBezTo>
                  <a:cubicBezTo>
                    <a:pt x="367" y="10"/>
                    <a:pt x="346" y="2"/>
                    <a:pt x="318" y="0"/>
                  </a:cubicBezTo>
                  <a:cubicBezTo>
                    <a:pt x="315" y="0"/>
                    <a:pt x="315" y="0"/>
                    <a:pt x="313" y="0"/>
                  </a:cubicBezTo>
                  <a:cubicBezTo>
                    <a:pt x="311" y="0"/>
                    <a:pt x="311" y="0"/>
                    <a:pt x="309" y="0"/>
                  </a:cubicBezTo>
                  <a:cubicBezTo>
                    <a:pt x="301" y="0"/>
                    <a:pt x="293" y="0"/>
                    <a:pt x="285" y="0"/>
                  </a:cubicBezTo>
                  <a:close/>
                  <a:moveTo>
                    <a:pt x="422" y="219"/>
                  </a:moveTo>
                  <a:cubicBezTo>
                    <a:pt x="438" y="246"/>
                    <a:pt x="467" y="299"/>
                    <a:pt x="467" y="354"/>
                  </a:cubicBezTo>
                  <a:cubicBezTo>
                    <a:pt x="467" y="385"/>
                    <a:pt x="479" y="434"/>
                    <a:pt x="518" y="438"/>
                  </a:cubicBezTo>
                  <a:cubicBezTo>
                    <a:pt x="522" y="440"/>
                    <a:pt x="526" y="444"/>
                    <a:pt x="531" y="451"/>
                  </a:cubicBezTo>
                  <a:cubicBezTo>
                    <a:pt x="535" y="459"/>
                    <a:pt x="539" y="467"/>
                    <a:pt x="537" y="481"/>
                  </a:cubicBezTo>
                  <a:cubicBezTo>
                    <a:pt x="531" y="539"/>
                    <a:pt x="490" y="549"/>
                    <a:pt x="490" y="549"/>
                  </a:cubicBezTo>
                  <a:cubicBezTo>
                    <a:pt x="483" y="551"/>
                    <a:pt x="477" y="557"/>
                    <a:pt x="477" y="563"/>
                  </a:cubicBezTo>
                  <a:cubicBezTo>
                    <a:pt x="475" y="584"/>
                    <a:pt x="460" y="623"/>
                    <a:pt x="436" y="660"/>
                  </a:cubicBezTo>
                  <a:cubicBezTo>
                    <a:pt x="411" y="696"/>
                    <a:pt x="377" y="733"/>
                    <a:pt x="340" y="750"/>
                  </a:cubicBezTo>
                  <a:cubicBezTo>
                    <a:pt x="338" y="752"/>
                    <a:pt x="334" y="754"/>
                    <a:pt x="332" y="756"/>
                  </a:cubicBezTo>
                  <a:cubicBezTo>
                    <a:pt x="322" y="770"/>
                    <a:pt x="305" y="780"/>
                    <a:pt x="287" y="780"/>
                  </a:cubicBezTo>
                  <a:cubicBezTo>
                    <a:pt x="268" y="780"/>
                    <a:pt x="252" y="770"/>
                    <a:pt x="242" y="756"/>
                  </a:cubicBezTo>
                  <a:cubicBezTo>
                    <a:pt x="240" y="754"/>
                    <a:pt x="238" y="752"/>
                    <a:pt x="234" y="750"/>
                  </a:cubicBezTo>
                  <a:cubicBezTo>
                    <a:pt x="197" y="731"/>
                    <a:pt x="162" y="696"/>
                    <a:pt x="137" y="660"/>
                  </a:cubicBezTo>
                  <a:cubicBezTo>
                    <a:pt x="113" y="623"/>
                    <a:pt x="96" y="582"/>
                    <a:pt x="94" y="563"/>
                  </a:cubicBezTo>
                  <a:cubicBezTo>
                    <a:pt x="94" y="557"/>
                    <a:pt x="88" y="551"/>
                    <a:pt x="82" y="549"/>
                  </a:cubicBezTo>
                  <a:cubicBezTo>
                    <a:pt x="82" y="549"/>
                    <a:pt x="41" y="537"/>
                    <a:pt x="35" y="479"/>
                  </a:cubicBezTo>
                  <a:cubicBezTo>
                    <a:pt x="33" y="465"/>
                    <a:pt x="37" y="457"/>
                    <a:pt x="41" y="449"/>
                  </a:cubicBezTo>
                  <a:cubicBezTo>
                    <a:pt x="43" y="444"/>
                    <a:pt x="45" y="442"/>
                    <a:pt x="47" y="440"/>
                  </a:cubicBezTo>
                  <a:cubicBezTo>
                    <a:pt x="49" y="440"/>
                    <a:pt x="49" y="440"/>
                    <a:pt x="51" y="440"/>
                  </a:cubicBezTo>
                  <a:cubicBezTo>
                    <a:pt x="86" y="440"/>
                    <a:pt x="98" y="381"/>
                    <a:pt x="105" y="352"/>
                  </a:cubicBezTo>
                  <a:cubicBezTo>
                    <a:pt x="115" y="297"/>
                    <a:pt x="176" y="281"/>
                    <a:pt x="264" y="281"/>
                  </a:cubicBezTo>
                  <a:cubicBezTo>
                    <a:pt x="354" y="285"/>
                    <a:pt x="399" y="246"/>
                    <a:pt x="422" y="219"/>
                  </a:cubicBezTo>
                  <a:close/>
                  <a:moveTo>
                    <a:pt x="191" y="444"/>
                  </a:moveTo>
                  <a:cubicBezTo>
                    <a:pt x="176" y="444"/>
                    <a:pt x="164" y="457"/>
                    <a:pt x="164" y="471"/>
                  </a:cubicBezTo>
                  <a:cubicBezTo>
                    <a:pt x="164" y="485"/>
                    <a:pt x="176" y="498"/>
                    <a:pt x="191" y="498"/>
                  </a:cubicBezTo>
                  <a:cubicBezTo>
                    <a:pt x="205" y="498"/>
                    <a:pt x="217" y="485"/>
                    <a:pt x="217" y="471"/>
                  </a:cubicBezTo>
                  <a:cubicBezTo>
                    <a:pt x="217" y="457"/>
                    <a:pt x="205" y="444"/>
                    <a:pt x="191" y="444"/>
                  </a:cubicBezTo>
                  <a:close/>
                  <a:moveTo>
                    <a:pt x="387" y="444"/>
                  </a:moveTo>
                  <a:cubicBezTo>
                    <a:pt x="373" y="444"/>
                    <a:pt x="361" y="457"/>
                    <a:pt x="361" y="471"/>
                  </a:cubicBezTo>
                  <a:cubicBezTo>
                    <a:pt x="361" y="485"/>
                    <a:pt x="372" y="498"/>
                    <a:pt x="387" y="498"/>
                  </a:cubicBezTo>
                  <a:cubicBezTo>
                    <a:pt x="401" y="498"/>
                    <a:pt x="414" y="485"/>
                    <a:pt x="414" y="471"/>
                  </a:cubicBezTo>
                  <a:cubicBezTo>
                    <a:pt x="414" y="457"/>
                    <a:pt x="402" y="444"/>
                    <a:pt x="387" y="44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37" name="组 2" title="手机图标"/>
          <p:cNvGrpSpPr/>
          <p:nvPr userDrawn="1"/>
        </p:nvGrpSpPr>
        <p:grpSpPr bwMode="auto">
          <a:xfrm>
            <a:off x="8054750" y="1627428"/>
            <a:ext cx="546325" cy="915745"/>
            <a:chOff x="7002463" y="2176463"/>
            <a:chExt cx="333375" cy="558800"/>
          </a:xfrm>
          <a:solidFill>
            <a:schemeClr val="bg1"/>
          </a:solidFill>
        </p:grpSpPr>
        <p:sp>
          <p:nvSpPr>
            <p:cNvPr id="38" name="任意多边形(F) 47"/>
            <p:cNvSpPr>
              <a:spLocks noChangeArrowheads="1"/>
            </p:cNvSpPr>
            <p:nvPr/>
          </p:nvSpPr>
          <p:spPr bwMode="auto">
            <a:xfrm>
              <a:off x="7002463" y="2176463"/>
              <a:ext cx="333375" cy="558800"/>
            </a:xfrm>
            <a:custGeom>
              <a:avLst/>
              <a:gdLst>
                <a:gd name="T0" fmla="*/ 0 w 925"/>
                <a:gd name="T1" fmla="*/ 0 h 1554"/>
                <a:gd name="T2" fmla="*/ 0 w 925"/>
                <a:gd name="T3" fmla="*/ 558440 h 1554"/>
                <a:gd name="T4" fmla="*/ 333015 w 925"/>
                <a:gd name="T5" fmla="*/ 558440 h 1554"/>
                <a:gd name="T6" fmla="*/ 333015 w 925"/>
                <a:gd name="T7" fmla="*/ 0 h 1554"/>
                <a:gd name="T8" fmla="*/ 0 w 925"/>
                <a:gd name="T9" fmla="*/ 0 h 1554"/>
                <a:gd name="T10" fmla="*/ 303461 w 925"/>
                <a:gd name="T11" fmla="*/ 29486 h 1554"/>
                <a:gd name="T12" fmla="*/ 303461 w 925"/>
                <a:gd name="T13" fmla="*/ 73716 h 1554"/>
                <a:gd name="T14" fmla="*/ 29553 w 925"/>
                <a:gd name="T15" fmla="*/ 73716 h 1554"/>
                <a:gd name="T16" fmla="*/ 29553 w 925"/>
                <a:gd name="T17" fmla="*/ 29486 h 1554"/>
                <a:gd name="T18" fmla="*/ 303461 w 925"/>
                <a:gd name="T19" fmla="*/ 29486 h 1554"/>
                <a:gd name="T20" fmla="*/ 303461 w 925"/>
                <a:gd name="T21" fmla="*/ 103202 h 1554"/>
                <a:gd name="T22" fmla="*/ 303461 w 925"/>
                <a:gd name="T23" fmla="*/ 413886 h 1554"/>
                <a:gd name="T24" fmla="*/ 29553 w 925"/>
                <a:gd name="T25" fmla="*/ 413886 h 1554"/>
                <a:gd name="T26" fmla="*/ 29553 w 925"/>
                <a:gd name="T27" fmla="*/ 103202 h 1554"/>
                <a:gd name="T28" fmla="*/ 303461 w 925"/>
                <a:gd name="T29" fmla="*/ 103202 h 1554"/>
                <a:gd name="T30" fmla="*/ 29553 w 925"/>
                <a:gd name="T31" fmla="*/ 528954 h 1554"/>
                <a:gd name="T32" fmla="*/ 29553 w 925"/>
                <a:gd name="T33" fmla="*/ 443372 h 1554"/>
                <a:gd name="T34" fmla="*/ 303461 w 925"/>
                <a:gd name="T35" fmla="*/ 443372 h 1554"/>
                <a:gd name="T36" fmla="*/ 303461 w 925"/>
                <a:gd name="T37" fmla="*/ 528954 h 1554"/>
                <a:gd name="T38" fmla="*/ 29553 w 925"/>
                <a:gd name="T39" fmla="*/ 528954 h 15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25" h="1554">
                  <a:moveTo>
                    <a:pt x="0" y="0"/>
                  </a:moveTo>
                  <a:lnTo>
                    <a:pt x="0" y="1553"/>
                  </a:lnTo>
                  <a:lnTo>
                    <a:pt x="924" y="1553"/>
                  </a:lnTo>
                  <a:lnTo>
                    <a:pt x="924" y="0"/>
                  </a:lnTo>
                  <a:lnTo>
                    <a:pt x="0" y="0"/>
                  </a:lnTo>
                  <a:close/>
                  <a:moveTo>
                    <a:pt x="842" y="82"/>
                  </a:moveTo>
                  <a:lnTo>
                    <a:pt x="842" y="205"/>
                  </a:lnTo>
                  <a:lnTo>
                    <a:pt x="82" y="205"/>
                  </a:lnTo>
                  <a:lnTo>
                    <a:pt x="82" y="82"/>
                  </a:lnTo>
                  <a:lnTo>
                    <a:pt x="842" y="82"/>
                  </a:lnTo>
                  <a:close/>
                  <a:moveTo>
                    <a:pt x="842" y="287"/>
                  </a:moveTo>
                  <a:lnTo>
                    <a:pt x="842" y="1151"/>
                  </a:lnTo>
                  <a:lnTo>
                    <a:pt x="82" y="1151"/>
                  </a:lnTo>
                  <a:lnTo>
                    <a:pt x="82" y="287"/>
                  </a:lnTo>
                  <a:lnTo>
                    <a:pt x="842" y="287"/>
                  </a:lnTo>
                  <a:close/>
                  <a:moveTo>
                    <a:pt x="82" y="1471"/>
                  </a:moveTo>
                  <a:lnTo>
                    <a:pt x="82" y="1233"/>
                  </a:lnTo>
                  <a:lnTo>
                    <a:pt x="842" y="1233"/>
                  </a:lnTo>
                  <a:lnTo>
                    <a:pt x="842" y="1471"/>
                  </a:lnTo>
                  <a:lnTo>
                    <a:pt x="82" y="147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9" name="任意多边形(F) 48"/>
            <p:cNvSpPr>
              <a:spLocks noChangeArrowheads="1"/>
            </p:cNvSpPr>
            <p:nvPr/>
          </p:nvSpPr>
          <p:spPr bwMode="auto">
            <a:xfrm>
              <a:off x="7151688" y="2636838"/>
              <a:ext cx="36512" cy="38100"/>
            </a:xfrm>
            <a:custGeom>
              <a:avLst/>
              <a:gdLst>
                <a:gd name="T0" fmla="*/ 5061 w 101"/>
                <a:gd name="T1" fmla="*/ 6703 h 108"/>
                <a:gd name="T2" fmla="*/ 0 w 101"/>
                <a:gd name="T3" fmla="*/ 19756 h 108"/>
                <a:gd name="T4" fmla="*/ 723 w 101"/>
                <a:gd name="T5" fmla="*/ 23283 h 108"/>
                <a:gd name="T6" fmla="*/ 1446 w 101"/>
                <a:gd name="T7" fmla="*/ 26811 h 108"/>
                <a:gd name="T8" fmla="*/ 2892 w 101"/>
                <a:gd name="T9" fmla="*/ 29633 h 108"/>
                <a:gd name="T10" fmla="*/ 5061 w 101"/>
                <a:gd name="T11" fmla="*/ 32456 h 108"/>
                <a:gd name="T12" fmla="*/ 18437 w 101"/>
                <a:gd name="T13" fmla="*/ 37747 h 108"/>
                <a:gd name="T14" fmla="*/ 31812 w 101"/>
                <a:gd name="T15" fmla="*/ 32456 h 108"/>
                <a:gd name="T16" fmla="*/ 33981 w 101"/>
                <a:gd name="T17" fmla="*/ 29633 h 108"/>
                <a:gd name="T18" fmla="*/ 35427 w 101"/>
                <a:gd name="T19" fmla="*/ 26811 h 108"/>
                <a:gd name="T20" fmla="*/ 36150 w 101"/>
                <a:gd name="T21" fmla="*/ 23283 h 108"/>
                <a:gd name="T22" fmla="*/ 36150 w 101"/>
                <a:gd name="T23" fmla="*/ 19756 h 108"/>
                <a:gd name="T24" fmla="*/ 31089 w 101"/>
                <a:gd name="T25" fmla="*/ 6703 h 108"/>
                <a:gd name="T26" fmla="*/ 5061 w 101"/>
                <a:gd name="T27" fmla="*/ 6703 h 1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08">
                  <a:moveTo>
                    <a:pt x="14" y="19"/>
                  </a:moveTo>
                  <a:cubicBezTo>
                    <a:pt x="4" y="29"/>
                    <a:pt x="0" y="41"/>
                    <a:pt x="0" y="56"/>
                  </a:cubicBezTo>
                  <a:cubicBezTo>
                    <a:pt x="0" y="60"/>
                    <a:pt x="0" y="62"/>
                    <a:pt x="2" y="66"/>
                  </a:cubicBezTo>
                  <a:cubicBezTo>
                    <a:pt x="2" y="70"/>
                    <a:pt x="4" y="72"/>
                    <a:pt x="4" y="76"/>
                  </a:cubicBezTo>
                  <a:cubicBezTo>
                    <a:pt x="6" y="80"/>
                    <a:pt x="6" y="82"/>
                    <a:pt x="8" y="84"/>
                  </a:cubicBezTo>
                  <a:cubicBezTo>
                    <a:pt x="10" y="86"/>
                    <a:pt x="12" y="90"/>
                    <a:pt x="14" y="92"/>
                  </a:cubicBezTo>
                  <a:cubicBezTo>
                    <a:pt x="25" y="103"/>
                    <a:pt x="37" y="107"/>
                    <a:pt x="51" y="107"/>
                  </a:cubicBezTo>
                  <a:cubicBezTo>
                    <a:pt x="66" y="107"/>
                    <a:pt x="78" y="101"/>
                    <a:pt x="88" y="92"/>
                  </a:cubicBezTo>
                  <a:cubicBezTo>
                    <a:pt x="90" y="90"/>
                    <a:pt x="92" y="88"/>
                    <a:pt x="94" y="84"/>
                  </a:cubicBezTo>
                  <a:cubicBezTo>
                    <a:pt x="96" y="82"/>
                    <a:pt x="98" y="78"/>
                    <a:pt x="98" y="76"/>
                  </a:cubicBezTo>
                  <a:cubicBezTo>
                    <a:pt x="100" y="74"/>
                    <a:pt x="100" y="70"/>
                    <a:pt x="100" y="66"/>
                  </a:cubicBezTo>
                  <a:cubicBezTo>
                    <a:pt x="100" y="62"/>
                    <a:pt x="100" y="60"/>
                    <a:pt x="100" y="56"/>
                  </a:cubicBezTo>
                  <a:cubicBezTo>
                    <a:pt x="100" y="41"/>
                    <a:pt x="94" y="29"/>
                    <a:pt x="86" y="19"/>
                  </a:cubicBezTo>
                  <a:cubicBezTo>
                    <a:pt x="68" y="0"/>
                    <a:pt x="33" y="0"/>
                    <a:pt x="14"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42" name="组 1" title="金钱图标"/>
          <p:cNvGrpSpPr/>
          <p:nvPr userDrawn="1"/>
        </p:nvGrpSpPr>
        <p:grpSpPr bwMode="auto">
          <a:xfrm>
            <a:off x="5545193" y="5388535"/>
            <a:ext cx="1097530" cy="724368"/>
            <a:chOff x="7800975" y="2262188"/>
            <a:chExt cx="635000" cy="419100"/>
          </a:xfrm>
          <a:solidFill>
            <a:schemeClr val="bg1"/>
          </a:solidFill>
        </p:grpSpPr>
        <p:sp>
          <p:nvSpPr>
            <p:cNvPr id="43" name="任意多边形(F) 44"/>
            <p:cNvSpPr>
              <a:spLocks noChangeArrowheads="1"/>
            </p:cNvSpPr>
            <p:nvPr/>
          </p:nvSpPr>
          <p:spPr bwMode="auto">
            <a:xfrm>
              <a:off x="7800975" y="2322513"/>
              <a:ext cx="573088" cy="358775"/>
            </a:xfrm>
            <a:custGeom>
              <a:avLst/>
              <a:gdLst>
                <a:gd name="T0" fmla="*/ 572728 w 1590"/>
                <a:gd name="T1" fmla="*/ 358416 h 998"/>
                <a:gd name="T2" fmla="*/ 0 w 1590"/>
                <a:gd name="T3" fmla="*/ 358416 h 998"/>
                <a:gd name="T4" fmla="*/ 0 w 1590"/>
                <a:gd name="T5" fmla="*/ 0 h 998"/>
                <a:gd name="T6" fmla="*/ 572728 w 1590"/>
                <a:gd name="T7" fmla="*/ 0 h 998"/>
                <a:gd name="T8" fmla="*/ 572728 w 1590"/>
                <a:gd name="T9" fmla="*/ 358416 h 998"/>
                <a:gd name="T10" fmla="*/ 36764 w 1590"/>
                <a:gd name="T11" fmla="*/ 321747 h 998"/>
                <a:gd name="T12" fmla="*/ 535963 w 1590"/>
                <a:gd name="T13" fmla="*/ 321747 h 998"/>
                <a:gd name="T14" fmla="*/ 535963 w 1590"/>
                <a:gd name="T15" fmla="*/ 36668 h 998"/>
                <a:gd name="T16" fmla="*/ 36764 w 1590"/>
                <a:gd name="T17" fmla="*/ 36668 h 998"/>
                <a:gd name="T18" fmla="*/ 36764 w 1590"/>
                <a:gd name="T19" fmla="*/ 321747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90" h="998">
                  <a:moveTo>
                    <a:pt x="1589" y="997"/>
                  </a:moveTo>
                  <a:lnTo>
                    <a:pt x="0" y="997"/>
                  </a:lnTo>
                  <a:lnTo>
                    <a:pt x="0" y="0"/>
                  </a:lnTo>
                  <a:lnTo>
                    <a:pt x="1589" y="0"/>
                  </a:lnTo>
                  <a:lnTo>
                    <a:pt x="1589" y="997"/>
                  </a:lnTo>
                  <a:close/>
                  <a:moveTo>
                    <a:pt x="102" y="895"/>
                  </a:moveTo>
                  <a:lnTo>
                    <a:pt x="1487" y="895"/>
                  </a:lnTo>
                  <a:lnTo>
                    <a:pt x="1487" y="102"/>
                  </a:lnTo>
                  <a:lnTo>
                    <a:pt x="102" y="102"/>
                  </a:lnTo>
                  <a:lnTo>
                    <a:pt x="102" y="895"/>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4" name="任意多边形(F) 45"/>
            <p:cNvSpPr>
              <a:spLocks noChangeArrowheads="1"/>
            </p:cNvSpPr>
            <p:nvPr/>
          </p:nvSpPr>
          <p:spPr bwMode="auto">
            <a:xfrm>
              <a:off x="7881938" y="2262188"/>
              <a:ext cx="554037" cy="341312"/>
            </a:xfrm>
            <a:custGeom>
              <a:avLst/>
              <a:gdLst>
                <a:gd name="T0" fmla="*/ 553677 w 1539"/>
                <a:gd name="T1" fmla="*/ 340952 h 947"/>
                <a:gd name="T2" fmla="*/ 516957 w 1539"/>
                <a:gd name="T3" fmla="*/ 340952 h 947"/>
                <a:gd name="T4" fmla="*/ 516957 w 1539"/>
                <a:gd name="T5" fmla="*/ 36762 h 947"/>
                <a:gd name="T6" fmla="*/ 0 w 1539"/>
                <a:gd name="T7" fmla="*/ 36762 h 947"/>
                <a:gd name="T8" fmla="*/ 0 w 1539"/>
                <a:gd name="T9" fmla="*/ 0 h 947"/>
                <a:gd name="T10" fmla="*/ 553677 w 1539"/>
                <a:gd name="T11" fmla="*/ 0 h 947"/>
                <a:gd name="T12" fmla="*/ 553677 w 1539"/>
                <a:gd name="T13" fmla="*/ 340952 h 9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39" h="947">
                  <a:moveTo>
                    <a:pt x="1538" y="946"/>
                  </a:moveTo>
                  <a:lnTo>
                    <a:pt x="1436" y="946"/>
                  </a:lnTo>
                  <a:lnTo>
                    <a:pt x="1436" y="102"/>
                  </a:lnTo>
                  <a:lnTo>
                    <a:pt x="0" y="102"/>
                  </a:lnTo>
                  <a:lnTo>
                    <a:pt x="0" y="0"/>
                  </a:lnTo>
                  <a:lnTo>
                    <a:pt x="1538" y="0"/>
                  </a:lnTo>
                  <a:lnTo>
                    <a:pt x="1538" y="94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5" name="任意多边形(F) 46"/>
            <p:cNvSpPr>
              <a:spLocks noChangeArrowheads="1"/>
            </p:cNvSpPr>
            <p:nvPr/>
          </p:nvSpPr>
          <p:spPr bwMode="auto">
            <a:xfrm>
              <a:off x="8021638" y="2398713"/>
              <a:ext cx="128587" cy="207962"/>
            </a:xfrm>
            <a:custGeom>
              <a:avLst/>
              <a:gdLst>
                <a:gd name="T0" fmla="*/ 115260 w 357"/>
                <a:gd name="T1" fmla="*/ 166585 h 578"/>
                <a:gd name="T2" fmla="*/ 76720 w 357"/>
                <a:gd name="T3" fmla="*/ 182776 h 578"/>
                <a:gd name="T4" fmla="*/ 76720 w 357"/>
                <a:gd name="T5" fmla="*/ 207602 h 578"/>
                <a:gd name="T6" fmla="*/ 54749 w 357"/>
                <a:gd name="T7" fmla="*/ 207602 h 578"/>
                <a:gd name="T8" fmla="*/ 54749 w 357"/>
                <a:gd name="T9" fmla="*/ 183496 h 578"/>
                <a:gd name="T10" fmla="*/ 23772 w 357"/>
                <a:gd name="T11" fmla="*/ 177379 h 578"/>
                <a:gd name="T12" fmla="*/ 0 w 357"/>
                <a:gd name="T13" fmla="*/ 165866 h 578"/>
                <a:gd name="T14" fmla="*/ 12607 w 357"/>
                <a:gd name="T15" fmla="*/ 138521 h 578"/>
                <a:gd name="T16" fmla="*/ 32417 w 357"/>
                <a:gd name="T17" fmla="*/ 148596 h 578"/>
                <a:gd name="T18" fmla="*/ 55469 w 357"/>
                <a:gd name="T19" fmla="*/ 153993 h 578"/>
                <a:gd name="T20" fmla="*/ 55469 w 357"/>
                <a:gd name="T21" fmla="*/ 116934 h 578"/>
                <a:gd name="T22" fmla="*/ 28815 w 357"/>
                <a:gd name="T23" fmla="*/ 109018 h 578"/>
                <a:gd name="T24" fmla="*/ 10445 w 357"/>
                <a:gd name="T25" fmla="*/ 95706 h 578"/>
                <a:gd name="T26" fmla="*/ 2882 w 357"/>
                <a:gd name="T27" fmla="*/ 71959 h 578"/>
                <a:gd name="T28" fmla="*/ 16208 w 357"/>
                <a:gd name="T29" fmla="*/ 40297 h 578"/>
                <a:gd name="T30" fmla="*/ 54749 w 357"/>
                <a:gd name="T31" fmla="*/ 24106 h 578"/>
                <a:gd name="T32" fmla="*/ 54749 w 357"/>
                <a:gd name="T33" fmla="*/ 0 h 578"/>
                <a:gd name="T34" fmla="*/ 76720 w 357"/>
                <a:gd name="T35" fmla="*/ 0 h 578"/>
                <a:gd name="T36" fmla="*/ 76720 w 357"/>
                <a:gd name="T37" fmla="*/ 24106 h 578"/>
                <a:gd name="T38" fmla="*/ 121743 w 357"/>
                <a:gd name="T39" fmla="*/ 37419 h 578"/>
                <a:gd name="T40" fmla="*/ 110578 w 357"/>
                <a:gd name="T41" fmla="*/ 64763 h 578"/>
                <a:gd name="T42" fmla="*/ 76720 w 357"/>
                <a:gd name="T43" fmla="*/ 52890 h 578"/>
                <a:gd name="T44" fmla="*/ 76720 w 357"/>
                <a:gd name="T45" fmla="*/ 90669 h 578"/>
                <a:gd name="T46" fmla="*/ 103374 w 357"/>
                <a:gd name="T47" fmla="*/ 98584 h 578"/>
                <a:gd name="T48" fmla="*/ 121023 w 357"/>
                <a:gd name="T49" fmla="*/ 111897 h 578"/>
                <a:gd name="T50" fmla="*/ 128227 w 357"/>
                <a:gd name="T51" fmla="*/ 135643 h 578"/>
                <a:gd name="T52" fmla="*/ 115260 w 357"/>
                <a:gd name="T53" fmla="*/ 166585 h 578"/>
                <a:gd name="T54" fmla="*/ 42862 w 357"/>
                <a:gd name="T55" fmla="*/ 78795 h 578"/>
                <a:gd name="T56" fmla="*/ 54749 w 357"/>
                <a:gd name="T57" fmla="*/ 84552 h 578"/>
                <a:gd name="T58" fmla="*/ 54749 w 357"/>
                <a:gd name="T59" fmla="*/ 52890 h 578"/>
                <a:gd name="T60" fmla="*/ 42142 w 357"/>
                <a:gd name="T61" fmla="*/ 59726 h 578"/>
                <a:gd name="T62" fmla="*/ 38540 w 357"/>
                <a:gd name="T63" fmla="*/ 69800 h 578"/>
                <a:gd name="T64" fmla="*/ 42862 w 357"/>
                <a:gd name="T65" fmla="*/ 78795 h 578"/>
                <a:gd name="T66" fmla="*/ 88606 w 357"/>
                <a:gd name="T67" fmla="*/ 147157 h 578"/>
                <a:gd name="T68" fmla="*/ 92208 w 357"/>
                <a:gd name="T69" fmla="*/ 137802 h 578"/>
                <a:gd name="T70" fmla="*/ 87886 w 357"/>
                <a:gd name="T71" fmla="*/ 128807 h 578"/>
                <a:gd name="T72" fmla="*/ 76000 w 357"/>
                <a:gd name="T73" fmla="*/ 123050 h 578"/>
                <a:gd name="T74" fmla="*/ 76000 w 357"/>
                <a:gd name="T75" fmla="*/ 153273 h 578"/>
                <a:gd name="T76" fmla="*/ 88606 w 357"/>
                <a:gd name="T77" fmla="*/ 147157 h 5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57" h="578">
                  <a:moveTo>
                    <a:pt x="320" y="463"/>
                  </a:moveTo>
                  <a:cubicBezTo>
                    <a:pt x="295" y="487"/>
                    <a:pt x="260" y="502"/>
                    <a:pt x="213" y="508"/>
                  </a:cubicBezTo>
                  <a:lnTo>
                    <a:pt x="213" y="577"/>
                  </a:lnTo>
                  <a:lnTo>
                    <a:pt x="152" y="577"/>
                  </a:lnTo>
                  <a:lnTo>
                    <a:pt x="152" y="510"/>
                  </a:lnTo>
                  <a:cubicBezTo>
                    <a:pt x="121" y="508"/>
                    <a:pt x="92" y="504"/>
                    <a:pt x="66" y="493"/>
                  </a:cubicBezTo>
                  <a:cubicBezTo>
                    <a:pt x="39" y="485"/>
                    <a:pt x="16" y="473"/>
                    <a:pt x="0" y="461"/>
                  </a:cubicBezTo>
                  <a:lnTo>
                    <a:pt x="35" y="385"/>
                  </a:lnTo>
                  <a:cubicBezTo>
                    <a:pt x="51" y="397"/>
                    <a:pt x="68" y="404"/>
                    <a:pt x="90" y="413"/>
                  </a:cubicBezTo>
                  <a:cubicBezTo>
                    <a:pt x="113" y="421"/>
                    <a:pt x="133" y="426"/>
                    <a:pt x="154" y="428"/>
                  </a:cubicBezTo>
                  <a:lnTo>
                    <a:pt x="154" y="325"/>
                  </a:lnTo>
                  <a:cubicBezTo>
                    <a:pt x="125" y="319"/>
                    <a:pt x="101" y="311"/>
                    <a:pt x="80" y="303"/>
                  </a:cubicBezTo>
                  <a:cubicBezTo>
                    <a:pt x="60" y="295"/>
                    <a:pt x="44" y="282"/>
                    <a:pt x="29" y="266"/>
                  </a:cubicBezTo>
                  <a:cubicBezTo>
                    <a:pt x="15" y="250"/>
                    <a:pt x="8" y="227"/>
                    <a:pt x="8" y="200"/>
                  </a:cubicBezTo>
                  <a:cubicBezTo>
                    <a:pt x="8" y="166"/>
                    <a:pt x="21" y="137"/>
                    <a:pt x="45" y="112"/>
                  </a:cubicBezTo>
                  <a:cubicBezTo>
                    <a:pt x="70" y="88"/>
                    <a:pt x="107" y="73"/>
                    <a:pt x="152" y="67"/>
                  </a:cubicBezTo>
                  <a:lnTo>
                    <a:pt x="152" y="0"/>
                  </a:lnTo>
                  <a:lnTo>
                    <a:pt x="213" y="0"/>
                  </a:lnTo>
                  <a:lnTo>
                    <a:pt x="213" y="67"/>
                  </a:lnTo>
                  <a:cubicBezTo>
                    <a:pt x="264" y="71"/>
                    <a:pt x="305" y="84"/>
                    <a:pt x="338" y="104"/>
                  </a:cubicBezTo>
                  <a:lnTo>
                    <a:pt x="307" y="180"/>
                  </a:lnTo>
                  <a:cubicBezTo>
                    <a:pt x="277" y="162"/>
                    <a:pt x="246" y="151"/>
                    <a:pt x="213" y="147"/>
                  </a:cubicBezTo>
                  <a:lnTo>
                    <a:pt x="213" y="252"/>
                  </a:lnTo>
                  <a:cubicBezTo>
                    <a:pt x="242" y="258"/>
                    <a:pt x="267" y="266"/>
                    <a:pt x="287" y="274"/>
                  </a:cubicBezTo>
                  <a:cubicBezTo>
                    <a:pt x="308" y="282"/>
                    <a:pt x="324" y="295"/>
                    <a:pt x="336" y="311"/>
                  </a:cubicBezTo>
                  <a:cubicBezTo>
                    <a:pt x="350" y="327"/>
                    <a:pt x="356" y="350"/>
                    <a:pt x="356" y="377"/>
                  </a:cubicBezTo>
                  <a:cubicBezTo>
                    <a:pt x="356" y="409"/>
                    <a:pt x="344" y="438"/>
                    <a:pt x="320" y="463"/>
                  </a:cubicBezTo>
                  <a:close/>
                  <a:moveTo>
                    <a:pt x="119" y="219"/>
                  </a:moveTo>
                  <a:cubicBezTo>
                    <a:pt x="127" y="225"/>
                    <a:pt x="137" y="231"/>
                    <a:pt x="152" y="235"/>
                  </a:cubicBezTo>
                  <a:lnTo>
                    <a:pt x="152" y="147"/>
                  </a:lnTo>
                  <a:cubicBezTo>
                    <a:pt x="135" y="151"/>
                    <a:pt x="125" y="157"/>
                    <a:pt x="117" y="166"/>
                  </a:cubicBezTo>
                  <a:cubicBezTo>
                    <a:pt x="109" y="174"/>
                    <a:pt x="107" y="182"/>
                    <a:pt x="107" y="194"/>
                  </a:cubicBezTo>
                  <a:cubicBezTo>
                    <a:pt x="107" y="203"/>
                    <a:pt x="111" y="213"/>
                    <a:pt x="119" y="219"/>
                  </a:cubicBezTo>
                  <a:close/>
                  <a:moveTo>
                    <a:pt x="246" y="409"/>
                  </a:moveTo>
                  <a:cubicBezTo>
                    <a:pt x="254" y="401"/>
                    <a:pt x="256" y="393"/>
                    <a:pt x="256" y="383"/>
                  </a:cubicBezTo>
                  <a:cubicBezTo>
                    <a:pt x="256" y="373"/>
                    <a:pt x="252" y="364"/>
                    <a:pt x="244" y="358"/>
                  </a:cubicBezTo>
                  <a:cubicBezTo>
                    <a:pt x="236" y="352"/>
                    <a:pt x="225" y="346"/>
                    <a:pt x="211" y="342"/>
                  </a:cubicBezTo>
                  <a:lnTo>
                    <a:pt x="211" y="426"/>
                  </a:lnTo>
                  <a:cubicBezTo>
                    <a:pt x="227" y="422"/>
                    <a:pt x="240" y="418"/>
                    <a:pt x="246" y="40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sp>
        <p:nvSpPr>
          <p:cNvPr id="2" name="日期占位符 1"/>
          <p:cNvSpPr>
            <a:spLocks noGrp="1"/>
          </p:cNvSpPr>
          <p:nvPr>
            <p:ph type="dt" sz="half" idx="20"/>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21"/>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4" name="灯片编号占位符 3"/>
          <p:cNvSpPr>
            <a:spLocks noGrp="1"/>
          </p:cNvSpPr>
          <p:nvPr>
            <p:ph type="sldNum" sz="quarter" idx="22"/>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chemeClr val="bg1">
            <a:alpha val="29999"/>
          </a:schemeClr>
        </a:solidFill>
        <a:effectLst/>
      </p:bgPr>
    </p:bg>
    <p:spTree>
      <p:nvGrpSpPr>
        <p:cNvPr id="1" name=""/>
        <p:cNvGrpSpPr/>
        <p:nvPr/>
      </p:nvGrpSpPr>
      <p:grpSpPr>
        <a:xfrm>
          <a:off x="0" y="0"/>
          <a:ext cx="0" cy="0"/>
          <a:chOff x="0" y="0"/>
          <a:chExt cx="0" cy="0"/>
        </a:xfrm>
      </p:grpSpPr>
      <p:sp>
        <p:nvSpPr>
          <p:cNvPr id="7" name="长方形 6"/>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3" name="长方形 12"/>
          <p:cNvSpPr/>
          <p:nvPr userDrawn="1"/>
        </p:nvSpPr>
        <p:spPr>
          <a:xfrm>
            <a:off x="763588" y="2817813"/>
            <a:ext cx="6207125" cy="25717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52228" name="长方形 2"/>
          <p:cNvSpPr/>
          <p:nvPr userDrawn="1"/>
        </p:nvSpPr>
        <p:spPr>
          <a:xfrm>
            <a:off x="3105150" y="3236913"/>
            <a:ext cx="184150" cy="647700"/>
          </a:xfrm>
          <a:prstGeom prst="rect">
            <a:avLst/>
          </a:prstGeom>
          <a:noFill/>
          <a:ln w="9525">
            <a:noFill/>
          </a:ln>
        </p:spPr>
        <p:txBody>
          <a:bodyPr wrap="none" lIns="91440" tIns="45720" rIns="91440" bIns="45720" anchor="ctr" anchorCtr="0">
            <a:spAutoFit/>
          </a:bodyPr>
          <a:lstStyle/>
          <a:p>
            <a:pPr lvl="0" eaLnBrk="0" hangingPunct="0">
              <a:buSzTx/>
            </a:pPr>
            <a:br>
              <a:rPr lang="en-US" altLang="en-US" u="none" baseline="0" dirty="0">
                <a:latin typeface="Microsoft YaHei UI" panose="020B0503020204020204" pitchFamily="34" charset="-122"/>
                <a:ea typeface="Microsoft YaHei UI" panose="020B0503020204020204" pitchFamily="34" charset="-122"/>
              </a:rPr>
            </a:br>
            <a:endParaRPr lang="en-US" altLang="en-US" u="none" baseline="0" dirty="0">
              <a:latin typeface="Microsoft YaHei UI" panose="020B0503020204020204" pitchFamily="34" charset="-122"/>
              <a:ea typeface="Microsoft YaHei UI" panose="020B0503020204020204" pitchFamily="34" charset="-122"/>
            </a:endParaRPr>
          </a:p>
        </p:txBody>
      </p:sp>
      <p:sp>
        <p:nvSpPr>
          <p:cNvPr id="18" name="标题 1"/>
          <p:cNvSpPr>
            <a:spLocks noGrp="1"/>
          </p:cNvSpPr>
          <p:nvPr>
            <p:ph type="title" hasCustomPrompt="1"/>
          </p:nvPr>
        </p:nvSpPr>
        <p:spPr>
          <a:xfrm>
            <a:off x="1108430" y="3267744"/>
            <a:ext cx="5651293" cy="1086304"/>
          </a:xfrm>
          <a:prstGeom prst="rect">
            <a:avLst/>
          </a:prstGeom>
        </p:spPr>
        <p:txBody>
          <a:bodyPr lIns="91440" rIns="91440" rtlCol="0" anchor="ctr" anchorCtr="0">
            <a:noAutofit/>
          </a:bodyPr>
          <a:lstStyle>
            <a:lvl1pPr algn="l">
              <a:defRPr sz="88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en-US" strike="noStrike" noProof="0"/>
              <a:t>标题</a:t>
            </a:r>
          </a:p>
        </p:txBody>
      </p:sp>
      <p:sp>
        <p:nvSpPr>
          <p:cNvPr id="11" name="图片占位符 10"/>
          <p:cNvSpPr>
            <a:spLocks noGrp="1"/>
          </p:cNvSpPr>
          <p:nvPr>
            <p:ph type="pic" sz="quarter" idx="14"/>
          </p:nvPr>
        </p:nvSpPr>
        <p:spPr>
          <a:xfrm>
            <a:off x="5923125" y="0"/>
            <a:ext cx="6268875" cy="6858000"/>
          </a:xfrm>
          <a:custGeom>
            <a:avLst/>
            <a:gdLst>
              <a:gd name="connsiteX0" fmla="*/ 0 w 6268875"/>
              <a:gd name="connsiteY0" fmla="*/ 0 h 6858000"/>
              <a:gd name="connsiteX1" fmla="*/ 6268875 w 6268875"/>
              <a:gd name="connsiteY1" fmla="*/ 0 h 6858000"/>
              <a:gd name="connsiteX2" fmla="*/ 6268875 w 6268875"/>
              <a:gd name="connsiteY2" fmla="*/ 6858000 h 6858000"/>
              <a:gd name="connsiteX3" fmla="*/ 0 w 6268875"/>
              <a:gd name="connsiteY3" fmla="*/ 6858000 h 6858000"/>
              <a:gd name="connsiteX4" fmla="*/ 0 w 6268875"/>
              <a:gd name="connsiteY4" fmla="*/ 5389964 h 6858000"/>
              <a:gd name="connsiteX5" fmla="*/ 1047301 w 6268875"/>
              <a:gd name="connsiteY5" fmla="*/ 5389964 h 6858000"/>
              <a:gd name="connsiteX6" fmla="*/ 1047301 w 6268875"/>
              <a:gd name="connsiteY6" fmla="*/ 2814404 h 6858000"/>
              <a:gd name="connsiteX7" fmla="*/ 0 w 6268875"/>
              <a:gd name="connsiteY7" fmla="*/ 28144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8875" h="6858000">
                <a:moveTo>
                  <a:pt x="0" y="0"/>
                </a:moveTo>
                <a:lnTo>
                  <a:pt x="6268875" y="0"/>
                </a:lnTo>
                <a:lnTo>
                  <a:pt x="6268875" y="6858000"/>
                </a:lnTo>
                <a:lnTo>
                  <a:pt x="0" y="6858000"/>
                </a:lnTo>
                <a:lnTo>
                  <a:pt x="0" y="5389964"/>
                </a:lnTo>
                <a:lnTo>
                  <a:pt x="1047301" y="5389964"/>
                </a:lnTo>
                <a:lnTo>
                  <a:pt x="1047301" y="2814404"/>
                </a:lnTo>
                <a:lnTo>
                  <a:pt x="0" y="2814404"/>
                </a:lnTo>
                <a:close/>
              </a:path>
            </a:pathLst>
          </a:custGeom>
          <a:solidFill>
            <a:schemeClr val="tx1"/>
          </a:solidFill>
        </p:spPr>
        <p:txBody>
          <a:bodyPr wrap="square" rtlCol="0">
            <a:noAutofit/>
          </a:bodyPr>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3" name="文本占位符 2"/>
          <p:cNvSpPr>
            <a:spLocks noGrp="1"/>
          </p:cNvSpPr>
          <p:nvPr>
            <p:ph type="body" sz="quarter" idx="15" hasCustomPrompt="1"/>
          </p:nvPr>
        </p:nvSpPr>
        <p:spPr>
          <a:xfrm>
            <a:off x="1124261" y="4354048"/>
            <a:ext cx="5651500" cy="704088"/>
          </a:xfrm>
        </p:spPr>
        <p:txBody>
          <a:bodyPr rtlCol="0" anchor="ctr">
            <a:normAutofit/>
          </a:bodyPr>
          <a:lstStyle>
            <a:lvl1pPr marL="0" indent="0">
              <a:buNone/>
              <a:defRPr sz="2400" b="1" i="0" cap="all" spc="600" baseline="0">
                <a:latin typeface="Microsoft YaHei UI" panose="020B0503020204020204" pitchFamily="34" charset="-122"/>
                <a:ea typeface="Microsoft YaHei UI" panose="020B0503020204020204" pitchFamily="34" charset="-122"/>
              </a:defRPr>
            </a:lvl1pPr>
          </a:lstStyle>
          <a:p>
            <a:pPr lvl="0" rtl="0" fontAlgn="auto"/>
            <a:r>
              <a:rPr lang="en-US" strike="noStrike" noProof="0"/>
              <a:t>副标题</a:t>
            </a:r>
          </a:p>
        </p:txBody>
      </p:sp>
      <p:sp>
        <p:nvSpPr>
          <p:cNvPr id="2" name="日期占位符 1"/>
          <p:cNvSpPr>
            <a:spLocks noGrp="1"/>
          </p:cNvSpPr>
          <p:nvPr>
            <p:ph type="dt" sz="half" idx="16"/>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4" name="页脚占位符 3"/>
          <p:cNvSpPr>
            <a:spLocks noGrp="1"/>
          </p:cNvSpPr>
          <p:nvPr>
            <p:ph type="ftr" sz="quarter" idx="17"/>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5" name="灯片编号占位符 4"/>
          <p:cNvSpPr>
            <a:spLocks noGrp="1"/>
          </p:cNvSpPr>
          <p:nvPr>
            <p:ph type="sldNum" sz="quarter" idx="18"/>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标题和内容 ">
    <p:bg>
      <p:bgPr>
        <a:solidFill>
          <a:schemeClr val="bg2">
            <a:alpha val="39998"/>
          </a:schemeClr>
        </a:solidFill>
        <a:effectLst/>
      </p:bgPr>
    </p:bg>
    <p:spTree>
      <p:nvGrpSpPr>
        <p:cNvPr id="1" name=""/>
        <p:cNvGrpSpPr/>
        <p:nvPr/>
      </p:nvGrpSpPr>
      <p:grpSpPr>
        <a:xfrm>
          <a:off x="0" y="0"/>
          <a:ext cx="0" cy="0"/>
          <a:chOff x="0" y="0"/>
          <a:chExt cx="0" cy="0"/>
        </a:xfrm>
      </p:grpSpPr>
      <p:sp>
        <p:nvSpPr>
          <p:cNvPr id="5" name="长方形 4"/>
          <p:cNvSpPr/>
          <p:nvPr userDrawn="1"/>
        </p:nvSpPr>
        <p:spPr>
          <a:xfrm>
            <a:off x="0" y="0"/>
            <a:ext cx="12192000" cy="985838"/>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latin typeface="Microsoft YaHei UI" panose="020B0503020204020204" pitchFamily="34" charset="-122"/>
              <a:ea typeface="Microsoft YaHei UI" panose="020B0503020204020204" pitchFamily="34" charset="-122"/>
            </a:endParaRPr>
          </a:p>
        </p:txBody>
      </p: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内容占位符 9"/>
          <p:cNvSpPr>
            <a:spLocks noGrp="1"/>
          </p:cNvSpPr>
          <p:nvPr>
            <p:ph sz="quarter" idx="13"/>
          </p:nvPr>
        </p:nvSpPr>
        <p:spPr>
          <a:xfrm>
            <a:off x="639763" y="1470025"/>
            <a:ext cx="10904088" cy="4706938"/>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07827B82-FD68-4ADE-8128-760B1DCBAB73}"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 项内容 ">
    <p:bg>
      <p:bgPr>
        <a:solidFill>
          <a:schemeClr val="bg2">
            <a:alpha val="39998"/>
          </a:schemeClr>
        </a:solidFill>
        <a:effectLst/>
      </p:bgPr>
    </p:bg>
    <p:spTree>
      <p:nvGrpSpPr>
        <p:cNvPr id="1" name=""/>
        <p:cNvGrpSpPr/>
        <p:nvPr/>
      </p:nvGrpSpPr>
      <p:grpSpPr>
        <a:xfrm>
          <a:off x="0" y="0"/>
          <a:ext cx="0" cy="0"/>
          <a:chOff x="0" y="0"/>
          <a:chExt cx="0" cy="0"/>
        </a:xfrm>
      </p:grpSpPr>
      <p:sp>
        <p:nvSpPr>
          <p:cNvPr id="6" name="长方形 5"/>
          <p:cNvSpPr/>
          <p:nvPr userDrawn="1"/>
        </p:nvSpPr>
        <p:spPr>
          <a:xfrm>
            <a:off x="0" y="5872163"/>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7" name="长方形 6"/>
          <p:cNvSpPr/>
          <p:nvPr userDrawn="1"/>
        </p:nvSpPr>
        <p:spPr>
          <a:xfrm>
            <a:off x="5002213" y="0"/>
            <a:ext cx="7189788" cy="6858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761117" y="681037"/>
            <a:ext cx="4791637"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2" name="图片占位符 10"/>
          <p:cNvSpPr>
            <a:spLocks noGrp="1"/>
          </p:cNvSpPr>
          <p:nvPr>
            <p:ph type="pic" sz="quarter" idx="14"/>
          </p:nvPr>
        </p:nvSpPr>
        <p:spPr>
          <a:xfrm>
            <a:off x="542925" y="571500"/>
            <a:ext cx="5553075" cy="5715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10" name="内容占位符 9"/>
          <p:cNvSpPr>
            <a:spLocks noGrp="1"/>
          </p:cNvSpPr>
          <p:nvPr>
            <p:ph sz="quarter" idx="15"/>
          </p:nvPr>
        </p:nvSpPr>
        <p:spPr>
          <a:xfrm>
            <a:off x="6761163" y="1265238"/>
            <a:ext cx="4791591" cy="4911725"/>
          </a:xfrm>
        </p:spPr>
        <p:txBody>
          <a:bodyPr rtlCol="0"/>
          <a:lstStyle>
            <a:lvl1pPr>
              <a:lnSpc>
                <a:spcPct val="200000"/>
              </a:lnSpc>
              <a:spcBef>
                <a:spcPts val="1000"/>
              </a:spcBef>
              <a:buClrTx/>
              <a:defRPr>
                <a:latin typeface="Microsoft YaHei UI" panose="020B0503020204020204" pitchFamily="34" charset="-122"/>
                <a:ea typeface="Microsoft YaHei UI" panose="020B0503020204020204" pitchFamily="34" charset="-122"/>
              </a:defRPr>
            </a:lvl1pPr>
            <a:lvl2pPr>
              <a:lnSpc>
                <a:spcPct val="200000"/>
              </a:lnSpc>
              <a:spcBef>
                <a:spcPts val="1000"/>
              </a:spcBef>
              <a:buClrTx/>
              <a:defRPr/>
            </a:lvl2pPr>
            <a:lvl3pPr>
              <a:lnSpc>
                <a:spcPct val="200000"/>
              </a:lnSpc>
              <a:spcBef>
                <a:spcPts val="1000"/>
              </a:spcBef>
              <a:buClrTx/>
              <a:defRPr/>
            </a:lvl3pPr>
            <a:lvl4pPr>
              <a:lnSpc>
                <a:spcPct val="200000"/>
              </a:lnSpc>
              <a:spcBef>
                <a:spcPts val="1000"/>
              </a:spcBef>
              <a:buClrTx/>
              <a:defRPr/>
            </a:lvl4pPr>
            <a:lvl5pPr>
              <a:lnSpc>
                <a:spcPct val="200000"/>
              </a:lnSpc>
              <a:spcBef>
                <a:spcPts val="1000"/>
              </a:spcBef>
              <a:buClrTx/>
              <a:defRPr/>
            </a:lvl5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B279A881-543A-48E0-916F-6600FAAECBE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比较">
    <p:bg>
      <p:bgPr>
        <a:solidFill>
          <a:schemeClr val="bg2">
            <a:alpha val="39998"/>
          </a:schemeClr>
        </a:solidFill>
        <a:effectLst/>
      </p:bgPr>
    </p:bg>
    <p:spTree>
      <p:nvGrpSpPr>
        <p:cNvPr id="1" name=""/>
        <p:cNvGrpSpPr/>
        <p:nvPr/>
      </p:nvGrpSpPr>
      <p:grpSpPr>
        <a:xfrm>
          <a:off x="0" y="0"/>
          <a:ext cx="0" cy="0"/>
          <a:chOff x="0" y="0"/>
          <a:chExt cx="0" cy="0"/>
        </a:xfrm>
      </p:grpSpPr>
      <p:sp>
        <p:nvSpPr>
          <p:cNvPr id="16" name="长方形 15"/>
          <p:cNvSpPr/>
          <p:nvPr userDrawn="1"/>
        </p:nvSpPr>
        <p:spPr>
          <a:xfrm>
            <a:off x="0" y="0"/>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solidFill>
                <a:schemeClr val="bg1"/>
              </a:solidFill>
              <a:latin typeface="Microsoft YaHei UI" panose="020B0503020204020204" pitchFamily="34" charset="-122"/>
              <a:ea typeface="Microsoft YaHei UI" panose="020B0503020204020204" pitchFamily="34" charset="-122"/>
            </a:endParaRPr>
          </a:p>
        </p:txBody>
      </p:sp>
      <p:cxnSp>
        <p:nvCxnSpPr>
          <p:cNvPr id="14" name="直接连接符​​(S) 13"/>
          <p:cNvCxnSpPr/>
          <p:nvPr userDrawn="1"/>
        </p:nvCxnSpPr>
        <p:spPr>
          <a:xfrm>
            <a:off x="6167438" y="1612900"/>
            <a:ext cx="0" cy="4905375"/>
          </a:xfrm>
          <a:prstGeom prst="line">
            <a:avLst/>
          </a:prstGeom>
          <a:ln>
            <a:solidFill>
              <a:schemeClr val="tx2">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文本占位符 2"/>
          <p:cNvSpPr>
            <a:spLocks noGrp="1"/>
          </p:cNvSpPr>
          <p:nvPr>
            <p:ph type="body" idx="1"/>
          </p:nvPr>
        </p:nvSpPr>
        <p:spPr>
          <a:xfrm>
            <a:off x="838201"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12" name="文本占位符 2"/>
          <p:cNvSpPr>
            <a:spLocks noGrp="1"/>
          </p:cNvSpPr>
          <p:nvPr>
            <p:ph type="body" idx="14"/>
          </p:nvPr>
        </p:nvSpPr>
        <p:spPr>
          <a:xfrm>
            <a:off x="6501205"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7" name="内容占位符 6"/>
          <p:cNvSpPr>
            <a:spLocks noGrp="1"/>
          </p:cNvSpPr>
          <p:nvPr>
            <p:ph sz="quarter" idx="15"/>
          </p:nvPr>
        </p:nvSpPr>
        <p:spPr>
          <a:xfrm>
            <a:off x="838199"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15" name="内容占位符 6"/>
          <p:cNvSpPr>
            <a:spLocks noGrp="1"/>
          </p:cNvSpPr>
          <p:nvPr>
            <p:ph sz="quarter" idx="16"/>
          </p:nvPr>
        </p:nvSpPr>
        <p:spPr>
          <a:xfrm>
            <a:off x="6501205"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52D3BB04-27DF-418D-A94F-CEF723DA004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图片和字幕">
    <p:bg>
      <p:bgPr>
        <a:solidFill>
          <a:schemeClr val="bg2">
            <a:alpha val="39998"/>
          </a:schemeClr>
        </a:solidFill>
        <a:effectLst/>
      </p:bgPr>
    </p:bg>
    <p:spTree>
      <p:nvGrpSpPr>
        <p:cNvPr id="1" name=""/>
        <p:cNvGrpSpPr/>
        <p:nvPr/>
      </p:nvGrpSpPr>
      <p:grpSpPr>
        <a:xfrm>
          <a:off x="0" y="0"/>
          <a:ext cx="0" cy="0"/>
          <a:chOff x="0" y="0"/>
          <a:chExt cx="0" cy="0"/>
        </a:xfrm>
      </p:grpSpPr>
      <p:sp>
        <p:nvSpPr>
          <p:cNvPr id="10" name="矩形 9"/>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1" name="矩形 10"/>
          <p:cNvSpPr/>
          <p:nvPr userDrawn="1"/>
        </p:nvSpPr>
        <p:spPr>
          <a:xfrm>
            <a:off x="5951538" y="1803400"/>
            <a:ext cx="6240463" cy="32527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494545" y="2028031"/>
            <a:ext cx="5058209"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3" name="图片占位符 10"/>
          <p:cNvSpPr>
            <a:spLocks noGrp="1"/>
          </p:cNvSpPr>
          <p:nvPr>
            <p:ph type="pic" sz="quarter" idx="14"/>
          </p:nvPr>
        </p:nvSpPr>
        <p:spPr>
          <a:xfrm>
            <a:off x="542925" y="0"/>
            <a:ext cx="5408696" cy="6858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6" name="内容占位符 5"/>
          <p:cNvSpPr>
            <a:spLocks noGrp="1"/>
          </p:cNvSpPr>
          <p:nvPr>
            <p:ph sz="quarter" idx="15"/>
          </p:nvPr>
        </p:nvSpPr>
        <p:spPr>
          <a:xfrm>
            <a:off x="6494463" y="2611438"/>
            <a:ext cx="5058291" cy="2165350"/>
          </a:xfrm>
        </p:spPr>
        <p:txBody>
          <a:bodyPr rtlCol="0"/>
          <a:lstStyle>
            <a:lvl1pPr marL="0" indent="0">
              <a:lnSpc>
                <a:spcPct val="200000"/>
              </a:lnSpc>
              <a:spcBef>
                <a:spcPts val="1900"/>
              </a:spcBef>
              <a:buNone/>
              <a:defRPr>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269909EB-DF0E-4C79-A2EF-9AE47FAE29FD}"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accent4">
            <a:alpha val="40000"/>
          </a:schemeClr>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4956335B-2858-4BDB-9C2A-BA1EF7309CEC}"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rtlCol="0"/>
          <a:lstStyle/>
          <a:p>
            <a:pPr rtl="0" fontAlgn="auto"/>
            <a:r>
              <a:rPr lang="zh-CN" altLang="en-US" strike="noStrike" noProof="0"/>
              <a:t>单击此处编辑母版标题样式</a:t>
            </a:r>
            <a:endParaRPr lang="zh-CN" altLang="en-US" strike="noStrike" noProof="0" dirty="0"/>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p>
            <a:pPr rtl="0" fontAlgn="auto"/>
            <a:fld id="{10B06D7F-8A32-4375-85C4-0A86C49D8F04}"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dirty="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p>
            <a:pPr rtl="0" fontAlgn="auto"/>
            <a:endParaRPr lang="zh-CN" altLang="en-US" strike="noStrike" noProof="0" dirty="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p>
            <a:pPr rtl="0" fontAlgn="auto"/>
            <a:fld id="{ED6580AB-5C3C-4B4F-8E2A-8B7A0A8CE695}"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dirty="0"/>
          </a:p>
        </p:txBody>
      </p:sp>
    </p:spTree>
  </p:cSld>
  <p:clrMapOvr>
    <a:masterClrMapping/>
  </p:clrMapOvr>
  <p:transition>
    <p:random/>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3337" y="310287"/>
            <a:ext cx="5238313" cy="853352"/>
          </a:xfrm>
        </p:spPr>
        <p:txBody>
          <a:bodyPr rtlCol="0">
            <a:normAutofit/>
          </a:bodyPr>
          <a:lstStyle>
            <a:lvl1pPr>
              <a:defRPr sz="3600" b="1">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单击以编辑模板标题样式</a:t>
            </a:r>
          </a:p>
        </p:txBody>
      </p:sp>
      <p:sp>
        <p:nvSpPr>
          <p:cNvPr id="7" name="文本占位符 7"/>
          <p:cNvSpPr>
            <a:spLocks noGrp="1"/>
          </p:cNvSpPr>
          <p:nvPr>
            <p:ph type="body" sz="quarter" idx="13"/>
          </p:nvPr>
        </p:nvSpPr>
        <p:spPr>
          <a:xfrm>
            <a:off x="343337" y="981076"/>
            <a:ext cx="3581400" cy="365126"/>
          </a:xfrm>
        </p:spPr>
        <p:txBody>
          <a:bodyPr rtlCol="0">
            <a:normAutofit/>
          </a:bodyPr>
          <a:lstStyle>
            <a:lvl1pPr marL="0" indent="0">
              <a:spcBef>
                <a:spcPts val="900"/>
              </a:spcBef>
              <a:buNone/>
              <a:defRPr sz="2000" b="1">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9E6A0E9E-76B9-491F-A8A8-5BC8B0941651}"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zh-CN" altLang="en-US" strike="noStrike" noProof="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7966EA62-41C5-4F9A-A915-5B0BC739C923}"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a:p>
        </p:txBody>
      </p:sp>
    </p:spTree>
  </p:cSld>
  <p:clrMapOvr>
    <a:masterClrMapping/>
  </p:clrMapOvr>
  <p:transition>
    <p:random/>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标题幻灯片">
    <p:bg>
      <p:bgPr>
        <a:gradFill>
          <a:gsLst>
            <a:gs pos="0">
              <a:schemeClr val="accent3">
                <a:lumMod val="0"/>
                <a:lumOff val="100000"/>
              </a:schemeClr>
            </a:gs>
            <a:gs pos="77020">
              <a:schemeClr val="bg2">
                <a:lumMod val="85000"/>
              </a:schemeClr>
            </a:gs>
            <a:gs pos="40000">
              <a:schemeClr val="accent3">
                <a:lumMod val="0"/>
                <a:lumOff val="100000"/>
              </a:schemeClr>
            </a:gs>
            <a:gs pos="100000">
              <a:schemeClr val="bg1">
                <a:lumMod val="65000"/>
              </a:schemeClr>
            </a:gs>
          </a:gsLst>
          <a:path path="circle">
            <a:fillToRect l="50000" t="-80000" r="50000" b="180000"/>
          </a:path>
        </a:gradFill>
        <a:effectLst/>
      </p:bgPr>
    </p:bg>
    <p:spTree>
      <p:nvGrpSpPr>
        <p:cNvPr id="1" name=""/>
        <p:cNvGrpSpPr/>
        <p:nvPr/>
      </p:nvGrpSpPr>
      <p:grpSpPr>
        <a:xfrm>
          <a:off x="0" y="0"/>
          <a:ext cx="0" cy="0"/>
          <a:chOff x="0" y="0"/>
          <a:chExt cx="0" cy="0"/>
        </a:xfrm>
      </p:grpSpPr>
      <p:sp>
        <p:nvSpPr>
          <p:cNvPr id="10" name="长方形 9"/>
          <p:cNvSpPr/>
          <p:nvPr userDrawn="1"/>
        </p:nvSpPr>
        <p:spPr>
          <a:xfrm>
            <a:off x="0" y="3614738"/>
            <a:ext cx="12192000" cy="542925"/>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8" name="长方形 17"/>
          <p:cNvSpPr/>
          <p:nvPr userDrawn="1"/>
        </p:nvSpPr>
        <p:spPr>
          <a:xfrm>
            <a:off x="2714625" y="3614738"/>
            <a:ext cx="2252663" cy="5429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19" name="长方形 18"/>
          <p:cNvSpPr/>
          <p:nvPr userDrawn="1"/>
        </p:nvSpPr>
        <p:spPr>
          <a:xfrm>
            <a:off x="7219950" y="3614738"/>
            <a:ext cx="2252663" cy="5429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0" name="长方形 19"/>
          <p:cNvSpPr/>
          <p:nvPr userDrawn="1"/>
        </p:nvSpPr>
        <p:spPr>
          <a:xfrm>
            <a:off x="4967288" y="3614738"/>
            <a:ext cx="2252663" cy="5429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1" name="长方形 20"/>
          <p:cNvSpPr/>
          <p:nvPr userDrawn="1"/>
        </p:nvSpPr>
        <p:spPr>
          <a:xfrm>
            <a:off x="9472613" y="3614738"/>
            <a:ext cx="2252663" cy="5429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2" name="长方形 21"/>
          <p:cNvSpPr/>
          <p:nvPr userDrawn="1"/>
        </p:nvSpPr>
        <p:spPr>
          <a:xfrm>
            <a:off x="461963" y="3614738"/>
            <a:ext cx="2252663" cy="5429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3" name="长方形 22"/>
          <p:cNvSpPr/>
          <p:nvPr userDrawn="1"/>
        </p:nvSpPr>
        <p:spPr>
          <a:xfrm rot="5400000">
            <a:off x="996156" y="4709319"/>
            <a:ext cx="1185863" cy="825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5" name="长方形 24"/>
          <p:cNvSpPr/>
          <p:nvPr userDrawn="1"/>
        </p:nvSpPr>
        <p:spPr>
          <a:xfrm rot="5400000">
            <a:off x="3248819" y="2980531"/>
            <a:ext cx="1185863" cy="825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7" name="长方形 26"/>
          <p:cNvSpPr/>
          <p:nvPr userDrawn="1"/>
        </p:nvSpPr>
        <p:spPr>
          <a:xfrm rot="5400000">
            <a:off x="7754144" y="2980531"/>
            <a:ext cx="1185863" cy="825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28" name="长方形 27"/>
          <p:cNvSpPr/>
          <p:nvPr userDrawn="1"/>
        </p:nvSpPr>
        <p:spPr>
          <a:xfrm rot="5400000">
            <a:off x="10048081" y="4709319"/>
            <a:ext cx="1185863" cy="825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0" name="长方形 29"/>
          <p:cNvSpPr/>
          <p:nvPr userDrawn="1"/>
        </p:nvSpPr>
        <p:spPr>
          <a:xfrm rot="5400000">
            <a:off x="5501481" y="4709319"/>
            <a:ext cx="1185863" cy="825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1" name="椭圆形 60"/>
          <p:cNvSpPr/>
          <p:nvPr userDrawn="1"/>
        </p:nvSpPr>
        <p:spPr>
          <a:xfrm>
            <a:off x="1503363" y="3806825"/>
            <a:ext cx="169863" cy="1698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2" name="椭圆形 61"/>
          <p:cNvSpPr/>
          <p:nvPr userDrawn="1"/>
        </p:nvSpPr>
        <p:spPr>
          <a:xfrm>
            <a:off x="3756025"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4" name="椭圆形 63"/>
          <p:cNvSpPr/>
          <p:nvPr userDrawn="1"/>
        </p:nvSpPr>
        <p:spPr>
          <a:xfrm>
            <a:off x="6011863"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5" name="椭圆形 64"/>
          <p:cNvSpPr/>
          <p:nvPr userDrawn="1"/>
        </p:nvSpPr>
        <p:spPr>
          <a:xfrm>
            <a:off x="8261350" y="3802063"/>
            <a:ext cx="169863"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6" name="椭圆形 65"/>
          <p:cNvSpPr/>
          <p:nvPr userDrawn="1"/>
        </p:nvSpPr>
        <p:spPr>
          <a:xfrm>
            <a:off x="10556875" y="3802063"/>
            <a:ext cx="168275" cy="1682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1" name="椭圆形 30"/>
          <p:cNvSpPr/>
          <p:nvPr userDrawn="1"/>
        </p:nvSpPr>
        <p:spPr>
          <a:xfrm>
            <a:off x="9818688" y="4929188"/>
            <a:ext cx="1643063" cy="164306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2" name="椭圆形 31"/>
          <p:cNvSpPr/>
          <p:nvPr userDrawn="1"/>
        </p:nvSpPr>
        <p:spPr>
          <a:xfrm>
            <a:off x="7483475" y="1257300"/>
            <a:ext cx="1643063" cy="164306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3" name="椭圆形 32"/>
          <p:cNvSpPr/>
          <p:nvPr userDrawn="1"/>
        </p:nvSpPr>
        <p:spPr>
          <a:xfrm>
            <a:off x="5272088" y="4929188"/>
            <a:ext cx="1643063" cy="16430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4" name="椭圆形 33"/>
          <p:cNvSpPr/>
          <p:nvPr userDrawn="1"/>
        </p:nvSpPr>
        <p:spPr>
          <a:xfrm>
            <a:off x="766763" y="4929188"/>
            <a:ext cx="1643063" cy="16430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5" name="椭圆形 34"/>
          <p:cNvSpPr/>
          <p:nvPr userDrawn="1"/>
        </p:nvSpPr>
        <p:spPr>
          <a:xfrm>
            <a:off x="3019425" y="1257300"/>
            <a:ext cx="1643063" cy="164306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60439" name="任意多边形(F) 19"/>
          <p:cNvSpPr/>
          <p:nvPr userDrawn="1"/>
        </p:nvSpPr>
        <p:spPr>
          <a:xfrm>
            <a:off x="3368675" y="1622425"/>
            <a:ext cx="947738" cy="906463"/>
          </a:xfrm>
          <a:custGeom>
            <a:avLst/>
            <a:gdLst/>
            <a:ahLst/>
            <a:cxnLst>
              <a:cxn ang="0">
                <a:pos x="340829886" y="124388378"/>
              </a:cxn>
              <a:cxn ang="0">
                <a:pos x="210548210" y="124388378"/>
              </a:cxn>
              <a:cxn ang="0">
                <a:pos x="171020150" y="0"/>
              </a:cxn>
              <a:cxn ang="0">
                <a:pos x="130080314" y="123780447"/>
              </a:cxn>
              <a:cxn ang="0">
                <a:pos x="0" y="123375160"/>
              </a:cxn>
              <a:cxn ang="0">
                <a:pos x="1209853" y="124388378"/>
              </a:cxn>
              <a:cxn ang="0">
                <a:pos x="0" y="124388378"/>
              </a:cxn>
              <a:cxn ang="0">
                <a:pos x="105274105" y="200966336"/>
              </a:cxn>
              <a:cxn ang="0">
                <a:pos x="65342760" y="325556796"/>
              </a:cxn>
              <a:cxn ang="0">
                <a:pos x="170616866" y="248776757"/>
              </a:cxn>
              <a:cxn ang="0">
                <a:pos x="275084402" y="325962083"/>
              </a:cxn>
              <a:cxn ang="0">
                <a:pos x="235354419" y="201371060"/>
              </a:cxn>
              <a:cxn ang="0">
                <a:pos x="340829886" y="124388378"/>
              </a:cxn>
              <a:cxn ang="0">
                <a:pos x="239589188" y="276936362"/>
              </a:cxn>
              <a:cxn ang="0">
                <a:pos x="170213581" y="225884203"/>
              </a:cxn>
              <a:cxn ang="0">
                <a:pos x="100434129" y="276936362"/>
              </a:cxn>
              <a:cxn ang="0">
                <a:pos x="127256761" y="194483424"/>
              </a:cxn>
              <a:cxn ang="0">
                <a:pos x="57477309" y="143431264"/>
              </a:cxn>
              <a:cxn ang="0">
                <a:pos x="58283878" y="143431264"/>
              </a:cxn>
              <a:cxn ang="0">
                <a:pos x="57074024" y="142621252"/>
              </a:cxn>
              <a:cxn ang="0">
                <a:pos x="143390388" y="143026540"/>
              </a:cxn>
              <a:cxn ang="0">
                <a:pos x="170616866" y="60573602"/>
              </a:cxn>
              <a:cxn ang="0">
                <a:pos x="197036213" y="143431264"/>
              </a:cxn>
              <a:cxn ang="0">
                <a:pos x="283756423" y="143431264"/>
              </a:cxn>
              <a:cxn ang="0">
                <a:pos x="213573686" y="194888711"/>
              </a:cxn>
              <a:cxn ang="0">
                <a:pos x="239589188" y="276936362"/>
              </a:cxn>
            </a:cxnLst>
            <a:rect l="0" t="0" r="0" b="0"/>
            <a:pathLst>
              <a:path w="1691" h="1610">
                <a:moveTo>
                  <a:pt x="1690" y="614"/>
                </a:moveTo>
                <a:lnTo>
                  <a:pt x="1044" y="614"/>
                </a:lnTo>
                <a:lnTo>
                  <a:pt x="848" y="0"/>
                </a:lnTo>
                <a:lnTo>
                  <a:pt x="645" y="611"/>
                </a:lnTo>
                <a:lnTo>
                  <a:pt x="0" y="609"/>
                </a:lnTo>
                <a:lnTo>
                  <a:pt x="6" y="614"/>
                </a:lnTo>
                <a:lnTo>
                  <a:pt x="0" y="614"/>
                </a:lnTo>
                <a:lnTo>
                  <a:pt x="522" y="992"/>
                </a:lnTo>
                <a:lnTo>
                  <a:pt x="324" y="1607"/>
                </a:lnTo>
                <a:lnTo>
                  <a:pt x="846" y="1228"/>
                </a:lnTo>
                <a:lnTo>
                  <a:pt x="1364" y="1609"/>
                </a:lnTo>
                <a:lnTo>
                  <a:pt x="1167" y="994"/>
                </a:lnTo>
                <a:lnTo>
                  <a:pt x="1690" y="614"/>
                </a:lnTo>
                <a:close/>
                <a:moveTo>
                  <a:pt x="1188" y="1367"/>
                </a:moveTo>
                <a:lnTo>
                  <a:pt x="844" y="1115"/>
                </a:lnTo>
                <a:lnTo>
                  <a:pt x="498" y="1367"/>
                </a:lnTo>
                <a:lnTo>
                  <a:pt x="631" y="960"/>
                </a:lnTo>
                <a:lnTo>
                  <a:pt x="285" y="708"/>
                </a:lnTo>
                <a:lnTo>
                  <a:pt x="289" y="708"/>
                </a:lnTo>
                <a:lnTo>
                  <a:pt x="283" y="704"/>
                </a:lnTo>
                <a:lnTo>
                  <a:pt x="711" y="706"/>
                </a:lnTo>
                <a:lnTo>
                  <a:pt x="846" y="299"/>
                </a:lnTo>
                <a:lnTo>
                  <a:pt x="977" y="708"/>
                </a:lnTo>
                <a:lnTo>
                  <a:pt x="1407" y="708"/>
                </a:lnTo>
                <a:lnTo>
                  <a:pt x="1059" y="962"/>
                </a:lnTo>
                <a:lnTo>
                  <a:pt x="1188" y="1367"/>
                </a:lnTo>
                <a:close/>
              </a:path>
            </a:pathLst>
          </a:custGeom>
          <a:solidFill>
            <a:schemeClr val="bg1"/>
          </a:solidFill>
          <a:ln w="9525">
            <a:noFill/>
          </a:ln>
        </p:spPr>
        <p:txBody>
          <a:bodyPr/>
          <a:lstStyle/>
          <a:p>
            <a:endParaRPr lang="zh-CN" altLang="en-US"/>
          </a:p>
        </p:txBody>
      </p:sp>
      <p:sp>
        <p:nvSpPr>
          <p:cNvPr id="60440" name="任意多边形(F) 18"/>
          <p:cNvSpPr/>
          <p:nvPr userDrawn="1"/>
        </p:nvSpPr>
        <p:spPr>
          <a:xfrm>
            <a:off x="1349375" y="5502275"/>
            <a:ext cx="525463" cy="527050"/>
          </a:xfrm>
          <a:custGeom>
            <a:avLst/>
            <a:gdLst/>
            <a:ahLst/>
            <a:cxnLst>
              <a:cxn ang="0">
                <a:pos x="94520578" y="0"/>
              </a:cxn>
              <a:cxn ang="0">
                <a:pos x="0" y="94519431"/>
              </a:cxn>
              <a:cxn ang="0">
                <a:pos x="94520578" y="189501509"/>
              </a:cxn>
              <a:cxn ang="0">
                <a:pos x="189040515" y="94519431"/>
              </a:cxn>
              <a:cxn ang="0">
                <a:pos x="94520578" y="0"/>
              </a:cxn>
              <a:cxn ang="0">
                <a:pos x="94520578" y="160543660"/>
              </a:cxn>
              <a:cxn ang="0">
                <a:pos x="28817437" y="94519431"/>
              </a:cxn>
              <a:cxn ang="0">
                <a:pos x="94520578" y="28957848"/>
              </a:cxn>
              <a:cxn ang="0">
                <a:pos x="160223719" y="94519431"/>
              </a:cxn>
              <a:cxn ang="0">
                <a:pos x="94520578" y="160543660"/>
              </a:cxn>
            </a:cxnLst>
            <a:rect l="0" t="0" r="0" b="0"/>
            <a:pathLst>
              <a:path w="821" h="819">
                <a:moveTo>
                  <a:pt x="410" y="0"/>
                </a:moveTo>
                <a:cubicBezTo>
                  <a:pt x="185" y="0"/>
                  <a:pt x="0" y="183"/>
                  <a:pt x="0" y="408"/>
                </a:cubicBezTo>
                <a:cubicBezTo>
                  <a:pt x="0" y="634"/>
                  <a:pt x="185" y="818"/>
                  <a:pt x="410" y="818"/>
                </a:cubicBezTo>
                <a:cubicBezTo>
                  <a:pt x="635" y="818"/>
                  <a:pt x="820" y="634"/>
                  <a:pt x="820" y="408"/>
                </a:cubicBezTo>
                <a:cubicBezTo>
                  <a:pt x="820" y="183"/>
                  <a:pt x="635" y="0"/>
                  <a:pt x="410" y="0"/>
                </a:cubicBezTo>
                <a:close/>
                <a:moveTo>
                  <a:pt x="410" y="693"/>
                </a:moveTo>
                <a:cubicBezTo>
                  <a:pt x="252" y="693"/>
                  <a:pt x="125" y="566"/>
                  <a:pt x="125" y="408"/>
                </a:cubicBezTo>
                <a:cubicBezTo>
                  <a:pt x="125" y="251"/>
                  <a:pt x="252" y="125"/>
                  <a:pt x="410" y="125"/>
                </a:cubicBezTo>
                <a:cubicBezTo>
                  <a:pt x="568" y="125"/>
                  <a:pt x="695" y="251"/>
                  <a:pt x="695" y="408"/>
                </a:cubicBezTo>
                <a:cubicBezTo>
                  <a:pt x="695" y="564"/>
                  <a:pt x="566" y="693"/>
                  <a:pt x="410" y="693"/>
                </a:cubicBezTo>
                <a:close/>
              </a:path>
            </a:pathLst>
          </a:custGeom>
          <a:solidFill>
            <a:schemeClr val="bg1"/>
          </a:solidFill>
          <a:ln w="9525">
            <a:noFill/>
          </a:ln>
        </p:spPr>
        <p:txBody>
          <a:bodyPr/>
          <a:lstStyle/>
          <a:p>
            <a:endParaRPr lang="zh-CN" altLang="en-US"/>
          </a:p>
        </p:txBody>
      </p:sp>
      <p:sp>
        <p:nvSpPr>
          <p:cNvPr id="60441" name="任意多边形(F) 17"/>
          <p:cNvSpPr/>
          <p:nvPr userDrawn="1"/>
        </p:nvSpPr>
        <p:spPr>
          <a:xfrm>
            <a:off x="1103313" y="5267325"/>
            <a:ext cx="998537" cy="998538"/>
          </a:xfrm>
          <a:custGeom>
            <a:avLst/>
            <a:gdLst/>
            <a:ahLst/>
            <a:cxnLst>
              <a:cxn ang="0">
                <a:pos x="359239797" y="162996582"/>
              </a:cxn>
              <a:cxn ang="0">
                <a:pos x="325301673" y="137369362"/>
              </a:cxn>
              <a:cxn ang="0">
                <a:pos x="339384452" y="95581683"/>
              </a:cxn>
              <a:cxn ang="0">
                <a:pos x="297827617" y="84730639"/>
              </a:cxn>
              <a:cxn ang="0">
                <a:pos x="295057119" y="41095537"/>
              </a:cxn>
              <a:cxn ang="0">
                <a:pos x="252806857" y="46867450"/>
              </a:cxn>
              <a:cxn ang="0">
                <a:pos x="232951512" y="7156839"/>
              </a:cxn>
              <a:cxn ang="0">
                <a:pos x="196242889" y="28858926"/>
              </a:cxn>
              <a:cxn ang="0">
                <a:pos x="162996908" y="0"/>
              </a:cxn>
              <a:cxn ang="0">
                <a:pos x="137600566" y="33938056"/>
              </a:cxn>
              <a:cxn ang="0">
                <a:pos x="95350946" y="19855305"/>
              </a:cxn>
              <a:cxn ang="0">
                <a:pos x="84499880" y="61412057"/>
              </a:cxn>
              <a:cxn ang="0">
                <a:pos x="41095619" y="64413478"/>
              </a:cxn>
              <a:cxn ang="0">
                <a:pos x="46636616" y="106432726"/>
              </a:cxn>
              <a:cxn ang="0">
                <a:pos x="6925925" y="126287391"/>
              </a:cxn>
              <a:cxn ang="0">
                <a:pos x="28858984" y="162996582"/>
              </a:cxn>
              <a:cxn ang="0">
                <a:pos x="0" y="196010927"/>
              </a:cxn>
              <a:cxn ang="0">
                <a:pos x="33938765" y="221638146"/>
              </a:cxn>
              <a:cxn ang="0">
                <a:pos x="19855345" y="263656753"/>
              </a:cxn>
              <a:cxn ang="0">
                <a:pos x="61412180" y="274507797"/>
              </a:cxn>
              <a:cxn ang="0">
                <a:pos x="64182678" y="317911971"/>
              </a:cxn>
              <a:cxn ang="0">
                <a:pos x="106202011" y="312370986"/>
              </a:cxn>
              <a:cxn ang="0">
                <a:pos x="126057357" y="352081597"/>
              </a:cxn>
              <a:cxn ang="0">
                <a:pos x="162996908" y="330379510"/>
              </a:cxn>
              <a:cxn ang="0">
                <a:pos x="196242889" y="359238437"/>
              </a:cxn>
              <a:cxn ang="0">
                <a:pos x="221639231" y="325069452"/>
              </a:cxn>
              <a:cxn ang="0">
                <a:pos x="263657923" y="339383131"/>
              </a:cxn>
              <a:cxn ang="0">
                <a:pos x="274739916" y="297595451"/>
              </a:cxn>
              <a:cxn ang="0">
                <a:pos x="318144178" y="294824959"/>
              </a:cxn>
              <a:cxn ang="0">
                <a:pos x="312372253" y="252805710"/>
              </a:cxn>
              <a:cxn ang="0">
                <a:pos x="352313872" y="232951045"/>
              </a:cxn>
              <a:cxn ang="0">
                <a:pos x="330380813" y="196010927"/>
              </a:cxn>
              <a:cxn ang="0">
                <a:pos x="180081755" y="303829221"/>
              </a:cxn>
              <a:cxn ang="0">
                <a:pos x="180081755" y="55409215"/>
              </a:cxn>
              <a:cxn ang="0">
                <a:pos x="180081755" y="303829221"/>
              </a:cxn>
            </a:cxnLst>
            <a:rect l="0" t="0" r="0" b="0"/>
            <a:pathLst>
              <a:path w="1557" h="1557">
                <a:moveTo>
                  <a:pt x="1556" y="849"/>
                </a:moveTo>
                <a:lnTo>
                  <a:pt x="1556" y="706"/>
                </a:lnTo>
                <a:lnTo>
                  <a:pt x="1431" y="706"/>
                </a:lnTo>
                <a:cubicBezTo>
                  <a:pt x="1427" y="667"/>
                  <a:pt x="1419" y="630"/>
                  <a:pt x="1409" y="595"/>
                </a:cubicBezTo>
                <a:lnTo>
                  <a:pt x="1526" y="547"/>
                </a:lnTo>
                <a:lnTo>
                  <a:pt x="1470" y="414"/>
                </a:lnTo>
                <a:lnTo>
                  <a:pt x="1353" y="461"/>
                </a:lnTo>
                <a:cubicBezTo>
                  <a:pt x="1335" y="428"/>
                  <a:pt x="1315" y="395"/>
                  <a:pt x="1290" y="367"/>
                </a:cubicBezTo>
                <a:lnTo>
                  <a:pt x="1378" y="279"/>
                </a:lnTo>
                <a:lnTo>
                  <a:pt x="1278" y="178"/>
                </a:lnTo>
                <a:lnTo>
                  <a:pt x="1190" y="266"/>
                </a:lnTo>
                <a:cubicBezTo>
                  <a:pt x="1161" y="242"/>
                  <a:pt x="1128" y="221"/>
                  <a:pt x="1095" y="203"/>
                </a:cubicBezTo>
                <a:lnTo>
                  <a:pt x="1142" y="86"/>
                </a:lnTo>
                <a:lnTo>
                  <a:pt x="1009" y="31"/>
                </a:lnTo>
                <a:lnTo>
                  <a:pt x="960" y="147"/>
                </a:lnTo>
                <a:cubicBezTo>
                  <a:pt x="923" y="137"/>
                  <a:pt x="886" y="129"/>
                  <a:pt x="850" y="125"/>
                </a:cubicBezTo>
                <a:lnTo>
                  <a:pt x="850" y="0"/>
                </a:lnTo>
                <a:lnTo>
                  <a:pt x="706" y="0"/>
                </a:lnTo>
                <a:lnTo>
                  <a:pt x="706" y="125"/>
                </a:lnTo>
                <a:cubicBezTo>
                  <a:pt x="667" y="129"/>
                  <a:pt x="630" y="137"/>
                  <a:pt x="596" y="147"/>
                </a:cubicBezTo>
                <a:lnTo>
                  <a:pt x="546" y="31"/>
                </a:lnTo>
                <a:lnTo>
                  <a:pt x="413" y="86"/>
                </a:lnTo>
                <a:lnTo>
                  <a:pt x="460" y="203"/>
                </a:lnTo>
                <a:cubicBezTo>
                  <a:pt x="428" y="221"/>
                  <a:pt x="395" y="242"/>
                  <a:pt x="366" y="266"/>
                </a:cubicBezTo>
                <a:lnTo>
                  <a:pt x="278" y="178"/>
                </a:lnTo>
                <a:lnTo>
                  <a:pt x="178" y="279"/>
                </a:lnTo>
                <a:lnTo>
                  <a:pt x="266" y="367"/>
                </a:lnTo>
                <a:cubicBezTo>
                  <a:pt x="241" y="395"/>
                  <a:pt x="221" y="428"/>
                  <a:pt x="202" y="461"/>
                </a:cubicBezTo>
                <a:lnTo>
                  <a:pt x="86" y="414"/>
                </a:lnTo>
                <a:lnTo>
                  <a:pt x="30" y="547"/>
                </a:lnTo>
                <a:lnTo>
                  <a:pt x="147" y="595"/>
                </a:lnTo>
                <a:cubicBezTo>
                  <a:pt x="137" y="632"/>
                  <a:pt x="129" y="669"/>
                  <a:pt x="125" y="706"/>
                </a:cubicBezTo>
                <a:lnTo>
                  <a:pt x="0" y="706"/>
                </a:lnTo>
                <a:lnTo>
                  <a:pt x="0" y="849"/>
                </a:lnTo>
                <a:lnTo>
                  <a:pt x="125" y="849"/>
                </a:lnTo>
                <a:cubicBezTo>
                  <a:pt x="129" y="888"/>
                  <a:pt x="137" y="925"/>
                  <a:pt x="147" y="960"/>
                </a:cubicBezTo>
                <a:lnTo>
                  <a:pt x="30" y="1009"/>
                </a:lnTo>
                <a:lnTo>
                  <a:pt x="86" y="1142"/>
                </a:lnTo>
                <a:lnTo>
                  <a:pt x="202" y="1095"/>
                </a:lnTo>
                <a:cubicBezTo>
                  <a:pt x="221" y="1127"/>
                  <a:pt x="241" y="1160"/>
                  <a:pt x="266" y="1189"/>
                </a:cubicBezTo>
                <a:lnTo>
                  <a:pt x="178" y="1277"/>
                </a:lnTo>
                <a:lnTo>
                  <a:pt x="278" y="1377"/>
                </a:lnTo>
                <a:lnTo>
                  <a:pt x="366" y="1289"/>
                </a:lnTo>
                <a:cubicBezTo>
                  <a:pt x="395" y="1314"/>
                  <a:pt x="428" y="1334"/>
                  <a:pt x="460" y="1353"/>
                </a:cubicBezTo>
                <a:lnTo>
                  <a:pt x="413" y="1470"/>
                </a:lnTo>
                <a:lnTo>
                  <a:pt x="546" y="1525"/>
                </a:lnTo>
                <a:lnTo>
                  <a:pt x="596" y="1408"/>
                </a:lnTo>
                <a:cubicBezTo>
                  <a:pt x="632" y="1418"/>
                  <a:pt x="669" y="1426"/>
                  <a:pt x="706" y="1431"/>
                </a:cubicBezTo>
                <a:lnTo>
                  <a:pt x="706" y="1556"/>
                </a:lnTo>
                <a:lnTo>
                  <a:pt x="850" y="1556"/>
                </a:lnTo>
                <a:lnTo>
                  <a:pt x="850" y="1431"/>
                </a:lnTo>
                <a:cubicBezTo>
                  <a:pt x="889" y="1426"/>
                  <a:pt x="925" y="1418"/>
                  <a:pt x="960" y="1408"/>
                </a:cubicBezTo>
                <a:lnTo>
                  <a:pt x="1009" y="1525"/>
                </a:lnTo>
                <a:lnTo>
                  <a:pt x="1142" y="1470"/>
                </a:lnTo>
                <a:lnTo>
                  <a:pt x="1095" y="1353"/>
                </a:lnTo>
                <a:cubicBezTo>
                  <a:pt x="1128" y="1334"/>
                  <a:pt x="1161" y="1314"/>
                  <a:pt x="1190" y="1289"/>
                </a:cubicBezTo>
                <a:lnTo>
                  <a:pt x="1278" y="1377"/>
                </a:lnTo>
                <a:lnTo>
                  <a:pt x="1378" y="1277"/>
                </a:lnTo>
                <a:lnTo>
                  <a:pt x="1290" y="1189"/>
                </a:lnTo>
                <a:cubicBezTo>
                  <a:pt x="1315" y="1160"/>
                  <a:pt x="1335" y="1127"/>
                  <a:pt x="1353" y="1095"/>
                </a:cubicBezTo>
                <a:lnTo>
                  <a:pt x="1470" y="1142"/>
                </a:lnTo>
                <a:lnTo>
                  <a:pt x="1526" y="1009"/>
                </a:lnTo>
                <a:lnTo>
                  <a:pt x="1409" y="960"/>
                </a:lnTo>
                <a:cubicBezTo>
                  <a:pt x="1419" y="923"/>
                  <a:pt x="1427" y="886"/>
                  <a:pt x="1431" y="849"/>
                </a:cubicBezTo>
                <a:lnTo>
                  <a:pt x="1556" y="849"/>
                </a:lnTo>
                <a:close/>
                <a:moveTo>
                  <a:pt x="780" y="1316"/>
                </a:moveTo>
                <a:cubicBezTo>
                  <a:pt x="483" y="1316"/>
                  <a:pt x="241" y="1074"/>
                  <a:pt x="241" y="777"/>
                </a:cubicBezTo>
                <a:cubicBezTo>
                  <a:pt x="241" y="481"/>
                  <a:pt x="483" y="240"/>
                  <a:pt x="780" y="240"/>
                </a:cubicBezTo>
                <a:cubicBezTo>
                  <a:pt x="1077" y="240"/>
                  <a:pt x="1319" y="481"/>
                  <a:pt x="1319" y="777"/>
                </a:cubicBezTo>
                <a:cubicBezTo>
                  <a:pt x="1319" y="1074"/>
                  <a:pt x="1077" y="1316"/>
                  <a:pt x="780" y="1316"/>
                </a:cubicBezTo>
                <a:close/>
              </a:path>
            </a:pathLst>
          </a:custGeom>
          <a:solidFill>
            <a:schemeClr val="bg1"/>
          </a:solidFill>
          <a:ln w="9525">
            <a:noFill/>
          </a:ln>
        </p:spPr>
        <p:txBody>
          <a:bodyPr/>
          <a:lstStyle/>
          <a:p>
            <a:endParaRPr lang="zh-CN" altLang="en-US"/>
          </a:p>
        </p:txBody>
      </p:sp>
      <p:sp>
        <p:nvSpPr>
          <p:cNvPr id="60" name="内容占位符 55"/>
          <p:cNvSpPr>
            <a:spLocks noGrp="1"/>
          </p:cNvSpPr>
          <p:nvPr>
            <p:ph sz="quarter" idx="19"/>
          </p:nvPr>
        </p:nvSpPr>
        <p:spPr>
          <a:xfrm>
            <a:off x="9475694" y="1220312"/>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4" name="内容占位符 49"/>
          <p:cNvSpPr>
            <a:spLocks noGrp="1"/>
          </p:cNvSpPr>
          <p:nvPr>
            <p:ph sz="quarter" idx="14"/>
          </p:nvPr>
        </p:nvSpPr>
        <p:spPr>
          <a:xfrm>
            <a:off x="9504379"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9" name="内容占位符 55"/>
          <p:cNvSpPr>
            <a:spLocks noGrp="1"/>
          </p:cNvSpPr>
          <p:nvPr>
            <p:ph sz="quarter" idx="18"/>
          </p:nvPr>
        </p:nvSpPr>
        <p:spPr>
          <a:xfrm>
            <a:off x="7221876" y="470058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3" name="内容占位符 49"/>
          <p:cNvSpPr>
            <a:spLocks noGrp="1"/>
          </p:cNvSpPr>
          <p:nvPr>
            <p:ph sz="quarter" idx="13"/>
          </p:nvPr>
        </p:nvSpPr>
        <p:spPr>
          <a:xfrm>
            <a:off x="7237977" y="4157660"/>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8" name="内容占位符 55"/>
          <p:cNvSpPr>
            <a:spLocks noGrp="1"/>
          </p:cNvSpPr>
          <p:nvPr>
            <p:ph sz="quarter" idx="17"/>
          </p:nvPr>
        </p:nvSpPr>
        <p:spPr>
          <a:xfrm>
            <a:off x="5011481"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2" name="内容占位符 49"/>
          <p:cNvSpPr>
            <a:spLocks noGrp="1"/>
          </p:cNvSpPr>
          <p:nvPr>
            <p:ph sz="quarter" idx="12"/>
          </p:nvPr>
        </p:nvSpPr>
        <p:spPr>
          <a:xfrm>
            <a:off x="4995392" y="3088953"/>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7" name="内容占位符 55"/>
          <p:cNvSpPr>
            <a:spLocks noGrp="1"/>
          </p:cNvSpPr>
          <p:nvPr>
            <p:ph sz="quarter" idx="16"/>
          </p:nvPr>
        </p:nvSpPr>
        <p:spPr>
          <a:xfrm>
            <a:off x="2714288" y="470851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1" name="内容占位符 49"/>
          <p:cNvSpPr>
            <a:spLocks noGrp="1"/>
          </p:cNvSpPr>
          <p:nvPr>
            <p:ph sz="quarter" idx="11"/>
          </p:nvPr>
        </p:nvSpPr>
        <p:spPr>
          <a:xfrm>
            <a:off x="2723809" y="4170961"/>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56" name="内容占位符 55"/>
          <p:cNvSpPr>
            <a:spLocks noGrp="1"/>
          </p:cNvSpPr>
          <p:nvPr>
            <p:ph sz="quarter" idx="15"/>
          </p:nvPr>
        </p:nvSpPr>
        <p:spPr>
          <a:xfrm>
            <a:off x="461805" y="1213745"/>
            <a:ext cx="2225675" cy="1831975"/>
          </a:xfrm>
          <a:prstGeom prst="rect">
            <a:avLst/>
          </a:prstGeom>
        </p:spPr>
        <p:txBody>
          <a:bodyPr rtlCol="0">
            <a:noAutofit/>
          </a:bodyPr>
          <a:lstStyle>
            <a:lvl1pPr marL="0" indent="0">
              <a:buNone/>
              <a:defRPr sz="1800">
                <a:latin typeface="Microsoft YaHei UI" panose="020B0503020204020204" pitchFamily="34" charset="-122"/>
                <a:ea typeface="Microsoft YaHei UI" panose="020B0503020204020204" pitchFamily="34" charset="-122"/>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fontAlgn="auto"/>
            <a:r>
              <a:rPr lang="zh-CN" altLang="en-US" strike="noStrike" noProof="0"/>
              <a:t>单击此处编辑母版文本样式</a:t>
            </a:r>
          </a:p>
        </p:txBody>
      </p:sp>
      <p:sp>
        <p:nvSpPr>
          <p:cNvPr id="50" name="内容占位符 49"/>
          <p:cNvSpPr>
            <a:spLocks noGrp="1"/>
          </p:cNvSpPr>
          <p:nvPr>
            <p:ph sz="quarter" idx="10"/>
          </p:nvPr>
        </p:nvSpPr>
        <p:spPr>
          <a:xfrm>
            <a:off x="493726" y="3079942"/>
            <a:ext cx="2193474" cy="500062"/>
          </a:xfrm>
          <a:prstGeom prst="rect">
            <a:avLst/>
          </a:prstGeom>
        </p:spPr>
        <p:txBody>
          <a:bodyPr rtlCol="0">
            <a:noAutofit/>
          </a:bodyPr>
          <a:lstStyle>
            <a:lvl1pPr marL="0" indent="0" algn="ctr">
              <a:buNone/>
              <a:defRPr sz="2400" b="1">
                <a:solidFill>
                  <a:schemeClr val="tx1"/>
                </a:solidFill>
                <a:latin typeface="Microsoft YaHei UI" panose="020B0503020204020204" pitchFamily="34" charset="-122"/>
                <a:ea typeface="Microsoft YaHei UI" panose="020B0503020204020204" pitchFamily="34" charset="-122"/>
              </a:defRPr>
            </a:lvl1pPr>
            <a:lvl2pPr marL="457200" indent="0" algn="ctr">
              <a:buNone/>
              <a:defRPr>
                <a:solidFill>
                  <a:schemeClr val="accent6"/>
                </a:solidFill>
              </a:defRPr>
            </a:lvl2pPr>
            <a:lvl3pPr marL="914400" indent="0" algn="ctr">
              <a:buNone/>
              <a:defRPr>
                <a:solidFill>
                  <a:schemeClr val="accent6"/>
                </a:solidFill>
              </a:defRPr>
            </a:lvl3pPr>
            <a:lvl4pPr marL="1371600" indent="0" algn="ctr">
              <a:buNone/>
              <a:defRPr>
                <a:solidFill>
                  <a:schemeClr val="accent6"/>
                </a:solidFill>
              </a:defRPr>
            </a:lvl4pPr>
            <a:lvl5pPr marL="1828800" indent="0" algn="ctr">
              <a:buNone/>
              <a:defRPr>
                <a:solidFill>
                  <a:schemeClr val="accent6"/>
                </a:solidFill>
              </a:defRPr>
            </a:lvl5pPr>
          </a:lstStyle>
          <a:p>
            <a:pPr lvl="0" rtl="0" fontAlgn="auto"/>
            <a:r>
              <a:rPr lang="zh-CN" altLang="en-US" strike="noStrike" noProof="0"/>
              <a:t>单击此处编辑母版文本样式</a:t>
            </a:r>
          </a:p>
        </p:txBody>
      </p:sp>
      <p:sp>
        <p:nvSpPr>
          <p:cNvPr id="9" name="标题 8"/>
          <p:cNvSpPr>
            <a:spLocks noGrp="1"/>
          </p:cNvSpPr>
          <p:nvPr>
            <p:ph type="title"/>
          </p:nvPr>
        </p:nvSpPr>
        <p:spPr>
          <a:xfrm>
            <a:off x="838200" y="236537"/>
            <a:ext cx="10515600" cy="735013"/>
          </a:xfrm>
          <a:prstGeom prst="rect">
            <a:avLst/>
          </a:prstGeom>
        </p:spPr>
        <p:txBody>
          <a:bodyPr rtlCol="0">
            <a:normAutofit/>
          </a:bodyPr>
          <a:lstStyle>
            <a:lvl1pPr algn="ctr">
              <a:defRPr sz="320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p>
        </p:txBody>
      </p:sp>
      <p:grpSp>
        <p:nvGrpSpPr>
          <p:cNvPr id="46" name="组 6" title="男士图标"/>
          <p:cNvGrpSpPr/>
          <p:nvPr userDrawn="1"/>
        </p:nvGrpSpPr>
        <p:grpSpPr bwMode="auto">
          <a:xfrm>
            <a:off x="10213082" y="5331598"/>
            <a:ext cx="851961" cy="851961"/>
            <a:chOff x="3630613" y="2214563"/>
            <a:chExt cx="457200" cy="457200"/>
          </a:xfrm>
          <a:solidFill>
            <a:schemeClr val="bg1"/>
          </a:solidFill>
        </p:grpSpPr>
        <p:sp>
          <p:nvSpPr>
            <p:cNvPr id="47" name="任意多边形(F) 10"/>
            <p:cNvSpPr>
              <a:spLocks noChangeArrowheads="1"/>
            </p:cNvSpPr>
            <p:nvPr/>
          </p:nvSpPr>
          <p:spPr bwMode="auto">
            <a:xfrm>
              <a:off x="3630613" y="2214563"/>
              <a:ext cx="457200" cy="457200"/>
            </a:xfrm>
            <a:custGeom>
              <a:avLst/>
              <a:gdLst>
                <a:gd name="T0" fmla="*/ 456840 w 1271"/>
                <a:gd name="T1" fmla="*/ 456840 h 1271"/>
                <a:gd name="T2" fmla="*/ 0 w 1271"/>
                <a:gd name="T3" fmla="*/ 456840 h 1271"/>
                <a:gd name="T4" fmla="*/ 0 w 1271"/>
                <a:gd name="T5" fmla="*/ 0 h 1271"/>
                <a:gd name="T6" fmla="*/ 456840 w 1271"/>
                <a:gd name="T7" fmla="*/ 0 h 1271"/>
                <a:gd name="T8" fmla="*/ 456840 w 1271"/>
                <a:gd name="T9" fmla="*/ 456840 h 1271"/>
                <a:gd name="T10" fmla="*/ 44245 w 1271"/>
                <a:gd name="T11" fmla="*/ 414034 h 1271"/>
                <a:gd name="T12" fmla="*/ 411876 w 1271"/>
                <a:gd name="T13" fmla="*/ 414034 h 1271"/>
                <a:gd name="T14" fmla="*/ 411876 w 1271"/>
                <a:gd name="T15" fmla="*/ 42806 h 1271"/>
                <a:gd name="T16" fmla="*/ 44245 w 1271"/>
                <a:gd name="T17" fmla="*/ 42806 h 1271"/>
                <a:gd name="T18" fmla="*/ 44245 w 1271"/>
                <a:gd name="T19" fmla="*/ 414034 h 12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1" h="1271">
                  <a:moveTo>
                    <a:pt x="1270" y="1270"/>
                  </a:moveTo>
                  <a:lnTo>
                    <a:pt x="0" y="1270"/>
                  </a:lnTo>
                  <a:lnTo>
                    <a:pt x="0" y="0"/>
                  </a:lnTo>
                  <a:lnTo>
                    <a:pt x="1270" y="0"/>
                  </a:lnTo>
                  <a:lnTo>
                    <a:pt x="1270" y="1270"/>
                  </a:lnTo>
                  <a:close/>
                  <a:moveTo>
                    <a:pt x="123" y="1151"/>
                  </a:moveTo>
                  <a:lnTo>
                    <a:pt x="1145" y="1151"/>
                  </a:lnTo>
                  <a:lnTo>
                    <a:pt x="1145" y="119"/>
                  </a:lnTo>
                  <a:lnTo>
                    <a:pt x="123" y="119"/>
                  </a:lnTo>
                  <a:lnTo>
                    <a:pt x="123" y="115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8" name="任意多边形(F) 11"/>
            <p:cNvSpPr>
              <a:spLocks noChangeArrowheads="1"/>
            </p:cNvSpPr>
            <p:nvPr/>
          </p:nvSpPr>
          <p:spPr bwMode="auto">
            <a:xfrm>
              <a:off x="3756025" y="2295525"/>
              <a:ext cx="207963" cy="293688"/>
            </a:xfrm>
            <a:custGeom>
              <a:avLst/>
              <a:gdLst>
                <a:gd name="T0" fmla="*/ 90826 w 577"/>
                <a:gd name="T1" fmla="*/ 718 h 818"/>
                <a:gd name="T2" fmla="*/ 79653 w 577"/>
                <a:gd name="T3" fmla="*/ 2154 h 818"/>
                <a:gd name="T4" fmla="*/ 68840 w 577"/>
                <a:gd name="T5" fmla="*/ 4308 h 818"/>
                <a:gd name="T6" fmla="*/ 33159 w 577"/>
                <a:gd name="T7" fmla="*/ 21183 h 818"/>
                <a:gd name="T8" fmla="*/ 7569 w 577"/>
                <a:gd name="T9" fmla="*/ 58881 h 818"/>
                <a:gd name="T10" fmla="*/ 2883 w 577"/>
                <a:gd name="T11" fmla="*/ 77192 h 818"/>
                <a:gd name="T12" fmla="*/ 1442 w 577"/>
                <a:gd name="T13" fmla="*/ 88322 h 818"/>
                <a:gd name="T14" fmla="*/ 2163 w 577"/>
                <a:gd name="T15" fmla="*/ 111659 h 818"/>
                <a:gd name="T16" fmla="*/ 8290 w 577"/>
                <a:gd name="T17" fmla="*/ 140381 h 818"/>
                <a:gd name="T18" fmla="*/ 11173 w 577"/>
                <a:gd name="T19" fmla="*/ 150075 h 818"/>
                <a:gd name="T20" fmla="*/ 721 w 577"/>
                <a:gd name="T21" fmla="*/ 174130 h 818"/>
                <a:gd name="T22" fmla="*/ 39286 w 577"/>
                <a:gd name="T23" fmla="*/ 244860 h 818"/>
                <a:gd name="T24" fmla="*/ 79653 w 577"/>
                <a:gd name="T25" fmla="*/ 281481 h 818"/>
                <a:gd name="T26" fmla="*/ 128310 w 577"/>
                <a:gd name="T27" fmla="*/ 281481 h 818"/>
                <a:gd name="T28" fmla="*/ 168317 w 577"/>
                <a:gd name="T29" fmla="*/ 244860 h 818"/>
                <a:gd name="T30" fmla="*/ 206882 w 577"/>
                <a:gd name="T31" fmla="*/ 174130 h 818"/>
                <a:gd name="T32" fmla="*/ 196430 w 577"/>
                <a:gd name="T33" fmla="*/ 150075 h 818"/>
                <a:gd name="T34" fmla="*/ 200034 w 577"/>
                <a:gd name="T35" fmla="*/ 138227 h 818"/>
                <a:gd name="T36" fmla="*/ 203638 w 577"/>
                <a:gd name="T37" fmla="*/ 123507 h 818"/>
                <a:gd name="T38" fmla="*/ 206882 w 577"/>
                <a:gd name="T39" fmla="*/ 104478 h 818"/>
                <a:gd name="T40" fmla="*/ 207603 w 577"/>
                <a:gd name="T41" fmla="*/ 89758 h 818"/>
                <a:gd name="T42" fmla="*/ 207603 w 577"/>
                <a:gd name="T43" fmla="*/ 82936 h 818"/>
                <a:gd name="T44" fmla="*/ 206161 w 577"/>
                <a:gd name="T45" fmla="*/ 75038 h 818"/>
                <a:gd name="T46" fmla="*/ 204359 w 577"/>
                <a:gd name="T47" fmla="*/ 70011 h 818"/>
                <a:gd name="T48" fmla="*/ 202917 w 577"/>
                <a:gd name="T49" fmla="*/ 64626 h 818"/>
                <a:gd name="T50" fmla="*/ 201475 w 577"/>
                <a:gd name="T51" fmla="*/ 59599 h 818"/>
                <a:gd name="T52" fmla="*/ 197871 w 577"/>
                <a:gd name="T53" fmla="*/ 51342 h 818"/>
                <a:gd name="T54" fmla="*/ 195709 w 577"/>
                <a:gd name="T55" fmla="*/ 46315 h 818"/>
                <a:gd name="T56" fmla="*/ 192825 w 577"/>
                <a:gd name="T57" fmla="*/ 42007 h 818"/>
                <a:gd name="T58" fmla="*/ 188861 w 577"/>
                <a:gd name="T59" fmla="*/ 38416 h 818"/>
                <a:gd name="T60" fmla="*/ 182373 w 577"/>
                <a:gd name="T61" fmla="*/ 33031 h 818"/>
                <a:gd name="T62" fmla="*/ 151377 w 577"/>
                <a:gd name="T63" fmla="*/ 16156 h 818"/>
                <a:gd name="T64" fmla="*/ 145610 w 577"/>
                <a:gd name="T65" fmla="*/ 11848 h 818"/>
                <a:gd name="T66" fmla="*/ 138762 w 577"/>
                <a:gd name="T67" fmla="*/ 7181 h 818"/>
                <a:gd name="T68" fmla="*/ 112812 w 577"/>
                <a:gd name="T69" fmla="*/ 0 h 818"/>
                <a:gd name="T70" fmla="*/ 102720 w 577"/>
                <a:gd name="T71" fmla="*/ 0 h 818"/>
                <a:gd name="T72" fmla="*/ 168317 w 577"/>
                <a:gd name="T73" fmla="*/ 127097 h 818"/>
                <a:gd name="T74" fmla="*/ 191384 w 577"/>
                <a:gd name="T75" fmla="*/ 161923 h 818"/>
                <a:gd name="T76" fmla="*/ 176606 w 577"/>
                <a:gd name="T77" fmla="*/ 197108 h 818"/>
                <a:gd name="T78" fmla="*/ 157144 w 577"/>
                <a:gd name="T79" fmla="*/ 236961 h 818"/>
                <a:gd name="T80" fmla="*/ 119660 w 577"/>
                <a:gd name="T81" fmla="*/ 271428 h 818"/>
                <a:gd name="T82" fmla="*/ 87222 w 577"/>
                <a:gd name="T83" fmla="*/ 271428 h 818"/>
                <a:gd name="T84" fmla="*/ 49378 w 577"/>
                <a:gd name="T85" fmla="*/ 236961 h 818"/>
                <a:gd name="T86" fmla="*/ 29555 w 577"/>
                <a:gd name="T87" fmla="*/ 197108 h 818"/>
                <a:gd name="T88" fmla="*/ 14777 w 577"/>
                <a:gd name="T89" fmla="*/ 161205 h 818"/>
                <a:gd name="T90" fmla="*/ 18381 w 577"/>
                <a:gd name="T91" fmla="*/ 157974 h 818"/>
                <a:gd name="T92" fmla="*/ 95151 w 577"/>
                <a:gd name="T93" fmla="*/ 100888 h 818"/>
                <a:gd name="T94" fmla="*/ 68840 w 577"/>
                <a:gd name="T95" fmla="*/ 159410 h 818"/>
                <a:gd name="T96" fmla="*/ 68840 w 577"/>
                <a:gd name="T97" fmla="*/ 178798 h 818"/>
                <a:gd name="T98" fmla="*/ 68840 w 577"/>
                <a:gd name="T99" fmla="*/ 159410 h 818"/>
                <a:gd name="T100" fmla="*/ 130112 w 577"/>
                <a:gd name="T101" fmla="*/ 169104 h 818"/>
                <a:gd name="T102" fmla="*/ 149214 w 577"/>
                <a:gd name="T103" fmla="*/ 169104 h 8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7" h="818">
                  <a:moveTo>
                    <a:pt x="285" y="0"/>
                  </a:moveTo>
                  <a:cubicBezTo>
                    <a:pt x="275" y="0"/>
                    <a:pt x="262" y="0"/>
                    <a:pt x="252" y="2"/>
                  </a:cubicBezTo>
                  <a:cubicBezTo>
                    <a:pt x="250" y="2"/>
                    <a:pt x="250" y="2"/>
                    <a:pt x="248" y="2"/>
                  </a:cubicBezTo>
                  <a:cubicBezTo>
                    <a:pt x="238" y="2"/>
                    <a:pt x="229" y="4"/>
                    <a:pt x="221" y="6"/>
                  </a:cubicBezTo>
                  <a:cubicBezTo>
                    <a:pt x="211" y="8"/>
                    <a:pt x="203" y="10"/>
                    <a:pt x="193" y="12"/>
                  </a:cubicBezTo>
                  <a:cubicBezTo>
                    <a:pt x="193" y="12"/>
                    <a:pt x="193" y="12"/>
                    <a:pt x="191" y="12"/>
                  </a:cubicBezTo>
                  <a:cubicBezTo>
                    <a:pt x="172" y="16"/>
                    <a:pt x="153" y="23"/>
                    <a:pt x="137" y="31"/>
                  </a:cubicBezTo>
                  <a:cubicBezTo>
                    <a:pt x="120" y="39"/>
                    <a:pt x="107" y="49"/>
                    <a:pt x="92" y="59"/>
                  </a:cubicBezTo>
                  <a:cubicBezTo>
                    <a:pt x="86" y="66"/>
                    <a:pt x="80" y="70"/>
                    <a:pt x="74" y="76"/>
                  </a:cubicBezTo>
                  <a:cubicBezTo>
                    <a:pt x="49" y="100"/>
                    <a:pt x="33" y="129"/>
                    <a:pt x="21" y="164"/>
                  </a:cubicBezTo>
                  <a:cubicBezTo>
                    <a:pt x="18" y="172"/>
                    <a:pt x="14" y="180"/>
                    <a:pt x="12" y="190"/>
                  </a:cubicBezTo>
                  <a:cubicBezTo>
                    <a:pt x="10" y="199"/>
                    <a:pt x="8" y="207"/>
                    <a:pt x="8" y="215"/>
                  </a:cubicBezTo>
                  <a:cubicBezTo>
                    <a:pt x="8" y="221"/>
                    <a:pt x="6" y="225"/>
                    <a:pt x="6" y="231"/>
                  </a:cubicBezTo>
                  <a:cubicBezTo>
                    <a:pt x="6" y="236"/>
                    <a:pt x="4" y="240"/>
                    <a:pt x="4" y="246"/>
                  </a:cubicBezTo>
                  <a:cubicBezTo>
                    <a:pt x="4" y="256"/>
                    <a:pt x="2" y="266"/>
                    <a:pt x="2" y="279"/>
                  </a:cubicBezTo>
                  <a:cubicBezTo>
                    <a:pt x="2" y="287"/>
                    <a:pt x="4" y="299"/>
                    <a:pt x="6" y="311"/>
                  </a:cubicBezTo>
                  <a:cubicBezTo>
                    <a:pt x="8" y="324"/>
                    <a:pt x="10" y="340"/>
                    <a:pt x="14" y="354"/>
                  </a:cubicBezTo>
                  <a:cubicBezTo>
                    <a:pt x="16" y="367"/>
                    <a:pt x="21" y="381"/>
                    <a:pt x="23" y="391"/>
                  </a:cubicBezTo>
                  <a:cubicBezTo>
                    <a:pt x="23" y="393"/>
                    <a:pt x="23" y="393"/>
                    <a:pt x="25" y="395"/>
                  </a:cubicBezTo>
                  <a:cubicBezTo>
                    <a:pt x="27" y="403"/>
                    <a:pt x="29" y="412"/>
                    <a:pt x="31" y="418"/>
                  </a:cubicBezTo>
                  <a:cubicBezTo>
                    <a:pt x="25" y="422"/>
                    <a:pt x="21" y="426"/>
                    <a:pt x="14" y="432"/>
                  </a:cubicBezTo>
                  <a:cubicBezTo>
                    <a:pt x="6" y="444"/>
                    <a:pt x="0" y="463"/>
                    <a:pt x="2" y="485"/>
                  </a:cubicBezTo>
                  <a:cubicBezTo>
                    <a:pt x="10" y="549"/>
                    <a:pt x="49" y="571"/>
                    <a:pt x="64" y="578"/>
                  </a:cubicBezTo>
                  <a:cubicBezTo>
                    <a:pt x="68" y="608"/>
                    <a:pt x="84" y="643"/>
                    <a:pt x="109" y="682"/>
                  </a:cubicBezTo>
                  <a:cubicBezTo>
                    <a:pt x="135" y="723"/>
                    <a:pt x="172" y="762"/>
                    <a:pt x="219" y="782"/>
                  </a:cubicBezTo>
                  <a:lnTo>
                    <a:pt x="221" y="784"/>
                  </a:lnTo>
                  <a:cubicBezTo>
                    <a:pt x="238" y="805"/>
                    <a:pt x="260" y="817"/>
                    <a:pt x="289" y="817"/>
                  </a:cubicBezTo>
                  <a:cubicBezTo>
                    <a:pt x="315" y="817"/>
                    <a:pt x="340" y="803"/>
                    <a:pt x="356" y="784"/>
                  </a:cubicBezTo>
                  <a:lnTo>
                    <a:pt x="358" y="782"/>
                  </a:lnTo>
                  <a:cubicBezTo>
                    <a:pt x="404" y="760"/>
                    <a:pt x="440" y="721"/>
                    <a:pt x="467" y="682"/>
                  </a:cubicBezTo>
                  <a:cubicBezTo>
                    <a:pt x="492" y="645"/>
                    <a:pt x="508" y="608"/>
                    <a:pt x="512" y="578"/>
                  </a:cubicBezTo>
                  <a:cubicBezTo>
                    <a:pt x="524" y="571"/>
                    <a:pt x="565" y="549"/>
                    <a:pt x="574" y="485"/>
                  </a:cubicBezTo>
                  <a:cubicBezTo>
                    <a:pt x="576" y="463"/>
                    <a:pt x="569" y="444"/>
                    <a:pt x="561" y="432"/>
                  </a:cubicBezTo>
                  <a:cubicBezTo>
                    <a:pt x="555" y="424"/>
                    <a:pt x="551" y="422"/>
                    <a:pt x="545" y="418"/>
                  </a:cubicBezTo>
                  <a:cubicBezTo>
                    <a:pt x="547" y="408"/>
                    <a:pt x="551" y="397"/>
                    <a:pt x="555" y="387"/>
                  </a:cubicBezTo>
                  <a:lnTo>
                    <a:pt x="555" y="385"/>
                  </a:lnTo>
                  <a:cubicBezTo>
                    <a:pt x="555" y="383"/>
                    <a:pt x="555" y="383"/>
                    <a:pt x="557" y="381"/>
                  </a:cubicBezTo>
                  <a:cubicBezTo>
                    <a:pt x="561" y="369"/>
                    <a:pt x="563" y="356"/>
                    <a:pt x="565" y="344"/>
                  </a:cubicBezTo>
                  <a:cubicBezTo>
                    <a:pt x="567" y="330"/>
                    <a:pt x="572" y="315"/>
                    <a:pt x="572" y="303"/>
                  </a:cubicBezTo>
                  <a:cubicBezTo>
                    <a:pt x="572" y="299"/>
                    <a:pt x="572" y="295"/>
                    <a:pt x="574" y="291"/>
                  </a:cubicBezTo>
                  <a:cubicBezTo>
                    <a:pt x="574" y="285"/>
                    <a:pt x="576" y="276"/>
                    <a:pt x="576" y="270"/>
                  </a:cubicBezTo>
                  <a:cubicBezTo>
                    <a:pt x="576" y="263"/>
                    <a:pt x="576" y="256"/>
                    <a:pt x="576" y="250"/>
                  </a:cubicBezTo>
                  <a:cubicBezTo>
                    <a:pt x="576" y="246"/>
                    <a:pt x="576" y="240"/>
                    <a:pt x="576" y="234"/>
                  </a:cubicBezTo>
                  <a:lnTo>
                    <a:pt x="576" y="231"/>
                  </a:lnTo>
                  <a:cubicBezTo>
                    <a:pt x="576" y="227"/>
                    <a:pt x="574" y="223"/>
                    <a:pt x="574" y="217"/>
                  </a:cubicBezTo>
                  <a:cubicBezTo>
                    <a:pt x="574" y="215"/>
                    <a:pt x="574" y="211"/>
                    <a:pt x="572" y="209"/>
                  </a:cubicBezTo>
                  <a:cubicBezTo>
                    <a:pt x="572" y="207"/>
                    <a:pt x="572" y="203"/>
                    <a:pt x="569" y="201"/>
                  </a:cubicBezTo>
                  <a:cubicBezTo>
                    <a:pt x="569" y="199"/>
                    <a:pt x="569" y="197"/>
                    <a:pt x="567" y="195"/>
                  </a:cubicBezTo>
                  <a:cubicBezTo>
                    <a:pt x="567" y="193"/>
                    <a:pt x="565" y="188"/>
                    <a:pt x="565" y="186"/>
                  </a:cubicBezTo>
                  <a:cubicBezTo>
                    <a:pt x="565" y="184"/>
                    <a:pt x="563" y="182"/>
                    <a:pt x="563" y="180"/>
                  </a:cubicBezTo>
                  <a:cubicBezTo>
                    <a:pt x="563" y="176"/>
                    <a:pt x="561" y="174"/>
                    <a:pt x="561" y="170"/>
                  </a:cubicBezTo>
                  <a:cubicBezTo>
                    <a:pt x="561" y="168"/>
                    <a:pt x="561" y="166"/>
                    <a:pt x="559" y="166"/>
                  </a:cubicBezTo>
                  <a:cubicBezTo>
                    <a:pt x="557" y="164"/>
                    <a:pt x="557" y="160"/>
                    <a:pt x="555" y="158"/>
                  </a:cubicBezTo>
                  <a:cubicBezTo>
                    <a:pt x="553" y="154"/>
                    <a:pt x="551" y="147"/>
                    <a:pt x="549" y="143"/>
                  </a:cubicBezTo>
                  <a:cubicBezTo>
                    <a:pt x="549" y="141"/>
                    <a:pt x="547" y="139"/>
                    <a:pt x="547" y="137"/>
                  </a:cubicBezTo>
                  <a:cubicBezTo>
                    <a:pt x="545" y="135"/>
                    <a:pt x="543" y="133"/>
                    <a:pt x="543" y="129"/>
                  </a:cubicBezTo>
                  <a:cubicBezTo>
                    <a:pt x="541" y="127"/>
                    <a:pt x="541" y="125"/>
                    <a:pt x="539" y="123"/>
                  </a:cubicBezTo>
                  <a:cubicBezTo>
                    <a:pt x="537" y="121"/>
                    <a:pt x="535" y="119"/>
                    <a:pt x="535" y="117"/>
                  </a:cubicBezTo>
                  <a:cubicBezTo>
                    <a:pt x="533" y="115"/>
                    <a:pt x="533" y="113"/>
                    <a:pt x="531" y="113"/>
                  </a:cubicBezTo>
                  <a:cubicBezTo>
                    <a:pt x="528" y="111"/>
                    <a:pt x="526" y="109"/>
                    <a:pt x="524" y="107"/>
                  </a:cubicBezTo>
                  <a:cubicBezTo>
                    <a:pt x="522" y="104"/>
                    <a:pt x="520" y="102"/>
                    <a:pt x="518" y="102"/>
                  </a:cubicBezTo>
                  <a:cubicBezTo>
                    <a:pt x="514" y="98"/>
                    <a:pt x="510" y="96"/>
                    <a:pt x="506" y="92"/>
                  </a:cubicBezTo>
                  <a:cubicBezTo>
                    <a:pt x="488" y="80"/>
                    <a:pt x="467" y="72"/>
                    <a:pt x="442" y="70"/>
                  </a:cubicBezTo>
                  <a:cubicBezTo>
                    <a:pt x="438" y="64"/>
                    <a:pt x="430" y="53"/>
                    <a:pt x="420" y="45"/>
                  </a:cubicBezTo>
                  <a:cubicBezTo>
                    <a:pt x="416" y="41"/>
                    <a:pt x="412" y="37"/>
                    <a:pt x="406" y="35"/>
                  </a:cubicBezTo>
                  <a:cubicBezTo>
                    <a:pt x="406" y="35"/>
                    <a:pt x="404" y="35"/>
                    <a:pt x="404" y="33"/>
                  </a:cubicBezTo>
                  <a:cubicBezTo>
                    <a:pt x="404" y="33"/>
                    <a:pt x="402" y="33"/>
                    <a:pt x="402" y="31"/>
                  </a:cubicBezTo>
                  <a:cubicBezTo>
                    <a:pt x="397" y="27"/>
                    <a:pt x="391" y="25"/>
                    <a:pt x="385" y="20"/>
                  </a:cubicBezTo>
                  <a:cubicBezTo>
                    <a:pt x="367" y="10"/>
                    <a:pt x="346" y="2"/>
                    <a:pt x="318" y="0"/>
                  </a:cubicBezTo>
                  <a:cubicBezTo>
                    <a:pt x="315" y="0"/>
                    <a:pt x="315" y="0"/>
                    <a:pt x="313" y="0"/>
                  </a:cubicBezTo>
                  <a:cubicBezTo>
                    <a:pt x="311" y="0"/>
                    <a:pt x="311" y="0"/>
                    <a:pt x="309" y="0"/>
                  </a:cubicBezTo>
                  <a:cubicBezTo>
                    <a:pt x="301" y="0"/>
                    <a:pt x="293" y="0"/>
                    <a:pt x="285" y="0"/>
                  </a:cubicBezTo>
                  <a:close/>
                  <a:moveTo>
                    <a:pt x="422" y="219"/>
                  </a:moveTo>
                  <a:cubicBezTo>
                    <a:pt x="438" y="246"/>
                    <a:pt x="467" y="299"/>
                    <a:pt x="467" y="354"/>
                  </a:cubicBezTo>
                  <a:cubicBezTo>
                    <a:pt x="467" y="385"/>
                    <a:pt x="479" y="434"/>
                    <a:pt x="518" y="438"/>
                  </a:cubicBezTo>
                  <a:cubicBezTo>
                    <a:pt x="522" y="440"/>
                    <a:pt x="526" y="444"/>
                    <a:pt x="531" y="451"/>
                  </a:cubicBezTo>
                  <a:cubicBezTo>
                    <a:pt x="535" y="459"/>
                    <a:pt x="539" y="467"/>
                    <a:pt x="537" y="481"/>
                  </a:cubicBezTo>
                  <a:cubicBezTo>
                    <a:pt x="531" y="539"/>
                    <a:pt x="490" y="549"/>
                    <a:pt x="490" y="549"/>
                  </a:cubicBezTo>
                  <a:cubicBezTo>
                    <a:pt x="483" y="551"/>
                    <a:pt x="477" y="557"/>
                    <a:pt x="477" y="563"/>
                  </a:cubicBezTo>
                  <a:cubicBezTo>
                    <a:pt x="475" y="584"/>
                    <a:pt x="460" y="623"/>
                    <a:pt x="436" y="660"/>
                  </a:cubicBezTo>
                  <a:cubicBezTo>
                    <a:pt x="411" y="696"/>
                    <a:pt x="377" y="733"/>
                    <a:pt x="340" y="750"/>
                  </a:cubicBezTo>
                  <a:cubicBezTo>
                    <a:pt x="338" y="752"/>
                    <a:pt x="334" y="754"/>
                    <a:pt x="332" y="756"/>
                  </a:cubicBezTo>
                  <a:cubicBezTo>
                    <a:pt x="322" y="770"/>
                    <a:pt x="305" y="780"/>
                    <a:pt x="287" y="780"/>
                  </a:cubicBezTo>
                  <a:cubicBezTo>
                    <a:pt x="268" y="780"/>
                    <a:pt x="252" y="770"/>
                    <a:pt x="242" y="756"/>
                  </a:cubicBezTo>
                  <a:cubicBezTo>
                    <a:pt x="240" y="754"/>
                    <a:pt x="238" y="752"/>
                    <a:pt x="234" y="750"/>
                  </a:cubicBezTo>
                  <a:cubicBezTo>
                    <a:pt x="197" y="731"/>
                    <a:pt x="162" y="696"/>
                    <a:pt x="137" y="660"/>
                  </a:cubicBezTo>
                  <a:cubicBezTo>
                    <a:pt x="113" y="623"/>
                    <a:pt x="96" y="582"/>
                    <a:pt x="94" y="563"/>
                  </a:cubicBezTo>
                  <a:cubicBezTo>
                    <a:pt x="94" y="557"/>
                    <a:pt x="88" y="551"/>
                    <a:pt x="82" y="549"/>
                  </a:cubicBezTo>
                  <a:cubicBezTo>
                    <a:pt x="82" y="549"/>
                    <a:pt x="41" y="537"/>
                    <a:pt x="35" y="479"/>
                  </a:cubicBezTo>
                  <a:cubicBezTo>
                    <a:pt x="33" y="465"/>
                    <a:pt x="37" y="457"/>
                    <a:pt x="41" y="449"/>
                  </a:cubicBezTo>
                  <a:cubicBezTo>
                    <a:pt x="43" y="444"/>
                    <a:pt x="45" y="442"/>
                    <a:pt x="47" y="440"/>
                  </a:cubicBezTo>
                  <a:cubicBezTo>
                    <a:pt x="49" y="440"/>
                    <a:pt x="49" y="440"/>
                    <a:pt x="51" y="440"/>
                  </a:cubicBezTo>
                  <a:cubicBezTo>
                    <a:pt x="86" y="440"/>
                    <a:pt x="98" y="381"/>
                    <a:pt x="105" y="352"/>
                  </a:cubicBezTo>
                  <a:cubicBezTo>
                    <a:pt x="115" y="297"/>
                    <a:pt x="176" y="281"/>
                    <a:pt x="264" y="281"/>
                  </a:cubicBezTo>
                  <a:cubicBezTo>
                    <a:pt x="354" y="285"/>
                    <a:pt x="399" y="246"/>
                    <a:pt x="422" y="219"/>
                  </a:cubicBezTo>
                  <a:close/>
                  <a:moveTo>
                    <a:pt x="191" y="444"/>
                  </a:moveTo>
                  <a:cubicBezTo>
                    <a:pt x="176" y="444"/>
                    <a:pt x="164" y="457"/>
                    <a:pt x="164" y="471"/>
                  </a:cubicBezTo>
                  <a:cubicBezTo>
                    <a:pt x="164" y="485"/>
                    <a:pt x="176" y="498"/>
                    <a:pt x="191" y="498"/>
                  </a:cubicBezTo>
                  <a:cubicBezTo>
                    <a:pt x="205" y="498"/>
                    <a:pt x="217" y="485"/>
                    <a:pt x="217" y="471"/>
                  </a:cubicBezTo>
                  <a:cubicBezTo>
                    <a:pt x="217" y="457"/>
                    <a:pt x="205" y="444"/>
                    <a:pt x="191" y="444"/>
                  </a:cubicBezTo>
                  <a:close/>
                  <a:moveTo>
                    <a:pt x="387" y="444"/>
                  </a:moveTo>
                  <a:cubicBezTo>
                    <a:pt x="373" y="444"/>
                    <a:pt x="361" y="457"/>
                    <a:pt x="361" y="471"/>
                  </a:cubicBezTo>
                  <a:cubicBezTo>
                    <a:pt x="361" y="485"/>
                    <a:pt x="372" y="498"/>
                    <a:pt x="387" y="498"/>
                  </a:cubicBezTo>
                  <a:cubicBezTo>
                    <a:pt x="401" y="498"/>
                    <a:pt x="414" y="485"/>
                    <a:pt x="414" y="471"/>
                  </a:cubicBezTo>
                  <a:cubicBezTo>
                    <a:pt x="414" y="457"/>
                    <a:pt x="402" y="444"/>
                    <a:pt x="387" y="444"/>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37" name="组 2" title="手机图标"/>
          <p:cNvGrpSpPr/>
          <p:nvPr userDrawn="1"/>
        </p:nvGrpSpPr>
        <p:grpSpPr bwMode="auto">
          <a:xfrm>
            <a:off x="8054750" y="1627428"/>
            <a:ext cx="546325" cy="915745"/>
            <a:chOff x="7002463" y="2176463"/>
            <a:chExt cx="333375" cy="558800"/>
          </a:xfrm>
          <a:solidFill>
            <a:schemeClr val="bg1"/>
          </a:solidFill>
        </p:grpSpPr>
        <p:sp>
          <p:nvSpPr>
            <p:cNvPr id="38" name="任意多边形(F) 47"/>
            <p:cNvSpPr>
              <a:spLocks noChangeArrowheads="1"/>
            </p:cNvSpPr>
            <p:nvPr/>
          </p:nvSpPr>
          <p:spPr bwMode="auto">
            <a:xfrm>
              <a:off x="7002463" y="2176463"/>
              <a:ext cx="333375" cy="558800"/>
            </a:xfrm>
            <a:custGeom>
              <a:avLst/>
              <a:gdLst>
                <a:gd name="T0" fmla="*/ 0 w 925"/>
                <a:gd name="T1" fmla="*/ 0 h 1554"/>
                <a:gd name="T2" fmla="*/ 0 w 925"/>
                <a:gd name="T3" fmla="*/ 558440 h 1554"/>
                <a:gd name="T4" fmla="*/ 333015 w 925"/>
                <a:gd name="T5" fmla="*/ 558440 h 1554"/>
                <a:gd name="T6" fmla="*/ 333015 w 925"/>
                <a:gd name="T7" fmla="*/ 0 h 1554"/>
                <a:gd name="T8" fmla="*/ 0 w 925"/>
                <a:gd name="T9" fmla="*/ 0 h 1554"/>
                <a:gd name="T10" fmla="*/ 303461 w 925"/>
                <a:gd name="T11" fmla="*/ 29486 h 1554"/>
                <a:gd name="T12" fmla="*/ 303461 w 925"/>
                <a:gd name="T13" fmla="*/ 73716 h 1554"/>
                <a:gd name="T14" fmla="*/ 29553 w 925"/>
                <a:gd name="T15" fmla="*/ 73716 h 1554"/>
                <a:gd name="T16" fmla="*/ 29553 w 925"/>
                <a:gd name="T17" fmla="*/ 29486 h 1554"/>
                <a:gd name="T18" fmla="*/ 303461 w 925"/>
                <a:gd name="T19" fmla="*/ 29486 h 1554"/>
                <a:gd name="T20" fmla="*/ 303461 w 925"/>
                <a:gd name="T21" fmla="*/ 103202 h 1554"/>
                <a:gd name="T22" fmla="*/ 303461 w 925"/>
                <a:gd name="T23" fmla="*/ 413886 h 1554"/>
                <a:gd name="T24" fmla="*/ 29553 w 925"/>
                <a:gd name="T25" fmla="*/ 413886 h 1554"/>
                <a:gd name="T26" fmla="*/ 29553 w 925"/>
                <a:gd name="T27" fmla="*/ 103202 h 1554"/>
                <a:gd name="T28" fmla="*/ 303461 w 925"/>
                <a:gd name="T29" fmla="*/ 103202 h 1554"/>
                <a:gd name="T30" fmla="*/ 29553 w 925"/>
                <a:gd name="T31" fmla="*/ 528954 h 1554"/>
                <a:gd name="T32" fmla="*/ 29553 w 925"/>
                <a:gd name="T33" fmla="*/ 443372 h 1554"/>
                <a:gd name="T34" fmla="*/ 303461 w 925"/>
                <a:gd name="T35" fmla="*/ 443372 h 1554"/>
                <a:gd name="T36" fmla="*/ 303461 w 925"/>
                <a:gd name="T37" fmla="*/ 528954 h 1554"/>
                <a:gd name="T38" fmla="*/ 29553 w 925"/>
                <a:gd name="T39" fmla="*/ 528954 h 15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25" h="1554">
                  <a:moveTo>
                    <a:pt x="0" y="0"/>
                  </a:moveTo>
                  <a:lnTo>
                    <a:pt x="0" y="1553"/>
                  </a:lnTo>
                  <a:lnTo>
                    <a:pt x="924" y="1553"/>
                  </a:lnTo>
                  <a:lnTo>
                    <a:pt x="924" y="0"/>
                  </a:lnTo>
                  <a:lnTo>
                    <a:pt x="0" y="0"/>
                  </a:lnTo>
                  <a:close/>
                  <a:moveTo>
                    <a:pt x="842" y="82"/>
                  </a:moveTo>
                  <a:lnTo>
                    <a:pt x="842" y="205"/>
                  </a:lnTo>
                  <a:lnTo>
                    <a:pt x="82" y="205"/>
                  </a:lnTo>
                  <a:lnTo>
                    <a:pt x="82" y="82"/>
                  </a:lnTo>
                  <a:lnTo>
                    <a:pt x="842" y="82"/>
                  </a:lnTo>
                  <a:close/>
                  <a:moveTo>
                    <a:pt x="842" y="287"/>
                  </a:moveTo>
                  <a:lnTo>
                    <a:pt x="842" y="1151"/>
                  </a:lnTo>
                  <a:lnTo>
                    <a:pt x="82" y="1151"/>
                  </a:lnTo>
                  <a:lnTo>
                    <a:pt x="82" y="287"/>
                  </a:lnTo>
                  <a:lnTo>
                    <a:pt x="842" y="287"/>
                  </a:lnTo>
                  <a:close/>
                  <a:moveTo>
                    <a:pt x="82" y="1471"/>
                  </a:moveTo>
                  <a:lnTo>
                    <a:pt x="82" y="1233"/>
                  </a:lnTo>
                  <a:lnTo>
                    <a:pt x="842" y="1233"/>
                  </a:lnTo>
                  <a:lnTo>
                    <a:pt x="842" y="1471"/>
                  </a:lnTo>
                  <a:lnTo>
                    <a:pt x="82" y="1471"/>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39" name="任意多边形(F) 48"/>
            <p:cNvSpPr>
              <a:spLocks noChangeArrowheads="1"/>
            </p:cNvSpPr>
            <p:nvPr/>
          </p:nvSpPr>
          <p:spPr bwMode="auto">
            <a:xfrm>
              <a:off x="7151688" y="2636838"/>
              <a:ext cx="36512" cy="38100"/>
            </a:xfrm>
            <a:custGeom>
              <a:avLst/>
              <a:gdLst>
                <a:gd name="T0" fmla="*/ 5061 w 101"/>
                <a:gd name="T1" fmla="*/ 6703 h 108"/>
                <a:gd name="T2" fmla="*/ 0 w 101"/>
                <a:gd name="T3" fmla="*/ 19756 h 108"/>
                <a:gd name="T4" fmla="*/ 723 w 101"/>
                <a:gd name="T5" fmla="*/ 23283 h 108"/>
                <a:gd name="T6" fmla="*/ 1446 w 101"/>
                <a:gd name="T7" fmla="*/ 26811 h 108"/>
                <a:gd name="T8" fmla="*/ 2892 w 101"/>
                <a:gd name="T9" fmla="*/ 29633 h 108"/>
                <a:gd name="T10" fmla="*/ 5061 w 101"/>
                <a:gd name="T11" fmla="*/ 32456 h 108"/>
                <a:gd name="T12" fmla="*/ 18437 w 101"/>
                <a:gd name="T13" fmla="*/ 37747 h 108"/>
                <a:gd name="T14" fmla="*/ 31812 w 101"/>
                <a:gd name="T15" fmla="*/ 32456 h 108"/>
                <a:gd name="T16" fmla="*/ 33981 w 101"/>
                <a:gd name="T17" fmla="*/ 29633 h 108"/>
                <a:gd name="T18" fmla="*/ 35427 w 101"/>
                <a:gd name="T19" fmla="*/ 26811 h 108"/>
                <a:gd name="T20" fmla="*/ 36150 w 101"/>
                <a:gd name="T21" fmla="*/ 23283 h 108"/>
                <a:gd name="T22" fmla="*/ 36150 w 101"/>
                <a:gd name="T23" fmla="*/ 19756 h 108"/>
                <a:gd name="T24" fmla="*/ 31089 w 101"/>
                <a:gd name="T25" fmla="*/ 6703 h 108"/>
                <a:gd name="T26" fmla="*/ 5061 w 101"/>
                <a:gd name="T27" fmla="*/ 6703 h 1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08">
                  <a:moveTo>
                    <a:pt x="14" y="19"/>
                  </a:moveTo>
                  <a:cubicBezTo>
                    <a:pt x="4" y="29"/>
                    <a:pt x="0" y="41"/>
                    <a:pt x="0" y="56"/>
                  </a:cubicBezTo>
                  <a:cubicBezTo>
                    <a:pt x="0" y="60"/>
                    <a:pt x="0" y="62"/>
                    <a:pt x="2" y="66"/>
                  </a:cubicBezTo>
                  <a:cubicBezTo>
                    <a:pt x="2" y="70"/>
                    <a:pt x="4" y="72"/>
                    <a:pt x="4" y="76"/>
                  </a:cubicBezTo>
                  <a:cubicBezTo>
                    <a:pt x="6" y="80"/>
                    <a:pt x="6" y="82"/>
                    <a:pt x="8" y="84"/>
                  </a:cubicBezTo>
                  <a:cubicBezTo>
                    <a:pt x="10" y="86"/>
                    <a:pt x="12" y="90"/>
                    <a:pt x="14" y="92"/>
                  </a:cubicBezTo>
                  <a:cubicBezTo>
                    <a:pt x="25" y="103"/>
                    <a:pt x="37" y="107"/>
                    <a:pt x="51" y="107"/>
                  </a:cubicBezTo>
                  <a:cubicBezTo>
                    <a:pt x="66" y="107"/>
                    <a:pt x="78" y="101"/>
                    <a:pt x="88" y="92"/>
                  </a:cubicBezTo>
                  <a:cubicBezTo>
                    <a:pt x="90" y="90"/>
                    <a:pt x="92" y="88"/>
                    <a:pt x="94" y="84"/>
                  </a:cubicBezTo>
                  <a:cubicBezTo>
                    <a:pt x="96" y="82"/>
                    <a:pt x="98" y="78"/>
                    <a:pt x="98" y="76"/>
                  </a:cubicBezTo>
                  <a:cubicBezTo>
                    <a:pt x="100" y="74"/>
                    <a:pt x="100" y="70"/>
                    <a:pt x="100" y="66"/>
                  </a:cubicBezTo>
                  <a:cubicBezTo>
                    <a:pt x="100" y="62"/>
                    <a:pt x="100" y="60"/>
                    <a:pt x="100" y="56"/>
                  </a:cubicBezTo>
                  <a:cubicBezTo>
                    <a:pt x="100" y="41"/>
                    <a:pt x="94" y="29"/>
                    <a:pt x="86" y="19"/>
                  </a:cubicBezTo>
                  <a:cubicBezTo>
                    <a:pt x="68" y="0"/>
                    <a:pt x="33" y="0"/>
                    <a:pt x="14" y="19"/>
                  </a:cubicBez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grpSp>
        <p:nvGrpSpPr>
          <p:cNvPr id="42" name="组 1" title="金钱图标"/>
          <p:cNvGrpSpPr/>
          <p:nvPr userDrawn="1"/>
        </p:nvGrpSpPr>
        <p:grpSpPr bwMode="auto">
          <a:xfrm>
            <a:off x="5545193" y="5388535"/>
            <a:ext cx="1097531" cy="724368"/>
            <a:chOff x="7800975" y="2262188"/>
            <a:chExt cx="635000" cy="419100"/>
          </a:xfrm>
          <a:solidFill>
            <a:schemeClr val="bg1"/>
          </a:solidFill>
        </p:grpSpPr>
        <p:sp>
          <p:nvSpPr>
            <p:cNvPr id="43" name="任意多边形(F) 44"/>
            <p:cNvSpPr>
              <a:spLocks noChangeArrowheads="1"/>
            </p:cNvSpPr>
            <p:nvPr/>
          </p:nvSpPr>
          <p:spPr bwMode="auto">
            <a:xfrm>
              <a:off x="7800975" y="2322513"/>
              <a:ext cx="573088" cy="358775"/>
            </a:xfrm>
            <a:custGeom>
              <a:avLst/>
              <a:gdLst>
                <a:gd name="T0" fmla="*/ 572728 w 1590"/>
                <a:gd name="T1" fmla="*/ 358416 h 998"/>
                <a:gd name="T2" fmla="*/ 0 w 1590"/>
                <a:gd name="T3" fmla="*/ 358416 h 998"/>
                <a:gd name="T4" fmla="*/ 0 w 1590"/>
                <a:gd name="T5" fmla="*/ 0 h 998"/>
                <a:gd name="T6" fmla="*/ 572728 w 1590"/>
                <a:gd name="T7" fmla="*/ 0 h 998"/>
                <a:gd name="T8" fmla="*/ 572728 w 1590"/>
                <a:gd name="T9" fmla="*/ 358416 h 998"/>
                <a:gd name="T10" fmla="*/ 36764 w 1590"/>
                <a:gd name="T11" fmla="*/ 321747 h 998"/>
                <a:gd name="T12" fmla="*/ 535963 w 1590"/>
                <a:gd name="T13" fmla="*/ 321747 h 998"/>
                <a:gd name="T14" fmla="*/ 535963 w 1590"/>
                <a:gd name="T15" fmla="*/ 36668 h 998"/>
                <a:gd name="T16" fmla="*/ 36764 w 1590"/>
                <a:gd name="T17" fmla="*/ 36668 h 998"/>
                <a:gd name="T18" fmla="*/ 36764 w 1590"/>
                <a:gd name="T19" fmla="*/ 321747 h 9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90" h="998">
                  <a:moveTo>
                    <a:pt x="1589" y="997"/>
                  </a:moveTo>
                  <a:lnTo>
                    <a:pt x="0" y="997"/>
                  </a:lnTo>
                  <a:lnTo>
                    <a:pt x="0" y="0"/>
                  </a:lnTo>
                  <a:lnTo>
                    <a:pt x="1589" y="0"/>
                  </a:lnTo>
                  <a:lnTo>
                    <a:pt x="1589" y="997"/>
                  </a:lnTo>
                  <a:close/>
                  <a:moveTo>
                    <a:pt x="102" y="895"/>
                  </a:moveTo>
                  <a:lnTo>
                    <a:pt x="1487" y="895"/>
                  </a:lnTo>
                  <a:lnTo>
                    <a:pt x="1487" y="102"/>
                  </a:lnTo>
                  <a:lnTo>
                    <a:pt x="102" y="102"/>
                  </a:lnTo>
                  <a:lnTo>
                    <a:pt x="102" y="895"/>
                  </a:ln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4" name="任意多边形(F) 45"/>
            <p:cNvSpPr>
              <a:spLocks noChangeArrowheads="1"/>
            </p:cNvSpPr>
            <p:nvPr/>
          </p:nvSpPr>
          <p:spPr bwMode="auto">
            <a:xfrm>
              <a:off x="7881938" y="2262188"/>
              <a:ext cx="554037" cy="341312"/>
            </a:xfrm>
            <a:custGeom>
              <a:avLst/>
              <a:gdLst>
                <a:gd name="T0" fmla="*/ 553677 w 1539"/>
                <a:gd name="T1" fmla="*/ 340952 h 947"/>
                <a:gd name="T2" fmla="*/ 516957 w 1539"/>
                <a:gd name="T3" fmla="*/ 340952 h 947"/>
                <a:gd name="T4" fmla="*/ 516957 w 1539"/>
                <a:gd name="T5" fmla="*/ 36762 h 947"/>
                <a:gd name="T6" fmla="*/ 0 w 1539"/>
                <a:gd name="T7" fmla="*/ 36762 h 947"/>
                <a:gd name="T8" fmla="*/ 0 w 1539"/>
                <a:gd name="T9" fmla="*/ 0 h 947"/>
                <a:gd name="T10" fmla="*/ 553677 w 1539"/>
                <a:gd name="T11" fmla="*/ 0 h 947"/>
                <a:gd name="T12" fmla="*/ 553677 w 1539"/>
                <a:gd name="T13" fmla="*/ 340952 h 9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39" h="947">
                  <a:moveTo>
                    <a:pt x="1538" y="946"/>
                  </a:moveTo>
                  <a:lnTo>
                    <a:pt x="1436" y="946"/>
                  </a:lnTo>
                  <a:lnTo>
                    <a:pt x="1436" y="102"/>
                  </a:lnTo>
                  <a:lnTo>
                    <a:pt x="0" y="102"/>
                  </a:lnTo>
                  <a:lnTo>
                    <a:pt x="0" y="0"/>
                  </a:lnTo>
                  <a:lnTo>
                    <a:pt x="1538" y="0"/>
                  </a:lnTo>
                  <a:lnTo>
                    <a:pt x="1538" y="946"/>
                  </a:lnTo>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sp>
          <p:nvSpPr>
            <p:cNvPr id="45" name="任意多边形(F) 46"/>
            <p:cNvSpPr>
              <a:spLocks noChangeArrowheads="1"/>
            </p:cNvSpPr>
            <p:nvPr/>
          </p:nvSpPr>
          <p:spPr bwMode="auto">
            <a:xfrm>
              <a:off x="8021638" y="2398713"/>
              <a:ext cx="128587" cy="207962"/>
            </a:xfrm>
            <a:custGeom>
              <a:avLst/>
              <a:gdLst>
                <a:gd name="T0" fmla="*/ 115260 w 357"/>
                <a:gd name="T1" fmla="*/ 166585 h 578"/>
                <a:gd name="T2" fmla="*/ 76720 w 357"/>
                <a:gd name="T3" fmla="*/ 182776 h 578"/>
                <a:gd name="T4" fmla="*/ 76720 w 357"/>
                <a:gd name="T5" fmla="*/ 207602 h 578"/>
                <a:gd name="T6" fmla="*/ 54749 w 357"/>
                <a:gd name="T7" fmla="*/ 207602 h 578"/>
                <a:gd name="T8" fmla="*/ 54749 w 357"/>
                <a:gd name="T9" fmla="*/ 183496 h 578"/>
                <a:gd name="T10" fmla="*/ 23772 w 357"/>
                <a:gd name="T11" fmla="*/ 177379 h 578"/>
                <a:gd name="T12" fmla="*/ 0 w 357"/>
                <a:gd name="T13" fmla="*/ 165866 h 578"/>
                <a:gd name="T14" fmla="*/ 12607 w 357"/>
                <a:gd name="T15" fmla="*/ 138521 h 578"/>
                <a:gd name="T16" fmla="*/ 32417 w 357"/>
                <a:gd name="T17" fmla="*/ 148596 h 578"/>
                <a:gd name="T18" fmla="*/ 55469 w 357"/>
                <a:gd name="T19" fmla="*/ 153993 h 578"/>
                <a:gd name="T20" fmla="*/ 55469 w 357"/>
                <a:gd name="T21" fmla="*/ 116934 h 578"/>
                <a:gd name="T22" fmla="*/ 28815 w 357"/>
                <a:gd name="T23" fmla="*/ 109018 h 578"/>
                <a:gd name="T24" fmla="*/ 10445 w 357"/>
                <a:gd name="T25" fmla="*/ 95706 h 578"/>
                <a:gd name="T26" fmla="*/ 2882 w 357"/>
                <a:gd name="T27" fmla="*/ 71959 h 578"/>
                <a:gd name="T28" fmla="*/ 16208 w 357"/>
                <a:gd name="T29" fmla="*/ 40297 h 578"/>
                <a:gd name="T30" fmla="*/ 54749 w 357"/>
                <a:gd name="T31" fmla="*/ 24106 h 578"/>
                <a:gd name="T32" fmla="*/ 54749 w 357"/>
                <a:gd name="T33" fmla="*/ 0 h 578"/>
                <a:gd name="T34" fmla="*/ 76720 w 357"/>
                <a:gd name="T35" fmla="*/ 0 h 578"/>
                <a:gd name="T36" fmla="*/ 76720 w 357"/>
                <a:gd name="T37" fmla="*/ 24106 h 578"/>
                <a:gd name="T38" fmla="*/ 121743 w 357"/>
                <a:gd name="T39" fmla="*/ 37419 h 578"/>
                <a:gd name="T40" fmla="*/ 110578 w 357"/>
                <a:gd name="T41" fmla="*/ 64763 h 578"/>
                <a:gd name="T42" fmla="*/ 76720 w 357"/>
                <a:gd name="T43" fmla="*/ 52890 h 578"/>
                <a:gd name="T44" fmla="*/ 76720 w 357"/>
                <a:gd name="T45" fmla="*/ 90669 h 578"/>
                <a:gd name="T46" fmla="*/ 103374 w 357"/>
                <a:gd name="T47" fmla="*/ 98584 h 578"/>
                <a:gd name="T48" fmla="*/ 121023 w 357"/>
                <a:gd name="T49" fmla="*/ 111897 h 578"/>
                <a:gd name="T50" fmla="*/ 128227 w 357"/>
                <a:gd name="T51" fmla="*/ 135643 h 578"/>
                <a:gd name="T52" fmla="*/ 115260 w 357"/>
                <a:gd name="T53" fmla="*/ 166585 h 578"/>
                <a:gd name="T54" fmla="*/ 42862 w 357"/>
                <a:gd name="T55" fmla="*/ 78795 h 578"/>
                <a:gd name="T56" fmla="*/ 54749 w 357"/>
                <a:gd name="T57" fmla="*/ 84552 h 578"/>
                <a:gd name="T58" fmla="*/ 54749 w 357"/>
                <a:gd name="T59" fmla="*/ 52890 h 578"/>
                <a:gd name="T60" fmla="*/ 42142 w 357"/>
                <a:gd name="T61" fmla="*/ 59726 h 578"/>
                <a:gd name="T62" fmla="*/ 38540 w 357"/>
                <a:gd name="T63" fmla="*/ 69800 h 578"/>
                <a:gd name="T64" fmla="*/ 42862 w 357"/>
                <a:gd name="T65" fmla="*/ 78795 h 578"/>
                <a:gd name="T66" fmla="*/ 88606 w 357"/>
                <a:gd name="T67" fmla="*/ 147157 h 578"/>
                <a:gd name="T68" fmla="*/ 92208 w 357"/>
                <a:gd name="T69" fmla="*/ 137802 h 578"/>
                <a:gd name="T70" fmla="*/ 87886 w 357"/>
                <a:gd name="T71" fmla="*/ 128807 h 578"/>
                <a:gd name="T72" fmla="*/ 76000 w 357"/>
                <a:gd name="T73" fmla="*/ 123050 h 578"/>
                <a:gd name="T74" fmla="*/ 76000 w 357"/>
                <a:gd name="T75" fmla="*/ 153273 h 578"/>
                <a:gd name="T76" fmla="*/ 88606 w 357"/>
                <a:gd name="T77" fmla="*/ 147157 h 5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57" h="578">
                  <a:moveTo>
                    <a:pt x="320" y="463"/>
                  </a:moveTo>
                  <a:cubicBezTo>
                    <a:pt x="295" y="487"/>
                    <a:pt x="260" y="502"/>
                    <a:pt x="213" y="508"/>
                  </a:cubicBezTo>
                  <a:lnTo>
                    <a:pt x="213" y="577"/>
                  </a:lnTo>
                  <a:lnTo>
                    <a:pt x="152" y="577"/>
                  </a:lnTo>
                  <a:lnTo>
                    <a:pt x="152" y="510"/>
                  </a:lnTo>
                  <a:cubicBezTo>
                    <a:pt x="121" y="508"/>
                    <a:pt x="92" y="504"/>
                    <a:pt x="66" y="493"/>
                  </a:cubicBezTo>
                  <a:cubicBezTo>
                    <a:pt x="39" y="485"/>
                    <a:pt x="16" y="473"/>
                    <a:pt x="0" y="461"/>
                  </a:cubicBezTo>
                  <a:lnTo>
                    <a:pt x="35" y="385"/>
                  </a:lnTo>
                  <a:cubicBezTo>
                    <a:pt x="51" y="397"/>
                    <a:pt x="68" y="404"/>
                    <a:pt x="90" y="413"/>
                  </a:cubicBezTo>
                  <a:cubicBezTo>
                    <a:pt x="113" y="421"/>
                    <a:pt x="133" y="426"/>
                    <a:pt x="154" y="428"/>
                  </a:cubicBezTo>
                  <a:lnTo>
                    <a:pt x="154" y="325"/>
                  </a:lnTo>
                  <a:cubicBezTo>
                    <a:pt x="125" y="319"/>
                    <a:pt x="101" y="311"/>
                    <a:pt x="80" y="303"/>
                  </a:cubicBezTo>
                  <a:cubicBezTo>
                    <a:pt x="60" y="295"/>
                    <a:pt x="44" y="282"/>
                    <a:pt x="29" y="266"/>
                  </a:cubicBezTo>
                  <a:cubicBezTo>
                    <a:pt x="15" y="250"/>
                    <a:pt x="8" y="227"/>
                    <a:pt x="8" y="200"/>
                  </a:cubicBezTo>
                  <a:cubicBezTo>
                    <a:pt x="8" y="166"/>
                    <a:pt x="21" y="137"/>
                    <a:pt x="45" y="112"/>
                  </a:cubicBezTo>
                  <a:cubicBezTo>
                    <a:pt x="70" y="88"/>
                    <a:pt x="107" y="73"/>
                    <a:pt x="152" y="67"/>
                  </a:cubicBezTo>
                  <a:lnTo>
                    <a:pt x="152" y="0"/>
                  </a:lnTo>
                  <a:lnTo>
                    <a:pt x="213" y="0"/>
                  </a:lnTo>
                  <a:lnTo>
                    <a:pt x="213" y="67"/>
                  </a:lnTo>
                  <a:cubicBezTo>
                    <a:pt x="264" y="71"/>
                    <a:pt x="305" y="84"/>
                    <a:pt x="338" y="104"/>
                  </a:cubicBezTo>
                  <a:lnTo>
                    <a:pt x="307" y="180"/>
                  </a:lnTo>
                  <a:cubicBezTo>
                    <a:pt x="277" y="162"/>
                    <a:pt x="246" y="151"/>
                    <a:pt x="213" y="147"/>
                  </a:cubicBezTo>
                  <a:lnTo>
                    <a:pt x="213" y="252"/>
                  </a:lnTo>
                  <a:cubicBezTo>
                    <a:pt x="242" y="258"/>
                    <a:pt x="267" y="266"/>
                    <a:pt x="287" y="274"/>
                  </a:cubicBezTo>
                  <a:cubicBezTo>
                    <a:pt x="308" y="282"/>
                    <a:pt x="324" y="295"/>
                    <a:pt x="336" y="311"/>
                  </a:cubicBezTo>
                  <a:cubicBezTo>
                    <a:pt x="350" y="327"/>
                    <a:pt x="356" y="350"/>
                    <a:pt x="356" y="377"/>
                  </a:cubicBezTo>
                  <a:cubicBezTo>
                    <a:pt x="356" y="409"/>
                    <a:pt x="344" y="438"/>
                    <a:pt x="320" y="463"/>
                  </a:cubicBezTo>
                  <a:close/>
                  <a:moveTo>
                    <a:pt x="119" y="219"/>
                  </a:moveTo>
                  <a:cubicBezTo>
                    <a:pt x="127" y="225"/>
                    <a:pt x="137" y="231"/>
                    <a:pt x="152" y="235"/>
                  </a:cubicBezTo>
                  <a:lnTo>
                    <a:pt x="152" y="147"/>
                  </a:lnTo>
                  <a:cubicBezTo>
                    <a:pt x="135" y="151"/>
                    <a:pt x="125" y="157"/>
                    <a:pt x="117" y="166"/>
                  </a:cubicBezTo>
                  <a:cubicBezTo>
                    <a:pt x="109" y="174"/>
                    <a:pt x="107" y="182"/>
                    <a:pt x="107" y="194"/>
                  </a:cubicBezTo>
                  <a:cubicBezTo>
                    <a:pt x="107" y="203"/>
                    <a:pt x="111" y="213"/>
                    <a:pt x="119" y="219"/>
                  </a:cubicBezTo>
                  <a:close/>
                  <a:moveTo>
                    <a:pt x="246" y="409"/>
                  </a:moveTo>
                  <a:cubicBezTo>
                    <a:pt x="254" y="401"/>
                    <a:pt x="256" y="393"/>
                    <a:pt x="256" y="383"/>
                  </a:cubicBezTo>
                  <a:cubicBezTo>
                    <a:pt x="256" y="373"/>
                    <a:pt x="252" y="364"/>
                    <a:pt x="244" y="358"/>
                  </a:cubicBezTo>
                  <a:cubicBezTo>
                    <a:pt x="236" y="352"/>
                    <a:pt x="225" y="346"/>
                    <a:pt x="211" y="342"/>
                  </a:cubicBezTo>
                  <a:lnTo>
                    <a:pt x="211" y="426"/>
                  </a:lnTo>
                  <a:cubicBezTo>
                    <a:pt x="227" y="422"/>
                    <a:pt x="240" y="418"/>
                    <a:pt x="246" y="409"/>
                  </a:cubicBezTo>
                  <a:close/>
                </a:path>
              </a:pathLst>
            </a:custGeom>
            <a:grpFill/>
            <a:ln>
              <a:noFill/>
            </a:ln>
            <a:effectLst/>
            <a:extLst>
              <a:ext uri="{91240B29-F687-4F45-9708-019B960494DF}">
                <a14:hiddenLine xmlns:a14="http://schemas.microsoft.com/office/drawing/2010/main" w="9525">
                  <a:solidFill>
                    <a:srgbClr val="808080"/>
                  </a:solidFill>
                  <a:bevel/>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rtlCol="0" anchor="ctr"/>
            <a:lstStyle/>
            <a:p>
              <a:pPr rtl="0" fontAlgn="auto"/>
              <a:endParaRPr lang="zh-CN" altLang="en-US" strike="noStrike" noProof="0">
                <a:latin typeface="Microsoft YaHei UI" panose="020B0503020204020204" pitchFamily="34" charset="-122"/>
                <a:ea typeface="Microsoft YaHei UI" panose="020B0503020204020204" pitchFamily="34" charset="-122"/>
              </a:endParaRPr>
            </a:p>
          </p:txBody>
        </p:sp>
      </p:grpSp>
      <p:sp>
        <p:nvSpPr>
          <p:cNvPr id="2" name="日期占位符 1"/>
          <p:cNvSpPr>
            <a:spLocks noGrp="1"/>
          </p:cNvSpPr>
          <p:nvPr>
            <p:ph type="dt" sz="half" idx="20"/>
          </p:nvPr>
        </p:nvSpPr>
        <p:spPr>
          <a:xfrm>
            <a:off x="838200" y="6492875"/>
            <a:ext cx="2743200" cy="228600"/>
          </a:xfrm>
          <a:prstGeom prst="rect">
            <a:avLst/>
          </a:prstGeom>
        </p:spPr>
        <p:txBody>
          <a:bodyPr vert="horz" lIns="91440" tIns="45720" rIns="91440" bIns="45720" rtlCol="0" anchor="ct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21"/>
          </p:nvPr>
        </p:nvSpPr>
        <p:spPr>
          <a:xfrm>
            <a:off x="4038600" y="6492875"/>
            <a:ext cx="4114800" cy="228600"/>
          </a:xfrm>
          <a:prstGeom prst="rect">
            <a:avLst/>
          </a:prstGeom>
        </p:spPr>
        <p:txBody>
          <a:bodyPr vert="horz" lIns="91440" tIns="45720" rIns="91440" bIns="45720" rtlCol="0" anchor="ctr"/>
          <a:lstStyle/>
          <a:p>
            <a:pPr fontAlgn="auto"/>
            <a:endParaRPr lang="en-US" strike="noStrike" noProof="1"/>
          </a:p>
        </p:txBody>
      </p:sp>
      <p:sp>
        <p:nvSpPr>
          <p:cNvPr id="4" name="灯片编号占位符 3"/>
          <p:cNvSpPr>
            <a:spLocks noGrp="1"/>
          </p:cNvSpPr>
          <p:nvPr>
            <p:ph type="sldNum" sz="quarter" idx="22"/>
          </p:nvPr>
        </p:nvSpPr>
        <p:spPr>
          <a:xfrm>
            <a:off x="8610600" y="6492875"/>
            <a:ext cx="2743200" cy="228600"/>
          </a:xfrm>
          <a:prstGeom prst="rect">
            <a:avLst/>
          </a:prstGeom>
        </p:spPr>
        <p:txBody>
          <a:bodyPr vert="horz" lIns="91440" tIns="45720" rIns="91440" bIns="45720" rtlCol="0" anchor="ct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比较">
    <p:bg>
      <p:bgPr>
        <a:solidFill>
          <a:schemeClr val="bg2">
            <a:alpha val="39999"/>
          </a:schemeClr>
        </a:solidFill>
        <a:effectLst/>
      </p:bgPr>
    </p:bg>
    <p:spTree>
      <p:nvGrpSpPr>
        <p:cNvPr id="1" name=""/>
        <p:cNvGrpSpPr/>
        <p:nvPr/>
      </p:nvGrpSpPr>
      <p:grpSpPr>
        <a:xfrm>
          <a:off x="0" y="0"/>
          <a:ext cx="0" cy="0"/>
          <a:chOff x="0" y="0"/>
          <a:chExt cx="0" cy="0"/>
        </a:xfrm>
      </p:grpSpPr>
      <p:sp>
        <p:nvSpPr>
          <p:cNvPr id="16" name="长方形 15"/>
          <p:cNvSpPr/>
          <p:nvPr userDrawn="1"/>
        </p:nvSpPr>
        <p:spPr>
          <a:xfrm>
            <a:off x="0" y="0"/>
            <a:ext cx="12192000" cy="985838"/>
          </a:xfrm>
          <a:prstGeom prst="rect">
            <a:avLst/>
          </a:prstGeom>
          <a:pattFill prst="lgGrid">
            <a:fgClr>
              <a:schemeClr val="tx1">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6" name="长方形 5"/>
          <p:cNvSpPr/>
          <p:nvPr userDrawn="1"/>
        </p:nvSpPr>
        <p:spPr>
          <a:xfrm>
            <a:off x="350838" y="279400"/>
            <a:ext cx="11476038" cy="987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182880" rIns="182880" rtlCol="0" anchor="ctr"/>
          <a:lstStyle/>
          <a:p>
            <a:pPr rtl="0" fontAlgn="auto"/>
            <a:endParaRPr lang="en-US" sz="2400" b="1" strike="noStrike" noProof="0" dirty="0">
              <a:solidFill>
                <a:schemeClr val="bg1"/>
              </a:solidFill>
              <a:latin typeface="Microsoft YaHei UI" panose="020B0503020204020204" pitchFamily="34" charset="-122"/>
              <a:ea typeface="Microsoft YaHei UI" panose="020B0503020204020204" pitchFamily="34" charset="-122"/>
            </a:endParaRPr>
          </a:p>
        </p:txBody>
      </p:sp>
      <p:cxnSp>
        <p:nvCxnSpPr>
          <p:cNvPr id="14" name="直接连接符​​(S) 13"/>
          <p:cNvCxnSpPr/>
          <p:nvPr userDrawn="1"/>
        </p:nvCxnSpPr>
        <p:spPr>
          <a:xfrm>
            <a:off x="6167438" y="1612900"/>
            <a:ext cx="0" cy="4905375"/>
          </a:xfrm>
          <a:prstGeom prst="line">
            <a:avLst/>
          </a:prstGeom>
          <a:ln>
            <a:solidFill>
              <a:schemeClr val="tx2">
                <a:lumMod val="10000"/>
                <a:lumOff val="90000"/>
              </a:schemeClr>
            </a:solidFill>
          </a:ln>
        </p:spPr>
        <p:style>
          <a:lnRef idx="1">
            <a:schemeClr val="accent1"/>
          </a:lnRef>
          <a:fillRef idx="0">
            <a:schemeClr val="accent1"/>
          </a:fillRef>
          <a:effectRef idx="0">
            <a:schemeClr val="accent1"/>
          </a:effectRef>
          <a:fontRef idx="minor">
            <a:schemeClr val="tx1"/>
          </a:fontRef>
        </p:style>
      </p:cxnSp>
      <p:sp>
        <p:nvSpPr>
          <p:cNvPr id="8" name="标题 1"/>
          <p:cNvSpPr>
            <a:spLocks noGrp="1"/>
          </p:cNvSpPr>
          <p:nvPr>
            <p:ph type="title"/>
          </p:nvPr>
        </p:nvSpPr>
        <p:spPr>
          <a:xfrm>
            <a:off x="639413" y="483440"/>
            <a:ext cx="10904438"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0" name="文本占位符 2"/>
          <p:cNvSpPr>
            <a:spLocks noGrp="1"/>
          </p:cNvSpPr>
          <p:nvPr>
            <p:ph type="body" idx="1"/>
          </p:nvPr>
        </p:nvSpPr>
        <p:spPr>
          <a:xfrm>
            <a:off x="838201"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12" name="文本占位符 2"/>
          <p:cNvSpPr>
            <a:spLocks noGrp="1"/>
          </p:cNvSpPr>
          <p:nvPr>
            <p:ph type="body" idx="14"/>
          </p:nvPr>
        </p:nvSpPr>
        <p:spPr>
          <a:xfrm>
            <a:off x="6501205" y="2038570"/>
            <a:ext cx="5042646" cy="703135"/>
          </a:xfrm>
          <a:prstGeom prst="rect">
            <a:avLst/>
          </a:prstGeom>
        </p:spPr>
        <p:txBody>
          <a:bodyPr lIns="91440" rIns="91440" rtlCol="0" anchor="ctr">
            <a:normAutofit/>
          </a:bodyPr>
          <a:lstStyle>
            <a:lvl1pPr marL="0" indent="0" algn="l">
              <a:lnSpc>
                <a:spcPct val="150000"/>
              </a:lnSpc>
              <a:buNone/>
              <a:defRPr sz="1800" b="1" i="0" cap="all" spc="150" baseline="0">
                <a:solidFill>
                  <a:schemeClr val="tx2"/>
                </a:solidFill>
                <a:latin typeface="Microsoft YaHei UI" panose="020B0503020204020204" pitchFamily="34" charset="-122"/>
                <a:ea typeface="Microsoft YaHei UI" panose="020B0503020204020204" pitchFamily="34" charset="-12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fontAlgn="auto"/>
            <a:r>
              <a:rPr lang="zh-CN" altLang="en-US" strike="noStrike" noProof="0"/>
              <a:t>单击此处编辑母版文本样式</a:t>
            </a:r>
          </a:p>
        </p:txBody>
      </p:sp>
      <p:sp>
        <p:nvSpPr>
          <p:cNvPr id="7" name="内容占位符 6"/>
          <p:cNvSpPr>
            <a:spLocks noGrp="1"/>
          </p:cNvSpPr>
          <p:nvPr>
            <p:ph sz="quarter" idx="15"/>
          </p:nvPr>
        </p:nvSpPr>
        <p:spPr>
          <a:xfrm>
            <a:off x="838199"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15" name="内容占位符 6"/>
          <p:cNvSpPr>
            <a:spLocks noGrp="1"/>
          </p:cNvSpPr>
          <p:nvPr>
            <p:ph sz="quarter" idx="16"/>
          </p:nvPr>
        </p:nvSpPr>
        <p:spPr>
          <a:xfrm>
            <a:off x="6501205" y="2894013"/>
            <a:ext cx="5042647" cy="3094037"/>
          </a:xfrm>
        </p:spPr>
        <p:txBody>
          <a:bodyPr rtlCol="0"/>
          <a:lstStyle>
            <a:lvl1pPr>
              <a:defRPr>
                <a:latin typeface="Microsoft YaHei UI" panose="020B0503020204020204" pitchFamily="34" charset="-122"/>
                <a:ea typeface="Microsoft YaHei UI" panose="020B0503020204020204" pitchFamily="34" charset="-122"/>
              </a:defRPr>
            </a:lvl1pPr>
            <a:lvl2pPr>
              <a:defRPr>
                <a:latin typeface="Microsoft YaHei UI" panose="020B0503020204020204" pitchFamily="34" charset="-122"/>
                <a:ea typeface="Microsoft YaHei UI" panose="020B0503020204020204" pitchFamily="34" charset="-122"/>
              </a:defRPr>
            </a:lvl2pPr>
            <a:lvl3pPr>
              <a:defRPr>
                <a:latin typeface="Microsoft YaHei UI" panose="020B0503020204020204" pitchFamily="34" charset="-122"/>
                <a:ea typeface="Microsoft YaHei UI" panose="020B0503020204020204" pitchFamily="34" charset="-122"/>
              </a:defRPr>
            </a:lvl3pPr>
            <a:lvl4pPr>
              <a:defRPr>
                <a:latin typeface="Microsoft YaHei UI" panose="020B0503020204020204" pitchFamily="34" charset="-122"/>
                <a:ea typeface="Microsoft YaHei UI" panose="020B0503020204020204" pitchFamily="34" charset="-122"/>
              </a:defRPr>
            </a:lvl4pPr>
            <a:lvl5pPr>
              <a:defRPr>
                <a:latin typeface="Microsoft YaHei UI" panose="020B0503020204020204" pitchFamily="34" charset="-122"/>
                <a:ea typeface="Microsoft YaHei UI" panose="020B0503020204020204" pitchFamily="34" charset="-122"/>
              </a:defRPr>
            </a:lvl5pPr>
          </a:lstStyle>
          <a:p>
            <a:pPr lvl="0" rtl="0" fontAlgn="auto"/>
            <a:r>
              <a:rPr lang="zh-CN" altLang="en-US" strike="noStrike" noProof="0"/>
              <a:t>单击此处编辑母版文本样式</a:t>
            </a:r>
          </a:p>
          <a:p>
            <a:pPr lvl="1" rtl="0" fontAlgn="auto"/>
            <a:r>
              <a:rPr lang="zh-CN" altLang="en-US" strike="noStrike" noProof="0"/>
              <a:t>二级</a:t>
            </a:r>
          </a:p>
          <a:p>
            <a:pPr lvl="2" rtl="0" fontAlgn="auto"/>
            <a:r>
              <a:rPr lang="zh-CN" altLang="en-US" strike="noStrike" noProof="0"/>
              <a:t>三级</a:t>
            </a:r>
          </a:p>
          <a:p>
            <a:pPr lvl="3" rtl="0" fontAlgn="auto"/>
            <a:r>
              <a:rPr lang="zh-CN" altLang="en-US" strike="noStrike" noProof="0"/>
              <a:t>四级</a:t>
            </a:r>
          </a:p>
          <a:p>
            <a:pPr lvl="4" rtl="0" fontAlgn="auto"/>
            <a:r>
              <a:rPr lang="zh-CN" altLang="en-US" strike="noStrike" noProof="0"/>
              <a:t>五级</a:t>
            </a:r>
            <a:endParaRPr lang="en-US" strike="noStrike" noProof="0"/>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52D3BB04-27DF-418D-A94F-CEF723DA0044}"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图片和字幕">
    <p:bg>
      <p:bgPr>
        <a:solidFill>
          <a:schemeClr val="bg2">
            <a:alpha val="39999"/>
          </a:schemeClr>
        </a:solidFill>
        <a:effectLst/>
      </p:bgPr>
    </p:bg>
    <p:spTree>
      <p:nvGrpSpPr>
        <p:cNvPr id="1" name=""/>
        <p:cNvGrpSpPr/>
        <p:nvPr/>
      </p:nvGrpSpPr>
      <p:grpSpPr>
        <a:xfrm>
          <a:off x="0" y="0"/>
          <a:ext cx="0" cy="0"/>
          <a:chOff x="0" y="0"/>
          <a:chExt cx="0" cy="0"/>
        </a:xfrm>
      </p:grpSpPr>
      <p:sp>
        <p:nvSpPr>
          <p:cNvPr id="10" name="矩形 9"/>
          <p:cNvSpPr/>
          <p:nvPr userDrawn="1"/>
        </p:nvSpPr>
        <p:spPr>
          <a:xfrm>
            <a:off x="0" y="914400"/>
            <a:ext cx="12192000" cy="5029200"/>
          </a:xfrm>
          <a:prstGeom prst="rect">
            <a:avLst/>
          </a:prstGeom>
          <a:pattFill prst="lgGrid">
            <a:fgClr>
              <a:schemeClr val="tx2">
                <a:lumMod val="10000"/>
                <a:lumOff val="9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11" name="矩形 10"/>
          <p:cNvSpPr/>
          <p:nvPr userDrawn="1"/>
        </p:nvSpPr>
        <p:spPr>
          <a:xfrm>
            <a:off x="5951538" y="1803400"/>
            <a:ext cx="6240463" cy="325278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fontAlgn="auto"/>
            <a:endParaRPr lang="en-US" strike="noStrike" noProof="0" dirty="0">
              <a:latin typeface="Microsoft YaHei UI" panose="020B0503020204020204" pitchFamily="34" charset="-122"/>
              <a:ea typeface="Microsoft YaHei UI" panose="020B0503020204020204" pitchFamily="34" charset="-122"/>
            </a:endParaRPr>
          </a:p>
        </p:txBody>
      </p:sp>
      <p:sp>
        <p:nvSpPr>
          <p:cNvPr id="9" name="标题 1"/>
          <p:cNvSpPr>
            <a:spLocks noGrp="1"/>
          </p:cNvSpPr>
          <p:nvPr>
            <p:ph type="title"/>
          </p:nvPr>
        </p:nvSpPr>
        <p:spPr>
          <a:xfrm>
            <a:off x="6494545" y="2028031"/>
            <a:ext cx="5058209" cy="583800"/>
          </a:xfrm>
          <a:prstGeom prst="rect">
            <a:avLst/>
          </a:prstGeom>
        </p:spPr>
        <p:txBody>
          <a:bodyPr lIns="91440" rIns="91440" rtlCol="0">
            <a:noAutofit/>
          </a:bodyPr>
          <a:lstStyle>
            <a:lvl1pPr>
              <a:defRPr sz="2400" b="1" i="0" spc="150" baseline="0">
                <a:solidFill>
                  <a:schemeClr val="tx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单击此处编辑母版标题样式</a:t>
            </a:r>
            <a:endParaRPr lang="en-US" strike="noStrike" noProof="0"/>
          </a:p>
        </p:txBody>
      </p:sp>
      <p:sp>
        <p:nvSpPr>
          <p:cNvPr id="13" name="图片占位符 10"/>
          <p:cNvSpPr>
            <a:spLocks noGrp="1"/>
          </p:cNvSpPr>
          <p:nvPr>
            <p:ph type="pic" sz="quarter" idx="14"/>
          </p:nvPr>
        </p:nvSpPr>
        <p:spPr>
          <a:xfrm>
            <a:off x="542925" y="0"/>
            <a:ext cx="5408696" cy="6858000"/>
          </a:xfrm>
          <a:prstGeom prst="rect">
            <a:avLst/>
          </a:prstGeom>
          <a:solidFill>
            <a:schemeClr val="tx1"/>
          </a:solidFill>
        </p:spPr>
        <p:txBody>
          <a:bodyPr rtlCol="0"/>
          <a:lstStyle>
            <a:lvl1pPr marL="0" indent="0">
              <a:buNone/>
              <a:defRPr>
                <a:solidFill>
                  <a:schemeClr val="bg1"/>
                </a:solidFill>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单击图标添加图片</a:t>
            </a:r>
            <a:endParaRPr lang="en-US" strike="noStrike" noProof="0"/>
          </a:p>
        </p:txBody>
      </p:sp>
      <p:sp>
        <p:nvSpPr>
          <p:cNvPr id="6" name="内容占位符 5"/>
          <p:cNvSpPr>
            <a:spLocks noGrp="1"/>
          </p:cNvSpPr>
          <p:nvPr>
            <p:ph sz="quarter" idx="15"/>
          </p:nvPr>
        </p:nvSpPr>
        <p:spPr>
          <a:xfrm>
            <a:off x="6494463" y="2611438"/>
            <a:ext cx="5058291" cy="2165350"/>
          </a:xfrm>
        </p:spPr>
        <p:txBody>
          <a:bodyPr rtlCol="0"/>
          <a:lstStyle>
            <a:lvl1pPr marL="0" indent="0">
              <a:lnSpc>
                <a:spcPct val="200000"/>
              </a:lnSpc>
              <a:spcBef>
                <a:spcPts val="1900"/>
              </a:spcBef>
              <a:buNone/>
              <a:defRPr>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269909EB-DF0E-4C79-A2EF-9AE47FAE29FD}"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bg>
      <p:bgPr>
        <a:solidFill>
          <a:schemeClr val="accent4">
            <a:alpha val="40000"/>
          </a:schemeClr>
        </a:solidFill>
        <a:effectLst/>
      </p:bgPr>
    </p:bg>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4956335B-2858-4BDB-9C2A-BA1EF7309CEC}"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3" name="页脚占位符 2"/>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4" name="灯片编号占位符 3"/>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Ovr>
    <a:masterClrMapping/>
  </p:clrMapOvr>
  <p:transition>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rtlCol="0"/>
          <a:lstStyle/>
          <a:p>
            <a:pPr rtl="0" fontAlgn="auto"/>
            <a:r>
              <a:rPr lang="zh-CN" altLang="en-US" strike="noStrike" noProof="0"/>
              <a:t>单击此处编辑母版标题样式</a:t>
            </a:r>
            <a:endParaRPr lang="zh-CN" altLang="en-US" strike="noStrike" noProof="0" dirty="0"/>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p>
            <a:pPr rtl="0" fontAlgn="auto"/>
            <a:fld id="{10B06D7F-8A32-4375-85C4-0A86C49D8F04}"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dirty="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p>
            <a:pPr rtl="0" fontAlgn="auto"/>
            <a:endParaRPr lang="zh-CN" altLang="en-US" strike="noStrike" noProof="0" dirty="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p>
            <a:pPr rtl="0" fontAlgn="auto"/>
            <a:fld id="{ED6580AB-5C3C-4B4F-8E2A-8B7A0A8CE695}"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dirty="0"/>
          </a:p>
        </p:txBody>
      </p:sp>
    </p:spTree>
  </p:cSld>
  <p:clrMapOvr>
    <a:masterClrMapping/>
  </p:clrMapOvr>
  <p:transition>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3337" y="310287"/>
            <a:ext cx="5238313" cy="853352"/>
          </a:xfrm>
        </p:spPr>
        <p:txBody>
          <a:bodyPr rtlCol="0">
            <a:normAutofit/>
          </a:bodyPr>
          <a:lstStyle>
            <a:lvl1pPr>
              <a:defRPr sz="3600" b="1">
                <a:latin typeface="Microsoft YaHei UI" panose="020B0503020204020204" pitchFamily="34" charset="-122"/>
                <a:ea typeface="Microsoft YaHei UI" panose="020B0503020204020204" pitchFamily="34" charset="-122"/>
              </a:defRPr>
            </a:lvl1pPr>
          </a:lstStyle>
          <a:p>
            <a:pPr rtl="0" fontAlgn="auto"/>
            <a:r>
              <a:rPr lang="zh-CN" altLang="en-US" strike="noStrike" noProof="0"/>
              <a:t>单击以编辑模板标题样式</a:t>
            </a:r>
          </a:p>
        </p:txBody>
      </p:sp>
      <p:sp>
        <p:nvSpPr>
          <p:cNvPr id="7" name="文本占位符 7"/>
          <p:cNvSpPr>
            <a:spLocks noGrp="1"/>
          </p:cNvSpPr>
          <p:nvPr>
            <p:ph type="body" sz="quarter" idx="13"/>
          </p:nvPr>
        </p:nvSpPr>
        <p:spPr>
          <a:xfrm>
            <a:off x="343337" y="981076"/>
            <a:ext cx="3581400" cy="365126"/>
          </a:xfrm>
        </p:spPr>
        <p:txBody>
          <a:bodyPr rtlCol="0">
            <a:normAutofit/>
          </a:bodyPr>
          <a:lstStyle>
            <a:lvl1pPr marL="0" indent="0">
              <a:spcBef>
                <a:spcPts val="900"/>
              </a:spcBef>
              <a:buNone/>
              <a:defRPr sz="2000" b="1">
                <a:latin typeface="Microsoft YaHei UI" panose="020B0503020204020204" pitchFamily="34" charset="-122"/>
                <a:ea typeface="Microsoft YaHei UI" panose="020B0503020204020204" pitchFamily="34" charset="-122"/>
              </a:defRPr>
            </a:lvl1pPr>
          </a:lstStyle>
          <a:p>
            <a:pPr lvl="0" rtl="0" fontAlgn="auto"/>
            <a:r>
              <a:rPr lang="zh-CN" altLang="en-US" strike="noStrike" noProof="0"/>
              <a:t>单击此处编辑母版文本样式</a:t>
            </a:r>
          </a:p>
        </p:txBody>
      </p:sp>
      <p:sp>
        <p:nvSpPr>
          <p:cNvPr id="3" name="日期占位符 2"/>
          <p:cNvSpPr>
            <a:spLocks noGrp="1"/>
          </p:cNvSpPr>
          <p:nvPr>
            <p:ph type="dt" sz="half" idx="10"/>
          </p:nvPr>
        </p:nvSpPr>
        <p:spPr>
          <a:xfrm>
            <a:off x="8382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9E6A0E9E-76B9-491F-A8A8-5BC8B0941651}" type="datetime1">
              <a:rPr lang="zh-CN" altLang="en-US" strike="noStrike" noProof="0" smtClean="0">
                <a:latin typeface="Microsoft YaHei UI" panose="020B0503020204020204" pitchFamily="34" charset="-122"/>
                <a:ea typeface="Microsoft YaHei UI" panose="020B0503020204020204" pitchFamily="34" charset="-122"/>
                <a:cs typeface="+mn-cs"/>
              </a:rPr>
              <a:t>2022/12/14</a:t>
            </a:fld>
            <a:endParaRPr lang="zh-CN" altLang="en-US" strike="noStrike" noProof="0"/>
          </a:p>
        </p:txBody>
      </p:sp>
      <p:sp>
        <p:nvSpPr>
          <p:cNvPr id="4" name="页脚占位符 3"/>
          <p:cNvSpPr>
            <a:spLocks noGrp="1"/>
          </p:cNvSpPr>
          <p:nvPr>
            <p:ph type="ftr" sz="quarter" idx="11"/>
          </p:nvPr>
        </p:nvSpPr>
        <p:spPr>
          <a:xfrm>
            <a:off x="4038600" y="6492875"/>
            <a:ext cx="41148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endParaRPr lang="zh-CN" altLang="en-US" strike="noStrike" noProof="0"/>
          </a:p>
        </p:txBody>
      </p:sp>
      <p:sp>
        <p:nvSpPr>
          <p:cNvPr id="5" name="灯片编号占位符 4"/>
          <p:cNvSpPr>
            <a:spLocks noGrp="1"/>
          </p:cNvSpPr>
          <p:nvPr>
            <p:ph type="sldNum" sz="quarter" idx="12"/>
          </p:nvPr>
        </p:nvSpPr>
        <p:spPr>
          <a:xfrm>
            <a:off x="8610600" y="6492875"/>
            <a:ext cx="2743200" cy="228600"/>
          </a:xfrm>
          <a:prstGeom prst="rect">
            <a:avLst/>
          </a:prstGeom>
        </p:spPr>
        <p:txBody>
          <a:bodyPr vert="horz" lIns="91440" tIns="45720" rIns="91440" bIns="45720" rtlCol="0" anchor="ctr"/>
          <a:lstStyle>
            <a:lvl1pPr>
              <a:defRPr>
                <a:latin typeface="Microsoft YaHei UI" panose="020B0503020204020204" pitchFamily="34" charset="-122"/>
                <a:ea typeface="Microsoft YaHei UI" panose="020B0503020204020204" pitchFamily="34" charset="-122"/>
              </a:defRPr>
            </a:lvl1pPr>
          </a:lstStyle>
          <a:p>
            <a:pPr fontAlgn="auto"/>
            <a:fld id="{7966EA62-41C5-4F9A-A915-5B0BC739C923}" type="slidenum">
              <a:rPr lang="en-US" altLang="zh-CN" strike="noStrike" noProof="0" smtClean="0">
                <a:latin typeface="Microsoft YaHei UI" panose="020B0503020204020204" pitchFamily="34" charset="-122"/>
                <a:ea typeface="Microsoft YaHei UI" panose="020B0503020204020204" pitchFamily="34" charset="-122"/>
                <a:cs typeface="+mn-cs"/>
              </a:rPr>
              <a:t>‹#›</a:t>
            </a:fld>
            <a:endParaRPr lang="zh-CN" altLang="en-US" strike="noStrike" noProof="0"/>
          </a:p>
        </p:txBody>
      </p:sp>
    </p:spTree>
  </p:cSld>
  <p:clrMapOvr>
    <a:masterClrMapping/>
  </p:clrMapOvr>
  <p:transition>
    <p:rand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2022/12/14</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dirty="0"/>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dirty="0"/>
          </a:p>
        </p:txBody>
      </p:sp>
    </p:spTree>
  </p:cSld>
  <p:clrMapOvr>
    <a:masterClrMapping/>
  </p:clrMapOvr>
  <p:transition>
    <p:random/>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10"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5" Type="http://schemas.openxmlformats.org/officeDocument/2006/relationships/slideLayout" Target="../slideLayouts/slideLayout26.xml"/><Relationship Id="rId10" Type="http://schemas.openxmlformats.org/officeDocument/2006/relationships/theme" Target="../theme/theme3.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5" Type="http://schemas.openxmlformats.org/officeDocument/2006/relationships/slideLayout" Target="../slideLayouts/slideLayout35.xml"/><Relationship Id="rId10" Type="http://schemas.openxmlformats.org/officeDocument/2006/relationships/theme" Target="../theme/theme4.xml"/><Relationship Id="rId4" Type="http://schemas.openxmlformats.org/officeDocument/2006/relationships/slideLayout" Target="../slideLayouts/slideLayout34.xml"/><Relationship Id="rId9"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标题占位符 1"/>
          <p:cNvSpPr>
            <a:spLocks noGrp="1"/>
          </p:cNvSpPr>
          <p:nvPr>
            <p:ph type="title"/>
          </p:nvPr>
        </p:nvSpPr>
        <p:spPr>
          <a:xfrm>
            <a:off x="838200" y="365125"/>
            <a:ext cx="10515600" cy="1325563"/>
          </a:xfrm>
          <a:prstGeom prst="rect">
            <a:avLst/>
          </a:prstGeom>
          <a:noFill/>
          <a:ln w="9525">
            <a:noFill/>
          </a:ln>
        </p:spPr>
        <p:txBody>
          <a:bodyPr vert="horz" lIns="91440" tIns="45720" rIns="91440" bIns="45720" anchor="ctr" anchorCtr="0"/>
          <a:lstStyle/>
          <a:p>
            <a:pPr lvl="0"/>
            <a:r>
              <a:rPr lang="en-US" altLang="zh-CN"/>
              <a:t>单击此处编辑母版标题样式</a:t>
            </a:r>
          </a:p>
        </p:txBody>
      </p:sp>
      <p:sp>
        <p:nvSpPr>
          <p:cNvPr id="1027" name="文本占位符 2"/>
          <p:cNvSpPr>
            <a:spLocks noGrp="1"/>
          </p:cNvSpPr>
          <p:nvPr>
            <p:ph type="body"/>
          </p:nvPr>
        </p:nvSpPr>
        <p:spPr>
          <a:xfrm>
            <a:off x="838200" y="1825625"/>
            <a:ext cx="10515600" cy="4351338"/>
          </a:xfrm>
          <a:prstGeom prst="rect">
            <a:avLst/>
          </a:prstGeom>
          <a:noFill/>
          <a:ln w="9525">
            <a:noFill/>
          </a:ln>
        </p:spPr>
        <p:txBody>
          <a:bodyPr vert="horz" lIns="91440" tIns="45720" rIns="91440" bIns="45720" anchor="t" anchorCtr="0"/>
          <a:lstStyle/>
          <a:p>
            <a:pPr lvl="0"/>
            <a:r>
              <a:rPr lang="en-US" altLang="zh-CN"/>
              <a:t>单击此处编辑母版文本样式</a:t>
            </a:r>
          </a:p>
          <a:p>
            <a:pPr lvl="1" indent="-228600"/>
            <a:r>
              <a:rPr lang="en-US" altLang="zh-CN"/>
              <a:t>第二级</a:t>
            </a:r>
          </a:p>
          <a:p>
            <a:pPr lvl="2" indent="-228600"/>
            <a:r>
              <a:rPr lang="en-US" altLang="zh-CN"/>
              <a:t>第三级</a:t>
            </a:r>
          </a:p>
          <a:p>
            <a:pPr lvl="3" indent="-228600"/>
            <a:r>
              <a:rPr lang="en-US" altLang="zh-CN"/>
              <a:t>第四级</a:t>
            </a:r>
          </a:p>
          <a:p>
            <a:pPr lvl="4" indent="-228600"/>
            <a:r>
              <a:rPr lang="en-US" altLang="zh-CN"/>
              <a:t>第五级</a:t>
            </a:r>
          </a:p>
        </p:txBody>
      </p:sp>
      <p:sp>
        <p:nvSpPr>
          <p:cNvPr id="4" name="日期占位符 3"/>
          <p:cNvSpPr>
            <a:spLocks noGrp="1"/>
          </p:cNvSpPr>
          <p:nvPr>
            <p:ph type="dt" sz="half" idx="2"/>
          </p:nvPr>
        </p:nvSpPr>
        <p:spPr>
          <a:xfrm>
            <a:off x="838200" y="6492875"/>
            <a:ext cx="2743200" cy="228600"/>
          </a:xfrm>
          <a:prstGeom prst="rect">
            <a:avLst/>
          </a:prstGeom>
        </p:spPr>
        <p:txBody>
          <a:bodyPr vert="horz" lIns="91440" tIns="45720" rIns="91440" bIns="45720" rtlCol="0" anchor="ctr"/>
          <a:lstStyle>
            <a:lvl1pPr algn="l">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5" name="页脚占位符 4"/>
          <p:cNvSpPr>
            <a:spLocks noGrp="1"/>
          </p:cNvSpPr>
          <p:nvPr>
            <p:ph type="ftr" sz="quarter" idx="3"/>
          </p:nvPr>
        </p:nvSpPr>
        <p:spPr>
          <a:xfrm>
            <a:off x="4038600" y="6492875"/>
            <a:ext cx="4114800" cy="228600"/>
          </a:xfrm>
          <a:prstGeom prst="rect">
            <a:avLst/>
          </a:prstGeom>
        </p:spPr>
        <p:txBody>
          <a:bodyPr vert="horz" lIns="91440" tIns="45720" rIns="91440" bIns="45720" rtlCol="0" anchor="ctr"/>
          <a:lstStyle>
            <a:lvl1pPr algn="ct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6" name="灯片编号占位符 5"/>
          <p:cNvSpPr>
            <a:spLocks noGrp="1"/>
          </p:cNvSpPr>
          <p:nvPr>
            <p:ph type="sldNum" sz="quarter" idx="4"/>
          </p:nvPr>
        </p:nvSpPr>
        <p:spPr>
          <a:xfrm>
            <a:off x="8610600" y="6492875"/>
            <a:ext cx="2743200" cy="228600"/>
          </a:xfrm>
          <a:prstGeom prst="rect">
            <a:avLst/>
          </a:prstGeom>
        </p:spPr>
        <p:txBody>
          <a:bodyPr vert="horz" lIns="91440" tIns="45720" rIns="91440" bIns="45720" rtlCol="0" anchor="ctr"/>
          <a:lstStyle>
            <a:lvl1pPr algn="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90" r:id="rId12"/>
  </p:sldLayoutIdLst>
  <p:transition>
    <p:random/>
  </p:transition>
  <p:hf sldNum="0" hdr="0" ftr="0"/>
  <p:txStyles>
    <p:titleStyle>
      <a:lvl1pPr algn="l" defTabSz="914400" rtl="0" eaLnBrk="1" latinLnBrk="0" hangingPunct="1">
        <a:lnSpc>
          <a:spcPct val="90000"/>
        </a:lnSpc>
        <a:spcBef>
          <a:spcPct val="0"/>
        </a:spcBef>
        <a:buNone/>
        <a:defRPr sz="4400" kern="1200">
          <a:solidFill>
            <a:schemeClr val="tx1"/>
          </a:solidFill>
          <a:latin typeface="Microsoft YaHei UI" panose="020B0503020204020204" pitchFamily="34" charset="-122"/>
          <a:ea typeface="Microsoft YaHei UI" panose="020B0503020204020204" pitchFamily="34" charset="-122"/>
          <a:cs typeface="+mj-cs"/>
        </a:defRPr>
      </a:lvl1pPr>
    </p:titleStyle>
    <p:bodyStyle>
      <a:lvl1pPr marL="228600" indent="-228600" algn="l" defTabSz="914400" rtl="0" eaLnBrk="1" latinLnBrk="0" hangingPunct="1">
        <a:lnSpc>
          <a:spcPct val="150000"/>
        </a:lnSpc>
        <a:spcBef>
          <a:spcPts val="1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1pPr>
      <a:lvl2pPr marL="685800" indent="-228600" algn="l" defTabSz="914400" rtl="0" eaLnBrk="1" latinLnBrk="0" hangingPunct="1">
        <a:lnSpc>
          <a:spcPct val="150000"/>
        </a:lnSpc>
        <a:spcBef>
          <a:spcPts val="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2pPr>
      <a:lvl3pPr marL="11430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3pPr>
      <a:lvl4pPr marL="16002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4pPr>
      <a:lvl5pPr marL="20574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050" name="标题占位符 1"/>
          <p:cNvSpPr>
            <a:spLocks noGrp="1"/>
          </p:cNvSpPr>
          <p:nvPr>
            <p:ph type="title"/>
          </p:nvPr>
        </p:nvSpPr>
        <p:spPr>
          <a:xfrm>
            <a:off x="838200" y="365125"/>
            <a:ext cx="10515600" cy="1325563"/>
          </a:xfrm>
          <a:prstGeom prst="rect">
            <a:avLst/>
          </a:prstGeom>
          <a:noFill/>
          <a:ln w="9525">
            <a:noFill/>
          </a:ln>
        </p:spPr>
        <p:txBody>
          <a:bodyPr vert="horz" lIns="91440" tIns="45720" rIns="91440" bIns="45720" anchor="ctr" anchorCtr="0"/>
          <a:lstStyle/>
          <a:p>
            <a:pPr lvl="0"/>
            <a:r>
              <a:rPr lang="en-US" altLang="zh-CN"/>
              <a:t>单击此处编辑母版标题样式</a:t>
            </a:r>
          </a:p>
        </p:txBody>
      </p:sp>
      <p:sp>
        <p:nvSpPr>
          <p:cNvPr id="2051" name="文本占位符 2"/>
          <p:cNvSpPr>
            <a:spLocks noGrp="1"/>
          </p:cNvSpPr>
          <p:nvPr>
            <p:ph type="body"/>
          </p:nvPr>
        </p:nvSpPr>
        <p:spPr>
          <a:xfrm>
            <a:off x="838200" y="1825625"/>
            <a:ext cx="10515600" cy="4351338"/>
          </a:xfrm>
          <a:prstGeom prst="rect">
            <a:avLst/>
          </a:prstGeom>
          <a:noFill/>
          <a:ln w="9525">
            <a:noFill/>
          </a:ln>
        </p:spPr>
        <p:txBody>
          <a:bodyPr vert="horz" lIns="91440" tIns="45720" rIns="91440" bIns="45720" anchor="t" anchorCtr="0"/>
          <a:lstStyle/>
          <a:p>
            <a:pPr lvl="0"/>
            <a:r>
              <a:rPr lang="en-US" altLang="zh-CN"/>
              <a:t>单击此处编辑母版文本样式</a:t>
            </a:r>
          </a:p>
          <a:p>
            <a:pPr lvl="1" indent="-228600"/>
            <a:r>
              <a:rPr lang="en-US" altLang="zh-CN"/>
              <a:t>第二级</a:t>
            </a:r>
          </a:p>
          <a:p>
            <a:pPr lvl="2" indent="-228600"/>
            <a:r>
              <a:rPr lang="en-US" altLang="zh-CN"/>
              <a:t>第三级</a:t>
            </a:r>
          </a:p>
          <a:p>
            <a:pPr lvl="3" indent="-228600"/>
            <a:r>
              <a:rPr lang="en-US" altLang="zh-CN"/>
              <a:t>第四级</a:t>
            </a:r>
          </a:p>
          <a:p>
            <a:pPr lvl="4" indent="-228600"/>
            <a:r>
              <a:rPr lang="en-US" altLang="zh-CN"/>
              <a:t>第五级</a:t>
            </a:r>
          </a:p>
        </p:txBody>
      </p:sp>
      <p:sp>
        <p:nvSpPr>
          <p:cNvPr id="4" name="日期占位符 3"/>
          <p:cNvSpPr>
            <a:spLocks noGrp="1"/>
          </p:cNvSpPr>
          <p:nvPr>
            <p:ph type="dt" sz="half" idx="2"/>
          </p:nvPr>
        </p:nvSpPr>
        <p:spPr>
          <a:xfrm>
            <a:off x="838200" y="6492875"/>
            <a:ext cx="2743200" cy="228600"/>
          </a:xfrm>
          <a:prstGeom prst="rect">
            <a:avLst/>
          </a:prstGeom>
        </p:spPr>
        <p:txBody>
          <a:bodyPr vert="horz" lIns="91440" tIns="45720" rIns="91440" bIns="45720" rtlCol="0" anchor="ctr"/>
          <a:lstStyle>
            <a:lvl1pPr algn="l">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5" name="页脚占位符 4"/>
          <p:cNvSpPr>
            <a:spLocks noGrp="1"/>
          </p:cNvSpPr>
          <p:nvPr>
            <p:ph type="ftr" sz="quarter" idx="3"/>
          </p:nvPr>
        </p:nvSpPr>
        <p:spPr>
          <a:xfrm>
            <a:off x="4038600" y="6492875"/>
            <a:ext cx="4114800" cy="228600"/>
          </a:xfrm>
          <a:prstGeom prst="rect">
            <a:avLst/>
          </a:prstGeom>
        </p:spPr>
        <p:txBody>
          <a:bodyPr vert="horz" lIns="91440" tIns="45720" rIns="91440" bIns="45720" rtlCol="0" anchor="ctr"/>
          <a:lstStyle>
            <a:lvl1pPr algn="ct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6" name="灯片编号占位符 5"/>
          <p:cNvSpPr>
            <a:spLocks noGrp="1"/>
          </p:cNvSpPr>
          <p:nvPr>
            <p:ph type="sldNum" sz="quarter" idx="4"/>
          </p:nvPr>
        </p:nvSpPr>
        <p:spPr>
          <a:xfrm>
            <a:off x="8610600" y="6492875"/>
            <a:ext cx="2743200" cy="228600"/>
          </a:xfrm>
          <a:prstGeom prst="rect">
            <a:avLst/>
          </a:prstGeom>
        </p:spPr>
        <p:txBody>
          <a:bodyPr vert="horz" lIns="91440" tIns="45720" rIns="91440" bIns="45720" rtlCol="0" anchor="ctr"/>
          <a:lstStyle>
            <a:lvl1pPr algn="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Lst>
  <p:transition>
    <p:random/>
  </p:transition>
  <p:hf sldNum="0" hdr="0" ftr="0"/>
  <p:txStyles>
    <p:titleStyle>
      <a:lvl1pPr algn="l" defTabSz="914400" rtl="0" eaLnBrk="1" latinLnBrk="0" hangingPunct="1">
        <a:lnSpc>
          <a:spcPct val="90000"/>
        </a:lnSpc>
        <a:spcBef>
          <a:spcPct val="0"/>
        </a:spcBef>
        <a:buNone/>
        <a:defRPr sz="4400" kern="1200">
          <a:solidFill>
            <a:schemeClr val="tx1"/>
          </a:solidFill>
          <a:latin typeface="Microsoft YaHei UI" panose="020B0503020204020204" pitchFamily="34" charset="-122"/>
          <a:ea typeface="Microsoft YaHei UI" panose="020B0503020204020204" pitchFamily="34" charset="-122"/>
          <a:cs typeface="+mj-cs"/>
        </a:defRPr>
      </a:lvl1pPr>
    </p:titleStyle>
    <p:bodyStyle>
      <a:lvl1pPr marL="228600" indent="-228600" algn="l" defTabSz="914400" rtl="0" eaLnBrk="1" latinLnBrk="0" hangingPunct="1">
        <a:lnSpc>
          <a:spcPct val="150000"/>
        </a:lnSpc>
        <a:spcBef>
          <a:spcPts val="1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1pPr>
      <a:lvl2pPr marL="685800" indent="-228600" algn="l" defTabSz="914400" rtl="0" eaLnBrk="1" latinLnBrk="0" hangingPunct="1">
        <a:lnSpc>
          <a:spcPct val="150000"/>
        </a:lnSpc>
        <a:spcBef>
          <a:spcPts val="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2pPr>
      <a:lvl3pPr marL="11430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3pPr>
      <a:lvl4pPr marL="16002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4pPr>
      <a:lvl5pPr marL="20574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074" name="标题占位符 1"/>
          <p:cNvSpPr>
            <a:spLocks noGrp="1"/>
          </p:cNvSpPr>
          <p:nvPr>
            <p:ph type="title"/>
          </p:nvPr>
        </p:nvSpPr>
        <p:spPr>
          <a:xfrm>
            <a:off x="838200" y="365125"/>
            <a:ext cx="10515600" cy="1325563"/>
          </a:xfrm>
          <a:prstGeom prst="rect">
            <a:avLst/>
          </a:prstGeom>
          <a:noFill/>
          <a:ln w="9525">
            <a:noFill/>
          </a:ln>
        </p:spPr>
        <p:txBody>
          <a:bodyPr vert="horz" lIns="91440" tIns="45720" rIns="91440" bIns="45720" anchor="ctr" anchorCtr="0"/>
          <a:lstStyle/>
          <a:p>
            <a:pPr lvl="0"/>
            <a:r>
              <a:rPr lang="en-US" altLang="zh-CN"/>
              <a:t>单击此处编辑母版标题样式</a:t>
            </a:r>
          </a:p>
        </p:txBody>
      </p:sp>
      <p:sp>
        <p:nvSpPr>
          <p:cNvPr id="3075" name="文本占位符 2"/>
          <p:cNvSpPr>
            <a:spLocks noGrp="1"/>
          </p:cNvSpPr>
          <p:nvPr>
            <p:ph type="body"/>
          </p:nvPr>
        </p:nvSpPr>
        <p:spPr>
          <a:xfrm>
            <a:off x="838200" y="1825625"/>
            <a:ext cx="10515600" cy="4351338"/>
          </a:xfrm>
          <a:prstGeom prst="rect">
            <a:avLst/>
          </a:prstGeom>
          <a:noFill/>
          <a:ln w="9525">
            <a:noFill/>
          </a:ln>
        </p:spPr>
        <p:txBody>
          <a:bodyPr vert="horz" lIns="91440" tIns="45720" rIns="91440" bIns="45720" anchor="t" anchorCtr="0"/>
          <a:lstStyle/>
          <a:p>
            <a:pPr lvl="0"/>
            <a:r>
              <a:rPr lang="en-US" altLang="zh-CN"/>
              <a:t>单击此处编辑母版文本样式</a:t>
            </a:r>
          </a:p>
          <a:p>
            <a:pPr lvl="1" indent="-228600"/>
            <a:r>
              <a:rPr lang="en-US" altLang="zh-CN"/>
              <a:t>第二级</a:t>
            </a:r>
          </a:p>
          <a:p>
            <a:pPr lvl="2" indent="-228600"/>
            <a:r>
              <a:rPr lang="en-US" altLang="zh-CN"/>
              <a:t>第三级</a:t>
            </a:r>
          </a:p>
          <a:p>
            <a:pPr lvl="3" indent="-228600"/>
            <a:r>
              <a:rPr lang="en-US" altLang="zh-CN"/>
              <a:t>第四级</a:t>
            </a:r>
          </a:p>
          <a:p>
            <a:pPr lvl="4" indent="-228600"/>
            <a:r>
              <a:rPr lang="en-US" altLang="zh-CN"/>
              <a:t>第五级</a:t>
            </a:r>
          </a:p>
        </p:txBody>
      </p:sp>
      <p:sp>
        <p:nvSpPr>
          <p:cNvPr id="4" name="日期占位符 3"/>
          <p:cNvSpPr>
            <a:spLocks noGrp="1"/>
          </p:cNvSpPr>
          <p:nvPr>
            <p:ph type="dt" sz="half" idx="2"/>
          </p:nvPr>
        </p:nvSpPr>
        <p:spPr>
          <a:xfrm>
            <a:off x="838200" y="6492875"/>
            <a:ext cx="2743200" cy="228600"/>
          </a:xfrm>
          <a:prstGeom prst="rect">
            <a:avLst/>
          </a:prstGeom>
        </p:spPr>
        <p:txBody>
          <a:bodyPr vert="horz" lIns="91440" tIns="45720" rIns="91440" bIns="45720" rtlCol="0" anchor="ctr"/>
          <a:lstStyle>
            <a:lvl1pPr algn="l">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5" name="页脚占位符 4"/>
          <p:cNvSpPr>
            <a:spLocks noGrp="1"/>
          </p:cNvSpPr>
          <p:nvPr>
            <p:ph type="ftr" sz="quarter" idx="3"/>
          </p:nvPr>
        </p:nvSpPr>
        <p:spPr>
          <a:xfrm>
            <a:off x="4038600" y="6492875"/>
            <a:ext cx="4114800" cy="228600"/>
          </a:xfrm>
          <a:prstGeom prst="rect">
            <a:avLst/>
          </a:prstGeom>
        </p:spPr>
        <p:txBody>
          <a:bodyPr vert="horz" lIns="91440" tIns="45720" rIns="91440" bIns="45720" rtlCol="0" anchor="ctr"/>
          <a:lstStyle>
            <a:lvl1pPr algn="ct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6" name="灯片编号占位符 5"/>
          <p:cNvSpPr>
            <a:spLocks noGrp="1"/>
          </p:cNvSpPr>
          <p:nvPr>
            <p:ph type="sldNum" sz="quarter" idx="4"/>
          </p:nvPr>
        </p:nvSpPr>
        <p:spPr>
          <a:xfrm>
            <a:off x="8610600" y="6492875"/>
            <a:ext cx="2743200" cy="228600"/>
          </a:xfrm>
          <a:prstGeom prst="rect">
            <a:avLst/>
          </a:prstGeom>
        </p:spPr>
        <p:txBody>
          <a:bodyPr vert="horz" lIns="91440" tIns="45720" rIns="91440" bIns="45720" rtlCol="0" anchor="ctr"/>
          <a:lstStyle>
            <a:lvl1pPr algn="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Lst>
  <p:transition>
    <p:random/>
  </p:transition>
  <p:hf sldNum="0" hdr="0" ftr="0"/>
  <p:txStyles>
    <p:titleStyle>
      <a:lvl1pPr algn="l" defTabSz="914400" rtl="0" eaLnBrk="1" latinLnBrk="0" hangingPunct="1">
        <a:lnSpc>
          <a:spcPct val="90000"/>
        </a:lnSpc>
        <a:spcBef>
          <a:spcPct val="0"/>
        </a:spcBef>
        <a:buNone/>
        <a:defRPr sz="4400" kern="1200">
          <a:solidFill>
            <a:schemeClr val="tx1"/>
          </a:solidFill>
          <a:latin typeface="Microsoft YaHei UI" panose="020B0503020204020204" pitchFamily="34" charset="-122"/>
          <a:ea typeface="Microsoft YaHei UI" panose="020B0503020204020204" pitchFamily="34" charset="-122"/>
          <a:cs typeface="+mj-cs"/>
        </a:defRPr>
      </a:lvl1pPr>
    </p:titleStyle>
    <p:bodyStyle>
      <a:lvl1pPr marL="228600" indent="-228600" algn="l" defTabSz="914400" rtl="0" eaLnBrk="1" latinLnBrk="0" hangingPunct="1">
        <a:lnSpc>
          <a:spcPct val="150000"/>
        </a:lnSpc>
        <a:spcBef>
          <a:spcPts val="1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1pPr>
      <a:lvl2pPr marL="685800" indent="-228600" algn="l" defTabSz="914400" rtl="0" eaLnBrk="1" latinLnBrk="0" hangingPunct="1">
        <a:lnSpc>
          <a:spcPct val="150000"/>
        </a:lnSpc>
        <a:spcBef>
          <a:spcPts val="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2pPr>
      <a:lvl3pPr marL="11430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3pPr>
      <a:lvl4pPr marL="16002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4pPr>
      <a:lvl5pPr marL="20574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5122" name="标题占位符 1"/>
          <p:cNvSpPr>
            <a:spLocks noGrp="1"/>
          </p:cNvSpPr>
          <p:nvPr>
            <p:ph type="title"/>
          </p:nvPr>
        </p:nvSpPr>
        <p:spPr>
          <a:xfrm>
            <a:off x="838200" y="365125"/>
            <a:ext cx="10515600" cy="1325563"/>
          </a:xfrm>
          <a:prstGeom prst="rect">
            <a:avLst/>
          </a:prstGeom>
          <a:noFill/>
          <a:ln w="9525">
            <a:noFill/>
          </a:ln>
        </p:spPr>
        <p:txBody>
          <a:bodyPr vert="horz" lIns="91440" tIns="45720" rIns="91440" bIns="45720" anchor="ctr" anchorCtr="0"/>
          <a:lstStyle/>
          <a:p>
            <a:pPr lvl="0"/>
            <a:r>
              <a:rPr lang="en-US" altLang="zh-CN"/>
              <a:t>单击此处编辑母版标题样式</a:t>
            </a:r>
          </a:p>
        </p:txBody>
      </p:sp>
      <p:sp>
        <p:nvSpPr>
          <p:cNvPr id="5123" name="文本占位符 2"/>
          <p:cNvSpPr>
            <a:spLocks noGrp="1"/>
          </p:cNvSpPr>
          <p:nvPr>
            <p:ph type="body"/>
          </p:nvPr>
        </p:nvSpPr>
        <p:spPr>
          <a:xfrm>
            <a:off x="838200" y="1825625"/>
            <a:ext cx="10515600" cy="4351338"/>
          </a:xfrm>
          <a:prstGeom prst="rect">
            <a:avLst/>
          </a:prstGeom>
          <a:noFill/>
          <a:ln w="9525">
            <a:noFill/>
          </a:ln>
        </p:spPr>
        <p:txBody>
          <a:bodyPr vert="horz" lIns="91440" tIns="45720" rIns="91440" bIns="45720" anchor="t" anchorCtr="0"/>
          <a:lstStyle/>
          <a:p>
            <a:pPr lvl="0"/>
            <a:r>
              <a:rPr lang="en-US" altLang="zh-CN"/>
              <a:t>单击此处编辑母版文本样式</a:t>
            </a:r>
          </a:p>
          <a:p>
            <a:pPr lvl="1" indent="-228600"/>
            <a:r>
              <a:rPr lang="en-US" altLang="zh-CN"/>
              <a:t>第二级</a:t>
            </a:r>
          </a:p>
          <a:p>
            <a:pPr lvl="2" indent="-228600"/>
            <a:r>
              <a:rPr lang="en-US" altLang="zh-CN"/>
              <a:t>第三级</a:t>
            </a:r>
          </a:p>
          <a:p>
            <a:pPr lvl="3" indent="-228600"/>
            <a:r>
              <a:rPr lang="en-US" altLang="zh-CN"/>
              <a:t>第四级</a:t>
            </a:r>
          </a:p>
          <a:p>
            <a:pPr lvl="4" indent="-228600"/>
            <a:r>
              <a:rPr lang="en-US" altLang="zh-CN"/>
              <a:t>第五级</a:t>
            </a:r>
          </a:p>
        </p:txBody>
      </p:sp>
      <p:sp>
        <p:nvSpPr>
          <p:cNvPr id="4" name="日期占位符 3"/>
          <p:cNvSpPr>
            <a:spLocks noGrp="1"/>
          </p:cNvSpPr>
          <p:nvPr>
            <p:ph type="dt" sz="half" idx="2"/>
          </p:nvPr>
        </p:nvSpPr>
        <p:spPr>
          <a:xfrm>
            <a:off x="838200" y="6492875"/>
            <a:ext cx="2743200" cy="228600"/>
          </a:xfrm>
          <a:prstGeom prst="rect">
            <a:avLst/>
          </a:prstGeom>
        </p:spPr>
        <p:txBody>
          <a:bodyPr vert="horz" lIns="91440" tIns="45720" rIns="91440" bIns="45720" rtlCol="0" anchor="ctr"/>
          <a:lstStyle>
            <a:lvl1pPr algn="l">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E008C39E-34E9-45A5-BBAA-5E944035EE60}" type="datetime1">
              <a:rPr lang="zh-CN" altLang="en-US" strike="noStrike" noProof="1" smtClean="0">
                <a:latin typeface="Microsoft YaHei UI" panose="020B0503020204020204" pitchFamily="34" charset="-122"/>
                <a:ea typeface="Microsoft YaHei UI" panose="020B0503020204020204" pitchFamily="34" charset="-122"/>
                <a:cs typeface="+mn-cs"/>
              </a:rPr>
              <a:t>2022/12/14</a:t>
            </a:fld>
            <a:endParaRPr lang="en-US" strike="noStrike" noProof="1"/>
          </a:p>
        </p:txBody>
      </p:sp>
      <p:sp>
        <p:nvSpPr>
          <p:cNvPr id="5" name="页脚占位符 4"/>
          <p:cNvSpPr>
            <a:spLocks noGrp="1"/>
          </p:cNvSpPr>
          <p:nvPr>
            <p:ph type="ftr" sz="quarter" idx="3"/>
          </p:nvPr>
        </p:nvSpPr>
        <p:spPr>
          <a:xfrm>
            <a:off x="4038600" y="6492875"/>
            <a:ext cx="4114800" cy="228600"/>
          </a:xfrm>
          <a:prstGeom prst="rect">
            <a:avLst/>
          </a:prstGeom>
        </p:spPr>
        <p:txBody>
          <a:bodyPr vert="horz" lIns="91440" tIns="45720" rIns="91440" bIns="45720" rtlCol="0" anchor="ctr"/>
          <a:lstStyle>
            <a:lvl1pPr algn="ct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endParaRPr lang="en-US" strike="noStrike" noProof="1"/>
          </a:p>
        </p:txBody>
      </p:sp>
      <p:sp>
        <p:nvSpPr>
          <p:cNvPr id="6" name="灯片编号占位符 5"/>
          <p:cNvSpPr>
            <a:spLocks noGrp="1"/>
          </p:cNvSpPr>
          <p:nvPr>
            <p:ph type="sldNum" sz="quarter" idx="4"/>
          </p:nvPr>
        </p:nvSpPr>
        <p:spPr>
          <a:xfrm>
            <a:off x="8610600" y="6492875"/>
            <a:ext cx="2743200" cy="228600"/>
          </a:xfrm>
          <a:prstGeom prst="rect">
            <a:avLst/>
          </a:prstGeom>
        </p:spPr>
        <p:txBody>
          <a:bodyPr vert="horz" lIns="91440" tIns="45720" rIns="91440" bIns="45720" rtlCol="0" anchor="ctr"/>
          <a:lstStyle>
            <a:lvl1pPr algn="r">
              <a:defRPr sz="700">
                <a:solidFill>
                  <a:schemeClr val="tx1">
                    <a:tint val="75000"/>
                  </a:schemeClr>
                </a:solidFill>
                <a:latin typeface="Microsoft YaHei UI" panose="020B0503020204020204" pitchFamily="34" charset="-122"/>
                <a:ea typeface="Microsoft YaHei UI" panose="020B0503020204020204" pitchFamily="34" charset="-122"/>
              </a:defRPr>
            </a:lvl1pPr>
          </a:lstStyle>
          <a:p>
            <a:pPr fontAlgn="auto"/>
            <a:fld id="{6F705D35-D126-3B47-A82C-2A13EA9E0A67}" type="slidenum">
              <a:rPr lang="en-US" strike="noStrike" noProof="1" smtClean="0">
                <a:latin typeface="Microsoft YaHei UI" panose="020B0503020204020204" pitchFamily="34" charset="-122"/>
                <a:ea typeface="Microsoft YaHei UI" panose="020B0503020204020204" pitchFamily="34" charset="-122"/>
                <a:cs typeface="+mn-cs"/>
              </a:rPr>
              <a:t>‹#›</a:t>
            </a:fld>
            <a:endParaRPr lang="en-US" strike="noStrike" noProof="1"/>
          </a:p>
        </p:txBody>
      </p:sp>
    </p:spTree>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Lst>
  <p:transition>
    <p:random/>
  </p:transition>
  <p:hf sldNum="0" hdr="0" ftr="0"/>
  <p:txStyles>
    <p:titleStyle>
      <a:lvl1pPr algn="l" defTabSz="914400" rtl="0" eaLnBrk="1" latinLnBrk="0" hangingPunct="1">
        <a:lnSpc>
          <a:spcPct val="90000"/>
        </a:lnSpc>
        <a:spcBef>
          <a:spcPct val="0"/>
        </a:spcBef>
        <a:buNone/>
        <a:defRPr sz="4400" kern="1200">
          <a:solidFill>
            <a:schemeClr val="tx1"/>
          </a:solidFill>
          <a:latin typeface="Microsoft YaHei UI" panose="020B0503020204020204" pitchFamily="34" charset="-122"/>
          <a:ea typeface="Microsoft YaHei UI" panose="020B0503020204020204" pitchFamily="34" charset="-122"/>
          <a:cs typeface="+mj-cs"/>
        </a:defRPr>
      </a:lvl1pPr>
    </p:titleStyle>
    <p:bodyStyle>
      <a:lvl1pPr marL="228600" indent="-228600" algn="l" defTabSz="914400" rtl="0" eaLnBrk="1" latinLnBrk="0" hangingPunct="1">
        <a:lnSpc>
          <a:spcPct val="150000"/>
        </a:lnSpc>
        <a:spcBef>
          <a:spcPts val="1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1pPr>
      <a:lvl2pPr marL="685800" indent="-228600" algn="l" defTabSz="914400" rtl="0" eaLnBrk="1" latinLnBrk="0" hangingPunct="1">
        <a:lnSpc>
          <a:spcPct val="150000"/>
        </a:lnSpc>
        <a:spcBef>
          <a:spcPts val="500"/>
        </a:spcBef>
        <a:buClr>
          <a:schemeClr val="accent2"/>
        </a:buClr>
        <a:buFont typeface="Wingdings" panose="05000000000000000000" pitchFamily="2" charset="2"/>
        <a:buChar char="§"/>
        <a:defRPr sz="1500" kern="1200" spc="150" baseline="0">
          <a:solidFill>
            <a:schemeClr val="tx1"/>
          </a:solidFill>
          <a:latin typeface="Microsoft YaHei UI" panose="020B0503020204020204" pitchFamily="34" charset="-122"/>
          <a:ea typeface="Microsoft YaHei UI" panose="020B0503020204020204" pitchFamily="34" charset="-122"/>
          <a:cs typeface="+mn-cs"/>
        </a:defRPr>
      </a:lvl2pPr>
      <a:lvl3pPr marL="11430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3pPr>
      <a:lvl4pPr marL="16002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4pPr>
      <a:lvl5pPr marL="2057400" indent="-228600" algn="l" defTabSz="914400" rtl="0" eaLnBrk="1" latinLnBrk="0" hangingPunct="1">
        <a:lnSpc>
          <a:spcPct val="150000"/>
        </a:lnSpc>
        <a:spcBef>
          <a:spcPts val="500"/>
        </a:spcBef>
        <a:buClr>
          <a:schemeClr val="accent2"/>
        </a:buClr>
        <a:buFont typeface="Wingdings" panose="05000000000000000000" pitchFamily="2" charset="2"/>
        <a:buChar char="§"/>
        <a:defRPr sz="1400" kern="1200" spc="150" baseline="0">
          <a:solidFill>
            <a:schemeClr val="tx1"/>
          </a:solidFill>
          <a:latin typeface="Microsoft YaHei UI" panose="020B0503020204020204" pitchFamily="34" charset="-122"/>
          <a:ea typeface="Microsoft YaHei UI"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icrosoft YaHei UI" panose="020B0503020204020204" pitchFamily="34" charset="-122"/>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tags" Target="../tags/tag17.xml"/><Relationship Id="rId1" Type="http://schemas.openxmlformats.org/officeDocument/2006/relationships/tags" Target="../tags/tag16.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8.xml"/></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9.xml"/></Relationships>
</file>

<file path=ppt/slides/_rels/slide10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20.xml"/></Relationships>
</file>

<file path=ppt/slides/_rels/slide10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21.xml"/></Relationships>
</file>

<file path=ppt/slides/_rels/slide10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422.xml"/></Relationships>
</file>

<file path=ppt/slides/_rels/slide105.xml.rels><?xml version="1.0" encoding="UTF-8" standalone="yes"?>
<Relationships xmlns="http://schemas.openxmlformats.org/package/2006/relationships"><Relationship Id="rId13" Type="http://schemas.openxmlformats.org/officeDocument/2006/relationships/tags" Target="../tags/tag435.xml"/><Relationship Id="rId18" Type="http://schemas.openxmlformats.org/officeDocument/2006/relationships/tags" Target="../tags/tag440.xml"/><Relationship Id="rId26" Type="http://schemas.openxmlformats.org/officeDocument/2006/relationships/tags" Target="../tags/tag448.xml"/><Relationship Id="rId21" Type="http://schemas.openxmlformats.org/officeDocument/2006/relationships/tags" Target="../tags/tag443.xml"/><Relationship Id="rId34" Type="http://schemas.openxmlformats.org/officeDocument/2006/relationships/tags" Target="../tags/tag456.xml"/><Relationship Id="rId7" Type="http://schemas.openxmlformats.org/officeDocument/2006/relationships/tags" Target="../tags/tag429.xml"/><Relationship Id="rId12" Type="http://schemas.openxmlformats.org/officeDocument/2006/relationships/tags" Target="../tags/tag434.xml"/><Relationship Id="rId17" Type="http://schemas.openxmlformats.org/officeDocument/2006/relationships/tags" Target="../tags/tag439.xml"/><Relationship Id="rId25" Type="http://schemas.openxmlformats.org/officeDocument/2006/relationships/tags" Target="../tags/tag447.xml"/><Relationship Id="rId33" Type="http://schemas.openxmlformats.org/officeDocument/2006/relationships/tags" Target="../tags/tag455.xml"/><Relationship Id="rId38" Type="http://schemas.openxmlformats.org/officeDocument/2006/relationships/slideLayout" Target="../slideLayouts/slideLayout6.xml"/><Relationship Id="rId2" Type="http://schemas.openxmlformats.org/officeDocument/2006/relationships/tags" Target="../tags/tag424.xml"/><Relationship Id="rId16" Type="http://schemas.openxmlformats.org/officeDocument/2006/relationships/tags" Target="../tags/tag438.xml"/><Relationship Id="rId20" Type="http://schemas.openxmlformats.org/officeDocument/2006/relationships/tags" Target="../tags/tag442.xml"/><Relationship Id="rId29" Type="http://schemas.openxmlformats.org/officeDocument/2006/relationships/tags" Target="../tags/tag451.xml"/><Relationship Id="rId1" Type="http://schemas.openxmlformats.org/officeDocument/2006/relationships/tags" Target="../tags/tag423.xml"/><Relationship Id="rId6" Type="http://schemas.openxmlformats.org/officeDocument/2006/relationships/tags" Target="../tags/tag428.xml"/><Relationship Id="rId11" Type="http://schemas.openxmlformats.org/officeDocument/2006/relationships/tags" Target="../tags/tag433.xml"/><Relationship Id="rId24" Type="http://schemas.openxmlformats.org/officeDocument/2006/relationships/tags" Target="../tags/tag446.xml"/><Relationship Id="rId32" Type="http://schemas.openxmlformats.org/officeDocument/2006/relationships/tags" Target="../tags/tag454.xml"/><Relationship Id="rId37" Type="http://schemas.openxmlformats.org/officeDocument/2006/relationships/tags" Target="../tags/tag459.xml"/><Relationship Id="rId5" Type="http://schemas.openxmlformats.org/officeDocument/2006/relationships/tags" Target="../tags/tag427.xml"/><Relationship Id="rId15" Type="http://schemas.openxmlformats.org/officeDocument/2006/relationships/tags" Target="../tags/tag437.xml"/><Relationship Id="rId23" Type="http://schemas.openxmlformats.org/officeDocument/2006/relationships/tags" Target="../tags/tag445.xml"/><Relationship Id="rId28" Type="http://schemas.openxmlformats.org/officeDocument/2006/relationships/tags" Target="../tags/tag450.xml"/><Relationship Id="rId36" Type="http://schemas.openxmlformats.org/officeDocument/2006/relationships/tags" Target="../tags/tag458.xml"/><Relationship Id="rId10" Type="http://schemas.openxmlformats.org/officeDocument/2006/relationships/tags" Target="../tags/tag432.xml"/><Relationship Id="rId19" Type="http://schemas.openxmlformats.org/officeDocument/2006/relationships/tags" Target="../tags/tag441.xml"/><Relationship Id="rId31" Type="http://schemas.openxmlformats.org/officeDocument/2006/relationships/tags" Target="../tags/tag453.xml"/><Relationship Id="rId4" Type="http://schemas.openxmlformats.org/officeDocument/2006/relationships/tags" Target="../tags/tag426.xml"/><Relationship Id="rId9" Type="http://schemas.openxmlformats.org/officeDocument/2006/relationships/tags" Target="../tags/tag431.xml"/><Relationship Id="rId14" Type="http://schemas.openxmlformats.org/officeDocument/2006/relationships/tags" Target="../tags/tag436.xml"/><Relationship Id="rId22" Type="http://schemas.openxmlformats.org/officeDocument/2006/relationships/tags" Target="../tags/tag444.xml"/><Relationship Id="rId27" Type="http://schemas.openxmlformats.org/officeDocument/2006/relationships/tags" Target="../tags/tag449.xml"/><Relationship Id="rId30" Type="http://schemas.openxmlformats.org/officeDocument/2006/relationships/tags" Target="../tags/tag452.xml"/><Relationship Id="rId35" Type="http://schemas.openxmlformats.org/officeDocument/2006/relationships/tags" Target="../tags/tag457.xml"/><Relationship Id="rId8" Type="http://schemas.openxmlformats.org/officeDocument/2006/relationships/tags" Target="../tags/tag430.xml"/><Relationship Id="rId3" Type="http://schemas.openxmlformats.org/officeDocument/2006/relationships/tags" Target="../tags/tag425.xml"/></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0.xml"/></Relationships>
</file>

<file path=ppt/slides/_rels/slide107.xml.rels><?xml version="1.0" encoding="UTF-8" standalone="yes"?>
<Relationships xmlns="http://schemas.openxmlformats.org/package/2006/relationships"><Relationship Id="rId3" Type="http://schemas.openxmlformats.org/officeDocument/2006/relationships/tags" Target="../tags/tag463.xml"/><Relationship Id="rId7" Type="http://schemas.openxmlformats.org/officeDocument/2006/relationships/notesSlide" Target="../notesSlides/notesSlide7.xml"/><Relationship Id="rId2" Type="http://schemas.openxmlformats.org/officeDocument/2006/relationships/tags" Target="../tags/tag462.xml"/><Relationship Id="rId1" Type="http://schemas.openxmlformats.org/officeDocument/2006/relationships/tags" Target="../tags/tag461.xml"/><Relationship Id="rId6" Type="http://schemas.openxmlformats.org/officeDocument/2006/relationships/slideLayout" Target="../slideLayouts/slideLayout6.xml"/><Relationship Id="rId5" Type="http://schemas.openxmlformats.org/officeDocument/2006/relationships/tags" Target="../tags/tag465.xml"/><Relationship Id="rId4" Type="http://schemas.openxmlformats.org/officeDocument/2006/relationships/tags" Target="../tags/tag464.xml"/></Relationships>
</file>

<file path=ppt/slides/_rels/slide108.xml.rels><?xml version="1.0" encoding="UTF-8" standalone="yes"?>
<Relationships xmlns="http://schemas.openxmlformats.org/package/2006/relationships"><Relationship Id="rId8" Type="http://schemas.openxmlformats.org/officeDocument/2006/relationships/image" Target="../media/image30.jpeg"/><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slideLayout" Target="../slideLayouts/slideLayout6.xml"/><Relationship Id="rId1" Type="http://schemas.openxmlformats.org/officeDocument/2006/relationships/tags" Target="../tags/tag46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09.xml.rels><?xml version="1.0" encoding="UTF-8" standalone="yes"?>
<Relationships xmlns="http://schemas.openxmlformats.org/package/2006/relationships"><Relationship Id="rId8" Type="http://schemas.openxmlformats.org/officeDocument/2006/relationships/tags" Target="../tags/tag474.xml"/><Relationship Id="rId13" Type="http://schemas.openxmlformats.org/officeDocument/2006/relationships/tags" Target="../tags/tag479.xml"/><Relationship Id="rId18" Type="http://schemas.openxmlformats.org/officeDocument/2006/relationships/tags" Target="../tags/tag484.xml"/><Relationship Id="rId3" Type="http://schemas.openxmlformats.org/officeDocument/2006/relationships/tags" Target="../tags/tag469.xml"/><Relationship Id="rId21" Type="http://schemas.openxmlformats.org/officeDocument/2006/relationships/tags" Target="../tags/tag487.xml"/><Relationship Id="rId7" Type="http://schemas.openxmlformats.org/officeDocument/2006/relationships/tags" Target="../tags/tag473.xml"/><Relationship Id="rId12" Type="http://schemas.openxmlformats.org/officeDocument/2006/relationships/tags" Target="../tags/tag478.xml"/><Relationship Id="rId17" Type="http://schemas.openxmlformats.org/officeDocument/2006/relationships/tags" Target="../tags/tag483.xml"/><Relationship Id="rId2" Type="http://schemas.openxmlformats.org/officeDocument/2006/relationships/tags" Target="../tags/tag468.xml"/><Relationship Id="rId16" Type="http://schemas.openxmlformats.org/officeDocument/2006/relationships/tags" Target="../tags/tag482.xml"/><Relationship Id="rId20" Type="http://schemas.openxmlformats.org/officeDocument/2006/relationships/tags" Target="../tags/tag486.xml"/><Relationship Id="rId1" Type="http://schemas.openxmlformats.org/officeDocument/2006/relationships/tags" Target="../tags/tag467.xml"/><Relationship Id="rId6" Type="http://schemas.openxmlformats.org/officeDocument/2006/relationships/tags" Target="../tags/tag472.xml"/><Relationship Id="rId11" Type="http://schemas.openxmlformats.org/officeDocument/2006/relationships/tags" Target="../tags/tag477.xml"/><Relationship Id="rId5" Type="http://schemas.openxmlformats.org/officeDocument/2006/relationships/tags" Target="../tags/tag471.xml"/><Relationship Id="rId15" Type="http://schemas.openxmlformats.org/officeDocument/2006/relationships/tags" Target="../tags/tag481.xml"/><Relationship Id="rId10" Type="http://schemas.openxmlformats.org/officeDocument/2006/relationships/tags" Target="../tags/tag476.xml"/><Relationship Id="rId19" Type="http://schemas.openxmlformats.org/officeDocument/2006/relationships/tags" Target="../tags/tag485.xml"/><Relationship Id="rId4" Type="http://schemas.openxmlformats.org/officeDocument/2006/relationships/tags" Target="../tags/tag470.xml"/><Relationship Id="rId9" Type="http://schemas.openxmlformats.org/officeDocument/2006/relationships/tags" Target="../tags/tag475.xml"/><Relationship Id="rId14" Type="http://schemas.openxmlformats.org/officeDocument/2006/relationships/tags" Target="../tags/tag480.xml"/><Relationship Id="rId22"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tags" Target="../tags/tag19.xml"/><Relationship Id="rId1" Type="http://schemas.openxmlformats.org/officeDocument/2006/relationships/tags" Target="../tags/tag18.xml"/></Relationships>
</file>

<file path=ppt/slides/_rels/slide11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slideLayout" Target="../slideLayouts/slideLayout6.xml"/><Relationship Id="rId1" Type="http://schemas.openxmlformats.org/officeDocument/2006/relationships/tags" Target="../tags/tag488.xml"/></Relationships>
</file>

<file path=ppt/slides/_rels/slide111.xml.rels><?xml version="1.0" encoding="UTF-8" standalone="yes"?>
<Relationships xmlns="http://schemas.openxmlformats.org/package/2006/relationships"><Relationship Id="rId8" Type="http://schemas.openxmlformats.org/officeDocument/2006/relationships/tags" Target="../tags/tag496.xml"/><Relationship Id="rId13" Type="http://schemas.openxmlformats.org/officeDocument/2006/relationships/tags" Target="../tags/tag501.xml"/><Relationship Id="rId18" Type="http://schemas.openxmlformats.org/officeDocument/2006/relationships/tags" Target="../tags/tag506.xml"/><Relationship Id="rId3" Type="http://schemas.openxmlformats.org/officeDocument/2006/relationships/tags" Target="../tags/tag491.xml"/><Relationship Id="rId21" Type="http://schemas.openxmlformats.org/officeDocument/2006/relationships/tags" Target="../tags/tag509.xml"/><Relationship Id="rId7" Type="http://schemas.openxmlformats.org/officeDocument/2006/relationships/tags" Target="../tags/tag495.xml"/><Relationship Id="rId12" Type="http://schemas.openxmlformats.org/officeDocument/2006/relationships/tags" Target="../tags/tag500.xml"/><Relationship Id="rId17" Type="http://schemas.openxmlformats.org/officeDocument/2006/relationships/tags" Target="../tags/tag505.xml"/><Relationship Id="rId2" Type="http://schemas.openxmlformats.org/officeDocument/2006/relationships/tags" Target="../tags/tag490.xml"/><Relationship Id="rId16" Type="http://schemas.openxmlformats.org/officeDocument/2006/relationships/tags" Target="../tags/tag504.xml"/><Relationship Id="rId20" Type="http://schemas.openxmlformats.org/officeDocument/2006/relationships/tags" Target="../tags/tag508.xml"/><Relationship Id="rId1" Type="http://schemas.openxmlformats.org/officeDocument/2006/relationships/tags" Target="../tags/tag489.xml"/><Relationship Id="rId6" Type="http://schemas.openxmlformats.org/officeDocument/2006/relationships/tags" Target="../tags/tag494.xml"/><Relationship Id="rId11" Type="http://schemas.openxmlformats.org/officeDocument/2006/relationships/tags" Target="../tags/tag499.xml"/><Relationship Id="rId5" Type="http://schemas.openxmlformats.org/officeDocument/2006/relationships/tags" Target="../tags/tag493.xml"/><Relationship Id="rId15" Type="http://schemas.openxmlformats.org/officeDocument/2006/relationships/tags" Target="../tags/tag503.xml"/><Relationship Id="rId10" Type="http://schemas.openxmlformats.org/officeDocument/2006/relationships/tags" Target="../tags/tag498.xml"/><Relationship Id="rId19" Type="http://schemas.openxmlformats.org/officeDocument/2006/relationships/tags" Target="../tags/tag507.xml"/><Relationship Id="rId4" Type="http://schemas.openxmlformats.org/officeDocument/2006/relationships/tags" Target="../tags/tag492.xml"/><Relationship Id="rId9" Type="http://schemas.openxmlformats.org/officeDocument/2006/relationships/tags" Target="../tags/tag497.xml"/><Relationship Id="rId14" Type="http://schemas.openxmlformats.org/officeDocument/2006/relationships/tags" Target="../tags/tag502.xml"/><Relationship Id="rId22"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slideLayout" Target="../slideLayouts/slideLayout6.xml"/><Relationship Id="rId1" Type="http://schemas.openxmlformats.org/officeDocument/2006/relationships/tags" Target="../tags/tag510.xml"/></Relationships>
</file>

<file path=ppt/slides/_rels/slide113.xml.rels><?xml version="1.0" encoding="UTF-8" standalone="yes"?>
<Relationships xmlns="http://schemas.openxmlformats.org/package/2006/relationships"><Relationship Id="rId8" Type="http://schemas.openxmlformats.org/officeDocument/2006/relationships/tags" Target="../tags/tag518.xml"/><Relationship Id="rId13" Type="http://schemas.openxmlformats.org/officeDocument/2006/relationships/tags" Target="../tags/tag523.xml"/><Relationship Id="rId18" Type="http://schemas.openxmlformats.org/officeDocument/2006/relationships/tags" Target="../tags/tag528.xml"/><Relationship Id="rId3" Type="http://schemas.openxmlformats.org/officeDocument/2006/relationships/tags" Target="../tags/tag513.xml"/><Relationship Id="rId21" Type="http://schemas.openxmlformats.org/officeDocument/2006/relationships/tags" Target="../tags/tag531.xml"/><Relationship Id="rId7" Type="http://schemas.openxmlformats.org/officeDocument/2006/relationships/tags" Target="../tags/tag517.xml"/><Relationship Id="rId12" Type="http://schemas.openxmlformats.org/officeDocument/2006/relationships/tags" Target="../tags/tag522.xml"/><Relationship Id="rId17" Type="http://schemas.openxmlformats.org/officeDocument/2006/relationships/tags" Target="../tags/tag527.xml"/><Relationship Id="rId2" Type="http://schemas.openxmlformats.org/officeDocument/2006/relationships/tags" Target="../tags/tag512.xml"/><Relationship Id="rId16" Type="http://schemas.openxmlformats.org/officeDocument/2006/relationships/tags" Target="../tags/tag526.xml"/><Relationship Id="rId20" Type="http://schemas.openxmlformats.org/officeDocument/2006/relationships/tags" Target="../tags/tag530.xml"/><Relationship Id="rId1" Type="http://schemas.openxmlformats.org/officeDocument/2006/relationships/tags" Target="../tags/tag511.xml"/><Relationship Id="rId6" Type="http://schemas.openxmlformats.org/officeDocument/2006/relationships/tags" Target="../tags/tag516.xml"/><Relationship Id="rId11" Type="http://schemas.openxmlformats.org/officeDocument/2006/relationships/tags" Target="../tags/tag521.xml"/><Relationship Id="rId5" Type="http://schemas.openxmlformats.org/officeDocument/2006/relationships/tags" Target="../tags/tag515.xml"/><Relationship Id="rId15" Type="http://schemas.openxmlformats.org/officeDocument/2006/relationships/tags" Target="../tags/tag525.xml"/><Relationship Id="rId10" Type="http://schemas.openxmlformats.org/officeDocument/2006/relationships/tags" Target="../tags/tag520.xml"/><Relationship Id="rId19" Type="http://schemas.openxmlformats.org/officeDocument/2006/relationships/tags" Target="../tags/tag529.xml"/><Relationship Id="rId4" Type="http://schemas.openxmlformats.org/officeDocument/2006/relationships/tags" Target="../tags/tag514.xml"/><Relationship Id="rId9" Type="http://schemas.openxmlformats.org/officeDocument/2006/relationships/tags" Target="../tags/tag519.xml"/><Relationship Id="rId14" Type="http://schemas.openxmlformats.org/officeDocument/2006/relationships/tags" Target="../tags/tag524.xml"/><Relationship Id="rId22"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slideLayout" Target="../slideLayouts/slideLayout6.xml"/><Relationship Id="rId1" Type="http://schemas.openxmlformats.org/officeDocument/2006/relationships/tags" Target="../tags/tag532.xml"/></Relationships>
</file>

<file path=ppt/slides/_rels/slide115.xml.rels><?xml version="1.0" encoding="UTF-8" standalone="yes"?>
<Relationships xmlns="http://schemas.openxmlformats.org/package/2006/relationships"><Relationship Id="rId8" Type="http://schemas.openxmlformats.org/officeDocument/2006/relationships/tags" Target="../tags/tag540.xml"/><Relationship Id="rId13" Type="http://schemas.openxmlformats.org/officeDocument/2006/relationships/tags" Target="../tags/tag545.xml"/><Relationship Id="rId18" Type="http://schemas.openxmlformats.org/officeDocument/2006/relationships/tags" Target="../tags/tag550.xml"/><Relationship Id="rId3" Type="http://schemas.openxmlformats.org/officeDocument/2006/relationships/tags" Target="../tags/tag535.xml"/><Relationship Id="rId21" Type="http://schemas.openxmlformats.org/officeDocument/2006/relationships/tags" Target="../tags/tag553.xml"/><Relationship Id="rId7" Type="http://schemas.openxmlformats.org/officeDocument/2006/relationships/tags" Target="../tags/tag539.xml"/><Relationship Id="rId12" Type="http://schemas.openxmlformats.org/officeDocument/2006/relationships/tags" Target="../tags/tag544.xml"/><Relationship Id="rId17" Type="http://schemas.openxmlformats.org/officeDocument/2006/relationships/tags" Target="../tags/tag549.xml"/><Relationship Id="rId2" Type="http://schemas.openxmlformats.org/officeDocument/2006/relationships/tags" Target="../tags/tag534.xml"/><Relationship Id="rId16" Type="http://schemas.openxmlformats.org/officeDocument/2006/relationships/tags" Target="../tags/tag548.xml"/><Relationship Id="rId20" Type="http://schemas.openxmlformats.org/officeDocument/2006/relationships/tags" Target="../tags/tag552.xml"/><Relationship Id="rId1" Type="http://schemas.openxmlformats.org/officeDocument/2006/relationships/tags" Target="../tags/tag533.xml"/><Relationship Id="rId6" Type="http://schemas.openxmlformats.org/officeDocument/2006/relationships/tags" Target="../tags/tag538.xml"/><Relationship Id="rId11" Type="http://schemas.openxmlformats.org/officeDocument/2006/relationships/tags" Target="../tags/tag543.xml"/><Relationship Id="rId5" Type="http://schemas.openxmlformats.org/officeDocument/2006/relationships/tags" Target="../tags/tag537.xml"/><Relationship Id="rId15" Type="http://schemas.openxmlformats.org/officeDocument/2006/relationships/tags" Target="../tags/tag547.xml"/><Relationship Id="rId10" Type="http://schemas.openxmlformats.org/officeDocument/2006/relationships/tags" Target="../tags/tag542.xml"/><Relationship Id="rId19" Type="http://schemas.openxmlformats.org/officeDocument/2006/relationships/tags" Target="../tags/tag551.xml"/><Relationship Id="rId4" Type="http://schemas.openxmlformats.org/officeDocument/2006/relationships/tags" Target="../tags/tag536.xml"/><Relationship Id="rId9" Type="http://schemas.openxmlformats.org/officeDocument/2006/relationships/tags" Target="../tags/tag541.xml"/><Relationship Id="rId14" Type="http://schemas.openxmlformats.org/officeDocument/2006/relationships/tags" Target="../tags/tag546.xml"/><Relationship Id="rId22"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slideLayout" Target="../slideLayouts/slideLayout6.xml"/><Relationship Id="rId1" Type="http://schemas.openxmlformats.org/officeDocument/2006/relationships/tags" Target="../tags/tag554.xml"/></Relationships>
</file>

<file path=ppt/slides/_rels/slide11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slideLayout" Target="../slideLayouts/slideLayout6.xml"/><Relationship Id="rId1" Type="http://schemas.openxmlformats.org/officeDocument/2006/relationships/tags" Target="../tags/tag555.xml"/></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56.xml"/></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57.xml"/></Relationships>
</file>

<file path=ppt/slides/_rels/slide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Layout" Target="../slideLayouts/slideLayout11.xml"/><Relationship Id="rId1" Type="http://schemas.openxmlformats.org/officeDocument/2006/relationships/tags" Target="../tags/tag20.xml"/></Relationships>
</file>

<file path=ppt/slides/_rels/slide120.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36.jpeg"/><Relationship Id="rId7" Type="http://schemas.openxmlformats.org/officeDocument/2006/relationships/diagramColors" Target="../diagrams/colors5.xml"/><Relationship Id="rId2" Type="http://schemas.openxmlformats.org/officeDocument/2006/relationships/slideLayout" Target="../slideLayouts/slideLayout6.xml"/><Relationship Id="rId1" Type="http://schemas.openxmlformats.org/officeDocument/2006/relationships/tags" Target="../tags/tag558.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59.xml"/></Relationships>
</file>

<file path=ppt/slides/_rels/slide12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0.xml"/></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1.xml"/></Relationships>
</file>

<file path=ppt/slides/_rels/slide124.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slideLayout" Target="../slideLayouts/slideLayout6.xml"/><Relationship Id="rId1" Type="http://schemas.openxmlformats.org/officeDocument/2006/relationships/tags" Target="../tags/tag562.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3.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4.xml"/></Relationships>
</file>

<file path=ppt/slides/_rels/slide12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5.xml"/></Relationships>
</file>

<file path=ppt/slides/_rels/slide128.xml.rels><?xml version="1.0" encoding="UTF-8" standalone="yes"?>
<Relationships xmlns="http://schemas.openxmlformats.org/package/2006/relationships"><Relationship Id="rId8" Type="http://schemas.openxmlformats.org/officeDocument/2006/relationships/tags" Target="../tags/tag573.xml"/><Relationship Id="rId3" Type="http://schemas.openxmlformats.org/officeDocument/2006/relationships/tags" Target="../tags/tag568.xml"/><Relationship Id="rId7" Type="http://schemas.openxmlformats.org/officeDocument/2006/relationships/tags" Target="../tags/tag572.xml"/><Relationship Id="rId12" Type="http://schemas.openxmlformats.org/officeDocument/2006/relationships/slideLayout" Target="../slideLayouts/slideLayout6.xml"/><Relationship Id="rId2" Type="http://schemas.openxmlformats.org/officeDocument/2006/relationships/tags" Target="../tags/tag567.xml"/><Relationship Id="rId1" Type="http://schemas.openxmlformats.org/officeDocument/2006/relationships/tags" Target="../tags/tag566.xml"/><Relationship Id="rId6" Type="http://schemas.openxmlformats.org/officeDocument/2006/relationships/tags" Target="../tags/tag571.xml"/><Relationship Id="rId11" Type="http://schemas.openxmlformats.org/officeDocument/2006/relationships/tags" Target="../tags/tag576.xml"/><Relationship Id="rId5" Type="http://schemas.openxmlformats.org/officeDocument/2006/relationships/tags" Target="../tags/tag570.xml"/><Relationship Id="rId10" Type="http://schemas.openxmlformats.org/officeDocument/2006/relationships/tags" Target="../tags/tag575.xml"/><Relationship Id="rId4" Type="http://schemas.openxmlformats.org/officeDocument/2006/relationships/tags" Target="../tags/tag569.xml"/><Relationship Id="rId9" Type="http://schemas.openxmlformats.org/officeDocument/2006/relationships/tags" Target="../tags/tag574.xml"/></Relationships>
</file>

<file path=ppt/slides/_rels/slide129.xml.rels><?xml version="1.0" encoding="UTF-8" standalone="yes"?>
<Relationships xmlns="http://schemas.openxmlformats.org/package/2006/relationships"><Relationship Id="rId8" Type="http://schemas.openxmlformats.org/officeDocument/2006/relationships/tags" Target="../tags/tag584.xml"/><Relationship Id="rId13" Type="http://schemas.openxmlformats.org/officeDocument/2006/relationships/tags" Target="../tags/tag589.xml"/><Relationship Id="rId3" Type="http://schemas.openxmlformats.org/officeDocument/2006/relationships/tags" Target="../tags/tag579.xml"/><Relationship Id="rId7" Type="http://schemas.openxmlformats.org/officeDocument/2006/relationships/tags" Target="../tags/tag583.xml"/><Relationship Id="rId12" Type="http://schemas.openxmlformats.org/officeDocument/2006/relationships/tags" Target="../tags/tag588.xml"/><Relationship Id="rId17" Type="http://schemas.openxmlformats.org/officeDocument/2006/relationships/slideLayout" Target="../slideLayouts/slideLayout6.xml"/><Relationship Id="rId2" Type="http://schemas.openxmlformats.org/officeDocument/2006/relationships/tags" Target="../tags/tag578.xml"/><Relationship Id="rId16" Type="http://schemas.openxmlformats.org/officeDocument/2006/relationships/tags" Target="../tags/tag592.xml"/><Relationship Id="rId1" Type="http://schemas.openxmlformats.org/officeDocument/2006/relationships/tags" Target="../tags/tag577.xml"/><Relationship Id="rId6" Type="http://schemas.openxmlformats.org/officeDocument/2006/relationships/tags" Target="../tags/tag582.xml"/><Relationship Id="rId11" Type="http://schemas.openxmlformats.org/officeDocument/2006/relationships/tags" Target="../tags/tag587.xml"/><Relationship Id="rId5" Type="http://schemas.openxmlformats.org/officeDocument/2006/relationships/tags" Target="../tags/tag581.xml"/><Relationship Id="rId15" Type="http://schemas.openxmlformats.org/officeDocument/2006/relationships/tags" Target="../tags/tag591.xml"/><Relationship Id="rId10" Type="http://schemas.openxmlformats.org/officeDocument/2006/relationships/tags" Target="../tags/tag586.xml"/><Relationship Id="rId4" Type="http://schemas.openxmlformats.org/officeDocument/2006/relationships/tags" Target="../tags/tag580.xml"/><Relationship Id="rId9" Type="http://schemas.openxmlformats.org/officeDocument/2006/relationships/tags" Target="../tags/tag585.xml"/><Relationship Id="rId14" Type="http://schemas.openxmlformats.org/officeDocument/2006/relationships/tags" Target="../tags/tag590.xml"/></Relationships>
</file>

<file path=ppt/slides/_rels/slide1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11.xml"/><Relationship Id="rId1" Type="http://schemas.openxmlformats.org/officeDocument/2006/relationships/tags" Target="../tags/tag21.xml"/></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94.xml"/><Relationship Id="rId1" Type="http://schemas.openxmlformats.org/officeDocument/2006/relationships/tags" Target="../tags/tag593.xml"/></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96.xml"/><Relationship Id="rId1" Type="http://schemas.openxmlformats.org/officeDocument/2006/relationships/tags" Target="../tags/tag595.xml"/></Relationships>
</file>

<file path=ppt/slides/_rels/slide13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598.xml"/><Relationship Id="rId1" Type="http://schemas.openxmlformats.org/officeDocument/2006/relationships/tags" Target="../tags/tag597.xml"/></Relationships>
</file>

<file path=ppt/slides/_rels/slide133.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13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00.xml"/><Relationship Id="rId1" Type="http://schemas.openxmlformats.org/officeDocument/2006/relationships/tags" Target="../tags/tag599.xml"/></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02.xml"/><Relationship Id="rId1" Type="http://schemas.openxmlformats.org/officeDocument/2006/relationships/tags" Target="../tags/tag601.xml"/></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04.xml"/><Relationship Id="rId1" Type="http://schemas.openxmlformats.org/officeDocument/2006/relationships/tags" Target="../tags/tag603.xml"/></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05.xml"/></Relationships>
</file>

<file path=ppt/slides/_rels/slide13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07.xml"/><Relationship Id="rId1" Type="http://schemas.openxmlformats.org/officeDocument/2006/relationships/tags" Target="../tags/tag606.xml"/></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08.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22.xml"/></Relationships>
</file>

<file path=ppt/slides/_rels/slide1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6.xml"/><Relationship Id="rId1" Type="http://schemas.openxmlformats.org/officeDocument/2006/relationships/tags" Target="../tags/tag609.xml"/></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10.xml"/></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11.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12.xml"/></Relationships>
</file>

<file path=ppt/slides/_rels/slide1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14.xml"/><Relationship Id="rId1" Type="http://schemas.openxmlformats.org/officeDocument/2006/relationships/tags" Target="../tags/tag613.xml"/></Relationships>
</file>

<file path=ppt/slides/_rels/slide145.xml.rels><?xml version="1.0" encoding="UTF-8" standalone="yes"?>
<Relationships xmlns="http://schemas.openxmlformats.org/package/2006/relationships"><Relationship Id="rId3" Type="http://schemas.openxmlformats.org/officeDocument/2006/relationships/tags" Target="../tags/tag617.xml"/><Relationship Id="rId2" Type="http://schemas.openxmlformats.org/officeDocument/2006/relationships/tags" Target="../tags/tag616.xml"/><Relationship Id="rId1" Type="http://schemas.openxmlformats.org/officeDocument/2006/relationships/tags" Target="../tags/tag615.xml"/><Relationship Id="rId4"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19.xml"/><Relationship Id="rId1" Type="http://schemas.openxmlformats.org/officeDocument/2006/relationships/tags" Target="../tags/tag618.xml"/></Relationships>
</file>

<file path=ppt/slides/_rels/slide147.xml.rels><?xml version="1.0" encoding="UTF-8" standalone="yes"?>
<Relationships xmlns="http://schemas.openxmlformats.org/package/2006/relationships"><Relationship Id="rId3" Type="http://schemas.openxmlformats.org/officeDocument/2006/relationships/tags" Target="../tags/tag622.xml"/><Relationship Id="rId2" Type="http://schemas.openxmlformats.org/officeDocument/2006/relationships/tags" Target="../tags/tag621.xml"/><Relationship Id="rId1" Type="http://schemas.openxmlformats.org/officeDocument/2006/relationships/tags" Target="../tags/tag620.xml"/><Relationship Id="rId4"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24.xml"/><Relationship Id="rId1" Type="http://schemas.openxmlformats.org/officeDocument/2006/relationships/tags" Target="../tags/tag623.xml"/></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25.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tags" Target="../tags/tag24.xml"/><Relationship Id="rId1" Type="http://schemas.openxmlformats.org/officeDocument/2006/relationships/tags" Target="../tags/tag23.xml"/></Relationships>
</file>

<file path=ppt/slides/_rels/slide150.xml.rels><?xml version="1.0" encoding="UTF-8" standalone="yes"?>
<Relationships xmlns="http://schemas.openxmlformats.org/package/2006/relationships"><Relationship Id="rId3" Type="http://schemas.openxmlformats.org/officeDocument/2006/relationships/tags" Target="../tags/tag628.xml"/><Relationship Id="rId7" Type="http://schemas.openxmlformats.org/officeDocument/2006/relationships/notesSlide" Target="../notesSlides/notesSlide8.xml"/><Relationship Id="rId2" Type="http://schemas.openxmlformats.org/officeDocument/2006/relationships/tags" Target="../tags/tag627.xml"/><Relationship Id="rId1" Type="http://schemas.openxmlformats.org/officeDocument/2006/relationships/tags" Target="../tags/tag626.xml"/><Relationship Id="rId6" Type="http://schemas.openxmlformats.org/officeDocument/2006/relationships/slideLayout" Target="../slideLayouts/slideLayout6.xml"/><Relationship Id="rId5" Type="http://schemas.openxmlformats.org/officeDocument/2006/relationships/tags" Target="../tags/tag630.xml"/><Relationship Id="rId4" Type="http://schemas.openxmlformats.org/officeDocument/2006/relationships/tags" Target="../tags/tag629.xml"/></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31.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32.xml"/></Relationships>
</file>

<file path=ppt/slides/_rels/slide153.xml.rels><?xml version="1.0" encoding="UTF-8" standalone="yes"?>
<Relationships xmlns="http://schemas.openxmlformats.org/package/2006/relationships"><Relationship Id="rId8" Type="http://schemas.openxmlformats.org/officeDocument/2006/relationships/tags" Target="../tags/tag640.xml"/><Relationship Id="rId13" Type="http://schemas.openxmlformats.org/officeDocument/2006/relationships/tags" Target="../tags/tag645.xml"/><Relationship Id="rId18" Type="http://schemas.openxmlformats.org/officeDocument/2006/relationships/tags" Target="../tags/tag650.xml"/><Relationship Id="rId26" Type="http://schemas.openxmlformats.org/officeDocument/2006/relationships/tags" Target="../tags/tag658.xml"/><Relationship Id="rId3" Type="http://schemas.openxmlformats.org/officeDocument/2006/relationships/tags" Target="../tags/tag635.xml"/><Relationship Id="rId21" Type="http://schemas.openxmlformats.org/officeDocument/2006/relationships/tags" Target="../tags/tag653.xml"/><Relationship Id="rId7" Type="http://schemas.openxmlformats.org/officeDocument/2006/relationships/tags" Target="../tags/tag639.xml"/><Relationship Id="rId12" Type="http://schemas.openxmlformats.org/officeDocument/2006/relationships/tags" Target="../tags/tag644.xml"/><Relationship Id="rId17" Type="http://schemas.openxmlformats.org/officeDocument/2006/relationships/tags" Target="../tags/tag649.xml"/><Relationship Id="rId25" Type="http://schemas.openxmlformats.org/officeDocument/2006/relationships/tags" Target="../tags/tag657.xml"/><Relationship Id="rId2" Type="http://schemas.openxmlformats.org/officeDocument/2006/relationships/tags" Target="../tags/tag634.xml"/><Relationship Id="rId16" Type="http://schemas.openxmlformats.org/officeDocument/2006/relationships/tags" Target="../tags/tag648.xml"/><Relationship Id="rId20" Type="http://schemas.openxmlformats.org/officeDocument/2006/relationships/tags" Target="../tags/tag652.xml"/><Relationship Id="rId1" Type="http://schemas.openxmlformats.org/officeDocument/2006/relationships/tags" Target="../tags/tag633.xml"/><Relationship Id="rId6" Type="http://schemas.openxmlformats.org/officeDocument/2006/relationships/tags" Target="../tags/tag638.xml"/><Relationship Id="rId11" Type="http://schemas.openxmlformats.org/officeDocument/2006/relationships/tags" Target="../tags/tag643.xml"/><Relationship Id="rId24" Type="http://schemas.openxmlformats.org/officeDocument/2006/relationships/tags" Target="../tags/tag656.xml"/><Relationship Id="rId5" Type="http://schemas.openxmlformats.org/officeDocument/2006/relationships/tags" Target="../tags/tag637.xml"/><Relationship Id="rId15" Type="http://schemas.openxmlformats.org/officeDocument/2006/relationships/tags" Target="../tags/tag647.xml"/><Relationship Id="rId23" Type="http://schemas.openxmlformats.org/officeDocument/2006/relationships/tags" Target="../tags/tag655.xml"/><Relationship Id="rId10" Type="http://schemas.openxmlformats.org/officeDocument/2006/relationships/tags" Target="../tags/tag642.xml"/><Relationship Id="rId19" Type="http://schemas.openxmlformats.org/officeDocument/2006/relationships/tags" Target="../tags/tag651.xml"/><Relationship Id="rId4" Type="http://schemas.openxmlformats.org/officeDocument/2006/relationships/tags" Target="../tags/tag636.xml"/><Relationship Id="rId9" Type="http://schemas.openxmlformats.org/officeDocument/2006/relationships/tags" Target="../tags/tag641.xml"/><Relationship Id="rId14" Type="http://schemas.openxmlformats.org/officeDocument/2006/relationships/tags" Target="../tags/tag646.xml"/><Relationship Id="rId22" Type="http://schemas.openxmlformats.org/officeDocument/2006/relationships/tags" Target="../tags/tag654.xml"/><Relationship Id="rId27"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slideLayout" Target="../slideLayouts/slideLayout6.xml"/><Relationship Id="rId1" Type="http://schemas.openxmlformats.org/officeDocument/2006/relationships/tags" Target="../tags/tag659.xml"/></Relationships>
</file>

<file path=ppt/slides/_rels/slide15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61.xml"/><Relationship Id="rId1" Type="http://schemas.openxmlformats.org/officeDocument/2006/relationships/tags" Target="../tags/tag660.xml"/></Relationships>
</file>

<file path=ppt/slides/_rels/slide156.xml.rels><?xml version="1.0" encoding="UTF-8" standalone="yes"?>
<Relationships xmlns="http://schemas.openxmlformats.org/package/2006/relationships"><Relationship Id="rId13" Type="http://schemas.openxmlformats.org/officeDocument/2006/relationships/tags" Target="../tags/tag674.xml"/><Relationship Id="rId18" Type="http://schemas.openxmlformats.org/officeDocument/2006/relationships/tags" Target="../tags/tag679.xml"/><Relationship Id="rId26" Type="http://schemas.openxmlformats.org/officeDocument/2006/relationships/tags" Target="../tags/tag687.xml"/><Relationship Id="rId39" Type="http://schemas.openxmlformats.org/officeDocument/2006/relationships/tags" Target="../tags/tag700.xml"/><Relationship Id="rId21" Type="http://schemas.openxmlformats.org/officeDocument/2006/relationships/tags" Target="../tags/tag682.xml"/><Relationship Id="rId34" Type="http://schemas.openxmlformats.org/officeDocument/2006/relationships/tags" Target="../tags/tag695.xml"/><Relationship Id="rId42" Type="http://schemas.openxmlformats.org/officeDocument/2006/relationships/slideLayout" Target="../slideLayouts/slideLayout6.xml"/><Relationship Id="rId7" Type="http://schemas.openxmlformats.org/officeDocument/2006/relationships/tags" Target="../tags/tag668.xml"/><Relationship Id="rId2" Type="http://schemas.openxmlformats.org/officeDocument/2006/relationships/tags" Target="../tags/tag663.xml"/><Relationship Id="rId16" Type="http://schemas.openxmlformats.org/officeDocument/2006/relationships/tags" Target="../tags/tag677.xml"/><Relationship Id="rId20" Type="http://schemas.openxmlformats.org/officeDocument/2006/relationships/tags" Target="../tags/tag681.xml"/><Relationship Id="rId29" Type="http://schemas.openxmlformats.org/officeDocument/2006/relationships/tags" Target="../tags/tag690.xml"/><Relationship Id="rId41" Type="http://schemas.openxmlformats.org/officeDocument/2006/relationships/tags" Target="../tags/tag702.xml"/><Relationship Id="rId1" Type="http://schemas.openxmlformats.org/officeDocument/2006/relationships/tags" Target="../tags/tag662.xml"/><Relationship Id="rId6" Type="http://schemas.openxmlformats.org/officeDocument/2006/relationships/tags" Target="../tags/tag667.xml"/><Relationship Id="rId11" Type="http://schemas.openxmlformats.org/officeDocument/2006/relationships/tags" Target="../tags/tag672.xml"/><Relationship Id="rId24" Type="http://schemas.openxmlformats.org/officeDocument/2006/relationships/tags" Target="../tags/tag685.xml"/><Relationship Id="rId32" Type="http://schemas.openxmlformats.org/officeDocument/2006/relationships/tags" Target="../tags/tag693.xml"/><Relationship Id="rId37" Type="http://schemas.openxmlformats.org/officeDocument/2006/relationships/tags" Target="../tags/tag698.xml"/><Relationship Id="rId40" Type="http://schemas.openxmlformats.org/officeDocument/2006/relationships/tags" Target="../tags/tag701.xml"/><Relationship Id="rId5" Type="http://schemas.openxmlformats.org/officeDocument/2006/relationships/tags" Target="../tags/tag666.xml"/><Relationship Id="rId15" Type="http://schemas.openxmlformats.org/officeDocument/2006/relationships/tags" Target="../tags/tag676.xml"/><Relationship Id="rId23" Type="http://schemas.openxmlformats.org/officeDocument/2006/relationships/tags" Target="../tags/tag684.xml"/><Relationship Id="rId28" Type="http://schemas.openxmlformats.org/officeDocument/2006/relationships/tags" Target="../tags/tag689.xml"/><Relationship Id="rId36" Type="http://schemas.openxmlformats.org/officeDocument/2006/relationships/tags" Target="../tags/tag697.xml"/><Relationship Id="rId10" Type="http://schemas.openxmlformats.org/officeDocument/2006/relationships/tags" Target="../tags/tag671.xml"/><Relationship Id="rId19" Type="http://schemas.openxmlformats.org/officeDocument/2006/relationships/tags" Target="../tags/tag680.xml"/><Relationship Id="rId31" Type="http://schemas.openxmlformats.org/officeDocument/2006/relationships/tags" Target="../tags/tag692.xml"/><Relationship Id="rId4" Type="http://schemas.openxmlformats.org/officeDocument/2006/relationships/tags" Target="../tags/tag665.xml"/><Relationship Id="rId9" Type="http://schemas.openxmlformats.org/officeDocument/2006/relationships/tags" Target="../tags/tag670.xml"/><Relationship Id="rId14" Type="http://schemas.openxmlformats.org/officeDocument/2006/relationships/tags" Target="../tags/tag675.xml"/><Relationship Id="rId22" Type="http://schemas.openxmlformats.org/officeDocument/2006/relationships/tags" Target="../tags/tag683.xml"/><Relationship Id="rId27" Type="http://schemas.openxmlformats.org/officeDocument/2006/relationships/tags" Target="../tags/tag688.xml"/><Relationship Id="rId30" Type="http://schemas.openxmlformats.org/officeDocument/2006/relationships/tags" Target="../tags/tag691.xml"/><Relationship Id="rId35" Type="http://schemas.openxmlformats.org/officeDocument/2006/relationships/tags" Target="../tags/tag696.xml"/><Relationship Id="rId8" Type="http://schemas.openxmlformats.org/officeDocument/2006/relationships/tags" Target="../tags/tag669.xml"/><Relationship Id="rId3" Type="http://schemas.openxmlformats.org/officeDocument/2006/relationships/tags" Target="../tags/tag664.xml"/><Relationship Id="rId12" Type="http://schemas.openxmlformats.org/officeDocument/2006/relationships/tags" Target="../tags/tag673.xml"/><Relationship Id="rId17" Type="http://schemas.openxmlformats.org/officeDocument/2006/relationships/tags" Target="../tags/tag678.xml"/><Relationship Id="rId25" Type="http://schemas.openxmlformats.org/officeDocument/2006/relationships/tags" Target="../tags/tag686.xml"/><Relationship Id="rId33" Type="http://schemas.openxmlformats.org/officeDocument/2006/relationships/tags" Target="../tags/tag694.xml"/><Relationship Id="rId38" Type="http://schemas.openxmlformats.org/officeDocument/2006/relationships/tags" Target="../tags/tag699.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03.xml"/></Relationships>
</file>

<file path=ppt/slides/_rels/slide158.xml.rels><?xml version="1.0" encoding="UTF-8" standalone="yes"?>
<Relationships xmlns="http://schemas.openxmlformats.org/package/2006/relationships"><Relationship Id="rId8" Type="http://schemas.openxmlformats.org/officeDocument/2006/relationships/tags" Target="../tags/tag711.xml"/><Relationship Id="rId3" Type="http://schemas.openxmlformats.org/officeDocument/2006/relationships/tags" Target="../tags/tag706.xml"/><Relationship Id="rId7" Type="http://schemas.openxmlformats.org/officeDocument/2006/relationships/tags" Target="../tags/tag710.xml"/><Relationship Id="rId2" Type="http://schemas.openxmlformats.org/officeDocument/2006/relationships/tags" Target="../tags/tag705.xml"/><Relationship Id="rId1" Type="http://schemas.openxmlformats.org/officeDocument/2006/relationships/tags" Target="../tags/tag704.xml"/><Relationship Id="rId6" Type="http://schemas.openxmlformats.org/officeDocument/2006/relationships/tags" Target="../tags/tag709.xml"/><Relationship Id="rId5" Type="http://schemas.openxmlformats.org/officeDocument/2006/relationships/tags" Target="../tags/tag708.xml"/><Relationship Id="rId4" Type="http://schemas.openxmlformats.org/officeDocument/2006/relationships/tags" Target="../tags/tag707.xml"/><Relationship Id="rId9"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slideLayout" Target="../slideLayouts/slideLayout6.xml"/><Relationship Id="rId1" Type="http://schemas.openxmlformats.org/officeDocument/2006/relationships/tags" Target="../tags/tag712.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6.xml.rels><?xml version="1.0" encoding="UTF-8" standalone="yes"?>
<Relationships xmlns="http://schemas.openxmlformats.org/package/2006/relationships"><Relationship Id="rId8" Type="http://schemas.openxmlformats.org/officeDocument/2006/relationships/tags" Target="../tags/tag32.xml"/><Relationship Id="rId13" Type="http://schemas.openxmlformats.org/officeDocument/2006/relationships/tags" Target="../tags/tag37.xml"/><Relationship Id="rId18" Type="http://schemas.openxmlformats.org/officeDocument/2006/relationships/tags" Target="../tags/tag42.xml"/><Relationship Id="rId26" Type="http://schemas.openxmlformats.org/officeDocument/2006/relationships/tags" Target="../tags/tag50.xml"/><Relationship Id="rId3" Type="http://schemas.openxmlformats.org/officeDocument/2006/relationships/tags" Target="../tags/tag27.xml"/><Relationship Id="rId21" Type="http://schemas.openxmlformats.org/officeDocument/2006/relationships/tags" Target="../tags/tag45.xml"/><Relationship Id="rId7" Type="http://schemas.openxmlformats.org/officeDocument/2006/relationships/tags" Target="../tags/tag31.xml"/><Relationship Id="rId12" Type="http://schemas.openxmlformats.org/officeDocument/2006/relationships/tags" Target="../tags/tag36.xml"/><Relationship Id="rId17" Type="http://schemas.openxmlformats.org/officeDocument/2006/relationships/tags" Target="../tags/tag41.xml"/><Relationship Id="rId25" Type="http://schemas.openxmlformats.org/officeDocument/2006/relationships/tags" Target="../tags/tag49.xml"/><Relationship Id="rId2" Type="http://schemas.openxmlformats.org/officeDocument/2006/relationships/tags" Target="../tags/tag26.xml"/><Relationship Id="rId16" Type="http://schemas.openxmlformats.org/officeDocument/2006/relationships/tags" Target="../tags/tag40.xml"/><Relationship Id="rId20" Type="http://schemas.openxmlformats.org/officeDocument/2006/relationships/tags" Target="../tags/tag44.xml"/><Relationship Id="rId29" Type="http://schemas.openxmlformats.org/officeDocument/2006/relationships/tags" Target="../tags/tag53.xml"/><Relationship Id="rId1" Type="http://schemas.openxmlformats.org/officeDocument/2006/relationships/tags" Target="../tags/tag25.xml"/><Relationship Id="rId6" Type="http://schemas.openxmlformats.org/officeDocument/2006/relationships/tags" Target="../tags/tag30.xml"/><Relationship Id="rId11" Type="http://schemas.openxmlformats.org/officeDocument/2006/relationships/tags" Target="../tags/tag35.xml"/><Relationship Id="rId24" Type="http://schemas.openxmlformats.org/officeDocument/2006/relationships/tags" Target="../tags/tag48.xml"/><Relationship Id="rId5" Type="http://schemas.openxmlformats.org/officeDocument/2006/relationships/tags" Target="../tags/tag29.xml"/><Relationship Id="rId15" Type="http://schemas.openxmlformats.org/officeDocument/2006/relationships/tags" Target="../tags/tag39.xml"/><Relationship Id="rId23" Type="http://schemas.openxmlformats.org/officeDocument/2006/relationships/tags" Target="../tags/tag47.xml"/><Relationship Id="rId28" Type="http://schemas.openxmlformats.org/officeDocument/2006/relationships/tags" Target="../tags/tag52.xml"/><Relationship Id="rId10" Type="http://schemas.openxmlformats.org/officeDocument/2006/relationships/tags" Target="../tags/tag34.xml"/><Relationship Id="rId19" Type="http://schemas.openxmlformats.org/officeDocument/2006/relationships/tags" Target="../tags/tag43.xml"/><Relationship Id="rId31" Type="http://schemas.openxmlformats.org/officeDocument/2006/relationships/slideLayout" Target="../slideLayouts/slideLayout11.xml"/><Relationship Id="rId4" Type="http://schemas.openxmlformats.org/officeDocument/2006/relationships/tags" Target="../tags/tag28.xml"/><Relationship Id="rId9" Type="http://schemas.openxmlformats.org/officeDocument/2006/relationships/tags" Target="../tags/tag33.xml"/><Relationship Id="rId14" Type="http://schemas.openxmlformats.org/officeDocument/2006/relationships/tags" Target="../tags/tag38.xml"/><Relationship Id="rId22" Type="http://schemas.openxmlformats.org/officeDocument/2006/relationships/tags" Target="../tags/tag46.xml"/><Relationship Id="rId27" Type="http://schemas.openxmlformats.org/officeDocument/2006/relationships/tags" Target="../tags/tag51.xml"/><Relationship Id="rId30" Type="http://schemas.openxmlformats.org/officeDocument/2006/relationships/tags" Target="../tags/tag54.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13.xml"/></Relationships>
</file>

<file path=ppt/slides/_rels/slide161.xml.rels><?xml version="1.0" encoding="UTF-8" standalone="yes"?>
<Relationships xmlns="http://schemas.openxmlformats.org/package/2006/relationships"><Relationship Id="rId8" Type="http://schemas.openxmlformats.org/officeDocument/2006/relationships/tags" Target="../tags/tag721.xml"/><Relationship Id="rId13" Type="http://schemas.openxmlformats.org/officeDocument/2006/relationships/tags" Target="../tags/tag726.xml"/><Relationship Id="rId18" Type="http://schemas.openxmlformats.org/officeDocument/2006/relationships/tags" Target="../tags/tag731.xml"/><Relationship Id="rId3" Type="http://schemas.openxmlformats.org/officeDocument/2006/relationships/tags" Target="../tags/tag716.xml"/><Relationship Id="rId21" Type="http://schemas.openxmlformats.org/officeDocument/2006/relationships/tags" Target="../tags/tag734.xml"/><Relationship Id="rId7" Type="http://schemas.openxmlformats.org/officeDocument/2006/relationships/tags" Target="../tags/tag720.xml"/><Relationship Id="rId12" Type="http://schemas.openxmlformats.org/officeDocument/2006/relationships/tags" Target="../tags/tag725.xml"/><Relationship Id="rId17" Type="http://schemas.openxmlformats.org/officeDocument/2006/relationships/tags" Target="../tags/tag730.xml"/><Relationship Id="rId2" Type="http://schemas.openxmlformats.org/officeDocument/2006/relationships/tags" Target="../tags/tag715.xml"/><Relationship Id="rId16" Type="http://schemas.openxmlformats.org/officeDocument/2006/relationships/tags" Target="../tags/tag729.xml"/><Relationship Id="rId20" Type="http://schemas.openxmlformats.org/officeDocument/2006/relationships/tags" Target="../tags/tag733.xml"/><Relationship Id="rId1" Type="http://schemas.openxmlformats.org/officeDocument/2006/relationships/tags" Target="../tags/tag714.xml"/><Relationship Id="rId6" Type="http://schemas.openxmlformats.org/officeDocument/2006/relationships/tags" Target="../tags/tag719.xml"/><Relationship Id="rId11" Type="http://schemas.openxmlformats.org/officeDocument/2006/relationships/tags" Target="../tags/tag724.xml"/><Relationship Id="rId5" Type="http://schemas.openxmlformats.org/officeDocument/2006/relationships/tags" Target="../tags/tag718.xml"/><Relationship Id="rId15" Type="http://schemas.openxmlformats.org/officeDocument/2006/relationships/tags" Target="../tags/tag728.xml"/><Relationship Id="rId10" Type="http://schemas.openxmlformats.org/officeDocument/2006/relationships/tags" Target="../tags/tag723.xml"/><Relationship Id="rId19" Type="http://schemas.openxmlformats.org/officeDocument/2006/relationships/tags" Target="../tags/tag732.xml"/><Relationship Id="rId4" Type="http://schemas.openxmlformats.org/officeDocument/2006/relationships/tags" Target="../tags/tag717.xml"/><Relationship Id="rId9" Type="http://schemas.openxmlformats.org/officeDocument/2006/relationships/tags" Target="../tags/tag722.xml"/><Relationship Id="rId14" Type="http://schemas.openxmlformats.org/officeDocument/2006/relationships/tags" Target="../tags/tag727.xml"/><Relationship Id="rId22"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36.xml"/><Relationship Id="rId1" Type="http://schemas.openxmlformats.org/officeDocument/2006/relationships/tags" Target="../tags/tag735.xml"/></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37.xml"/></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38.xml"/></Relationships>
</file>

<file path=ppt/slides/_rels/slide165.xml.rels><?xml version="1.0" encoding="UTF-8" standalone="yes"?>
<Relationships xmlns="http://schemas.openxmlformats.org/package/2006/relationships"><Relationship Id="rId3" Type="http://schemas.openxmlformats.org/officeDocument/2006/relationships/tags" Target="../tags/tag741.xml"/><Relationship Id="rId2" Type="http://schemas.openxmlformats.org/officeDocument/2006/relationships/tags" Target="../tags/tag740.xml"/><Relationship Id="rId1" Type="http://schemas.openxmlformats.org/officeDocument/2006/relationships/tags" Target="../tags/tag739.xml"/><Relationship Id="rId4"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42.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43.xml"/></Relationships>
</file>

<file path=ppt/slides/_rels/slide168.xml.rels><?xml version="1.0" encoding="UTF-8" standalone="yes"?>
<Relationships xmlns="http://schemas.openxmlformats.org/package/2006/relationships"><Relationship Id="rId3" Type="http://schemas.openxmlformats.org/officeDocument/2006/relationships/tags" Target="../tags/tag746.xml"/><Relationship Id="rId2" Type="http://schemas.openxmlformats.org/officeDocument/2006/relationships/tags" Target="../tags/tag745.xml"/><Relationship Id="rId1" Type="http://schemas.openxmlformats.org/officeDocument/2006/relationships/tags" Target="../tags/tag744.xml"/><Relationship Id="rId4"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slideLayout" Target="../slideLayouts/slideLayout6.xml"/><Relationship Id="rId7" Type="http://schemas.openxmlformats.org/officeDocument/2006/relationships/diagramColors" Target="../diagrams/colors8.xml"/><Relationship Id="rId2" Type="http://schemas.openxmlformats.org/officeDocument/2006/relationships/tags" Target="../tags/tag748.xml"/><Relationship Id="rId1" Type="http://schemas.openxmlformats.org/officeDocument/2006/relationships/tags" Target="../tags/tag747.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17.xml.rels><?xml version="1.0" encoding="UTF-8" standalone="yes"?>
<Relationships xmlns="http://schemas.openxmlformats.org/package/2006/relationships"><Relationship Id="rId8" Type="http://schemas.openxmlformats.org/officeDocument/2006/relationships/tags" Target="../tags/tag62.xml"/><Relationship Id="rId3" Type="http://schemas.openxmlformats.org/officeDocument/2006/relationships/tags" Target="../tags/tag57.xml"/><Relationship Id="rId7" Type="http://schemas.openxmlformats.org/officeDocument/2006/relationships/tags" Target="../tags/tag61.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tags" Target="../tags/tag60.xml"/><Relationship Id="rId5" Type="http://schemas.openxmlformats.org/officeDocument/2006/relationships/tags" Target="../tags/tag59.xml"/><Relationship Id="rId10" Type="http://schemas.openxmlformats.org/officeDocument/2006/relationships/slideLayout" Target="../slideLayouts/slideLayout11.xml"/><Relationship Id="rId4" Type="http://schemas.openxmlformats.org/officeDocument/2006/relationships/tags" Target="../tags/tag58.xml"/><Relationship Id="rId9" Type="http://schemas.openxmlformats.org/officeDocument/2006/relationships/tags" Target="../tags/tag63.xml"/></Relationships>
</file>

<file path=ppt/slides/_rels/slide170.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slideLayout" Target="../slideLayouts/slideLayout6.xml"/><Relationship Id="rId7" Type="http://schemas.openxmlformats.org/officeDocument/2006/relationships/diagramColors" Target="../diagrams/colors9.xml"/><Relationship Id="rId2" Type="http://schemas.openxmlformats.org/officeDocument/2006/relationships/tags" Target="../tags/tag750.xml"/><Relationship Id="rId1" Type="http://schemas.openxmlformats.org/officeDocument/2006/relationships/tags" Target="../tags/tag749.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171.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slideLayout" Target="../slideLayouts/slideLayout6.xml"/><Relationship Id="rId7" Type="http://schemas.openxmlformats.org/officeDocument/2006/relationships/diagramColors" Target="../diagrams/colors10.xml"/><Relationship Id="rId2" Type="http://schemas.openxmlformats.org/officeDocument/2006/relationships/tags" Target="../tags/tag752.xml"/><Relationship Id="rId1" Type="http://schemas.openxmlformats.org/officeDocument/2006/relationships/tags" Target="../tags/tag751.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172.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slideLayout" Target="../slideLayouts/slideLayout6.xml"/><Relationship Id="rId7" Type="http://schemas.openxmlformats.org/officeDocument/2006/relationships/diagramColors" Target="../diagrams/colors11.xml"/><Relationship Id="rId2" Type="http://schemas.openxmlformats.org/officeDocument/2006/relationships/tags" Target="../tags/tag754.xml"/><Relationship Id="rId1" Type="http://schemas.openxmlformats.org/officeDocument/2006/relationships/tags" Target="../tags/tag753.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173.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slideLayout" Target="../slideLayouts/slideLayout6.xml"/><Relationship Id="rId1" Type="http://schemas.openxmlformats.org/officeDocument/2006/relationships/tags" Target="../tags/tag755.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57.xml"/><Relationship Id="rId1" Type="http://schemas.openxmlformats.org/officeDocument/2006/relationships/tags" Target="../tags/tag756.xml"/></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59.xml"/><Relationship Id="rId1" Type="http://schemas.openxmlformats.org/officeDocument/2006/relationships/tags" Target="../tags/tag758.xml"/></Relationships>
</file>

<file path=ppt/slides/_rels/slide176.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slideLayout" Target="../slideLayouts/slideLayout6.xml"/><Relationship Id="rId7" Type="http://schemas.openxmlformats.org/officeDocument/2006/relationships/diagramColors" Target="../diagrams/colors13.xml"/><Relationship Id="rId2" Type="http://schemas.openxmlformats.org/officeDocument/2006/relationships/tags" Target="../tags/tag761.xml"/><Relationship Id="rId1" Type="http://schemas.openxmlformats.org/officeDocument/2006/relationships/tags" Target="../tags/tag760.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177.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slideLayout" Target="../slideLayouts/slideLayout6.xml"/><Relationship Id="rId1" Type="http://schemas.openxmlformats.org/officeDocument/2006/relationships/tags" Target="../tags/tag762.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17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64.xml"/><Relationship Id="rId1" Type="http://schemas.openxmlformats.org/officeDocument/2006/relationships/tags" Target="../tags/tag763.xml"/><Relationship Id="rId4" Type="http://schemas.openxmlformats.org/officeDocument/2006/relationships/image" Target="../media/image38.jpeg"/></Relationships>
</file>

<file path=ppt/slides/_rels/slide179.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slideLayout" Target="../slideLayouts/slideLayout6.xml"/><Relationship Id="rId1" Type="http://schemas.openxmlformats.org/officeDocument/2006/relationships/tags" Target="../tags/tag765.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64.xml"/></Relationships>
</file>

<file path=ppt/slides/_rels/slide180.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slideLayout" Target="../slideLayouts/slideLayout6.xml"/><Relationship Id="rId1" Type="http://schemas.openxmlformats.org/officeDocument/2006/relationships/tags" Target="../tags/tag766.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18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768.xml"/><Relationship Id="rId1" Type="http://schemas.openxmlformats.org/officeDocument/2006/relationships/tags" Target="../tags/tag767.xml"/></Relationships>
</file>

<file path=ppt/slides/_rels/slide182.xml.rels><?xml version="1.0" encoding="UTF-8" standalone="yes"?>
<Relationships xmlns="http://schemas.openxmlformats.org/package/2006/relationships"><Relationship Id="rId8" Type="http://schemas.openxmlformats.org/officeDocument/2006/relationships/image" Target="../media/image39.jpeg"/><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slideLayout" Target="../slideLayouts/slideLayout6.xml"/><Relationship Id="rId1" Type="http://schemas.openxmlformats.org/officeDocument/2006/relationships/tags" Target="../tags/tag769.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183.xml.rels><?xml version="1.0" encoding="UTF-8" standalone="yes"?>
<Relationships xmlns="http://schemas.openxmlformats.org/package/2006/relationships"><Relationship Id="rId8" Type="http://schemas.openxmlformats.org/officeDocument/2006/relationships/tags" Target="../tags/tag777.xml"/><Relationship Id="rId13" Type="http://schemas.openxmlformats.org/officeDocument/2006/relationships/tags" Target="../tags/tag782.xml"/><Relationship Id="rId18" Type="http://schemas.openxmlformats.org/officeDocument/2006/relationships/tags" Target="../tags/tag787.xml"/><Relationship Id="rId3" Type="http://schemas.openxmlformats.org/officeDocument/2006/relationships/tags" Target="../tags/tag772.xml"/><Relationship Id="rId21" Type="http://schemas.openxmlformats.org/officeDocument/2006/relationships/tags" Target="../tags/tag790.xml"/><Relationship Id="rId7" Type="http://schemas.openxmlformats.org/officeDocument/2006/relationships/tags" Target="../tags/tag776.xml"/><Relationship Id="rId12" Type="http://schemas.openxmlformats.org/officeDocument/2006/relationships/tags" Target="../tags/tag781.xml"/><Relationship Id="rId17" Type="http://schemas.openxmlformats.org/officeDocument/2006/relationships/tags" Target="../tags/tag786.xml"/><Relationship Id="rId2" Type="http://schemas.openxmlformats.org/officeDocument/2006/relationships/tags" Target="../tags/tag771.xml"/><Relationship Id="rId16" Type="http://schemas.openxmlformats.org/officeDocument/2006/relationships/tags" Target="../tags/tag785.xml"/><Relationship Id="rId20" Type="http://schemas.openxmlformats.org/officeDocument/2006/relationships/tags" Target="../tags/tag789.xml"/><Relationship Id="rId1" Type="http://schemas.openxmlformats.org/officeDocument/2006/relationships/tags" Target="../tags/tag770.xml"/><Relationship Id="rId6" Type="http://schemas.openxmlformats.org/officeDocument/2006/relationships/tags" Target="../tags/tag775.xml"/><Relationship Id="rId11" Type="http://schemas.openxmlformats.org/officeDocument/2006/relationships/tags" Target="../tags/tag780.xml"/><Relationship Id="rId5" Type="http://schemas.openxmlformats.org/officeDocument/2006/relationships/tags" Target="../tags/tag774.xml"/><Relationship Id="rId15" Type="http://schemas.openxmlformats.org/officeDocument/2006/relationships/tags" Target="../tags/tag784.xml"/><Relationship Id="rId10" Type="http://schemas.openxmlformats.org/officeDocument/2006/relationships/tags" Target="../tags/tag779.xml"/><Relationship Id="rId19" Type="http://schemas.openxmlformats.org/officeDocument/2006/relationships/tags" Target="../tags/tag788.xml"/><Relationship Id="rId4" Type="http://schemas.openxmlformats.org/officeDocument/2006/relationships/tags" Target="../tags/tag773.xml"/><Relationship Id="rId9" Type="http://schemas.openxmlformats.org/officeDocument/2006/relationships/tags" Target="../tags/tag778.xml"/><Relationship Id="rId14" Type="http://schemas.openxmlformats.org/officeDocument/2006/relationships/tags" Target="../tags/tag783.xml"/><Relationship Id="rId22"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3" Type="http://schemas.openxmlformats.org/officeDocument/2006/relationships/tags" Target="../tags/tag793.xml"/><Relationship Id="rId2" Type="http://schemas.openxmlformats.org/officeDocument/2006/relationships/tags" Target="../tags/tag792.xml"/><Relationship Id="rId1" Type="http://schemas.openxmlformats.org/officeDocument/2006/relationships/tags" Target="../tags/tag791.xml"/><Relationship Id="rId4"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3" Type="http://schemas.openxmlformats.org/officeDocument/2006/relationships/tags" Target="../tags/tag806.xml"/><Relationship Id="rId18" Type="http://schemas.openxmlformats.org/officeDocument/2006/relationships/tags" Target="../tags/tag811.xml"/><Relationship Id="rId26" Type="http://schemas.openxmlformats.org/officeDocument/2006/relationships/tags" Target="../tags/tag819.xml"/><Relationship Id="rId21" Type="http://schemas.openxmlformats.org/officeDocument/2006/relationships/tags" Target="../tags/tag814.xml"/><Relationship Id="rId34" Type="http://schemas.openxmlformats.org/officeDocument/2006/relationships/tags" Target="../tags/tag827.xml"/><Relationship Id="rId7" Type="http://schemas.openxmlformats.org/officeDocument/2006/relationships/tags" Target="../tags/tag800.xml"/><Relationship Id="rId12" Type="http://schemas.openxmlformats.org/officeDocument/2006/relationships/tags" Target="../tags/tag805.xml"/><Relationship Id="rId17" Type="http://schemas.openxmlformats.org/officeDocument/2006/relationships/tags" Target="../tags/tag810.xml"/><Relationship Id="rId25" Type="http://schemas.openxmlformats.org/officeDocument/2006/relationships/tags" Target="../tags/tag818.xml"/><Relationship Id="rId33" Type="http://schemas.openxmlformats.org/officeDocument/2006/relationships/tags" Target="../tags/tag826.xml"/><Relationship Id="rId38" Type="http://schemas.openxmlformats.org/officeDocument/2006/relationships/slideLayout" Target="../slideLayouts/slideLayout6.xml"/><Relationship Id="rId2" Type="http://schemas.openxmlformats.org/officeDocument/2006/relationships/tags" Target="../tags/tag795.xml"/><Relationship Id="rId16" Type="http://schemas.openxmlformats.org/officeDocument/2006/relationships/tags" Target="../tags/tag809.xml"/><Relationship Id="rId20" Type="http://schemas.openxmlformats.org/officeDocument/2006/relationships/tags" Target="../tags/tag813.xml"/><Relationship Id="rId29" Type="http://schemas.openxmlformats.org/officeDocument/2006/relationships/tags" Target="../tags/tag822.xml"/><Relationship Id="rId1" Type="http://schemas.openxmlformats.org/officeDocument/2006/relationships/tags" Target="../tags/tag794.xml"/><Relationship Id="rId6" Type="http://schemas.openxmlformats.org/officeDocument/2006/relationships/tags" Target="../tags/tag799.xml"/><Relationship Id="rId11" Type="http://schemas.openxmlformats.org/officeDocument/2006/relationships/tags" Target="../tags/tag804.xml"/><Relationship Id="rId24" Type="http://schemas.openxmlformats.org/officeDocument/2006/relationships/tags" Target="../tags/tag817.xml"/><Relationship Id="rId32" Type="http://schemas.openxmlformats.org/officeDocument/2006/relationships/tags" Target="../tags/tag825.xml"/><Relationship Id="rId37" Type="http://schemas.openxmlformats.org/officeDocument/2006/relationships/tags" Target="../tags/tag830.xml"/><Relationship Id="rId5" Type="http://schemas.openxmlformats.org/officeDocument/2006/relationships/tags" Target="../tags/tag798.xml"/><Relationship Id="rId15" Type="http://schemas.openxmlformats.org/officeDocument/2006/relationships/tags" Target="../tags/tag808.xml"/><Relationship Id="rId23" Type="http://schemas.openxmlformats.org/officeDocument/2006/relationships/tags" Target="../tags/tag816.xml"/><Relationship Id="rId28" Type="http://schemas.openxmlformats.org/officeDocument/2006/relationships/tags" Target="../tags/tag821.xml"/><Relationship Id="rId36" Type="http://schemas.openxmlformats.org/officeDocument/2006/relationships/tags" Target="../tags/tag829.xml"/><Relationship Id="rId10" Type="http://schemas.openxmlformats.org/officeDocument/2006/relationships/tags" Target="../tags/tag803.xml"/><Relationship Id="rId19" Type="http://schemas.openxmlformats.org/officeDocument/2006/relationships/tags" Target="../tags/tag812.xml"/><Relationship Id="rId31" Type="http://schemas.openxmlformats.org/officeDocument/2006/relationships/tags" Target="../tags/tag824.xml"/><Relationship Id="rId4" Type="http://schemas.openxmlformats.org/officeDocument/2006/relationships/tags" Target="../tags/tag797.xml"/><Relationship Id="rId9" Type="http://schemas.openxmlformats.org/officeDocument/2006/relationships/tags" Target="../tags/tag802.xml"/><Relationship Id="rId14" Type="http://schemas.openxmlformats.org/officeDocument/2006/relationships/tags" Target="../tags/tag807.xml"/><Relationship Id="rId22" Type="http://schemas.openxmlformats.org/officeDocument/2006/relationships/tags" Target="../tags/tag815.xml"/><Relationship Id="rId27" Type="http://schemas.openxmlformats.org/officeDocument/2006/relationships/tags" Target="../tags/tag820.xml"/><Relationship Id="rId30" Type="http://schemas.openxmlformats.org/officeDocument/2006/relationships/tags" Target="../tags/tag823.xml"/><Relationship Id="rId35" Type="http://schemas.openxmlformats.org/officeDocument/2006/relationships/tags" Target="../tags/tag828.xml"/><Relationship Id="rId8" Type="http://schemas.openxmlformats.org/officeDocument/2006/relationships/tags" Target="../tags/tag801.xml"/><Relationship Id="rId3" Type="http://schemas.openxmlformats.org/officeDocument/2006/relationships/tags" Target="../tags/tag796.xml"/></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31.xml"/></Relationships>
</file>

<file path=ppt/slides/_rels/slide18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832.xml"/></Relationships>
</file>

<file path=ppt/slides/_rels/slide188.xml.rels><?xml version="1.0" encoding="UTF-8" standalone="yes"?>
<Relationships xmlns="http://schemas.openxmlformats.org/package/2006/relationships"><Relationship Id="rId3" Type="http://schemas.openxmlformats.org/officeDocument/2006/relationships/tags" Target="../tags/tag835.xml"/><Relationship Id="rId2" Type="http://schemas.openxmlformats.org/officeDocument/2006/relationships/tags" Target="../tags/tag834.xml"/><Relationship Id="rId1" Type="http://schemas.openxmlformats.org/officeDocument/2006/relationships/tags" Target="../tags/tag833.xml"/><Relationship Id="rId5" Type="http://schemas.openxmlformats.org/officeDocument/2006/relationships/slideLayout" Target="../slideLayouts/slideLayout6.xml"/><Relationship Id="rId4" Type="http://schemas.openxmlformats.org/officeDocument/2006/relationships/tags" Target="../tags/tag836.xml"/></Relationships>
</file>

<file path=ppt/slides/_rels/slide18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37.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65.xml"/></Relationships>
</file>

<file path=ppt/slides/_rels/slide19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38.xml"/></Relationships>
</file>

<file path=ppt/slides/_rels/slide191.xml.rels><?xml version="1.0" encoding="UTF-8" standalone="yes"?>
<Relationships xmlns="http://schemas.openxmlformats.org/package/2006/relationships"><Relationship Id="rId3" Type="http://schemas.openxmlformats.org/officeDocument/2006/relationships/tags" Target="../tags/tag841.xml"/><Relationship Id="rId7" Type="http://schemas.openxmlformats.org/officeDocument/2006/relationships/notesSlide" Target="../notesSlides/notesSlide9.xml"/><Relationship Id="rId2" Type="http://schemas.openxmlformats.org/officeDocument/2006/relationships/tags" Target="../tags/tag840.xml"/><Relationship Id="rId1" Type="http://schemas.openxmlformats.org/officeDocument/2006/relationships/tags" Target="../tags/tag839.xml"/><Relationship Id="rId6" Type="http://schemas.openxmlformats.org/officeDocument/2006/relationships/slideLayout" Target="../slideLayouts/slideLayout6.xml"/><Relationship Id="rId5" Type="http://schemas.openxmlformats.org/officeDocument/2006/relationships/tags" Target="../tags/tag843.xml"/><Relationship Id="rId4" Type="http://schemas.openxmlformats.org/officeDocument/2006/relationships/tags" Target="../tags/tag842.xml"/></Relationships>
</file>

<file path=ppt/slides/_rels/slide19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44.xml"/></Relationships>
</file>

<file path=ppt/slides/_rels/slide19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slideLayout" Target="../slideLayouts/slideLayout6.xml"/><Relationship Id="rId1" Type="http://schemas.openxmlformats.org/officeDocument/2006/relationships/tags" Target="../tags/tag845.xml"/></Relationships>
</file>

<file path=ppt/slides/_rels/slide19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slideLayout" Target="../slideLayouts/slideLayout6.xml"/><Relationship Id="rId1" Type="http://schemas.openxmlformats.org/officeDocument/2006/relationships/tags" Target="../tags/tag846.xml"/></Relationships>
</file>

<file path=ppt/slides/_rels/slide19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slideLayout" Target="../slideLayouts/slideLayout6.xml"/><Relationship Id="rId1" Type="http://schemas.openxmlformats.org/officeDocument/2006/relationships/tags" Target="../tags/tag847.xml"/></Relationships>
</file>

<file path=ppt/slides/_rels/slide19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slideLayout" Target="../slideLayouts/slideLayout6.xml"/><Relationship Id="rId1" Type="http://schemas.openxmlformats.org/officeDocument/2006/relationships/tags" Target="../tags/tag848.xml"/></Relationships>
</file>

<file path=ppt/slides/_rels/slide19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slideLayout" Target="../slideLayouts/slideLayout6.xml"/><Relationship Id="rId1" Type="http://schemas.openxmlformats.org/officeDocument/2006/relationships/tags" Target="../tags/tag849.xml"/></Relationships>
</file>

<file path=ppt/slides/_rels/slide19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slideLayout" Target="../slideLayouts/slideLayout6.xml"/><Relationship Id="rId1" Type="http://schemas.openxmlformats.org/officeDocument/2006/relationships/tags" Target="../tags/tag850.xml"/></Relationships>
</file>

<file path=ppt/slides/_rels/slide19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slideLayout" Target="../slideLayouts/slideLayout6.xml"/><Relationship Id="rId1" Type="http://schemas.openxmlformats.org/officeDocument/2006/relationships/tags" Target="../tags/tag85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13" Type="http://schemas.openxmlformats.org/officeDocument/2006/relationships/tags" Target="../tags/tag78.xml"/><Relationship Id="rId18" Type="http://schemas.openxmlformats.org/officeDocument/2006/relationships/tags" Target="../tags/tag83.xml"/><Relationship Id="rId26" Type="http://schemas.openxmlformats.org/officeDocument/2006/relationships/tags" Target="../tags/tag91.xml"/><Relationship Id="rId39" Type="http://schemas.openxmlformats.org/officeDocument/2006/relationships/tags" Target="../tags/tag104.xml"/><Relationship Id="rId21" Type="http://schemas.openxmlformats.org/officeDocument/2006/relationships/tags" Target="../tags/tag86.xml"/><Relationship Id="rId34" Type="http://schemas.openxmlformats.org/officeDocument/2006/relationships/tags" Target="../tags/tag99.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tags" Target="../tags/tag82.xml"/><Relationship Id="rId25" Type="http://schemas.openxmlformats.org/officeDocument/2006/relationships/tags" Target="../tags/tag90.xml"/><Relationship Id="rId33" Type="http://schemas.openxmlformats.org/officeDocument/2006/relationships/tags" Target="../tags/tag98.xml"/><Relationship Id="rId38" Type="http://schemas.openxmlformats.org/officeDocument/2006/relationships/tags" Target="../tags/tag103.xml"/><Relationship Id="rId2" Type="http://schemas.openxmlformats.org/officeDocument/2006/relationships/tags" Target="../tags/tag67.xml"/><Relationship Id="rId16" Type="http://schemas.openxmlformats.org/officeDocument/2006/relationships/tags" Target="../tags/tag81.xml"/><Relationship Id="rId20" Type="http://schemas.openxmlformats.org/officeDocument/2006/relationships/tags" Target="../tags/tag85.xml"/><Relationship Id="rId29" Type="http://schemas.openxmlformats.org/officeDocument/2006/relationships/tags" Target="../tags/tag94.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24" Type="http://schemas.openxmlformats.org/officeDocument/2006/relationships/tags" Target="../tags/tag89.xml"/><Relationship Id="rId32" Type="http://schemas.openxmlformats.org/officeDocument/2006/relationships/tags" Target="../tags/tag97.xml"/><Relationship Id="rId37" Type="http://schemas.openxmlformats.org/officeDocument/2006/relationships/tags" Target="../tags/tag102.xml"/><Relationship Id="rId40" Type="http://schemas.openxmlformats.org/officeDocument/2006/relationships/slideLayout" Target="../slideLayouts/slideLayout6.xml"/><Relationship Id="rId5" Type="http://schemas.openxmlformats.org/officeDocument/2006/relationships/tags" Target="../tags/tag70.xml"/><Relationship Id="rId15" Type="http://schemas.openxmlformats.org/officeDocument/2006/relationships/tags" Target="../tags/tag80.xml"/><Relationship Id="rId23" Type="http://schemas.openxmlformats.org/officeDocument/2006/relationships/tags" Target="../tags/tag88.xml"/><Relationship Id="rId28" Type="http://schemas.openxmlformats.org/officeDocument/2006/relationships/tags" Target="../tags/tag93.xml"/><Relationship Id="rId36" Type="http://schemas.openxmlformats.org/officeDocument/2006/relationships/tags" Target="../tags/tag101.xml"/><Relationship Id="rId10" Type="http://schemas.openxmlformats.org/officeDocument/2006/relationships/tags" Target="../tags/tag75.xml"/><Relationship Id="rId19" Type="http://schemas.openxmlformats.org/officeDocument/2006/relationships/tags" Target="../tags/tag84.xml"/><Relationship Id="rId31" Type="http://schemas.openxmlformats.org/officeDocument/2006/relationships/tags" Target="../tags/tag96.xml"/><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 Id="rId22" Type="http://schemas.openxmlformats.org/officeDocument/2006/relationships/tags" Target="../tags/tag87.xml"/><Relationship Id="rId27" Type="http://schemas.openxmlformats.org/officeDocument/2006/relationships/tags" Target="../tags/tag92.xml"/><Relationship Id="rId30" Type="http://schemas.openxmlformats.org/officeDocument/2006/relationships/tags" Target="../tags/tag95.xml"/><Relationship Id="rId35" Type="http://schemas.openxmlformats.org/officeDocument/2006/relationships/tags" Target="../tags/tag100.xml"/><Relationship Id="rId8" Type="http://schemas.openxmlformats.org/officeDocument/2006/relationships/tags" Target="../tags/tag73.xml"/><Relationship Id="rId3" Type="http://schemas.openxmlformats.org/officeDocument/2006/relationships/tags" Target="../tags/tag68.xml"/></Relationships>
</file>

<file path=ppt/slides/_rels/slide20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slideLayout" Target="../slideLayouts/slideLayout6.xml"/><Relationship Id="rId1" Type="http://schemas.openxmlformats.org/officeDocument/2006/relationships/tags" Target="../tags/tag852.xml"/></Relationships>
</file>

<file path=ppt/slides/_rels/slide20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slideLayout" Target="../slideLayouts/slideLayout6.xml"/><Relationship Id="rId1" Type="http://schemas.openxmlformats.org/officeDocument/2006/relationships/tags" Target="../tags/tag853.xml"/></Relationships>
</file>

<file path=ppt/slides/_rels/slide20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slideLayout" Target="../slideLayouts/slideLayout6.xml"/><Relationship Id="rId1" Type="http://schemas.openxmlformats.org/officeDocument/2006/relationships/tags" Target="../tags/tag854.xml"/></Relationships>
</file>

<file path=ppt/slides/_rels/slide20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slideLayout" Target="../slideLayouts/slideLayout6.xml"/><Relationship Id="rId1" Type="http://schemas.openxmlformats.org/officeDocument/2006/relationships/tags" Target="../tags/tag855.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56.xml"/></Relationships>
</file>

<file path=ppt/slides/_rels/slide20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slideLayout" Target="../slideLayouts/slideLayout6.xml"/><Relationship Id="rId1" Type="http://schemas.openxmlformats.org/officeDocument/2006/relationships/tags" Target="../tags/tag857.xml"/></Relationships>
</file>

<file path=ppt/slides/_rels/slide206.xml.rels><?xml version="1.0" encoding="UTF-8" standalone="yes"?>
<Relationships xmlns="http://schemas.openxmlformats.org/package/2006/relationships"><Relationship Id="rId3" Type="http://schemas.openxmlformats.org/officeDocument/2006/relationships/tags" Target="../tags/tag860.xml"/><Relationship Id="rId2" Type="http://schemas.openxmlformats.org/officeDocument/2006/relationships/tags" Target="../tags/tag859.xml"/><Relationship Id="rId1" Type="http://schemas.openxmlformats.org/officeDocument/2006/relationships/tags" Target="../tags/tag858.xml"/><Relationship Id="rId5" Type="http://schemas.openxmlformats.org/officeDocument/2006/relationships/image" Target="../media/image52.png"/><Relationship Id="rId4"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62.xml"/><Relationship Id="rId1" Type="http://schemas.openxmlformats.org/officeDocument/2006/relationships/tags" Target="../tags/tag861.xml"/></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63.xml"/></Relationships>
</file>

<file path=ppt/slides/_rels/slide20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65.xml"/><Relationship Id="rId1" Type="http://schemas.openxmlformats.org/officeDocument/2006/relationships/tags" Target="../tags/tag864.xml"/></Relationships>
</file>

<file path=ppt/slides/_rels/slide2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105.xml"/></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66.xml"/></Relationships>
</file>

<file path=ppt/slides/_rels/slide21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68.xml"/><Relationship Id="rId1" Type="http://schemas.openxmlformats.org/officeDocument/2006/relationships/tags" Target="../tags/tag867.xml"/></Relationships>
</file>

<file path=ppt/slides/_rels/slide21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69.xml"/></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871.xml"/><Relationship Id="rId1" Type="http://schemas.openxmlformats.org/officeDocument/2006/relationships/tags" Target="../tags/tag870.xml"/></Relationships>
</file>

<file path=ppt/slides/_rels/slide214.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slideLayout" Target="../slideLayouts/slideLayout6.xml"/><Relationship Id="rId1" Type="http://schemas.openxmlformats.org/officeDocument/2006/relationships/tags" Target="../tags/tag872.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215.xml.rels><?xml version="1.0" encoding="UTF-8" standalone="yes"?>
<Relationships xmlns="http://schemas.openxmlformats.org/package/2006/relationships"><Relationship Id="rId13" Type="http://schemas.openxmlformats.org/officeDocument/2006/relationships/tags" Target="../tags/tag885.xml"/><Relationship Id="rId18" Type="http://schemas.openxmlformats.org/officeDocument/2006/relationships/tags" Target="../tags/tag890.xml"/><Relationship Id="rId26" Type="http://schemas.openxmlformats.org/officeDocument/2006/relationships/tags" Target="../tags/tag898.xml"/><Relationship Id="rId39" Type="http://schemas.openxmlformats.org/officeDocument/2006/relationships/tags" Target="../tags/tag911.xml"/><Relationship Id="rId21" Type="http://schemas.openxmlformats.org/officeDocument/2006/relationships/tags" Target="../tags/tag893.xml"/><Relationship Id="rId34" Type="http://schemas.openxmlformats.org/officeDocument/2006/relationships/tags" Target="../tags/tag906.xml"/><Relationship Id="rId7" Type="http://schemas.openxmlformats.org/officeDocument/2006/relationships/tags" Target="../tags/tag879.xml"/><Relationship Id="rId12" Type="http://schemas.openxmlformats.org/officeDocument/2006/relationships/tags" Target="../tags/tag884.xml"/><Relationship Id="rId17" Type="http://schemas.openxmlformats.org/officeDocument/2006/relationships/tags" Target="../tags/tag889.xml"/><Relationship Id="rId25" Type="http://schemas.openxmlformats.org/officeDocument/2006/relationships/tags" Target="../tags/tag897.xml"/><Relationship Id="rId33" Type="http://schemas.openxmlformats.org/officeDocument/2006/relationships/tags" Target="../tags/tag905.xml"/><Relationship Id="rId38" Type="http://schemas.openxmlformats.org/officeDocument/2006/relationships/tags" Target="../tags/tag910.xml"/><Relationship Id="rId2" Type="http://schemas.openxmlformats.org/officeDocument/2006/relationships/tags" Target="../tags/tag874.xml"/><Relationship Id="rId16" Type="http://schemas.openxmlformats.org/officeDocument/2006/relationships/tags" Target="../tags/tag888.xml"/><Relationship Id="rId20" Type="http://schemas.openxmlformats.org/officeDocument/2006/relationships/tags" Target="../tags/tag892.xml"/><Relationship Id="rId29" Type="http://schemas.openxmlformats.org/officeDocument/2006/relationships/tags" Target="../tags/tag901.xml"/><Relationship Id="rId1" Type="http://schemas.openxmlformats.org/officeDocument/2006/relationships/tags" Target="../tags/tag873.xml"/><Relationship Id="rId6" Type="http://schemas.openxmlformats.org/officeDocument/2006/relationships/tags" Target="../tags/tag878.xml"/><Relationship Id="rId11" Type="http://schemas.openxmlformats.org/officeDocument/2006/relationships/tags" Target="../tags/tag883.xml"/><Relationship Id="rId24" Type="http://schemas.openxmlformats.org/officeDocument/2006/relationships/tags" Target="../tags/tag896.xml"/><Relationship Id="rId32" Type="http://schemas.openxmlformats.org/officeDocument/2006/relationships/tags" Target="../tags/tag904.xml"/><Relationship Id="rId37" Type="http://schemas.openxmlformats.org/officeDocument/2006/relationships/tags" Target="../tags/tag909.xml"/><Relationship Id="rId40" Type="http://schemas.openxmlformats.org/officeDocument/2006/relationships/slideLayout" Target="../slideLayouts/slideLayout6.xml"/><Relationship Id="rId5" Type="http://schemas.openxmlformats.org/officeDocument/2006/relationships/tags" Target="../tags/tag877.xml"/><Relationship Id="rId15" Type="http://schemas.openxmlformats.org/officeDocument/2006/relationships/tags" Target="../tags/tag887.xml"/><Relationship Id="rId23" Type="http://schemas.openxmlformats.org/officeDocument/2006/relationships/tags" Target="../tags/tag895.xml"/><Relationship Id="rId28" Type="http://schemas.openxmlformats.org/officeDocument/2006/relationships/tags" Target="../tags/tag900.xml"/><Relationship Id="rId36" Type="http://schemas.openxmlformats.org/officeDocument/2006/relationships/tags" Target="../tags/tag908.xml"/><Relationship Id="rId10" Type="http://schemas.openxmlformats.org/officeDocument/2006/relationships/tags" Target="../tags/tag882.xml"/><Relationship Id="rId19" Type="http://schemas.openxmlformats.org/officeDocument/2006/relationships/tags" Target="../tags/tag891.xml"/><Relationship Id="rId31" Type="http://schemas.openxmlformats.org/officeDocument/2006/relationships/tags" Target="../tags/tag903.xml"/><Relationship Id="rId4" Type="http://schemas.openxmlformats.org/officeDocument/2006/relationships/tags" Target="../tags/tag876.xml"/><Relationship Id="rId9" Type="http://schemas.openxmlformats.org/officeDocument/2006/relationships/tags" Target="../tags/tag881.xml"/><Relationship Id="rId14" Type="http://schemas.openxmlformats.org/officeDocument/2006/relationships/tags" Target="../tags/tag886.xml"/><Relationship Id="rId22" Type="http://schemas.openxmlformats.org/officeDocument/2006/relationships/tags" Target="../tags/tag894.xml"/><Relationship Id="rId27" Type="http://schemas.openxmlformats.org/officeDocument/2006/relationships/tags" Target="../tags/tag899.xml"/><Relationship Id="rId30" Type="http://schemas.openxmlformats.org/officeDocument/2006/relationships/tags" Target="../tags/tag902.xml"/><Relationship Id="rId35" Type="http://schemas.openxmlformats.org/officeDocument/2006/relationships/tags" Target="../tags/tag907.xml"/><Relationship Id="rId8" Type="http://schemas.openxmlformats.org/officeDocument/2006/relationships/tags" Target="../tags/tag880.xml"/><Relationship Id="rId3" Type="http://schemas.openxmlformats.org/officeDocument/2006/relationships/tags" Target="../tags/tag875.xml"/></Relationships>
</file>

<file path=ppt/slides/_rels/slide21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13.xml"/><Relationship Id="rId1" Type="http://schemas.openxmlformats.org/officeDocument/2006/relationships/tags" Target="../tags/tag912.xml"/></Relationships>
</file>

<file path=ppt/slides/_rels/slide21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14.xml"/></Relationships>
</file>

<file path=ppt/slides/_rels/slide218.xml.rels><?xml version="1.0" encoding="UTF-8" standalone="yes"?>
<Relationships xmlns="http://schemas.openxmlformats.org/package/2006/relationships"><Relationship Id="rId3" Type="http://schemas.openxmlformats.org/officeDocument/2006/relationships/tags" Target="../tags/tag917.xml"/><Relationship Id="rId2" Type="http://schemas.openxmlformats.org/officeDocument/2006/relationships/tags" Target="../tags/tag916.xml"/><Relationship Id="rId1" Type="http://schemas.openxmlformats.org/officeDocument/2006/relationships/tags" Target="../tags/tag915.xml"/><Relationship Id="rId4"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3" Type="http://schemas.openxmlformats.org/officeDocument/2006/relationships/tags" Target="../tags/tag920.xml"/><Relationship Id="rId2" Type="http://schemas.openxmlformats.org/officeDocument/2006/relationships/tags" Target="../tags/tag919.xml"/><Relationship Id="rId1" Type="http://schemas.openxmlformats.org/officeDocument/2006/relationships/tags" Target="../tags/tag918.xml"/><Relationship Id="rId4"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7.xml"/><Relationship Id="rId1" Type="http://schemas.openxmlformats.org/officeDocument/2006/relationships/tags" Target="../tags/tag106.xml"/></Relationships>
</file>

<file path=ppt/slides/_rels/slide22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22.xml"/><Relationship Id="rId1" Type="http://schemas.openxmlformats.org/officeDocument/2006/relationships/tags" Target="../tags/tag921.xml"/></Relationships>
</file>

<file path=ppt/slides/_rels/slide221.xml.rels><?xml version="1.0" encoding="UTF-8" standalone="yes"?>
<Relationships xmlns="http://schemas.openxmlformats.org/package/2006/relationships"><Relationship Id="rId8" Type="http://schemas.openxmlformats.org/officeDocument/2006/relationships/tags" Target="../tags/tag930.xml"/><Relationship Id="rId13" Type="http://schemas.openxmlformats.org/officeDocument/2006/relationships/tags" Target="../tags/tag935.xml"/><Relationship Id="rId18" Type="http://schemas.openxmlformats.org/officeDocument/2006/relationships/tags" Target="../tags/tag940.xml"/><Relationship Id="rId26" Type="http://schemas.openxmlformats.org/officeDocument/2006/relationships/tags" Target="../tags/tag948.xml"/><Relationship Id="rId3" Type="http://schemas.openxmlformats.org/officeDocument/2006/relationships/tags" Target="../tags/tag925.xml"/><Relationship Id="rId21" Type="http://schemas.openxmlformats.org/officeDocument/2006/relationships/tags" Target="../tags/tag943.xml"/><Relationship Id="rId7" Type="http://schemas.openxmlformats.org/officeDocument/2006/relationships/tags" Target="../tags/tag929.xml"/><Relationship Id="rId12" Type="http://schemas.openxmlformats.org/officeDocument/2006/relationships/tags" Target="../tags/tag934.xml"/><Relationship Id="rId17" Type="http://schemas.openxmlformats.org/officeDocument/2006/relationships/tags" Target="../tags/tag939.xml"/><Relationship Id="rId25" Type="http://schemas.openxmlformats.org/officeDocument/2006/relationships/tags" Target="../tags/tag947.xml"/><Relationship Id="rId2" Type="http://schemas.openxmlformats.org/officeDocument/2006/relationships/tags" Target="../tags/tag924.xml"/><Relationship Id="rId16" Type="http://schemas.openxmlformats.org/officeDocument/2006/relationships/tags" Target="../tags/tag938.xml"/><Relationship Id="rId20" Type="http://schemas.openxmlformats.org/officeDocument/2006/relationships/tags" Target="../tags/tag942.xml"/><Relationship Id="rId29" Type="http://schemas.openxmlformats.org/officeDocument/2006/relationships/image" Target="../media/image54.jpeg"/><Relationship Id="rId1" Type="http://schemas.openxmlformats.org/officeDocument/2006/relationships/tags" Target="../tags/tag923.xml"/><Relationship Id="rId6" Type="http://schemas.openxmlformats.org/officeDocument/2006/relationships/tags" Target="../tags/tag928.xml"/><Relationship Id="rId11" Type="http://schemas.openxmlformats.org/officeDocument/2006/relationships/tags" Target="../tags/tag933.xml"/><Relationship Id="rId24" Type="http://schemas.openxmlformats.org/officeDocument/2006/relationships/tags" Target="../tags/tag946.xml"/><Relationship Id="rId5" Type="http://schemas.openxmlformats.org/officeDocument/2006/relationships/tags" Target="../tags/tag927.xml"/><Relationship Id="rId15" Type="http://schemas.openxmlformats.org/officeDocument/2006/relationships/tags" Target="../tags/tag937.xml"/><Relationship Id="rId23" Type="http://schemas.openxmlformats.org/officeDocument/2006/relationships/tags" Target="../tags/tag945.xml"/><Relationship Id="rId28" Type="http://schemas.openxmlformats.org/officeDocument/2006/relationships/image" Target="../media/image53.jpeg"/><Relationship Id="rId10" Type="http://schemas.openxmlformats.org/officeDocument/2006/relationships/tags" Target="../tags/tag932.xml"/><Relationship Id="rId19" Type="http://schemas.openxmlformats.org/officeDocument/2006/relationships/tags" Target="../tags/tag941.xml"/><Relationship Id="rId4" Type="http://schemas.openxmlformats.org/officeDocument/2006/relationships/tags" Target="../tags/tag926.xml"/><Relationship Id="rId9" Type="http://schemas.openxmlformats.org/officeDocument/2006/relationships/tags" Target="../tags/tag931.xml"/><Relationship Id="rId14" Type="http://schemas.openxmlformats.org/officeDocument/2006/relationships/tags" Target="../tags/tag936.xml"/><Relationship Id="rId22" Type="http://schemas.openxmlformats.org/officeDocument/2006/relationships/tags" Target="../tags/tag944.xml"/><Relationship Id="rId27"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49.xml"/></Relationships>
</file>

<file path=ppt/slides/_rels/slide22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51.xml"/><Relationship Id="rId1" Type="http://schemas.openxmlformats.org/officeDocument/2006/relationships/tags" Target="../tags/tag950.xml"/></Relationships>
</file>

<file path=ppt/slides/_rels/slide22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6.xml"/><Relationship Id="rId1" Type="http://schemas.openxmlformats.org/officeDocument/2006/relationships/tags" Target="../tags/tag952.xml"/></Relationships>
</file>

<file path=ppt/slides/_rels/slide22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53.xml"/></Relationships>
</file>

<file path=ppt/slides/_rels/slide22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54.xml"/></Relationships>
</file>

<file path=ppt/slides/_rels/slide22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slideLayout" Target="../slideLayouts/slideLayout6.xml"/><Relationship Id="rId1" Type="http://schemas.openxmlformats.org/officeDocument/2006/relationships/tags" Target="../tags/tag955.xml"/></Relationships>
</file>

<file path=ppt/slides/_rels/slide228.xml.rels><?xml version="1.0" encoding="UTF-8" standalone="yes"?>
<Relationships xmlns="http://schemas.openxmlformats.org/package/2006/relationships"><Relationship Id="rId3" Type="http://schemas.openxmlformats.org/officeDocument/2006/relationships/tags" Target="../tags/tag958.xml"/><Relationship Id="rId2" Type="http://schemas.openxmlformats.org/officeDocument/2006/relationships/tags" Target="../tags/tag957.xml"/><Relationship Id="rId1" Type="http://schemas.openxmlformats.org/officeDocument/2006/relationships/tags" Target="../tags/tag956.xml"/><Relationship Id="rId5" Type="http://schemas.openxmlformats.org/officeDocument/2006/relationships/slideLayout" Target="../slideLayouts/slideLayout6.xml"/><Relationship Id="rId4" Type="http://schemas.openxmlformats.org/officeDocument/2006/relationships/tags" Target="../tags/tag959.xml"/></Relationships>
</file>

<file path=ppt/slides/_rels/slide22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60.xml"/></Relationships>
</file>

<file path=ppt/slides/_rels/slide23.xml.rels><?xml version="1.0" encoding="UTF-8" standalone="yes"?>
<Relationships xmlns="http://schemas.openxmlformats.org/package/2006/relationships"><Relationship Id="rId3" Type="http://schemas.openxmlformats.org/officeDocument/2006/relationships/tags" Target="../tags/tag110.xml"/><Relationship Id="rId2" Type="http://schemas.openxmlformats.org/officeDocument/2006/relationships/tags" Target="../tags/tag109.xml"/><Relationship Id="rId1" Type="http://schemas.openxmlformats.org/officeDocument/2006/relationships/tags" Target="../tags/tag108.xml"/><Relationship Id="rId4"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62.xml"/><Relationship Id="rId1" Type="http://schemas.openxmlformats.org/officeDocument/2006/relationships/tags" Target="../tags/tag961.xml"/></Relationships>
</file>

<file path=ppt/slides/_rels/slide23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63.xml"/></Relationships>
</file>

<file path=ppt/slides/_rels/slide232.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slideLayout" Target="../slideLayouts/slideLayout6.xml"/><Relationship Id="rId1" Type="http://schemas.openxmlformats.org/officeDocument/2006/relationships/tags" Target="../tags/tag964.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23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65.xml"/></Relationships>
</file>

<file path=ppt/slides/_rels/slide23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66.xml"/></Relationships>
</file>

<file path=ppt/slides/_rels/slide23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967.xml"/></Relationships>
</file>

<file path=ppt/slides/_rels/slide236.xml.rels><?xml version="1.0" encoding="UTF-8" standalone="yes"?>
<Relationships xmlns="http://schemas.openxmlformats.org/package/2006/relationships"><Relationship Id="rId3" Type="http://schemas.openxmlformats.org/officeDocument/2006/relationships/tags" Target="../tags/tag970.xml"/><Relationship Id="rId2" Type="http://schemas.openxmlformats.org/officeDocument/2006/relationships/tags" Target="../tags/tag969.xml"/><Relationship Id="rId1" Type="http://schemas.openxmlformats.org/officeDocument/2006/relationships/tags" Target="../tags/tag968.xml"/><Relationship Id="rId5" Type="http://schemas.openxmlformats.org/officeDocument/2006/relationships/slideLayout" Target="../slideLayouts/slideLayout6.xml"/><Relationship Id="rId4" Type="http://schemas.openxmlformats.org/officeDocument/2006/relationships/tags" Target="../tags/tag971.xml"/></Relationships>
</file>

<file path=ppt/slides/_rels/slide23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73.xml"/><Relationship Id="rId1" Type="http://schemas.openxmlformats.org/officeDocument/2006/relationships/tags" Target="../tags/tag972.xml"/></Relationships>
</file>

<file path=ppt/slides/_rels/slide238.xml.rels><?xml version="1.0" encoding="UTF-8" standalone="yes"?>
<Relationships xmlns="http://schemas.openxmlformats.org/package/2006/relationships"><Relationship Id="rId3" Type="http://schemas.openxmlformats.org/officeDocument/2006/relationships/tags" Target="../tags/tag976.xml"/><Relationship Id="rId7" Type="http://schemas.openxmlformats.org/officeDocument/2006/relationships/notesSlide" Target="../notesSlides/notesSlide10.xml"/><Relationship Id="rId2" Type="http://schemas.openxmlformats.org/officeDocument/2006/relationships/tags" Target="../tags/tag975.xml"/><Relationship Id="rId1" Type="http://schemas.openxmlformats.org/officeDocument/2006/relationships/tags" Target="../tags/tag974.xml"/><Relationship Id="rId6" Type="http://schemas.openxmlformats.org/officeDocument/2006/relationships/slideLayout" Target="../slideLayouts/slideLayout6.xml"/><Relationship Id="rId5" Type="http://schemas.openxmlformats.org/officeDocument/2006/relationships/tags" Target="../tags/tag978.xml"/><Relationship Id="rId4" Type="http://schemas.openxmlformats.org/officeDocument/2006/relationships/tags" Target="../tags/tag977.xml"/></Relationships>
</file>

<file path=ppt/slides/_rels/slide239.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slideLayout" Target="../slideLayouts/slideLayout6.xml"/><Relationship Id="rId1" Type="http://schemas.openxmlformats.org/officeDocument/2006/relationships/tags" Target="../tags/tag979.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1.xml"/></Relationships>
</file>

<file path=ppt/slides/_rels/slide24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slideLayout" Target="../slideLayouts/slideLayout6.xml"/><Relationship Id="rId1" Type="http://schemas.openxmlformats.org/officeDocument/2006/relationships/tags" Target="../tags/tag980.xml"/></Relationships>
</file>

<file path=ppt/slides/_rels/slide241.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slideLayout" Target="../slideLayouts/slideLayout6.xml"/><Relationship Id="rId1" Type="http://schemas.openxmlformats.org/officeDocument/2006/relationships/tags" Target="../tags/tag981.xml"/></Relationships>
</file>

<file path=ppt/slides/_rels/slide24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slideLayout" Target="../slideLayouts/slideLayout6.xml"/><Relationship Id="rId1" Type="http://schemas.openxmlformats.org/officeDocument/2006/relationships/tags" Target="../tags/tag982.xml"/></Relationships>
</file>

<file path=ppt/slides/_rels/slide24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slideLayout" Target="../slideLayouts/slideLayout6.xml"/><Relationship Id="rId1" Type="http://schemas.openxmlformats.org/officeDocument/2006/relationships/tags" Target="../tags/tag983.xml"/></Relationships>
</file>

<file path=ppt/slides/_rels/slide24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slideLayout" Target="../slideLayouts/slideLayout6.xml"/><Relationship Id="rId1" Type="http://schemas.openxmlformats.org/officeDocument/2006/relationships/tags" Target="../tags/tag984.xml"/></Relationships>
</file>

<file path=ppt/slides/_rels/slide24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slideLayout" Target="../slideLayouts/slideLayout6.xml"/><Relationship Id="rId1" Type="http://schemas.openxmlformats.org/officeDocument/2006/relationships/tags" Target="../tags/tag985.xml"/></Relationships>
</file>

<file path=ppt/slides/_rels/slide24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slideLayout" Target="../slideLayouts/slideLayout6.xml"/><Relationship Id="rId1" Type="http://schemas.openxmlformats.org/officeDocument/2006/relationships/tags" Target="../tags/tag986.xml"/></Relationships>
</file>

<file path=ppt/slides/_rels/slide24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slideLayout" Target="../slideLayouts/slideLayout6.xml"/><Relationship Id="rId1" Type="http://schemas.openxmlformats.org/officeDocument/2006/relationships/tags" Target="../tags/tag987.xml"/></Relationships>
</file>

<file path=ppt/slides/_rels/slide248.xml.rels><?xml version="1.0" encoding="UTF-8" standalone="yes"?>
<Relationships xmlns="http://schemas.openxmlformats.org/package/2006/relationships"><Relationship Id="rId8" Type="http://schemas.openxmlformats.org/officeDocument/2006/relationships/tags" Target="../tags/tag995.xml"/><Relationship Id="rId13" Type="http://schemas.openxmlformats.org/officeDocument/2006/relationships/tags" Target="../tags/tag1000.xml"/><Relationship Id="rId18" Type="http://schemas.openxmlformats.org/officeDocument/2006/relationships/tags" Target="../tags/tag1005.xml"/><Relationship Id="rId3" Type="http://schemas.openxmlformats.org/officeDocument/2006/relationships/tags" Target="../tags/tag990.xml"/><Relationship Id="rId21" Type="http://schemas.openxmlformats.org/officeDocument/2006/relationships/tags" Target="../tags/tag1008.xml"/><Relationship Id="rId7" Type="http://schemas.openxmlformats.org/officeDocument/2006/relationships/tags" Target="../tags/tag994.xml"/><Relationship Id="rId12" Type="http://schemas.openxmlformats.org/officeDocument/2006/relationships/tags" Target="../tags/tag999.xml"/><Relationship Id="rId17" Type="http://schemas.openxmlformats.org/officeDocument/2006/relationships/tags" Target="../tags/tag1004.xml"/><Relationship Id="rId2" Type="http://schemas.openxmlformats.org/officeDocument/2006/relationships/tags" Target="../tags/tag989.xml"/><Relationship Id="rId16" Type="http://schemas.openxmlformats.org/officeDocument/2006/relationships/tags" Target="../tags/tag1003.xml"/><Relationship Id="rId20" Type="http://schemas.openxmlformats.org/officeDocument/2006/relationships/tags" Target="../tags/tag1007.xml"/><Relationship Id="rId1" Type="http://schemas.openxmlformats.org/officeDocument/2006/relationships/tags" Target="../tags/tag988.xml"/><Relationship Id="rId6" Type="http://schemas.openxmlformats.org/officeDocument/2006/relationships/tags" Target="../tags/tag993.xml"/><Relationship Id="rId11" Type="http://schemas.openxmlformats.org/officeDocument/2006/relationships/tags" Target="../tags/tag998.xml"/><Relationship Id="rId5" Type="http://schemas.openxmlformats.org/officeDocument/2006/relationships/tags" Target="../tags/tag992.xml"/><Relationship Id="rId15" Type="http://schemas.openxmlformats.org/officeDocument/2006/relationships/tags" Target="../tags/tag1002.xml"/><Relationship Id="rId10" Type="http://schemas.openxmlformats.org/officeDocument/2006/relationships/tags" Target="../tags/tag997.xml"/><Relationship Id="rId19" Type="http://schemas.openxmlformats.org/officeDocument/2006/relationships/tags" Target="../tags/tag1006.xml"/><Relationship Id="rId4" Type="http://schemas.openxmlformats.org/officeDocument/2006/relationships/tags" Target="../tags/tag991.xml"/><Relationship Id="rId9" Type="http://schemas.openxmlformats.org/officeDocument/2006/relationships/tags" Target="../tags/tag996.xml"/><Relationship Id="rId14" Type="http://schemas.openxmlformats.org/officeDocument/2006/relationships/tags" Target="../tags/tag1001.xml"/><Relationship Id="rId22"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09.xml"/></Relationships>
</file>

<file path=ppt/slides/_rels/slide25.xml.rels><?xml version="1.0" encoding="UTF-8" standalone="yes"?>
<Relationships xmlns="http://schemas.openxmlformats.org/package/2006/relationships"><Relationship Id="rId3" Type="http://schemas.openxmlformats.org/officeDocument/2006/relationships/tags" Target="../tags/tag114.xml"/><Relationship Id="rId7" Type="http://schemas.openxmlformats.org/officeDocument/2006/relationships/notesSlide" Target="../notesSlides/notesSlide4.xml"/><Relationship Id="rId2" Type="http://schemas.openxmlformats.org/officeDocument/2006/relationships/tags" Target="../tags/tag113.xml"/><Relationship Id="rId1" Type="http://schemas.openxmlformats.org/officeDocument/2006/relationships/tags" Target="../tags/tag112.xml"/><Relationship Id="rId6" Type="http://schemas.openxmlformats.org/officeDocument/2006/relationships/slideLayout" Target="../slideLayouts/slideLayout6.xml"/><Relationship Id="rId5" Type="http://schemas.openxmlformats.org/officeDocument/2006/relationships/tags" Target="../tags/tag116.xml"/><Relationship Id="rId4" Type="http://schemas.openxmlformats.org/officeDocument/2006/relationships/tags" Target="../tags/tag115.xml"/></Relationships>
</file>

<file path=ppt/slides/_rels/slide25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10.xml"/></Relationships>
</file>

<file path=ppt/slides/_rels/slide25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11.xml"/></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12.xml"/></Relationships>
</file>

<file path=ppt/slides/_rels/slide25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13.xml"/></Relationships>
</file>

<file path=ppt/slides/_rels/slide25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15.xml"/><Relationship Id="rId1" Type="http://schemas.openxmlformats.org/officeDocument/2006/relationships/tags" Target="../tags/tag1014.xml"/></Relationships>
</file>

<file path=ppt/slides/_rels/slide25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slideLayout" Target="../slideLayouts/slideLayout6.xml"/><Relationship Id="rId1" Type="http://schemas.openxmlformats.org/officeDocument/2006/relationships/tags" Target="../tags/tag1016.xml"/></Relationships>
</file>

<file path=ppt/slides/_rels/slide256.xml.rels><?xml version="1.0" encoding="UTF-8" standalone="yes"?>
<Relationships xmlns="http://schemas.openxmlformats.org/package/2006/relationships"><Relationship Id="rId3" Type="http://schemas.openxmlformats.org/officeDocument/2006/relationships/tags" Target="../tags/tag1019.xml"/><Relationship Id="rId2" Type="http://schemas.openxmlformats.org/officeDocument/2006/relationships/tags" Target="../tags/tag1018.xml"/><Relationship Id="rId1" Type="http://schemas.openxmlformats.org/officeDocument/2006/relationships/tags" Target="../tags/tag1017.xml"/><Relationship Id="rId4"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20.xml"/></Relationships>
</file>

<file path=ppt/slides/_rels/slide25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21.xml"/></Relationships>
</file>

<file path=ppt/slides/_rels/slide25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22.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7.xml"/></Relationships>
</file>

<file path=ppt/slides/_rels/slide260.xml.rels><?xml version="1.0" encoding="UTF-8" standalone="yes"?>
<Relationships xmlns="http://schemas.openxmlformats.org/package/2006/relationships"><Relationship Id="rId8" Type="http://schemas.openxmlformats.org/officeDocument/2006/relationships/tags" Target="../tags/tag1030.xml"/><Relationship Id="rId13" Type="http://schemas.openxmlformats.org/officeDocument/2006/relationships/tags" Target="../tags/tag1035.xml"/><Relationship Id="rId18" Type="http://schemas.openxmlformats.org/officeDocument/2006/relationships/tags" Target="../tags/tag1040.xml"/><Relationship Id="rId3" Type="http://schemas.openxmlformats.org/officeDocument/2006/relationships/tags" Target="../tags/tag1025.xml"/><Relationship Id="rId21" Type="http://schemas.openxmlformats.org/officeDocument/2006/relationships/tags" Target="../tags/tag1043.xml"/><Relationship Id="rId7" Type="http://schemas.openxmlformats.org/officeDocument/2006/relationships/tags" Target="../tags/tag1029.xml"/><Relationship Id="rId12" Type="http://schemas.openxmlformats.org/officeDocument/2006/relationships/tags" Target="../tags/tag1034.xml"/><Relationship Id="rId17" Type="http://schemas.openxmlformats.org/officeDocument/2006/relationships/tags" Target="../tags/tag1039.xml"/><Relationship Id="rId2" Type="http://schemas.openxmlformats.org/officeDocument/2006/relationships/tags" Target="../tags/tag1024.xml"/><Relationship Id="rId16" Type="http://schemas.openxmlformats.org/officeDocument/2006/relationships/tags" Target="../tags/tag1038.xml"/><Relationship Id="rId20" Type="http://schemas.openxmlformats.org/officeDocument/2006/relationships/tags" Target="../tags/tag1042.xml"/><Relationship Id="rId1" Type="http://schemas.openxmlformats.org/officeDocument/2006/relationships/tags" Target="../tags/tag1023.xml"/><Relationship Id="rId6" Type="http://schemas.openxmlformats.org/officeDocument/2006/relationships/tags" Target="../tags/tag1028.xml"/><Relationship Id="rId11" Type="http://schemas.openxmlformats.org/officeDocument/2006/relationships/tags" Target="../tags/tag1033.xml"/><Relationship Id="rId5" Type="http://schemas.openxmlformats.org/officeDocument/2006/relationships/tags" Target="../tags/tag1027.xml"/><Relationship Id="rId15" Type="http://schemas.openxmlformats.org/officeDocument/2006/relationships/tags" Target="../tags/tag1037.xml"/><Relationship Id="rId10" Type="http://schemas.openxmlformats.org/officeDocument/2006/relationships/tags" Target="../tags/tag1032.xml"/><Relationship Id="rId19" Type="http://schemas.openxmlformats.org/officeDocument/2006/relationships/tags" Target="../tags/tag1041.xml"/><Relationship Id="rId4" Type="http://schemas.openxmlformats.org/officeDocument/2006/relationships/tags" Target="../tags/tag1026.xml"/><Relationship Id="rId9" Type="http://schemas.openxmlformats.org/officeDocument/2006/relationships/tags" Target="../tags/tag1031.xml"/><Relationship Id="rId14" Type="http://schemas.openxmlformats.org/officeDocument/2006/relationships/tags" Target="../tags/tag1036.xml"/><Relationship Id="rId22"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4.xml"/></Relationships>
</file>

<file path=ppt/slides/_rels/slide26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5.xml"/></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6.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7.xml"/></Relationships>
</file>

<file path=ppt/slides/_rels/slide26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8.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49.xml"/></Relationships>
</file>

<file path=ppt/slides/_rels/slide26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xml"/><Relationship Id="rId1" Type="http://schemas.openxmlformats.org/officeDocument/2006/relationships/tags" Target="../tags/tag1050.xml"/></Relationships>
</file>

<file path=ppt/slides/_rels/slide26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51.xml"/></Relationships>
</file>

<file path=ppt/slides/_rels/slide26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52.xml"/></Relationships>
</file>

<file path=ppt/slides/_rels/slide2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8.xml"/></Relationships>
</file>

<file path=ppt/slides/_rels/slide27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1053.xml"/></Relationships>
</file>

<file path=ppt/slides/_rels/slide27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54.xml"/></Relationships>
</file>

<file path=ppt/slides/_rels/slide27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tags" Target="../tags/tag1056.xml"/><Relationship Id="rId1" Type="http://schemas.openxmlformats.org/officeDocument/2006/relationships/tags" Target="../tags/tag1055.xml"/></Relationships>
</file>

<file path=ppt/slides/_rels/slide273.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20.xml"/><Relationship Id="rId1" Type="http://schemas.openxmlformats.org/officeDocument/2006/relationships/tags" Target="../tags/tag119.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1.xml"/></Relationships>
</file>

<file path=ppt/slides/_rels/slide3.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6.xml"/><Relationship Id="rId1" Type="http://schemas.openxmlformats.org/officeDocument/2006/relationships/tags" Target="../tags/tag122.xml"/></Relationships>
</file>

<file path=ppt/slides/_rels/slide3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slideLayout" Target="../slideLayouts/slideLayout6.xml"/><Relationship Id="rId1" Type="http://schemas.openxmlformats.org/officeDocument/2006/relationships/tags" Target="../tags/tag123.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4.xml"/></Relationships>
</file>

<file path=ppt/slides/_rels/slide3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slideLayout" Target="../slideLayouts/slideLayout6.xml"/><Relationship Id="rId1" Type="http://schemas.openxmlformats.org/officeDocument/2006/relationships/tags" Target="../tags/tag125.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6.xml"/></Relationships>
</file>

<file path=ppt/slides/_rels/slide35.xml.rels><?xml version="1.0" encoding="UTF-8" standalone="yes"?>
<Relationships xmlns="http://schemas.openxmlformats.org/package/2006/relationships"><Relationship Id="rId3" Type="http://schemas.openxmlformats.org/officeDocument/2006/relationships/tags" Target="../tags/tag129.xml"/><Relationship Id="rId2" Type="http://schemas.openxmlformats.org/officeDocument/2006/relationships/tags" Target="../tags/tag128.xml"/><Relationship Id="rId1" Type="http://schemas.openxmlformats.org/officeDocument/2006/relationships/tags" Target="../tags/tag127.xml"/><Relationship Id="rId5" Type="http://schemas.openxmlformats.org/officeDocument/2006/relationships/image" Target="../media/image10.jpeg"/><Relationship Id="rId4"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0.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1.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2.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3.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mhjy.net/" TargetMode="Externa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4.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36.xml"/><Relationship Id="rId1" Type="http://schemas.openxmlformats.org/officeDocument/2006/relationships/tags" Target="../tags/tag135.xml"/></Relationships>
</file>

<file path=ppt/slides/_rels/slide4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6.xml"/><Relationship Id="rId1" Type="http://schemas.openxmlformats.org/officeDocument/2006/relationships/tags" Target="../tags/tag137.xml"/></Relationships>
</file>

<file path=ppt/slides/_rels/slide43.xml.rels><?xml version="1.0" encoding="UTF-8" standalone="yes"?>
<Relationships xmlns="http://schemas.openxmlformats.org/package/2006/relationships"><Relationship Id="rId3" Type="http://schemas.openxmlformats.org/officeDocument/2006/relationships/tags" Target="../tags/tag140.xml"/><Relationship Id="rId2" Type="http://schemas.openxmlformats.org/officeDocument/2006/relationships/tags" Target="../tags/tag139.xml"/><Relationship Id="rId1" Type="http://schemas.openxmlformats.org/officeDocument/2006/relationships/tags" Target="../tags/tag138.xml"/><Relationship Id="rId4"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42.xml"/><Relationship Id="rId1" Type="http://schemas.openxmlformats.org/officeDocument/2006/relationships/tags" Target="../tags/tag141.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44.xml"/><Relationship Id="rId1" Type="http://schemas.openxmlformats.org/officeDocument/2006/relationships/tags" Target="../tags/tag143.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46.xml"/><Relationship Id="rId1" Type="http://schemas.openxmlformats.org/officeDocument/2006/relationships/tags" Target="../tags/tag145.xml"/></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47.xml"/></Relationships>
</file>

<file path=ppt/slides/_rels/slide48.xml.rels><?xml version="1.0" encoding="UTF-8" standalone="yes"?>
<Relationships xmlns="http://schemas.openxmlformats.org/package/2006/relationships"><Relationship Id="rId3" Type="http://schemas.openxmlformats.org/officeDocument/2006/relationships/tags" Target="../tags/tag150.xml"/><Relationship Id="rId7" Type="http://schemas.openxmlformats.org/officeDocument/2006/relationships/notesSlide" Target="../notesSlides/notesSlide5.xml"/><Relationship Id="rId2" Type="http://schemas.openxmlformats.org/officeDocument/2006/relationships/tags" Target="../tags/tag149.xml"/><Relationship Id="rId1" Type="http://schemas.openxmlformats.org/officeDocument/2006/relationships/tags" Target="../tags/tag148.xml"/><Relationship Id="rId6" Type="http://schemas.openxmlformats.org/officeDocument/2006/relationships/slideLayout" Target="../slideLayouts/slideLayout6.xml"/><Relationship Id="rId5" Type="http://schemas.openxmlformats.org/officeDocument/2006/relationships/tags" Target="../tags/tag152.xml"/><Relationship Id="rId4" Type="http://schemas.openxmlformats.org/officeDocument/2006/relationships/tags" Target="../tags/tag151.xml"/></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153.xml"/></Relationships>
</file>

<file path=ppt/slides/_rels/slide5.xml.rels><?xml version="1.0" encoding="UTF-8" standalone="yes"?>
<Relationships xmlns="http://schemas.openxmlformats.org/package/2006/relationships"><Relationship Id="rId3" Type="http://schemas.openxmlformats.org/officeDocument/2006/relationships/tags" Target="../tags/tag10.xml"/><Relationship Id="rId7" Type="http://schemas.openxmlformats.org/officeDocument/2006/relationships/notesSlide" Target="../notesSlides/notesSlide3.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Layout" Target="../slideLayouts/slideLayout6.xml"/><Relationship Id="rId5" Type="http://schemas.openxmlformats.org/officeDocument/2006/relationships/tags" Target="../tags/tag12.xml"/><Relationship Id="rId4" Type="http://schemas.openxmlformats.org/officeDocument/2006/relationships/tags" Target="../tags/tag11.xml"/></Relationships>
</file>

<file path=ppt/slides/_rels/slide50.xml.rels><?xml version="1.0" encoding="UTF-8" standalone="yes"?>
<Relationships xmlns="http://schemas.openxmlformats.org/package/2006/relationships"><Relationship Id="rId8" Type="http://schemas.openxmlformats.org/officeDocument/2006/relationships/tags" Target="../tags/tag161.xml"/><Relationship Id="rId13" Type="http://schemas.openxmlformats.org/officeDocument/2006/relationships/tags" Target="../tags/tag166.xml"/><Relationship Id="rId18" Type="http://schemas.openxmlformats.org/officeDocument/2006/relationships/tags" Target="../tags/tag171.xml"/><Relationship Id="rId3" Type="http://schemas.openxmlformats.org/officeDocument/2006/relationships/tags" Target="../tags/tag156.xml"/><Relationship Id="rId21" Type="http://schemas.openxmlformats.org/officeDocument/2006/relationships/tags" Target="../tags/tag174.xml"/><Relationship Id="rId7" Type="http://schemas.openxmlformats.org/officeDocument/2006/relationships/tags" Target="../tags/tag160.xml"/><Relationship Id="rId12" Type="http://schemas.openxmlformats.org/officeDocument/2006/relationships/tags" Target="../tags/tag165.xml"/><Relationship Id="rId17" Type="http://schemas.openxmlformats.org/officeDocument/2006/relationships/tags" Target="../tags/tag170.xml"/><Relationship Id="rId2" Type="http://schemas.openxmlformats.org/officeDocument/2006/relationships/tags" Target="../tags/tag155.xml"/><Relationship Id="rId16" Type="http://schemas.openxmlformats.org/officeDocument/2006/relationships/tags" Target="../tags/tag169.xml"/><Relationship Id="rId20" Type="http://schemas.openxmlformats.org/officeDocument/2006/relationships/tags" Target="../tags/tag173.xml"/><Relationship Id="rId1" Type="http://schemas.openxmlformats.org/officeDocument/2006/relationships/tags" Target="../tags/tag154.xml"/><Relationship Id="rId6" Type="http://schemas.openxmlformats.org/officeDocument/2006/relationships/tags" Target="../tags/tag159.xml"/><Relationship Id="rId11" Type="http://schemas.openxmlformats.org/officeDocument/2006/relationships/tags" Target="../tags/tag164.xml"/><Relationship Id="rId5" Type="http://schemas.openxmlformats.org/officeDocument/2006/relationships/tags" Target="../tags/tag158.xml"/><Relationship Id="rId15" Type="http://schemas.openxmlformats.org/officeDocument/2006/relationships/tags" Target="../tags/tag168.xml"/><Relationship Id="rId23" Type="http://schemas.openxmlformats.org/officeDocument/2006/relationships/slideLayout" Target="../slideLayouts/slideLayout11.xml"/><Relationship Id="rId10" Type="http://schemas.openxmlformats.org/officeDocument/2006/relationships/tags" Target="../tags/tag163.xml"/><Relationship Id="rId19" Type="http://schemas.openxmlformats.org/officeDocument/2006/relationships/tags" Target="../tags/tag172.xml"/><Relationship Id="rId4" Type="http://schemas.openxmlformats.org/officeDocument/2006/relationships/tags" Target="../tags/tag157.xml"/><Relationship Id="rId9" Type="http://schemas.openxmlformats.org/officeDocument/2006/relationships/tags" Target="../tags/tag162.xml"/><Relationship Id="rId14" Type="http://schemas.openxmlformats.org/officeDocument/2006/relationships/tags" Target="../tags/tag167.xml"/><Relationship Id="rId22" Type="http://schemas.openxmlformats.org/officeDocument/2006/relationships/tags" Target="../tags/tag175.xml"/></Relationships>
</file>

<file path=ppt/slides/_rels/slide51.xml.rels><?xml version="1.0" encoding="UTF-8" standalone="yes"?>
<Relationships xmlns="http://schemas.openxmlformats.org/package/2006/relationships"><Relationship Id="rId3" Type="http://schemas.openxmlformats.org/officeDocument/2006/relationships/tags" Target="../tags/tag178.xml"/><Relationship Id="rId2" Type="http://schemas.openxmlformats.org/officeDocument/2006/relationships/tags" Target="../tags/tag177.xml"/><Relationship Id="rId1" Type="http://schemas.openxmlformats.org/officeDocument/2006/relationships/tags" Target="../tags/tag176.xml"/><Relationship Id="rId4"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3" Type="http://schemas.openxmlformats.org/officeDocument/2006/relationships/tags" Target="../tags/tag191.xml"/><Relationship Id="rId18" Type="http://schemas.openxmlformats.org/officeDocument/2006/relationships/tags" Target="../tags/tag196.xml"/><Relationship Id="rId26" Type="http://schemas.openxmlformats.org/officeDocument/2006/relationships/tags" Target="../tags/tag204.xml"/><Relationship Id="rId39" Type="http://schemas.openxmlformats.org/officeDocument/2006/relationships/tags" Target="../tags/tag217.xml"/><Relationship Id="rId21" Type="http://schemas.openxmlformats.org/officeDocument/2006/relationships/tags" Target="../tags/tag199.xml"/><Relationship Id="rId34" Type="http://schemas.openxmlformats.org/officeDocument/2006/relationships/tags" Target="../tags/tag212.xml"/><Relationship Id="rId42" Type="http://schemas.openxmlformats.org/officeDocument/2006/relationships/slideLayout" Target="../slideLayouts/slideLayout11.xml"/><Relationship Id="rId7" Type="http://schemas.openxmlformats.org/officeDocument/2006/relationships/tags" Target="../tags/tag185.xml"/><Relationship Id="rId2" Type="http://schemas.openxmlformats.org/officeDocument/2006/relationships/tags" Target="../tags/tag180.xml"/><Relationship Id="rId16" Type="http://schemas.openxmlformats.org/officeDocument/2006/relationships/tags" Target="../tags/tag194.xml"/><Relationship Id="rId20" Type="http://schemas.openxmlformats.org/officeDocument/2006/relationships/tags" Target="../tags/tag198.xml"/><Relationship Id="rId29" Type="http://schemas.openxmlformats.org/officeDocument/2006/relationships/tags" Target="../tags/tag207.xml"/><Relationship Id="rId41" Type="http://schemas.openxmlformats.org/officeDocument/2006/relationships/tags" Target="../tags/tag219.xml"/><Relationship Id="rId1" Type="http://schemas.openxmlformats.org/officeDocument/2006/relationships/tags" Target="../tags/tag179.xml"/><Relationship Id="rId6" Type="http://schemas.openxmlformats.org/officeDocument/2006/relationships/tags" Target="../tags/tag184.xml"/><Relationship Id="rId11" Type="http://schemas.openxmlformats.org/officeDocument/2006/relationships/tags" Target="../tags/tag189.xml"/><Relationship Id="rId24" Type="http://schemas.openxmlformats.org/officeDocument/2006/relationships/tags" Target="../tags/tag202.xml"/><Relationship Id="rId32" Type="http://schemas.openxmlformats.org/officeDocument/2006/relationships/tags" Target="../tags/tag210.xml"/><Relationship Id="rId37" Type="http://schemas.openxmlformats.org/officeDocument/2006/relationships/tags" Target="../tags/tag215.xml"/><Relationship Id="rId40" Type="http://schemas.openxmlformats.org/officeDocument/2006/relationships/tags" Target="../tags/tag218.xml"/><Relationship Id="rId5" Type="http://schemas.openxmlformats.org/officeDocument/2006/relationships/tags" Target="../tags/tag183.xml"/><Relationship Id="rId15" Type="http://schemas.openxmlformats.org/officeDocument/2006/relationships/tags" Target="../tags/tag193.xml"/><Relationship Id="rId23" Type="http://schemas.openxmlformats.org/officeDocument/2006/relationships/tags" Target="../tags/tag201.xml"/><Relationship Id="rId28" Type="http://schemas.openxmlformats.org/officeDocument/2006/relationships/tags" Target="../tags/tag206.xml"/><Relationship Id="rId36" Type="http://schemas.openxmlformats.org/officeDocument/2006/relationships/tags" Target="../tags/tag214.xml"/><Relationship Id="rId10" Type="http://schemas.openxmlformats.org/officeDocument/2006/relationships/tags" Target="../tags/tag188.xml"/><Relationship Id="rId19" Type="http://schemas.openxmlformats.org/officeDocument/2006/relationships/tags" Target="../tags/tag197.xml"/><Relationship Id="rId31" Type="http://schemas.openxmlformats.org/officeDocument/2006/relationships/tags" Target="../tags/tag209.xml"/><Relationship Id="rId4" Type="http://schemas.openxmlformats.org/officeDocument/2006/relationships/tags" Target="../tags/tag182.xml"/><Relationship Id="rId9" Type="http://schemas.openxmlformats.org/officeDocument/2006/relationships/tags" Target="../tags/tag187.xml"/><Relationship Id="rId14" Type="http://schemas.openxmlformats.org/officeDocument/2006/relationships/tags" Target="../tags/tag192.xml"/><Relationship Id="rId22" Type="http://schemas.openxmlformats.org/officeDocument/2006/relationships/tags" Target="../tags/tag200.xml"/><Relationship Id="rId27" Type="http://schemas.openxmlformats.org/officeDocument/2006/relationships/tags" Target="../tags/tag205.xml"/><Relationship Id="rId30" Type="http://schemas.openxmlformats.org/officeDocument/2006/relationships/tags" Target="../tags/tag208.xml"/><Relationship Id="rId35" Type="http://schemas.openxmlformats.org/officeDocument/2006/relationships/tags" Target="../tags/tag213.xml"/><Relationship Id="rId8" Type="http://schemas.openxmlformats.org/officeDocument/2006/relationships/tags" Target="../tags/tag186.xml"/><Relationship Id="rId3" Type="http://schemas.openxmlformats.org/officeDocument/2006/relationships/tags" Target="../tags/tag181.xml"/><Relationship Id="rId12" Type="http://schemas.openxmlformats.org/officeDocument/2006/relationships/tags" Target="../tags/tag190.xml"/><Relationship Id="rId17" Type="http://schemas.openxmlformats.org/officeDocument/2006/relationships/tags" Target="../tags/tag195.xml"/><Relationship Id="rId25" Type="http://schemas.openxmlformats.org/officeDocument/2006/relationships/tags" Target="../tags/tag203.xml"/><Relationship Id="rId33" Type="http://schemas.openxmlformats.org/officeDocument/2006/relationships/tags" Target="../tags/tag211.xml"/><Relationship Id="rId38" Type="http://schemas.openxmlformats.org/officeDocument/2006/relationships/tags" Target="../tags/tag216.xml"/></Relationships>
</file>

<file path=ppt/slides/_rels/slide5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slideLayout" Target="../slideLayouts/slideLayout11.xml"/><Relationship Id="rId1" Type="http://schemas.openxmlformats.org/officeDocument/2006/relationships/tags" Target="../tags/tag220.xml"/></Relationships>
</file>

<file path=ppt/slides/_rels/slide54.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221.xml"/></Relationships>
</file>

<file path=ppt/slides/_rels/slide5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1.xml"/><Relationship Id="rId1" Type="http://schemas.openxmlformats.org/officeDocument/2006/relationships/tags" Target="../tags/tag222.xml"/></Relationships>
</file>

<file path=ppt/slides/_rels/slide56.xml.rels><?xml version="1.0" encoding="UTF-8" standalone="yes"?>
<Relationships xmlns="http://schemas.openxmlformats.org/package/2006/relationships"><Relationship Id="rId8" Type="http://schemas.openxmlformats.org/officeDocument/2006/relationships/tags" Target="../tags/tag230.xml"/><Relationship Id="rId13" Type="http://schemas.openxmlformats.org/officeDocument/2006/relationships/tags" Target="../tags/tag235.xml"/><Relationship Id="rId18" Type="http://schemas.openxmlformats.org/officeDocument/2006/relationships/tags" Target="../tags/tag240.xml"/><Relationship Id="rId26" Type="http://schemas.openxmlformats.org/officeDocument/2006/relationships/slideLayout" Target="../slideLayouts/slideLayout11.xml"/><Relationship Id="rId3" Type="http://schemas.openxmlformats.org/officeDocument/2006/relationships/tags" Target="../tags/tag225.xml"/><Relationship Id="rId21" Type="http://schemas.openxmlformats.org/officeDocument/2006/relationships/tags" Target="../tags/tag243.xml"/><Relationship Id="rId7" Type="http://schemas.openxmlformats.org/officeDocument/2006/relationships/tags" Target="../tags/tag229.xml"/><Relationship Id="rId12" Type="http://schemas.openxmlformats.org/officeDocument/2006/relationships/tags" Target="../tags/tag234.xml"/><Relationship Id="rId17" Type="http://schemas.openxmlformats.org/officeDocument/2006/relationships/tags" Target="../tags/tag239.xml"/><Relationship Id="rId25" Type="http://schemas.openxmlformats.org/officeDocument/2006/relationships/tags" Target="../tags/tag247.xml"/><Relationship Id="rId2" Type="http://schemas.openxmlformats.org/officeDocument/2006/relationships/tags" Target="../tags/tag224.xml"/><Relationship Id="rId16" Type="http://schemas.openxmlformats.org/officeDocument/2006/relationships/tags" Target="../tags/tag238.xml"/><Relationship Id="rId20" Type="http://schemas.openxmlformats.org/officeDocument/2006/relationships/tags" Target="../tags/tag242.xml"/><Relationship Id="rId1" Type="http://schemas.openxmlformats.org/officeDocument/2006/relationships/tags" Target="../tags/tag223.xml"/><Relationship Id="rId6" Type="http://schemas.openxmlformats.org/officeDocument/2006/relationships/tags" Target="../tags/tag228.xml"/><Relationship Id="rId11" Type="http://schemas.openxmlformats.org/officeDocument/2006/relationships/tags" Target="../tags/tag233.xml"/><Relationship Id="rId24" Type="http://schemas.openxmlformats.org/officeDocument/2006/relationships/tags" Target="../tags/tag246.xml"/><Relationship Id="rId5" Type="http://schemas.openxmlformats.org/officeDocument/2006/relationships/tags" Target="../tags/tag227.xml"/><Relationship Id="rId15" Type="http://schemas.openxmlformats.org/officeDocument/2006/relationships/tags" Target="../tags/tag237.xml"/><Relationship Id="rId23" Type="http://schemas.openxmlformats.org/officeDocument/2006/relationships/tags" Target="../tags/tag245.xml"/><Relationship Id="rId10" Type="http://schemas.openxmlformats.org/officeDocument/2006/relationships/tags" Target="../tags/tag232.xml"/><Relationship Id="rId19" Type="http://schemas.openxmlformats.org/officeDocument/2006/relationships/tags" Target="../tags/tag241.xml"/><Relationship Id="rId4" Type="http://schemas.openxmlformats.org/officeDocument/2006/relationships/tags" Target="../tags/tag226.xml"/><Relationship Id="rId9" Type="http://schemas.openxmlformats.org/officeDocument/2006/relationships/tags" Target="../tags/tag231.xml"/><Relationship Id="rId14" Type="http://schemas.openxmlformats.org/officeDocument/2006/relationships/tags" Target="../tags/tag236.xml"/><Relationship Id="rId22" Type="http://schemas.openxmlformats.org/officeDocument/2006/relationships/tags" Target="../tags/tag244.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248.xml"/></Relationships>
</file>

<file path=ppt/slides/_rels/slide58.xml.rels><?xml version="1.0" encoding="UTF-8" standalone="yes"?>
<Relationships xmlns="http://schemas.openxmlformats.org/package/2006/relationships"><Relationship Id="rId3" Type="http://schemas.openxmlformats.org/officeDocument/2006/relationships/tags" Target="../tags/tag251.xml"/><Relationship Id="rId2" Type="http://schemas.openxmlformats.org/officeDocument/2006/relationships/tags" Target="../tags/tag250.xml"/><Relationship Id="rId1" Type="http://schemas.openxmlformats.org/officeDocument/2006/relationships/tags" Target="../tags/tag249.xml"/><Relationship Id="rId4"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slideLayout" Target="../slideLayouts/slideLayout11.xml"/><Relationship Id="rId1" Type="http://schemas.openxmlformats.org/officeDocument/2006/relationships/tags" Target="../tags/tag25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1.xml"/><Relationship Id="rId1" Type="http://schemas.openxmlformats.org/officeDocument/2006/relationships/tags" Target="../tags/tag253.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61.xml.rels><?xml version="1.0" encoding="UTF-8" standalone="yes"?>
<Relationships xmlns="http://schemas.openxmlformats.org/package/2006/relationships"><Relationship Id="rId3" Type="http://schemas.openxmlformats.org/officeDocument/2006/relationships/tags" Target="../tags/tag256.xml"/><Relationship Id="rId2" Type="http://schemas.openxmlformats.org/officeDocument/2006/relationships/tags" Target="../tags/tag255.xml"/><Relationship Id="rId1" Type="http://schemas.openxmlformats.org/officeDocument/2006/relationships/tags" Target="../tags/tag254.xml"/><Relationship Id="rId4"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57.xml"/></Relationships>
</file>

<file path=ppt/slides/_rels/slide63.xml.rels><?xml version="1.0" encoding="UTF-8" standalone="yes"?>
<Relationships xmlns="http://schemas.openxmlformats.org/package/2006/relationships"><Relationship Id="rId3" Type="http://schemas.openxmlformats.org/officeDocument/2006/relationships/tags" Target="../tags/tag260.xml"/><Relationship Id="rId7" Type="http://schemas.openxmlformats.org/officeDocument/2006/relationships/notesSlide" Target="../notesSlides/notesSlide6.xml"/><Relationship Id="rId2" Type="http://schemas.openxmlformats.org/officeDocument/2006/relationships/tags" Target="../tags/tag259.xml"/><Relationship Id="rId1" Type="http://schemas.openxmlformats.org/officeDocument/2006/relationships/tags" Target="../tags/tag258.xml"/><Relationship Id="rId6" Type="http://schemas.openxmlformats.org/officeDocument/2006/relationships/slideLayout" Target="../slideLayouts/slideLayout6.xml"/><Relationship Id="rId5" Type="http://schemas.openxmlformats.org/officeDocument/2006/relationships/tags" Target="../tags/tag262.xml"/><Relationship Id="rId4" Type="http://schemas.openxmlformats.org/officeDocument/2006/relationships/tags" Target="../tags/tag261.xml"/></Relationships>
</file>

<file path=ppt/slides/_rels/slide64.xml.rels><?xml version="1.0" encoding="UTF-8" standalone="yes"?>
<Relationships xmlns="http://schemas.openxmlformats.org/package/2006/relationships"><Relationship Id="rId8" Type="http://schemas.openxmlformats.org/officeDocument/2006/relationships/tags" Target="../tags/tag270.xml"/><Relationship Id="rId13" Type="http://schemas.openxmlformats.org/officeDocument/2006/relationships/tags" Target="../tags/tag275.xml"/><Relationship Id="rId18" Type="http://schemas.openxmlformats.org/officeDocument/2006/relationships/tags" Target="../tags/tag280.xml"/><Relationship Id="rId26" Type="http://schemas.openxmlformats.org/officeDocument/2006/relationships/slideLayout" Target="../slideLayouts/slideLayout6.xml"/><Relationship Id="rId3" Type="http://schemas.openxmlformats.org/officeDocument/2006/relationships/tags" Target="../tags/tag265.xml"/><Relationship Id="rId21" Type="http://schemas.openxmlformats.org/officeDocument/2006/relationships/tags" Target="../tags/tag283.xml"/><Relationship Id="rId7" Type="http://schemas.openxmlformats.org/officeDocument/2006/relationships/tags" Target="../tags/tag269.xml"/><Relationship Id="rId12" Type="http://schemas.openxmlformats.org/officeDocument/2006/relationships/tags" Target="../tags/tag274.xml"/><Relationship Id="rId17" Type="http://schemas.openxmlformats.org/officeDocument/2006/relationships/tags" Target="../tags/tag279.xml"/><Relationship Id="rId25" Type="http://schemas.openxmlformats.org/officeDocument/2006/relationships/tags" Target="../tags/tag287.xml"/><Relationship Id="rId2" Type="http://schemas.openxmlformats.org/officeDocument/2006/relationships/tags" Target="../tags/tag264.xml"/><Relationship Id="rId16" Type="http://schemas.openxmlformats.org/officeDocument/2006/relationships/tags" Target="../tags/tag278.xml"/><Relationship Id="rId20" Type="http://schemas.openxmlformats.org/officeDocument/2006/relationships/tags" Target="../tags/tag282.xml"/><Relationship Id="rId1" Type="http://schemas.openxmlformats.org/officeDocument/2006/relationships/tags" Target="../tags/tag263.xml"/><Relationship Id="rId6" Type="http://schemas.openxmlformats.org/officeDocument/2006/relationships/tags" Target="../tags/tag268.xml"/><Relationship Id="rId11" Type="http://schemas.openxmlformats.org/officeDocument/2006/relationships/tags" Target="../tags/tag273.xml"/><Relationship Id="rId24" Type="http://schemas.openxmlformats.org/officeDocument/2006/relationships/tags" Target="../tags/tag286.xml"/><Relationship Id="rId5" Type="http://schemas.openxmlformats.org/officeDocument/2006/relationships/tags" Target="../tags/tag267.xml"/><Relationship Id="rId15" Type="http://schemas.openxmlformats.org/officeDocument/2006/relationships/tags" Target="../tags/tag277.xml"/><Relationship Id="rId23" Type="http://schemas.openxmlformats.org/officeDocument/2006/relationships/tags" Target="../tags/tag285.xml"/><Relationship Id="rId10" Type="http://schemas.openxmlformats.org/officeDocument/2006/relationships/tags" Target="../tags/tag272.xml"/><Relationship Id="rId19" Type="http://schemas.openxmlformats.org/officeDocument/2006/relationships/tags" Target="../tags/tag281.xml"/><Relationship Id="rId4" Type="http://schemas.openxmlformats.org/officeDocument/2006/relationships/tags" Target="../tags/tag266.xml"/><Relationship Id="rId9" Type="http://schemas.openxmlformats.org/officeDocument/2006/relationships/tags" Target="../tags/tag271.xml"/><Relationship Id="rId14" Type="http://schemas.openxmlformats.org/officeDocument/2006/relationships/tags" Target="../tags/tag276.xml"/><Relationship Id="rId22" Type="http://schemas.openxmlformats.org/officeDocument/2006/relationships/tags" Target="../tags/tag284.xml"/></Relationships>
</file>

<file path=ppt/slides/_rels/slide65.xml.rels><?xml version="1.0" encoding="UTF-8" standalone="yes"?>
<Relationships xmlns="http://schemas.openxmlformats.org/package/2006/relationships"><Relationship Id="rId3" Type="http://schemas.openxmlformats.org/officeDocument/2006/relationships/hyperlink" Target="mailto:xchy007@163.com" TargetMode="External"/><Relationship Id="rId2" Type="http://schemas.openxmlformats.org/officeDocument/2006/relationships/hyperlink" Target="http://www.mhjy.net/" TargetMode="External"/><Relationship Id="rId1" Type="http://schemas.openxmlformats.org/officeDocument/2006/relationships/slideLayout" Target="../slideLayouts/slideLayout12.xml"/><Relationship Id="rId4" Type="http://schemas.openxmlformats.org/officeDocument/2006/relationships/image" Target="../media/image2.jpeg"/></Relationships>
</file>

<file path=ppt/slides/_rels/slide6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Layout" Target="../slideLayouts/slideLayout6.xml"/><Relationship Id="rId1" Type="http://schemas.openxmlformats.org/officeDocument/2006/relationships/tags" Target="../tags/tag288.xml"/></Relationships>
</file>

<file path=ppt/slides/_rels/slide67.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6.xml"/><Relationship Id="rId1" Type="http://schemas.openxmlformats.org/officeDocument/2006/relationships/tags" Target="../tags/tag289.xml"/></Relationships>
</file>

<file path=ppt/slides/_rels/slide6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slideLayout" Target="../slideLayouts/slideLayout6.xml"/><Relationship Id="rId1" Type="http://schemas.openxmlformats.org/officeDocument/2006/relationships/tags" Target="../tags/tag290.xml"/></Relationships>
</file>

<file path=ppt/slides/_rels/slide6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slideLayout" Target="../slideLayouts/slideLayout6.xml"/><Relationship Id="rId1" Type="http://schemas.openxmlformats.org/officeDocument/2006/relationships/tags" Target="../tags/tag291.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13.xml"/></Relationships>
</file>

<file path=ppt/slides/_rels/slide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slideLayout" Target="../slideLayouts/slideLayout6.xml"/><Relationship Id="rId1" Type="http://schemas.openxmlformats.org/officeDocument/2006/relationships/tags" Target="../tags/tag292.xml"/></Relationships>
</file>

<file path=ppt/slides/_rels/slide7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slideLayout" Target="../slideLayouts/slideLayout6.xml"/><Relationship Id="rId1" Type="http://schemas.openxmlformats.org/officeDocument/2006/relationships/tags" Target="../tags/tag293.xml"/></Relationships>
</file>

<file path=ppt/slides/_rels/slide7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slideLayout" Target="../slideLayouts/slideLayout6.xml"/><Relationship Id="rId1" Type="http://schemas.openxmlformats.org/officeDocument/2006/relationships/tags" Target="../tags/tag294.xml"/></Relationships>
</file>

<file path=ppt/slides/_rels/slide7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slideLayout" Target="../slideLayouts/slideLayout6.xml"/><Relationship Id="rId1" Type="http://schemas.openxmlformats.org/officeDocument/2006/relationships/tags" Target="../tags/tag295.xml"/></Relationships>
</file>

<file path=ppt/slides/_rels/slide7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slideLayout" Target="../slideLayouts/slideLayout6.xml"/><Relationship Id="rId1" Type="http://schemas.openxmlformats.org/officeDocument/2006/relationships/tags" Target="../tags/tag296.xml"/></Relationships>
</file>

<file path=ppt/slides/_rels/slide7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slideLayout" Target="../slideLayouts/slideLayout6.xml"/><Relationship Id="rId1" Type="http://schemas.openxmlformats.org/officeDocument/2006/relationships/tags" Target="../tags/tag297.xml"/></Relationships>
</file>

<file path=ppt/slides/_rels/slide7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slideLayout" Target="../slideLayouts/slideLayout6.xml"/><Relationship Id="rId1" Type="http://schemas.openxmlformats.org/officeDocument/2006/relationships/tags" Target="../tags/tag298.xml"/></Relationships>
</file>

<file path=ppt/slides/_rels/slide7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slideLayout" Target="../slideLayouts/slideLayout6.xml"/><Relationship Id="rId1" Type="http://schemas.openxmlformats.org/officeDocument/2006/relationships/tags" Target="../tags/tag299.xml"/></Relationships>
</file>

<file path=ppt/slides/_rels/slide7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slideLayout" Target="../slideLayouts/slideLayout6.xml"/><Relationship Id="rId1" Type="http://schemas.openxmlformats.org/officeDocument/2006/relationships/tags" Target="../tags/tag300.xml"/></Relationships>
</file>

<file path=ppt/slides/_rels/slide79.xml.rels><?xml version="1.0" encoding="UTF-8" standalone="yes"?>
<Relationships xmlns="http://schemas.openxmlformats.org/package/2006/relationships"><Relationship Id="rId13" Type="http://schemas.openxmlformats.org/officeDocument/2006/relationships/tags" Target="../tags/tag313.xml"/><Relationship Id="rId18" Type="http://schemas.openxmlformats.org/officeDocument/2006/relationships/tags" Target="../tags/tag318.xml"/><Relationship Id="rId26" Type="http://schemas.openxmlformats.org/officeDocument/2006/relationships/tags" Target="../tags/tag326.xml"/><Relationship Id="rId39" Type="http://schemas.openxmlformats.org/officeDocument/2006/relationships/tags" Target="../tags/tag339.xml"/><Relationship Id="rId21" Type="http://schemas.openxmlformats.org/officeDocument/2006/relationships/tags" Target="../tags/tag321.xml"/><Relationship Id="rId34" Type="http://schemas.openxmlformats.org/officeDocument/2006/relationships/tags" Target="../tags/tag334.xml"/><Relationship Id="rId42" Type="http://schemas.openxmlformats.org/officeDocument/2006/relationships/slideLayout" Target="../slideLayouts/slideLayout11.xml"/><Relationship Id="rId7" Type="http://schemas.openxmlformats.org/officeDocument/2006/relationships/tags" Target="../tags/tag307.xml"/><Relationship Id="rId2" Type="http://schemas.openxmlformats.org/officeDocument/2006/relationships/tags" Target="../tags/tag302.xml"/><Relationship Id="rId16" Type="http://schemas.openxmlformats.org/officeDocument/2006/relationships/tags" Target="../tags/tag316.xml"/><Relationship Id="rId20" Type="http://schemas.openxmlformats.org/officeDocument/2006/relationships/tags" Target="../tags/tag320.xml"/><Relationship Id="rId29" Type="http://schemas.openxmlformats.org/officeDocument/2006/relationships/tags" Target="../tags/tag329.xml"/><Relationship Id="rId41" Type="http://schemas.openxmlformats.org/officeDocument/2006/relationships/tags" Target="../tags/tag341.xml"/><Relationship Id="rId1" Type="http://schemas.openxmlformats.org/officeDocument/2006/relationships/tags" Target="../tags/tag301.xml"/><Relationship Id="rId6" Type="http://schemas.openxmlformats.org/officeDocument/2006/relationships/tags" Target="../tags/tag306.xml"/><Relationship Id="rId11" Type="http://schemas.openxmlformats.org/officeDocument/2006/relationships/tags" Target="../tags/tag311.xml"/><Relationship Id="rId24" Type="http://schemas.openxmlformats.org/officeDocument/2006/relationships/tags" Target="../tags/tag324.xml"/><Relationship Id="rId32" Type="http://schemas.openxmlformats.org/officeDocument/2006/relationships/tags" Target="../tags/tag332.xml"/><Relationship Id="rId37" Type="http://schemas.openxmlformats.org/officeDocument/2006/relationships/tags" Target="../tags/tag337.xml"/><Relationship Id="rId40" Type="http://schemas.openxmlformats.org/officeDocument/2006/relationships/tags" Target="../tags/tag340.xml"/><Relationship Id="rId5" Type="http://schemas.openxmlformats.org/officeDocument/2006/relationships/tags" Target="../tags/tag305.xml"/><Relationship Id="rId15" Type="http://schemas.openxmlformats.org/officeDocument/2006/relationships/tags" Target="../tags/tag315.xml"/><Relationship Id="rId23" Type="http://schemas.openxmlformats.org/officeDocument/2006/relationships/tags" Target="../tags/tag323.xml"/><Relationship Id="rId28" Type="http://schemas.openxmlformats.org/officeDocument/2006/relationships/tags" Target="../tags/tag328.xml"/><Relationship Id="rId36" Type="http://schemas.openxmlformats.org/officeDocument/2006/relationships/tags" Target="../tags/tag336.xml"/><Relationship Id="rId10" Type="http://schemas.openxmlformats.org/officeDocument/2006/relationships/tags" Target="../tags/tag310.xml"/><Relationship Id="rId19" Type="http://schemas.openxmlformats.org/officeDocument/2006/relationships/tags" Target="../tags/tag319.xml"/><Relationship Id="rId31" Type="http://schemas.openxmlformats.org/officeDocument/2006/relationships/tags" Target="../tags/tag331.xml"/><Relationship Id="rId4" Type="http://schemas.openxmlformats.org/officeDocument/2006/relationships/tags" Target="../tags/tag304.xml"/><Relationship Id="rId9" Type="http://schemas.openxmlformats.org/officeDocument/2006/relationships/tags" Target="../tags/tag309.xml"/><Relationship Id="rId14" Type="http://schemas.openxmlformats.org/officeDocument/2006/relationships/tags" Target="../tags/tag314.xml"/><Relationship Id="rId22" Type="http://schemas.openxmlformats.org/officeDocument/2006/relationships/tags" Target="../tags/tag322.xml"/><Relationship Id="rId27" Type="http://schemas.openxmlformats.org/officeDocument/2006/relationships/tags" Target="../tags/tag327.xml"/><Relationship Id="rId30" Type="http://schemas.openxmlformats.org/officeDocument/2006/relationships/tags" Target="../tags/tag330.xml"/><Relationship Id="rId35" Type="http://schemas.openxmlformats.org/officeDocument/2006/relationships/tags" Target="../tags/tag335.xml"/><Relationship Id="rId8" Type="http://schemas.openxmlformats.org/officeDocument/2006/relationships/tags" Target="../tags/tag308.xml"/><Relationship Id="rId3" Type="http://schemas.openxmlformats.org/officeDocument/2006/relationships/tags" Target="../tags/tag303.xml"/><Relationship Id="rId12" Type="http://schemas.openxmlformats.org/officeDocument/2006/relationships/tags" Target="../tags/tag312.xml"/><Relationship Id="rId17" Type="http://schemas.openxmlformats.org/officeDocument/2006/relationships/tags" Target="../tags/tag317.xml"/><Relationship Id="rId25" Type="http://schemas.openxmlformats.org/officeDocument/2006/relationships/tags" Target="../tags/tag325.xml"/><Relationship Id="rId33" Type="http://schemas.openxmlformats.org/officeDocument/2006/relationships/tags" Target="../tags/tag333.xml"/><Relationship Id="rId38" Type="http://schemas.openxmlformats.org/officeDocument/2006/relationships/tags" Target="../tags/tag338.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14.xml"/></Relationships>
</file>

<file path=ppt/slides/_rels/slide8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42.xml"/></Relationships>
</file>

<file path=ppt/slides/_rels/slide81.xml.rels><?xml version="1.0" encoding="UTF-8" standalone="yes"?>
<Relationships xmlns="http://schemas.openxmlformats.org/package/2006/relationships"><Relationship Id="rId3" Type="http://schemas.openxmlformats.org/officeDocument/2006/relationships/tags" Target="../tags/tag345.xml"/><Relationship Id="rId2" Type="http://schemas.openxmlformats.org/officeDocument/2006/relationships/tags" Target="../tags/tag344.xml"/><Relationship Id="rId1" Type="http://schemas.openxmlformats.org/officeDocument/2006/relationships/tags" Target="../tags/tag343.xml"/><Relationship Id="rId4"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13" Type="http://schemas.openxmlformats.org/officeDocument/2006/relationships/tags" Target="../tags/tag358.xml"/><Relationship Id="rId18" Type="http://schemas.openxmlformats.org/officeDocument/2006/relationships/tags" Target="../tags/tag363.xml"/><Relationship Id="rId26" Type="http://schemas.openxmlformats.org/officeDocument/2006/relationships/tags" Target="../tags/tag371.xml"/><Relationship Id="rId39" Type="http://schemas.openxmlformats.org/officeDocument/2006/relationships/tags" Target="../tags/tag384.xml"/><Relationship Id="rId21" Type="http://schemas.openxmlformats.org/officeDocument/2006/relationships/tags" Target="../tags/tag366.xml"/><Relationship Id="rId34" Type="http://schemas.openxmlformats.org/officeDocument/2006/relationships/tags" Target="../tags/tag379.xml"/><Relationship Id="rId7" Type="http://schemas.openxmlformats.org/officeDocument/2006/relationships/tags" Target="../tags/tag352.xml"/><Relationship Id="rId12" Type="http://schemas.openxmlformats.org/officeDocument/2006/relationships/tags" Target="../tags/tag357.xml"/><Relationship Id="rId17" Type="http://schemas.openxmlformats.org/officeDocument/2006/relationships/tags" Target="../tags/tag362.xml"/><Relationship Id="rId25" Type="http://schemas.openxmlformats.org/officeDocument/2006/relationships/tags" Target="../tags/tag370.xml"/><Relationship Id="rId33" Type="http://schemas.openxmlformats.org/officeDocument/2006/relationships/tags" Target="../tags/tag378.xml"/><Relationship Id="rId38" Type="http://schemas.openxmlformats.org/officeDocument/2006/relationships/tags" Target="../tags/tag383.xml"/><Relationship Id="rId2" Type="http://schemas.openxmlformats.org/officeDocument/2006/relationships/tags" Target="../tags/tag347.xml"/><Relationship Id="rId16" Type="http://schemas.openxmlformats.org/officeDocument/2006/relationships/tags" Target="../tags/tag361.xml"/><Relationship Id="rId20" Type="http://schemas.openxmlformats.org/officeDocument/2006/relationships/tags" Target="../tags/tag365.xml"/><Relationship Id="rId29" Type="http://schemas.openxmlformats.org/officeDocument/2006/relationships/tags" Target="../tags/tag374.xml"/><Relationship Id="rId1" Type="http://schemas.openxmlformats.org/officeDocument/2006/relationships/tags" Target="../tags/tag346.xml"/><Relationship Id="rId6" Type="http://schemas.openxmlformats.org/officeDocument/2006/relationships/tags" Target="../tags/tag351.xml"/><Relationship Id="rId11" Type="http://schemas.openxmlformats.org/officeDocument/2006/relationships/tags" Target="../tags/tag356.xml"/><Relationship Id="rId24" Type="http://schemas.openxmlformats.org/officeDocument/2006/relationships/tags" Target="../tags/tag369.xml"/><Relationship Id="rId32" Type="http://schemas.openxmlformats.org/officeDocument/2006/relationships/tags" Target="../tags/tag377.xml"/><Relationship Id="rId37" Type="http://schemas.openxmlformats.org/officeDocument/2006/relationships/tags" Target="../tags/tag382.xml"/><Relationship Id="rId40" Type="http://schemas.openxmlformats.org/officeDocument/2006/relationships/slideLayout" Target="../slideLayouts/slideLayout6.xml"/><Relationship Id="rId5" Type="http://schemas.openxmlformats.org/officeDocument/2006/relationships/tags" Target="../tags/tag350.xml"/><Relationship Id="rId15" Type="http://schemas.openxmlformats.org/officeDocument/2006/relationships/tags" Target="../tags/tag360.xml"/><Relationship Id="rId23" Type="http://schemas.openxmlformats.org/officeDocument/2006/relationships/tags" Target="../tags/tag368.xml"/><Relationship Id="rId28" Type="http://schemas.openxmlformats.org/officeDocument/2006/relationships/tags" Target="../tags/tag373.xml"/><Relationship Id="rId36" Type="http://schemas.openxmlformats.org/officeDocument/2006/relationships/tags" Target="../tags/tag381.xml"/><Relationship Id="rId10" Type="http://schemas.openxmlformats.org/officeDocument/2006/relationships/tags" Target="../tags/tag355.xml"/><Relationship Id="rId19" Type="http://schemas.openxmlformats.org/officeDocument/2006/relationships/tags" Target="../tags/tag364.xml"/><Relationship Id="rId31" Type="http://schemas.openxmlformats.org/officeDocument/2006/relationships/tags" Target="../tags/tag376.xml"/><Relationship Id="rId4" Type="http://schemas.openxmlformats.org/officeDocument/2006/relationships/tags" Target="../tags/tag349.xml"/><Relationship Id="rId9" Type="http://schemas.openxmlformats.org/officeDocument/2006/relationships/tags" Target="../tags/tag354.xml"/><Relationship Id="rId14" Type="http://schemas.openxmlformats.org/officeDocument/2006/relationships/tags" Target="../tags/tag359.xml"/><Relationship Id="rId22" Type="http://schemas.openxmlformats.org/officeDocument/2006/relationships/tags" Target="../tags/tag367.xml"/><Relationship Id="rId27" Type="http://schemas.openxmlformats.org/officeDocument/2006/relationships/tags" Target="../tags/tag372.xml"/><Relationship Id="rId30" Type="http://schemas.openxmlformats.org/officeDocument/2006/relationships/tags" Target="../tags/tag375.xml"/><Relationship Id="rId35" Type="http://schemas.openxmlformats.org/officeDocument/2006/relationships/tags" Target="../tags/tag380.xml"/><Relationship Id="rId8" Type="http://schemas.openxmlformats.org/officeDocument/2006/relationships/tags" Target="../tags/tag353.xml"/><Relationship Id="rId3" Type="http://schemas.openxmlformats.org/officeDocument/2006/relationships/tags" Target="../tags/tag348.xml"/></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86.xml"/><Relationship Id="rId1" Type="http://schemas.openxmlformats.org/officeDocument/2006/relationships/tags" Target="../tags/tag385.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87.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88.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89.xml"/></Relationships>
</file>

<file path=ppt/slides/_rels/slide8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91.xml"/><Relationship Id="rId1" Type="http://schemas.openxmlformats.org/officeDocument/2006/relationships/tags" Target="../tags/tag390.xml"/></Relationships>
</file>

<file path=ppt/slides/_rels/slide88.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slideLayout" Target="../slideLayouts/slideLayout6.xml"/><Relationship Id="rId1" Type="http://schemas.openxmlformats.org/officeDocument/2006/relationships/tags" Target="../tags/tag39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93.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1.xml"/><Relationship Id="rId1" Type="http://schemas.openxmlformats.org/officeDocument/2006/relationships/tags" Target="../tags/tag15.xml"/></Relationships>
</file>

<file path=ppt/slides/_rels/slide90.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slideLayout" Target="../slideLayouts/slideLayout6.xml"/><Relationship Id="rId1" Type="http://schemas.openxmlformats.org/officeDocument/2006/relationships/tags" Target="../tags/tag394.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95.xml"/></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97.xml"/><Relationship Id="rId1" Type="http://schemas.openxmlformats.org/officeDocument/2006/relationships/tags" Target="../tags/tag396.xml"/></Relationships>
</file>

<file path=ppt/slides/_rels/slide9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399.xml"/><Relationship Id="rId1" Type="http://schemas.openxmlformats.org/officeDocument/2006/relationships/tags" Target="../tags/tag398.xml"/></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00.xml"/></Relationships>
</file>

<file path=ppt/slides/_rels/slide95.xml.rels><?xml version="1.0" encoding="UTF-8" standalone="yes"?>
<Relationships xmlns="http://schemas.openxmlformats.org/package/2006/relationships"><Relationship Id="rId8" Type="http://schemas.openxmlformats.org/officeDocument/2006/relationships/tags" Target="../tags/tag408.xml"/><Relationship Id="rId13" Type="http://schemas.openxmlformats.org/officeDocument/2006/relationships/tags" Target="../tags/tag413.xml"/><Relationship Id="rId3" Type="http://schemas.openxmlformats.org/officeDocument/2006/relationships/tags" Target="../tags/tag403.xml"/><Relationship Id="rId7" Type="http://schemas.openxmlformats.org/officeDocument/2006/relationships/tags" Target="../tags/tag407.xml"/><Relationship Id="rId12" Type="http://schemas.openxmlformats.org/officeDocument/2006/relationships/tags" Target="../tags/tag412.xml"/><Relationship Id="rId2" Type="http://schemas.openxmlformats.org/officeDocument/2006/relationships/tags" Target="../tags/tag402.xml"/><Relationship Id="rId1" Type="http://schemas.openxmlformats.org/officeDocument/2006/relationships/tags" Target="../tags/tag401.xml"/><Relationship Id="rId6" Type="http://schemas.openxmlformats.org/officeDocument/2006/relationships/tags" Target="../tags/tag406.xml"/><Relationship Id="rId11" Type="http://schemas.openxmlformats.org/officeDocument/2006/relationships/tags" Target="../tags/tag411.xml"/><Relationship Id="rId5" Type="http://schemas.openxmlformats.org/officeDocument/2006/relationships/tags" Target="../tags/tag405.xml"/><Relationship Id="rId15" Type="http://schemas.openxmlformats.org/officeDocument/2006/relationships/image" Target="../media/image29.jpeg"/><Relationship Id="rId10" Type="http://schemas.openxmlformats.org/officeDocument/2006/relationships/tags" Target="../tags/tag410.xml"/><Relationship Id="rId4" Type="http://schemas.openxmlformats.org/officeDocument/2006/relationships/tags" Target="../tags/tag404.xml"/><Relationship Id="rId9" Type="http://schemas.openxmlformats.org/officeDocument/2006/relationships/tags" Target="../tags/tag409.xml"/><Relationship Id="rId14"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4.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5.xml"/></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6.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标题 2"/>
          <p:cNvSpPr>
            <a:spLocks noGrp="1"/>
          </p:cNvSpPr>
          <p:nvPr>
            <p:ph type="title" hasCustomPrompt="1"/>
          </p:nvPr>
        </p:nvSpPr>
        <p:spPr>
          <a:xfrm>
            <a:off x="793750" y="1061720"/>
            <a:ext cx="10069830" cy="2078355"/>
          </a:xfrm>
          <a:noFill/>
          <a:ln w="9525">
            <a:noFill/>
          </a:ln>
        </p:spPr>
        <p:txBody>
          <a:bodyPr vert="horz" lIns="91440" tIns="45720" rIns="91440" bIns="45720" rtlCol="0" anchor="ctr" anchorCtr="0">
            <a:noAutofit/>
          </a:bodyPr>
          <a:lstStyle/>
          <a:p>
            <a:pPr algn="ctr">
              <a:lnSpc>
                <a:spcPts val="4615"/>
              </a:lnSpc>
            </a:pPr>
            <a:r>
              <a:rPr sz="4800" dirty="0">
                <a:solidFill>
                  <a:srgbClr val="000000"/>
                </a:solidFill>
                <a:latin typeface="黑体" panose="02010609060101010101" charset="-122"/>
                <a:ea typeface="黑体" panose="02010609060101010101" charset="-122"/>
                <a:cs typeface="黑体" panose="02010609060101010101" charset="-122"/>
              </a:rPr>
              <a:t>人力资源管理</a:t>
            </a:r>
            <a:r>
              <a:rPr lang="zh-CN" sz="4800" dirty="0">
                <a:solidFill>
                  <a:srgbClr val="000000"/>
                </a:solidFill>
                <a:latin typeface="黑体" panose="02010609060101010101" charset="-122"/>
                <a:ea typeface="黑体" panose="02010609060101010101" charset="-122"/>
                <a:cs typeface="黑体" panose="02010609060101010101" charset="-122"/>
              </a:rPr>
              <a:t>基础与实务</a:t>
            </a:r>
            <a:br>
              <a:rPr sz="4800" dirty="0">
                <a:solidFill>
                  <a:srgbClr val="000000"/>
                </a:solidFill>
                <a:latin typeface="黑体" panose="02010609060101010101" charset="-122"/>
                <a:ea typeface="黑体" panose="02010609060101010101" charset="-122"/>
                <a:cs typeface="黑体" panose="02010609060101010101" charset="-122"/>
              </a:rPr>
            </a:br>
            <a:r>
              <a:rPr lang="zh-CN" altLang="en-US" sz="2800" dirty="0">
                <a:solidFill>
                  <a:srgbClr val="000000"/>
                </a:solidFill>
                <a:latin typeface="黑体" panose="02010609060101010101" charset="-122"/>
                <a:ea typeface="黑体" panose="02010609060101010101" charset="-122"/>
                <a:cs typeface="黑体" panose="02010609060101010101" charset="-122"/>
              </a:rPr>
              <a:t>中国经济管理大学 学员电子版</a:t>
            </a:r>
            <a:endParaRPr sz="2800" dirty="0">
              <a:solidFill>
                <a:srgbClr val="000000"/>
              </a:solidFill>
              <a:latin typeface="黑体" panose="02010609060101010101" charset="-122"/>
              <a:ea typeface="黑体" panose="02010609060101010101" charset="-122"/>
              <a:cs typeface="黑体" panose="02010609060101010101" charset="-122"/>
            </a:endParaRPr>
          </a:p>
        </p:txBody>
      </p:sp>
      <p:sp>
        <p:nvSpPr>
          <p:cNvPr id="4" name="文本占位符 3"/>
          <p:cNvSpPr>
            <a:spLocks noGrp="1"/>
          </p:cNvSpPr>
          <p:nvPr>
            <p:ph type="body" sz="quarter" idx="15" hasCustomPrompt="1"/>
          </p:nvPr>
        </p:nvSpPr>
        <p:spPr>
          <a:xfrm>
            <a:off x="4319270" y="3601403"/>
            <a:ext cx="5651500" cy="703263"/>
          </a:xfrm>
        </p:spPr>
        <p:txBody>
          <a:bodyPr rtlCol="0" anchor="ctr">
            <a:noAutofit/>
          </a:bodyPr>
          <a:lstStyle/>
          <a:p>
            <a:pPr marL="0" marR="0" indent="0" algn="ctr" defTabSz="914400" rtl="0" eaLnBrk="1" fontAlgn="auto" latinLnBrk="0" hangingPunct="1">
              <a:lnSpc>
                <a:spcPct val="150000"/>
              </a:lnSpc>
              <a:spcBef>
                <a:spcPts val="1500"/>
              </a:spcBef>
              <a:spcAft>
                <a:spcPct val="0"/>
              </a:spcAft>
              <a:buClr>
                <a:schemeClr val="accent2"/>
              </a:buClr>
              <a:buSzTx/>
              <a:buFont typeface="Wingdings" panose="05000000000000000000" pitchFamily="2" charset="2"/>
              <a:buNone/>
            </a:pPr>
            <a:r>
              <a:rPr kumimoji="0" lang="zh-CN" altLang="en-US" sz="1600" b="1" i="0" u="none" strike="noStrike" kern="1200" cap="all" spc="600" normalizeH="0" baseline="0" noProof="1">
                <a:solidFill>
                  <a:schemeClr val="tx1"/>
                </a:solidFill>
                <a:latin typeface="Microsoft YaHei UI" panose="020B0503020204020204" pitchFamily="34" charset="-122"/>
                <a:ea typeface="Microsoft YaHei UI" panose="020B0503020204020204" pitchFamily="34" charset="-122"/>
                <a:cs typeface="+mn-cs"/>
              </a:rPr>
              <a:t>选用教材：</a:t>
            </a:r>
            <a:r>
              <a:rPr kumimoji="0" sz="1600" b="1" i="0" u="none" strike="noStrike" kern="1200" cap="all" spc="600" normalizeH="0" baseline="0" noProof="1">
                <a:solidFill>
                  <a:schemeClr val="tx1"/>
                </a:solidFill>
                <a:latin typeface="Microsoft YaHei UI" panose="020B0503020204020204" pitchFamily="34" charset="-122"/>
                <a:ea typeface="Microsoft YaHei UI" panose="020B0503020204020204" pitchFamily="34" charset="-122"/>
                <a:cs typeface="+mn-cs"/>
              </a:rPr>
              <a:t>吴　强　阚雅玲　黄美灵　</a:t>
            </a:r>
            <a:endParaRPr kumimoji="0" lang="en-US" sz="1600" b="1" i="0" u="none" strike="noStrike" kern="1200" cap="all" spc="600" normalizeH="0" baseline="0" noProof="1">
              <a:solidFill>
                <a:schemeClr val="tx1"/>
              </a:solidFill>
              <a:latin typeface="Microsoft YaHei UI" panose="020B0503020204020204" pitchFamily="34" charset="-122"/>
              <a:ea typeface="Microsoft YaHei UI" panose="020B0503020204020204" pitchFamily="34" charset="-122"/>
              <a:cs typeface="+mn-cs"/>
            </a:endParaRPr>
          </a:p>
          <a:p>
            <a:pPr marL="0" marR="0" indent="0" algn="ctr" defTabSz="914400" rtl="0" eaLnBrk="1" fontAlgn="auto" latinLnBrk="0" hangingPunct="1">
              <a:lnSpc>
                <a:spcPct val="150000"/>
              </a:lnSpc>
              <a:spcBef>
                <a:spcPts val="1500"/>
              </a:spcBef>
              <a:spcAft>
                <a:spcPct val="0"/>
              </a:spcAft>
              <a:buClr>
                <a:schemeClr val="accent2"/>
              </a:buClr>
              <a:buSzTx/>
              <a:buFont typeface="Wingdings" panose="05000000000000000000" pitchFamily="2" charset="2"/>
              <a:buNone/>
            </a:pPr>
            <a:r>
              <a:rPr kumimoji="0" sz="1600" b="1" i="0" u="none" strike="noStrike" kern="1200" cap="all" spc="600" normalizeH="0" baseline="0" noProof="1">
                <a:solidFill>
                  <a:schemeClr val="tx1"/>
                </a:solidFill>
                <a:latin typeface="Microsoft YaHei UI" panose="020B0503020204020204" pitchFamily="34" charset="-122"/>
                <a:ea typeface="Microsoft YaHei UI" panose="020B0503020204020204" pitchFamily="34" charset="-122"/>
                <a:cs typeface="+mn-cs"/>
              </a:rPr>
              <a:t>丁　雯　编著</a:t>
            </a:r>
          </a:p>
          <a:p>
            <a:pPr marL="0" marR="0" indent="0" algn="ctr" defTabSz="914400" rtl="0" eaLnBrk="1" fontAlgn="auto" latinLnBrk="0" hangingPunct="1">
              <a:lnSpc>
                <a:spcPct val="150000"/>
              </a:lnSpc>
              <a:spcBef>
                <a:spcPts val="1500"/>
              </a:spcBef>
              <a:spcAft>
                <a:spcPct val="0"/>
              </a:spcAft>
              <a:buClr>
                <a:schemeClr val="accent2"/>
              </a:buClr>
              <a:buSzTx/>
              <a:buFont typeface="Wingdings" panose="05000000000000000000" pitchFamily="2" charset="2"/>
              <a:buNone/>
            </a:pPr>
            <a:r>
              <a:rPr kumimoji="0" sz="1600" b="1" i="0" u="none" strike="noStrike" kern="1200" cap="all" spc="600" normalizeH="0" baseline="0" noProof="1">
                <a:solidFill>
                  <a:schemeClr val="tx1"/>
                </a:solidFill>
                <a:latin typeface="Microsoft YaHei UI" panose="020B0503020204020204" pitchFamily="34" charset="-122"/>
                <a:ea typeface="Microsoft YaHei UI" panose="020B0503020204020204" pitchFamily="34" charset="-122"/>
                <a:cs typeface="+mn-cs"/>
              </a:rPr>
              <a:t>中国人民大学出版社</a:t>
            </a:r>
          </a:p>
        </p:txBody>
      </p:sp>
    </p:spTree>
  </p:cSld>
  <p:clrMapOvr>
    <a:masterClrMapping/>
  </p:clrMapOvr>
  <p:transition>
    <p:random/>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p:cNvGraphicFramePr/>
          <p:nvPr>
            <p:custDataLst>
              <p:tags r:id="rId2"/>
            </p:custDataLst>
          </p:nvPr>
        </p:nvGraphicFramePr>
        <p:xfrm>
          <a:off x="1483995" y="1913255"/>
          <a:ext cx="9534525" cy="2543175"/>
        </p:xfrm>
        <a:graphic>
          <a:graphicData uri="http://schemas.openxmlformats.org/drawingml/2006/table">
            <a:tbl>
              <a:tblPr firstRow="1" bandRow="1">
                <a:tableStyleId>{5C22544A-7EE6-4342-B048-85BDC9FD1C3A}</a:tableStyleId>
              </a:tblPr>
              <a:tblGrid>
                <a:gridCol w="1906905">
                  <a:extLst>
                    <a:ext uri="{9D8B030D-6E8A-4147-A177-3AD203B41FA5}">
                      <a16:colId xmlns:a16="http://schemas.microsoft.com/office/drawing/2014/main" val="20000"/>
                    </a:ext>
                  </a:extLst>
                </a:gridCol>
                <a:gridCol w="1906905">
                  <a:extLst>
                    <a:ext uri="{9D8B030D-6E8A-4147-A177-3AD203B41FA5}">
                      <a16:colId xmlns:a16="http://schemas.microsoft.com/office/drawing/2014/main" val="20001"/>
                    </a:ext>
                  </a:extLst>
                </a:gridCol>
                <a:gridCol w="1906905">
                  <a:extLst>
                    <a:ext uri="{9D8B030D-6E8A-4147-A177-3AD203B41FA5}">
                      <a16:colId xmlns:a16="http://schemas.microsoft.com/office/drawing/2014/main" val="20002"/>
                    </a:ext>
                  </a:extLst>
                </a:gridCol>
                <a:gridCol w="1906905">
                  <a:extLst>
                    <a:ext uri="{9D8B030D-6E8A-4147-A177-3AD203B41FA5}">
                      <a16:colId xmlns:a16="http://schemas.microsoft.com/office/drawing/2014/main" val="20003"/>
                    </a:ext>
                  </a:extLst>
                </a:gridCol>
                <a:gridCol w="1906905">
                  <a:extLst>
                    <a:ext uri="{9D8B030D-6E8A-4147-A177-3AD203B41FA5}">
                      <a16:colId xmlns:a16="http://schemas.microsoft.com/office/drawing/2014/main" val="20004"/>
                    </a:ext>
                  </a:extLst>
                </a:gridCol>
              </a:tblGrid>
              <a:tr h="438785">
                <a:tc>
                  <a:txBody>
                    <a:bodyPr/>
                    <a:lstStyle/>
                    <a:p>
                      <a:pPr>
                        <a:buNone/>
                      </a:pPr>
                      <a:endParaRPr lang="zh-CN" altLang="en-US" sz="1800">
                        <a:latin typeface="微软雅黑" panose="020B0503020204020204" charset="-122"/>
                        <a:ea typeface="微软雅黑" panose="020B0503020204020204" charset="-122"/>
                      </a:endParaRPr>
                    </a:p>
                  </a:txBody>
                  <a:tcPr/>
                </a:tc>
                <a:tc>
                  <a:txBody>
                    <a:bodyPr/>
                    <a:lstStyle/>
                    <a:p>
                      <a:pPr>
                        <a:buNone/>
                      </a:pPr>
                      <a:r>
                        <a:rPr lang="zh-CN" altLang="en-US" sz="1800">
                          <a:latin typeface="微软雅黑" panose="020B0503020204020204" charset="-122"/>
                          <a:ea typeface="微软雅黑" panose="020B0503020204020204" charset="-122"/>
                        </a:rPr>
                        <a:t>概念的范围</a:t>
                      </a:r>
                    </a:p>
                  </a:txBody>
                  <a:tcPr/>
                </a:tc>
                <a:tc>
                  <a:txBody>
                    <a:bodyPr/>
                    <a:lstStyle/>
                    <a:p>
                      <a:pPr>
                        <a:buNone/>
                      </a:pPr>
                      <a:r>
                        <a:rPr lang="zh-CN" altLang="en-US" sz="1800">
                          <a:latin typeface="微软雅黑" panose="020B0503020204020204" charset="-122"/>
                          <a:ea typeface="微软雅黑" panose="020B0503020204020204" charset="-122"/>
                        </a:rPr>
                        <a:t>关注的焦点</a:t>
                      </a:r>
                    </a:p>
                  </a:txBody>
                  <a:tcPr/>
                </a:tc>
                <a:tc>
                  <a:txBody>
                    <a:bodyPr/>
                    <a:lstStyle/>
                    <a:p>
                      <a:pPr>
                        <a:buNone/>
                      </a:pPr>
                      <a:r>
                        <a:rPr lang="zh-CN" altLang="en-US" sz="1800">
                          <a:latin typeface="微软雅黑" panose="020B0503020204020204" charset="-122"/>
                          <a:ea typeface="微软雅黑" panose="020B0503020204020204" charset="-122"/>
                        </a:rPr>
                        <a:t>性质</a:t>
                      </a:r>
                    </a:p>
                  </a:txBody>
                  <a:tcPr/>
                </a:tc>
                <a:tc>
                  <a:txBody>
                    <a:bodyPr/>
                    <a:lstStyle/>
                    <a:p>
                      <a:pPr>
                        <a:buNone/>
                      </a:pPr>
                      <a:r>
                        <a:rPr lang="zh-CN" altLang="en-US" sz="1800">
                          <a:latin typeface="微软雅黑" panose="020B0503020204020204" charset="-122"/>
                          <a:ea typeface="微软雅黑" panose="020B0503020204020204" charset="-122"/>
                        </a:rPr>
                        <a:t>研究角度</a:t>
                      </a:r>
                    </a:p>
                  </a:txBody>
                  <a:tcPr/>
                </a:tc>
                <a:extLst>
                  <a:ext uri="{0D108BD9-81ED-4DB2-BD59-A6C34878D82A}">
                    <a16:rowId xmlns:a16="http://schemas.microsoft.com/office/drawing/2014/main" val="10000"/>
                  </a:ext>
                </a:extLst>
              </a:tr>
              <a:tr h="1052195">
                <a:tc>
                  <a:txBody>
                    <a:bodyPr/>
                    <a:lstStyle/>
                    <a:p>
                      <a:pPr>
                        <a:buNone/>
                      </a:pPr>
                      <a:r>
                        <a:rPr lang="zh-CN" altLang="en-US" sz="1800">
                          <a:latin typeface="微软雅黑" panose="020B0503020204020204" charset="-122"/>
                          <a:ea typeface="微软雅黑" panose="020B0503020204020204" charset="-122"/>
                          <a:sym typeface="+mn-ea"/>
                        </a:rPr>
                        <a:t>人力资源</a:t>
                      </a:r>
                    </a:p>
                  </a:txBody>
                  <a:tcPr/>
                </a:tc>
                <a:tc>
                  <a:txBody>
                    <a:bodyPr/>
                    <a:lstStyle/>
                    <a:p>
                      <a:pPr>
                        <a:buNone/>
                      </a:pPr>
                      <a:r>
                        <a:rPr lang="zh-CN" altLang="en-US" sz="1800" b="1">
                          <a:latin typeface="微软雅黑" panose="020B0503020204020204" charset="-122"/>
                          <a:ea typeface="微软雅黑" panose="020B0503020204020204" charset="-122"/>
                        </a:rPr>
                        <a:t>自然性人力资源和资本性人力资源</a:t>
                      </a:r>
                    </a:p>
                  </a:txBody>
                  <a:tcPr/>
                </a:tc>
                <a:tc>
                  <a:txBody>
                    <a:bodyPr/>
                    <a:lstStyle/>
                    <a:p>
                      <a:pPr>
                        <a:buNone/>
                      </a:pPr>
                      <a:r>
                        <a:rPr lang="zh-CN" altLang="en-US" sz="1800" b="1">
                          <a:latin typeface="微软雅黑" panose="020B0503020204020204" charset="-122"/>
                          <a:ea typeface="微软雅黑" panose="020B0503020204020204" charset="-122"/>
                        </a:rPr>
                        <a:t>价值问题</a:t>
                      </a:r>
                    </a:p>
                  </a:txBody>
                  <a:tcPr/>
                </a:tc>
                <a:tc>
                  <a:txBody>
                    <a:bodyPr/>
                    <a:lstStyle/>
                    <a:p>
                      <a:pPr>
                        <a:buNone/>
                      </a:pPr>
                      <a:r>
                        <a:rPr lang="zh-CN" altLang="en-US" sz="1800" b="1">
                          <a:latin typeface="微软雅黑" panose="020B0503020204020204" charset="-122"/>
                          <a:ea typeface="微软雅黑" panose="020B0503020204020204" charset="-122"/>
                        </a:rPr>
                        <a:t>存量问题</a:t>
                      </a:r>
                    </a:p>
                  </a:txBody>
                  <a:tcPr/>
                </a:tc>
                <a:tc>
                  <a:txBody>
                    <a:bodyPr/>
                    <a:lstStyle/>
                    <a:p>
                      <a:pPr>
                        <a:buNone/>
                      </a:pPr>
                      <a:r>
                        <a:rPr lang="zh-CN" altLang="en-US" sz="1800" b="1">
                          <a:latin typeface="微软雅黑" panose="020B0503020204020204" charset="-122"/>
                          <a:ea typeface="微软雅黑" panose="020B0503020204020204" charset="-122"/>
                        </a:rPr>
                        <a:t>从人的潜能与财富的关系来研究人的问题</a:t>
                      </a:r>
                    </a:p>
                  </a:txBody>
                  <a:tcPr/>
                </a:tc>
                <a:extLst>
                  <a:ext uri="{0D108BD9-81ED-4DB2-BD59-A6C34878D82A}">
                    <a16:rowId xmlns:a16="http://schemas.microsoft.com/office/drawing/2014/main" val="10001"/>
                  </a:ext>
                </a:extLst>
              </a:tr>
              <a:tr h="1052195">
                <a:tc>
                  <a:txBody>
                    <a:bodyPr/>
                    <a:lstStyle/>
                    <a:p>
                      <a:pPr>
                        <a:buNone/>
                      </a:pPr>
                      <a:r>
                        <a:rPr lang="zh-CN" altLang="en-US" sz="1800">
                          <a:latin typeface="微软雅黑" panose="020B0503020204020204" charset="-122"/>
                          <a:ea typeface="微软雅黑" panose="020B0503020204020204" charset="-122"/>
                          <a:sym typeface="+mn-ea"/>
                        </a:rPr>
                        <a:t>人力资本</a:t>
                      </a:r>
                    </a:p>
                  </a:txBody>
                  <a:tcPr>
                    <a:solidFill>
                      <a:schemeClr val="bg1">
                        <a:lumMod val="75000"/>
                      </a:schemeClr>
                    </a:solidFill>
                  </a:tcPr>
                </a:tc>
                <a:tc>
                  <a:txBody>
                    <a:bodyPr/>
                    <a:lstStyle/>
                    <a:p>
                      <a:pPr>
                        <a:buNone/>
                      </a:pPr>
                      <a:r>
                        <a:rPr lang="zh-CN" altLang="en-US" sz="1800" b="1">
                          <a:latin typeface="微软雅黑" panose="020B0503020204020204" charset="-122"/>
                          <a:ea typeface="微软雅黑" panose="020B0503020204020204" charset="-122"/>
                        </a:rPr>
                        <a:t>资本性人力资源</a:t>
                      </a:r>
                    </a:p>
                  </a:txBody>
                  <a:tcPr>
                    <a:solidFill>
                      <a:schemeClr val="bg1">
                        <a:lumMod val="75000"/>
                      </a:schemeClr>
                    </a:solidFill>
                  </a:tcPr>
                </a:tc>
                <a:tc>
                  <a:txBody>
                    <a:bodyPr/>
                    <a:lstStyle/>
                    <a:p>
                      <a:pPr>
                        <a:buNone/>
                      </a:pPr>
                      <a:r>
                        <a:rPr lang="zh-CN" altLang="en-US" sz="1800" b="1">
                          <a:latin typeface="微软雅黑" panose="020B0503020204020204" charset="-122"/>
                          <a:ea typeface="微软雅黑" panose="020B0503020204020204" charset="-122"/>
                        </a:rPr>
                        <a:t>收益问题</a:t>
                      </a:r>
                    </a:p>
                  </a:txBody>
                  <a:tcPr>
                    <a:solidFill>
                      <a:schemeClr val="bg1">
                        <a:lumMod val="75000"/>
                      </a:schemeClr>
                    </a:solidFill>
                  </a:tcPr>
                </a:tc>
                <a:tc>
                  <a:txBody>
                    <a:bodyPr/>
                    <a:lstStyle/>
                    <a:p>
                      <a:pPr>
                        <a:buNone/>
                      </a:pPr>
                      <a:r>
                        <a:rPr lang="zh-CN" altLang="en-US" sz="1800" b="1">
                          <a:latin typeface="微软雅黑" panose="020B0503020204020204" charset="-122"/>
                          <a:ea typeface="微软雅黑" panose="020B0503020204020204" charset="-122"/>
                        </a:rPr>
                        <a:t>流量问题</a:t>
                      </a:r>
                    </a:p>
                  </a:txBody>
                  <a:tcPr>
                    <a:solidFill>
                      <a:schemeClr val="bg1">
                        <a:lumMod val="75000"/>
                      </a:schemeClr>
                    </a:solidFill>
                  </a:tcPr>
                </a:tc>
                <a:tc>
                  <a:txBody>
                    <a:bodyPr/>
                    <a:lstStyle/>
                    <a:p>
                      <a:pPr>
                        <a:buNone/>
                      </a:pPr>
                      <a:r>
                        <a:rPr lang="zh-CN" altLang="en-US" sz="1800" b="1">
                          <a:latin typeface="微软雅黑" panose="020B0503020204020204" charset="-122"/>
                          <a:ea typeface="微软雅黑" panose="020B0503020204020204" charset="-122"/>
                        </a:rPr>
                        <a:t>是从投入与收益的关系来研究人的问题</a:t>
                      </a:r>
                    </a:p>
                  </a:txBody>
                  <a:tcPr>
                    <a:solidFill>
                      <a:schemeClr val="bg1">
                        <a:lumMod val="75000"/>
                      </a:schemeClr>
                    </a:solidFill>
                  </a:tcPr>
                </a:tc>
                <a:extLst>
                  <a:ext uri="{0D108BD9-81ED-4DB2-BD59-A6C34878D82A}">
                    <a16:rowId xmlns:a16="http://schemas.microsoft.com/office/drawing/2014/main" val="10002"/>
                  </a:ext>
                </a:extLst>
              </a:tr>
            </a:tbl>
          </a:graphicData>
        </a:graphic>
      </p:graphicFrame>
      <p:sp>
        <p:nvSpPr>
          <p:cNvPr id="3" name="文本框 2"/>
          <p:cNvSpPr txBox="1"/>
          <p:nvPr/>
        </p:nvSpPr>
        <p:spPr>
          <a:xfrm>
            <a:off x="4483100" y="1185545"/>
            <a:ext cx="3535680" cy="398780"/>
          </a:xfrm>
          <a:prstGeom prst="rect">
            <a:avLst/>
          </a:prstGeom>
          <a:noFill/>
        </p:spPr>
        <p:txBody>
          <a:bodyPr wrap="square" rtlCol="0">
            <a:spAutoFit/>
          </a:bodyPr>
          <a:lstStyle/>
          <a:p>
            <a:r>
              <a:rPr lang="zh-CN" altLang="en-US" sz="2000" b="1">
                <a:latin typeface="微软雅黑" panose="020B0503020204020204" charset="-122"/>
                <a:ea typeface="微软雅黑" panose="020B0503020204020204" charset="-122"/>
              </a:rPr>
              <a:t>人力资源与人力资本的区别</a:t>
            </a:r>
          </a:p>
        </p:txBody>
      </p:sp>
      <p:sp>
        <p:nvSpPr>
          <p:cNvPr id="5"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人力资源与人力资本</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par>
                                <p:cTn id="8" presetID="18" presetClass="entr" presetSubtype="12"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trips(downLeft)">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情景模拟法</a:t>
            </a:r>
          </a:p>
        </p:txBody>
      </p:sp>
      <p:sp>
        <p:nvSpPr>
          <p:cNvPr id="4" name="Shape 3883"/>
          <p:cNvSpPr/>
          <p:nvPr/>
        </p:nvSpPr>
        <p:spPr>
          <a:xfrm>
            <a:off x="1434049" y="1687852"/>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5" name="Shape 3885"/>
          <p:cNvSpPr/>
          <p:nvPr/>
        </p:nvSpPr>
        <p:spPr>
          <a:xfrm>
            <a:off x="1986845" y="2401939"/>
            <a:ext cx="7838132" cy="1179830"/>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招聘策略是招聘计划的具体实施方法。它要求正确地选择适当的方法使企业能花费最少的招聘成本,达到最好的招聘效果。从国外一些知名大企业的做法看,为了达到这一目的,他们往往配合一些简单直接的情景模拟法淘汰一批应聘者,再运用其他常见的招聘方法选择最终录用人员。</a:t>
            </a:r>
          </a:p>
        </p:txBody>
      </p:sp>
      <p:sp>
        <p:nvSpPr>
          <p:cNvPr id="6" name="Text Placeholder 5"/>
          <p:cNvSpPr txBox="1"/>
          <p:nvPr/>
        </p:nvSpPr>
        <p:spPr>
          <a:xfrm>
            <a:off x="4085500" y="174582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a:solidFill>
                  <a:srgbClr val="FCFCFC"/>
                </a:solidFill>
                <a:latin typeface="微软雅黑" panose="020B0503020204020204" charset="-122"/>
                <a:ea typeface="微软雅黑" panose="020B0503020204020204" charset="-122"/>
              </a:rPr>
              <a:t>1      </a:t>
            </a:r>
            <a:r>
              <a:rPr lang="zh-CN" altLang="en-US" sz="1865" dirty="0">
                <a:solidFill>
                  <a:srgbClr val="FCFCFC"/>
                </a:solidFill>
                <a:latin typeface="微软雅黑" panose="020B0503020204020204" charset="-122"/>
                <a:ea typeface="微软雅黑" panose="020B0503020204020204" charset="-122"/>
              </a:rPr>
              <a:t>运用</a:t>
            </a:r>
          </a:p>
        </p:txBody>
      </p:sp>
      <p:sp>
        <p:nvSpPr>
          <p:cNvPr id="7" name="Shape 3883"/>
          <p:cNvSpPr/>
          <p:nvPr/>
        </p:nvSpPr>
        <p:spPr>
          <a:xfrm>
            <a:off x="1427064" y="3947817"/>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8" name="Shape 3885"/>
          <p:cNvSpPr/>
          <p:nvPr/>
        </p:nvSpPr>
        <p:spPr>
          <a:xfrm>
            <a:off x="1979860" y="4661904"/>
            <a:ext cx="7838132" cy="294640"/>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情景模拟法的优点是简单直接,而且也有一定的心理学和生理学等理论依据。</a:t>
            </a:r>
          </a:p>
        </p:txBody>
      </p:sp>
      <p:sp>
        <p:nvSpPr>
          <p:cNvPr id="10" name="Text Placeholder 5"/>
          <p:cNvSpPr txBox="1"/>
          <p:nvPr/>
        </p:nvSpPr>
        <p:spPr>
          <a:xfrm>
            <a:off x="4078515" y="4005789"/>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a:solidFill>
                  <a:srgbClr val="FCFCFC"/>
                </a:solidFill>
                <a:latin typeface="微软雅黑" panose="020B0503020204020204" charset="-122"/>
                <a:ea typeface="微软雅黑" panose="020B0503020204020204" charset="-122"/>
              </a:rPr>
              <a:t>2      </a:t>
            </a:r>
            <a:r>
              <a:rPr lang="zh-CN" altLang="en-US" sz="1865" dirty="0">
                <a:solidFill>
                  <a:srgbClr val="FCFCFC"/>
                </a:solidFill>
                <a:latin typeface="微软雅黑" panose="020B0503020204020204" charset="-122"/>
                <a:ea typeface="微软雅黑" panose="020B0503020204020204" charset="-122"/>
              </a:rPr>
              <a:t>优点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6" presetClass="entr" presetSubtype="37"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outVertical)">
                                      <p:cBhvr>
                                        <p:cTn id="11" dur="500"/>
                                        <p:tgtEl>
                                          <p:spTgt spid="4"/>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outVertical)">
                                      <p:cBhvr>
                                        <p:cTn id="23" dur="500"/>
                                        <p:tgtEl>
                                          <p:spTgt spid="7"/>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fade">
                                      <p:cBhvr>
                                        <p:cTn id="27" dur="500"/>
                                        <p:tgtEl>
                                          <p:spTgt spid="10">
                                            <p:txEl>
                                              <p:pRg st="0" end="0"/>
                                            </p:txEl>
                                          </p:spTgt>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up)">
                                      <p:cBhvr>
                                        <p:cTn id="3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bldLvl="0" animBg="1"/>
      <p:bldP spid="6" grpId="0" build="p"/>
      <p:bldP spid="7" grpId="0" bldLvl="0" animBg="1"/>
      <p:bldP spid="8" grpId="0" bldLvl="0" animBg="1"/>
      <p:bldP spid="10"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录　用</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录用决策的标准</a:t>
            </a:r>
          </a:p>
        </p:txBody>
      </p:sp>
      <p:sp>
        <p:nvSpPr>
          <p:cNvPr id="12"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1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1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1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1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9" name="矩形 18"/>
          <p:cNvSpPr/>
          <p:nvPr/>
        </p:nvSpPr>
        <p:spPr>
          <a:xfrm>
            <a:off x="1101090" y="2292985"/>
            <a:ext cx="3666490" cy="86042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录用决策以人为标准</a:t>
            </a:r>
          </a:p>
          <a:p>
            <a:r>
              <a:rPr lang="zh-CN" altLang="zh-CN" sz="1600" dirty="0">
                <a:latin typeface="微软雅黑" panose="020B0503020204020204" charset="-122"/>
                <a:ea typeface="微软雅黑" panose="020B0503020204020204" charset="-122"/>
              </a:rPr>
              <a:t>这是指将人员安置到最合适的岗位上,实现人尽其才、才尽其用。</a:t>
            </a:r>
          </a:p>
        </p:txBody>
      </p:sp>
      <p:sp>
        <p:nvSpPr>
          <p:cNvPr id="21" name="矩形 20"/>
          <p:cNvSpPr/>
          <p:nvPr/>
        </p:nvSpPr>
        <p:spPr>
          <a:xfrm>
            <a:off x="1101341" y="4454285"/>
            <a:ext cx="3672316" cy="61404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录用决策以职位为标准</a:t>
            </a:r>
          </a:p>
          <a:p>
            <a:r>
              <a:rPr lang="zh-CN" altLang="zh-CN" sz="1600" dirty="0">
                <a:latin typeface="微软雅黑" panose="020B0503020204020204" charset="-122"/>
                <a:ea typeface="微软雅黑" panose="020B0503020204020204" charset="-122"/>
              </a:rPr>
              <a:t>这是指按照岗位要求选择最合适的人选。</a:t>
            </a:r>
          </a:p>
        </p:txBody>
      </p:sp>
      <p:sp>
        <p:nvSpPr>
          <p:cNvPr id="22" name="矩形 21"/>
          <p:cNvSpPr/>
          <p:nvPr/>
        </p:nvSpPr>
        <p:spPr>
          <a:xfrm>
            <a:off x="8031636" y="3101458"/>
            <a:ext cx="3100196" cy="135318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录用决策以双向选择为标准</a:t>
            </a:r>
          </a:p>
          <a:p>
            <a:r>
              <a:rPr lang="zh-CN" altLang="zh-CN" sz="1600" dirty="0">
                <a:latin typeface="微软雅黑" panose="020B0503020204020204" charset="-122"/>
                <a:ea typeface="微软雅黑" panose="020B0503020204020204" charset="-122"/>
              </a:rPr>
              <a:t>由于单纯以人为标准和单纯以职位为标准均有欠缺,因此结合使用这两种方法,即从职位和人双向选择的角度出发,合理配置人员。</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heel(1)">
                                      <p:cBhvr>
                                        <p:cTn id="12" dur="2000"/>
                                        <p:tgtEl>
                                          <p:spTgt spid="12"/>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wheel(1)">
                                      <p:cBhvr>
                                        <p:cTn id="18" dur="2000"/>
                                        <p:tgtEl>
                                          <p:spTgt spid="1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heel(1)">
                                      <p:cBhvr>
                                        <p:cTn id="22" dur="2000"/>
                                        <p:tgtEl>
                                          <p:spTgt spid="19"/>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wheel(1)">
                                      <p:cBhvr>
                                        <p:cTn id="25" dur="2000"/>
                                        <p:tgtEl>
                                          <p:spTgt spid="2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wheel(1)">
                                      <p:cBhvr>
                                        <p:cTn id="28" dur="2000"/>
                                        <p:tgtEl>
                                          <p:spTgt spid="22"/>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plus(in)">
                                      <p:cBhvr>
                                        <p:cTn id="31" dur="2000"/>
                                        <p:tgtEl>
                                          <p:spTgt spid="1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plus(in)">
                                      <p:cBhvr>
                                        <p:cTn id="34" dur="2000"/>
                                        <p:tgtEl>
                                          <p:spTgt spid="1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plus(in)">
                                      <p:cBhvr>
                                        <p:cTn id="37"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 grpId="0" bldLvl="0" animBg="1"/>
      <p:bldP spid="15" grpId="0" animBg="1"/>
      <p:bldP spid="15" grpId="1"/>
      <p:bldP spid="690" grpId="0" bldLvl="0" animBg="1"/>
      <p:bldP spid="16" grpId="0" animBg="1"/>
      <p:bldP spid="16" grpId="1"/>
      <p:bldP spid="17" grpId="0" bldLvl="0" animBg="1"/>
      <p:bldP spid="18" grpId="0" animBg="1"/>
      <p:bldP spid="18" grpId="1"/>
      <p:bldP spid="19" grpId="0"/>
      <p:bldP spid="21" grpId="0"/>
      <p:bldP spid="22"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录　用</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录用决策的主体</a:t>
            </a:r>
          </a:p>
        </p:txBody>
      </p:sp>
      <p:sp>
        <p:nvSpPr>
          <p:cNvPr id="29" name="Shape 3883"/>
          <p:cNvSpPr/>
          <p:nvPr/>
        </p:nvSpPr>
        <p:spPr>
          <a:xfrm>
            <a:off x="1433414" y="1002052"/>
            <a:ext cx="9337873" cy="602535"/>
          </a:xfrm>
          <a:prstGeom prst="roundRect">
            <a:avLst>
              <a:gd name="adj" fmla="val 50000"/>
            </a:avLst>
          </a:prstGeom>
          <a:solidFill>
            <a:srgbClr val="00B0F0"/>
          </a:solidFill>
          <a:ln w="12700" cap="flat">
            <a:noFill/>
            <a:miter lim="400000"/>
          </a:ln>
          <a:effectLst/>
        </p:spPr>
        <p:txBody>
          <a:bodyPr wrap="square" lIns="19051" tIns="19051" rIns="19051" bIns="19051" numCol="1" anchor="ctr">
            <a:noAutofit/>
          </a:bodyPr>
          <a:lstStyle/>
          <a:p>
            <a:pPr lvl="0"/>
            <a:endParaRPr sz="1735"/>
          </a:p>
        </p:txBody>
      </p:sp>
      <p:sp>
        <p:nvSpPr>
          <p:cNvPr id="30" name="Shape 3885"/>
          <p:cNvSpPr/>
          <p:nvPr/>
        </p:nvSpPr>
        <p:spPr>
          <a:xfrm>
            <a:off x="1986845" y="1750429"/>
            <a:ext cx="7838132" cy="58991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录用决策的主体是指最后决定录用的人或机构。录用的原则是:谁用人,谁拥有决定权,谁就有责任选准人,即“谁用人谁决策”。</a:t>
            </a:r>
          </a:p>
        </p:txBody>
      </p:sp>
      <p:sp>
        <p:nvSpPr>
          <p:cNvPr id="31" name="Text Placeholder 5"/>
          <p:cNvSpPr txBox="1"/>
          <p:nvPr/>
        </p:nvSpPr>
        <p:spPr>
          <a:xfrm>
            <a:off x="4084865" y="106002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1</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概念</a:t>
            </a:r>
          </a:p>
        </p:txBody>
      </p:sp>
      <p:sp>
        <p:nvSpPr>
          <p:cNvPr id="32" name="Shape 3883"/>
          <p:cNvSpPr/>
          <p:nvPr/>
        </p:nvSpPr>
        <p:spPr>
          <a:xfrm>
            <a:off x="1434049" y="2744492"/>
            <a:ext cx="9337873" cy="602535"/>
          </a:xfrm>
          <a:prstGeom prst="roundRect">
            <a:avLst>
              <a:gd name="adj" fmla="val 50000"/>
            </a:avLst>
          </a:prstGeom>
          <a:solidFill>
            <a:srgbClr val="00B0F0"/>
          </a:solidFill>
          <a:ln w="12700" cap="flat">
            <a:noFill/>
            <a:miter lim="400000"/>
          </a:ln>
          <a:effectLst/>
        </p:spPr>
        <p:txBody>
          <a:bodyPr wrap="square" lIns="19051" tIns="19051" rIns="19051" bIns="19051" numCol="1" anchor="ctr">
            <a:noAutofit/>
          </a:bodyPr>
          <a:lstStyle/>
          <a:p>
            <a:pPr lvl="0"/>
            <a:endParaRPr sz="1735"/>
          </a:p>
        </p:txBody>
      </p:sp>
      <p:sp>
        <p:nvSpPr>
          <p:cNvPr id="33" name="Shape 3885"/>
          <p:cNvSpPr/>
          <p:nvPr/>
        </p:nvSpPr>
        <p:spPr>
          <a:xfrm>
            <a:off x="1986915" y="3458845"/>
            <a:ext cx="8269605" cy="103568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marL="285750" indent="-285750" algn="just">
              <a:lnSpc>
                <a:spcPct val="100000"/>
              </a:lnSpc>
              <a:spcBef>
                <a:spcPts val="200"/>
              </a:spcBef>
              <a:buFont typeface="Wingdings" panose="05000000000000000000" charset="0"/>
              <a:buChar char="l"/>
            </a:pPr>
            <a:r>
              <a:rPr altLang="zh-CN" sz="1600" dirty="0">
                <a:solidFill>
                  <a:schemeClr val="tx1"/>
                </a:solidFill>
                <a:latin typeface="微软雅黑" panose="020B0503020204020204" charset="-122"/>
                <a:ea typeface="微软雅黑" panose="020B0503020204020204" charset="-122"/>
                <a:cs typeface="微软雅黑" panose="020B0503020204020204" charset="-122"/>
              </a:rPr>
              <a:t>对于一般办事人员或一线工人来说,一般由其主管或人力资源主管单独决定;</a:t>
            </a:r>
          </a:p>
          <a:p>
            <a:pPr marL="285750" indent="-285750" algn="just">
              <a:lnSpc>
                <a:spcPct val="100000"/>
              </a:lnSpc>
              <a:spcBef>
                <a:spcPts val="200"/>
              </a:spcBef>
              <a:buFont typeface="Wingdings" panose="05000000000000000000" charset="0"/>
              <a:buChar char="l"/>
            </a:pPr>
            <a:r>
              <a:rPr altLang="zh-CN" sz="1600" dirty="0">
                <a:solidFill>
                  <a:schemeClr val="tx1"/>
                </a:solidFill>
                <a:latin typeface="微软雅黑" panose="020B0503020204020204" charset="-122"/>
                <a:ea typeface="微软雅黑" panose="020B0503020204020204" charset="-122"/>
                <a:cs typeface="微软雅黑" panose="020B0503020204020204" charset="-122"/>
              </a:rPr>
              <a:t>对于管理人员来说,除了该职位的主管以外,人力资源部或相关共事人员有时也参与决策;</a:t>
            </a:r>
          </a:p>
          <a:p>
            <a:pPr marL="285750" indent="-285750" algn="just">
              <a:lnSpc>
                <a:spcPct val="100000"/>
              </a:lnSpc>
              <a:spcBef>
                <a:spcPts val="200"/>
              </a:spcBef>
              <a:buFont typeface="Wingdings" panose="05000000000000000000" charset="0"/>
              <a:buChar char="l"/>
            </a:pPr>
            <a:r>
              <a:rPr altLang="zh-CN" sz="1600" dirty="0">
                <a:solidFill>
                  <a:schemeClr val="tx1"/>
                </a:solidFill>
                <a:latin typeface="微软雅黑" panose="020B0503020204020204" charset="-122"/>
                <a:ea typeface="微软雅黑" panose="020B0503020204020204" charset="-122"/>
                <a:cs typeface="微软雅黑" panose="020B0503020204020204" charset="-122"/>
              </a:rPr>
              <a:t>而对于高层的管理人员来说,最终的录用提议应由用人部门主管提出,报总经理或董事会核准后才能决定录用。</a:t>
            </a:r>
          </a:p>
        </p:txBody>
      </p:sp>
      <p:sp>
        <p:nvSpPr>
          <p:cNvPr id="34" name="Text Placeholder 5"/>
          <p:cNvSpPr txBox="1"/>
          <p:nvPr/>
        </p:nvSpPr>
        <p:spPr>
          <a:xfrm>
            <a:off x="4085500" y="280246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2</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分类</a:t>
            </a:r>
          </a:p>
        </p:txBody>
      </p:sp>
      <p:sp>
        <p:nvSpPr>
          <p:cNvPr id="35" name="Shape 3883"/>
          <p:cNvSpPr/>
          <p:nvPr/>
        </p:nvSpPr>
        <p:spPr>
          <a:xfrm>
            <a:off x="1427064" y="4750457"/>
            <a:ext cx="9337873" cy="602535"/>
          </a:xfrm>
          <a:prstGeom prst="roundRect">
            <a:avLst>
              <a:gd name="adj" fmla="val 50000"/>
            </a:avLst>
          </a:prstGeom>
          <a:solidFill>
            <a:srgbClr val="00B0F0"/>
          </a:solidFill>
          <a:ln w="12700" cap="flat">
            <a:noFill/>
            <a:miter lim="400000"/>
          </a:ln>
          <a:effectLst/>
        </p:spPr>
        <p:txBody>
          <a:bodyPr wrap="square" lIns="19051" tIns="19051" rIns="19051" bIns="19051" numCol="1" anchor="ctr">
            <a:noAutofit/>
          </a:bodyPr>
          <a:lstStyle/>
          <a:p>
            <a:pPr lvl="0"/>
            <a:endParaRPr sz="1735"/>
          </a:p>
        </p:txBody>
      </p:sp>
      <p:sp>
        <p:nvSpPr>
          <p:cNvPr id="36" name="Shape 3885"/>
          <p:cNvSpPr/>
          <p:nvPr/>
        </p:nvSpPr>
        <p:spPr>
          <a:xfrm>
            <a:off x="1979860" y="5464544"/>
            <a:ext cx="7838132" cy="61531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spcBef>
                <a:spcPts val="200"/>
              </a:spcBef>
            </a:pPr>
            <a:r>
              <a:rPr altLang="zh-CN" sz="1600" dirty="0">
                <a:solidFill>
                  <a:schemeClr val="tx1"/>
                </a:solidFill>
                <a:latin typeface="微软雅黑" panose="020B0503020204020204" charset="-122"/>
                <a:ea typeface="微软雅黑" panose="020B0503020204020204" charset="-122"/>
                <a:cs typeface="微软雅黑" panose="020B0503020204020204" charset="-122"/>
              </a:rPr>
              <a:t>一是如果人力资源部门与用人部门在人选问题上意见有冲突,应尊重用人部门的意见;</a:t>
            </a:r>
          </a:p>
          <a:p>
            <a:pPr algn="just">
              <a:spcBef>
                <a:spcPts val="200"/>
              </a:spcBef>
            </a:pPr>
            <a:r>
              <a:rPr altLang="zh-CN" sz="1600" dirty="0">
                <a:solidFill>
                  <a:schemeClr val="tx1"/>
                </a:solidFill>
                <a:latin typeface="微软雅黑" panose="020B0503020204020204" charset="-122"/>
                <a:ea typeface="微软雅黑" panose="020B0503020204020204" charset="-122"/>
                <a:cs typeface="微软雅黑" panose="020B0503020204020204" charset="-122"/>
              </a:rPr>
              <a:t>二是限制参加决策的人数。</a:t>
            </a:r>
          </a:p>
        </p:txBody>
      </p:sp>
      <p:sp>
        <p:nvSpPr>
          <p:cNvPr id="37" name="Text Placeholder 5"/>
          <p:cNvSpPr txBox="1"/>
          <p:nvPr/>
        </p:nvSpPr>
        <p:spPr>
          <a:xfrm>
            <a:off x="4078515" y="4808429"/>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3</a:t>
            </a:r>
            <a:r>
              <a:rPr lang="en-US" altLang="zh-CN" sz="1865" dirty="0">
                <a:solidFill>
                  <a:srgbClr val="FCFCFC"/>
                </a:solidFill>
                <a:latin typeface="微软雅黑" panose="020B0503020204020204" charset="-122"/>
                <a:ea typeface="微软雅黑" panose="020B0503020204020204" charset="-122"/>
              </a:rPr>
              <a:t>      </a:t>
            </a:r>
            <a:r>
              <a:rPr lang="zh-CN" altLang="en-US" sz="1865" dirty="0">
                <a:solidFill>
                  <a:srgbClr val="FCFCFC"/>
                </a:solidFill>
                <a:latin typeface="微软雅黑" panose="020B0503020204020204" charset="-122"/>
                <a:ea typeface="微软雅黑" panose="020B0503020204020204" charset="-122"/>
              </a:rPr>
              <a:t>注意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6" presetClass="entr" presetSubtype="37"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barn(outVertical)">
                                      <p:cBhvr>
                                        <p:cTn id="11" dur="500"/>
                                        <p:tgtEl>
                                          <p:spTgt spid="29"/>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Effect transition="in" filter="fade">
                                      <p:cBhvr>
                                        <p:cTn id="15" dur="500"/>
                                        <p:tgtEl>
                                          <p:spTgt spid="31">
                                            <p:txEl>
                                              <p:pRg st="0" end="0"/>
                                            </p:txEl>
                                          </p:spTgt>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up)">
                                      <p:cBhvr>
                                        <p:cTn id="19" dur="500"/>
                                        <p:tgtEl>
                                          <p:spTgt spid="30"/>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Vertical)">
                                      <p:cBhvr>
                                        <p:cTn id="23" dur="500"/>
                                        <p:tgtEl>
                                          <p:spTgt spid="32"/>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up)">
                                      <p:cBhvr>
                                        <p:cTn id="31" dur="500"/>
                                        <p:tgtEl>
                                          <p:spTgt spid="33"/>
                                        </p:tgtEl>
                                      </p:cBhvr>
                                    </p:animEffect>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barn(outVertical)">
                                      <p:cBhvr>
                                        <p:cTn id="35" dur="500"/>
                                        <p:tgtEl>
                                          <p:spTgt spid="3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37">
                                            <p:txEl>
                                              <p:pRg st="0" end="0"/>
                                            </p:txEl>
                                          </p:spTgt>
                                        </p:tgtEl>
                                        <p:attrNameLst>
                                          <p:attrName>style.visibility</p:attrName>
                                        </p:attrNameLst>
                                      </p:cBhvr>
                                      <p:to>
                                        <p:strVal val="visible"/>
                                      </p:to>
                                    </p:set>
                                    <p:animEffect transition="in" filter="fade">
                                      <p:cBhvr>
                                        <p:cTn id="39" dur="500"/>
                                        <p:tgtEl>
                                          <p:spTgt spid="37">
                                            <p:txEl>
                                              <p:pRg st="0" end="0"/>
                                            </p:txEl>
                                          </p:spTgt>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up)">
                                      <p:cBhvr>
                                        <p:cTn id="4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9" grpId="0" bldLvl="0" animBg="1"/>
      <p:bldP spid="30" grpId="0" bldLvl="0" animBg="1"/>
      <p:bldP spid="31" grpId="0" build="p"/>
      <p:bldP spid="32" grpId="0" bldLvl="0" animBg="1"/>
      <p:bldP spid="33" grpId="0" bldLvl="0" animBg="1"/>
      <p:bldP spid="34" grpId="0" build="p"/>
      <p:bldP spid="35" grpId="0" bldLvl="0" animBg="1"/>
      <p:bldP spid="36" grpId="0" bldLvl="0" animBg="1"/>
      <p:bldP spid="37"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录　用</a:t>
            </a:r>
          </a:p>
        </p:txBody>
      </p:sp>
      <p:grpSp>
        <p:nvGrpSpPr>
          <p:cNvPr id="12" name="组合 11"/>
          <p:cNvGrpSpPr/>
          <p:nvPr/>
        </p:nvGrpSpPr>
        <p:grpSpPr bwMode="auto">
          <a:xfrm>
            <a:off x="3874770" y="873125"/>
            <a:ext cx="7484745" cy="1069975"/>
            <a:chOff x="5233607" y="1431798"/>
            <a:chExt cx="7301531" cy="1128900"/>
          </a:xfrm>
        </p:grpSpPr>
        <p:sp>
          <p:nvSpPr>
            <p:cNvPr id="13" name="圆角矩形 12"/>
            <p:cNvSpPr/>
            <p:nvPr/>
          </p:nvSpPr>
          <p:spPr>
            <a:xfrm>
              <a:off x="5233607" y="1431798"/>
              <a:ext cx="7301531" cy="1128900"/>
            </a:xfrm>
            <a:prstGeom prst="roundRect">
              <a:avLst/>
            </a:prstGeom>
            <a:solidFill>
              <a:srgbClr val="00AEF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prstClr val="white"/>
                </a:solidFill>
              </a:endParaRPr>
            </a:p>
          </p:txBody>
        </p:sp>
        <p:sp>
          <p:nvSpPr>
            <p:cNvPr id="14" name="矩形 35"/>
            <p:cNvSpPr>
              <a:spLocks noChangeArrowheads="1"/>
            </p:cNvSpPr>
            <p:nvPr/>
          </p:nvSpPr>
          <p:spPr bwMode="auto">
            <a:xfrm>
              <a:off x="5775631" y="1579861"/>
              <a:ext cx="6608978" cy="7778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lnSpc>
                  <a:spcPct val="150000"/>
                </a:lnSpc>
              </a:pPr>
              <a:r>
                <a:rPr sz="1400" b="1">
                  <a:solidFill>
                    <a:srgbClr val="FFFFFF"/>
                  </a:solidFill>
                  <a:latin typeface="微软雅黑" panose="020B0503020204020204" charset="-122"/>
                  <a:ea typeface="微软雅黑" panose="020B0503020204020204" charset="-122"/>
                </a:rPr>
                <a:t>在通知被录用者方面,最重要的是及时。如果企业不能及时发出录用通知,就有可能使企业损失重要的人力资源,因此录用决策一旦做出,就应该马上通知被录用者。</a:t>
              </a:r>
            </a:p>
          </p:txBody>
        </p:sp>
      </p:grpSp>
      <p:sp>
        <p:nvSpPr>
          <p:cNvPr id="21" name="五边形 20"/>
          <p:cNvSpPr/>
          <p:nvPr/>
        </p:nvSpPr>
        <p:spPr>
          <a:xfrm>
            <a:off x="2540000" y="1137920"/>
            <a:ext cx="1900555" cy="540385"/>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sz="1600" dirty="0">
                <a:latin typeface="微软雅黑" panose="020B0503020204020204" charset="-122"/>
                <a:ea typeface="微软雅黑" panose="020B0503020204020204" charset="-122"/>
                <a:cs typeface="微软雅黑" panose="020B0503020204020204" charset="-122"/>
              </a:rPr>
              <a:t> </a:t>
            </a:r>
            <a:r>
              <a:rPr lang="zh-CN" altLang="en-US" sz="1600" b="1" kern="0" dirty="0">
                <a:solidFill>
                  <a:srgbClr val="F8F8F8"/>
                </a:solidFill>
                <a:latin typeface="微软雅黑" panose="020B0503020204020204" charset="-122"/>
                <a:ea typeface="微软雅黑" panose="020B0503020204020204" charset="-122"/>
                <a:cs typeface="微软雅黑" panose="020B0503020204020204" charset="-122"/>
              </a:rPr>
              <a:t>录用通知</a:t>
            </a:r>
          </a:p>
        </p:txBody>
      </p:sp>
      <p:sp>
        <p:nvSpPr>
          <p:cNvPr id="23" name="五边形 22"/>
          <p:cNvSpPr/>
          <p:nvPr/>
        </p:nvSpPr>
        <p:spPr>
          <a:xfrm>
            <a:off x="2529840" y="3793490"/>
            <a:ext cx="1900555" cy="538480"/>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sz="1600" dirty="0">
                <a:latin typeface="微软雅黑" panose="020B0503020204020204" charset="-122"/>
                <a:ea typeface="微软雅黑" panose="020B0503020204020204" charset="-122"/>
                <a:cs typeface="微软雅黑" panose="020B0503020204020204" charset="-122"/>
              </a:rPr>
              <a:t> </a:t>
            </a:r>
            <a:r>
              <a:rPr lang="zh-CN" altLang="en-US" sz="1600" b="1" kern="0" dirty="0">
                <a:solidFill>
                  <a:srgbClr val="F8F8F8"/>
                </a:solidFill>
                <a:latin typeface="微软雅黑" panose="020B0503020204020204" charset="-122"/>
                <a:ea typeface="微软雅黑" panose="020B0503020204020204" charset="-122"/>
                <a:cs typeface="微软雅黑" panose="020B0503020204020204" charset="-122"/>
              </a:rPr>
              <a:t>劳动合同的签订</a:t>
            </a:r>
          </a:p>
        </p:txBody>
      </p:sp>
      <p:sp>
        <p:nvSpPr>
          <p:cNvPr id="24" name="任意多边形 58"/>
          <p:cNvSpPr/>
          <p:nvPr/>
        </p:nvSpPr>
        <p:spPr bwMode="auto">
          <a:xfrm>
            <a:off x="1487170" y="1501140"/>
            <a:ext cx="1033780" cy="1213485"/>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6" name="任意多边形 60"/>
          <p:cNvSpPr/>
          <p:nvPr/>
        </p:nvSpPr>
        <p:spPr bwMode="auto">
          <a:xfrm flipV="1">
            <a:off x="1487170" y="2718435"/>
            <a:ext cx="1033780" cy="1323975"/>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7" name="椭圆 61"/>
          <p:cNvSpPr>
            <a:spLocks noChangeArrowheads="1"/>
          </p:cNvSpPr>
          <p:nvPr/>
        </p:nvSpPr>
        <p:spPr bwMode="auto">
          <a:xfrm>
            <a:off x="258445" y="1942465"/>
            <a:ext cx="1507490" cy="1548765"/>
          </a:xfrm>
          <a:prstGeom prst="ellipse">
            <a:avLst/>
          </a:prstGeom>
          <a:solidFill>
            <a:srgbClr val="154190"/>
          </a:solidFill>
          <a:ln>
            <a:noFill/>
          </a:ln>
        </p:spPr>
        <p:txBody>
          <a:bodyPr lIns="68580" tIns="34290" rIns="68580" bIns="3429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b="1" kern="0" dirty="0">
                <a:solidFill>
                  <a:srgbClr val="F8F8F8"/>
                </a:solidFill>
                <a:ea typeface="微软雅黑" panose="020B0503020204020204" charset="-122"/>
              </a:rPr>
              <a:t>录用管理</a:t>
            </a:r>
          </a:p>
        </p:txBody>
      </p:sp>
      <p:grpSp>
        <p:nvGrpSpPr>
          <p:cNvPr id="4" name="组合 3"/>
          <p:cNvGrpSpPr/>
          <p:nvPr/>
        </p:nvGrpSpPr>
        <p:grpSpPr bwMode="auto">
          <a:xfrm>
            <a:off x="6344285" y="2755900"/>
            <a:ext cx="5014595" cy="1327785"/>
            <a:chOff x="5233607" y="1431798"/>
            <a:chExt cx="4406900" cy="1128713"/>
          </a:xfrm>
        </p:grpSpPr>
        <p:sp>
          <p:nvSpPr>
            <p:cNvPr id="5" name="圆角矩形 4"/>
            <p:cNvSpPr/>
            <p:nvPr/>
          </p:nvSpPr>
          <p:spPr>
            <a:xfrm>
              <a:off x="5233607" y="1431798"/>
              <a:ext cx="4406900" cy="1128713"/>
            </a:xfrm>
            <a:prstGeom prst="roundRect">
              <a:avLst/>
            </a:prstGeom>
            <a:solidFill>
              <a:srgbClr val="00AEF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prstClr val="white"/>
                </a:solidFill>
              </a:endParaRPr>
            </a:p>
          </p:txBody>
        </p:sp>
        <p:sp>
          <p:nvSpPr>
            <p:cNvPr id="6" name="矩形 35"/>
            <p:cNvSpPr>
              <a:spLocks noChangeArrowheads="1"/>
            </p:cNvSpPr>
            <p:nvPr/>
          </p:nvSpPr>
          <p:spPr bwMode="auto">
            <a:xfrm>
              <a:off x="5731402" y="1512290"/>
              <a:ext cx="3740579" cy="901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lnSpc>
                  <a:spcPct val="150000"/>
                </a:lnSpc>
              </a:pPr>
              <a:r>
                <a:rPr sz="1400" b="1">
                  <a:solidFill>
                    <a:srgbClr val="FFFFFF"/>
                  </a:solidFill>
                  <a:latin typeface="微软雅黑" panose="020B0503020204020204" charset="-122"/>
                  <a:ea typeface="微软雅黑" panose="020B0503020204020204" charset="-122"/>
                </a:rPr>
                <a:t>安置工作的原则是用人所长,人适其岗,使人与事的多种差异因素得到最佳配合。员工安排是员工试用的开始。一般试用期是3~6个月。</a:t>
              </a:r>
            </a:p>
          </p:txBody>
        </p:sp>
      </p:grpSp>
      <p:grpSp>
        <p:nvGrpSpPr>
          <p:cNvPr id="7" name="组合 6"/>
          <p:cNvGrpSpPr/>
          <p:nvPr/>
        </p:nvGrpSpPr>
        <p:grpSpPr bwMode="auto">
          <a:xfrm>
            <a:off x="6293485" y="4537075"/>
            <a:ext cx="5093970" cy="1414779"/>
            <a:chOff x="5233607" y="4305897"/>
            <a:chExt cx="4431205" cy="1492693"/>
          </a:xfrm>
        </p:grpSpPr>
        <p:sp>
          <p:nvSpPr>
            <p:cNvPr id="8" name="圆角矩形 7"/>
            <p:cNvSpPr/>
            <p:nvPr/>
          </p:nvSpPr>
          <p:spPr>
            <a:xfrm>
              <a:off x="5233607" y="4317286"/>
              <a:ext cx="4406900" cy="1481304"/>
            </a:xfrm>
            <a:prstGeom prst="roundRect">
              <a:avLst/>
            </a:prstGeom>
            <a:solidFill>
              <a:srgbClr val="00AEF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prstClr val="white"/>
                </a:solidFill>
              </a:endParaRPr>
            </a:p>
          </p:txBody>
        </p:sp>
        <p:sp>
          <p:nvSpPr>
            <p:cNvPr id="9" name="矩形 35"/>
            <p:cNvSpPr>
              <a:spLocks noChangeArrowheads="1"/>
            </p:cNvSpPr>
            <p:nvPr/>
          </p:nvSpPr>
          <p:spPr bwMode="auto">
            <a:xfrm>
              <a:off x="5776598" y="4305897"/>
              <a:ext cx="3888214" cy="1459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lnSpc>
                  <a:spcPct val="150000"/>
                </a:lnSpc>
              </a:pPr>
              <a:r>
                <a:rPr sz="1400" b="1">
                  <a:solidFill>
                    <a:srgbClr val="FFFFFF"/>
                  </a:solidFill>
                  <a:latin typeface="微软雅黑" panose="020B0503020204020204" charset="-122"/>
                  <a:ea typeface="微软雅黑" panose="020B0503020204020204" charset="-122"/>
                </a:rPr>
                <a:t>用人部门与人力资源部门应完成以下主要工作:员工试用期的考核鉴定;根据考核情况进行正式录用决策;与员工签订正式的雇用合同;给员工提供相应的待遇;制订员工发展计划;为员工提供必要的帮助与咨询服务等。</a:t>
              </a:r>
            </a:p>
          </p:txBody>
        </p:sp>
      </p:grpSp>
      <p:sp>
        <p:nvSpPr>
          <p:cNvPr id="10" name="五边形 9"/>
          <p:cNvSpPr/>
          <p:nvPr/>
        </p:nvSpPr>
        <p:spPr>
          <a:xfrm>
            <a:off x="5010150" y="3020695"/>
            <a:ext cx="1900555" cy="540385"/>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员工安排与试用</a:t>
            </a:r>
          </a:p>
        </p:txBody>
      </p:sp>
      <p:sp>
        <p:nvSpPr>
          <p:cNvPr id="11" name="五边形 10"/>
          <p:cNvSpPr/>
          <p:nvPr/>
        </p:nvSpPr>
        <p:spPr>
          <a:xfrm>
            <a:off x="4949825" y="4731385"/>
            <a:ext cx="1900555" cy="538480"/>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正式录用</a:t>
            </a:r>
          </a:p>
        </p:txBody>
      </p:sp>
      <p:sp>
        <p:nvSpPr>
          <p:cNvPr id="28" name="任意多边形 58"/>
          <p:cNvSpPr/>
          <p:nvPr/>
        </p:nvSpPr>
        <p:spPr bwMode="auto">
          <a:xfrm>
            <a:off x="4454525" y="3315970"/>
            <a:ext cx="480060" cy="763270"/>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9" name="任意多边形 60"/>
          <p:cNvSpPr/>
          <p:nvPr/>
        </p:nvSpPr>
        <p:spPr bwMode="auto">
          <a:xfrm flipV="1">
            <a:off x="4454525" y="4083050"/>
            <a:ext cx="473075" cy="854710"/>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2000"/>
                                        <p:tgtEl>
                                          <p:spTgt spid="12"/>
                                        </p:tgtEl>
                                      </p:cBhvr>
                                    </p:animEffect>
                                  </p:childTnLst>
                                </p:cTn>
                              </p:par>
                              <p:par>
                                <p:cTn id="8" presetID="4" presetClass="entr" presetSubtype="16"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box(in)">
                                      <p:cBhvr>
                                        <p:cTn id="10" dur="2000"/>
                                        <p:tgtEl>
                                          <p:spTgt spid="21"/>
                                        </p:tgtEl>
                                      </p:cBhvr>
                                    </p:animEffect>
                                  </p:childTnLst>
                                </p:cTn>
                              </p:par>
                              <p:par>
                                <p:cTn id="11" presetID="4" presetClass="entr" presetSubtype="16"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ox(in)">
                                      <p:cBhvr>
                                        <p:cTn id="13" dur="2000"/>
                                        <p:tgtEl>
                                          <p:spTgt spid="23"/>
                                        </p:tgtEl>
                                      </p:cBhvr>
                                    </p:animEffect>
                                  </p:childTnLst>
                                </p:cTn>
                              </p:par>
                              <p:par>
                                <p:cTn id="14" presetID="4"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ox(in)">
                                      <p:cBhvr>
                                        <p:cTn id="16" dur="2000"/>
                                        <p:tgtEl>
                                          <p:spTgt spid="24"/>
                                        </p:tgtEl>
                                      </p:cBhvr>
                                    </p:animEffect>
                                  </p:childTnLst>
                                </p:cTn>
                              </p:par>
                              <p:par>
                                <p:cTn id="17" presetID="4" presetClass="entr" presetSubtype="16"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box(in)">
                                      <p:cBhvr>
                                        <p:cTn id="19" dur="2000"/>
                                        <p:tgtEl>
                                          <p:spTgt spid="26"/>
                                        </p:tgtEl>
                                      </p:cBhvr>
                                    </p:animEffect>
                                  </p:childTnLst>
                                </p:cTn>
                              </p:par>
                              <p:par>
                                <p:cTn id="20" presetID="4" presetClass="entr" presetSubtype="16"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ox(in)">
                                      <p:cBhvr>
                                        <p:cTn id="22" dur="2000"/>
                                        <p:tgtEl>
                                          <p:spTgt spid="27"/>
                                        </p:tgtEl>
                                      </p:cBhvr>
                                    </p:animEffect>
                                  </p:childTnLst>
                                </p:cTn>
                              </p:par>
                              <p:par>
                                <p:cTn id="23" presetID="4" presetClass="entr" presetSubtype="16"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ox(in)">
                                      <p:cBhvr>
                                        <p:cTn id="25" dur="2000"/>
                                        <p:tgtEl>
                                          <p:spTgt spid="4"/>
                                        </p:tgtEl>
                                      </p:cBhvr>
                                    </p:animEffect>
                                  </p:childTnLst>
                                </p:cTn>
                              </p:par>
                              <p:par>
                                <p:cTn id="26" presetID="4" presetClass="entr" presetSubtype="16" fill="hold"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ox(in)">
                                      <p:cBhvr>
                                        <p:cTn id="28" dur="2000"/>
                                        <p:tgtEl>
                                          <p:spTgt spid="7"/>
                                        </p:tgtEl>
                                      </p:cBhvr>
                                    </p:animEffect>
                                  </p:childTnLst>
                                </p:cTn>
                              </p:par>
                              <p:par>
                                <p:cTn id="29" presetID="4" presetClass="entr" presetSubtype="16"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ox(in)">
                                      <p:cBhvr>
                                        <p:cTn id="31" dur="2000"/>
                                        <p:tgtEl>
                                          <p:spTgt spid="10"/>
                                        </p:tgtEl>
                                      </p:cBhvr>
                                    </p:animEffect>
                                  </p:childTnLst>
                                </p:cTn>
                              </p:par>
                              <p:par>
                                <p:cTn id="32" presetID="4" presetClass="entr" presetSubtype="16"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ox(in)">
                                      <p:cBhvr>
                                        <p:cTn id="34" dur="2000"/>
                                        <p:tgtEl>
                                          <p:spTgt spid="11"/>
                                        </p:tgtEl>
                                      </p:cBhvr>
                                    </p:animEffect>
                                  </p:childTnLst>
                                </p:cTn>
                              </p:par>
                              <p:par>
                                <p:cTn id="35" presetID="4" presetClass="entr" presetSubtype="16"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box(in)">
                                      <p:cBhvr>
                                        <p:cTn id="37" dur="2000"/>
                                        <p:tgtEl>
                                          <p:spTgt spid="28"/>
                                        </p:tgtEl>
                                      </p:cBhvr>
                                    </p:animEffect>
                                  </p:childTnLst>
                                </p:cTn>
                              </p:par>
                              <p:par>
                                <p:cTn id="38" presetID="4" presetClass="entr" presetSubtype="16" fill="hold" grpId="0"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box(in)">
                                      <p:cBhvr>
                                        <p:cTn id="4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3" grpId="0" animBg="1"/>
      <p:bldP spid="23" grpId="1" animBg="1"/>
      <p:bldP spid="24" grpId="0" animBg="1"/>
      <p:bldP spid="24" grpId="1" animBg="1"/>
      <p:bldP spid="26" grpId="0" animBg="1"/>
      <p:bldP spid="26" grpId="1" animBg="1"/>
      <p:bldP spid="27" grpId="0" animBg="1"/>
      <p:bldP spid="27" grpId="1" animBg="1"/>
      <p:bldP spid="10" grpId="0" animBg="1"/>
      <p:bldP spid="10" grpId="1" animBg="1"/>
      <p:bldP spid="11" grpId="0" animBg="1"/>
      <p:bldP spid="11" grpId="1" animBg="1"/>
      <p:bldP spid="28" grpId="0" animBg="1"/>
      <p:bldP spid="28" grpId="1" animBg="1"/>
      <p:bldP spid="29" grpId="0" animBg="1"/>
      <p:bldP spid="29" grpId="1"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1371600" y="1020445"/>
            <a:ext cx="9841230" cy="3784600"/>
          </a:xfrm>
          <a:prstGeom prst="rect">
            <a:avLst/>
          </a:prstGeom>
          <a:ln>
            <a:solidFill>
              <a:srgbClr val="9B552C"/>
            </a:solidFill>
          </a:ln>
        </p:spPr>
        <p:txBody>
          <a:bodyPr wrap="square">
            <a:spAutoFit/>
          </a:bodyPr>
          <a:lstStyle/>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在早些年航空业飞速上升、蓬勃发展的时候,西南航空公司给全世界创造了数百个职位,大概有几十种类型,包括飞行员、飞机维修师、研发人员、空中服务人员以及地勤人员。有这么多职位需求,再加上西南航空公司又是一个非常有名的公司,因此世界各地的应聘信就像纸片似的飞了过来。那么西南航空公司怎么处理这些应聘信呢?他们首先筛选掉基本技能不符合要求的候选人,其余只要跟这个职位有点相关的人,都组织进行初次面试。面试方式是把参加面试的应聘者每20人分为一组,坐在会议室里面,主考官会跟大家说:“大家好,今天大家来初次面试,你们当中有申请各种职位的,请每人演讲3分钟,内容包括:你叫什么名字?应聘什么职位?为什么应聘这个职位?只讲3分钟,时间一到就换人。”这样一来,20个人的面试只用一个小时就完成了。</a:t>
            </a:r>
          </a:p>
          <a:p>
            <a:pPr indent="266700">
              <a:lnSpc>
                <a:spcPct val="150000"/>
              </a:lnSpc>
              <a:spcAft>
                <a:spcPts val="0"/>
              </a:spcAft>
            </a:pPr>
            <a:endParaRPr sz="16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思考:</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如果你是主考官,在这3分钟的演讲中,你应主要考核什么?</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面试中的“降龙十八掌”</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3" name="任意多边形 2"/>
          <p:cNvSpPr/>
          <p:nvPr>
            <p:custDataLst>
              <p:tags r:id="rId2"/>
            </p:custDataLst>
          </p:nvPr>
        </p:nvSpPr>
        <p:spPr>
          <a:xfrm>
            <a:off x="2041525" y="410083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47B6E7"/>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 name="标题 1"/>
          <p:cNvSpPr txBox="1"/>
          <p:nvPr>
            <p:custDataLst>
              <p:tags r:id="rId3"/>
            </p:custDataLst>
          </p:nvPr>
        </p:nvSpPr>
        <p:spPr>
          <a:xfrm>
            <a:off x="2089785" y="438658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00B0F0"/>
                </a:solidFill>
                <a:latin typeface="微软雅黑" panose="020B0503020204020204" charset="-122"/>
                <a:ea typeface="微软雅黑" panose="020B0503020204020204" charset="-122"/>
                <a:cs typeface="+mn-ea"/>
                <a:sym typeface="Arial" panose="020B0604020202020204" pitchFamily="34" charset="0"/>
              </a:rPr>
              <a:t>真刀真枪,实力作证</a:t>
            </a:r>
          </a:p>
        </p:txBody>
      </p:sp>
      <p:sp>
        <p:nvSpPr>
          <p:cNvPr id="12" name="任意多边形 11"/>
          <p:cNvSpPr/>
          <p:nvPr>
            <p:custDataLst>
              <p:tags r:id="rId4"/>
            </p:custDataLst>
          </p:nvPr>
        </p:nvSpPr>
        <p:spPr>
          <a:xfrm>
            <a:off x="2515235" y="260540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13" name="标题 1"/>
          <p:cNvSpPr txBox="1"/>
          <p:nvPr>
            <p:custDataLst>
              <p:tags r:id="rId5"/>
            </p:custDataLst>
          </p:nvPr>
        </p:nvSpPr>
        <p:spPr>
          <a:xfrm>
            <a:off x="2563495" y="286258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避实击虚,见缝插针</a:t>
            </a:r>
          </a:p>
        </p:txBody>
      </p:sp>
      <p:sp>
        <p:nvSpPr>
          <p:cNvPr id="16" name="任意多边形 15"/>
          <p:cNvSpPr/>
          <p:nvPr>
            <p:custDataLst>
              <p:tags r:id="rId6"/>
            </p:custDataLst>
          </p:nvPr>
        </p:nvSpPr>
        <p:spPr>
          <a:xfrm>
            <a:off x="3484880" y="140716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17" name="标题 1"/>
          <p:cNvSpPr txBox="1"/>
          <p:nvPr>
            <p:custDataLst>
              <p:tags r:id="rId7"/>
            </p:custDataLst>
          </p:nvPr>
        </p:nvSpPr>
        <p:spPr>
          <a:xfrm>
            <a:off x="3533140" y="1694815"/>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微软雅黑" panose="020B0503020204020204" charset="-122"/>
                <a:sym typeface="Arial" panose="020B0604020202020204" pitchFamily="34" charset="0"/>
              </a:rPr>
              <a:t>相由心生,直觉判定</a:t>
            </a:r>
          </a:p>
        </p:txBody>
      </p:sp>
      <p:sp>
        <p:nvSpPr>
          <p:cNvPr id="20" name="任意多边形 19"/>
          <p:cNvSpPr/>
          <p:nvPr>
            <p:custDataLst>
              <p:tags r:id="rId8"/>
            </p:custDataLst>
          </p:nvPr>
        </p:nvSpPr>
        <p:spPr>
          <a:xfrm>
            <a:off x="3669030" y="404558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92D05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1" name="标题 1"/>
          <p:cNvSpPr txBox="1"/>
          <p:nvPr>
            <p:custDataLst>
              <p:tags r:id="rId9"/>
            </p:custDataLst>
          </p:nvPr>
        </p:nvSpPr>
        <p:spPr>
          <a:xfrm>
            <a:off x="3718560" y="431927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92D050"/>
                </a:solidFill>
                <a:latin typeface="微软雅黑" panose="020B0503020204020204" charset="-122"/>
                <a:ea typeface="微软雅黑" panose="020B0503020204020204" charset="-122"/>
                <a:cs typeface="+mn-ea"/>
                <a:sym typeface="Arial" panose="020B0604020202020204" pitchFamily="34" charset="0"/>
              </a:rPr>
              <a:t>车轮战术,全面评定</a:t>
            </a:r>
          </a:p>
        </p:txBody>
      </p:sp>
      <p:sp>
        <p:nvSpPr>
          <p:cNvPr id="24" name="任意多边形 23"/>
          <p:cNvSpPr/>
          <p:nvPr>
            <p:custDataLst>
              <p:tags r:id="rId10"/>
            </p:custDataLst>
          </p:nvPr>
        </p:nvSpPr>
        <p:spPr>
          <a:xfrm>
            <a:off x="4378325" y="255206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5" name="标题 1"/>
          <p:cNvSpPr txBox="1"/>
          <p:nvPr>
            <p:custDataLst>
              <p:tags r:id="rId11"/>
            </p:custDataLst>
          </p:nvPr>
        </p:nvSpPr>
        <p:spPr>
          <a:xfrm>
            <a:off x="4426585" y="284988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顺藤摸瓜,步步为营</a:t>
            </a:r>
          </a:p>
        </p:txBody>
      </p:sp>
      <p:sp>
        <p:nvSpPr>
          <p:cNvPr id="43" name="任意多边形 42"/>
          <p:cNvSpPr/>
          <p:nvPr>
            <p:custDataLst>
              <p:tags r:id="rId12"/>
            </p:custDataLst>
          </p:nvPr>
        </p:nvSpPr>
        <p:spPr>
          <a:xfrm>
            <a:off x="5344160" y="137160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C00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44" name="标题 1"/>
          <p:cNvSpPr txBox="1"/>
          <p:nvPr>
            <p:custDataLst>
              <p:tags r:id="rId13"/>
            </p:custDataLst>
          </p:nvPr>
        </p:nvSpPr>
        <p:spPr>
          <a:xfrm>
            <a:off x="5392420" y="1638935"/>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C00000"/>
                </a:solidFill>
                <a:latin typeface="微软雅黑" panose="020B0503020204020204" charset="-122"/>
                <a:ea typeface="微软雅黑" panose="020B0503020204020204" charset="-122"/>
                <a:cs typeface="+mn-ea"/>
                <a:sym typeface="Arial" panose="020B0604020202020204" pitchFamily="34" charset="0"/>
              </a:rPr>
              <a:t>兵不厌诈,验明正身</a:t>
            </a:r>
          </a:p>
        </p:txBody>
      </p:sp>
      <p:sp>
        <p:nvSpPr>
          <p:cNvPr id="51" name="任意多边形 50"/>
          <p:cNvSpPr/>
          <p:nvPr>
            <p:custDataLst>
              <p:tags r:id="rId14"/>
            </p:custDataLst>
          </p:nvPr>
        </p:nvSpPr>
        <p:spPr>
          <a:xfrm>
            <a:off x="8906510" y="4127500"/>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47B6E7"/>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2" name="标题 1"/>
          <p:cNvSpPr txBox="1"/>
          <p:nvPr>
            <p:custDataLst>
              <p:tags r:id="rId15"/>
            </p:custDataLst>
          </p:nvPr>
        </p:nvSpPr>
        <p:spPr>
          <a:xfrm>
            <a:off x="8951595" y="4368165"/>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00B0F0"/>
                </a:solidFill>
                <a:latin typeface="微软雅黑" panose="020B0503020204020204" charset="-122"/>
                <a:ea typeface="微软雅黑" panose="020B0503020204020204" charset="-122"/>
                <a:cs typeface="+mn-ea"/>
                <a:sym typeface="Arial" panose="020B0604020202020204" pitchFamily="34" charset="0"/>
              </a:rPr>
              <a:t>历史回顾,返璞归真</a:t>
            </a:r>
          </a:p>
        </p:txBody>
      </p:sp>
      <p:sp>
        <p:nvSpPr>
          <p:cNvPr id="55" name="任意多边形 54"/>
          <p:cNvSpPr/>
          <p:nvPr>
            <p:custDataLst>
              <p:tags r:id="rId16"/>
            </p:custDataLst>
          </p:nvPr>
        </p:nvSpPr>
        <p:spPr>
          <a:xfrm>
            <a:off x="8044180" y="2605405"/>
            <a:ext cx="1353820" cy="914400"/>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6" name="标题 1"/>
          <p:cNvSpPr txBox="1"/>
          <p:nvPr>
            <p:custDataLst>
              <p:tags r:id="rId17"/>
            </p:custDataLst>
          </p:nvPr>
        </p:nvSpPr>
        <p:spPr>
          <a:xfrm>
            <a:off x="8089265" y="2815590"/>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龙马过招,自有分明</a:t>
            </a:r>
          </a:p>
        </p:txBody>
      </p:sp>
      <p:sp>
        <p:nvSpPr>
          <p:cNvPr id="59" name="任意多边形 58"/>
          <p:cNvSpPr/>
          <p:nvPr>
            <p:custDataLst>
              <p:tags r:id="rId18"/>
            </p:custDataLst>
          </p:nvPr>
        </p:nvSpPr>
        <p:spPr>
          <a:xfrm>
            <a:off x="7134225" y="1459865"/>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0" name="标题 1"/>
          <p:cNvSpPr txBox="1"/>
          <p:nvPr>
            <p:custDataLst>
              <p:tags r:id="rId19"/>
            </p:custDataLst>
          </p:nvPr>
        </p:nvSpPr>
        <p:spPr>
          <a:xfrm>
            <a:off x="7179310" y="1693545"/>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mn-ea"/>
                <a:sym typeface="Arial" panose="020B0604020202020204" pitchFamily="34" charset="0"/>
              </a:rPr>
              <a:t>开门见山,直抵核心</a:t>
            </a:r>
          </a:p>
        </p:txBody>
      </p:sp>
      <p:sp>
        <p:nvSpPr>
          <p:cNvPr id="63" name="任意多边形 62"/>
          <p:cNvSpPr/>
          <p:nvPr>
            <p:custDataLst>
              <p:tags r:id="rId20"/>
            </p:custDataLst>
          </p:nvPr>
        </p:nvSpPr>
        <p:spPr>
          <a:xfrm>
            <a:off x="7253605" y="4098290"/>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92D05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4" name="标题 1"/>
          <p:cNvSpPr txBox="1"/>
          <p:nvPr>
            <p:custDataLst>
              <p:tags r:id="rId21"/>
            </p:custDataLst>
          </p:nvPr>
        </p:nvSpPr>
        <p:spPr>
          <a:xfrm>
            <a:off x="7298690" y="4328795"/>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92D050"/>
                </a:solidFill>
                <a:latin typeface="微软雅黑" panose="020B0503020204020204" charset="-122"/>
                <a:ea typeface="微软雅黑" panose="020B0503020204020204" charset="-122"/>
                <a:cs typeface="+mn-ea"/>
                <a:sym typeface="Arial" panose="020B0604020202020204" pitchFamily="34" charset="0"/>
              </a:rPr>
              <a:t>角色模拟,渐入佳境</a:t>
            </a:r>
          </a:p>
        </p:txBody>
      </p:sp>
      <p:sp>
        <p:nvSpPr>
          <p:cNvPr id="67" name="任意多边形 66"/>
          <p:cNvSpPr/>
          <p:nvPr>
            <p:custDataLst>
              <p:tags r:id="rId22"/>
            </p:custDataLst>
          </p:nvPr>
        </p:nvSpPr>
        <p:spPr>
          <a:xfrm>
            <a:off x="6365875" y="2593975"/>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8" name="标题 1"/>
          <p:cNvSpPr txBox="1"/>
          <p:nvPr>
            <p:custDataLst>
              <p:tags r:id="rId23"/>
            </p:custDataLst>
          </p:nvPr>
        </p:nvSpPr>
        <p:spPr>
          <a:xfrm>
            <a:off x="6410960" y="2824480"/>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案例讨论,旁观者清</a:t>
            </a:r>
          </a:p>
        </p:txBody>
      </p:sp>
      <p:sp>
        <p:nvSpPr>
          <p:cNvPr id="9" name="任意多边形 8"/>
          <p:cNvSpPr/>
          <p:nvPr>
            <p:custDataLst>
              <p:tags r:id="rId24"/>
            </p:custDataLst>
          </p:nvPr>
        </p:nvSpPr>
        <p:spPr>
          <a:xfrm>
            <a:off x="857250" y="524573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11" name="标题 1"/>
          <p:cNvSpPr txBox="1"/>
          <p:nvPr>
            <p:custDataLst>
              <p:tags r:id="rId25"/>
            </p:custDataLst>
          </p:nvPr>
        </p:nvSpPr>
        <p:spPr>
          <a:xfrm>
            <a:off x="905510" y="552323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mn-ea"/>
                <a:sym typeface="Arial" panose="020B0604020202020204" pitchFamily="34" charset="0"/>
              </a:rPr>
              <a:t>重复提问,巧设迷阵</a:t>
            </a:r>
          </a:p>
        </p:txBody>
      </p:sp>
      <p:sp>
        <p:nvSpPr>
          <p:cNvPr id="18" name="任意多边形 17"/>
          <p:cNvSpPr/>
          <p:nvPr>
            <p:custDataLst>
              <p:tags r:id="rId26"/>
            </p:custDataLst>
          </p:nvPr>
        </p:nvSpPr>
        <p:spPr>
          <a:xfrm>
            <a:off x="9980930" y="5203190"/>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2" name="标题 1"/>
          <p:cNvSpPr txBox="1"/>
          <p:nvPr>
            <p:custDataLst>
              <p:tags r:id="rId27"/>
            </p:custDataLst>
          </p:nvPr>
        </p:nvSpPr>
        <p:spPr>
          <a:xfrm>
            <a:off x="10026015" y="5416550"/>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mn-ea"/>
                <a:sym typeface="Arial" panose="020B0604020202020204" pitchFamily="34" charset="0"/>
              </a:rPr>
              <a:t>好事多磨,表现真诚</a:t>
            </a:r>
          </a:p>
        </p:txBody>
      </p:sp>
      <p:sp>
        <p:nvSpPr>
          <p:cNvPr id="26" name="任意多边形 25"/>
          <p:cNvSpPr/>
          <p:nvPr>
            <p:custDataLst>
              <p:tags r:id="rId28"/>
            </p:custDataLst>
          </p:nvPr>
        </p:nvSpPr>
        <p:spPr>
          <a:xfrm>
            <a:off x="5471160" y="403860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C00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7" name="标题 1"/>
          <p:cNvSpPr txBox="1"/>
          <p:nvPr>
            <p:custDataLst>
              <p:tags r:id="rId29"/>
            </p:custDataLst>
          </p:nvPr>
        </p:nvSpPr>
        <p:spPr>
          <a:xfrm>
            <a:off x="5519420" y="4326255"/>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C00000"/>
                </a:solidFill>
                <a:latin typeface="微软雅黑" panose="020B0503020204020204" charset="-122"/>
                <a:ea typeface="微软雅黑" panose="020B0503020204020204" charset="-122"/>
                <a:cs typeface="+mn-ea"/>
                <a:sym typeface="Arial" panose="020B0604020202020204" pitchFamily="34" charset="0"/>
              </a:rPr>
              <a:t>排山倒海,压力盖顶</a:t>
            </a:r>
          </a:p>
        </p:txBody>
      </p:sp>
      <p:sp>
        <p:nvSpPr>
          <p:cNvPr id="28" name="任意多边形 27"/>
          <p:cNvSpPr/>
          <p:nvPr>
            <p:custDataLst>
              <p:tags r:id="rId30"/>
            </p:custDataLst>
          </p:nvPr>
        </p:nvSpPr>
        <p:spPr>
          <a:xfrm>
            <a:off x="2642235" y="524192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9" name="标题 1"/>
          <p:cNvSpPr txBox="1"/>
          <p:nvPr>
            <p:custDataLst>
              <p:tags r:id="rId31"/>
            </p:custDataLst>
          </p:nvPr>
        </p:nvSpPr>
        <p:spPr>
          <a:xfrm>
            <a:off x="2690495" y="549910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行为细节,考察个性</a:t>
            </a:r>
          </a:p>
        </p:txBody>
      </p:sp>
      <p:sp>
        <p:nvSpPr>
          <p:cNvPr id="30" name="任意多边形 29"/>
          <p:cNvSpPr/>
          <p:nvPr>
            <p:custDataLst>
              <p:tags r:id="rId32"/>
            </p:custDataLst>
          </p:nvPr>
        </p:nvSpPr>
        <p:spPr>
          <a:xfrm>
            <a:off x="4505325" y="518858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31" name="标题 1"/>
          <p:cNvSpPr txBox="1"/>
          <p:nvPr>
            <p:custDataLst>
              <p:tags r:id="rId33"/>
            </p:custDataLst>
          </p:nvPr>
        </p:nvSpPr>
        <p:spPr>
          <a:xfrm>
            <a:off x="4553585" y="5486400"/>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欲擒故纵,显露胸襟</a:t>
            </a:r>
          </a:p>
        </p:txBody>
      </p:sp>
      <p:sp>
        <p:nvSpPr>
          <p:cNvPr id="32" name="任意多边形 31"/>
          <p:cNvSpPr/>
          <p:nvPr>
            <p:custDataLst>
              <p:tags r:id="rId34"/>
            </p:custDataLst>
          </p:nvPr>
        </p:nvSpPr>
        <p:spPr>
          <a:xfrm>
            <a:off x="8171180" y="5241925"/>
            <a:ext cx="1353820" cy="914400"/>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33" name="标题 1"/>
          <p:cNvSpPr txBox="1"/>
          <p:nvPr>
            <p:custDataLst>
              <p:tags r:id="rId35"/>
            </p:custDataLst>
          </p:nvPr>
        </p:nvSpPr>
        <p:spPr>
          <a:xfrm>
            <a:off x="8216265" y="5431790"/>
            <a:ext cx="1263015" cy="9296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旧主评说,透视人品</a:t>
            </a:r>
          </a:p>
          <a:p>
            <a:pPr algn="ctr"/>
            <a:endPar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endParaRPr>
          </a:p>
        </p:txBody>
      </p:sp>
      <p:sp>
        <p:nvSpPr>
          <p:cNvPr id="34" name="任意多边形 33"/>
          <p:cNvSpPr/>
          <p:nvPr>
            <p:custDataLst>
              <p:tags r:id="rId36"/>
            </p:custDataLst>
          </p:nvPr>
        </p:nvSpPr>
        <p:spPr>
          <a:xfrm>
            <a:off x="6492875" y="5230495"/>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35" name="标题 1"/>
          <p:cNvSpPr txBox="1"/>
          <p:nvPr>
            <p:custDataLst>
              <p:tags r:id="rId37"/>
            </p:custDataLst>
          </p:nvPr>
        </p:nvSpPr>
        <p:spPr>
          <a:xfrm>
            <a:off x="6537960" y="5440680"/>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书面改错,以假乱真</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strips(downLeft)">
                                      <p:cBhvr>
                                        <p:cTn id="12" dur="500"/>
                                        <p:tgtEl>
                                          <p:spTgt spid="3"/>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Left)">
                                      <p:cBhvr>
                                        <p:cTn id="15" dur="500"/>
                                        <p:tgtEl>
                                          <p:spTgt spid="5"/>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strips(downLeft)">
                                      <p:cBhvr>
                                        <p:cTn id="21" dur="500"/>
                                        <p:tgtEl>
                                          <p:spTgt spid="13"/>
                                        </p:tgtEl>
                                      </p:cBhvr>
                                    </p:animEffect>
                                  </p:childTnLst>
                                </p:cTn>
                              </p:par>
                              <p:par>
                                <p:cTn id="22" presetID="18" presetClass="entr" presetSubtype="12"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strips(downLeft)">
                                      <p:cBhvr>
                                        <p:cTn id="24" dur="500"/>
                                        <p:tgtEl>
                                          <p:spTgt spid="16"/>
                                        </p:tgtEl>
                                      </p:cBhvr>
                                    </p:animEffect>
                                  </p:childTnLst>
                                </p:cTn>
                              </p:par>
                              <p:par>
                                <p:cTn id="25" presetID="18" presetClass="entr" presetSubtype="12"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18" presetClass="entr" presetSubtype="12"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strips(downLeft)">
                                      <p:cBhvr>
                                        <p:cTn id="30" dur="500"/>
                                        <p:tgtEl>
                                          <p:spTgt spid="20"/>
                                        </p:tgtEl>
                                      </p:cBhvr>
                                    </p:animEffect>
                                  </p:childTnLst>
                                </p:cTn>
                              </p:par>
                              <p:par>
                                <p:cTn id="31" presetID="18" presetClass="entr" presetSubtype="12"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strips(downLeft)">
                                      <p:cBhvr>
                                        <p:cTn id="33" dur="500"/>
                                        <p:tgtEl>
                                          <p:spTgt spid="21"/>
                                        </p:tgtEl>
                                      </p:cBhvr>
                                    </p:animEffect>
                                  </p:childTnLst>
                                </p:cTn>
                              </p:par>
                              <p:par>
                                <p:cTn id="34" presetID="18" presetClass="entr" presetSubtype="12" fill="hold" grpId="0" nodeType="with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strips(downLeft)">
                                      <p:cBhvr>
                                        <p:cTn id="36" dur="500"/>
                                        <p:tgtEl>
                                          <p:spTgt spid="24"/>
                                        </p:tgtEl>
                                      </p:cBhvr>
                                    </p:animEffect>
                                  </p:childTnLst>
                                </p:cTn>
                              </p:par>
                              <p:par>
                                <p:cTn id="37" presetID="18" presetClass="entr" presetSubtype="12"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Left)">
                                      <p:cBhvr>
                                        <p:cTn id="39" dur="500"/>
                                        <p:tgtEl>
                                          <p:spTgt spid="25"/>
                                        </p:tgtEl>
                                      </p:cBhvr>
                                    </p:animEffect>
                                  </p:childTnLst>
                                </p:cTn>
                              </p:par>
                              <p:par>
                                <p:cTn id="40" presetID="18" presetClass="entr" presetSubtype="12" fill="hold" grpId="0" nodeType="with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strips(downLeft)">
                                      <p:cBhvr>
                                        <p:cTn id="42" dur="500"/>
                                        <p:tgtEl>
                                          <p:spTgt spid="43"/>
                                        </p:tgtEl>
                                      </p:cBhvr>
                                    </p:animEffect>
                                  </p:childTnLst>
                                </p:cTn>
                              </p:par>
                              <p:par>
                                <p:cTn id="43" presetID="18" presetClass="entr" presetSubtype="12" fill="hold" grpId="0" nodeType="with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strips(downLeft)">
                                      <p:cBhvr>
                                        <p:cTn id="45" dur="500"/>
                                        <p:tgtEl>
                                          <p:spTgt spid="44"/>
                                        </p:tgtEl>
                                      </p:cBhvr>
                                    </p:animEffect>
                                  </p:childTnLst>
                                </p:cTn>
                              </p:par>
                              <p:par>
                                <p:cTn id="46" presetID="18" presetClass="entr" presetSubtype="12" fill="hold" grpId="0" nodeType="with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strips(downLeft)">
                                      <p:cBhvr>
                                        <p:cTn id="48" dur="500"/>
                                        <p:tgtEl>
                                          <p:spTgt spid="51"/>
                                        </p:tgtEl>
                                      </p:cBhvr>
                                    </p:animEffect>
                                  </p:childTnLst>
                                </p:cTn>
                              </p:par>
                              <p:par>
                                <p:cTn id="49" presetID="18" presetClass="entr" presetSubtype="12" fill="hold" grpId="0" nodeType="withEffect">
                                  <p:stCondLst>
                                    <p:cond delay="0"/>
                                  </p:stCondLst>
                                  <p:childTnLst>
                                    <p:set>
                                      <p:cBhvr>
                                        <p:cTn id="50" dur="1" fill="hold">
                                          <p:stCondLst>
                                            <p:cond delay="0"/>
                                          </p:stCondLst>
                                        </p:cTn>
                                        <p:tgtEl>
                                          <p:spTgt spid="52"/>
                                        </p:tgtEl>
                                        <p:attrNameLst>
                                          <p:attrName>style.visibility</p:attrName>
                                        </p:attrNameLst>
                                      </p:cBhvr>
                                      <p:to>
                                        <p:strVal val="visible"/>
                                      </p:to>
                                    </p:set>
                                    <p:animEffect transition="in" filter="strips(downLeft)">
                                      <p:cBhvr>
                                        <p:cTn id="51" dur="500"/>
                                        <p:tgtEl>
                                          <p:spTgt spid="52"/>
                                        </p:tgtEl>
                                      </p:cBhvr>
                                    </p:animEffect>
                                  </p:childTnLst>
                                </p:cTn>
                              </p:par>
                              <p:par>
                                <p:cTn id="52" presetID="18" presetClass="entr" presetSubtype="12"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strips(downLeft)">
                                      <p:cBhvr>
                                        <p:cTn id="54" dur="500"/>
                                        <p:tgtEl>
                                          <p:spTgt spid="55"/>
                                        </p:tgtEl>
                                      </p:cBhvr>
                                    </p:animEffect>
                                  </p:childTnLst>
                                </p:cTn>
                              </p:par>
                              <p:par>
                                <p:cTn id="55" presetID="18" presetClass="entr" presetSubtype="12" fill="hold" grpId="0" nodeType="with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strips(downLeft)">
                                      <p:cBhvr>
                                        <p:cTn id="57" dur="500"/>
                                        <p:tgtEl>
                                          <p:spTgt spid="56"/>
                                        </p:tgtEl>
                                      </p:cBhvr>
                                    </p:animEffect>
                                  </p:childTnLst>
                                </p:cTn>
                              </p:par>
                              <p:par>
                                <p:cTn id="58" presetID="18" presetClass="entr" presetSubtype="12" fill="hold" grpId="0" nodeType="withEffect">
                                  <p:stCondLst>
                                    <p:cond delay="0"/>
                                  </p:stCondLst>
                                  <p:childTnLst>
                                    <p:set>
                                      <p:cBhvr>
                                        <p:cTn id="59" dur="1" fill="hold">
                                          <p:stCondLst>
                                            <p:cond delay="0"/>
                                          </p:stCondLst>
                                        </p:cTn>
                                        <p:tgtEl>
                                          <p:spTgt spid="59"/>
                                        </p:tgtEl>
                                        <p:attrNameLst>
                                          <p:attrName>style.visibility</p:attrName>
                                        </p:attrNameLst>
                                      </p:cBhvr>
                                      <p:to>
                                        <p:strVal val="visible"/>
                                      </p:to>
                                    </p:set>
                                    <p:animEffect transition="in" filter="strips(downLeft)">
                                      <p:cBhvr>
                                        <p:cTn id="60" dur="500"/>
                                        <p:tgtEl>
                                          <p:spTgt spid="59"/>
                                        </p:tgtEl>
                                      </p:cBhvr>
                                    </p:animEffect>
                                  </p:childTnLst>
                                </p:cTn>
                              </p:par>
                              <p:par>
                                <p:cTn id="61" presetID="18" presetClass="entr" presetSubtype="12" fill="hold" grpId="0" nodeType="withEffect">
                                  <p:stCondLst>
                                    <p:cond delay="0"/>
                                  </p:stCondLst>
                                  <p:childTnLst>
                                    <p:set>
                                      <p:cBhvr>
                                        <p:cTn id="62" dur="1" fill="hold">
                                          <p:stCondLst>
                                            <p:cond delay="0"/>
                                          </p:stCondLst>
                                        </p:cTn>
                                        <p:tgtEl>
                                          <p:spTgt spid="60"/>
                                        </p:tgtEl>
                                        <p:attrNameLst>
                                          <p:attrName>style.visibility</p:attrName>
                                        </p:attrNameLst>
                                      </p:cBhvr>
                                      <p:to>
                                        <p:strVal val="visible"/>
                                      </p:to>
                                    </p:set>
                                    <p:animEffect transition="in" filter="strips(downLeft)">
                                      <p:cBhvr>
                                        <p:cTn id="63" dur="500"/>
                                        <p:tgtEl>
                                          <p:spTgt spid="60"/>
                                        </p:tgtEl>
                                      </p:cBhvr>
                                    </p:animEffect>
                                  </p:childTnLst>
                                </p:cTn>
                              </p:par>
                              <p:par>
                                <p:cTn id="64" presetID="18" presetClass="entr" presetSubtype="12" fill="hold" grpId="0" nodeType="with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strips(downLeft)">
                                      <p:cBhvr>
                                        <p:cTn id="66" dur="500"/>
                                        <p:tgtEl>
                                          <p:spTgt spid="63"/>
                                        </p:tgtEl>
                                      </p:cBhvr>
                                    </p:animEffect>
                                  </p:childTnLst>
                                </p:cTn>
                              </p:par>
                              <p:par>
                                <p:cTn id="67" presetID="18" presetClass="entr" presetSubtype="12"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strips(downLeft)">
                                      <p:cBhvr>
                                        <p:cTn id="69" dur="500"/>
                                        <p:tgtEl>
                                          <p:spTgt spid="64"/>
                                        </p:tgtEl>
                                      </p:cBhvr>
                                    </p:animEffect>
                                  </p:childTnLst>
                                </p:cTn>
                              </p:par>
                              <p:par>
                                <p:cTn id="70" presetID="18" presetClass="entr" presetSubtype="12" fill="hold" grpId="0" nodeType="withEffect">
                                  <p:stCondLst>
                                    <p:cond delay="0"/>
                                  </p:stCondLst>
                                  <p:childTnLst>
                                    <p:set>
                                      <p:cBhvr>
                                        <p:cTn id="71" dur="1" fill="hold">
                                          <p:stCondLst>
                                            <p:cond delay="0"/>
                                          </p:stCondLst>
                                        </p:cTn>
                                        <p:tgtEl>
                                          <p:spTgt spid="67"/>
                                        </p:tgtEl>
                                        <p:attrNameLst>
                                          <p:attrName>style.visibility</p:attrName>
                                        </p:attrNameLst>
                                      </p:cBhvr>
                                      <p:to>
                                        <p:strVal val="visible"/>
                                      </p:to>
                                    </p:set>
                                    <p:animEffect transition="in" filter="strips(downLeft)">
                                      <p:cBhvr>
                                        <p:cTn id="72" dur="500"/>
                                        <p:tgtEl>
                                          <p:spTgt spid="67"/>
                                        </p:tgtEl>
                                      </p:cBhvr>
                                    </p:animEffect>
                                  </p:childTnLst>
                                </p:cTn>
                              </p:par>
                              <p:par>
                                <p:cTn id="73" presetID="18" presetClass="entr" presetSubtype="12" fill="hold" grpId="0" nodeType="with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strips(downLeft)">
                                      <p:cBhvr>
                                        <p:cTn id="75" dur="500"/>
                                        <p:tgtEl>
                                          <p:spTgt spid="68"/>
                                        </p:tgtEl>
                                      </p:cBhvr>
                                    </p:animEffect>
                                  </p:childTnLst>
                                </p:cTn>
                              </p:par>
                              <p:par>
                                <p:cTn id="76" presetID="18" presetClass="entr" presetSubtype="12" fill="hold" grpId="0" nodeType="withEffect">
                                  <p:stCondLst>
                                    <p:cond delay="0"/>
                                  </p:stCondLst>
                                  <p:childTnLst>
                                    <p:set>
                                      <p:cBhvr>
                                        <p:cTn id="77" dur="1" fill="hold">
                                          <p:stCondLst>
                                            <p:cond delay="0"/>
                                          </p:stCondLst>
                                        </p:cTn>
                                        <p:tgtEl>
                                          <p:spTgt spid="9"/>
                                        </p:tgtEl>
                                        <p:attrNameLst>
                                          <p:attrName>style.visibility</p:attrName>
                                        </p:attrNameLst>
                                      </p:cBhvr>
                                      <p:to>
                                        <p:strVal val="visible"/>
                                      </p:to>
                                    </p:set>
                                    <p:animEffect transition="in" filter="strips(downLeft)">
                                      <p:cBhvr>
                                        <p:cTn id="78" dur="500"/>
                                        <p:tgtEl>
                                          <p:spTgt spid="9"/>
                                        </p:tgtEl>
                                      </p:cBhvr>
                                    </p:animEffect>
                                  </p:childTnLst>
                                </p:cTn>
                              </p:par>
                              <p:par>
                                <p:cTn id="79" presetID="18" presetClass="entr" presetSubtype="12" fill="hold" grpId="0"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strips(downLeft)">
                                      <p:cBhvr>
                                        <p:cTn id="81" dur="500"/>
                                        <p:tgtEl>
                                          <p:spTgt spid="11"/>
                                        </p:tgtEl>
                                      </p:cBhvr>
                                    </p:animEffect>
                                  </p:childTnLst>
                                </p:cTn>
                              </p:par>
                              <p:par>
                                <p:cTn id="82" presetID="18" presetClass="entr" presetSubtype="12" fill="hold" grpId="0" nodeType="with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strips(downLeft)">
                                      <p:cBhvr>
                                        <p:cTn id="84" dur="500"/>
                                        <p:tgtEl>
                                          <p:spTgt spid="18"/>
                                        </p:tgtEl>
                                      </p:cBhvr>
                                    </p:animEffect>
                                  </p:childTnLst>
                                </p:cTn>
                              </p:par>
                              <p:par>
                                <p:cTn id="85" presetID="18" presetClass="entr" presetSubtype="12"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strips(downLeft)">
                                      <p:cBhvr>
                                        <p:cTn id="87" dur="500"/>
                                        <p:tgtEl>
                                          <p:spTgt spid="22"/>
                                        </p:tgtEl>
                                      </p:cBhvr>
                                    </p:animEffect>
                                  </p:childTnLst>
                                </p:cTn>
                              </p:par>
                              <p:par>
                                <p:cTn id="88" presetID="18" presetClass="entr" presetSubtype="12" fill="hold" grpId="0" nodeType="withEffect">
                                  <p:stCondLst>
                                    <p:cond delay="0"/>
                                  </p:stCondLst>
                                  <p:childTnLst>
                                    <p:set>
                                      <p:cBhvr>
                                        <p:cTn id="89" dur="1" fill="hold">
                                          <p:stCondLst>
                                            <p:cond delay="0"/>
                                          </p:stCondLst>
                                        </p:cTn>
                                        <p:tgtEl>
                                          <p:spTgt spid="26"/>
                                        </p:tgtEl>
                                        <p:attrNameLst>
                                          <p:attrName>style.visibility</p:attrName>
                                        </p:attrNameLst>
                                      </p:cBhvr>
                                      <p:to>
                                        <p:strVal val="visible"/>
                                      </p:to>
                                    </p:set>
                                    <p:animEffect transition="in" filter="strips(downLeft)">
                                      <p:cBhvr>
                                        <p:cTn id="90" dur="500"/>
                                        <p:tgtEl>
                                          <p:spTgt spid="26"/>
                                        </p:tgtEl>
                                      </p:cBhvr>
                                    </p:animEffect>
                                  </p:childTnLst>
                                </p:cTn>
                              </p:par>
                              <p:par>
                                <p:cTn id="91" presetID="18" presetClass="entr" presetSubtype="12" fill="hold" grpId="0" nodeType="with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strips(downLeft)">
                                      <p:cBhvr>
                                        <p:cTn id="93" dur="500"/>
                                        <p:tgtEl>
                                          <p:spTgt spid="27"/>
                                        </p:tgtEl>
                                      </p:cBhvr>
                                    </p:animEffect>
                                  </p:childTnLst>
                                </p:cTn>
                              </p:par>
                              <p:par>
                                <p:cTn id="94" presetID="18" presetClass="entr" presetSubtype="12" fill="hold" grpId="0" nodeType="withEffect">
                                  <p:stCondLst>
                                    <p:cond delay="0"/>
                                  </p:stCondLst>
                                  <p:childTnLst>
                                    <p:set>
                                      <p:cBhvr>
                                        <p:cTn id="95" dur="1" fill="hold">
                                          <p:stCondLst>
                                            <p:cond delay="0"/>
                                          </p:stCondLst>
                                        </p:cTn>
                                        <p:tgtEl>
                                          <p:spTgt spid="28"/>
                                        </p:tgtEl>
                                        <p:attrNameLst>
                                          <p:attrName>style.visibility</p:attrName>
                                        </p:attrNameLst>
                                      </p:cBhvr>
                                      <p:to>
                                        <p:strVal val="visible"/>
                                      </p:to>
                                    </p:set>
                                    <p:animEffect transition="in" filter="strips(downLeft)">
                                      <p:cBhvr>
                                        <p:cTn id="96" dur="500"/>
                                        <p:tgtEl>
                                          <p:spTgt spid="28"/>
                                        </p:tgtEl>
                                      </p:cBhvr>
                                    </p:animEffect>
                                  </p:childTnLst>
                                </p:cTn>
                              </p:par>
                              <p:par>
                                <p:cTn id="97" presetID="18" presetClass="entr" presetSubtype="12" fill="hold" grpId="0" nodeType="with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strips(downLeft)">
                                      <p:cBhvr>
                                        <p:cTn id="99" dur="500"/>
                                        <p:tgtEl>
                                          <p:spTgt spid="29"/>
                                        </p:tgtEl>
                                      </p:cBhvr>
                                    </p:animEffect>
                                  </p:childTnLst>
                                </p:cTn>
                              </p:par>
                              <p:par>
                                <p:cTn id="100" presetID="18" presetClass="entr" presetSubtype="12" fill="hold" grpId="0" nodeType="with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strips(downLeft)">
                                      <p:cBhvr>
                                        <p:cTn id="102" dur="500"/>
                                        <p:tgtEl>
                                          <p:spTgt spid="30"/>
                                        </p:tgtEl>
                                      </p:cBhvr>
                                    </p:animEffect>
                                  </p:childTnLst>
                                </p:cTn>
                              </p:par>
                              <p:par>
                                <p:cTn id="103" presetID="18" presetClass="entr" presetSubtype="12" fill="hold" grpId="0" nodeType="withEffect">
                                  <p:stCondLst>
                                    <p:cond delay="0"/>
                                  </p:stCondLst>
                                  <p:childTnLst>
                                    <p:set>
                                      <p:cBhvr>
                                        <p:cTn id="104" dur="1" fill="hold">
                                          <p:stCondLst>
                                            <p:cond delay="0"/>
                                          </p:stCondLst>
                                        </p:cTn>
                                        <p:tgtEl>
                                          <p:spTgt spid="31"/>
                                        </p:tgtEl>
                                        <p:attrNameLst>
                                          <p:attrName>style.visibility</p:attrName>
                                        </p:attrNameLst>
                                      </p:cBhvr>
                                      <p:to>
                                        <p:strVal val="visible"/>
                                      </p:to>
                                    </p:set>
                                    <p:animEffect transition="in" filter="strips(downLeft)">
                                      <p:cBhvr>
                                        <p:cTn id="105" dur="500"/>
                                        <p:tgtEl>
                                          <p:spTgt spid="31"/>
                                        </p:tgtEl>
                                      </p:cBhvr>
                                    </p:animEffect>
                                  </p:childTnLst>
                                </p:cTn>
                              </p:par>
                              <p:par>
                                <p:cTn id="106" presetID="18" presetClass="entr" presetSubtype="12" fill="hold" grpId="0" nodeType="withEffect">
                                  <p:stCondLst>
                                    <p:cond delay="0"/>
                                  </p:stCondLst>
                                  <p:childTnLst>
                                    <p:set>
                                      <p:cBhvr>
                                        <p:cTn id="107" dur="1" fill="hold">
                                          <p:stCondLst>
                                            <p:cond delay="0"/>
                                          </p:stCondLst>
                                        </p:cTn>
                                        <p:tgtEl>
                                          <p:spTgt spid="32"/>
                                        </p:tgtEl>
                                        <p:attrNameLst>
                                          <p:attrName>style.visibility</p:attrName>
                                        </p:attrNameLst>
                                      </p:cBhvr>
                                      <p:to>
                                        <p:strVal val="visible"/>
                                      </p:to>
                                    </p:set>
                                    <p:animEffect transition="in" filter="strips(downLeft)">
                                      <p:cBhvr>
                                        <p:cTn id="108" dur="500"/>
                                        <p:tgtEl>
                                          <p:spTgt spid="32"/>
                                        </p:tgtEl>
                                      </p:cBhvr>
                                    </p:animEffect>
                                  </p:childTnLst>
                                </p:cTn>
                              </p:par>
                              <p:par>
                                <p:cTn id="109" presetID="18" presetClass="entr" presetSubtype="12" fill="hold" grpId="0" nodeType="withEffect">
                                  <p:stCondLst>
                                    <p:cond delay="0"/>
                                  </p:stCondLst>
                                  <p:childTnLst>
                                    <p:set>
                                      <p:cBhvr>
                                        <p:cTn id="110" dur="1" fill="hold">
                                          <p:stCondLst>
                                            <p:cond delay="0"/>
                                          </p:stCondLst>
                                        </p:cTn>
                                        <p:tgtEl>
                                          <p:spTgt spid="33"/>
                                        </p:tgtEl>
                                        <p:attrNameLst>
                                          <p:attrName>style.visibility</p:attrName>
                                        </p:attrNameLst>
                                      </p:cBhvr>
                                      <p:to>
                                        <p:strVal val="visible"/>
                                      </p:to>
                                    </p:set>
                                    <p:animEffect transition="in" filter="strips(downLeft)">
                                      <p:cBhvr>
                                        <p:cTn id="111" dur="500"/>
                                        <p:tgtEl>
                                          <p:spTgt spid="33"/>
                                        </p:tgtEl>
                                      </p:cBhvr>
                                    </p:animEffect>
                                  </p:childTnLst>
                                </p:cTn>
                              </p:par>
                              <p:par>
                                <p:cTn id="112" presetID="18" presetClass="entr" presetSubtype="12"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Effect transition="in" filter="strips(downLeft)">
                                      <p:cBhvr>
                                        <p:cTn id="114" dur="500"/>
                                        <p:tgtEl>
                                          <p:spTgt spid="34"/>
                                        </p:tgtEl>
                                      </p:cBhvr>
                                    </p:animEffect>
                                  </p:childTnLst>
                                </p:cTn>
                              </p:par>
                              <p:par>
                                <p:cTn id="115" presetID="18" presetClass="entr" presetSubtype="12" fill="hold" grpId="0" nodeType="withEffect">
                                  <p:stCondLst>
                                    <p:cond delay="0"/>
                                  </p:stCondLst>
                                  <p:childTnLst>
                                    <p:set>
                                      <p:cBhvr>
                                        <p:cTn id="116" dur="1" fill="hold">
                                          <p:stCondLst>
                                            <p:cond delay="0"/>
                                          </p:stCondLst>
                                        </p:cTn>
                                        <p:tgtEl>
                                          <p:spTgt spid="35"/>
                                        </p:tgtEl>
                                        <p:attrNameLst>
                                          <p:attrName>style.visibility</p:attrName>
                                        </p:attrNameLst>
                                      </p:cBhvr>
                                      <p:to>
                                        <p:strVal val="visible"/>
                                      </p:to>
                                    </p:set>
                                    <p:animEffect transition="in" filter="strips(downLeft)">
                                      <p:cBhvr>
                                        <p:cTn id="11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animBg="1"/>
      <p:bldP spid="3" grpId="1" animBg="1"/>
      <p:bldP spid="5" grpId="0"/>
      <p:bldP spid="5" grpId="1"/>
      <p:bldP spid="12" grpId="0" animBg="1"/>
      <p:bldP spid="12" grpId="1" animBg="1"/>
      <p:bldP spid="13" grpId="0"/>
      <p:bldP spid="13" grpId="1"/>
      <p:bldP spid="16" grpId="0" animBg="1"/>
      <p:bldP spid="16" grpId="1" animBg="1"/>
      <p:bldP spid="17" grpId="0"/>
      <p:bldP spid="17" grpId="1"/>
      <p:bldP spid="20" grpId="0" animBg="1"/>
      <p:bldP spid="20" grpId="1" animBg="1"/>
      <p:bldP spid="21" grpId="0"/>
      <p:bldP spid="21" grpId="1"/>
      <p:bldP spid="24" grpId="0" animBg="1"/>
      <p:bldP spid="24" grpId="1" animBg="1"/>
      <p:bldP spid="25" grpId="0"/>
      <p:bldP spid="25" grpId="1"/>
      <p:bldP spid="43" grpId="0" animBg="1"/>
      <p:bldP spid="43" grpId="1" animBg="1"/>
      <p:bldP spid="44" grpId="0"/>
      <p:bldP spid="44" grpId="1"/>
      <p:bldP spid="51" grpId="0" animBg="1"/>
      <p:bldP spid="51" grpId="1" animBg="1"/>
      <p:bldP spid="52" grpId="0"/>
      <p:bldP spid="52" grpId="1"/>
      <p:bldP spid="55" grpId="0" animBg="1"/>
      <p:bldP spid="55" grpId="1" animBg="1"/>
      <p:bldP spid="56" grpId="0"/>
      <p:bldP spid="56" grpId="1"/>
      <p:bldP spid="59" grpId="0" animBg="1"/>
      <p:bldP spid="59" grpId="1" animBg="1"/>
      <p:bldP spid="60" grpId="0"/>
      <p:bldP spid="60" grpId="1"/>
      <p:bldP spid="63" grpId="0" animBg="1"/>
      <p:bldP spid="63" grpId="1" animBg="1"/>
      <p:bldP spid="64" grpId="0"/>
      <p:bldP spid="64" grpId="1"/>
      <p:bldP spid="67" grpId="0" animBg="1"/>
      <p:bldP spid="67" grpId="1" animBg="1"/>
      <p:bldP spid="68" grpId="0"/>
      <p:bldP spid="68" grpId="1"/>
      <p:bldP spid="9" grpId="0" animBg="1"/>
      <p:bldP spid="9" grpId="1" animBg="1"/>
      <p:bldP spid="11" grpId="0"/>
      <p:bldP spid="11" grpId="1"/>
      <p:bldP spid="18" grpId="0" animBg="1"/>
      <p:bldP spid="18" grpId="1" animBg="1"/>
      <p:bldP spid="22" grpId="0"/>
      <p:bldP spid="22" grpId="1"/>
      <p:bldP spid="26" grpId="0" animBg="1"/>
      <p:bldP spid="26" grpId="1" animBg="1"/>
      <p:bldP spid="27" grpId="0"/>
      <p:bldP spid="27" grpId="1"/>
      <p:bldP spid="28" grpId="0" animBg="1"/>
      <p:bldP spid="28" grpId="1" animBg="1"/>
      <p:bldP spid="29" grpId="0"/>
      <p:bldP spid="29" grpId="1"/>
      <p:bldP spid="30" grpId="0" animBg="1"/>
      <p:bldP spid="30" grpId="1" animBg="1"/>
      <p:bldP spid="31" grpId="0"/>
      <p:bldP spid="31" grpId="1"/>
      <p:bldP spid="32" grpId="0" animBg="1"/>
      <p:bldP spid="32" grpId="1" animBg="1"/>
      <p:bldP spid="33" grpId="0"/>
      <p:bldP spid="33" grpId="1"/>
      <p:bldP spid="34" grpId="0" animBg="1"/>
      <p:bldP spid="34" grpId="1" animBg="1"/>
      <p:bldP spid="35" grpId="0"/>
      <p:bldP spid="35" grpId="1"/>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714703" y="855980"/>
            <a:ext cx="10825656" cy="5908040"/>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大数据强力加持企业招聘及人才保留工作</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事实上,华恒智信咨询公司经过长期研究,发现大数据不仅仅可以使用企业的内部数据,而且可以使用外部的宏观数据。例如,美国的富国银行注意到了宏观数据的价值,通过大数据分析将其从仓库中解放出来,成为企业招聘和人才保留工作的强力支持。</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(一)员工保留与招聘</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富国银行的数据分析负责人皮尔斯和他的团队从美国劳工统计局(Bureau of Labor Statistics)提取诸如地区失业率这样的数据,以帮助预测未来不同地区市场上的人才变化情况。同时,该团队还使用宏观经济数据来掌握不同地区、不同职业可招募人才的情况。</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(二)员工的多样性与融合性</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在该银行的经验里,绝大多数靠种族或者性别来衡量多样性的组织都只会使用全国性的标准来衡量多样性的进展,但是它们并没有区分自己的目标是整个员工队伍的多样性,还是核心人才队伍的多样性。该数据分析团队通过使用美国社区调查(American Community Survey)的数据将他们的多样性调查提升到了一个新的层次。</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对应富国银行的情景,大数据在这些情况下和原先相比,企业的人力资源工作发生了哪些改变呢?</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培训与开发的流程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培训与开发的需求分析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培训与开发计划的制订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培训与开发计划的实施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单元五　培训与开发的效果评估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模块五　员工培训与开发</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graphicFrame>
        <p:nvGraphicFramePr>
          <p:cNvPr id="5" name="图示 4"/>
          <p:cNvGraphicFramePr/>
          <p:nvPr/>
        </p:nvGraphicFramePr>
        <p:xfrm>
          <a:off x="1383030" y="1391285"/>
          <a:ext cx="9935210" cy="113093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162" name="RL5-1.EPS" descr="id:2147509075;FounderCES"/>
          <p:cNvPicPr>
            <a:picLocks noChangeAspect="1"/>
          </p:cNvPicPr>
          <p:nvPr/>
        </p:nvPicPr>
        <p:blipFill>
          <a:blip r:embed="rId8"/>
          <a:stretch>
            <a:fillRect/>
          </a:stretch>
        </p:blipFill>
        <p:spPr>
          <a:xfrm>
            <a:off x="1383030" y="3423285"/>
            <a:ext cx="9167495" cy="1941830"/>
          </a:xfrm>
          <a:prstGeom prst="rect">
            <a:avLst/>
          </a:prstGeom>
        </p:spPr>
      </p:pic>
      <p:sp>
        <p:nvSpPr>
          <p:cNvPr id="6" name="文本框 5"/>
          <p:cNvSpPr txBox="1"/>
          <p:nvPr/>
        </p:nvSpPr>
        <p:spPr>
          <a:xfrm>
            <a:off x="1383030" y="916940"/>
            <a:ext cx="605790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员工的培训与开发是一项复杂的系统工程,它基于两个理念:</a:t>
            </a:r>
          </a:p>
        </p:txBody>
      </p:sp>
      <p:sp>
        <p:nvSpPr>
          <p:cNvPr id="7" name="文本框 6"/>
          <p:cNvSpPr txBox="1"/>
          <p:nvPr/>
        </p:nvSpPr>
        <p:spPr>
          <a:xfrm>
            <a:off x="1388110" y="2791460"/>
            <a:ext cx="605790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员工的培训与开发流程：</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1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p:tgtEl>
                                          <p:spTgt spid="6"/>
                                        </p:tgtEl>
                                        <p:attrNameLst>
                                          <p:attrName>ppt_y</p:attrName>
                                        </p:attrNameLst>
                                      </p:cBhvr>
                                      <p:tavLst>
                                        <p:tav tm="0">
                                          <p:val>
                                            <p:strVal val="#ppt_y+#ppt_h*1.125000"/>
                                          </p:val>
                                        </p:tav>
                                        <p:tav tm="100000">
                                          <p:val>
                                            <p:strVal val="#ppt_y"/>
                                          </p:val>
                                        </p:tav>
                                      </p:tavLst>
                                    </p:anim>
                                    <p:animEffect transition="in" filter="wipe(up)">
                                      <p:cBhvr>
                                        <p:cTn id="12" dur="500"/>
                                        <p:tgtEl>
                                          <p:spTgt spid="6"/>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p:tgtEl>
                                          <p:spTgt spid="7"/>
                                        </p:tgtEl>
                                        <p:attrNameLst>
                                          <p:attrName>ppt_y</p:attrName>
                                        </p:attrNameLst>
                                      </p:cBhvr>
                                      <p:tavLst>
                                        <p:tav tm="0">
                                          <p:val>
                                            <p:strVal val="#ppt_y+#ppt_h*1.125000"/>
                                          </p:val>
                                        </p:tav>
                                        <p:tav tm="100000">
                                          <p:val>
                                            <p:strVal val="#ppt_y"/>
                                          </p:val>
                                        </p:tav>
                                      </p:tavLst>
                                    </p:anim>
                                    <p:animEffect transition="in" filter="wipe(up)">
                                      <p:cBhvr>
                                        <p:cTn id="16" dur="500"/>
                                        <p:tgtEl>
                                          <p:spTgt spid="7"/>
                                        </p:tgtEl>
                                      </p:cBhvr>
                                    </p:animEffect>
                                  </p:childTnLst>
                                </p:cTn>
                              </p:par>
                              <p:par>
                                <p:cTn id="17" presetID="12" presetClass="entr" presetSubtype="4" fill="hold" nodeType="withEffect">
                                  <p:stCondLst>
                                    <p:cond delay="0"/>
                                  </p:stCondLst>
                                  <p:childTnLst>
                                    <p:set>
                                      <p:cBhvr>
                                        <p:cTn id="18" dur="1" fill="hold">
                                          <p:stCondLst>
                                            <p:cond delay="0"/>
                                          </p:stCondLst>
                                        </p:cTn>
                                        <p:tgtEl>
                                          <p:spTgt spid="162"/>
                                        </p:tgtEl>
                                        <p:attrNameLst>
                                          <p:attrName>style.visibility</p:attrName>
                                        </p:attrNameLst>
                                      </p:cBhvr>
                                      <p:to>
                                        <p:strVal val="visible"/>
                                      </p:to>
                                    </p:set>
                                    <p:anim calcmode="lin" valueType="num">
                                      <p:cBhvr additive="base">
                                        <p:cTn id="19" dur="500"/>
                                        <p:tgtEl>
                                          <p:spTgt spid="162"/>
                                        </p:tgtEl>
                                        <p:attrNameLst>
                                          <p:attrName>ppt_y</p:attrName>
                                        </p:attrNameLst>
                                      </p:cBhvr>
                                      <p:tavLst>
                                        <p:tav tm="0">
                                          <p:val>
                                            <p:strVal val="#ppt_y+#ppt_h*1.125000"/>
                                          </p:val>
                                        </p:tav>
                                        <p:tav tm="100000">
                                          <p:val>
                                            <p:strVal val="#ppt_y"/>
                                          </p:val>
                                        </p:tav>
                                      </p:tavLst>
                                    </p:anim>
                                    <p:animEffect transition="in" filter="wipe(up)">
                                      <p:cBhvr>
                                        <p:cTn id="20"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6" grpId="0"/>
      <p:bldP spid="6" grpId="1"/>
      <p:bldP spid="7" grpId="0"/>
      <p:bldP spid="7" grpId="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培训与开发需求分析的工作流程</a:t>
            </a:r>
          </a:p>
        </p:txBody>
      </p:sp>
      <p:cxnSp>
        <p:nvCxnSpPr>
          <p:cNvPr id="4" name="直接连接符 3"/>
          <p:cNvCxnSpPr/>
          <p:nvPr>
            <p:custDataLst>
              <p:tags r:id="rId2"/>
            </p:custDataLst>
          </p:nvPr>
        </p:nvCxnSpPr>
        <p:spPr>
          <a:xfrm>
            <a:off x="2760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3811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023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2508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025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企业各部门根据企业的战略发展目标,结合本部门工作实际,按照员工培训制度,提出员工培训与开发的需求动向,并报人力资源部。一般而言,每半年提出一次。</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025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人力资源部整理各部门的培训需求,提出培训需求调查,报上级审核、批准。</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015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人力资源部编制培训需求调查表,对培训需求进行调查。</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015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人力资源部对培训需求调查结果进行分析、确认,并形成培训需求分析报告书,报上级审核、批准。</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015740" y="525653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根据审批的培训需求分析报告书,制订员工培训与开发计划。</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88595" y="3677285"/>
            <a:ext cx="1835150" cy="368300"/>
          </a:xfrm>
          <a:prstGeom prst="rect">
            <a:avLst/>
          </a:prstGeom>
          <a:noFill/>
        </p:spPr>
        <p:txBody>
          <a:bodyPr wrap="square" rtlCol="0">
            <a:spAutoFit/>
          </a:bodyPr>
          <a:lstStyle/>
          <a:p>
            <a:r>
              <a:rPr lang="zh-CN" altLang="en-US" b="1">
                <a:latin typeface="微软雅黑" panose="020B0503020204020204" charset="-122"/>
                <a:ea typeface="微软雅黑" panose="020B0503020204020204" charset="-122"/>
              </a:rPr>
              <a:t>工作任务描述</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par>
                          <p:cTn id="37" fill="hold">
                            <p:stCondLst>
                              <p:cond delay="0"/>
                            </p:stCondLst>
                            <p:childTnLst>
                              <p:par>
                                <p:cTn id="38" presetID="42" presetClass="entr" presetSubtype="0" fill="hold"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anim calcmode="lin" valueType="num">
                                      <p:cBhvr>
                                        <p:cTn id="41" dur="1000" fill="hold"/>
                                        <p:tgtEl>
                                          <p:spTgt spid="40"/>
                                        </p:tgtEl>
                                        <p:attrNameLst>
                                          <p:attrName>ppt_x</p:attrName>
                                        </p:attrNameLst>
                                      </p:cBhvr>
                                      <p:tavLst>
                                        <p:tav tm="0">
                                          <p:val>
                                            <p:strVal val="#ppt_x"/>
                                          </p:val>
                                        </p:tav>
                                        <p:tav tm="100000">
                                          <p:val>
                                            <p:strVal val="#ppt_x"/>
                                          </p:val>
                                        </p:tav>
                                      </p:tavLst>
                                    </p:anim>
                                    <p:anim calcmode="lin" valueType="num">
                                      <p:cBhvr>
                                        <p:cTn id="42" dur="1000" fill="hold"/>
                                        <p:tgtEl>
                                          <p:spTgt spid="40"/>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1000"/>
                                        <p:tgtEl>
                                          <p:spTgt spid="48"/>
                                        </p:tgtEl>
                                      </p:cBhvr>
                                    </p:animEffect>
                                    <p:anim calcmode="lin" valueType="num">
                                      <p:cBhvr>
                                        <p:cTn id="47" dur="1000" fill="hold"/>
                                        <p:tgtEl>
                                          <p:spTgt spid="48"/>
                                        </p:tgtEl>
                                        <p:attrNameLst>
                                          <p:attrName>ppt_x</p:attrName>
                                        </p:attrNameLst>
                                      </p:cBhvr>
                                      <p:tavLst>
                                        <p:tav tm="0">
                                          <p:val>
                                            <p:strVal val="#ppt_x"/>
                                          </p:val>
                                        </p:tav>
                                        <p:tav tm="100000">
                                          <p:val>
                                            <p:strVal val="#ppt_x"/>
                                          </p:val>
                                        </p:tav>
                                      </p:tavLst>
                                    </p:anim>
                                    <p:anim calcmode="lin" valueType="num">
                                      <p:cBhvr>
                                        <p:cTn id="48" dur="1000" fill="hold"/>
                                        <p:tgtEl>
                                          <p:spTgt spid="48"/>
                                        </p:tgtEl>
                                        <p:attrNameLst>
                                          <p:attrName>ppt_y</p:attrName>
                                        </p:attrNameLst>
                                      </p:cBhvr>
                                      <p:tavLst>
                                        <p:tav tm="0">
                                          <p:val>
                                            <p:strVal val="#ppt_y+.1"/>
                                          </p:val>
                                        </p:tav>
                                        <p:tav tm="100000">
                                          <p:val>
                                            <p:strVal val="#ppt_y"/>
                                          </p:val>
                                        </p:tav>
                                      </p:tavLst>
                                    </p:anim>
                                  </p:childTnLst>
                                </p:cTn>
                              </p:par>
                            </p:childTnLst>
                          </p:cTn>
                        </p:par>
                        <p:par>
                          <p:cTn id="49" fill="hold">
                            <p:stCondLst>
                              <p:cond delay="2000"/>
                            </p:stCondLst>
                            <p:childTnLst>
                              <p:par>
                                <p:cTn id="50" presetID="42" presetClass="entr" presetSubtype="0"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anim calcmode="lin" valueType="num">
                                      <p:cBhvr>
                                        <p:cTn id="53" dur="1000" fill="hold"/>
                                        <p:tgtEl>
                                          <p:spTgt spid="55"/>
                                        </p:tgtEl>
                                        <p:attrNameLst>
                                          <p:attrName>ppt_x</p:attrName>
                                        </p:attrNameLst>
                                      </p:cBhvr>
                                      <p:tavLst>
                                        <p:tav tm="0">
                                          <p:val>
                                            <p:strVal val="#ppt_x"/>
                                          </p:val>
                                        </p:tav>
                                        <p:tav tm="100000">
                                          <p:val>
                                            <p:strVal val="#ppt_x"/>
                                          </p:val>
                                        </p:tav>
                                      </p:tavLst>
                                    </p:anim>
                                    <p:anim calcmode="lin" valueType="num">
                                      <p:cBhvr>
                                        <p:cTn id="54" dur="1000" fill="hold"/>
                                        <p:tgtEl>
                                          <p:spTgt spid="55"/>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42" presetClass="entr" presetSubtype="0"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1000"/>
                                        <p:tgtEl>
                                          <p:spTgt spid="62"/>
                                        </p:tgtEl>
                                      </p:cBhvr>
                                    </p:animEffect>
                                    <p:anim calcmode="lin" valueType="num">
                                      <p:cBhvr>
                                        <p:cTn id="59" dur="1000" fill="hold"/>
                                        <p:tgtEl>
                                          <p:spTgt spid="62"/>
                                        </p:tgtEl>
                                        <p:attrNameLst>
                                          <p:attrName>ppt_x</p:attrName>
                                        </p:attrNameLst>
                                      </p:cBhvr>
                                      <p:tavLst>
                                        <p:tav tm="0">
                                          <p:val>
                                            <p:strVal val="#ppt_x"/>
                                          </p:val>
                                        </p:tav>
                                        <p:tav tm="100000">
                                          <p:val>
                                            <p:strVal val="#ppt_x"/>
                                          </p:val>
                                        </p:tav>
                                      </p:tavLst>
                                    </p:anim>
                                    <p:anim calcmode="lin" valueType="num">
                                      <p:cBhvr>
                                        <p:cTn id="6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437005" y="1205865"/>
            <a:ext cx="9108440" cy="1337945"/>
          </a:xfrm>
          <a:prstGeom prst="rect">
            <a:avLst/>
          </a:prstGeom>
          <a:ln>
            <a:solidFill>
              <a:srgbClr val="9B552C"/>
            </a:solidFill>
          </a:ln>
        </p:spPr>
        <p:txBody>
          <a:bodyPr wrap="square">
            <a:spAutoFit/>
          </a:bodyPr>
          <a:lstStyle/>
          <a:p>
            <a:pPr indent="266700">
              <a:lnSpc>
                <a:spcPct val="150000"/>
              </a:lnSpc>
              <a:spcAft>
                <a:spcPts val="0"/>
              </a:spcAft>
            </a:pPr>
            <a:r>
              <a:rPr sz="1800" dirty="0">
                <a:solidFill>
                  <a:srgbClr val="0070C0"/>
                </a:solidFill>
                <a:latin typeface="微软雅黑" panose="020B0503020204020204" charset="-122"/>
                <a:ea typeface="微软雅黑" panose="020B0503020204020204" charset="-122"/>
                <a:cs typeface="微软雅黑" panose="020B0503020204020204" charset="-122"/>
              </a:rPr>
              <a:t>人力资源开发</a:t>
            </a:r>
            <a:r>
              <a:rPr lang="zh-CN" sz="1800" dirty="0">
                <a:solidFill>
                  <a:srgbClr val="0070C0"/>
                </a:solidFill>
                <a:latin typeface="微软雅黑" panose="020B0503020204020204" charset="-122"/>
                <a:ea typeface="微软雅黑" panose="020B0503020204020204" charset="-122"/>
                <a:cs typeface="微软雅黑" panose="020B0503020204020204" charset="-122"/>
              </a:rPr>
              <a:t>：</a:t>
            </a:r>
            <a:r>
              <a:rPr sz="1800" dirty="0">
                <a:solidFill>
                  <a:srgbClr val="000000"/>
                </a:solidFill>
                <a:latin typeface="微软雅黑" panose="020B0503020204020204" charset="-122"/>
                <a:ea typeface="微软雅黑" panose="020B0503020204020204" charset="-122"/>
                <a:cs typeface="微软雅黑" panose="020B0503020204020204" charset="-122"/>
              </a:rPr>
              <a:t>主要指国家或地区、企业、家庭、个人的正规国民教育,在职学历教育,职业技能培训以及人的使用和启智等一系列活动,从而达到培养各类人才、开发人的潜能、提升人的质量的目的。</a:t>
            </a:r>
          </a:p>
        </p:txBody>
      </p:sp>
      <p:graphicFrame>
        <p:nvGraphicFramePr>
          <p:cNvPr id="3" name="表格 2"/>
          <p:cNvGraphicFramePr/>
          <p:nvPr>
            <p:custDataLst>
              <p:tags r:id="rId2"/>
            </p:custDataLst>
          </p:nvPr>
        </p:nvGraphicFramePr>
        <p:xfrm>
          <a:off x="983615" y="2807970"/>
          <a:ext cx="10036175" cy="1174750"/>
        </p:xfrm>
        <a:graphic>
          <a:graphicData uri="http://schemas.openxmlformats.org/drawingml/2006/table">
            <a:tbl>
              <a:tblPr firstRow="1" bandRow="1">
                <a:tableStyleId>{5C22544A-7EE6-4342-B048-85BDC9FD1C3A}</a:tableStyleId>
              </a:tblPr>
              <a:tblGrid>
                <a:gridCol w="1315085">
                  <a:extLst>
                    <a:ext uri="{9D8B030D-6E8A-4147-A177-3AD203B41FA5}">
                      <a16:colId xmlns:a16="http://schemas.microsoft.com/office/drawing/2014/main" val="20000"/>
                    </a:ext>
                  </a:extLst>
                </a:gridCol>
                <a:gridCol w="2057400">
                  <a:extLst>
                    <a:ext uri="{9D8B030D-6E8A-4147-A177-3AD203B41FA5}">
                      <a16:colId xmlns:a16="http://schemas.microsoft.com/office/drawing/2014/main" val="20001"/>
                    </a:ext>
                  </a:extLst>
                </a:gridCol>
                <a:gridCol w="2221230">
                  <a:extLst>
                    <a:ext uri="{9D8B030D-6E8A-4147-A177-3AD203B41FA5}">
                      <a16:colId xmlns:a16="http://schemas.microsoft.com/office/drawing/2014/main" val="20002"/>
                    </a:ext>
                  </a:extLst>
                </a:gridCol>
                <a:gridCol w="2221230">
                  <a:extLst>
                    <a:ext uri="{9D8B030D-6E8A-4147-A177-3AD203B41FA5}">
                      <a16:colId xmlns:a16="http://schemas.microsoft.com/office/drawing/2014/main" val="20003"/>
                    </a:ext>
                  </a:extLst>
                </a:gridCol>
                <a:gridCol w="2221230">
                  <a:extLst>
                    <a:ext uri="{9D8B030D-6E8A-4147-A177-3AD203B41FA5}">
                      <a16:colId xmlns:a16="http://schemas.microsoft.com/office/drawing/2014/main" val="20004"/>
                    </a:ext>
                  </a:extLst>
                </a:gridCol>
              </a:tblGrid>
              <a:tr h="497205">
                <a:tc>
                  <a:txBody>
                    <a:bodyPr/>
                    <a:lstStyle/>
                    <a:p>
                      <a:pPr algn="ctr">
                        <a:buNone/>
                      </a:pPr>
                      <a:endParaRPr lang="zh-CN" altLang="en-US" sz="1800" b="0" dirty="0">
                        <a:solidFill>
                          <a:schemeClr val="tx1"/>
                        </a:solidFill>
                        <a:uFillTx/>
                        <a:latin typeface="微软雅黑" panose="020B0503020204020204" charset="-122"/>
                        <a:ea typeface="微软雅黑" panose="020B0503020204020204" charset="-122"/>
                      </a:endParaRPr>
                    </a:p>
                  </a:txBody>
                  <a:tcPr>
                    <a:solidFill>
                      <a:schemeClr val="bg1">
                        <a:lumMod val="50000"/>
                      </a:schemeClr>
                    </a:solidFill>
                  </a:tcPr>
                </a:tc>
                <a:tc>
                  <a:txBody>
                    <a:bodyPr/>
                    <a:lstStyle/>
                    <a:p>
                      <a:pPr algn="ctr">
                        <a:buNone/>
                      </a:pPr>
                      <a:r>
                        <a:rPr lang="zh-CN" altLang="en-US" sz="1800" b="1">
                          <a:latin typeface="微软雅黑" panose="020B0503020204020204" charset="-122"/>
                          <a:ea typeface="微软雅黑" panose="020B0503020204020204" charset="-122"/>
                        </a:rPr>
                        <a:t>家庭教育</a:t>
                      </a:r>
                    </a:p>
                  </a:txBody>
                  <a:tcPr>
                    <a:solidFill>
                      <a:schemeClr val="bg1">
                        <a:lumMod val="50000"/>
                      </a:schemeClr>
                    </a:solidFill>
                  </a:tcPr>
                </a:tc>
                <a:tc>
                  <a:txBody>
                    <a:bodyPr/>
                    <a:lstStyle/>
                    <a:p>
                      <a:pPr algn="ctr">
                        <a:buNone/>
                      </a:pPr>
                      <a:r>
                        <a:rPr lang="zh-CN" altLang="en-US" sz="1800" b="1">
                          <a:latin typeface="微软雅黑" panose="020B0503020204020204" charset="-122"/>
                          <a:ea typeface="微软雅黑" panose="020B0503020204020204" charset="-122"/>
                        </a:rPr>
                        <a:t>学校教育</a:t>
                      </a:r>
                    </a:p>
                  </a:txBody>
                  <a:tcPr>
                    <a:solidFill>
                      <a:schemeClr val="bg1">
                        <a:lumMod val="50000"/>
                      </a:schemeClr>
                    </a:solidFill>
                  </a:tcPr>
                </a:tc>
                <a:tc>
                  <a:txBody>
                    <a:bodyPr/>
                    <a:lstStyle/>
                    <a:p>
                      <a:pPr algn="ctr">
                        <a:buNone/>
                      </a:pPr>
                      <a:r>
                        <a:rPr lang="zh-CN" altLang="en-US" sz="1800" b="1">
                          <a:latin typeface="微软雅黑" panose="020B0503020204020204" charset="-122"/>
                          <a:ea typeface="微软雅黑" panose="020B0503020204020204" charset="-122"/>
                        </a:rPr>
                        <a:t>社会教育</a:t>
                      </a:r>
                    </a:p>
                  </a:txBody>
                  <a:tcPr>
                    <a:solidFill>
                      <a:schemeClr val="bg1">
                        <a:lumMod val="50000"/>
                      </a:schemeClr>
                    </a:solidFill>
                  </a:tcPr>
                </a:tc>
                <a:tc>
                  <a:txBody>
                    <a:bodyPr/>
                    <a:lstStyle/>
                    <a:p>
                      <a:pPr algn="ctr">
                        <a:buNone/>
                      </a:pPr>
                      <a:r>
                        <a:rPr lang="zh-CN" altLang="en-US" sz="1800" b="1">
                          <a:latin typeface="微软雅黑" panose="020B0503020204020204" charset="-122"/>
                          <a:ea typeface="微软雅黑" panose="020B0503020204020204" charset="-122"/>
                        </a:rPr>
                        <a:t>自我教育</a:t>
                      </a:r>
                    </a:p>
                  </a:txBody>
                  <a:tcPr>
                    <a:solidFill>
                      <a:schemeClr val="bg1">
                        <a:lumMod val="50000"/>
                      </a:schemeClr>
                    </a:solidFill>
                  </a:tcPr>
                </a:tc>
                <a:extLst>
                  <a:ext uri="{0D108BD9-81ED-4DB2-BD59-A6C34878D82A}">
                    <a16:rowId xmlns:a16="http://schemas.microsoft.com/office/drawing/2014/main" val="10000"/>
                  </a:ext>
                </a:extLst>
              </a:tr>
              <a:tr h="677545">
                <a:tc>
                  <a:txBody>
                    <a:bodyPr/>
                    <a:lstStyle/>
                    <a:p>
                      <a:pPr algn="ctr">
                        <a:buNone/>
                      </a:pPr>
                      <a:r>
                        <a:rPr lang="zh-CN" altLang="en-US" sz="1800">
                          <a:solidFill>
                            <a:schemeClr val="tx1"/>
                          </a:solidFill>
                          <a:uFillTx/>
                          <a:latin typeface="微软雅黑" panose="020B0503020204020204" charset="-122"/>
                          <a:ea typeface="微软雅黑" panose="020B0503020204020204" charset="-122"/>
                        </a:rPr>
                        <a:t>影响最大的时间</a:t>
                      </a:r>
                    </a:p>
                  </a:txBody>
                  <a:tcPr>
                    <a:solidFill>
                      <a:schemeClr val="bg1">
                        <a:lumMod val="90000"/>
                      </a:schemeClr>
                    </a:solidFill>
                  </a:tcPr>
                </a:tc>
                <a:tc>
                  <a:txBody>
                    <a:bodyPr/>
                    <a:lstStyle/>
                    <a:p>
                      <a:pPr algn="ctr">
                        <a:buNone/>
                      </a:pPr>
                      <a:r>
                        <a:rPr lang="zh-CN" altLang="en-US" sz="1800">
                          <a:solidFill>
                            <a:schemeClr val="tx1"/>
                          </a:solidFill>
                          <a:uFillTx/>
                          <a:latin typeface="微软雅黑" panose="020B0503020204020204" charset="-122"/>
                          <a:ea typeface="微软雅黑" panose="020B0503020204020204" charset="-122"/>
                          <a:cs typeface="微软雅黑" panose="020B0503020204020204" charset="-122"/>
                        </a:rPr>
                        <a:t>从出生到10岁左右</a:t>
                      </a:r>
                    </a:p>
                  </a:txBody>
                  <a:tcPr>
                    <a:solidFill>
                      <a:schemeClr val="bg1">
                        <a:lumMod val="90000"/>
                      </a:schemeClr>
                    </a:solidFill>
                  </a:tcPr>
                </a:tc>
                <a:tc>
                  <a:txBody>
                    <a:bodyPr/>
                    <a:lstStyle/>
                    <a:p>
                      <a:pPr algn="ctr">
                        <a:buNone/>
                      </a:pPr>
                      <a:r>
                        <a:rPr lang="zh-CN" altLang="en-US" sz="1800">
                          <a:solidFill>
                            <a:schemeClr val="tx1"/>
                          </a:solidFill>
                          <a:uFillTx/>
                          <a:latin typeface="微软雅黑" panose="020B0503020204020204" charset="-122"/>
                          <a:ea typeface="微软雅黑" panose="020B0503020204020204" charset="-122"/>
                          <a:cs typeface="微软雅黑" panose="020B0503020204020204" charset="-122"/>
                        </a:rPr>
                        <a:t>从10岁到22岁左右</a:t>
                      </a:r>
                    </a:p>
                  </a:txBody>
                  <a:tcPr>
                    <a:solidFill>
                      <a:schemeClr val="bg1">
                        <a:lumMod val="90000"/>
                      </a:schemeClr>
                    </a:solidFill>
                  </a:tcPr>
                </a:tc>
                <a:tc>
                  <a:txBody>
                    <a:bodyPr/>
                    <a:lstStyle/>
                    <a:p>
                      <a:pPr algn="ctr">
                        <a:buNone/>
                      </a:pPr>
                      <a:r>
                        <a:rPr lang="zh-CN" altLang="en-US" sz="1800">
                          <a:solidFill>
                            <a:schemeClr val="tx1"/>
                          </a:solidFill>
                          <a:uFillTx/>
                          <a:latin typeface="微软雅黑" panose="020B0503020204020204" charset="-122"/>
                          <a:ea typeface="微软雅黑" panose="020B0503020204020204" charset="-122"/>
                        </a:rPr>
                        <a:t>贯穿人的一生</a:t>
                      </a:r>
                    </a:p>
                  </a:txBody>
                  <a:tcPr>
                    <a:solidFill>
                      <a:schemeClr val="bg1">
                        <a:lumMod val="90000"/>
                      </a:schemeClr>
                    </a:solidFill>
                  </a:tcPr>
                </a:tc>
                <a:tc>
                  <a:txBody>
                    <a:bodyPr/>
                    <a:lstStyle/>
                    <a:p>
                      <a:pPr algn="ctr">
                        <a:buNone/>
                      </a:pPr>
                      <a:r>
                        <a:rPr lang="zh-CN" altLang="en-US" sz="1800">
                          <a:solidFill>
                            <a:schemeClr val="tx1"/>
                          </a:solidFill>
                          <a:uFillTx/>
                          <a:latin typeface="微软雅黑" panose="020B0503020204020204" charset="-122"/>
                          <a:ea typeface="微软雅黑" panose="020B0503020204020204" charset="-122"/>
                        </a:rPr>
                        <a:t>贯穿人的一生</a:t>
                      </a:r>
                    </a:p>
                  </a:txBody>
                  <a:tcPr>
                    <a:solidFill>
                      <a:schemeClr val="bg1">
                        <a:lumMod val="90000"/>
                      </a:schemeClr>
                    </a:solidFill>
                  </a:tcPr>
                </a:tc>
                <a:extLst>
                  <a:ext uri="{0D108BD9-81ED-4DB2-BD59-A6C34878D82A}">
                    <a16:rowId xmlns:a16="http://schemas.microsoft.com/office/drawing/2014/main" val="10001"/>
                  </a:ext>
                </a:extLst>
              </a:tr>
            </a:tbl>
          </a:graphicData>
        </a:graphic>
      </p:graphicFrame>
      <p:sp>
        <p:nvSpPr>
          <p:cNvPr id="5" name="矩形 4"/>
          <p:cNvSpPr/>
          <p:nvPr/>
        </p:nvSpPr>
        <p:spPr>
          <a:xfrm>
            <a:off x="1437005" y="4579620"/>
            <a:ext cx="9109075" cy="1337945"/>
          </a:xfrm>
          <a:prstGeom prst="rect">
            <a:avLst/>
          </a:prstGeom>
          <a:ln>
            <a:solidFill>
              <a:srgbClr val="9B552C"/>
            </a:solidFill>
          </a:ln>
        </p:spPr>
        <p:txBody>
          <a:bodyPr wrap="square">
            <a:spAutoFit/>
          </a:bodyPr>
          <a:lstStyle/>
          <a:p>
            <a:pPr indent="266700">
              <a:lnSpc>
                <a:spcPct val="150000"/>
              </a:lnSpc>
              <a:spcAft>
                <a:spcPts val="0"/>
              </a:spcAft>
            </a:pPr>
            <a:r>
              <a:rPr sz="1800" dirty="0">
                <a:solidFill>
                  <a:srgbClr val="0070C0"/>
                </a:solidFill>
                <a:latin typeface="微软雅黑" panose="020B0503020204020204" charset="-122"/>
                <a:ea typeface="微软雅黑" panose="020B0503020204020204" charset="-122"/>
                <a:cs typeface="微软雅黑" panose="020B0503020204020204" charset="-122"/>
              </a:rPr>
              <a:t>人力资源管理</a:t>
            </a:r>
            <a:r>
              <a:rPr lang="zh-CN" sz="1800" dirty="0">
                <a:solidFill>
                  <a:srgbClr val="0070C0"/>
                </a:solidFill>
                <a:latin typeface="微软雅黑" panose="020B0503020204020204" charset="-122"/>
                <a:ea typeface="微软雅黑" panose="020B0503020204020204" charset="-122"/>
                <a:cs typeface="微软雅黑" panose="020B0503020204020204" charset="-122"/>
              </a:rPr>
              <a:t>：</a:t>
            </a:r>
            <a:r>
              <a:rPr sz="1800" dirty="0">
                <a:latin typeface="微软雅黑" panose="020B0503020204020204" charset="-122"/>
                <a:ea typeface="微软雅黑" panose="020B0503020204020204" charset="-122"/>
                <a:cs typeface="微软雅黑" panose="020B0503020204020204" charset="-122"/>
              </a:rPr>
              <a:t>是指各种社会组织对员工的招募、录取、培训、使用、升迁、调动直至退休的一系列管理活动的总称。</a:t>
            </a:r>
          </a:p>
          <a:p>
            <a:pPr indent="266700">
              <a:lnSpc>
                <a:spcPct val="150000"/>
              </a:lnSpc>
              <a:spcAft>
                <a:spcPts val="0"/>
              </a:spcAft>
            </a:pPr>
            <a:r>
              <a:rPr sz="1800" dirty="0">
                <a:solidFill>
                  <a:srgbClr val="0070C0"/>
                </a:solidFill>
                <a:latin typeface="微软雅黑" panose="020B0503020204020204" charset="-122"/>
                <a:ea typeface="微软雅黑" panose="020B0503020204020204" charset="-122"/>
                <a:cs typeface="微软雅黑" panose="020B0503020204020204" charset="-122"/>
              </a:rPr>
              <a:t>主要目的</a:t>
            </a:r>
            <a:r>
              <a:rPr lang="zh-CN" sz="1800" dirty="0">
                <a:latin typeface="微软雅黑" panose="020B0503020204020204" charset="-122"/>
                <a:ea typeface="微软雅黑" panose="020B0503020204020204" charset="-122"/>
                <a:cs typeface="微软雅黑" panose="020B0503020204020204" charset="-122"/>
              </a:rPr>
              <a:t>：</a:t>
            </a:r>
            <a:r>
              <a:rPr sz="1800" dirty="0">
                <a:latin typeface="微软雅黑" panose="020B0503020204020204" charset="-122"/>
                <a:ea typeface="微软雅黑" panose="020B0503020204020204" charset="-122"/>
                <a:cs typeface="微软雅黑" panose="020B0503020204020204" charset="-122"/>
              </a:rPr>
              <a:t>在于科学、合理地使用人才,充分发挥人的作用,推动社会和组织的迅速发展。</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5" grpId="0" bldLvl="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培训与开发需求分析工作流程图</a:t>
            </a:r>
          </a:p>
        </p:txBody>
      </p:sp>
      <p:pic>
        <p:nvPicPr>
          <p:cNvPr id="163" name="RL5-2.EPS" descr="id:2147509090;FounderCES"/>
          <p:cNvPicPr>
            <a:picLocks noChangeAspect="1"/>
          </p:cNvPicPr>
          <p:nvPr/>
        </p:nvPicPr>
        <p:blipFill>
          <a:blip r:embed="rId3"/>
          <a:stretch>
            <a:fillRect/>
          </a:stretch>
        </p:blipFill>
        <p:spPr>
          <a:xfrm>
            <a:off x="2944495" y="1056640"/>
            <a:ext cx="6475095" cy="545973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box(in)">
                                      <p:cBhvr>
                                        <p:cTn id="12" dur="20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培训与开发计划实施的工作流程</a:t>
            </a:r>
          </a:p>
        </p:txBody>
      </p:sp>
      <p:cxnSp>
        <p:nvCxnSpPr>
          <p:cNvPr id="4" name="直接连接符 3"/>
          <p:cNvCxnSpPr/>
          <p:nvPr>
            <p:custDataLst>
              <p:tags r:id="rId2"/>
            </p:custDataLst>
          </p:nvPr>
        </p:nvCxnSpPr>
        <p:spPr>
          <a:xfrm>
            <a:off x="2760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3811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023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2508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025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人力资源部分解和下达培训与开发计划。</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025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人力资源部和相关部门做好培训的具体准备工作,包括落实经费、编排授课计划、选择培训师或培训机构、签订协议等,并报上级领导审核、批准。</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015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人力资源部与各业务单位正式实施培训。一般而言,培训包括新员工入职培训、员工定期培训、岗位变动培训、任职能力提升培训、外部培训等几种形式。</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015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在培训实施过程中,人力资源部要注意收集反馈意见,完善培训计划。</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015740" y="525653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培训结束后,对培训效果进行评估。</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88595" y="3677285"/>
            <a:ext cx="1835150" cy="368300"/>
          </a:xfrm>
          <a:prstGeom prst="rect">
            <a:avLst/>
          </a:prstGeom>
          <a:noFill/>
        </p:spPr>
        <p:txBody>
          <a:bodyPr wrap="square" rtlCol="0">
            <a:spAutoFit/>
          </a:bodyPr>
          <a:lstStyle/>
          <a:p>
            <a:r>
              <a:rPr lang="zh-CN" altLang="en-US" b="1">
                <a:latin typeface="微软雅黑" panose="020B0503020204020204" charset="-122"/>
                <a:ea typeface="微软雅黑" panose="020B0503020204020204" charset="-122"/>
              </a:rPr>
              <a:t>工作任务描述</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par>
                          <p:cTn id="37" fill="hold">
                            <p:stCondLst>
                              <p:cond delay="0"/>
                            </p:stCondLst>
                            <p:childTnLst>
                              <p:par>
                                <p:cTn id="38" presetID="42" presetClass="entr" presetSubtype="0" fill="hold"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anim calcmode="lin" valueType="num">
                                      <p:cBhvr>
                                        <p:cTn id="41" dur="1000" fill="hold"/>
                                        <p:tgtEl>
                                          <p:spTgt spid="40"/>
                                        </p:tgtEl>
                                        <p:attrNameLst>
                                          <p:attrName>ppt_x</p:attrName>
                                        </p:attrNameLst>
                                      </p:cBhvr>
                                      <p:tavLst>
                                        <p:tav tm="0">
                                          <p:val>
                                            <p:strVal val="#ppt_x"/>
                                          </p:val>
                                        </p:tav>
                                        <p:tav tm="100000">
                                          <p:val>
                                            <p:strVal val="#ppt_x"/>
                                          </p:val>
                                        </p:tav>
                                      </p:tavLst>
                                    </p:anim>
                                    <p:anim calcmode="lin" valueType="num">
                                      <p:cBhvr>
                                        <p:cTn id="42" dur="1000" fill="hold"/>
                                        <p:tgtEl>
                                          <p:spTgt spid="40"/>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1000"/>
                                        <p:tgtEl>
                                          <p:spTgt spid="48"/>
                                        </p:tgtEl>
                                      </p:cBhvr>
                                    </p:animEffect>
                                    <p:anim calcmode="lin" valueType="num">
                                      <p:cBhvr>
                                        <p:cTn id="47" dur="1000" fill="hold"/>
                                        <p:tgtEl>
                                          <p:spTgt spid="48"/>
                                        </p:tgtEl>
                                        <p:attrNameLst>
                                          <p:attrName>ppt_x</p:attrName>
                                        </p:attrNameLst>
                                      </p:cBhvr>
                                      <p:tavLst>
                                        <p:tav tm="0">
                                          <p:val>
                                            <p:strVal val="#ppt_x"/>
                                          </p:val>
                                        </p:tav>
                                        <p:tav tm="100000">
                                          <p:val>
                                            <p:strVal val="#ppt_x"/>
                                          </p:val>
                                        </p:tav>
                                      </p:tavLst>
                                    </p:anim>
                                    <p:anim calcmode="lin" valueType="num">
                                      <p:cBhvr>
                                        <p:cTn id="48" dur="1000" fill="hold"/>
                                        <p:tgtEl>
                                          <p:spTgt spid="48"/>
                                        </p:tgtEl>
                                        <p:attrNameLst>
                                          <p:attrName>ppt_y</p:attrName>
                                        </p:attrNameLst>
                                      </p:cBhvr>
                                      <p:tavLst>
                                        <p:tav tm="0">
                                          <p:val>
                                            <p:strVal val="#ppt_y+.1"/>
                                          </p:val>
                                        </p:tav>
                                        <p:tav tm="100000">
                                          <p:val>
                                            <p:strVal val="#ppt_y"/>
                                          </p:val>
                                        </p:tav>
                                      </p:tavLst>
                                    </p:anim>
                                  </p:childTnLst>
                                </p:cTn>
                              </p:par>
                            </p:childTnLst>
                          </p:cTn>
                        </p:par>
                        <p:par>
                          <p:cTn id="49" fill="hold">
                            <p:stCondLst>
                              <p:cond delay="2000"/>
                            </p:stCondLst>
                            <p:childTnLst>
                              <p:par>
                                <p:cTn id="50" presetID="42" presetClass="entr" presetSubtype="0"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anim calcmode="lin" valueType="num">
                                      <p:cBhvr>
                                        <p:cTn id="53" dur="1000" fill="hold"/>
                                        <p:tgtEl>
                                          <p:spTgt spid="55"/>
                                        </p:tgtEl>
                                        <p:attrNameLst>
                                          <p:attrName>ppt_x</p:attrName>
                                        </p:attrNameLst>
                                      </p:cBhvr>
                                      <p:tavLst>
                                        <p:tav tm="0">
                                          <p:val>
                                            <p:strVal val="#ppt_x"/>
                                          </p:val>
                                        </p:tav>
                                        <p:tav tm="100000">
                                          <p:val>
                                            <p:strVal val="#ppt_x"/>
                                          </p:val>
                                        </p:tav>
                                      </p:tavLst>
                                    </p:anim>
                                    <p:anim calcmode="lin" valueType="num">
                                      <p:cBhvr>
                                        <p:cTn id="54" dur="1000" fill="hold"/>
                                        <p:tgtEl>
                                          <p:spTgt spid="55"/>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42" presetClass="entr" presetSubtype="0"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1000"/>
                                        <p:tgtEl>
                                          <p:spTgt spid="62"/>
                                        </p:tgtEl>
                                      </p:cBhvr>
                                    </p:animEffect>
                                    <p:anim calcmode="lin" valueType="num">
                                      <p:cBhvr>
                                        <p:cTn id="59" dur="1000" fill="hold"/>
                                        <p:tgtEl>
                                          <p:spTgt spid="62"/>
                                        </p:tgtEl>
                                        <p:attrNameLst>
                                          <p:attrName>ppt_x</p:attrName>
                                        </p:attrNameLst>
                                      </p:cBhvr>
                                      <p:tavLst>
                                        <p:tav tm="0">
                                          <p:val>
                                            <p:strVal val="#ppt_x"/>
                                          </p:val>
                                        </p:tav>
                                        <p:tav tm="100000">
                                          <p:val>
                                            <p:strVal val="#ppt_x"/>
                                          </p:val>
                                        </p:tav>
                                      </p:tavLst>
                                    </p:anim>
                                    <p:anim calcmode="lin" valueType="num">
                                      <p:cBhvr>
                                        <p:cTn id="6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培训与开发计划实施工作流程图</a:t>
            </a:r>
          </a:p>
        </p:txBody>
      </p:sp>
      <p:pic>
        <p:nvPicPr>
          <p:cNvPr id="165" name="RL5-4.EPS" descr="id:2147509120;FounderCES"/>
          <p:cNvPicPr>
            <a:picLocks noChangeAspect="1"/>
          </p:cNvPicPr>
          <p:nvPr/>
        </p:nvPicPr>
        <p:blipFill>
          <a:blip r:embed="rId3"/>
          <a:stretch>
            <a:fillRect/>
          </a:stretch>
        </p:blipFill>
        <p:spPr>
          <a:xfrm>
            <a:off x="2957195" y="1167765"/>
            <a:ext cx="6503035" cy="526478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165"/>
                                        </p:tgtEl>
                                        <p:attrNameLst>
                                          <p:attrName>style.visibility</p:attrName>
                                        </p:attrNameLst>
                                      </p:cBhvr>
                                      <p:to>
                                        <p:strVal val="visible"/>
                                      </p:to>
                                    </p:set>
                                    <p:anim calcmode="lin" valueType="num">
                                      <p:cBhvr additive="base">
                                        <p:cTn id="12" dur="500"/>
                                        <p:tgtEl>
                                          <p:spTgt spid="165"/>
                                        </p:tgtEl>
                                        <p:attrNameLst>
                                          <p:attrName>ppt_y</p:attrName>
                                        </p:attrNameLst>
                                      </p:cBhvr>
                                      <p:tavLst>
                                        <p:tav tm="0">
                                          <p:val>
                                            <p:strVal val="#ppt_y+#ppt_h*1.125000"/>
                                          </p:val>
                                        </p:tav>
                                        <p:tav tm="100000">
                                          <p:val>
                                            <p:strVal val="#ppt_y"/>
                                          </p:val>
                                        </p:tav>
                                      </p:tavLst>
                                    </p:anim>
                                    <p:animEffect transition="in" filter="wipe(up)">
                                      <p:cBhvr>
                                        <p:cTn id="13"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培训与开发计划制订的工作流程</a:t>
            </a:r>
          </a:p>
        </p:txBody>
      </p:sp>
      <p:cxnSp>
        <p:nvCxnSpPr>
          <p:cNvPr id="4" name="直接连接符 3"/>
          <p:cNvCxnSpPr/>
          <p:nvPr>
            <p:custDataLst>
              <p:tags r:id="rId2"/>
            </p:custDataLst>
          </p:nvPr>
        </p:nvCxnSpPr>
        <p:spPr>
          <a:xfrm>
            <a:off x="2760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3811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023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2508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025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人力资源部根据培训需求分析报告书,并与各部门经理进行沟通,确定培训的目标和培训的方式,报上级审核、批准。</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025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审批通过后,人力资源部结合各部门提供的信息,拟订员工培训与开发计划。</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015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人力资源部把拟订好的员工培训与开发计划转发给各部门,各部门根据实际情况提出修改建议。</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015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人力资源部根据各部门提供的修改意见,对员工培训与开发计划进行完善,并报上级审核、批准。</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015740" y="525653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审批通过后,着手实施培训与开发计划。</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88595" y="3677285"/>
            <a:ext cx="1835150" cy="368300"/>
          </a:xfrm>
          <a:prstGeom prst="rect">
            <a:avLst/>
          </a:prstGeom>
          <a:noFill/>
        </p:spPr>
        <p:txBody>
          <a:bodyPr wrap="square" rtlCol="0">
            <a:spAutoFit/>
          </a:bodyPr>
          <a:lstStyle/>
          <a:p>
            <a:r>
              <a:rPr lang="zh-CN" altLang="en-US" b="1">
                <a:latin typeface="微软雅黑" panose="020B0503020204020204" charset="-122"/>
                <a:ea typeface="微软雅黑" panose="020B0503020204020204" charset="-122"/>
              </a:rPr>
              <a:t>工作任务描述</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0"/>
                            </p:stCondLst>
                            <p:childTnLst>
                              <p:par>
                                <p:cTn id="43" presetID="42" presetClass="entr" presetSubtype="0" fill="hold"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1000"/>
                                        <p:tgtEl>
                                          <p:spTgt spid="48"/>
                                        </p:tgtEl>
                                      </p:cBhvr>
                                    </p:animEffect>
                                    <p:anim calcmode="lin" valueType="num">
                                      <p:cBhvr>
                                        <p:cTn id="46" dur="1000" fill="hold"/>
                                        <p:tgtEl>
                                          <p:spTgt spid="48"/>
                                        </p:tgtEl>
                                        <p:attrNameLst>
                                          <p:attrName>ppt_x</p:attrName>
                                        </p:attrNameLst>
                                      </p:cBhvr>
                                      <p:tavLst>
                                        <p:tav tm="0">
                                          <p:val>
                                            <p:strVal val="#ppt_x"/>
                                          </p:val>
                                        </p:tav>
                                        <p:tav tm="100000">
                                          <p:val>
                                            <p:strVal val="#ppt_x"/>
                                          </p:val>
                                        </p:tav>
                                      </p:tavLst>
                                    </p:anim>
                                    <p:anim calcmode="lin" valueType="num">
                                      <p:cBhvr>
                                        <p:cTn id="47" dur="1000" fill="hold"/>
                                        <p:tgtEl>
                                          <p:spTgt spid="48"/>
                                        </p:tgtEl>
                                        <p:attrNameLst>
                                          <p:attrName>ppt_y</p:attrName>
                                        </p:attrNameLst>
                                      </p:cBhvr>
                                      <p:tavLst>
                                        <p:tav tm="0">
                                          <p:val>
                                            <p:strVal val="#ppt_y+.1"/>
                                          </p:val>
                                        </p:tav>
                                        <p:tav tm="100000">
                                          <p:val>
                                            <p:strVal val="#ppt_y"/>
                                          </p:val>
                                        </p:tav>
                                      </p:tavLst>
                                    </p:anim>
                                  </p:childTnLst>
                                </p:cTn>
                              </p:par>
                            </p:childTnLst>
                          </p:cTn>
                        </p:par>
                        <p:par>
                          <p:cTn id="48" fill="hold">
                            <p:stCondLst>
                              <p:cond delay="1000"/>
                            </p:stCondLst>
                            <p:childTnLst>
                              <p:par>
                                <p:cTn id="49" presetID="42"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Effect transition="in" filter="fade">
                                      <p:cBhvr>
                                        <p:cTn id="51" dur="1000"/>
                                        <p:tgtEl>
                                          <p:spTgt spid="55"/>
                                        </p:tgtEl>
                                      </p:cBhvr>
                                    </p:animEffect>
                                    <p:anim calcmode="lin" valueType="num">
                                      <p:cBhvr>
                                        <p:cTn id="52" dur="1000" fill="hold"/>
                                        <p:tgtEl>
                                          <p:spTgt spid="55"/>
                                        </p:tgtEl>
                                        <p:attrNameLst>
                                          <p:attrName>ppt_x</p:attrName>
                                        </p:attrNameLst>
                                      </p:cBhvr>
                                      <p:tavLst>
                                        <p:tav tm="0">
                                          <p:val>
                                            <p:strVal val="#ppt_x"/>
                                          </p:val>
                                        </p:tav>
                                        <p:tav tm="100000">
                                          <p:val>
                                            <p:strVal val="#ppt_x"/>
                                          </p:val>
                                        </p:tav>
                                      </p:tavLst>
                                    </p:anim>
                                    <p:anim calcmode="lin" valueType="num">
                                      <p:cBhvr>
                                        <p:cTn id="53" dur="1000" fill="hold"/>
                                        <p:tgtEl>
                                          <p:spTgt spid="55"/>
                                        </p:tgtEl>
                                        <p:attrNameLst>
                                          <p:attrName>ppt_y</p:attrName>
                                        </p:attrNameLst>
                                      </p:cBhvr>
                                      <p:tavLst>
                                        <p:tav tm="0">
                                          <p:val>
                                            <p:strVal val="#ppt_y+.1"/>
                                          </p:val>
                                        </p:tav>
                                        <p:tav tm="100000">
                                          <p:val>
                                            <p:strVal val="#ppt_y"/>
                                          </p:val>
                                        </p:tav>
                                      </p:tavLst>
                                    </p:anim>
                                  </p:childTnLst>
                                </p:cTn>
                              </p:par>
                            </p:childTnLst>
                          </p:cTn>
                        </p:par>
                        <p:par>
                          <p:cTn id="54" fill="hold">
                            <p:stCondLst>
                              <p:cond delay="2000"/>
                            </p:stCondLst>
                            <p:childTnLst>
                              <p:par>
                                <p:cTn id="55" presetID="42" presetClass="entr" presetSubtype="0" fill="hold"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fade">
                                      <p:cBhvr>
                                        <p:cTn id="57" dur="1000"/>
                                        <p:tgtEl>
                                          <p:spTgt spid="62"/>
                                        </p:tgtEl>
                                      </p:cBhvr>
                                    </p:animEffect>
                                    <p:anim calcmode="lin" valueType="num">
                                      <p:cBhvr>
                                        <p:cTn id="58" dur="1000" fill="hold"/>
                                        <p:tgtEl>
                                          <p:spTgt spid="62"/>
                                        </p:tgtEl>
                                        <p:attrNameLst>
                                          <p:attrName>ppt_x</p:attrName>
                                        </p:attrNameLst>
                                      </p:cBhvr>
                                      <p:tavLst>
                                        <p:tav tm="0">
                                          <p:val>
                                            <p:strVal val="#ppt_x"/>
                                          </p:val>
                                        </p:tav>
                                        <p:tav tm="100000">
                                          <p:val>
                                            <p:strVal val="#ppt_x"/>
                                          </p:val>
                                        </p:tav>
                                      </p:tavLst>
                                    </p:anim>
                                    <p:anim calcmode="lin" valueType="num">
                                      <p:cBhvr>
                                        <p:cTn id="59"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培训与开发计划制订工作流程图</a:t>
            </a:r>
          </a:p>
        </p:txBody>
      </p:sp>
      <p:pic>
        <p:nvPicPr>
          <p:cNvPr id="164" name="RL5-3.EPS" descr="id:2147509113;FounderCES"/>
          <p:cNvPicPr>
            <a:picLocks noChangeAspect="1"/>
          </p:cNvPicPr>
          <p:nvPr/>
        </p:nvPicPr>
        <p:blipFill>
          <a:blip r:embed="rId3"/>
          <a:stretch>
            <a:fillRect/>
          </a:stretch>
        </p:blipFill>
        <p:spPr>
          <a:xfrm>
            <a:off x="3087370" y="1090930"/>
            <a:ext cx="6595745" cy="546227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164"/>
                                        </p:tgtEl>
                                        <p:attrNameLst>
                                          <p:attrName>style.visibility</p:attrName>
                                        </p:attrNameLst>
                                      </p:cBhvr>
                                      <p:to>
                                        <p:strVal val="visible"/>
                                      </p:to>
                                    </p:set>
                                    <p:animEffect transition="in" filter="strips(downLeft)">
                                      <p:cBhvr>
                                        <p:cTn id="12"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培训与开发效果评估的工作流程</a:t>
            </a:r>
          </a:p>
        </p:txBody>
      </p:sp>
      <p:cxnSp>
        <p:nvCxnSpPr>
          <p:cNvPr id="4" name="直接连接符 3"/>
          <p:cNvCxnSpPr/>
          <p:nvPr>
            <p:custDataLst>
              <p:tags r:id="rId2"/>
            </p:custDataLst>
          </p:nvPr>
        </p:nvCxnSpPr>
        <p:spPr>
          <a:xfrm>
            <a:off x="2760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3811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023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2508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025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人力资源部制定员工培训与开发评估制度,并报上级审核、批准。</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025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上级审批之后,人力资源部按照评估制度对培训效果进行评估。</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015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把评估的结果反馈给受训者、培训师、各业务部门和上级领导,听取他们的反馈意见。</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015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人力资源部编制培训与开发评估报告书,报上级审核、批准。</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015740" y="525653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做好培训的档案管理工作。</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88595" y="3677285"/>
            <a:ext cx="1835150" cy="368300"/>
          </a:xfrm>
          <a:prstGeom prst="rect">
            <a:avLst/>
          </a:prstGeom>
          <a:noFill/>
        </p:spPr>
        <p:txBody>
          <a:bodyPr wrap="square" rtlCol="0">
            <a:spAutoFit/>
          </a:bodyPr>
          <a:lstStyle/>
          <a:p>
            <a:r>
              <a:rPr lang="zh-CN" altLang="en-US" b="1">
                <a:latin typeface="微软雅黑" panose="020B0503020204020204" charset="-122"/>
                <a:ea typeface="微软雅黑" panose="020B0503020204020204" charset="-122"/>
              </a:rPr>
              <a:t>工作任务描述</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par>
                          <p:cTn id="37" fill="hold">
                            <p:stCondLst>
                              <p:cond delay="0"/>
                            </p:stCondLst>
                            <p:childTnLst>
                              <p:par>
                                <p:cTn id="38" presetID="42" presetClass="entr" presetSubtype="0" fill="hold"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anim calcmode="lin" valueType="num">
                                      <p:cBhvr>
                                        <p:cTn id="41" dur="1000" fill="hold"/>
                                        <p:tgtEl>
                                          <p:spTgt spid="40"/>
                                        </p:tgtEl>
                                        <p:attrNameLst>
                                          <p:attrName>ppt_x</p:attrName>
                                        </p:attrNameLst>
                                      </p:cBhvr>
                                      <p:tavLst>
                                        <p:tav tm="0">
                                          <p:val>
                                            <p:strVal val="#ppt_x"/>
                                          </p:val>
                                        </p:tav>
                                        <p:tav tm="100000">
                                          <p:val>
                                            <p:strVal val="#ppt_x"/>
                                          </p:val>
                                        </p:tav>
                                      </p:tavLst>
                                    </p:anim>
                                    <p:anim calcmode="lin" valueType="num">
                                      <p:cBhvr>
                                        <p:cTn id="42" dur="1000" fill="hold"/>
                                        <p:tgtEl>
                                          <p:spTgt spid="40"/>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1000"/>
                                        <p:tgtEl>
                                          <p:spTgt spid="48"/>
                                        </p:tgtEl>
                                      </p:cBhvr>
                                    </p:animEffect>
                                    <p:anim calcmode="lin" valueType="num">
                                      <p:cBhvr>
                                        <p:cTn id="47" dur="1000" fill="hold"/>
                                        <p:tgtEl>
                                          <p:spTgt spid="48"/>
                                        </p:tgtEl>
                                        <p:attrNameLst>
                                          <p:attrName>ppt_x</p:attrName>
                                        </p:attrNameLst>
                                      </p:cBhvr>
                                      <p:tavLst>
                                        <p:tav tm="0">
                                          <p:val>
                                            <p:strVal val="#ppt_x"/>
                                          </p:val>
                                        </p:tav>
                                        <p:tav tm="100000">
                                          <p:val>
                                            <p:strVal val="#ppt_x"/>
                                          </p:val>
                                        </p:tav>
                                      </p:tavLst>
                                    </p:anim>
                                    <p:anim calcmode="lin" valueType="num">
                                      <p:cBhvr>
                                        <p:cTn id="48" dur="1000" fill="hold"/>
                                        <p:tgtEl>
                                          <p:spTgt spid="48"/>
                                        </p:tgtEl>
                                        <p:attrNameLst>
                                          <p:attrName>ppt_y</p:attrName>
                                        </p:attrNameLst>
                                      </p:cBhvr>
                                      <p:tavLst>
                                        <p:tav tm="0">
                                          <p:val>
                                            <p:strVal val="#ppt_y+.1"/>
                                          </p:val>
                                        </p:tav>
                                        <p:tav tm="100000">
                                          <p:val>
                                            <p:strVal val="#ppt_y"/>
                                          </p:val>
                                        </p:tav>
                                      </p:tavLst>
                                    </p:anim>
                                  </p:childTnLst>
                                </p:cTn>
                              </p:par>
                            </p:childTnLst>
                          </p:cTn>
                        </p:par>
                        <p:par>
                          <p:cTn id="49" fill="hold">
                            <p:stCondLst>
                              <p:cond delay="2000"/>
                            </p:stCondLst>
                            <p:childTnLst>
                              <p:par>
                                <p:cTn id="50" presetID="42" presetClass="entr" presetSubtype="0"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anim calcmode="lin" valueType="num">
                                      <p:cBhvr>
                                        <p:cTn id="53" dur="1000" fill="hold"/>
                                        <p:tgtEl>
                                          <p:spTgt spid="55"/>
                                        </p:tgtEl>
                                        <p:attrNameLst>
                                          <p:attrName>ppt_x</p:attrName>
                                        </p:attrNameLst>
                                      </p:cBhvr>
                                      <p:tavLst>
                                        <p:tav tm="0">
                                          <p:val>
                                            <p:strVal val="#ppt_x"/>
                                          </p:val>
                                        </p:tav>
                                        <p:tav tm="100000">
                                          <p:val>
                                            <p:strVal val="#ppt_x"/>
                                          </p:val>
                                        </p:tav>
                                      </p:tavLst>
                                    </p:anim>
                                    <p:anim calcmode="lin" valueType="num">
                                      <p:cBhvr>
                                        <p:cTn id="54" dur="1000" fill="hold"/>
                                        <p:tgtEl>
                                          <p:spTgt spid="55"/>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42" presetClass="entr" presetSubtype="0"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1000"/>
                                        <p:tgtEl>
                                          <p:spTgt spid="62"/>
                                        </p:tgtEl>
                                      </p:cBhvr>
                                    </p:animEffect>
                                    <p:anim calcmode="lin" valueType="num">
                                      <p:cBhvr>
                                        <p:cTn id="59" dur="1000" fill="hold"/>
                                        <p:tgtEl>
                                          <p:spTgt spid="62"/>
                                        </p:tgtEl>
                                        <p:attrNameLst>
                                          <p:attrName>ppt_x</p:attrName>
                                        </p:attrNameLst>
                                      </p:cBhvr>
                                      <p:tavLst>
                                        <p:tav tm="0">
                                          <p:val>
                                            <p:strVal val="#ppt_x"/>
                                          </p:val>
                                        </p:tav>
                                        <p:tav tm="100000">
                                          <p:val>
                                            <p:strVal val="#ppt_x"/>
                                          </p:val>
                                        </p:tav>
                                      </p:tavLst>
                                    </p:anim>
                                    <p:anim calcmode="lin" valueType="num">
                                      <p:cBhvr>
                                        <p:cTn id="6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培训与开发的流程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培训与开发效果评估工作流程图</a:t>
            </a:r>
            <a:endParaRPr lang="en-US" altLang="zh-CN" sz="1800" b="1">
              <a:latin typeface="微软雅黑" panose="020B0503020204020204" charset="-122"/>
              <a:ea typeface="微软雅黑" panose="020B0503020204020204" charset="-122"/>
              <a:sym typeface="+mn-ea"/>
            </a:endParaRPr>
          </a:p>
        </p:txBody>
      </p:sp>
      <p:pic>
        <p:nvPicPr>
          <p:cNvPr id="166" name="RL5-5.EPS" descr="id:2147509135;FounderCES"/>
          <p:cNvPicPr>
            <a:picLocks noChangeAspect="1"/>
          </p:cNvPicPr>
          <p:nvPr/>
        </p:nvPicPr>
        <p:blipFill>
          <a:blip r:embed="rId3"/>
          <a:stretch>
            <a:fillRect/>
          </a:stretch>
        </p:blipFill>
        <p:spPr>
          <a:xfrm>
            <a:off x="3545205" y="1160145"/>
            <a:ext cx="5650230" cy="534606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66"/>
                                        </p:tgtEl>
                                        <p:attrNameLst>
                                          <p:attrName>style.visibility</p:attrName>
                                        </p:attrNameLst>
                                      </p:cBhvr>
                                      <p:to>
                                        <p:strVal val="visible"/>
                                      </p:to>
                                    </p:set>
                                    <p:animEffect transition="in" filter="box(in)">
                                      <p:cBhvr>
                                        <p:cTn id="12" dur="2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需求分析的内容</a:t>
            </a:r>
          </a:p>
        </p:txBody>
      </p:sp>
      <p:pic>
        <p:nvPicPr>
          <p:cNvPr id="167" name="RL5-6.EPS" descr="id:2147509158;FounderCES"/>
          <p:cNvPicPr>
            <a:picLocks noChangeAspect="1"/>
          </p:cNvPicPr>
          <p:nvPr/>
        </p:nvPicPr>
        <p:blipFill>
          <a:blip r:embed="rId3"/>
          <a:stretch>
            <a:fillRect/>
          </a:stretch>
        </p:blipFill>
        <p:spPr>
          <a:xfrm>
            <a:off x="1558290" y="2143760"/>
            <a:ext cx="9074785" cy="3228340"/>
          </a:xfrm>
          <a:prstGeom prst="rect">
            <a:avLst/>
          </a:prstGeom>
        </p:spPr>
      </p:pic>
      <p:sp>
        <p:nvSpPr>
          <p:cNvPr id="9" name="矩形 8"/>
          <p:cNvSpPr/>
          <p:nvPr/>
        </p:nvSpPr>
        <p:spPr>
          <a:xfrm>
            <a:off x="749300" y="1249045"/>
            <a:ext cx="11044555" cy="46037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在进行培训与开发需求分析时,通常可以从三个层次来进行培训需求分析,即</a:t>
            </a:r>
            <a:r>
              <a:rPr sz="1600" b="1" dirty="0">
                <a:latin typeface="微软雅黑" panose="020B0503020204020204" charset="-122"/>
                <a:ea typeface="微软雅黑" panose="020B0503020204020204" charset="-122"/>
                <a:cs typeface="微软雅黑" panose="020B0503020204020204" charset="-122"/>
                <a:sym typeface="+mn-ea"/>
              </a:rPr>
              <a:t>组织分析、工作分析和人员分析</a:t>
            </a:r>
            <a:r>
              <a:rPr sz="1600" dirty="0">
                <a:latin typeface="微软雅黑" panose="020B0503020204020204" charset="-122"/>
                <a:ea typeface="微软雅黑" panose="020B0503020204020204" charset="-122"/>
                <a:cs typeface="微软雅黑" panose="020B0503020204020204" charset="-122"/>
                <a:sym typeface="+mn-ea"/>
              </a:rPr>
              <a:t>。</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par>
                                <p:cTn id="10" presetID="12" presetClass="entr" presetSubtype="4" fill="hold" nodeType="withEffect">
                                  <p:stCondLst>
                                    <p:cond delay="0"/>
                                  </p:stCondLst>
                                  <p:childTnLst>
                                    <p:set>
                                      <p:cBhvr>
                                        <p:cTn id="11" dur="1" fill="hold">
                                          <p:stCondLst>
                                            <p:cond delay="0"/>
                                          </p:stCondLst>
                                        </p:cTn>
                                        <p:tgtEl>
                                          <p:spTgt spid="167"/>
                                        </p:tgtEl>
                                        <p:attrNameLst>
                                          <p:attrName>style.visibility</p:attrName>
                                        </p:attrNameLst>
                                      </p:cBhvr>
                                      <p:to>
                                        <p:strVal val="visible"/>
                                      </p:to>
                                    </p:set>
                                    <p:anim calcmode="lin" valueType="num">
                                      <p:cBhvr additive="base">
                                        <p:cTn id="12" dur="500"/>
                                        <p:tgtEl>
                                          <p:spTgt spid="167"/>
                                        </p:tgtEl>
                                        <p:attrNameLst>
                                          <p:attrName>ppt_y</p:attrName>
                                        </p:attrNameLst>
                                      </p:cBhvr>
                                      <p:tavLst>
                                        <p:tav tm="0">
                                          <p:val>
                                            <p:strVal val="#ppt_y+#ppt_h*1.125000"/>
                                          </p:val>
                                        </p:tav>
                                        <p:tav tm="100000">
                                          <p:val>
                                            <p:strVal val="#ppt_y"/>
                                          </p:val>
                                        </p:tav>
                                      </p:tavLst>
                                    </p:anim>
                                    <p:animEffect transition="in" filter="wipe(up)">
                                      <p:cBhvr>
                                        <p:cTn id="13"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组织层次的分析</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887730" y="1795145"/>
            <a:ext cx="3666490" cy="159956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企业经营战略分析</a:t>
            </a:r>
          </a:p>
          <a:p>
            <a:r>
              <a:rPr lang="zh-CN" altLang="zh-CN" sz="1600" dirty="0">
                <a:latin typeface="微软雅黑" panose="020B0503020204020204" charset="-122"/>
                <a:ea typeface="微软雅黑" panose="020B0503020204020204" charset="-122"/>
              </a:rPr>
              <a:t>通过对企业经营战略进行分析,可以确定出培训的方向和培训重点,使培训做到有的放矢。当然,对于不同的经营战略,相应的培训重点与培训方向也会有所不同。</a:t>
            </a:r>
          </a:p>
        </p:txBody>
      </p:sp>
      <p:sp>
        <p:nvSpPr>
          <p:cNvPr id="11" name="矩形 10"/>
          <p:cNvSpPr/>
          <p:nvPr/>
        </p:nvSpPr>
        <p:spPr>
          <a:xfrm>
            <a:off x="887981" y="3956445"/>
            <a:ext cx="3672316" cy="184531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人力资源需求分析</a:t>
            </a:r>
          </a:p>
          <a:p>
            <a:r>
              <a:rPr lang="zh-CN" altLang="zh-CN" sz="1600" dirty="0">
                <a:latin typeface="微软雅黑" panose="020B0503020204020204" charset="-122"/>
                <a:ea typeface="微软雅黑" panose="020B0503020204020204" charset="-122"/>
              </a:rPr>
              <a:t>人力资源需求分析就是在对企业内外部环境调研和深入分析的基础上,确定现有员工的能力、知识、行为方式或水平等是否能够满足企业运营和发展的需要,是否能够实现企业的战略目标,从而为员工培训找到明确的方向。</a:t>
            </a:r>
          </a:p>
        </p:txBody>
      </p:sp>
      <p:sp>
        <p:nvSpPr>
          <p:cNvPr id="13" name="矩形 12"/>
          <p:cNvSpPr/>
          <p:nvPr/>
        </p:nvSpPr>
        <p:spPr>
          <a:xfrm>
            <a:off x="8031636" y="3101458"/>
            <a:ext cx="3100196" cy="159956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企业的效率分析</a:t>
            </a:r>
          </a:p>
          <a:p>
            <a:r>
              <a:rPr lang="zh-CN" altLang="zh-CN" sz="1600" dirty="0">
                <a:latin typeface="微软雅黑" panose="020B0503020204020204" charset="-122"/>
                <a:ea typeface="微软雅黑" panose="020B0503020204020204" charset="-122"/>
              </a:rPr>
              <a:t>通过对这些效率进行分析,可以让管理者正确认识企业绩效存在的问题,从而确定需要培训的方向与环节。当然,这些效率的标准也是培训效果的评价指标。</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工作层次的分析</a:t>
            </a:r>
          </a:p>
        </p:txBody>
      </p:sp>
      <p:sp>
        <p:nvSpPr>
          <p:cNvPr id="1355" name="Freeform 6"/>
          <p:cNvSpPr/>
          <p:nvPr/>
        </p:nvSpPr>
        <p:spPr>
          <a:xfrm>
            <a:off x="1" y="1506206"/>
            <a:ext cx="1947284" cy="18051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868"/>
                </a:lnTo>
                <a:lnTo>
                  <a:pt x="21600" y="21600"/>
                </a:lnTo>
                <a:lnTo>
                  <a:pt x="21600" y="13116"/>
                </a:lnTo>
                <a:lnTo>
                  <a:pt x="0" y="0"/>
                </a:lnTo>
                <a:close/>
              </a:path>
            </a:pathLst>
          </a:custGeom>
          <a:solidFill>
            <a:srgbClr val="00D3DE"/>
          </a:solidFill>
          <a:ln w="12700">
            <a:miter lim="400000"/>
          </a:ln>
        </p:spPr>
        <p:txBody>
          <a:bodyPr lIns="45719" rIns="45719"/>
          <a:lstStyle/>
          <a:p>
            <a:pPr>
              <a:defRPr sz="3200"/>
            </a:pPr>
            <a:endParaRPr/>
          </a:p>
        </p:txBody>
      </p:sp>
      <p:sp>
        <p:nvSpPr>
          <p:cNvPr id="1356" name="Freeform 8"/>
          <p:cNvSpPr/>
          <p:nvPr/>
        </p:nvSpPr>
        <p:spPr>
          <a:xfrm>
            <a:off x="3" y="2575198"/>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94"/>
                </a:lnTo>
                <a:lnTo>
                  <a:pt x="21600" y="21600"/>
                </a:lnTo>
                <a:lnTo>
                  <a:pt x="21600" y="10967"/>
                </a:lnTo>
                <a:lnTo>
                  <a:pt x="0" y="0"/>
                </a:lnTo>
                <a:close/>
              </a:path>
            </a:pathLst>
          </a:custGeom>
          <a:solidFill>
            <a:srgbClr val="38C895"/>
          </a:solidFill>
          <a:ln w="12700">
            <a:miter lim="400000"/>
          </a:ln>
        </p:spPr>
        <p:txBody>
          <a:bodyPr lIns="45719" rIns="45719"/>
          <a:lstStyle/>
          <a:p>
            <a:pPr>
              <a:defRPr sz="3200"/>
            </a:pPr>
            <a:endParaRPr/>
          </a:p>
        </p:txBody>
      </p:sp>
      <p:sp>
        <p:nvSpPr>
          <p:cNvPr id="1357" name="Freeform 10"/>
          <p:cNvSpPr/>
          <p:nvPr/>
        </p:nvSpPr>
        <p:spPr>
          <a:xfrm>
            <a:off x="0" y="3637019"/>
            <a:ext cx="1947286" cy="10700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7379"/>
                </a:lnTo>
                <a:lnTo>
                  <a:pt x="0" y="0"/>
                </a:lnTo>
                <a:close/>
              </a:path>
            </a:pathLst>
          </a:custGeom>
          <a:solidFill>
            <a:srgbClr val="FAF8B0"/>
          </a:solidFill>
          <a:ln w="12700">
            <a:miter lim="400000"/>
          </a:ln>
        </p:spPr>
        <p:txBody>
          <a:bodyPr lIns="45719" rIns="45719"/>
          <a:lstStyle/>
          <a:p>
            <a:pPr>
              <a:defRPr sz="3200"/>
            </a:pPr>
            <a:endParaRPr/>
          </a:p>
        </p:txBody>
      </p:sp>
      <p:sp>
        <p:nvSpPr>
          <p:cNvPr id="1358" name="Freeform 12"/>
          <p:cNvSpPr/>
          <p:nvPr/>
        </p:nvSpPr>
        <p:spPr>
          <a:xfrm>
            <a:off x="0" y="4721302"/>
            <a:ext cx="1947286" cy="1072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271"/>
                </a:lnTo>
                <a:lnTo>
                  <a:pt x="21600" y="0"/>
                </a:lnTo>
                <a:lnTo>
                  <a:pt x="0" y="0"/>
                </a:lnTo>
                <a:close/>
              </a:path>
            </a:pathLst>
          </a:custGeom>
          <a:solidFill>
            <a:srgbClr val="EDDB6D"/>
          </a:solidFill>
          <a:ln w="12700">
            <a:miter lim="400000"/>
          </a:ln>
        </p:spPr>
        <p:txBody>
          <a:bodyPr lIns="45719" rIns="45719"/>
          <a:lstStyle/>
          <a:p>
            <a:pPr>
              <a:defRPr sz="3200"/>
            </a:pPr>
            <a:endParaRPr/>
          </a:p>
        </p:txBody>
      </p:sp>
      <p:sp>
        <p:nvSpPr>
          <p:cNvPr id="1359" name="Freeform 14"/>
          <p:cNvSpPr/>
          <p:nvPr/>
        </p:nvSpPr>
        <p:spPr>
          <a:xfrm>
            <a:off x="3" y="5424804"/>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5484"/>
                </a:moveTo>
                <a:lnTo>
                  <a:pt x="0" y="21600"/>
                </a:lnTo>
                <a:lnTo>
                  <a:pt x="21600" y="10611"/>
                </a:lnTo>
                <a:lnTo>
                  <a:pt x="21600" y="0"/>
                </a:lnTo>
                <a:lnTo>
                  <a:pt x="0" y="5484"/>
                </a:lnTo>
                <a:close/>
              </a:path>
            </a:pathLst>
          </a:custGeom>
          <a:solidFill>
            <a:srgbClr val="FFACA3"/>
          </a:solidFill>
          <a:ln w="12700">
            <a:miter lim="400000"/>
          </a:ln>
        </p:spPr>
        <p:txBody>
          <a:bodyPr lIns="45719" rIns="45719"/>
          <a:lstStyle/>
          <a:p>
            <a:pPr>
              <a:defRPr sz="3200"/>
            </a:pPr>
            <a:endParaRPr/>
          </a:p>
        </p:txBody>
      </p:sp>
      <p:grpSp>
        <p:nvGrpSpPr>
          <p:cNvPr id="1366" name="Group 49"/>
          <p:cNvGrpSpPr/>
          <p:nvPr/>
        </p:nvGrpSpPr>
        <p:grpSpPr>
          <a:xfrm>
            <a:off x="1948384" y="2605382"/>
            <a:ext cx="10242977" cy="706620"/>
            <a:chOff x="-2" y="51418"/>
            <a:chExt cx="10242974" cy="706619"/>
          </a:xfrm>
        </p:grpSpPr>
        <p:sp>
          <p:nvSpPr>
            <p:cNvPr id="1360" name="Rectangle 28"/>
            <p:cNvSpPr txBox="1"/>
            <p:nvPr/>
          </p:nvSpPr>
          <p:spPr>
            <a:xfrm>
              <a:off x="2337216" y="104428"/>
              <a:ext cx="7905756" cy="582294"/>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a:spcAft>
                  <a:spcPts val="0"/>
                </a:spcAft>
              </a:pP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rPr>
                <a:t>根据企业岗位职责和职务说明书的要求,确定出各工作岗位的业绩产出标准。当然,企业的岗位职责和职务说明书必须明确合理。</a:t>
              </a:r>
            </a:p>
          </p:txBody>
        </p:sp>
        <p:grpSp>
          <p:nvGrpSpPr>
            <p:cNvPr id="1365" name="Group 47"/>
            <p:cNvGrpSpPr/>
            <p:nvPr/>
          </p:nvGrpSpPr>
          <p:grpSpPr>
            <a:xfrm>
              <a:off x="-2" y="51418"/>
              <a:ext cx="2206927" cy="706619"/>
              <a:chOff x="-1" y="0"/>
              <a:chExt cx="2206926" cy="706618"/>
            </a:xfrm>
          </p:grpSpPr>
          <p:sp>
            <p:nvSpPr>
              <p:cNvPr id="1361" name="Rectangle 8"/>
              <p:cNvSpPr/>
              <p:nvPr/>
            </p:nvSpPr>
            <p:spPr>
              <a:xfrm>
                <a:off x="-1" y="0"/>
                <a:ext cx="2206926" cy="706618"/>
              </a:xfrm>
              <a:prstGeom prst="rect">
                <a:avLst/>
              </a:prstGeom>
              <a:solidFill>
                <a:srgbClr val="00C0CB"/>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63" name="Rectangle 29"/>
              <p:cNvSpPr txBox="1"/>
              <p:nvPr/>
            </p:nvSpPr>
            <p:spPr>
              <a:xfrm>
                <a:off x="528088" y="43832"/>
                <a:ext cx="762006" cy="574042"/>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01</a:t>
                </a:r>
              </a:p>
            </p:txBody>
          </p:sp>
        </p:grpSp>
      </p:grpSp>
      <p:grpSp>
        <p:nvGrpSpPr>
          <p:cNvPr id="1373" name="Group 50"/>
          <p:cNvGrpSpPr/>
          <p:nvPr/>
        </p:nvGrpSpPr>
        <p:grpSpPr>
          <a:xfrm>
            <a:off x="1948387" y="3298656"/>
            <a:ext cx="10258425" cy="706620"/>
            <a:chOff x="0" y="0"/>
            <a:chExt cx="10258424" cy="706618"/>
          </a:xfrm>
        </p:grpSpPr>
        <p:sp>
          <p:nvSpPr>
            <p:cNvPr id="1367" name="Rectangle 30"/>
            <p:cNvSpPr txBox="1"/>
            <p:nvPr/>
          </p:nvSpPr>
          <p:spPr>
            <a:xfrm>
              <a:off x="2877820" y="15240"/>
              <a:ext cx="7380604" cy="582293"/>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明确各工作岗位的员工要想达到这些产出标准所必须完成的任务,以及完成这些任务所必需的知识、技能和态度。</a:t>
              </a:r>
            </a:p>
          </p:txBody>
        </p:sp>
        <p:grpSp>
          <p:nvGrpSpPr>
            <p:cNvPr id="1372" name="Group 46"/>
            <p:cNvGrpSpPr/>
            <p:nvPr/>
          </p:nvGrpSpPr>
          <p:grpSpPr>
            <a:xfrm>
              <a:off x="0" y="0"/>
              <a:ext cx="2693062" cy="706618"/>
              <a:chOff x="0" y="0"/>
              <a:chExt cx="2693061" cy="706617"/>
            </a:xfrm>
          </p:grpSpPr>
          <p:sp>
            <p:nvSpPr>
              <p:cNvPr id="1368" name="Rectangle 10"/>
              <p:cNvSpPr/>
              <p:nvPr/>
            </p:nvSpPr>
            <p:spPr>
              <a:xfrm>
                <a:off x="0" y="0"/>
                <a:ext cx="2693061" cy="706617"/>
              </a:xfrm>
              <a:prstGeom prst="rect">
                <a:avLst/>
              </a:prstGeom>
              <a:solidFill>
                <a:srgbClr val="34BA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0" name="Rectangle 34"/>
              <p:cNvSpPr txBox="1"/>
              <p:nvPr/>
            </p:nvSpPr>
            <p:spPr>
              <a:xfrm>
                <a:off x="1099592" y="17310"/>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02</a:t>
                </a:r>
              </a:p>
            </p:txBody>
          </p:sp>
        </p:grpSp>
      </p:grpSp>
      <p:grpSp>
        <p:nvGrpSpPr>
          <p:cNvPr id="1380" name="Group 51"/>
          <p:cNvGrpSpPr/>
          <p:nvPr/>
        </p:nvGrpSpPr>
        <p:grpSpPr>
          <a:xfrm>
            <a:off x="1948385" y="4003705"/>
            <a:ext cx="10194925" cy="706620"/>
            <a:chOff x="-2" y="20982"/>
            <a:chExt cx="10194924" cy="706619"/>
          </a:xfrm>
        </p:grpSpPr>
        <p:sp>
          <p:nvSpPr>
            <p:cNvPr id="1374" name="Rectangle 31"/>
            <p:cNvSpPr txBox="1"/>
            <p:nvPr/>
          </p:nvSpPr>
          <p:spPr>
            <a:xfrm>
              <a:off x="3554093" y="35587"/>
              <a:ext cx="6640829" cy="582294"/>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对员工的实际工作绩效进行考核,查找差距。绩效差距是培训需求的切入点,一旦发现员工存在绩效差距,就可以为培训需求分析找到依据。</a:t>
              </a:r>
            </a:p>
          </p:txBody>
        </p:sp>
        <p:grpSp>
          <p:nvGrpSpPr>
            <p:cNvPr id="1379" name="Group 45"/>
            <p:cNvGrpSpPr/>
            <p:nvPr/>
          </p:nvGrpSpPr>
          <p:grpSpPr>
            <a:xfrm>
              <a:off x="-2" y="20982"/>
              <a:ext cx="3456992" cy="706619"/>
              <a:chOff x="-1" y="0"/>
              <a:chExt cx="3456990" cy="706617"/>
            </a:xfrm>
          </p:grpSpPr>
          <p:sp>
            <p:nvSpPr>
              <p:cNvPr id="1375" name="Rectangle 12"/>
              <p:cNvSpPr/>
              <p:nvPr/>
            </p:nvSpPr>
            <p:spPr>
              <a:xfrm>
                <a:off x="-1" y="0"/>
                <a:ext cx="3456990" cy="706617"/>
              </a:xfrm>
              <a:prstGeom prst="rect">
                <a:avLst/>
              </a:prstGeom>
              <a:solidFill>
                <a:srgbClr val="F8F6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7" name="Rectangle 35"/>
              <p:cNvSpPr txBox="1"/>
              <p:nvPr/>
            </p:nvSpPr>
            <p:spPr>
              <a:xfrm>
                <a:off x="1795255" y="50286"/>
                <a:ext cx="762005"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03</a:t>
                </a:r>
              </a:p>
            </p:txBody>
          </p:sp>
        </p:grpSp>
      </p:grpSp>
      <p:grpSp>
        <p:nvGrpSpPr>
          <p:cNvPr id="1394" name="Group 53"/>
          <p:cNvGrpSpPr/>
          <p:nvPr/>
        </p:nvGrpSpPr>
        <p:grpSpPr>
          <a:xfrm>
            <a:off x="1948390" y="5413602"/>
            <a:ext cx="10178414" cy="706755"/>
            <a:chOff x="1" y="2120"/>
            <a:chExt cx="10178413" cy="706754"/>
          </a:xfrm>
        </p:grpSpPr>
        <p:sp>
          <p:nvSpPr>
            <p:cNvPr id="1388" name="Rectangle 33"/>
            <p:cNvSpPr txBox="1"/>
            <p:nvPr/>
          </p:nvSpPr>
          <p:spPr>
            <a:xfrm>
              <a:off x="4710430" y="126580"/>
              <a:ext cx="5467984" cy="582294"/>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根据分析的原因,确定员工培训的重点和方向,完成培训需求分析。</a:t>
              </a:r>
            </a:p>
          </p:txBody>
        </p:sp>
        <p:grpSp>
          <p:nvGrpSpPr>
            <p:cNvPr id="1393" name="Group 43"/>
            <p:cNvGrpSpPr/>
            <p:nvPr/>
          </p:nvGrpSpPr>
          <p:grpSpPr>
            <a:xfrm>
              <a:off x="1" y="2120"/>
              <a:ext cx="4528613" cy="706619"/>
              <a:chOff x="1" y="0"/>
              <a:chExt cx="4528612" cy="706617"/>
            </a:xfrm>
          </p:grpSpPr>
          <p:sp>
            <p:nvSpPr>
              <p:cNvPr id="1389" name="Rectangle 16"/>
              <p:cNvSpPr/>
              <p:nvPr/>
            </p:nvSpPr>
            <p:spPr>
              <a:xfrm>
                <a:off x="1" y="0"/>
                <a:ext cx="4528612" cy="706617"/>
              </a:xfrm>
              <a:prstGeom prst="rect">
                <a:avLst/>
              </a:prstGeom>
              <a:solidFill>
                <a:srgbClr val="FF8577"/>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91" name="Rectangle 37"/>
              <p:cNvSpPr txBox="1"/>
              <p:nvPr/>
            </p:nvSpPr>
            <p:spPr>
              <a:xfrm>
                <a:off x="2877465" y="37674"/>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05</a:t>
                </a:r>
              </a:p>
            </p:txBody>
          </p:sp>
        </p:grpSp>
      </p:grpSp>
      <p:sp>
        <p:nvSpPr>
          <p:cNvPr id="9" name="矩形 8"/>
          <p:cNvSpPr/>
          <p:nvPr/>
        </p:nvSpPr>
        <p:spPr>
          <a:xfrm>
            <a:off x="739140" y="1064895"/>
            <a:ext cx="1104455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工作层次的需求分析是以企业现有各工作岗位和员工工作情况为分析对象的,主要确定每项工作任务的完成需要员工必须掌握的技术和能力。</a:t>
            </a:r>
          </a:p>
        </p:txBody>
      </p:sp>
      <p:grpSp>
        <p:nvGrpSpPr>
          <p:cNvPr id="1387" name="Group 52"/>
          <p:cNvGrpSpPr/>
          <p:nvPr/>
        </p:nvGrpSpPr>
        <p:grpSpPr>
          <a:xfrm>
            <a:off x="1947753" y="4622856"/>
            <a:ext cx="10179050" cy="828675"/>
            <a:chOff x="1" y="-99949"/>
            <a:chExt cx="10179049" cy="828673"/>
          </a:xfrm>
        </p:grpSpPr>
        <p:sp>
          <p:nvSpPr>
            <p:cNvPr id="1381" name="Rectangle 32"/>
            <p:cNvSpPr txBox="1"/>
            <p:nvPr/>
          </p:nvSpPr>
          <p:spPr>
            <a:xfrm>
              <a:off x="4003676" y="-99949"/>
              <a:ext cx="6175374" cy="828673"/>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分析绩效差距产生的原因。并不是所有的绩效差距都可以通过培训来解决,比如环境、技术设备、难以改变的个性特征等所产生的问题,只有当员工存在知识、技能和态度等方面的不足时,培训才是必要的</a:t>
              </a:r>
            </a:p>
          </p:txBody>
        </p:sp>
        <p:grpSp>
          <p:nvGrpSpPr>
            <p:cNvPr id="1386" name="Group 44"/>
            <p:cNvGrpSpPr/>
            <p:nvPr/>
          </p:nvGrpSpPr>
          <p:grpSpPr>
            <a:xfrm>
              <a:off x="1" y="0"/>
              <a:ext cx="3905277" cy="706618"/>
              <a:chOff x="1" y="0"/>
              <a:chExt cx="3905276" cy="706617"/>
            </a:xfrm>
          </p:grpSpPr>
          <p:sp>
            <p:nvSpPr>
              <p:cNvPr id="1382" name="Rectangle 14"/>
              <p:cNvSpPr/>
              <p:nvPr/>
            </p:nvSpPr>
            <p:spPr>
              <a:xfrm>
                <a:off x="1" y="0"/>
                <a:ext cx="3905276" cy="706617"/>
              </a:xfrm>
              <a:prstGeom prst="rect">
                <a:avLst/>
              </a:prstGeom>
              <a:solidFill>
                <a:srgbClr val="E7CE3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84" name="Rectangle 36"/>
              <p:cNvSpPr txBox="1"/>
              <p:nvPr/>
            </p:nvSpPr>
            <p:spPr>
              <a:xfrm>
                <a:off x="2337850" y="34621"/>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04</a:t>
                </a:r>
              </a:p>
            </p:txBody>
          </p:sp>
        </p:gr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par>
                          <p:cTn id="10" fill="hold">
                            <p:stCondLst>
                              <p:cond delay="0"/>
                            </p:stCondLst>
                            <p:childTnLst>
                              <p:par>
                                <p:cTn id="11" presetID="2" presetClass="entr" presetSubtype="8" fill="hold" grpId="0" nodeType="afterEffect">
                                  <p:stCondLst>
                                    <p:cond delay="0"/>
                                  </p:stCondLst>
                                  <p:childTnLst>
                                    <p:set>
                                      <p:cBhvr>
                                        <p:cTn id="12" dur="indefinite" fill="hold"/>
                                        <p:tgtEl>
                                          <p:spTgt spid="1355"/>
                                        </p:tgtEl>
                                        <p:attrNameLst>
                                          <p:attrName>style.visibility</p:attrName>
                                        </p:attrNameLst>
                                      </p:cBhvr>
                                      <p:to>
                                        <p:strVal val="visible"/>
                                      </p:to>
                                    </p:set>
                                    <p:anim calcmode="lin" valueType="num">
                                      <p:cBhvr>
                                        <p:cTn id="13" dur="500" fill="hold"/>
                                        <p:tgtEl>
                                          <p:spTgt spid="1355"/>
                                        </p:tgtEl>
                                        <p:attrNameLst>
                                          <p:attrName>ppt_x</p:attrName>
                                        </p:attrNameLst>
                                      </p:cBhvr>
                                      <p:tavLst>
                                        <p:tav tm="0">
                                          <p:val>
                                            <p:strVal val="0-#ppt_w/2"/>
                                          </p:val>
                                        </p:tav>
                                        <p:tav tm="100000">
                                          <p:val>
                                            <p:strVal val="#ppt_x"/>
                                          </p:val>
                                        </p:tav>
                                      </p:tavLst>
                                    </p:anim>
                                    <p:anim calcmode="lin" valueType="num">
                                      <p:cBhvr>
                                        <p:cTn id="14" dur="500" fill="hold"/>
                                        <p:tgtEl>
                                          <p:spTgt spid="1355"/>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indefinite" fill="hold"/>
                                        <p:tgtEl>
                                          <p:spTgt spid="1366"/>
                                        </p:tgtEl>
                                        <p:attrNameLst>
                                          <p:attrName>style.visibility</p:attrName>
                                        </p:attrNameLst>
                                      </p:cBhvr>
                                      <p:to>
                                        <p:strVal val="visible"/>
                                      </p:to>
                                    </p:set>
                                    <p:anim calcmode="lin" valueType="num">
                                      <p:cBhvr>
                                        <p:cTn id="18" dur="500" fill="hold"/>
                                        <p:tgtEl>
                                          <p:spTgt spid="1366"/>
                                        </p:tgtEl>
                                        <p:attrNameLst>
                                          <p:attrName>ppt_x</p:attrName>
                                        </p:attrNameLst>
                                      </p:cBhvr>
                                      <p:tavLst>
                                        <p:tav tm="0">
                                          <p:val>
                                            <p:strVal val="0-#ppt_w/2"/>
                                          </p:val>
                                        </p:tav>
                                        <p:tav tm="100000">
                                          <p:val>
                                            <p:strVal val="#ppt_x"/>
                                          </p:val>
                                        </p:tav>
                                      </p:tavLst>
                                    </p:anim>
                                    <p:anim calcmode="lin" valueType="num">
                                      <p:cBhvr>
                                        <p:cTn id="19" dur="500" fill="hold"/>
                                        <p:tgtEl>
                                          <p:spTgt spid="1366"/>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2" presetClass="entr" presetSubtype="8" fill="hold" grpId="0" nodeType="afterEffect">
                                  <p:stCondLst>
                                    <p:cond delay="0"/>
                                  </p:stCondLst>
                                  <p:childTnLst>
                                    <p:set>
                                      <p:cBhvr>
                                        <p:cTn id="22" dur="indefinite" fill="hold"/>
                                        <p:tgtEl>
                                          <p:spTgt spid="1356"/>
                                        </p:tgtEl>
                                        <p:attrNameLst>
                                          <p:attrName>style.visibility</p:attrName>
                                        </p:attrNameLst>
                                      </p:cBhvr>
                                      <p:to>
                                        <p:strVal val="visible"/>
                                      </p:to>
                                    </p:set>
                                    <p:anim calcmode="lin" valueType="num">
                                      <p:cBhvr>
                                        <p:cTn id="23" dur="500" fill="hold"/>
                                        <p:tgtEl>
                                          <p:spTgt spid="1356"/>
                                        </p:tgtEl>
                                        <p:attrNameLst>
                                          <p:attrName>ppt_x</p:attrName>
                                        </p:attrNameLst>
                                      </p:cBhvr>
                                      <p:tavLst>
                                        <p:tav tm="0">
                                          <p:val>
                                            <p:strVal val="0-#ppt_w/2"/>
                                          </p:val>
                                        </p:tav>
                                        <p:tav tm="100000">
                                          <p:val>
                                            <p:strVal val="#ppt_x"/>
                                          </p:val>
                                        </p:tav>
                                      </p:tavLst>
                                    </p:anim>
                                    <p:anim calcmode="lin" valueType="num">
                                      <p:cBhvr>
                                        <p:cTn id="24" dur="500" fill="hold"/>
                                        <p:tgtEl>
                                          <p:spTgt spid="1356"/>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indefinite" fill="hold"/>
                                        <p:tgtEl>
                                          <p:spTgt spid="1373"/>
                                        </p:tgtEl>
                                        <p:attrNameLst>
                                          <p:attrName>style.visibility</p:attrName>
                                        </p:attrNameLst>
                                      </p:cBhvr>
                                      <p:to>
                                        <p:strVal val="visible"/>
                                      </p:to>
                                    </p:set>
                                    <p:anim calcmode="lin" valueType="num">
                                      <p:cBhvr>
                                        <p:cTn id="28" dur="500" fill="hold"/>
                                        <p:tgtEl>
                                          <p:spTgt spid="1373"/>
                                        </p:tgtEl>
                                        <p:attrNameLst>
                                          <p:attrName>ppt_x</p:attrName>
                                        </p:attrNameLst>
                                      </p:cBhvr>
                                      <p:tavLst>
                                        <p:tav tm="0">
                                          <p:val>
                                            <p:strVal val="0-#ppt_w/2"/>
                                          </p:val>
                                        </p:tav>
                                        <p:tav tm="100000">
                                          <p:val>
                                            <p:strVal val="#ppt_x"/>
                                          </p:val>
                                        </p:tav>
                                      </p:tavLst>
                                    </p:anim>
                                    <p:anim calcmode="lin" valueType="num">
                                      <p:cBhvr>
                                        <p:cTn id="29" dur="500" fill="hold"/>
                                        <p:tgtEl>
                                          <p:spTgt spid="1373"/>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indefinite" fill="hold"/>
                                        <p:tgtEl>
                                          <p:spTgt spid="1357"/>
                                        </p:tgtEl>
                                        <p:attrNameLst>
                                          <p:attrName>style.visibility</p:attrName>
                                        </p:attrNameLst>
                                      </p:cBhvr>
                                      <p:to>
                                        <p:strVal val="visible"/>
                                      </p:to>
                                    </p:set>
                                    <p:anim calcmode="lin" valueType="num">
                                      <p:cBhvr>
                                        <p:cTn id="33" dur="500" fill="hold"/>
                                        <p:tgtEl>
                                          <p:spTgt spid="1357"/>
                                        </p:tgtEl>
                                        <p:attrNameLst>
                                          <p:attrName>ppt_x</p:attrName>
                                        </p:attrNameLst>
                                      </p:cBhvr>
                                      <p:tavLst>
                                        <p:tav tm="0">
                                          <p:val>
                                            <p:strVal val="0-#ppt_w/2"/>
                                          </p:val>
                                        </p:tav>
                                        <p:tav tm="100000">
                                          <p:val>
                                            <p:strVal val="#ppt_x"/>
                                          </p:val>
                                        </p:tav>
                                      </p:tavLst>
                                    </p:anim>
                                    <p:anim calcmode="lin" valueType="num">
                                      <p:cBhvr>
                                        <p:cTn id="34" dur="500" fill="hold"/>
                                        <p:tgtEl>
                                          <p:spTgt spid="1357"/>
                                        </p:tgtEl>
                                        <p:attrNameLst>
                                          <p:attrName>ppt_y</p:attrName>
                                        </p:attrNameLst>
                                      </p:cBhvr>
                                      <p:tavLst>
                                        <p:tav tm="0">
                                          <p:val>
                                            <p:strVal val="#ppt_y"/>
                                          </p:val>
                                        </p:tav>
                                        <p:tav tm="100000">
                                          <p:val>
                                            <p:strVal val="#ppt_y"/>
                                          </p:val>
                                        </p:tav>
                                      </p:tavLst>
                                    </p:anim>
                                  </p:childTnLst>
                                </p:cTn>
                              </p:par>
                            </p:childTnLst>
                          </p:cTn>
                        </p:par>
                        <p:par>
                          <p:cTn id="35" fill="hold">
                            <p:stCondLst>
                              <p:cond delay="2500"/>
                            </p:stCondLst>
                            <p:childTnLst>
                              <p:par>
                                <p:cTn id="36" presetID="2" presetClass="entr" presetSubtype="8" fill="hold" grpId="0" nodeType="afterEffect">
                                  <p:stCondLst>
                                    <p:cond delay="0"/>
                                  </p:stCondLst>
                                  <p:childTnLst>
                                    <p:set>
                                      <p:cBhvr>
                                        <p:cTn id="37" dur="indefinite" fill="hold"/>
                                        <p:tgtEl>
                                          <p:spTgt spid="1380"/>
                                        </p:tgtEl>
                                        <p:attrNameLst>
                                          <p:attrName>style.visibility</p:attrName>
                                        </p:attrNameLst>
                                      </p:cBhvr>
                                      <p:to>
                                        <p:strVal val="visible"/>
                                      </p:to>
                                    </p:set>
                                    <p:anim calcmode="lin" valueType="num">
                                      <p:cBhvr>
                                        <p:cTn id="38" dur="500" fill="hold"/>
                                        <p:tgtEl>
                                          <p:spTgt spid="1380"/>
                                        </p:tgtEl>
                                        <p:attrNameLst>
                                          <p:attrName>ppt_x</p:attrName>
                                        </p:attrNameLst>
                                      </p:cBhvr>
                                      <p:tavLst>
                                        <p:tav tm="0">
                                          <p:val>
                                            <p:strVal val="0-#ppt_w/2"/>
                                          </p:val>
                                        </p:tav>
                                        <p:tav tm="100000">
                                          <p:val>
                                            <p:strVal val="#ppt_x"/>
                                          </p:val>
                                        </p:tav>
                                      </p:tavLst>
                                    </p:anim>
                                    <p:anim calcmode="lin" valueType="num">
                                      <p:cBhvr>
                                        <p:cTn id="39" dur="500" fill="hold"/>
                                        <p:tgtEl>
                                          <p:spTgt spid="1380"/>
                                        </p:tgtEl>
                                        <p:attrNameLst>
                                          <p:attrName>ppt_y</p:attrName>
                                        </p:attrNameLst>
                                      </p:cBhvr>
                                      <p:tavLst>
                                        <p:tav tm="0">
                                          <p:val>
                                            <p:strVal val="#ppt_y"/>
                                          </p:val>
                                        </p:tav>
                                        <p:tav tm="100000">
                                          <p:val>
                                            <p:strVal val="#ppt_y"/>
                                          </p:val>
                                        </p:tav>
                                      </p:tavLst>
                                    </p:anim>
                                  </p:childTnLst>
                                </p:cTn>
                              </p:par>
                            </p:childTnLst>
                          </p:cTn>
                        </p:par>
                        <p:par>
                          <p:cTn id="40" fill="hold">
                            <p:stCondLst>
                              <p:cond delay="3000"/>
                            </p:stCondLst>
                            <p:childTnLst>
                              <p:par>
                                <p:cTn id="41" presetID="2" presetClass="entr" presetSubtype="8" fill="hold" grpId="0" nodeType="afterEffect">
                                  <p:stCondLst>
                                    <p:cond delay="0"/>
                                  </p:stCondLst>
                                  <p:childTnLst>
                                    <p:set>
                                      <p:cBhvr>
                                        <p:cTn id="42" dur="indefinite" fill="hold"/>
                                        <p:tgtEl>
                                          <p:spTgt spid="1358"/>
                                        </p:tgtEl>
                                        <p:attrNameLst>
                                          <p:attrName>style.visibility</p:attrName>
                                        </p:attrNameLst>
                                      </p:cBhvr>
                                      <p:to>
                                        <p:strVal val="visible"/>
                                      </p:to>
                                    </p:set>
                                    <p:anim calcmode="lin" valueType="num">
                                      <p:cBhvr>
                                        <p:cTn id="43" dur="500" fill="hold"/>
                                        <p:tgtEl>
                                          <p:spTgt spid="1358"/>
                                        </p:tgtEl>
                                        <p:attrNameLst>
                                          <p:attrName>ppt_x</p:attrName>
                                        </p:attrNameLst>
                                      </p:cBhvr>
                                      <p:tavLst>
                                        <p:tav tm="0">
                                          <p:val>
                                            <p:strVal val="0-#ppt_w/2"/>
                                          </p:val>
                                        </p:tav>
                                        <p:tav tm="100000">
                                          <p:val>
                                            <p:strVal val="#ppt_x"/>
                                          </p:val>
                                        </p:tav>
                                      </p:tavLst>
                                    </p:anim>
                                    <p:anim calcmode="lin" valueType="num">
                                      <p:cBhvr>
                                        <p:cTn id="44" dur="500" fill="hold"/>
                                        <p:tgtEl>
                                          <p:spTgt spid="1358"/>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 presetClass="entr" presetSubtype="8" fill="hold" grpId="0" nodeType="afterEffect">
                                  <p:stCondLst>
                                    <p:cond delay="0"/>
                                  </p:stCondLst>
                                  <p:childTnLst>
                                    <p:set>
                                      <p:cBhvr>
                                        <p:cTn id="47" dur="indefinite" fill="hold"/>
                                        <p:tgtEl>
                                          <p:spTgt spid="1387"/>
                                        </p:tgtEl>
                                        <p:attrNameLst>
                                          <p:attrName>style.visibility</p:attrName>
                                        </p:attrNameLst>
                                      </p:cBhvr>
                                      <p:to>
                                        <p:strVal val="visible"/>
                                      </p:to>
                                    </p:set>
                                    <p:anim calcmode="lin" valueType="num">
                                      <p:cBhvr>
                                        <p:cTn id="48" dur="500" fill="hold"/>
                                        <p:tgtEl>
                                          <p:spTgt spid="1387"/>
                                        </p:tgtEl>
                                        <p:attrNameLst>
                                          <p:attrName>ppt_x</p:attrName>
                                        </p:attrNameLst>
                                      </p:cBhvr>
                                      <p:tavLst>
                                        <p:tav tm="0">
                                          <p:val>
                                            <p:strVal val="0-#ppt_w/2"/>
                                          </p:val>
                                        </p:tav>
                                        <p:tav tm="100000">
                                          <p:val>
                                            <p:strVal val="#ppt_x"/>
                                          </p:val>
                                        </p:tav>
                                      </p:tavLst>
                                    </p:anim>
                                    <p:anim calcmode="lin" valueType="num">
                                      <p:cBhvr>
                                        <p:cTn id="49" dur="500" fill="hold"/>
                                        <p:tgtEl>
                                          <p:spTgt spid="1387"/>
                                        </p:tgtEl>
                                        <p:attrNameLst>
                                          <p:attrName>ppt_y</p:attrName>
                                        </p:attrNameLst>
                                      </p:cBhvr>
                                      <p:tavLst>
                                        <p:tav tm="0">
                                          <p:val>
                                            <p:strVal val="#ppt_y"/>
                                          </p:val>
                                        </p:tav>
                                        <p:tav tm="100000">
                                          <p:val>
                                            <p:strVal val="#ppt_y"/>
                                          </p:val>
                                        </p:tav>
                                      </p:tavLst>
                                    </p:anim>
                                  </p:childTnLst>
                                </p:cTn>
                              </p:par>
                            </p:childTnLst>
                          </p:cTn>
                        </p:par>
                        <p:par>
                          <p:cTn id="50" fill="hold">
                            <p:stCondLst>
                              <p:cond delay="4000"/>
                            </p:stCondLst>
                            <p:childTnLst>
                              <p:par>
                                <p:cTn id="51" presetID="2" presetClass="entr" presetSubtype="8" fill="hold" grpId="0" nodeType="afterEffect">
                                  <p:stCondLst>
                                    <p:cond delay="0"/>
                                  </p:stCondLst>
                                  <p:childTnLst>
                                    <p:set>
                                      <p:cBhvr>
                                        <p:cTn id="52" dur="indefinite" fill="hold"/>
                                        <p:tgtEl>
                                          <p:spTgt spid="1359"/>
                                        </p:tgtEl>
                                        <p:attrNameLst>
                                          <p:attrName>style.visibility</p:attrName>
                                        </p:attrNameLst>
                                      </p:cBhvr>
                                      <p:to>
                                        <p:strVal val="visible"/>
                                      </p:to>
                                    </p:set>
                                    <p:anim calcmode="lin" valueType="num">
                                      <p:cBhvr>
                                        <p:cTn id="53" dur="500" fill="hold"/>
                                        <p:tgtEl>
                                          <p:spTgt spid="1359"/>
                                        </p:tgtEl>
                                        <p:attrNameLst>
                                          <p:attrName>ppt_x</p:attrName>
                                        </p:attrNameLst>
                                      </p:cBhvr>
                                      <p:tavLst>
                                        <p:tav tm="0">
                                          <p:val>
                                            <p:strVal val="0-#ppt_w/2"/>
                                          </p:val>
                                        </p:tav>
                                        <p:tav tm="100000">
                                          <p:val>
                                            <p:strVal val="#ppt_x"/>
                                          </p:val>
                                        </p:tav>
                                      </p:tavLst>
                                    </p:anim>
                                    <p:anim calcmode="lin" valueType="num">
                                      <p:cBhvr>
                                        <p:cTn id="54" dur="500" fill="hold"/>
                                        <p:tgtEl>
                                          <p:spTgt spid="1359"/>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indefinite" fill="hold"/>
                                        <p:tgtEl>
                                          <p:spTgt spid="1394"/>
                                        </p:tgtEl>
                                        <p:attrNameLst>
                                          <p:attrName>style.visibility</p:attrName>
                                        </p:attrNameLst>
                                      </p:cBhvr>
                                      <p:to>
                                        <p:strVal val="visible"/>
                                      </p:to>
                                    </p:set>
                                    <p:anim calcmode="lin" valueType="num">
                                      <p:cBhvr>
                                        <p:cTn id="58" dur="500" fill="hold"/>
                                        <p:tgtEl>
                                          <p:spTgt spid="1394"/>
                                        </p:tgtEl>
                                        <p:attrNameLst>
                                          <p:attrName>ppt_x</p:attrName>
                                        </p:attrNameLst>
                                      </p:cBhvr>
                                      <p:tavLst>
                                        <p:tav tm="0">
                                          <p:val>
                                            <p:strVal val="0-#ppt_w/2"/>
                                          </p:val>
                                        </p:tav>
                                        <p:tav tm="100000">
                                          <p:val>
                                            <p:strVal val="#ppt_x"/>
                                          </p:val>
                                        </p:tav>
                                      </p:tavLst>
                                    </p:anim>
                                    <p:anim calcmode="lin" valueType="num">
                                      <p:cBhvr>
                                        <p:cTn id="59" dur="500" fill="hold"/>
                                        <p:tgtEl>
                                          <p:spTgt spid="13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355" grpId="0" bldLvl="0" animBg="1" advAuto="0"/>
      <p:bldP spid="1356" grpId="0" bldLvl="0" animBg="1" advAuto="0"/>
      <p:bldP spid="1357" grpId="0" bldLvl="0" animBg="1" advAuto="0"/>
      <p:bldP spid="1358" grpId="0" bldLvl="0" animBg="1" advAuto="0"/>
      <p:bldP spid="1359" grpId="0" bldLvl="0" animBg="1" advAuto="0"/>
      <p:bldP spid="1366" grpId="0" bldLvl="0" animBg="1" advAuto="0"/>
      <p:bldP spid="1373" grpId="0" bldLvl="0" animBg="1" advAuto="0"/>
      <p:bldP spid="1380" grpId="0" bldLvl="0" animBg="1" advAuto="0"/>
      <p:bldP spid="1394" grpId="0" bldLvl="0" animBg="1" advAuto="0"/>
      <p:bldP spid="9" grpId="0" bldLvl="0" animBg="1"/>
      <p:bldP spid="1387" grpId="0" bldLvl="0" animBg="1" advAuto="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508667" y="136395"/>
            <a:ext cx="4467860" cy="460375"/>
          </a:xfrm>
          <a:prstGeom prst="rect">
            <a:avLst/>
          </a:prstGeom>
          <a:noFill/>
        </p:spPr>
        <p:txBody>
          <a:bodyPr wrap="none" rtlCol="0">
            <a:spAutoFit/>
          </a:bodyPr>
          <a:lstStyle>
            <a:defPPr>
              <a:defRPr lang="zh-CN"/>
            </a:defPPr>
            <a:lvl1pPr>
              <a:defRPr sz="1800" b="1">
                <a:solidFill>
                  <a:schemeClr val="bg1"/>
                </a:solidFill>
                <a:latin typeface="+mj-ea"/>
                <a:ea typeface="+mj-ea"/>
              </a:defRPr>
            </a:lvl1pPr>
          </a:lstStyle>
          <a:p>
            <a:pPr algn="l"/>
            <a:r>
              <a:rPr lang="zh-CN" altLang="en-US" sz="24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
        <p:nvSpPr>
          <p:cNvPr id="4" name="文本框 3"/>
          <p:cNvSpPr txBox="1"/>
          <p:nvPr/>
        </p:nvSpPr>
        <p:spPr>
          <a:xfrm>
            <a:off x="3847465" y="791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人力资源开发和管理的关系</a:t>
            </a:r>
          </a:p>
        </p:txBody>
      </p:sp>
      <p:pic>
        <p:nvPicPr>
          <p:cNvPr id="57" name="RL1-2.EPS" descr="id:2147506308;FounderCES"/>
          <p:cNvPicPr>
            <a:picLocks noChangeAspect="1"/>
          </p:cNvPicPr>
          <p:nvPr/>
        </p:nvPicPr>
        <p:blipFill>
          <a:blip r:embed="rId3"/>
          <a:stretch>
            <a:fillRect/>
          </a:stretch>
        </p:blipFill>
        <p:spPr>
          <a:xfrm>
            <a:off x="1638300" y="1354455"/>
            <a:ext cx="8492490" cy="1921510"/>
          </a:xfrm>
          <a:prstGeom prst="rect">
            <a:avLst/>
          </a:prstGeom>
        </p:spPr>
      </p:pic>
      <p:sp>
        <p:nvSpPr>
          <p:cNvPr id="6" name="矩形 5"/>
          <p:cNvSpPr/>
          <p:nvPr/>
        </p:nvSpPr>
        <p:spPr>
          <a:xfrm>
            <a:off x="2332057" y="3579137"/>
            <a:ext cx="1097280" cy="368300"/>
          </a:xfrm>
          <a:prstGeom prst="rect">
            <a:avLst/>
          </a:prstGeom>
        </p:spPr>
        <p:txBody>
          <a:bodyPr wrap="none">
            <a:spAutoFit/>
          </a:bodyPr>
          <a:lstStyle/>
          <a:p>
            <a:pPr algn="l"/>
            <a:r>
              <a:rPr lang="zh-CN" altLang="zh-CN" sz="1800" b="1" dirty="0">
                <a:solidFill>
                  <a:schemeClr val="accent2">
                    <a:lumMod val="75000"/>
                  </a:schemeClr>
                </a:solidFill>
                <a:latin typeface="微软雅黑" panose="020B0503020204020204" charset="-122"/>
                <a:ea typeface="微软雅黑" panose="020B0503020204020204" charset="-122"/>
                <a:cs typeface="Times New Roman" panose="02020603050405020304" pitchFamily="18" charset="0"/>
              </a:rPr>
              <a:t>输入阶段</a:t>
            </a:r>
          </a:p>
        </p:txBody>
      </p:sp>
      <p:sp>
        <p:nvSpPr>
          <p:cNvPr id="7" name="矩形 6"/>
          <p:cNvSpPr/>
          <p:nvPr/>
        </p:nvSpPr>
        <p:spPr>
          <a:xfrm>
            <a:off x="5327222" y="3579137"/>
            <a:ext cx="1097280" cy="368300"/>
          </a:xfrm>
          <a:prstGeom prst="rect">
            <a:avLst/>
          </a:prstGeom>
        </p:spPr>
        <p:txBody>
          <a:bodyPr wrap="none">
            <a:spAutoFit/>
          </a:bodyPr>
          <a:lstStyle/>
          <a:p>
            <a:pPr algn="l"/>
            <a:r>
              <a:rPr lang="zh-CN" altLang="en-US" sz="1800" b="1" dirty="0">
                <a:solidFill>
                  <a:schemeClr val="accent2">
                    <a:lumMod val="75000"/>
                  </a:schemeClr>
                </a:solidFill>
                <a:latin typeface="微软雅黑" panose="020B0503020204020204" charset="-122"/>
                <a:ea typeface="微软雅黑" panose="020B0503020204020204" charset="-122"/>
                <a:cs typeface="Times New Roman" panose="02020603050405020304" pitchFamily="18" charset="0"/>
              </a:rPr>
              <a:t>输出阶段</a:t>
            </a:r>
          </a:p>
        </p:txBody>
      </p:sp>
      <p:sp>
        <p:nvSpPr>
          <p:cNvPr id="9" name="矩形 8"/>
          <p:cNvSpPr/>
          <p:nvPr/>
        </p:nvSpPr>
        <p:spPr>
          <a:xfrm>
            <a:off x="8297101" y="3579137"/>
            <a:ext cx="1097280" cy="368300"/>
          </a:xfrm>
          <a:prstGeom prst="rect">
            <a:avLst/>
          </a:prstGeom>
        </p:spPr>
        <p:txBody>
          <a:bodyPr wrap="none">
            <a:spAutoFit/>
          </a:bodyPr>
          <a:lstStyle/>
          <a:p>
            <a:pPr algn="l"/>
            <a:r>
              <a:rPr lang="zh-CN" altLang="en-US" sz="1800" b="1" dirty="0">
                <a:solidFill>
                  <a:schemeClr val="accent2">
                    <a:lumMod val="75000"/>
                  </a:schemeClr>
                </a:solidFill>
                <a:latin typeface="微软雅黑" panose="020B0503020204020204" charset="-122"/>
                <a:ea typeface="微软雅黑" panose="020B0503020204020204" charset="-122"/>
                <a:cs typeface="Times New Roman" panose="02020603050405020304" pitchFamily="18" charset="0"/>
              </a:rPr>
              <a:t>淡出阶段</a:t>
            </a:r>
          </a:p>
        </p:txBody>
      </p:sp>
      <p:sp>
        <p:nvSpPr>
          <p:cNvPr id="8" name="矩形 7"/>
          <p:cNvSpPr/>
          <p:nvPr/>
        </p:nvSpPr>
        <p:spPr>
          <a:xfrm>
            <a:off x="1928034" y="4175857"/>
            <a:ext cx="2166481" cy="1337945"/>
          </a:xfrm>
          <a:prstGeom prst="rect">
            <a:avLst/>
          </a:prstGeom>
        </p:spPr>
        <p:txBody>
          <a:bodyPr wrap="square">
            <a:spAutoFit/>
          </a:bodyPr>
          <a:lstStyle/>
          <a:p>
            <a:pPr indent="266700">
              <a:lnSpc>
                <a:spcPct val="150000"/>
              </a:lnSpc>
              <a:spcAft>
                <a:spcPts val="0"/>
              </a:spcAft>
            </a:pPr>
            <a:r>
              <a:rPr altLang="zh-CN" sz="1800" b="1" dirty="0">
                <a:solidFill>
                  <a:srgbClr val="000000"/>
                </a:solidFill>
                <a:latin typeface="微软雅黑" panose="020B0503020204020204" charset="-122"/>
                <a:ea typeface="微软雅黑" panose="020B0503020204020204" charset="-122"/>
                <a:cs typeface="微软雅黑" panose="020B0503020204020204" charset="-122"/>
              </a:rPr>
              <a:t>在这一阶段中,个人被输入大量的知识、经验和信息。</a:t>
            </a:r>
          </a:p>
        </p:txBody>
      </p:sp>
      <p:sp>
        <p:nvSpPr>
          <p:cNvPr id="10" name="矩形 9"/>
          <p:cNvSpPr/>
          <p:nvPr/>
        </p:nvSpPr>
        <p:spPr>
          <a:xfrm>
            <a:off x="4754673" y="4156710"/>
            <a:ext cx="2439245" cy="1337945"/>
          </a:xfrm>
          <a:prstGeom prst="rect">
            <a:avLst/>
          </a:prstGeom>
        </p:spPr>
        <p:txBody>
          <a:bodyPr wrap="square">
            <a:spAutoFit/>
          </a:bodyPr>
          <a:lstStyle/>
          <a:p>
            <a:pPr>
              <a:lnSpc>
                <a:spcPct val="150000"/>
              </a:lnSpc>
            </a:pPr>
            <a:r>
              <a:rPr sz="1800" b="1" dirty="0">
                <a:solidFill>
                  <a:srgbClr val="000000"/>
                </a:solidFill>
                <a:latin typeface="微软雅黑" panose="020B0503020204020204" charset="-122"/>
                <a:ea typeface="微软雅黑" panose="020B0503020204020204" charset="-122"/>
                <a:cs typeface="微软雅黑" panose="020B0503020204020204" charset="-122"/>
              </a:rPr>
              <a:t>在这一阶段,个人输出其知识、智能、信息、劳动和服务。</a:t>
            </a:r>
          </a:p>
        </p:txBody>
      </p:sp>
      <p:sp>
        <p:nvSpPr>
          <p:cNvPr id="12" name="矩形 11"/>
          <p:cNvSpPr/>
          <p:nvPr/>
        </p:nvSpPr>
        <p:spPr>
          <a:xfrm>
            <a:off x="7813675" y="4083427"/>
            <a:ext cx="2323009" cy="1753235"/>
          </a:xfrm>
          <a:prstGeom prst="rect">
            <a:avLst/>
          </a:prstGeom>
        </p:spPr>
        <p:txBody>
          <a:bodyPr wrap="square">
            <a:spAutoFit/>
          </a:bodyPr>
          <a:lstStyle/>
          <a:p>
            <a:pPr>
              <a:lnSpc>
                <a:spcPct val="200000"/>
              </a:lnSpc>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rPr>
              <a:t>这一阶段是社会和组织对个人曾经输出的劳动和服务的回报。</a:t>
            </a:r>
          </a:p>
        </p:txBody>
      </p:sp>
      <p:sp>
        <p:nvSpPr>
          <p:cNvPr id="13" name="矩形 12"/>
          <p:cNvSpPr/>
          <p:nvPr/>
        </p:nvSpPr>
        <p:spPr>
          <a:xfrm>
            <a:off x="4761354" y="4214083"/>
            <a:ext cx="2361126" cy="2205887"/>
          </a:xfrm>
          <a:prstGeom prst="rect">
            <a:avLst/>
          </a:prstGeom>
          <a:noFill/>
          <a:ln>
            <a:solidFill>
              <a:srgbClr val="9B55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b="1">
              <a:latin typeface="微软雅黑" panose="020B0503020204020204" charset="-122"/>
              <a:ea typeface="微软雅黑" panose="020B0503020204020204" charset="-122"/>
            </a:endParaRPr>
          </a:p>
        </p:txBody>
      </p:sp>
      <p:sp>
        <p:nvSpPr>
          <p:cNvPr id="14" name="矩形 13"/>
          <p:cNvSpPr/>
          <p:nvPr/>
        </p:nvSpPr>
        <p:spPr>
          <a:xfrm>
            <a:off x="1891708" y="4189947"/>
            <a:ext cx="2240905" cy="2230023"/>
          </a:xfrm>
          <a:prstGeom prst="rect">
            <a:avLst/>
          </a:prstGeom>
          <a:noFill/>
          <a:ln>
            <a:solidFill>
              <a:srgbClr val="9B55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b="1">
              <a:latin typeface="微软雅黑" panose="020B0503020204020204" charset="-122"/>
              <a:ea typeface="微软雅黑" panose="020B0503020204020204" charset="-122"/>
            </a:endParaRPr>
          </a:p>
        </p:txBody>
      </p:sp>
      <p:sp>
        <p:nvSpPr>
          <p:cNvPr id="15" name="矩形 14"/>
          <p:cNvSpPr/>
          <p:nvPr/>
        </p:nvSpPr>
        <p:spPr>
          <a:xfrm>
            <a:off x="7796434" y="4201892"/>
            <a:ext cx="2240905" cy="2205887"/>
          </a:xfrm>
          <a:prstGeom prst="rect">
            <a:avLst/>
          </a:prstGeom>
          <a:noFill/>
          <a:ln>
            <a:solidFill>
              <a:srgbClr val="9B552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0" b="1">
              <a:latin typeface="微软雅黑" panose="020B0503020204020204" charset="-122"/>
              <a:ea typeface="微软雅黑" panose="020B0503020204020204" charset="-122"/>
            </a:endParaRP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to="" calcmode="lin" valueType="num">
                                      <p:cBhvr>
                                        <p:cTn id="7" dur="1" fill="hold"/>
                                        <p:tgtEl>
                                          <p:spTgt spid="4"/>
                                        </p:tgtEl>
                                      </p:cBhvr>
                                    </p:anim>
                                  </p:childTnLst>
                                </p:cTn>
                              </p:par>
                              <p:par>
                                <p:cTn id="8" presetID="24" presetClass="entr" presetSubtype="0" fill="hold" nodeType="withEffect">
                                  <p:stCondLst>
                                    <p:cond delay="0"/>
                                  </p:stCondLst>
                                  <p:childTnLst>
                                    <p:set>
                                      <p:cBhvr>
                                        <p:cTn id="9" dur="1" fill="hold">
                                          <p:stCondLst>
                                            <p:cond delay="0"/>
                                          </p:stCondLst>
                                        </p:cTn>
                                        <p:tgtEl>
                                          <p:spTgt spid="57"/>
                                        </p:tgtEl>
                                        <p:attrNameLst>
                                          <p:attrName>style.visibility</p:attrName>
                                        </p:attrNameLst>
                                      </p:cBhvr>
                                      <p:to>
                                        <p:strVal val="visible"/>
                                      </p:to>
                                    </p:set>
                                    <p:anim to="" calcmode="lin" valueType="num">
                                      <p:cBhvr>
                                        <p:cTn id="10" dur="1" fill="hold"/>
                                        <p:tgtEl>
                                          <p:spTgt spid="57"/>
                                        </p:tgtEl>
                                      </p:cBhvr>
                                    </p:anim>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ppt_x"/>
                                          </p:val>
                                        </p:tav>
                                        <p:tav tm="100000">
                                          <p:val>
                                            <p:strVal val="#ppt_x"/>
                                          </p:val>
                                        </p:tav>
                                      </p:tavLst>
                                    </p:anim>
                                    <p:anim calcmode="lin" valueType="num">
                                      <p:cBhvr additive="base">
                                        <p:cTn id="24" dur="500" fill="hold"/>
                                        <p:tgtEl>
                                          <p:spTgt spid="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500" fill="hold"/>
                                        <p:tgtEl>
                                          <p:spTgt spid="15"/>
                                        </p:tgtEl>
                                        <p:attrNameLst>
                                          <p:attrName>ppt_x</p:attrName>
                                        </p:attrNameLst>
                                      </p:cBhvr>
                                      <p:tavLst>
                                        <p:tav tm="0">
                                          <p:val>
                                            <p:strVal val="#ppt_x"/>
                                          </p:val>
                                        </p:tav>
                                        <p:tav tm="100000">
                                          <p:val>
                                            <p:strVal val="#ppt_x"/>
                                          </p:val>
                                        </p:tav>
                                      </p:tavLst>
                                    </p:anim>
                                    <p:anim calcmode="lin" valueType="num">
                                      <p:cBhvr additive="base">
                                        <p:cTn id="4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6" grpId="0"/>
      <p:bldP spid="7" grpId="0"/>
      <p:bldP spid="9" grpId="0"/>
      <p:bldP spid="8" grpId="0"/>
      <p:bldP spid="10" grpId="0"/>
      <p:bldP spid="12" grpId="0"/>
      <p:bldP spid="13" grpId="0" bldLvl="0" animBg="1"/>
      <p:bldP spid="14" grpId="0" bldLvl="0" animBg="1"/>
      <p:bldP spid="15" grpId="0" bldLvl="0" animBg="1"/>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人员层次的分析</a:t>
            </a:r>
          </a:p>
        </p:txBody>
      </p:sp>
      <p:pic>
        <p:nvPicPr>
          <p:cNvPr id="168" name="RL5-7.EPS" descr="id:2147509221;FounderCES"/>
          <p:cNvPicPr>
            <a:picLocks noChangeAspect="1"/>
          </p:cNvPicPr>
          <p:nvPr/>
        </p:nvPicPr>
        <p:blipFill>
          <a:blip r:embed="rId3"/>
          <a:stretch>
            <a:fillRect/>
          </a:stretch>
        </p:blipFill>
        <p:spPr>
          <a:xfrm>
            <a:off x="5008245" y="3710940"/>
            <a:ext cx="4692015" cy="2950845"/>
          </a:xfrm>
          <a:prstGeom prst="rect">
            <a:avLst/>
          </a:prstGeom>
        </p:spPr>
      </p:pic>
      <p:sp>
        <p:nvSpPr>
          <p:cNvPr id="9" name="矩形 8"/>
          <p:cNvSpPr/>
          <p:nvPr/>
        </p:nvSpPr>
        <p:spPr>
          <a:xfrm>
            <a:off x="739140" y="1064895"/>
            <a:ext cx="1104455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人员层次的分析主要是从员工个人的角度出发,评估个体现有状况与应有状况之间的差距,并在此基础上确定谁需要和应该接受培训及培训的内容。它分为两个层次:</a:t>
            </a:r>
          </a:p>
        </p:txBody>
      </p:sp>
      <p:graphicFrame>
        <p:nvGraphicFramePr>
          <p:cNvPr id="5" name="图示 4"/>
          <p:cNvGraphicFramePr/>
          <p:nvPr/>
        </p:nvGraphicFramePr>
        <p:xfrm>
          <a:off x="739140" y="1905635"/>
          <a:ext cx="11044555" cy="166751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文本框 3"/>
          <p:cNvSpPr txBox="1"/>
          <p:nvPr/>
        </p:nvSpPr>
        <p:spPr>
          <a:xfrm>
            <a:off x="1878965" y="4725035"/>
            <a:ext cx="2856865" cy="92202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根据员工的工作态度和工作技能这两项要求,可以把员工划分为四个区域</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18" presetClass="entr" presetSubtype="12"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strips(downLeft)">
                                      <p:cBhvr>
                                        <p:cTn id="18" dur="500"/>
                                        <p:tgtEl>
                                          <p:spTgt spid="4"/>
                                        </p:tgtEl>
                                      </p:cBhvr>
                                    </p:animEffect>
                                  </p:childTnLst>
                                </p:cTn>
                              </p:par>
                              <p:par>
                                <p:cTn id="19" presetID="18" presetClass="entr" presetSubtype="12" fill="hold" nodeType="withEffect">
                                  <p:stCondLst>
                                    <p:cond delay="0"/>
                                  </p:stCondLst>
                                  <p:childTnLst>
                                    <p:set>
                                      <p:cBhvr>
                                        <p:cTn id="20" dur="1" fill="hold">
                                          <p:stCondLst>
                                            <p:cond delay="0"/>
                                          </p:stCondLst>
                                        </p:cTn>
                                        <p:tgtEl>
                                          <p:spTgt spid="168"/>
                                        </p:tgtEl>
                                        <p:attrNameLst>
                                          <p:attrName>style.visibility</p:attrName>
                                        </p:attrNameLst>
                                      </p:cBhvr>
                                      <p:to>
                                        <p:strVal val="visible"/>
                                      </p:to>
                                    </p:set>
                                    <p:animEffect transition="in" filter="strips(downLeft)">
                                      <p:cBhvr>
                                        <p:cTn id="21"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Graphic spid="5" grpId="0">
        <p:bldAsOne/>
      </p:bldGraphic>
      <p:bldP spid="4" grpId="0"/>
      <p:bldP spid="4" grpId="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需求分析的主要方法</a:t>
            </a:r>
          </a:p>
        </p:txBody>
      </p:sp>
      <p:sp>
        <p:nvSpPr>
          <p:cNvPr id="22" name="椭圆 21"/>
          <p:cNvSpPr/>
          <p:nvPr/>
        </p:nvSpPr>
        <p:spPr bwMode="auto">
          <a:xfrm>
            <a:off x="6551716"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观察法</a:t>
            </a:r>
          </a:p>
        </p:txBody>
      </p:sp>
      <p:sp>
        <p:nvSpPr>
          <p:cNvPr id="24" name="椭圆 23"/>
          <p:cNvSpPr/>
          <p:nvPr/>
        </p:nvSpPr>
        <p:spPr bwMode="auto">
          <a:xfrm>
            <a:off x="4063062"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访谈法</a:t>
            </a:r>
          </a:p>
        </p:txBody>
      </p:sp>
      <p:sp>
        <p:nvSpPr>
          <p:cNvPr id="25" name="椭圆 24"/>
          <p:cNvSpPr/>
          <p:nvPr/>
        </p:nvSpPr>
        <p:spPr bwMode="auto">
          <a:xfrm>
            <a:off x="6551716"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自我分析法</a:t>
            </a:r>
          </a:p>
        </p:txBody>
      </p:sp>
      <p:sp>
        <p:nvSpPr>
          <p:cNvPr id="26" name="椭圆 25"/>
          <p:cNvSpPr/>
          <p:nvPr/>
        </p:nvSpPr>
        <p:spPr bwMode="auto">
          <a:xfrm>
            <a:off x="4063062"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问卷调查法</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725930"/>
            <a:ext cx="4183380" cy="1497965"/>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观察法是通过到工作现场观察员工的工作表现,发现问题,获取信息数据,进行培训需求分析的一种方法</a:t>
            </a:r>
            <a:r>
              <a:rPr lang="zh-CN" altLang="en-US" sz="1400" dirty="0">
                <a:solidFill>
                  <a:schemeClr val="tx1">
                    <a:lumMod val="85000"/>
                    <a:lumOff val="15000"/>
                  </a:schemeClr>
                </a:solidFill>
                <a:latin typeface="微软雅黑" panose="020B0503020204020204" charset="-122"/>
                <a:ea typeface="微软雅黑" panose="020B0503020204020204" charset="-122"/>
              </a:rPr>
              <a:t>。</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观察法最大的缺陷在于当被观察者意识到自己在被观察时,他们往往会改变自己的行为方式,给观察者传递错误的信息,使观察结果出现较大的偏差。</a:t>
            </a:r>
          </a:p>
        </p:txBody>
      </p:sp>
      <p:sp>
        <p:nvSpPr>
          <p:cNvPr id="30" name="TextBox 29"/>
          <p:cNvSpPr txBox="1"/>
          <p:nvPr/>
        </p:nvSpPr>
        <p:spPr>
          <a:xfrm>
            <a:off x="7785735" y="4034155"/>
            <a:ext cx="4183380" cy="2056765"/>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自我分析法是指员工个人通过对组织有关信息及岗位所需知识、技能的掌握程度来分析和判断自己培训需求的一种分析方法。</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该方法可以让员工很好地分析自己的情况,查找自己的不足,从而为培训需求寻找切入点。该方法有利于发挥员工的积极性,也有利于企业发现员工的真正需求。</a:t>
            </a:r>
          </a:p>
        </p:txBody>
      </p:sp>
      <p:sp>
        <p:nvSpPr>
          <p:cNvPr id="31" name="TextBox 30"/>
          <p:cNvSpPr txBox="1"/>
          <p:nvPr/>
        </p:nvSpPr>
        <p:spPr>
          <a:xfrm>
            <a:off x="281940" y="4017010"/>
            <a:ext cx="3717925" cy="1777365"/>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问卷调查法是以标准化的问卷形式列出一组问题,通过让员工填写来收集信息进行培训需求分析的一种方法。</a:t>
            </a:r>
            <a:endParaRPr lang="zh-CN" altLang="en-US" sz="1400" dirty="0">
              <a:solidFill>
                <a:schemeClr val="tx1">
                  <a:lumMod val="85000"/>
                  <a:lumOff val="15000"/>
                </a:schemeClr>
              </a:solidFill>
              <a:latin typeface="微软雅黑" panose="020B0503020204020204" charset="-122"/>
              <a:ea typeface="微软雅黑" panose="020B0503020204020204" charset="-122"/>
            </a:endParaRP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该方法费用低,形式灵活,应用广泛,可以从大量人员中收集信息,便于归纳和总结,是培训需求分析的常用方法。</a:t>
            </a:r>
          </a:p>
        </p:txBody>
      </p:sp>
      <p:sp>
        <p:nvSpPr>
          <p:cNvPr id="32" name="TextBox 31"/>
          <p:cNvSpPr txBox="1"/>
          <p:nvPr/>
        </p:nvSpPr>
        <p:spPr>
          <a:xfrm>
            <a:off x="270510" y="1725930"/>
            <a:ext cx="3729355" cy="1497965"/>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访谈法是通过与被访谈人进行面对面的交谈来获取培训需求的信息。</a:t>
            </a:r>
            <a:endParaRPr lang="zh-CN" altLang="en-US" sz="1400" dirty="0">
              <a:solidFill>
                <a:schemeClr val="tx1">
                  <a:lumMod val="85000"/>
                  <a:lumOff val="15000"/>
                </a:schemeClr>
              </a:solidFill>
              <a:latin typeface="微软雅黑" panose="020B0503020204020204" charset="-122"/>
              <a:ea typeface="微软雅黑" panose="020B0503020204020204" charset="-122"/>
            </a:endParaRP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在访谈过程中,提出的问题可以是开放式的,也可以是封闭式的。访谈可以是结构式的，也可以是非结构式的</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heel(1)">
                                      <p:cBhvr>
                                        <p:cTn id="17" dur="750"/>
                                        <p:tgtEl>
                                          <p:spTgt spid="24"/>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heel(1)">
                                      <p:cBhvr>
                                        <p:cTn id="25" dur="750"/>
                                        <p:tgtEl>
                                          <p:spTgt spid="22"/>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heel(1)">
                                      <p:cBhvr>
                                        <p:cTn id="41" dur="750"/>
                                        <p:tgtEl>
                                          <p:spTgt spid="25"/>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2" grpId="0" bldLvl="0" animBg="1"/>
      <p:bldP spid="24" grpId="0" bldLvl="0" animBg="1"/>
      <p:bldP spid="25" grpId="0" bldLvl="0" animBg="1"/>
      <p:bldP spid="26" grpId="0" bldLvl="0" animBg="1"/>
      <p:bldP spid="27" grpId="0" bldLvl="0" animBg="1"/>
      <p:bldP spid="28" grpId="0"/>
      <p:bldP spid="30" grpId="0"/>
      <p:bldP spid="31" grpId="0"/>
      <p:bldP spid="32" grpId="0"/>
    </p:bld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人员层次的分析</a:t>
            </a:r>
          </a:p>
        </p:txBody>
      </p:sp>
      <p:sp>
        <p:nvSpPr>
          <p:cNvPr id="5" name="Shape 1348"/>
          <p:cNvSpPr/>
          <p:nvPr/>
        </p:nvSpPr>
        <p:spPr>
          <a:xfrm>
            <a:off x="328930" y="1772920"/>
            <a:ext cx="2706370" cy="481647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6" name="Shape 1349"/>
          <p:cNvSpPr/>
          <p:nvPr/>
        </p:nvSpPr>
        <p:spPr>
          <a:xfrm>
            <a:off x="328930" y="1108710"/>
            <a:ext cx="2706370" cy="684530"/>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dirty="0">
                <a:solidFill>
                  <a:schemeClr val="tx1"/>
                </a:solidFill>
                <a:latin typeface="微软雅黑" panose="020B0503020204020204" charset="-122"/>
                <a:ea typeface="微软雅黑" panose="020B0503020204020204" charset="-122"/>
                <a:cs typeface="+mn-ea"/>
                <a:sym typeface="+mn-lt"/>
              </a:rPr>
              <a:t>第一区域</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员工</a:t>
            </a:r>
            <a:endParaRPr lang="zh-CN" altLang="en-US"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8" name="Shape 1359"/>
          <p:cNvSpPr/>
          <p:nvPr/>
        </p:nvSpPr>
        <p:spPr>
          <a:xfrm>
            <a:off x="3278505" y="1769745"/>
            <a:ext cx="2706370" cy="481647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9" name="Shape 1360"/>
          <p:cNvSpPr/>
          <p:nvPr/>
        </p:nvSpPr>
        <p:spPr>
          <a:xfrm>
            <a:off x="3278505" y="1105535"/>
            <a:ext cx="2706370" cy="684530"/>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第二区域</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员工</a:t>
            </a:r>
            <a:endParaRPr lang="zh-CN" altLang="en-US"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4" name="Shape 1370"/>
          <p:cNvSpPr/>
          <p:nvPr/>
        </p:nvSpPr>
        <p:spPr>
          <a:xfrm>
            <a:off x="6228715" y="1776095"/>
            <a:ext cx="2706370" cy="481647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12" name="Shape 1371"/>
          <p:cNvSpPr/>
          <p:nvPr/>
        </p:nvSpPr>
        <p:spPr>
          <a:xfrm>
            <a:off x="6228715" y="1111885"/>
            <a:ext cx="2706370" cy="684530"/>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第三区域</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员工</a:t>
            </a:r>
            <a:endParaRPr lang="zh-CN" altLang="en-US"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14" name="Shape 1381"/>
          <p:cNvSpPr/>
          <p:nvPr/>
        </p:nvSpPr>
        <p:spPr>
          <a:xfrm>
            <a:off x="9178925" y="1769745"/>
            <a:ext cx="2706370" cy="481647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15" name="Shape 1382"/>
          <p:cNvSpPr/>
          <p:nvPr/>
        </p:nvSpPr>
        <p:spPr>
          <a:xfrm>
            <a:off x="9178925" y="1105535"/>
            <a:ext cx="2706370" cy="684530"/>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第四区域</a:t>
            </a:r>
            <a:r>
              <a:rPr sz="1600" b="1" dirty="0">
                <a:solidFill>
                  <a:schemeClr val="tx1"/>
                </a:solidFill>
                <a:latin typeface="微软雅黑" panose="020B0503020204020204" charset="-122"/>
                <a:ea typeface="微软雅黑" panose="020B0503020204020204" charset="-122"/>
                <a:cs typeface="微软雅黑" panose="020B0503020204020204" charset="-122"/>
                <a:sym typeface="+mn-lt"/>
              </a:rPr>
              <a:t>员工</a:t>
            </a:r>
            <a:endParaRPr lang="zh-CN" altLang="en-US" sz="1600" b="1" dirty="0">
              <a:solidFill>
                <a:schemeClr val="tx1"/>
              </a:solidFill>
              <a:latin typeface="微软雅黑" panose="020B0503020204020204" charset="-122"/>
              <a:ea typeface="微软雅黑" panose="020B0503020204020204" charset="-122"/>
              <a:cs typeface="微软雅黑" panose="020B0503020204020204" charset="-122"/>
              <a:sym typeface="+mn-lt"/>
            </a:endParaRPr>
          </a:p>
        </p:txBody>
      </p:sp>
      <p:sp>
        <p:nvSpPr>
          <p:cNvPr id="16" name="文本框 21"/>
          <p:cNvSpPr txBox="1"/>
          <p:nvPr/>
        </p:nvSpPr>
        <p:spPr>
          <a:xfrm>
            <a:off x="384175" y="1894840"/>
            <a:ext cx="2665730" cy="3016885"/>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已经是(或者很快将成为)企业的骨干员工,企业应该积极地考虑他们的职业发展问题,并为这些员工规划一条在企业中积极成长的道路。基于成长的考虑,企业要安排一些相应的培训,帮助员工成长,尽快适应新的发展要求,达到激励的目的。第一区域的员工是企业培训的重点。</a:t>
            </a:r>
          </a:p>
        </p:txBody>
      </p:sp>
      <p:sp>
        <p:nvSpPr>
          <p:cNvPr id="17" name="文本框 21"/>
          <p:cNvSpPr txBox="1"/>
          <p:nvPr/>
        </p:nvSpPr>
        <p:spPr>
          <a:xfrm>
            <a:off x="3334385" y="1894840"/>
            <a:ext cx="2665730" cy="4786630"/>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其岗位知识和技能虽然已经符合企业的要求,但工作态度存在不足。工作态度问题可能是由于员工个人对企业文化、管理理念和管理方式不太认同,或者是没有将自己的未来发展与企业发展相融合等而产生出来的,这就需要企业管理者及时地了解该区域员工的真实想法,如果是企业管理的问题应该及时解决,如果是属于个人发展问题,企业可以给他们提供更多的施展才华的机会。第二区域的员工应主要参加企业的常规培训,以改善其工作态度。</a:t>
            </a:r>
          </a:p>
        </p:txBody>
      </p:sp>
      <p:sp>
        <p:nvSpPr>
          <p:cNvPr id="18" name="文本框 21"/>
          <p:cNvSpPr txBox="1"/>
          <p:nvPr/>
        </p:nvSpPr>
        <p:spPr>
          <a:xfrm>
            <a:off x="6284595" y="1894840"/>
            <a:ext cx="2665730" cy="2721610"/>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是企业培训的重点,与第一区域员工不同的是,他们的岗位知识与技能不符合企业要求,对他们进行培训,其目的是使他们能尽快地适应岗位的要求。由于他们有良好的工作态度,企业非常愿意对其培训,也相信通过培训后,该区域员工能更好地为企业发展服务。</a:t>
            </a:r>
          </a:p>
        </p:txBody>
      </p:sp>
      <p:sp>
        <p:nvSpPr>
          <p:cNvPr id="19" name="文本框 21"/>
          <p:cNvSpPr txBox="1"/>
          <p:nvPr/>
        </p:nvSpPr>
        <p:spPr>
          <a:xfrm>
            <a:off x="9234170" y="1894840"/>
            <a:ext cx="2665730" cy="4196715"/>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工作态度不好,并且岗位知识与技能也不符合企业的要求。对他们进行培训,企业需要付出极大的努力。一般而言,企业很难容忍这些员工在工作岗位上继续下去。对于该区域的员工,人力资源部可以先分别与员工和直线上级进行谈话,全面了解实情,如果情况属实,可以要求员工在有限的时间内达到岗位的要求,扭转工作态度,否则进行转岗或辞退处理。该区域的员工应主要参加企业的常规培训。</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ppt_x"/>
                                          </p:val>
                                        </p:tav>
                                        <p:tav tm="100000">
                                          <p:val>
                                            <p:strVal val="#ppt_x"/>
                                          </p:val>
                                        </p:tav>
                                      </p:tavLst>
                                    </p:anim>
                                    <p:anim calcmode="lin" valueType="num">
                                      <p:cBhvr additive="base">
                                        <p:cTn id="21" dur="5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500" fill="hold"/>
                                        <p:tgtEl>
                                          <p:spTgt spid="9"/>
                                        </p:tgtEl>
                                        <p:attrNameLst>
                                          <p:attrName>ppt_x</p:attrName>
                                        </p:attrNameLst>
                                      </p:cBhvr>
                                      <p:tavLst>
                                        <p:tav tm="0">
                                          <p:val>
                                            <p:strVal val="#ppt_x"/>
                                          </p:val>
                                        </p:tav>
                                        <p:tav tm="100000">
                                          <p:val>
                                            <p:strVal val="#ppt_x"/>
                                          </p:val>
                                        </p:tav>
                                      </p:tavLst>
                                    </p:anim>
                                    <p:anim calcmode="lin" valueType="num">
                                      <p:cBhvr additive="base">
                                        <p:cTn id="25" dur="500" fill="hold"/>
                                        <p:tgtEl>
                                          <p:spTgt spid="9"/>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additive="base">
                                        <p:cTn id="28" dur="500" fill="hold"/>
                                        <p:tgtEl>
                                          <p:spTgt spid="4"/>
                                        </p:tgtEl>
                                        <p:attrNameLst>
                                          <p:attrName>ppt_x</p:attrName>
                                        </p:attrNameLst>
                                      </p:cBhvr>
                                      <p:tavLst>
                                        <p:tav tm="0">
                                          <p:val>
                                            <p:strVal val="#ppt_x"/>
                                          </p:val>
                                        </p:tav>
                                        <p:tav tm="100000">
                                          <p:val>
                                            <p:strVal val="#ppt_x"/>
                                          </p:val>
                                        </p:tav>
                                      </p:tavLst>
                                    </p:anim>
                                    <p:anim calcmode="lin" valueType="num">
                                      <p:cBhvr additive="base">
                                        <p:cTn id="29" dur="500" fill="hold"/>
                                        <p:tgtEl>
                                          <p:spTgt spid="4"/>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500" fill="hold"/>
                                        <p:tgtEl>
                                          <p:spTgt spid="12"/>
                                        </p:tgtEl>
                                        <p:attrNameLst>
                                          <p:attrName>ppt_x</p:attrName>
                                        </p:attrNameLst>
                                      </p:cBhvr>
                                      <p:tavLst>
                                        <p:tav tm="0">
                                          <p:val>
                                            <p:strVal val="#ppt_x"/>
                                          </p:val>
                                        </p:tav>
                                        <p:tav tm="100000">
                                          <p:val>
                                            <p:strVal val="#ppt_x"/>
                                          </p:val>
                                        </p:tav>
                                      </p:tavLst>
                                    </p:anim>
                                    <p:anim calcmode="lin" valueType="num">
                                      <p:cBhvr additive="base">
                                        <p:cTn id="33" dur="500" fill="hold"/>
                                        <p:tgtEl>
                                          <p:spTgt spid="12"/>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ppt_x"/>
                                          </p:val>
                                        </p:tav>
                                        <p:tav tm="100000">
                                          <p:val>
                                            <p:strVal val="#ppt_x"/>
                                          </p:val>
                                        </p:tav>
                                      </p:tavLst>
                                    </p:anim>
                                    <p:anim calcmode="lin" valueType="num">
                                      <p:cBhvr additive="base">
                                        <p:cTn id="37" dur="500" fill="hold"/>
                                        <p:tgtEl>
                                          <p:spTgt spid="14"/>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additive="base">
                                        <p:cTn id="40" dur="500" fill="hold"/>
                                        <p:tgtEl>
                                          <p:spTgt spid="15"/>
                                        </p:tgtEl>
                                        <p:attrNameLst>
                                          <p:attrName>ppt_x</p:attrName>
                                        </p:attrNameLst>
                                      </p:cBhvr>
                                      <p:tavLst>
                                        <p:tav tm="0">
                                          <p:val>
                                            <p:strVal val="#ppt_x"/>
                                          </p:val>
                                        </p:tav>
                                        <p:tav tm="100000">
                                          <p:val>
                                            <p:strVal val="#ppt_x"/>
                                          </p:val>
                                        </p:tav>
                                      </p:tavLst>
                                    </p:anim>
                                    <p:anim calcmode="lin" valueType="num">
                                      <p:cBhvr additive="base">
                                        <p:cTn id="41" dur="500" fill="hold"/>
                                        <p:tgtEl>
                                          <p:spTgt spid="1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additive="base">
                                        <p:cTn id="44" dur="500" fill="hold"/>
                                        <p:tgtEl>
                                          <p:spTgt spid="16"/>
                                        </p:tgtEl>
                                        <p:attrNameLst>
                                          <p:attrName>ppt_x</p:attrName>
                                        </p:attrNameLst>
                                      </p:cBhvr>
                                      <p:tavLst>
                                        <p:tav tm="0">
                                          <p:val>
                                            <p:strVal val="#ppt_x"/>
                                          </p:val>
                                        </p:tav>
                                        <p:tav tm="100000">
                                          <p:val>
                                            <p:strVal val="#ppt_x"/>
                                          </p:val>
                                        </p:tav>
                                      </p:tavLst>
                                    </p:anim>
                                    <p:anim calcmode="lin" valueType="num">
                                      <p:cBhvr additive="base">
                                        <p:cTn id="45" dur="500" fill="hold"/>
                                        <p:tgtEl>
                                          <p:spTgt spid="16"/>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additive="base">
                                        <p:cTn id="48" dur="500" fill="hold"/>
                                        <p:tgtEl>
                                          <p:spTgt spid="17"/>
                                        </p:tgtEl>
                                        <p:attrNameLst>
                                          <p:attrName>ppt_x</p:attrName>
                                        </p:attrNameLst>
                                      </p:cBhvr>
                                      <p:tavLst>
                                        <p:tav tm="0">
                                          <p:val>
                                            <p:strVal val="#ppt_x"/>
                                          </p:val>
                                        </p:tav>
                                        <p:tav tm="100000">
                                          <p:val>
                                            <p:strVal val="#ppt_x"/>
                                          </p:val>
                                        </p:tav>
                                      </p:tavLst>
                                    </p:anim>
                                    <p:anim calcmode="lin" valueType="num">
                                      <p:cBhvr additive="base">
                                        <p:cTn id="49" dur="500" fill="hold"/>
                                        <p:tgtEl>
                                          <p:spTgt spid="17"/>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18"/>
                                        </p:tgtEl>
                                        <p:attrNameLst>
                                          <p:attrName>style.visibility</p:attrName>
                                        </p:attrNameLst>
                                      </p:cBhvr>
                                      <p:to>
                                        <p:strVal val="visible"/>
                                      </p:to>
                                    </p:set>
                                    <p:anim calcmode="lin" valueType="num">
                                      <p:cBhvr additive="base">
                                        <p:cTn id="52" dur="500" fill="hold"/>
                                        <p:tgtEl>
                                          <p:spTgt spid="18"/>
                                        </p:tgtEl>
                                        <p:attrNameLst>
                                          <p:attrName>ppt_x</p:attrName>
                                        </p:attrNameLst>
                                      </p:cBhvr>
                                      <p:tavLst>
                                        <p:tav tm="0">
                                          <p:val>
                                            <p:strVal val="#ppt_x"/>
                                          </p:val>
                                        </p:tav>
                                        <p:tav tm="100000">
                                          <p:val>
                                            <p:strVal val="#ppt_x"/>
                                          </p:val>
                                        </p:tav>
                                      </p:tavLst>
                                    </p:anim>
                                    <p:anim calcmode="lin" valueType="num">
                                      <p:cBhvr additive="base">
                                        <p:cTn id="53" dur="500" fill="hold"/>
                                        <p:tgtEl>
                                          <p:spTgt spid="18"/>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ppt_x"/>
                                          </p:val>
                                        </p:tav>
                                        <p:tav tm="100000">
                                          <p:val>
                                            <p:strVal val="#ppt_x"/>
                                          </p:val>
                                        </p:tav>
                                      </p:tavLst>
                                    </p:anim>
                                    <p:anim calcmode="lin" valueType="num">
                                      <p:cBhvr additive="base">
                                        <p:cTn id="57"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5" grpId="0" animBg="1"/>
      <p:bldP spid="5" grpId="1" animBg="1"/>
      <p:bldP spid="6" grpId="0" animBg="1"/>
      <p:bldP spid="6" grpId="1" animBg="1"/>
      <p:bldP spid="8" grpId="0" animBg="1"/>
      <p:bldP spid="8" grpId="1" animBg="1"/>
      <p:bldP spid="9" grpId="0" animBg="1"/>
      <p:bldP spid="9" grpId="1" animBg="1"/>
      <p:bldP spid="4" grpId="0" animBg="1"/>
      <p:bldP spid="4" grpId="1" animBg="1"/>
      <p:bldP spid="12" grpId="0" animBg="1"/>
      <p:bldP spid="12" grpId="1" animBg="1"/>
      <p:bldP spid="14" grpId="0" animBg="1"/>
      <p:bldP spid="14" grpId="1" animBg="1"/>
      <p:bldP spid="15" grpId="0" animBg="1"/>
      <p:bldP spid="15" grpId="1" animBg="1"/>
      <p:bldP spid="16" grpId="0"/>
      <p:bldP spid="16" grpId="1"/>
      <p:bldP spid="17" grpId="0"/>
      <p:bldP spid="17" grpId="1"/>
      <p:bldP spid="18" grpId="0"/>
      <p:bldP spid="18" grpId="1"/>
      <p:bldP spid="19" grpId="0"/>
      <p:bldP spid="19" grpId="1"/>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培训与开发的需求分析</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需求分析报告书的撰写</a:t>
            </a:r>
          </a:p>
        </p:txBody>
      </p:sp>
      <p:sp>
        <p:nvSpPr>
          <p:cNvPr id="7" name="Freeform 27"/>
          <p:cNvSpPr/>
          <p:nvPr/>
        </p:nvSpPr>
        <p:spPr bwMode="auto">
          <a:xfrm flipH="1" flipV="1">
            <a:off x="7963222" y="6223164"/>
            <a:ext cx="2088232" cy="248318"/>
          </a:xfrm>
          <a:custGeom>
            <a:avLst/>
            <a:gdLst>
              <a:gd name="T0" fmla="*/ 770 w 1157"/>
              <a:gd name="T1" fmla="*/ 42 h 69"/>
              <a:gd name="T2" fmla="*/ 714 w 1157"/>
              <a:gd name="T3" fmla="*/ 63 h 69"/>
              <a:gd name="T4" fmla="*/ 711 w 1157"/>
              <a:gd name="T5" fmla="*/ 66 h 69"/>
              <a:gd name="T6" fmla="*/ 686 w 1157"/>
              <a:gd name="T7" fmla="*/ 68 h 69"/>
              <a:gd name="T8" fmla="*/ 602 w 1157"/>
              <a:gd name="T9" fmla="*/ 61 h 69"/>
              <a:gd name="T10" fmla="*/ 569 w 1157"/>
              <a:gd name="T11" fmla="*/ 50 h 69"/>
              <a:gd name="T12" fmla="*/ 557 w 1157"/>
              <a:gd name="T13" fmla="*/ 50 h 69"/>
              <a:gd name="T14" fmla="*/ 534 w 1157"/>
              <a:gd name="T15" fmla="*/ 44 h 69"/>
              <a:gd name="T16" fmla="*/ 495 w 1157"/>
              <a:gd name="T17" fmla="*/ 44 h 69"/>
              <a:gd name="T18" fmla="*/ 452 w 1157"/>
              <a:gd name="T19" fmla="*/ 39 h 69"/>
              <a:gd name="T20" fmla="*/ 439 w 1157"/>
              <a:gd name="T21" fmla="*/ 41 h 69"/>
              <a:gd name="T22" fmla="*/ 427 w 1157"/>
              <a:gd name="T23" fmla="*/ 43 h 69"/>
              <a:gd name="T24" fmla="*/ 422 w 1157"/>
              <a:gd name="T25" fmla="*/ 50 h 69"/>
              <a:gd name="T26" fmla="*/ 363 w 1157"/>
              <a:gd name="T27" fmla="*/ 59 h 69"/>
              <a:gd name="T28" fmla="*/ 320 w 1157"/>
              <a:gd name="T29" fmla="*/ 62 h 69"/>
              <a:gd name="T30" fmla="*/ 278 w 1157"/>
              <a:gd name="T31" fmla="*/ 54 h 69"/>
              <a:gd name="T32" fmla="*/ 246 w 1157"/>
              <a:gd name="T33" fmla="*/ 52 h 69"/>
              <a:gd name="T34" fmla="*/ 221 w 1157"/>
              <a:gd name="T35" fmla="*/ 40 h 69"/>
              <a:gd name="T36" fmla="*/ 183 w 1157"/>
              <a:gd name="T37" fmla="*/ 48 h 69"/>
              <a:gd name="T38" fmla="*/ 151 w 1157"/>
              <a:gd name="T39" fmla="*/ 46 h 69"/>
              <a:gd name="T40" fmla="*/ 109 w 1157"/>
              <a:gd name="T41" fmla="*/ 50 h 69"/>
              <a:gd name="T42" fmla="*/ 73 w 1157"/>
              <a:gd name="T43" fmla="*/ 52 h 69"/>
              <a:gd name="T44" fmla="*/ 41 w 1157"/>
              <a:gd name="T45" fmla="*/ 48 h 69"/>
              <a:gd name="T46" fmla="*/ 83 w 1157"/>
              <a:gd name="T47" fmla="*/ 46 h 69"/>
              <a:gd name="T48" fmla="*/ 12 w 1157"/>
              <a:gd name="T49" fmla="*/ 50 h 69"/>
              <a:gd name="T50" fmla="*/ 21 w 1157"/>
              <a:gd name="T51" fmla="*/ 44 h 69"/>
              <a:gd name="T52" fmla="*/ 12 w 1157"/>
              <a:gd name="T53" fmla="*/ 35 h 69"/>
              <a:gd name="T54" fmla="*/ 46 w 1157"/>
              <a:gd name="T55" fmla="*/ 37 h 69"/>
              <a:gd name="T56" fmla="*/ 66 w 1157"/>
              <a:gd name="T57" fmla="*/ 35 h 69"/>
              <a:gd name="T58" fmla="*/ 128 w 1157"/>
              <a:gd name="T59" fmla="*/ 39 h 69"/>
              <a:gd name="T60" fmla="*/ 108 w 1157"/>
              <a:gd name="T61" fmla="*/ 32 h 69"/>
              <a:gd name="T62" fmla="*/ 167 w 1157"/>
              <a:gd name="T63" fmla="*/ 29 h 69"/>
              <a:gd name="T64" fmla="*/ 180 w 1157"/>
              <a:gd name="T65" fmla="*/ 23 h 69"/>
              <a:gd name="T66" fmla="*/ 249 w 1157"/>
              <a:gd name="T67" fmla="*/ 26 h 69"/>
              <a:gd name="T68" fmla="*/ 284 w 1157"/>
              <a:gd name="T69" fmla="*/ 30 h 69"/>
              <a:gd name="T70" fmla="*/ 328 w 1157"/>
              <a:gd name="T71" fmla="*/ 35 h 69"/>
              <a:gd name="T72" fmla="*/ 357 w 1157"/>
              <a:gd name="T73" fmla="*/ 37 h 69"/>
              <a:gd name="T74" fmla="*/ 367 w 1157"/>
              <a:gd name="T75" fmla="*/ 42 h 69"/>
              <a:gd name="T76" fmla="*/ 376 w 1157"/>
              <a:gd name="T77" fmla="*/ 38 h 69"/>
              <a:gd name="T78" fmla="*/ 359 w 1157"/>
              <a:gd name="T79" fmla="*/ 36 h 69"/>
              <a:gd name="T80" fmla="*/ 396 w 1157"/>
              <a:gd name="T81" fmla="*/ 18 h 69"/>
              <a:gd name="T82" fmla="*/ 495 w 1157"/>
              <a:gd name="T83" fmla="*/ 15 h 69"/>
              <a:gd name="T84" fmla="*/ 615 w 1157"/>
              <a:gd name="T85" fmla="*/ 32 h 69"/>
              <a:gd name="T86" fmla="*/ 672 w 1157"/>
              <a:gd name="T87" fmla="*/ 39 h 69"/>
              <a:gd name="T88" fmla="*/ 682 w 1157"/>
              <a:gd name="T89" fmla="*/ 39 h 69"/>
              <a:gd name="T90" fmla="*/ 687 w 1157"/>
              <a:gd name="T91" fmla="*/ 18 h 69"/>
              <a:gd name="T92" fmla="*/ 745 w 1157"/>
              <a:gd name="T93" fmla="*/ 1 h 69"/>
              <a:gd name="T94" fmla="*/ 785 w 1157"/>
              <a:gd name="T95" fmla="*/ 3 h 69"/>
              <a:gd name="T96" fmla="*/ 870 w 1157"/>
              <a:gd name="T97" fmla="*/ 8 h 69"/>
              <a:gd name="T98" fmla="*/ 992 w 1157"/>
              <a:gd name="T99" fmla="*/ 16 h 69"/>
              <a:gd name="T100" fmla="*/ 1113 w 1157"/>
              <a:gd name="T101" fmla="*/ 22 h 69"/>
              <a:gd name="T102" fmla="*/ 1151 w 1157"/>
              <a:gd name="T103" fmla="*/ 24 h 69"/>
              <a:gd name="T104" fmla="*/ 1098 w 1157"/>
              <a:gd name="T105" fmla="*/ 35 h 69"/>
              <a:gd name="T106" fmla="*/ 1060 w 1157"/>
              <a:gd name="T107" fmla="*/ 38 h 69"/>
              <a:gd name="T108" fmla="*/ 1006 w 1157"/>
              <a:gd name="T109" fmla="*/ 40 h 69"/>
              <a:gd name="T110" fmla="*/ 937 w 1157"/>
              <a:gd name="T111" fmla="*/ 40 h 69"/>
              <a:gd name="T112" fmla="*/ 920 w 1157"/>
              <a:gd name="T113" fmla="*/ 38 h 69"/>
              <a:gd name="T114" fmla="*/ 843 w 1157"/>
              <a:gd name="T115" fmla="*/ 34 h 69"/>
              <a:gd name="T116" fmla="*/ 811 w 1157"/>
              <a:gd name="T117" fmla="*/ 31 h 69"/>
              <a:gd name="T118" fmla="*/ 761 w 1157"/>
              <a:gd name="T119" fmla="*/ 29 h 69"/>
              <a:gd name="T120" fmla="*/ 727 w 1157"/>
              <a:gd name="T121" fmla="*/ 21 h 69"/>
              <a:gd name="T122" fmla="*/ 744 w 1157"/>
              <a:gd name="T123" fmla="*/ 2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7" h="69">
                <a:moveTo>
                  <a:pt x="755" y="21"/>
                </a:moveTo>
                <a:cubicBezTo>
                  <a:pt x="758" y="19"/>
                  <a:pt x="762" y="20"/>
                  <a:pt x="766" y="20"/>
                </a:cubicBezTo>
                <a:cubicBezTo>
                  <a:pt x="766" y="20"/>
                  <a:pt x="766" y="20"/>
                  <a:pt x="766" y="20"/>
                </a:cubicBezTo>
                <a:cubicBezTo>
                  <a:pt x="766" y="21"/>
                  <a:pt x="766" y="21"/>
                  <a:pt x="766" y="21"/>
                </a:cubicBezTo>
                <a:cubicBezTo>
                  <a:pt x="767" y="22"/>
                  <a:pt x="767" y="23"/>
                  <a:pt x="765" y="22"/>
                </a:cubicBezTo>
                <a:cubicBezTo>
                  <a:pt x="770" y="23"/>
                  <a:pt x="771" y="26"/>
                  <a:pt x="770" y="29"/>
                </a:cubicBezTo>
                <a:cubicBezTo>
                  <a:pt x="770" y="32"/>
                  <a:pt x="769" y="34"/>
                  <a:pt x="772" y="36"/>
                </a:cubicBezTo>
                <a:cubicBezTo>
                  <a:pt x="771" y="36"/>
                  <a:pt x="769" y="34"/>
                  <a:pt x="767" y="36"/>
                </a:cubicBezTo>
                <a:cubicBezTo>
                  <a:pt x="766" y="40"/>
                  <a:pt x="769" y="40"/>
                  <a:pt x="770" y="42"/>
                </a:cubicBezTo>
                <a:cubicBezTo>
                  <a:pt x="769" y="42"/>
                  <a:pt x="767" y="44"/>
                  <a:pt x="765" y="45"/>
                </a:cubicBezTo>
                <a:cubicBezTo>
                  <a:pt x="764" y="46"/>
                  <a:pt x="762" y="47"/>
                  <a:pt x="763" y="47"/>
                </a:cubicBezTo>
                <a:cubicBezTo>
                  <a:pt x="759" y="49"/>
                  <a:pt x="759" y="44"/>
                  <a:pt x="753" y="46"/>
                </a:cubicBezTo>
                <a:cubicBezTo>
                  <a:pt x="746" y="48"/>
                  <a:pt x="747" y="51"/>
                  <a:pt x="741" y="52"/>
                </a:cubicBezTo>
                <a:cubicBezTo>
                  <a:pt x="740" y="56"/>
                  <a:pt x="748" y="51"/>
                  <a:pt x="751" y="50"/>
                </a:cubicBezTo>
                <a:cubicBezTo>
                  <a:pt x="747" y="52"/>
                  <a:pt x="742" y="54"/>
                  <a:pt x="736" y="56"/>
                </a:cubicBezTo>
                <a:cubicBezTo>
                  <a:pt x="733" y="58"/>
                  <a:pt x="742" y="57"/>
                  <a:pt x="745" y="54"/>
                </a:cubicBezTo>
                <a:cubicBezTo>
                  <a:pt x="742" y="58"/>
                  <a:pt x="731" y="60"/>
                  <a:pt x="726" y="59"/>
                </a:cubicBezTo>
                <a:cubicBezTo>
                  <a:pt x="722" y="61"/>
                  <a:pt x="718" y="61"/>
                  <a:pt x="714" y="63"/>
                </a:cubicBezTo>
                <a:cubicBezTo>
                  <a:pt x="720" y="62"/>
                  <a:pt x="724" y="65"/>
                  <a:pt x="733" y="63"/>
                </a:cubicBezTo>
                <a:cubicBezTo>
                  <a:pt x="745" y="60"/>
                  <a:pt x="725" y="63"/>
                  <a:pt x="734" y="60"/>
                </a:cubicBezTo>
                <a:cubicBezTo>
                  <a:pt x="738" y="61"/>
                  <a:pt x="738" y="61"/>
                  <a:pt x="738" y="61"/>
                </a:cubicBezTo>
                <a:cubicBezTo>
                  <a:pt x="741" y="59"/>
                  <a:pt x="746" y="58"/>
                  <a:pt x="750" y="57"/>
                </a:cubicBezTo>
                <a:cubicBezTo>
                  <a:pt x="751" y="55"/>
                  <a:pt x="748" y="56"/>
                  <a:pt x="746" y="57"/>
                </a:cubicBezTo>
                <a:cubicBezTo>
                  <a:pt x="753" y="54"/>
                  <a:pt x="755" y="51"/>
                  <a:pt x="763" y="49"/>
                </a:cubicBezTo>
                <a:cubicBezTo>
                  <a:pt x="762" y="52"/>
                  <a:pt x="757" y="55"/>
                  <a:pt x="752" y="57"/>
                </a:cubicBezTo>
                <a:cubicBezTo>
                  <a:pt x="746" y="59"/>
                  <a:pt x="741" y="61"/>
                  <a:pt x="740" y="63"/>
                </a:cubicBezTo>
                <a:cubicBezTo>
                  <a:pt x="731" y="64"/>
                  <a:pt x="721" y="66"/>
                  <a:pt x="711" y="66"/>
                </a:cubicBezTo>
                <a:cubicBezTo>
                  <a:pt x="710" y="66"/>
                  <a:pt x="718" y="63"/>
                  <a:pt x="709" y="63"/>
                </a:cubicBezTo>
                <a:cubicBezTo>
                  <a:pt x="709" y="65"/>
                  <a:pt x="702" y="67"/>
                  <a:pt x="690" y="68"/>
                </a:cubicBezTo>
                <a:cubicBezTo>
                  <a:pt x="692" y="67"/>
                  <a:pt x="687" y="67"/>
                  <a:pt x="683" y="67"/>
                </a:cubicBezTo>
                <a:cubicBezTo>
                  <a:pt x="678" y="66"/>
                  <a:pt x="674" y="66"/>
                  <a:pt x="677" y="65"/>
                </a:cubicBezTo>
                <a:cubicBezTo>
                  <a:pt x="682" y="66"/>
                  <a:pt x="684" y="64"/>
                  <a:pt x="684" y="64"/>
                </a:cubicBezTo>
                <a:cubicBezTo>
                  <a:pt x="674" y="64"/>
                  <a:pt x="682" y="62"/>
                  <a:pt x="677" y="62"/>
                </a:cubicBezTo>
                <a:cubicBezTo>
                  <a:pt x="668" y="63"/>
                  <a:pt x="668" y="63"/>
                  <a:pt x="669" y="63"/>
                </a:cubicBezTo>
                <a:cubicBezTo>
                  <a:pt x="669" y="64"/>
                  <a:pt x="669" y="64"/>
                  <a:pt x="660" y="64"/>
                </a:cubicBezTo>
                <a:cubicBezTo>
                  <a:pt x="664" y="65"/>
                  <a:pt x="674" y="67"/>
                  <a:pt x="686" y="68"/>
                </a:cubicBezTo>
                <a:cubicBezTo>
                  <a:pt x="685" y="69"/>
                  <a:pt x="675" y="68"/>
                  <a:pt x="670" y="69"/>
                </a:cubicBezTo>
                <a:cubicBezTo>
                  <a:pt x="677" y="68"/>
                  <a:pt x="665" y="67"/>
                  <a:pt x="671" y="67"/>
                </a:cubicBezTo>
                <a:cubicBezTo>
                  <a:pt x="663" y="66"/>
                  <a:pt x="655" y="65"/>
                  <a:pt x="647" y="64"/>
                </a:cubicBezTo>
                <a:cubicBezTo>
                  <a:pt x="640" y="63"/>
                  <a:pt x="635" y="61"/>
                  <a:pt x="629" y="61"/>
                </a:cubicBezTo>
                <a:cubicBezTo>
                  <a:pt x="628" y="64"/>
                  <a:pt x="649" y="65"/>
                  <a:pt x="643" y="68"/>
                </a:cubicBezTo>
                <a:cubicBezTo>
                  <a:pt x="636" y="67"/>
                  <a:pt x="637" y="65"/>
                  <a:pt x="632" y="65"/>
                </a:cubicBezTo>
                <a:cubicBezTo>
                  <a:pt x="626" y="66"/>
                  <a:pt x="617" y="64"/>
                  <a:pt x="610" y="63"/>
                </a:cubicBezTo>
                <a:cubicBezTo>
                  <a:pt x="614" y="62"/>
                  <a:pt x="614" y="62"/>
                  <a:pt x="614" y="62"/>
                </a:cubicBezTo>
                <a:cubicBezTo>
                  <a:pt x="612" y="61"/>
                  <a:pt x="606" y="61"/>
                  <a:pt x="602" y="61"/>
                </a:cubicBezTo>
                <a:cubicBezTo>
                  <a:pt x="603" y="61"/>
                  <a:pt x="603" y="61"/>
                  <a:pt x="603" y="61"/>
                </a:cubicBezTo>
                <a:cubicBezTo>
                  <a:pt x="600" y="60"/>
                  <a:pt x="600" y="60"/>
                  <a:pt x="600" y="60"/>
                </a:cubicBezTo>
                <a:cubicBezTo>
                  <a:pt x="599" y="60"/>
                  <a:pt x="599" y="60"/>
                  <a:pt x="599" y="60"/>
                </a:cubicBezTo>
                <a:cubicBezTo>
                  <a:pt x="596" y="59"/>
                  <a:pt x="587" y="59"/>
                  <a:pt x="581" y="57"/>
                </a:cubicBezTo>
                <a:cubicBezTo>
                  <a:pt x="582" y="56"/>
                  <a:pt x="587" y="58"/>
                  <a:pt x="591" y="58"/>
                </a:cubicBezTo>
                <a:cubicBezTo>
                  <a:pt x="592" y="58"/>
                  <a:pt x="599" y="59"/>
                  <a:pt x="597" y="57"/>
                </a:cubicBezTo>
                <a:cubicBezTo>
                  <a:pt x="589" y="56"/>
                  <a:pt x="584" y="53"/>
                  <a:pt x="576" y="52"/>
                </a:cubicBezTo>
                <a:cubicBezTo>
                  <a:pt x="577" y="52"/>
                  <a:pt x="578" y="52"/>
                  <a:pt x="579" y="52"/>
                </a:cubicBezTo>
                <a:cubicBezTo>
                  <a:pt x="578" y="51"/>
                  <a:pt x="573" y="51"/>
                  <a:pt x="569" y="50"/>
                </a:cubicBezTo>
                <a:cubicBezTo>
                  <a:pt x="560" y="50"/>
                  <a:pt x="573" y="53"/>
                  <a:pt x="567" y="53"/>
                </a:cubicBezTo>
                <a:cubicBezTo>
                  <a:pt x="569" y="55"/>
                  <a:pt x="576" y="54"/>
                  <a:pt x="574" y="56"/>
                </a:cubicBezTo>
                <a:cubicBezTo>
                  <a:pt x="573" y="56"/>
                  <a:pt x="570" y="57"/>
                  <a:pt x="568" y="57"/>
                </a:cubicBezTo>
                <a:cubicBezTo>
                  <a:pt x="564" y="55"/>
                  <a:pt x="558" y="56"/>
                  <a:pt x="555" y="55"/>
                </a:cubicBezTo>
                <a:cubicBezTo>
                  <a:pt x="559" y="55"/>
                  <a:pt x="559" y="55"/>
                  <a:pt x="559" y="55"/>
                </a:cubicBezTo>
                <a:cubicBezTo>
                  <a:pt x="560" y="54"/>
                  <a:pt x="556" y="54"/>
                  <a:pt x="555" y="54"/>
                </a:cubicBezTo>
                <a:cubicBezTo>
                  <a:pt x="559" y="52"/>
                  <a:pt x="559" y="52"/>
                  <a:pt x="559" y="52"/>
                </a:cubicBezTo>
                <a:cubicBezTo>
                  <a:pt x="564" y="53"/>
                  <a:pt x="565" y="55"/>
                  <a:pt x="570" y="54"/>
                </a:cubicBezTo>
                <a:cubicBezTo>
                  <a:pt x="562" y="53"/>
                  <a:pt x="566" y="51"/>
                  <a:pt x="557" y="50"/>
                </a:cubicBezTo>
                <a:cubicBezTo>
                  <a:pt x="555" y="50"/>
                  <a:pt x="558" y="50"/>
                  <a:pt x="558" y="51"/>
                </a:cubicBezTo>
                <a:cubicBezTo>
                  <a:pt x="555" y="51"/>
                  <a:pt x="553" y="49"/>
                  <a:pt x="547" y="49"/>
                </a:cubicBezTo>
                <a:cubicBezTo>
                  <a:pt x="550" y="50"/>
                  <a:pt x="553" y="51"/>
                  <a:pt x="548" y="52"/>
                </a:cubicBezTo>
                <a:cubicBezTo>
                  <a:pt x="547" y="50"/>
                  <a:pt x="547" y="50"/>
                  <a:pt x="547" y="50"/>
                </a:cubicBezTo>
                <a:cubicBezTo>
                  <a:pt x="545" y="50"/>
                  <a:pt x="545" y="50"/>
                  <a:pt x="544" y="50"/>
                </a:cubicBezTo>
                <a:cubicBezTo>
                  <a:pt x="540" y="50"/>
                  <a:pt x="547" y="49"/>
                  <a:pt x="541" y="48"/>
                </a:cubicBezTo>
                <a:cubicBezTo>
                  <a:pt x="540" y="49"/>
                  <a:pt x="538" y="49"/>
                  <a:pt x="538" y="49"/>
                </a:cubicBezTo>
                <a:cubicBezTo>
                  <a:pt x="532" y="48"/>
                  <a:pt x="536" y="48"/>
                  <a:pt x="531" y="47"/>
                </a:cubicBezTo>
                <a:cubicBezTo>
                  <a:pt x="536" y="47"/>
                  <a:pt x="539" y="45"/>
                  <a:pt x="534" y="44"/>
                </a:cubicBezTo>
                <a:cubicBezTo>
                  <a:pt x="527" y="43"/>
                  <a:pt x="523" y="41"/>
                  <a:pt x="516" y="42"/>
                </a:cubicBezTo>
                <a:cubicBezTo>
                  <a:pt x="514" y="41"/>
                  <a:pt x="514" y="41"/>
                  <a:pt x="514" y="41"/>
                </a:cubicBezTo>
                <a:cubicBezTo>
                  <a:pt x="514" y="43"/>
                  <a:pt x="509" y="41"/>
                  <a:pt x="506" y="41"/>
                </a:cubicBezTo>
                <a:cubicBezTo>
                  <a:pt x="504" y="42"/>
                  <a:pt x="517" y="42"/>
                  <a:pt x="514" y="45"/>
                </a:cubicBezTo>
                <a:cubicBezTo>
                  <a:pt x="509" y="44"/>
                  <a:pt x="510" y="46"/>
                  <a:pt x="511" y="46"/>
                </a:cubicBezTo>
                <a:cubicBezTo>
                  <a:pt x="506" y="46"/>
                  <a:pt x="511" y="44"/>
                  <a:pt x="510" y="43"/>
                </a:cubicBezTo>
                <a:cubicBezTo>
                  <a:pt x="509" y="44"/>
                  <a:pt x="501" y="42"/>
                  <a:pt x="503" y="44"/>
                </a:cubicBezTo>
                <a:cubicBezTo>
                  <a:pt x="499" y="43"/>
                  <a:pt x="499" y="42"/>
                  <a:pt x="496" y="42"/>
                </a:cubicBezTo>
                <a:cubicBezTo>
                  <a:pt x="496" y="42"/>
                  <a:pt x="496" y="43"/>
                  <a:pt x="495" y="44"/>
                </a:cubicBezTo>
                <a:cubicBezTo>
                  <a:pt x="495" y="43"/>
                  <a:pt x="490" y="44"/>
                  <a:pt x="489" y="44"/>
                </a:cubicBezTo>
                <a:cubicBezTo>
                  <a:pt x="490" y="43"/>
                  <a:pt x="489" y="42"/>
                  <a:pt x="492" y="43"/>
                </a:cubicBezTo>
                <a:cubicBezTo>
                  <a:pt x="493" y="42"/>
                  <a:pt x="484" y="42"/>
                  <a:pt x="485" y="41"/>
                </a:cubicBezTo>
                <a:cubicBezTo>
                  <a:pt x="484" y="43"/>
                  <a:pt x="477" y="41"/>
                  <a:pt x="473" y="41"/>
                </a:cubicBezTo>
                <a:cubicBezTo>
                  <a:pt x="476" y="37"/>
                  <a:pt x="479" y="43"/>
                  <a:pt x="482" y="40"/>
                </a:cubicBezTo>
                <a:cubicBezTo>
                  <a:pt x="478" y="38"/>
                  <a:pt x="466" y="39"/>
                  <a:pt x="459" y="37"/>
                </a:cubicBezTo>
                <a:cubicBezTo>
                  <a:pt x="453" y="38"/>
                  <a:pt x="459" y="39"/>
                  <a:pt x="458" y="40"/>
                </a:cubicBezTo>
                <a:cubicBezTo>
                  <a:pt x="463" y="41"/>
                  <a:pt x="465" y="40"/>
                  <a:pt x="469" y="40"/>
                </a:cubicBezTo>
                <a:cubicBezTo>
                  <a:pt x="463" y="41"/>
                  <a:pt x="456" y="40"/>
                  <a:pt x="452" y="39"/>
                </a:cubicBezTo>
                <a:cubicBezTo>
                  <a:pt x="447" y="39"/>
                  <a:pt x="449" y="43"/>
                  <a:pt x="446" y="43"/>
                </a:cubicBezTo>
                <a:cubicBezTo>
                  <a:pt x="445" y="42"/>
                  <a:pt x="445" y="41"/>
                  <a:pt x="445" y="41"/>
                </a:cubicBezTo>
                <a:cubicBezTo>
                  <a:pt x="444" y="40"/>
                  <a:pt x="443" y="41"/>
                  <a:pt x="442" y="41"/>
                </a:cubicBezTo>
                <a:cubicBezTo>
                  <a:pt x="441" y="41"/>
                  <a:pt x="443" y="40"/>
                  <a:pt x="441" y="40"/>
                </a:cubicBezTo>
                <a:cubicBezTo>
                  <a:pt x="440" y="40"/>
                  <a:pt x="440" y="40"/>
                  <a:pt x="440" y="40"/>
                </a:cubicBezTo>
                <a:cubicBezTo>
                  <a:pt x="440" y="40"/>
                  <a:pt x="440" y="40"/>
                  <a:pt x="440" y="40"/>
                </a:cubicBezTo>
                <a:cubicBezTo>
                  <a:pt x="439" y="40"/>
                  <a:pt x="439" y="40"/>
                  <a:pt x="439" y="40"/>
                </a:cubicBezTo>
                <a:cubicBezTo>
                  <a:pt x="438" y="41"/>
                  <a:pt x="439" y="41"/>
                  <a:pt x="439" y="41"/>
                </a:cubicBezTo>
                <a:cubicBezTo>
                  <a:pt x="439" y="41"/>
                  <a:pt x="439" y="41"/>
                  <a:pt x="439" y="41"/>
                </a:cubicBezTo>
                <a:cubicBezTo>
                  <a:pt x="438" y="41"/>
                  <a:pt x="437" y="42"/>
                  <a:pt x="438" y="43"/>
                </a:cubicBezTo>
                <a:cubicBezTo>
                  <a:pt x="439" y="43"/>
                  <a:pt x="439" y="44"/>
                  <a:pt x="436" y="43"/>
                </a:cubicBezTo>
                <a:cubicBezTo>
                  <a:pt x="435" y="42"/>
                  <a:pt x="437" y="43"/>
                  <a:pt x="437" y="42"/>
                </a:cubicBezTo>
                <a:cubicBezTo>
                  <a:pt x="436" y="42"/>
                  <a:pt x="432" y="41"/>
                  <a:pt x="430" y="41"/>
                </a:cubicBezTo>
                <a:cubicBezTo>
                  <a:pt x="432" y="42"/>
                  <a:pt x="429" y="42"/>
                  <a:pt x="429" y="42"/>
                </a:cubicBezTo>
                <a:cubicBezTo>
                  <a:pt x="432" y="43"/>
                  <a:pt x="432" y="42"/>
                  <a:pt x="434" y="42"/>
                </a:cubicBezTo>
                <a:cubicBezTo>
                  <a:pt x="433" y="42"/>
                  <a:pt x="433" y="43"/>
                  <a:pt x="433" y="43"/>
                </a:cubicBezTo>
                <a:cubicBezTo>
                  <a:pt x="433" y="43"/>
                  <a:pt x="433" y="43"/>
                  <a:pt x="433" y="43"/>
                </a:cubicBezTo>
                <a:cubicBezTo>
                  <a:pt x="431" y="43"/>
                  <a:pt x="429" y="43"/>
                  <a:pt x="427" y="43"/>
                </a:cubicBezTo>
                <a:cubicBezTo>
                  <a:pt x="430" y="42"/>
                  <a:pt x="424" y="42"/>
                  <a:pt x="423" y="42"/>
                </a:cubicBezTo>
                <a:cubicBezTo>
                  <a:pt x="422" y="43"/>
                  <a:pt x="421" y="45"/>
                  <a:pt x="425" y="45"/>
                </a:cubicBezTo>
                <a:cubicBezTo>
                  <a:pt x="424" y="45"/>
                  <a:pt x="423" y="45"/>
                  <a:pt x="422" y="45"/>
                </a:cubicBezTo>
                <a:cubicBezTo>
                  <a:pt x="421" y="46"/>
                  <a:pt x="420" y="46"/>
                  <a:pt x="419" y="47"/>
                </a:cubicBezTo>
                <a:cubicBezTo>
                  <a:pt x="417" y="48"/>
                  <a:pt x="416" y="49"/>
                  <a:pt x="414" y="50"/>
                </a:cubicBezTo>
                <a:cubicBezTo>
                  <a:pt x="416" y="47"/>
                  <a:pt x="411" y="49"/>
                  <a:pt x="409" y="49"/>
                </a:cubicBezTo>
                <a:cubicBezTo>
                  <a:pt x="409" y="51"/>
                  <a:pt x="408" y="52"/>
                  <a:pt x="407" y="53"/>
                </a:cubicBezTo>
                <a:cubicBezTo>
                  <a:pt x="414" y="50"/>
                  <a:pt x="408" y="55"/>
                  <a:pt x="412" y="55"/>
                </a:cubicBezTo>
                <a:cubicBezTo>
                  <a:pt x="418" y="55"/>
                  <a:pt x="420" y="52"/>
                  <a:pt x="422" y="50"/>
                </a:cubicBezTo>
                <a:cubicBezTo>
                  <a:pt x="423" y="53"/>
                  <a:pt x="419" y="54"/>
                  <a:pt x="416" y="55"/>
                </a:cubicBezTo>
                <a:cubicBezTo>
                  <a:pt x="412" y="56"/>
                  <a:pt x="408" y="56"/>
                  <a:pt x="405" y="58"/>
                </a:cubicBezTo>
                <a:cubicBezTo>
                  <a:pt x="406" y="59"/>
                  <a:pt x="409" y="59"/>
                  <a:pt x="412" y="58"/>
                </a:cubicBezTo>
                <a:cubicBezTo>
                  <a:pt x="411" y="59"/>
                  <a:pt x="402" y="59"/>
                  <a:pt x="397" y="61"/>
                </a:cubicBezTo>
                <a:cubicBezTo>
                  <a:pt x="398" y="61"/>
                  <a:pt x="399" y="59"/>
                  <a:pt x="392" y="60"/>
                </a:cubicBezTo>
                <a:cubicBezTo>
                  <a:pt x="390" y="61"/>
                  <a:pt x="388" y="62"/>
                  <a:pt x="386" y="62"/>
                </a:cubicBezTo>
                <a:cubicBezTo>
                  <a:pt x="375" y="64"/>
                  <a:pt x="380" y="61"/>
                  <a:pt x="371" y="61"/>
                </a:cubicBezTo>
                <a:cubicBezTo>
                  <a:pt x="372" y="61"/>
                  <a:pt x="374" y="60"/>
                  <a:pt x="375" y="60"/>
                </a:cubicBezTo>
                <a:cubicBezTo>
                  <a:pt x="373" y="58"/>
                  <a:pt x="364" y="60"/>
                  <a:pt x="363" y="59"/>
                </a:cubicBezTo>
                <a:cubicBezTo>
                  <a:pt x="367" y="58"/>
                  <a:pt x="371" y="60"/>
                  <a:pt x="376" y="59"/>
                </a:cubicBezTo>
                <a:cubicBezTo>
                  <a:pt x="376" y="57"/>
                  <a:pt x="369" y="58"/>
                  <a:pt x="365" y="58"/>
                </a:cubicBezTo>
                <a:cubicBezTo>
                  <a:pt x="355" y="59"/>
                  <a:pt x="358" y="59"/>
                  <a:pt x="350" y="60"/>
                </a:cubicBezTo>
                <a:cubicBezTo>
                  <a:pt x="349" y="63"/>
                  <a:pt x="365" y="63"/>
                  <a:pt x="365" y="66"/>
                </a:cubicBezTo>
                <a:cubicBezTo>
                  <a:pt x="359" y="66"/>
                  <a:pt x="349" y="66"/>
                  <a:pt x="343" y="66"/>
                </a:cubicBezTo>
                <a:cubicBezTo>
                  <a:pt x="338" y="66"/>
                  <a:pt x="333" y="66"/>
                  <a:pt x="329" y="66"/>
                </a:cubicBezTo>
                <a:cubicBezTo>
                  <a:pt x="320" y="65"/>
                  <a:pt x="322" y="63"/>
                  <a:pt x="324" y="61"/>
                </a:cubicBezTo>
                <a:cubicBezTo>
                  <a:pt x="321" y="61"/>
                  <a:pt x="319" y="61"/>
                  <a:pt x="317" y="61"/>
                </a:cubicBezTo>
                <a:cubicBezTo>
                  <a:pt x="320" y="62"/>
                  <a:pt x="320" y="62"/>
                  <a:pt x="320" y="62"/>
                </a:cubicBezTo>
                <a:cubicBezTo>
                  <a:pt x="310" y="61"/>
                  <a:pt x="305" y="60"/>
                  <a:pt x="295" y="59"/>
                </a:cubicBezTo>
                <a:cubicBezTo>
                  <a:pt x="290" y="58"/>
                  <a:pt x="293" y="56"/>
                  <a:pt x="296" y="55"/>
                </a:cubicBezTo>
                <a:cubicBezTo>
                  <a:pt x="290" y="54"/>
                  <a:pt x="290" y="54"/>
                  <a:pt x="290" y="54"/>
                </a:cubicBezTo>
                <a:cubicBezTo>
                  <a:pt x="291" y="54"/>
                  <a:pt x="291" y="54"/>
                  <a:pt x="291" y="54"/>
                </a:cubicBezTo>
                <a:cubicBezTo>
                  <a:pt x="291" y="53"/>
                  <a:pt x="286" y="52"/>
                  <a:pt x="282" y="52"/>
                </a:cubicBezTo>
                <a:cubicBezTo>
                  <a:pt x="281" y="53"/>
                  <a:pt x="283" y="53"/>
                  <a:pt x="283" y="54"/>
                </a:cubicBezTo>
                <a:cubicBezTo>
                  <a:pt x="279" y="54"/>
                  <a:pt x="274" y="53"/>
                  <a:pt x="272" y="52"/>
                </a:cubicBezTo>
                <a:cubicBezTo>
                  <a:pt x="271" y="53"/>
                  <a:pt x="272" y="54"/>
                  <a:pt x="277" y="54"/>
                </a:cubicBezTo>
                <a:cubicBezTo>
                  <a:pt x="277" y="54"/>
                  <a:pt x="277" y="54"/>
                  <a:pt x="278" y="54"/>
                </a:cubicBezTo>
                <a:cubicBezTo>
                  <a:pt x="284" y="56"/>
                  <a:pt x="284" y="56"/>
                  <a:pt x="284" y="56"/>
                </a:cubicBezTo>
                <a:cubicBezTo>
                  <a:pt x="277" y="54"/>
                  <a:pt x="271" y="55"/>
                  <a:pt x="269" y="57"/>
                </a:cubicBezTo>
                <a:cubicBezTo>
                  <a:pt x="262" y="55"/>
                  <a:pt x="277" y="56"/>
                  <a:pt x="268" y="54"/>
                </a:cubicBezTo>
                <a:cubicBezTo>
                  <a:pt x="253" y="56"/>
                  <a:pt x="247" y="50"/>
                  <a:pt x="236" y="54"/>
                </a:cubicBezTo>
                <a:cubicBezTo>
                  <a:pt x="232" y="52"/>
                  <a:pt x="227" y="50"/>
                  <a:pt x="219" y="49"/>
                </a:cubicBezTo>
                <a:cubicBezTo>
                  <a:pt x="220" y="48"/>
                  <a:pt x="214" y="48"/>
                  <a:pt x="216" y="47"/>
                </a:cubicBezTo>
                <a:cubicBezTo>
                  <a:pt x="226" y="45"/>
                  <a:pt x="229" y="51"/>
                  <a:pt x="237" y="49"/>
                </a:cubicBezTo>
                <a:cubicBezTo>
                  <a:pt x="240" y="50"/>
                  <a:pt x="238" y="51"/>
                  <a:pt x="239" y="52"/>
                </a:cubicBezTo>
                <a:cubicBezTo>
                  <a:pt x="242" y="52"/>
                  <a:pt x="245" y="53"/>
                  <a:pt x="246" y="52"/>
                </a:cubicBezTo>
                <a:cubicBezTo>
                  <a:pt x="240" y="50"/>
                  <a:pt x="247" y="48"/>
                  <a:pt x="238" y="47"/>
                </a:cubicBezTo>
                <a:cubicBezTo>
                  <a:pt x="240" y="46"/>
                  <a:pt x="248" y="47"/>
                  <a:pt x="251" y="47"/>
                </a:cubicBezTo>
                <a:cubicBezTo>
                  <a:pt x="251" y="47"/>
                  <a:pt x="253" y="46"/>
                  <a:pt x="255" y="46"/>
                </a:cubicBezTo>
                <a:cubicBezTo>
                  <a:pt x="254" y="45"/>
                  <a:pt x="249" y="43"/>
                  <a:pt x="247" y="42"/>
                </a:cubicBezTo>
                <a:cubicBezTo>
                  <a:pt x="248" y="42"/>
                  <a:pt x="246" y="42"/>
                  <a:pt x="246" y="43"/>
                </a:cubicBezTo>
                <a:cubicBezTo>
                  <a:pt x="243" y="42"/>
                  <a:pt x="240" y="41"/>
                  <a:pt x="238" y="40"/>
                </a:cubicBezTo>
                <a:cubicBezTo>
                  <a:pt x="234" y="40"/>
                  <a:pt x="232" y="41"/>
                  <a:pt x="233" y="42"/>
                </a:cubicBezTo>
                <a:cubicBezTo>
                  <a:pt x="227" y="42"/>
                  <a:pt x="219" y="39"/>
                  <a:pt x="217" y="41"/>
                </a:cubicBezTo>
                <a:cubicBezTo>
                  <a:pt x="210" y="40"/>
                  <a:pt x="220" y="40"/>
                  <a:pt x="221" y="40"/>
                </a:cubicBezTo>
                <a:cubicBezTo>
                  <a:pt x="221" y="40"/>
                  <a:pt x="221" y="40"/>
                  <a:pt x="221" y="40"/>
                </a:cubicBezTo>
                <a:cubicBezTo>
                  <a:pt x="229" y="41"/>
                  <a:pt x="229" y="41"/>
                  <a:pt x="229" y="41"/>
                </a:cubicBezTo>
                <a:cubicBezTo>
                  <a:pt x="231" y="38"/>
                  <a:pt x="219" y="40"/>
                  <a:pt x="219" y="38"/>
                </a:cubicBezTo>
                <a:cubicBezTo>
                  <a:pt x="221" y="33"/>
                  <a:pt x="207" y="38"/>
                  <a:pt x="202" y="37"/>
                </a:cubicBezTo>
                <a:cubicBezTo>
                  <a:pt x="204" y="39"/>
                  <a:pt x="205" y="40"/>
                  <a:pt x="207" y="41"/>
                </a:cubicBezTo>
                <a:cubicBezTo>
                  <a:pt x="202" y="40"/>
                  <a:pt x="202" y="40"/>
                  <a:pt x="202" y="40"/>
                </a:cubicBezTo>
                <a:cubicBezTo>
                  <a:pt x="204" y="41"/>
                  <a:pt x="203" y="44"/>
                  <a:pt x="207" y="45"/>
                </a:cubicBezTo>
                <a:cubicBezTo>
                  <a:pt x="200" y="45"/>
                  <a:pt x="190" y="45"/>
                  <a:pt x="185" y="45"/>
                </a:cubicBezTo>
                <a:cubicBezTo>
                  <a:pt x="184" y="46"/>
                  <a:pt x="183" y="47"/>
                  <a:pt x="183" y="48"/>
                </a:cubicBezTo>
                <a:cubicBezTo>
                  <a:pt x="177" y="46"/>
                  <a:pt x="173" y="49"/>
                  <a:pt x="167" y="49"/>
                </a:cubicBezTo>
                <a:cubicBezTo>
                  <a:pt x="161" y="48"/>
                  <a:pt x="173" y="47"/>
                  <a:pt x="168" y="46"/>
                </a:cubicBezTo>
                <a:cubicBezTo>
                  <a:pt x="167" y="47"/>
                  <a:pt x="163" y="46"/>
                  <a:pt x="161" y="46"/>
                </a:cubicBezTo>
                <a:cubicBezTo>
                  <a:pt x="163" y="47"/>
                  <a:pt x="170" y="45"/>
                  <a:pt x="175" y="45"/>
                </a:cubicBezTo>
                <a:cubicBezTo>
                  <a:pt x="171" y="45"/>
                  <a:pt x="171" y="43"/>
                  <a:pt x="170" y="43"/>
                </a:cubicBezTo>
                <a:cubicBezTo>
                  <a:pt x="176" y="42"/>
                  <a:pt x="176" y="42"/>
                  <a:pt x="176" y="42"/>
                </a:cubicBezTo>
                <a:cubicBezTo>
                  <a:pt x="176" y="40"/>
                  <a:pt x="168" y="42"/>
                  <a:pt x="165" y="41"/>
                </a:cubicBezTo>
                <a:cubicBezTo>
                  <a:pt x="168" y="43"/>
                  <a:pt x="167" y="43"/>
                  <a:pt x="169" y="45"/>
                </a:cubicBezTo>
                <a:cubicBezTo>
                  <a:pt x="163" y="44"/>
                  <a:pt x="155" y="44"/>
                  <a:pt x="151" y="46"/>
                </a:cubicBezTo>
                <a:cubicBezTo>
                  <a:pt x="149" y="47"/>
                  <a:pt x="154" y="47"/>
                  <a:pt x="156" y="47"/>
                </a:cubicBezTo>
                <a:cubicBezTo>
                  <a:pt x="155" y="48"/>
                  <a:pt x="150" y="47"/>
                  <a:pt x="150" y="48"/>
                </a:cubicBezTo>
                <a:cubicBezTo>
                  <a:pt x="151" y="49"/>
                  <a:pt x="153" y="48"/>
                  <a:pt x="155" y="48"/>
                </a:cubicBezTo>
                <a:cubicBezTo>
                  <a:pt x="150" y="49"/>
                  <a:pt x="145" y="49"/>
                  <a:pt x="140" y="50"/>
                </a:cubicBezTo>
                <a:cubicBezTo>
                  <a:pt x="141" y="50"/>
                  <a:pt x="145" y="50"/>
                  <a:pt x="147" y="50"/>
                </a:cubicBezTo>
                <a:cubicBezTo>
                  <a:pt x="143" y="51"/>
                  <a:pt x="139" y="51"/>
                  <a:pt x="132" y="49"/>
                </a:cubicBezTo>
                <a:cubicBezTo>
                  <a:pt x="128" y="50"/>
                  <a:pt x="122" y="52"/>
                  <a:pt x="125" y="53"/>
                </a:cubicBezTo>
                <a:cubicBezTo>
                  <a:pt x="122" y="52"/>
                  <a:pt x="123" y="52"/>
                  <a:pt x="123" y="51"/>
                </a:cubicBezTo>
                <a:cubicBezTo>
                  <a:pt x="116" y="52"/>
                  <a:pt x="113" y="50"/>
                  <a:pt x="109" y="50"/>
                </a:cubicBezTo>
                <a:cubicBezTo>
                  <a:pt x="111" y="48"/>
                  <a:pt x="111" y="48"/>
                  <a:pt x="111" y="48"/>
                </a:cubicBezTo>
                <a:cubicBezTo>
                  <a:pt x="105" y="50"/>
                  <a:pt x="108" y="46"/>
                  <a:pt x="102" y="48"/>
                </a:cubicBezTo>
                <a:cubicBezTo>
                  <a:pt x="104" y="49"/>
                  <a:pt x="105" y="51"/>
                  <a:pt x="105" y="52"/>
                </a:cubicBezTo>
                <a:cubicBezTo>
                  <a:pt x="103" y="51"/>
                  <a:pt x="100" y="53"/>
                  <a:pt x="97" y="53"/>
                </a:cubicBezTo>
                <a:cubicBezTo>
                  <a:pt x="98" y="52"/>
                  <a:pt x="90" y="52"/>
                  <a:pt x="94" y="51"/>
                </a:cubicBezTo>
                <a:cubicBezTo>
                  <a:pt x="87" y="50"/>
                  <a:pt x="85" y="52"/>
                  <a:pt x="79" y="51"/>
                </a:cubicBezTo>
                <a:cubicBezTo>
                  <a:pt x="82" y="50"/>
                  <a:pt x="73" y="50"/>
                  <a:pt x="75" y="49"/>
                </a:cubicBezTo>
                <a:cubicBezTo>
                  <a:pt x="68" y="49"/>
                  <a:pt x="65" y="51"/>
                  <a:pt x="67" y="52"/>
                </a:cubicBezTo>
                <a:cubicBezTo>
                  <a:pt x="70" y="52"/>
                  <a:pt x="73" y="51"/>
                  <a:pt x="73" y="52"/>
                </a:cubicBezTo>
                <a:cubicBezTo>
                  <a:pt x="69" y="53"/>
                  <a:pt x="65" y="53"/>
                  <a:pt x="61" y="53"/>
                </a:cubicBezTo>
                <a:cubicBezTo>
                  <a:pt x="59" y="54"/>
                  <a:pt x="55" y="54"/>
                  <a:pt x="55" y="56"/>
                </a:cubicBezTo>
                <a:cubicBezTo>
                  <a:pt x="51" y="54"/>
                  <a:pt x="44" y="58"/>
                  <a:pt x="40" y="56"/>
                </a:cubicBezTo>
                <a:cubicBezTo>
                  <a:pt x="45" y="57"/>
                  <a:pt x="48" y="55"/>
                  <a:pt x="49" y="55"/>
                </a:cubicBezTo>
                <a:cubicBezTo>
                  <a:pt x="47" y="55"/>
                  <a:pt x="47" y="55"/>
                  <a:pt x="47" y="55"/>
                </a:cubicBezTo>
                <a:cubicBezTo>
                  <a:pt x="47" y="55"/>
                  <a:pt x="48" y="54"/>
                  <a:pt x="48" y="54"/>
                </a:cubicBezTo>
                <a:cubicBezTo>
                  <a:pt x="42" y="52"/>
                  <a:pt x="42" y="52"/>
                  <a:pt x="42" y="52"/>
                </a:cubicBezTo>
                <a:cubicBezTo>
                  <a:pt x="47" y="51"/>
                  <a:pt x="43" y="54"/>
                  <a:pt x="50" y="53"/>
                </a:cubicBezTo>
                <a:cubicBezTo>
                  <a:pt x="55" y="51"/>
                  <a:pt x="36" y="50"/>
                  <a:pt x="41" y="48"/>
                </a:cubicBezTo>
                <a:cubicBezTo>
                  <a:pt x="46" y="47"/>
                  <a:pt x="46" y="50"/>
                  <a:pt x="50" y="50"/>
                </a:cubicBezTo>
                <a:cubicBezTo>
                  <a:pt x="49" y="50"/>
                  <a:pt x="49" y="50"/>
                  <a:pt x="49" y="50"/>
                </a:cubicBezTo>
                <a:cubicBezTo>
                  <a:pt x="53" y="51"/>
                  <a:pt x="56" y="51"/>
                  <a:pt x="59" y="51"/>
                </a:cubicBezTo>
                <a:cubicBezTo>
                  <a:pt x="59" y="50"/>
                  <a:pt x="56" y="50"/>
                  <a:pt x="56" y="50"/>
                </a:cubicBezTo>
                <a:cubicBezTo>
                  <a:pt x="67" y="49"/>
                  <a:pt x="68" y="47"/>
                  <a:pt x="80" y="46"/>
                </a:cubicBezTo>
                <a:cubicBezTo>
                  <a:pt x="79" y="47"/>
                  <a:pt x="78" y="49"/>
                  <a:pt x="84" y="49"/>
                </a:cubicBezTo>
                <a:cubicBezTo>
                  <a:pt x="88" y="50"/>
                  <a:pt x="88" y="48"/>
                  <a:pt x="91" y="48"/>
                </a:cubicBezTo>
                <a:cubicBezTo>
                  <a:pt x="89" y="47"/>
                  <a:pt x="86" y="46"/>
                  <a:pt x="84" y="47"/>
                </a:cubicBezTo>
                <a:cubicBezTo>
                  <a:pt x="83" y="46"/>
                  <a:pt x="83" y="46"/>
                  <a:pt x="83" y="46"/>
                </a:cubicBezTo>
                <a:cubicBezTo>
                  <a:pt x="73" y="44"/>
                  <a:pt x="76" y="42"/>
                  <a:pt x="64" y="42"/>
                </a:cubicBezTo>
                <a:cubicBezTo>
                  <a:pt x="63" y="41"/>
                  <a:pt x="54" y="41"/>
                  <a:pt x="49" y="42"/>
                </a:cubicBezTo>
                <a:cubicBezTo>
                  <a:pt x="51" y="40"/>
                  <a:pt x="51" y="40"/>
                  <a:pt x="51" y="40"/>
                </a:cubicBezTo>
                <a:cubicBezTo>
                  <a:pt x="44" y="38"/>
                  <a:pt x="51" y="42"/>
                  <a:pt x="42" y="41"/>
                </a:cubicBezTo>
                <a:cubicBezTo>
                  <a:pt x="40" y="43"/>
                  <a:pt x="34" y="46"/>
                  <a:pt x="39" y="48"/>
                </a:cubicBezTo>
                <a:cubicBezTo>
                  <a:pt x="33" y="49"/>
                  <a:pt x="31" y="48"/>
                  <a:pt x="25" y="48"/>
                </a:cubicBezTo>
                <a:cubicBezTo>
                  <a:pt x="22" y="50"/>
                  <a:pt x="27" y="50"/>
                  <a:pt x="27" y="52"/>
                </a:cubicBezTo>
                <a:cubicBezTo>
                  <a:pt x="22" y="52"/>
                  <a:pt x="17" y="51"/>
                  <a:pt x="20" y="50"/>
                </a:cubicBezTo>
                <a:cubicBezTo>
                  <a:pt x="18" y="50"/>
                  <a:pt x="15" y="50"/>
                  <a:pt x="12" y="50"/>
                </a:cubicBezTo>
                <a:cubicBezTo>
                  <a:pt x="12" y="51"/>
                  <a:pt x="15" y="51"/>
                  <a:pt x="16" y="51"/>
                </a:cubicBezTo>
                <a:cubicBezTo>
                  <a:pt x="13" y="51"/>
                  <a:pt x="7" y="50"/>
                  <a:pt x="6" y="49"/>
                </a:cubicBezTo>
                <a:cubicBezTo>
                  <a:pt x="6" y="49"/>
                  <a:pt x="8" y="50"/>
                  <a:pt x="9" y="49"/>
                </a:cubicBezTo>
                <a:cubicBezTo>
                  <a:pt x="6" y="49"/>
                  <a:pt x="0" y="48"/>
                  <a:pt x="0" y="47"/>
                </a:cubicBezTo>
                <a:cubicBezTo>
                  <a:pt x="5" y="48"/>
                  <a:pt x="6" y="46"/>
                  <a:pt x="10" y="47"/>
                </a:cubicBezTo>
                <a:cubicBezTo>
                  <a:pt x="10" y="47"/>
                  <a:pt x="9" y="46"/>
                  <a:pt x="7" y="46"/>
                </a:cubicBezTo>
                <a:cubicBezTo>
                  <a:pt x="11" y="45"/>
                  <a:pt x="15" y="45"/>
                  <a:pt x="16" y="44"/>
                </a:cubicBezTo>
                <a:cubicBezTo>
                  <a:pt x="13" y="45"/>
                  <a:pt x="11" y="43"/>
                  <a:pt x="11" y="43"/>
                </a:cubicBezTo>
                <a:cubicBezTo>
                  <a:pt x="13" y="43"/>
                  <a:pt x="19" y="43"/>
                  <a:pt x="21" y="44"/>
                </a:cubicBezTo>
                <a:cubicBezTo>
                  <a:pt x="21" y="41"/>
                  <a:pt x="32" y="44"/>
                  <a:pt x="28" y="42"/>
                </a:cubicBezTo>
                <a:cubicBezTo>
                  <a:pt x="29" y="43"/>
                  <a:pt x="33" y="43"/>
                  <a:pt x="35" y="42"/>
                </a:cubicBezTo>
                <a:cubicBezTo>
                  <a:pt x="34" y="41"/>
                  <a:pt x="29" y="41"/>
                  <a:pt x="27" y="39"/>
                </a:cubicBezTo>
                <a:cubicBezTo>
                  <a:pt x="16" y="38"/>
                  <a:pt x="27" y="41"/>
                  <a:pt x="25" y="42"/>
                </a:cubicBezTo>
                <a:cubicBezTo>
                  <a:pt x="22" y="42"/>
                  <a:pt x="19" y="42"/>
                  <a:pt x="16" y="42"/>
                </a:cubicBezTo>
                <a:cubicBezTo>
                  <a:pt x="17" y="41"/>
                  <a:pt x="13" y="40"/>
                  <a:pt x="19" y="40"/>
                </a:cubicBezTo>
                <a:cubicBezTo>
                  <a:pt x="16" y="39"/>
                  <a:pt x="12" y="38"/>
                  <a:pt x="8" y="39"/>
                </a:cubicBezTo>
                <a:cubicBezTo>
                  <a:pt x="7" y="38"/>
                  <a:pt x="10" y="38"/>
                  <a:pt x="11" y="38"/>
                </a:cubicBezTo>
                <a:cubicBezTo>
                  <a:pt x="10" y="37"/>
                  <a:pt x="6" y="35"/>
                  <a:pt x="12" y="35"/>
                </a:cubicBezTo>
                <a:cubicBezTo>
                  <a:pt x="10" y="35"/>
                  <a:pt x="14" y="36"/>
                  <a:pt x="11" y="36"/>
                </a:cubicBezTo>
                <a:cubicBezTo>
                  <a:pt x="14" y="37"/>
                  <a:pt x="20" y="36"/>
                  <a:pt x="18" y="35"/>
                </a:cubicBezTo>
                <a:cubicBezTo>
                  <a:pt x="21" y="35"/>
                  <a:pt x="26" y="36"/>
                  <a:pt x="29" y="36"/>
                </a:cubicBezTo>
                <a:cubicBezTo>
                  <a:pt x="29" y="35"/>
                  <a:pt x="26" y="36"/>
                  <a:pt x="25" y="35"/>
                </a:cubicBezTo>
                <a:cubicBezTo>
                  <a:pt x="28" y="35"/>
                  <a:pt x="31" y="36"/>
                  <a:pt x="34" y="36"/>
                </a:cubicBezTo>
                <a:cubicBezTo>
                  <a:pt x="31" y="37"/>
                  <a:pt x="31" y="37"/>
                  <a:pt x="31" y="37"/>
                </a:cubicBezTo>
                <a:cubicBezTo>
                  <a:pt x="38" y="36"/>
                  <a:pt x="42" y="39"/>
                  <a:pt x="48" y="39"/>
                </a:cubicBezTo>
                <a:cubicBezTo>
                  <a:pt x="47" y="37"/>
                  <a:pt x="42" y="37"/>
                  <a:pt x="39" y="37"/>
                </a:cubicBezTo>
                <a:cubicBezTo>
                  <a:pt x="41" y="34"/>
                  <a:pt x="41" y="38"/>
                  <a:pt x="46" y="37"/>
                </a:cubicBezTo>
                <a:cubicBezTo>
                  <a:pt x="47" y="37"/>
                  <a:pt x="47" y="36"/>
                  <a:pt x="47" y="36"/>
                </a:cubicBezTo>
                <a:cubicBezTo>
                  <a:pt x="52" y="37"/>
                  <a:pt x="52" y="37"/>
                  <a:pt x="52" y="37"/>
                </a:cubicBezTo>
                <a:cubicBezTo>
                  <a:pt x="53" y="37"/>
                  <a:pt x="52" y="36"/>
                  <a:pt x="51" y="36"/>
                </a:cubicBezTo>
                <a:cubicBezTo>
                  <a:pt x="60" y="38"/>
                  <a:pt x="52" y="39"/>
                  <a:pt x="63" y="39"/>
                </a:cubicBezTo>
                <a:cubicBezTo>
                  <a:pt x="57" y="40"/>
                  <a:pt x="57" y="38"/>
                  <a:pt x="52" y="39"/>
                </a:cubicBezTo>
                <a:cubicBezTo>
                  <a:pt x="49" y="40"/>
                  <a:pt x="59" y="41"/>
                  <a:pt x="61" y="41"/>
                </a:cubicBezTo>
                <a:cubicBezTo>
                  <a:pt x="66" y="40"/>
                  <a:pt x="65" y="38"/>
                  <a:pt x="73" y="39"/>
                </a:cubicBezTo>
                <a:cubicBezTo>
                  <a:pt x="68" y="38"/>
                  <a:pt x="71" y="37"/>
                  <a:pt x="65" y="37"/>
                </a:cubicBezTo>
                <a:cubicBezTo>
                  <a:pt x="61" y="37"/>
                  <a:pt x="66" y="37"/>
                  <a:pt x="66" y="35"/>
                </a:cubicBezTo>
                <a:cubicBezTo>
                  <a:pt x="68" y="36"/>
                  <a:pt x="66" y="37"/>
                  <a:pt x="71" y="37"/>
                </a:cubicBezTo>
                <a:cubicBezTo>
                  <a:pt x="71" y="36"/>
                  <a:pt x="71" y="36"/>
                  <a:pt x="71" y="36"/>
                </a:cubicBezTo>
                <a:cubicBezTo>
                  <a:pt x="80" y="38"/>
                  <a:pt x="80" y="38"/>
                  <a:pt x="80" y="38"/>
                </a:cubicBezTo>
                <a:cubicBezTo>
                  <a:pt x="87" y="36"/>
                  <a:pt x="99" y="38"/>
                  <a:pt x="103" y="35"/>
                </a:cubicBezTo>
                <a:cubicBezTo>
                  <a:pt x="104" y="37"/>
                  <a:pt x="104" y="37"/>
                  <a:pt x="104" y="37"/>
                </a:cubicBezTo>
                <a:cubicBezTo>
                  <a:pt x="109" y="37"/>
                  <a:pt x="116" y="36"/>
                  <a:pt x="120" y="37"/>
                </a:cubicBezTo>
                <a:cubicBezTo>
                  <a:pt x="118" y="36"/>
                  <a:pt x="115" y="36"/>
                  <a:pt x="111" y="36"/>
                </a:cubicBezTo>
                <a:cubicBezTo>
                  <a:pt x="120" y="35"/>
                  <a:pt x="129" y="35"/>
                  <a:pt x="137" y="36"/>
                </a:cubicBezTo>
                <a:cubicBezTo>
                  <a:pt x="133" y="38"/>
                  <a:pt x="132" y="38"/>
                  <a:pt x="128" y="39"/>
                </a:cubicBezTo>
                <a:cubicBezTo>
                  <a:pt x="136" y="41"/>
                  <a:pt x="134" y="37"/>
                  <a:pt x="143" y="37"/>
                </a:cubicBezTo>
                <a:cubicBezTo>
                  <a:pt x="142" y="36"/>
                  <a:pt x="140" y="36"/>
                  <a:pt x="141" y="34"/>
                </a:cubicBezTo>
                <a:cubicBezTo>
                  <a:pt x="145" y="35"/>
                  <a:pt x="151" y="34"/>
                  <a:pt x="155" y="35"/>
                </a:cubicBezTo>
                <a:cubicBezTo>
                  <a:pt x="156" y="34"/>
                  <a:pt x="152" y="32"/>
                  <a:pt x="143" y="32"/>
                </a:cubicBezTo>
                <a:cubicBezTo>
                  <a:pt x="138" y="34"/>
                  <a:pt x="129" y="32"/>
                  <a:pt x="125" y="34"/>
                </a:cubicBezTo>
                <a:cubicBezTo>
                  <a:pt x="127" y="33"/>
                  <a:pt x="127" y="33"/>
                  <a:pt x="127" y="33"/>
                </a:cubicBezTo>
                <a:cubicBezTo>
                  <a:pt x="120" y="33"/>
                  <a:pt x="117" y="33"/>
                  <a:pt x="111" y="33"/>
                </a:cubicBezTo>
                <a:cubicBezTo>
                  <a:pt x="111" y="33"/>
                  <a:pt x="111" y="33"/>
                  <a:pt x="111" y="33"/>
                </a:cubicBezTo>
                <a:cubicBezTo>
                  <a:pt x="108" y="32"/>
                  <a:pt x="108" y="32"/>
                  <a:pt x="108" y="32"/>
                </a:cubicBezTo>
                <a:cubicBezTo>
                  <a:pt x="110" y="32"/>
                  <a:pt x="110" y="32"/>
                  <a:pt x="110" y="32"/>
                </a:cubicBezTo>
                <a:cubicBezTo>
                  <a:pt x="108" y="31"/>
                  <a:pt x="101" y="30"/>
                  <a:pt x="99" y="30"/>
                </a:cubicBezTo>
                <a:cubicBezTo>
                  <a:pt x="108" y="29"/>
                  <a:pt x="111" y="32"/>
                  <a:pt x="116" y="33"/>
                </a:cubicBezTo>
                <a:cubicBezTo>
                  <a:pt x="124" y="32"/>
                  <a:pt x="125" y="29"/>
                  <a:pt x="132" y="30"/>
                </a:cubicBezTo>
                <a:cubicBezTo>
                  <a:pt x="131" y="29"/>
                  <a:pt x="136" y="28"/>
                  <a:pt x="132" y="27"/>
                </a:cubicBezTo>
                <a:cubicBezTo>
                  <a:pt x="126" y="27"/>
                  <a:pt x="124" y="29"/>
                  <a:pt x="123" y="27"/>
                </a:cubicBezTo>
                <a:cubicBezTo>
                  <a:pt x="128" y="27"/>
                  <a:pt x="125" y="26"/>
                  <a:pt x="133" y="26"/>
                </a:cubicBezTo>
                <a:cubicBezTo>
                  <a:pt x="135" y="28"/>
                  <a:pt x="142" y="29"/>
                  <a:pt x="148" y="30"/>
                </a:cubicBezTo>
                <a:cubicBezTo>
                  <a:pt x="154" y="30"/>
                  <a:pt x="162" y="30"/>
                  <a:pt x="167" y="29"/>
                </a:cubicBezTo>
                <a:cubicBezTo>
                  <a:pt x="161" y="29"/>
                  <a:pt x="154" y="28"/>
                  <a:pt x="155" y="27"/>
                </a:cubicBezTo>
                <a:cubicBezTo>
                  <a:pt x="159" y="28"/>
                  <a:pt x="167" y="25"/>
                  <a:pt x="166" y="27"/>
                </a:cubicBezTo>
                <a:cubicBezTo>
                  <a:pt x="172" y="27"/>
                  <a:pt x="186" y="27"/>
                  <a:pt x="186" y="25"/>
                </a:cubicBezTo>
                <a:cubicBezTo>
                  <a:pt x="179" y="24"/>
                  <a:pt x="172" y="26"/>
                  <a:pt x="166" y="25"/>
                </a:cubicBezTo>
                <a:cubicBezTo>
                  <a:pt x="168" y="25"/>
                  <a:pt x="169" y="25"/>
                  <a:pt x="168" y="24"/>
                </a:cubicBezTo>
                <a:cubicBezTo>
                  <a:pt x="159" y="25"/>
                  <a:pt x="159" y="25"/>
                  <a:pt x="159" y="25"/>
                </a:cubicBezTo>
                <a:cubicBezTo>
                  <a:pt x="166" y="23"/>
                  <a:pt x="164" y="23"/>
                  <a:pt x="173" y="23"/>
                </a:cubicBezTo>
                <a:cubicBezTo>
                  <a:pt x="173" y="23"/>
                  <a:pt x="171" y="23"/>
                  <a:pt x="172" y="24"/>
                </a:cubicBezTo>
                <a:cubicBezTo>
                  <a:pt x="175" y="24"/>
                  <a:pt x="177" y="23"/>
                  <a:pt x="180" y="23"/>
                </a:cubicBezTo>
                <a:cubicBezTo>
                  <a:pt x="180" y="22"/>
                  <a:pt x="180" y="22"/>
                  <a:pt x="180" y="22"/>
                </a:cubicBezTo>
                <a:cubicBezTo>
                  <a:pt x="187" y="22"/>
                  <a:pt x="201" y="20"/>
                  <a:pt x="213" y="22"/>
                </a:cubicBezTo>
                <a:cubicBezTo>
                  <a:pt x="212" y="22"/>
                  <a:pt x="212" y="22"/>
                  <a:pt x="212" y="22"/>
                </a:cubicBezTo>
                <a:cubicBezTo>
                  <a:pt x="222" y="22"/>
                  <a:pt x="221" y="26"/>
                  <a:pt x="230" y="27"/>
                </a:cubicBezTo>
                <a:cubicBezTo>
                  <a:pt x="228" y="26"/>
                  <a:pt x="229" y="25"/>
                  <a:pt x="230" y="24"/>
                </a:cubicBezTo>
                <a:cubicBezTo>
                  <a:pt x="235" y="26"/>
                  <a:pt x="238" y="25"/>
                  <a:pt x="243" y="25"/>
                </a:cubicBezTo>
                <a:cubicBezTo>
                  <a:pt x="237" y="25"/>
                  <a:pt x="246" y="27"/>
                  <a:pt x="241" y="27"/>
                </a:cubicBezTo>
                <a:cubicBezTo>
                  <a:pt x="240" y="29"/>
                  <a:pt x="249" y="30"/>
                  <a:pt x="253" y="30"/>
                </a:cubicBezTo>
                <a:cubicBezTo>
                  <a:pt x="258" y="28"/>
                  <a:pt x="240" y="27"/>
                  <a:pt x="249" y="26"/>
                </a:cubicBezTo>
                <a:cubicBezTo>
                  <a:pt x="254" y="26"/>
                  <a:pt x="254" y="27"/>
                  <a:pt x="250" y="27"/>
                </a:cubicBezTo>
                <a:cubicBezTo>
                  <a:pt x="257" y="28"/>
                  <a:pt x="265" y="29"/>
                  <a:pt x="271" y="28"/>
                </a:cubicBezTo>
                <a:cubicBezTo>
                  <a:pt x="275" y="30"/>
                  <a:pt x="279" y="30"/>
                  <a:pt x="280" y="32"/>
                </a:cubicBezTo>
                <a:cubicBezTo>
                  <a:pt x="277" y="32"/>
                  <a:pt x="279" y="30"/>
                  <a:pt x="274" y="31"/>
                </a:cubicBezTo>
                <a:cubicBezTo>
                  <a:pt x="277" y="33"/>
                  <a:pt x="277" y="33"/>
                  <a:pt x="277" y="33"/>
                </a:cubicBezTo>
                <a:cubicBezTo>
                  <a:pt x="282" y="34"/>
                  <a:pt x="289" y="33"/>
                  <a:pt x="293" y="33"/>
                </a:cubicBezTo>
                <a:cubicBezTo>
                  <a:pt x="289" y="32"/>
                  <a:pt x="289" y="32"/>
                  <a:pt x="289" y="32"/>
                </a:cubicBezTo>
                <a:cubicBezTo>
                  <a:pt x="289" y="32"/>
                  <a:pt x="289" y="32"/>
                  <a:pt x="289" y="32"/>
                </a:cubicBezTo>
                <a:cubicBezTo>
                  <a:pt x="288" y="31"/>
                  <a:pt x="282" y="31"/>
                  <a:pt x="284" y="30"/>
                </a:cubicBezTo>
                <a:cubicBezTo>
                  <a:pt x="287" y="32"/>
                  <a:pt x="291" y="31"/>
                  <a:pt x="295" y="32"/>
                </a:cubicBezTo>
                <a:cubicBezTo>
                  <a:pt x="295" y="32"/>
                  <a:pt x="295" y="32"/>
                  <a:pt x="295" y="32"/>
                </a:cubicBezTo>
                <a:cubicBezTo>
                  <a:pt x="302" y="34"/>
                  <a:pt x="311" y="31"/>
                  <a:pt x="313" y="35"/>
                </a:cubicBezTo>
                <a:cubicBezTo>
                  <a:pt x="312" y="35"/>
                  <a:pt x="308" y="36"/>
                  <a:pt x="308" y="36"/>
                </a:cubicBezTo>
                <a:cubicBezTo>
                  <a:pt x="311" y="36"/>
                  <a:pt x="315" y="37"/>
                  <a:pt x="316" y="36"/>
                </a:cubicBezTo>
                <a:cubicBezTo>
                  <a:pt x="315" y="35"/>
                  <a:pt x="315" y="35"/>
                  <a:pt x="315" y="35"/>
                </a:cubicBezTo>
                <a:cubicBezTo>
                  <a:pt x="319" y="35"/>
                  <a:pt x="321" y="35"/>
                  <a:pt x="323" y="36"/>
                </a:cubicBezTo>
                <a:cubicBezTo>
                  <a:pt x="323" y="37"/>
                  <a:pt x="321" y="38"/>
                  <a:pt x="324" y="39"/>
                </a:cubicBezTo>
                <a:cubicBezTo>
                  <a:pt x="331" y="39"/>
                  <a:pt x="323" y="36"/>
                  <a:pt x="328" y="35"/>
                </a:cubicBezTo>
                <a:cubicBezTo>
                  <a:pt x="333" y="37"/>
                  <a:pt x="333" y="37"/>
                  <a:pt x="333" y="37"/>
                </a:cubicBezTo>
                <a:cubicBezTo>
                  <a:pt x="335" y="36"/>
                  <a:pt x="335" y="36"/>
                  <a:pt x="335" y="36"/>
                </a:cubicBezTo>
                <a:cubicBezTo>
                  <a:pt x="339" y="35"/>
                  <a:pt x="345" y="36"/>
                  <a:pt x="347" y="37"/>
                </a:cubicBezTo>
                <a:cubicBezTo>
                  <a:pt x="349" y="38"/>
                  <a:pt x="350" y="39"/>
                  <a:pt x="352" y="39"/>
                </a:cubicBezTo>
                <a:cubicBezTo>
                  <a:pt x="350" y="37"/>
                  <a:pt x="348" y="36"/>
                  <a:pt x="348" y="36"/>
                </a:cubicBezTo>
                <a:cubicBezTo>
                  <a:pt x="348" y="34"/>
                  <a:pt x="350" y="37"/>
                  <a:pt x="349" y="35"/>
                </a:cubicBezTo>
                <a:cubicBezTo>
                  <a:pt x="349" y="35"/>
                  <a:pt x="352" y="37"/>
                  <a:pt x="354" y="37"/>
                </a:cubicBezTo>
                <a:cubicBezTo>
                  <a:pt x="356" y="38"/>
                  <a:pt x="353" y="36"/>
                  <a:pt x="352" y="36"/>
                </a:cubicBezTo>
                <a:cubicBezTo>
                  <a:pt x="356" y="38"/>
                  <a:pt x="356" y="37"/>
                  <a:pt x="357" y="37"/>
                </a:cubicBezTo>
                <a:cubicBezTo>
                  <a:pt x="355" y="36"/>
                  <a:pt x="355" y="36"/>
                  <a:pt x="355" y="36"/>
                </a:cubicBezTo>
                <a:cubicBezTo>
                  <a:pt x="356" y="36"/>
                  <a:pt x="357" y="36"/>
                  <a:pt x="359" y="36"/>
                </a:cubicBezTo>
                <a:cubicBezTo>
                  <a:pt x="359" y="36"/>
                  <a:pt x="362" y="37"/>
                  <a:pt x="363" y="37"/>
                </a:cubicBezTo>
                <a:cubicBezTo>
                  <a:pt x="363" y="37"/>
                  <a:pt x="363" y="37"/>
                  <a:pt x="363" y="37"/>
                </a:cubicBezTo>
                <a:cubicBezTo>
                  <a:pt x="367" y="38"/>
                  <a:pt x="364" y="38"/>
                  <a:pt x="363" y="39"/>
                </a:cubicBezTo>
                <a:cubicBezTo>
                  <a:pt x="361" y="39"/>
                  <a:pt x="359" y="39"/>
                  <a:pt x="361" y="41"/>
                </a:cubicBezTo>
                <a:cubicBezTo>
                  <a:pt x="362" y="41"/>
                  <a:pt x="362" y="42"/>
                  <a:pt x="364" y="42"/>
                </a:cubicBezTo>
                <a:cubicBezTo>
                  <a:pt x="365" y="41"/>
                  <a:pt x="364" y="41"/>
                  <a:pt x="364" y="41"/>
                </a:cubicBezTo>
                <a:cubicBezTo>
                  <a:pt x="366" y="41"/>
                  <a:pt x="369" y="42"/>
                  <a:pt x="367" y="42"/>
                </a:cubicBezTo>
                <a:cubicBezTo>
                  <a:pt x="372" y="44"/>
                  <a:pt x="374" y="42"/>
                  <a:pt x="378" y="41"/>
                </a:cubicBezTo>
                <a:cubicBezTo>
                  <a:pt x="375" y="40"/>
                  <a:pt x="371" y="41"/>
                  <a:pt x="368" y="40"/>
                </a:cubicBezTo>
                <a:cubicBezTo>
                  <a:pt x="369" y="40"/>
                  <a:pt x="372" y="41"/>
                  <a:pt x="371" y="40"/>
                </a:cubicBezTo>
                <a:cubicBezTo>
                  <a:pt x="367" y="39"/>
                  <a:pt x="367" y="39"/>
                  <a:pt x="367" y="39"/>
                </a:cubicBezTo>
                <a:cubicBezTo>
                  <a:pt x="370" y="38"/>
                  <a:pt x="371" y="39"/>
                  <a:pt x="375" y="40"/>
                </a:cubicBezTo>
                <a:cubicBezTo>
                  <a:pt x="378" y="40"/>
                  <a:pt x="379" y="40"/>
                  <a:pt x="379" y="39"/>
                </a:cubicBezTo>
                <a:cubicBezTo>
                  <a:pt x="378" y="39"/>
                  <a:pt x="378" y="39"/>
                  <a:pt x="378" y="39"/>
                </a:cubicBezTo>
                <a:cubicBezTo>
                  <a:pt x="378" y="38"/>
                  <a:pt x="378" y="38"/>
                  <a:pt x="378" y="38"/>
                </a:cubicBezTo>
                <a:cubicBezTo>
                  <a:pt x="377" y="38"/>
                  <a:pt x="377" y="38"/>
                  <a:pt x="376" y="38"/>
                </a:cubicBezTo>
                <a:cubicBezTo>
                  <a:pt x="376" y="37"/>
                  <a:pt x="378" y="36"/>
                  <a:pt x="380" y="36"/>
                </a:cubicBezTo>
                <a:cubicBezTo>
                  <a:pt x="382" y="35"/>
                  <a:pt x="385" y="34"/>
                  <a:pt x="387" y="33"/>
                </a:cubicBezTo>
                <a:cubicBezTo>
                  <a:pt x="386" y="32"/>
                  <a:pt x="386" y="32"/>
                  <a:pt x="386" y="31"/>
                </a:cubicBezTo>
                <a:cubicBezTo>
                  <a:pt x="385" y="33"/>
                  <a:pt x="382" y="34"/>
                  <a:pt x="378" y="34"/>
                </a:cubicBezTo>
                <a:cubicBezTo>
                  <a:pt x="375" y="35"/>
                  <a:pt x="372" y="35"/>
                  <a:pt x="372" y="36"/>
                </a:cubicBezTo>
                <a:cubicBezTo>
                  <a:pt x="373" y="34"/>
                  <a:pt x="371" y="33"/>
                  <a:pt x="367" y="34"/>
                </a:cubicBezTo>
                <a:cubicBezTo>
                  <a:pt x="365" y="34"/>
                  <a:pt x="363" y="35"/>
                  <a:pt x="361" y="35"/>
                </a:cubicBezTo>
                <a:cubicBezTo>
                  <a:pt x="360" y="36"/>
                  <a:pt x="360" y="36"/>
                  <a:pt x="360" y="36"/>
                </a:cubicBezTo>
                <a:cubicBezTo>
                  <a:pt x="359" y="36"/>
                  <a:pt x="359" y="36"/>
                  <a:pt x="359" y="36"/>
                </a:cubicBezTo>
                <a:cubicBezTo>
                  <a:pt x="358" y="36"/>
                  <a:pt x="358" y="36"/>
                  <a:pt x="357" y="36"/>
                </a:cubicBezTo>
                <a:cubicBezTo>
                  <a:pt x="357" y="36"/>
                  <a:pt x="358" y="35"/>
                  <a:pt x="358" y="35"/>
                </a:cubicBezTo>
                <a:cubicBezTo>
                  <a:pt x="358" y="35"/>
                  <a:pt x="358" y="35"/>
                  <a:pt x="358" y="35"/>
                </a:cubicBezTo>
                <a:cubicBezTo>
                  <a:pt x="359" y="35"/>
                  <a:pt x="359" y="34"/>
                  <a:pt x="360" y="34"/>
                </a:cubicBezTo>
                <a:cubicBezTo>
                  <a:pt x="360" y="33"/>
                  <a:pt x="361" y="32"/>
                  <a:pt x="361" y="31"/>
                </a:cubicBezTo>
                <a:cubicBezTo>
                  <a:pt x="366" y="30"/>
                  <a:pt x="369" y="27"/>
                  <a:pt x="373" y="25"/>
                </a:cubicBezTo>
                <a:cubicBezTo>
                  <a:pt x="377" y="23"/>
                  <a:pt x="382" y="22"/>
                  <a:pt x="390" y="21"/>
                </a:cubicBezTo>
                <a:cubicBezTo>
                  <a:pt x="394" y="19"/>
                  <a:pt x="383" y="22"/>
                  <a:pt x="388" y="20"/>
                </a:cubicBezTo>
                <a:cubicBezTo>
                  <a:pt x="391" y="19"/>
                  <a:pt x="394" y="18"/>
                  <a:pt x="396" y="18"/>
                </a:cubicBezTo>
                <a:cubicBezTo>
                  <a:pt x="398" y="18"/>
                  <a:pt x="399" y="17"/>
                  <a:pt x="401" y="17"/>
                </a:cubicBezTo>
                <a:cubicBezTo>
                  <a:pt x="403" y="17"/>
                  <a:pt x="405" y="16"/>
                  <a:pt x="405" y="16"/>
                </a:cubicBezTo>
                <a:cubicBezTo>
                  <a:pt x="405" y="16"/>
                  <a:pt x="407" y="16"/>
                  <a:pt x="406" y="16"/>
                </a:cubicBezTo>
                <a:cubicBezTo>
                  <a:pt x="409" y="16"/>
                  <a:pt x="409" y="16"/>
                  <a:pt x="409" y="16"/>
                </a:cubicBezTo>
                <a:cubicBezTo>
                  <a:pt x="410" y="16"/>
                  <a:pt x="412" y="15"/>
                  <a:pt x="414" y="15"/>
                </a:cubicBezTo>
                <a:cubicBezTo>
                  <a:pt x="417" y="15"/>
                  <a:pt x="420" y="15"/>
                  <a:pt x="424" y="15"/>
                </a:cubicBezTo>
                <a:cubicBezTo>
                  <a:pt x="430" y="14"/>
                  <a:pt x="428" y="13"/>
                  <a:pt x="430" y="12"/>
                </a:cubicBezTo>
                <a:cubicBezTo>
                  <a:pt x="445" y="11"/>
                  <a:pt x="456" y="12"/>
                  <a:pt x="465" y="12"/>
                </a:cubicBezTo>
                <a:cubicBezTo>
                  <a:pt x="474" y="13"/>
                  <a:pt x="483" y="15"/>
                  <a:pt x="495" y="15"/>
                </a:cubicBezTo>
                <a:cubicBezTo>
                  <a:pt x="492" y="14"/>
                  <a:pt x="492" y="14"/>
                  <a:pt x="492" y="14"/>
                </a:cubicBezTo>
                <a:cubicBezTo>
                  <a:pt x="498" y="14"/>
                  <a:pt x="502" y="14"/>
                  <a:pt x="504" y="16"/>
                </a:cubicBezTo>
                <a:cubicBezTo>
                  <a:pt x="513" y="13"/>
                  <a:pt x="523" y="20"/>
                  <a:pt x="533" y="17"/>
                </a:cubicBezTo>
                <a:cubicBezTo>
                  <a:pt x="543" y="18"/>
                  <a:pt x="541" y="21"/>
                  <a:pt x="548" y="22"/>
                </a:cubicBezTo>
                <a:cubicBezTo>
                  <a:pt x="548" y="21"/>
                  <a:pt x="547" y="20"/>
                  <a:pt x="551" y="20"/>
                </a:cubicBezTo>
                <a:cubicBezTo>
                  <a:pt x="563" y="22"/>
                  <a:pt x="573" y="24"/>
                  <a:pt x="583" y="26"/>
                </a:cubicBezTo>
                <a:cubicBezTo>
                  <a:pt x="598" y="29"/>
                  <a:pt x="598" y="29"/>
                  <a:pt x="598" y="29"/>
                </a:cubicBezTo>
                <a:cubicBezTo>
                  <a:pt x="606" y="30"/>
                  <a:pt x="606" y="30"/>
                  <a:pt x="606" y="30"/>
                </a:cubicBezTo>
                <a:cubicBezTo>
                  <a:pt x="615" y="32"/>
                  <a:pt x="615" y="32"/>
                  <a:pt x="615" y="32"/>
                </a:cubicBezTo>
                <a:cubicBezTo>
                  <a:pt x="615" y="31"/>
                  <a:pt x="614" y="31"/>
                  <a:pt x="613" y="31"/>
                </a:cubicBezTo>
                <a:cubicBezTo>
                  <a:pt x="628" y="33"/>
                  <a:pt x="639" y="38"/>
                  <a:pt x="651" y="38"/>
                </a:cubicBezTo>
                <a:cubicBezTo>
                  <a:pt x="653" y="38"/>
                  <a:pt x="659" y="39"/>
                  <a:pt x="656" y="41"/>
                </a:cubicBezTo>
                <a:cubicBezTo>
                  <a:pt x="653" y="40"/>
                  <a:pt x="652" y="42"/>
                  <a:pt x="651" y="43"/>
                </a:cubicBezTo>
                <a:cubicBezTo>
                  <a:pt x="656" y="44"/>
                  <a:pt x="658" y="44"/>
                  <a:pt x="659" y="43"/>
                </a:cubicBezTo>
                <a:cubicBezTo>
                  <a:pt x="659" y="42"/>
                  <a:pt x="660" y="42"/>
                  <a:pt x="662" y="42"/>
                </a:cubicBezTo>
                <a:cubicBezTo>
                  <a:pt x="664" y="40"/>
                  <a:pt x="660" y="40"/>
                  <a:pt x="661" y="38"/>
                </a:cubicBezTo>
                <a:cubicBezTo>
                  <a:pt x="662" y="39"/>
                  <a:pt x="664" y="39"/>
                  <a:pt x="665" y="40"/>
                </a:cubicBezTo>
                <a:cubicBezTo>
                  <a:pt x="667" y="39"/>
                  <a:pt x="671" y="40"/>
                  <a:pt x="672" y="39"/>
                </a:cubicBezTo>
                <a:cubicBezTo>
                  <a:pt x="672" y="40"/>
                  <a:pt x="670" y="37"/>
                  <a:pt x="670" y="38"/>
                </a:cubicBezTo>
                <a:cubicBezTo>
                  <a:pt x="670" y="38"/>
                  <a:pt x="670" y="39"/>
                  <a:pt x="670" y="39"/>
                </a:cubicBezTo>
                <a:cubicBezTo>
                  <a:pt x="667" y="39"/>
                  <a:pt x="668" y="38"/>
                  <a:pt x="665" y="37"/>
                </a:cubicBezTo>
                <a:cubicBezTo>
                  <a:pt x="667" y="38"/>
                  <a:pt x="671" y="38"/>
                  <a:pt x="673" y="38"/>
                </a:cubicBezTo>
                <a:cubicBezTo>
                  <a:pt x="674" y="39"/>
                  <a:pt x="675" y="38"/>
                  <a:pt x="678" y="39"/>
                </a:cubicBezTo>
                <a:cubicBezTo>
                  <a:pt x="678" y="39"/>
                  <a:pt x="678" y="39"/>
                  <a:pt x="678" y="39"/>
                </a:cubicBezTo>
                <a:cubicBezTo>
                  <a:pt x="679" y="39"/>
                  <a:pt x="681" y="39"/>
                  <a:pt x="682" y="40"/>
                </a:cubicBezTo>
                <a:cubicBezTo>
                  <a:pt x="681" y="39"/>
                  <a:pt x="680" y="38"/>
                  <a:pt x="679" y="38"/>
                </a:cubicBezTo>
                <a:cubicBezTo>
                  <a:pt x="680" y="38"/>
                  <a:pt x="680" y="39"/>
                  <a:pt x="682" y="39"/>
                </a:cubicBezTo>
                <a:cubicBezTo>
                  <a:pt x="685" y="39"/>
                  <a:pt x="689" y="36"/>
                  <a:pt x="683" y="35"/>
                </a:cubicBezTo>
                <a:cubicBezTo>
                  <a:pt x="684" y="35"/>
                  <a:pt x="687" y="35"/>
                  <a:pt x="687" y="34"/>
                </a:cubicBezTo>
                <a:cubicBezTo>
                  <a:pt x="685" y="34"/>
                  <a:pt x="685" y="34"/>
                  <a:pt x="684" y="34"/>
                </a:cubicBezTo>
                <a:cubicBezTo>
                  <a:pt x="683" y="33"/>
                  <a:pt x="684" y="31"/>
                  <a:pt x="680" y="30"/>
                </a:cubicBezTo>
                <a:cubicBezTo>
                  <a:pt x="679" y="28"/>
                  <a:pt x="678" y="26"/>
                  <a:pt x="678" y="23"/>
                </a:cubicBezTo>
                <a:cubicBezTo>
                  <a:pt x="678" y="21"/>
                  <a:pt x="678" y="19"/>
                  <a:pt x="680" y="17"/>
                </a:cubicBezTo>
                <a:cubicBezTo>
                  <a:pt x="682" y="15"/>
                  <a:pt x="685" y="13"/>
                  <a:pt x="689" y="12"/>
                </a:cubicBezTo>
                <a:cubicBezTo>
                  <a:pt x="686" y="13"/>
                  <a:pt x="683" y="16"/>
                  <a:pt x="683" y="18"/>
                </a:cubicBezTo>
                <a:cubicBezTo>
                  <a:pt x="683" y="20"/>
                  <a:pt x="684" y="20"/>
                  <a:pt x="687" y="18"/>
                </a:cubicBezTo>
                <a:cubicBezTo>
                  <a:pt x="688" y="17"/>
                  <a:pt x="690" y="15"/>
                  <a:pt x="693" y="14"/>
                </a:cubicBezTo>
                <a:cubicBezTo>
                  <a:pt x="696" y="12"/>
                  <a:pt x="699" y="11"/>
                  <a:pt x="703" y="10"/>
                </a:cubicBezTo>
                <a:cubicBezTo>
                  <a:pt x="701" y="10"/>
                  <a:pt x="705" y="8"/>
                  <a:pt x="708" y="7"/>
                </a:cubicBezTo>
                <a:cubicBezTo>
                  <a:pt x="710" y="7"/>
                  <a:pt x="711" y="6"/>
                  <a:pt x="704" y="7"/>
                </a:cubicBezTo>
                <a:cubicBezTo>
                  <a:pt x="704" y="6"/>
                  <a:pt x="711" y="4"/>
                  <a:pt x="717" y="4"/>
                </a:cubicBezTo>
                <a:cubicBezTo>
                  <a:pt x="723" y="3"/>
                  <a:pt x="727" y="3"/>
                  <a:pt x="726" y="2"/>
                </a:cubicBezTo>
                <a:cubicBezTo>
                  <a:pt x="729" y="2"/>
                  <a:pt x="741" y="1"/>
                  <a:pt x="746" y="2"/>
                </a:cubicBezTo>
                <a:cubicBezTo>
                  <a:pt x="747" y="1"/>
                  <a:pt x="739" y="1"/>
                  <a:pt x="739" y="1"/>
                </a:cubicBezTo>
                <a:cubicBezTo>
                  <a:pt x="745" y="1"/>
                  <a:pt x="745" y="1"/>
                  <a:pt x="745" y="1"/>
                </a:cubicBezTo>
                <a:cubicBezTo>
                  <a:pt x="744" y="0"/>
                  <a:pt x="744" y="0"/>
                  <a:pt x="744" y="0"/>
                </a:cubicBezTo>
                <a:cubicBezTo>
                  <a:pt x="746" y="0"/>
                  <a:pt x="747" y="0"/>
                  <a:pt x="748" y="0"/>
                </a:cubicBezTo>
                <a:cubicBezTo>
                  <a:pt x="749" y="0"/>
                  <a:pt x="751" y="0"/>
                  <a:pt x="752" y="0"/>
                </a:cubicBezTo>
                <a:cubicBezTo>
                  <a:pt x="755" y="0"/>
                  <a:pt x="757" y="0"/>
                  <a:pt x="759" y="0"/>
                </a:cubicBezTo>
                <a:cubicBezTo>
                  <a:pt x="763" y="1"/>
                  <a:pt x="765" y="2"/>
                  <a:pt x="768" y="2"/>
                </a:cubicBezTo>
                <a:cubicBezTo>
                  <a:pt x="768" y="2"/>
                  <a:pt x="768" y="2"/>
                  <a:pt x="768" y="2"/>
                </a:cubicBezTo>
                <a:cubicBezTo>
                  <a:pt x="772" y="2"/>
                  <a:pt x="772" y="2"/>
                  <a:pt x="772" y="2"/>
                </a:cubicBezTo>
                <a:cubicBezTo>
                  <a:pt x="771" y="2"/>
                  <a:pt x="769" y="1"/>
                  <a:pt x="767" y="0"/>
                </a:cubicBezTo>
                <a:cubicBezTo>
                  <a:pt x="775" y="1"/>
                  <a:pt x="778" y="3"/>
                  <a:pt x="785" y="3"/>
                </a:cubicBezTo>
                <a:cubicBezTo>
                  <a:pt x="785" y="3"/>
                  <a:pt x="785" y="3"/>
                  <a:pt x="785" y="3"/>
                </a:cubicBezTo>
                <a:cubicBezTo>
                  <a:pt x="789" y="3"/>
                  <a:pt x="789" y="3"/>
                  <a:pt x="789" y="3"/>
                </a:cubicBezTo>
                <a:cubicBezTo>
                  <a:pt x="789" y="3"/>
                  <a:pt x="789" y="3"/>
                  <a:pt x="789" y="3"/>
                </a:cubicBezTo>
                <a:cubicBezTo>
                  <a:pt x="792" y="5"/>
                  <a:pt x="801" y="5"/>
                  <a:pt x="804" y="6"/>
                </a:cubicBezTo>
                <a:cubicBezTo>
                  <a:pt x="807" y="6"/>
                  <a:pt x="810" y="4"/>
                  <a:pt x="813" y="6"/>
                </a:cubicBezTo>
                <a:cubicBezTo>
                  <a:pt x="813" y="4"/>
                  <a:pt x="813" y="4"/>
                  <a:pt x="813" y="4"/>
                </a:cubicBezTo>
                <a:cubicBezTo>
                  <a:pt x="805" y="3"/>
                  <a:pt x="809" y="5"/>
                  <a:pt x="800" y="4"/>
                </a:cubicBezTo>
                <a:cubicBezTo>
                  <a:pt x="809" y="1"/>
                  <a:pt x="828" y="3"/>
                  <a:pt x="840" y="4"/>
                </a:cubicBezTo>
                <a:cubicBezTo>
                  <a:pt x="849" y="6"/>
                  <a:pt x="867" y="4"/>
                  <a:pt x="870" y="8"/>
                </a:cubicBezTo>
                <a:cubicBezTo>
                  <a:pt x="869" y="7"/>
                  <a:pt x="869" y="7"/>
                  <a:pt x="869" y="7"/>
                </a:cubicBezTo>
                <a:cubicBezTo>
                  <a:pt x="887" y="7"/>
                  <a:pt x="887" y="7"/>
                  <a:pt x="887" y="7"/>
                </a:cubicBezTo>
                <a:cubicBezTo>
                  <a:pt x="901" y="8"/>
                  <a:pt x="916" y="8"/>
                  <a:pt x="926" y="11"/>
                </a:cubicBezTo>
                <a:cubicBezTo>
                  <a:pt x="929" y="10"/>
                  <a:pt x="929" y="10"/>
                  <a:pt x="929" y="10"/>
                </a:cubicBezTo>
                <a:cubicBezTo>
                  <a:pt x="938" y="14"/>
                  <a:pt x="966" y="14"/>
                  <a:pt x="971" y="18"/>
                </a:cubicBezTo>
                <a:cubicBezTo>
                  <a:pt x="978" y="18"/>
                  <a:pt x="970" y="17"/>
                  <a:pt x="970" y="16"/>
                </a:cubicBezTo>
                <a:cubicBezTo>
                  <a:pt x="975" y="16"/>
                  <a:pt x="981" y="19"/>
                  <a:pt x="987" y="17"/>
                </a:cubicBezTo>
                <a:cubicBezTo>
                  <a:pt x="987" y="17"/>
                  <a:pt x="980" y="16"/>
                  <a:pt x="984" y="16"/>
                </a:cubicBezTo>
                <a:cubicBezTo>
                  <a:pt x="987" y="15"/>
                  <a:pt x="988" y="18"/>
                  <a:pt x="992" y="16"/>
                </a:cubicBezTo>
                <a:cubicBezTo>
                  <a:pt x="990" y="18"/>
                  <a:pt x="997" y="20"/>
                  <a:pt x="1003" y="20"/>
                </a:cubicBezTo>
                <a:cubicBezTo>
                  <a:pt x="1002" y="20"/>
                  <a:pt x="1002" y="20"/>
                  <a:pt x="1001" y="20"/>
                </a:cubicBezTo>
                <a:cubicBezTo>
                  <a:pt x="1000" y="21"/>
                  <a:pt x="1004" y="21"/>
                  <a:pt x="1007" y="21"/>
                </a:cubicBezTo>
                <a:cubicBezTo>
                  <a:pt x="1007" y="21"/>
                  <a:pt x="1006" y="21"/>
                  <a:pt x="1006" y="21"/>
                </a:cubicBezTo>
                <a:cubicBezTo>
                  <a:pt x="1034" y="24"/>
                  <a:pt x="1069" y="26"/>
                  <a:pt x="1098" y="24"/>
                </a:cubicBezTo>
                <a:cubicBezTo>
                  <a:pt x="1093" y="23"/>
                  <a:pt x="1093" y="23"/>
                  <a:pt x="1093" y="23"/>
                </a:cubicBezTo>
                <a:cubicBezTo>
                  <a:pt x="1097" y="24"/>
                  <a:pt x="1104" y="23"/>
                  <a:pt x="1106" y="22"/>
                </a:cubicBezTo>
                <a:cubicBezTo>
                  <a:pt x="1106" y="22"/>
                  <a:pt x="1106" y="22"/>
                  <a:pt x="1106" y="22"/>
                </a:cubicBezTo>
                <a:cubicBezTo>
                  <a:pt x="1109" y="21"/>
                  <a:pt x="1111" y="21"/>
                  <a:pt x="1113" y="22"/>
                </a:cubicBezTo>
                <a:cubicBezTo>
                  <a:pt x="1115" y="22"/>
                  <a:pt x="1117" y="22"/>
                  <a:pt x="1119" y="21"/>
                </a:cubicBezTo>
                <a:cubicBezTo>
                  <a:pt x="1118" y="21"/>
                  <a:pt x="1118" y="21"/>
                  <a:pt x="1118" y="21"/>
                </a:cubicBezTo>
                <a:cubicBezTo>
                  <a:pt x="1125" y="20"/>
                  <a:pt x="1125" y="17"/>
                  <a:pt x="1131" y="16"/>
                </a:cubicBezTo>
                <a:cubicBezTo>
                  <a:pt x="1132" y="14"/>
                  <a:pt x="1129" y="14"/>
                  <a:pt x="1128" y="12"/>
                </a:cubicBezTo>
                <a:cubicBezTo>
                  <a:pt x="1129" y="12"/>
                  <a:pt x="1131" y="12"/>
                  <a:pt x="1132" y="12"/>
                </a:cubicBezTo>
                <a:cubicBezTo>
                  <a:pt x="1132" y="12"/>
                  <a:pt x="1132" y="12"/>
                  <a:pt x="1132" y="12"/>
                </a:cubicBezTo>
                <a:cubicBezTo>
                  <a:pt x="1135" y="13"/>
                  <a:pt x="1134" y="12"/>
                  <a:pt x="1135" y="11"/>
                </a:cubicBezTo>
                <a:cubicBezTo>
                  <a:pt x="1139" y="12"/>
                  <a:pt x="1146" y="13"/>
                  <a:pt x="1151" y="17"/>
                </a:cubicBezTo>
                <a:cubicBezTo>
                  <a:pt x="1148" y="19"/>
                  <a:pt x="1157" y="21"/>
                  <a:pt x="1151" y="24"/>
                </a:cubicBezTo>
                <a:cubicBezTo>
                  <a:pt x="1147" y="23"/>
                  <a:pt x="1146" y="25"/>
                  <a:pt x="1144" y="26"/>
                </a:cubicBezTo>
                <a:cubicBezTo>
                  <a:pt x="1143" y="27"/>
                  <a:pt x="1140" y="28"/>
                  <a:pt x="1135" y="28"/>
                </a:cubicBezTo>
                <a:cubicBezTo>
                  <a:pt x="1141" y="29"/>
                  <a:pt x="1127" y="30"/>
                  <a:pt x="1136" y="31"/>
                </a:cubicBezTo>
                <a:cubicBezTo>
                  <a:pt x="1135" y="32"/>
                  <a:pt x="1130" y="32"/>
                  <a:pt x="1125" y="32"/>
                </a:cubicBezTo>
                <a:cubicBezTo>
                  <a:pt x="1120" y="32"/>
                  <a:pt x="1115" y="32"/>
                  <a:pt x="1113" y="33"/>
                </a:cubicBezTo>
                <a:cubicBezTo>
                  <a:pt x="1114" y="34"/>
                  <a:pt x="1114" y="34"/>
                  <a:pt x="1116" y="34"/>
                </a:cubicBezTo>
                <a:cubicBezTo>
                  <a:pt x="1106" y="34"/>
                  <a:pt x="1110" y="36"/>
                  <a:pt x="1104" y="36"/>
                </a:cubicBezTo>
                <a:cubicBezTo>
                  <a:pt x="1103" y="34"/>
                  <a:pt x="1103" y="34"/>
                  <a:pt x="1103" y="34"/>
                </a:cubicBezTo>
                <a:cubicBezTo>
                  <a:pt x="1101" y="34"/>
                  <a:pt x="1101" y="35"/>
                  <a:pt x="1098" y="35"/>
                </a:cubicBezTo>
                <a:cubicBezTo>
                  <a:pt x="1100" y="35"/>
                  <a:pt x="1103" y="34"/>
                  <a:pt x="1101" y="33"/>
                </a:cubicBezTo>
                <a:cubicBezTo>
                  <a:pt x="1098" y="33"/>
                  <a:pt x="1096" y="32"/>
                  <a:pt x="1093" y="32"/>
                </a:cubicBezTo>
                <a:cubicBezTo>
                  <a:pt x="1093" y="33"/>
                  <a:pt x="1095" y="33"/>
                  <a:pt x="1097" y="33"/>
                </a:cubicBezTo>
                <a:cubicBezTo>
                  <a:pt x="1097" y="33"/>
                  <a:pt x="1090" y="34"/>
                  <a:pt x="1090" y="35"/>
                </a:cubicBezTo>
                <a:cubicBezTo>
                  <a:pt x="1092" y="35"/>
                  <a:pt x="1095" y="35"/>
                  <a:pt x="1098" y="36"/>
                </a:cubicBezTo>
                <a:cubicBezTo>
                  <a:pt x="1089" y="37"/>
                  <a:pt x="1097" y="37"/>
                  <a:pt x="1093" y="38"/>
                </a:cubicBezTo>
                <a:cubicBezTo>
                  <a:pt x="1094" y="36"/>
                  <a:pt x="1085" y="37"/>
                  <a:pt x="1080" y="37"/>
                </a:cubicBezTo>
                <a:cubicBezTo>
                  <a:pt x="1080" y="38"/>
                  <a:pt x="1084" y="37"/>
                  <a:pt x="1085" y="38"/>
                </a:cubicBezTo>
                <a:cubicBezTo>
                  <a:pt x="1076" y="42"/>
                  <a:pt x="1071" y="37"/>
                  <a:pt x="1060" y="38"/>
                </a:cubicBezTo>
                <a:cubicBezTo>
                  <a:pt x="1060" y="38"/>
                  <a:pt x="1062" y="38"/>
                  <a:pt x="1062" y="39"/>
                </a:cubicBezTo>
                <a:cubicBezTo>
                  <a:pt x="1057" y="38"/>
                  <a:pt x="1053" y="40"/>
                  <a:pt x="1050" y="39"/>
                </a:cubicBezTo>
                <a:cubicBezTo>
                  <a:pt x="1045" y="39"/>
                  <a:pt x="1049" y="41"/>
                  <a:pt x="1041" y="41"/>
                </a:cubicBezTo>
                <a:cubicBezTo>
                  <a:pt x="1044" y="39"/>
                  <a:pt x="1032" y="41"/>
                  <a:pt x="1032" y="39"/>
                </a:cubicBezTo>
                <a:cubicBezTo>
                  <a:pt x="1026" y="40"/>
                  <a:pt x="1026" y="40"/>
                  <a:pt x="1026" y="40"/>
                </a:cubicBezTo>
                <a:cubicBezTo>
                  <a:pt x="1021" y="38"/>
                  <a:pt x="1028" y="36"/>
                  <a:pt x="1018" y="35"/>
                </a:cubicBezTo>
                <a:cubicBezTo>
                  <a:pt x="1009" y="36"/>
                  <a:pt x="1018" y="39"/>
                  <a:pt x="1012" y="40"/>
                </a:cubicBezTo>
                <a:cubicBezTo>
                  <a:pt x="1010" y="39"/>
                  <a:pt x="1010" y="39"/>
                  <a:pt x="1010" y="39"/>
                </a:cubicBezTo>
                <a:cubicBezTo>
                  <a:pt x="1006" y="40"/>
                  <a:pt x="1006" y="40"/>
                  <a:pt x="1006" y="40"/>
                </a:cubicBezTo>
                <a:cubicBezTo>
                  <a:pt x="1006" y="40"/>
                  <a:pt x="1006" y="40"/>
                  <a:pt x="1006" y="40"/>
                </a:cubicBezTo>
                <a:cubicBezTo>
                  <a:pt x="1004" y="39"/>
                  <a:pt x="999" y="39"/>
                  <a:pt x="998" y="40"/>
                </a:cubicBezTo>
                <a:cubicBezTo>
                  <a:pt x="999" y="41"/>
                  <a:pt x="1002" y="41"/>
                  <a:pt x="1002" y="41"/>
                </a:cubicBezTo>
                <a:cubicBezTo>
                  <a:pt x="998" y="40"/>
                  <a:pt x="983" y="44"/>
                  <a:pt x="980" y="40"/>
                </a:cubicBezTo>
                <a:cubicBezTo>
                  <a:pt x="977" y="40"/>
                  <a:pt x="972" y="40"/>
                  <a:pt x="972" y="41"/>
                </a:cubicBezTo>
                <a:cubicBezTo>
                  <a:pt x="970" y="40"/>
                  <a:pt x="960" y="41"/>
                  <a:pt x="957" y="40"/>
                </a:cubicBezTo>
                <a:cubicBezTo>
                  <a:pt x="957" y="40"/>
                  <a:pt x="953" y="41"/>
                  <a:pt x="951" y="41"/>
                </a:cubicBezTo>
                <a:cubicBezTo>
                  <a:pt x="955" y="40"/>
                  <a:pt x="953" y="39"/>
                  <a:pt x="951" y="38"/>
                </a:cubicBezTo>
                <a:cubicBezTo>
                  <a:pt x="947" y="39"/>
                  <a:pt x="939" y="38"/>
                  <a:pt x="937" y="40"/>
                </a:cubicBezTo>
                <a:cubicBezTo>
                  <a:pt x="932" y="38"/>
                  <a:pt x="935" y="37"/>
                  <a:pt x="934" y="36"/>
                </a:cubicBezTo>
                <a:cubicBezTo>
                  <a:pt x="931" y="37"/>
                  <a:pt x="921" y="36"/>
                  <a:pt x="922" y="38"/>
                </a:cubicBezTo>
                <a:cubicBezTo>
                  <a:pt x="924" y="38"/>
                  <a:pt x="931" y="38"/>
                  <a:pt x="929" y="39"/>
                </a:cubicBezTo>
                <a:cubicBezTo>
                  <a:pt x="923" y="40"/>
                  <a:pt x="927" y="39"/>
                  <a:pt x="923" y="38"/>
                </a:cubicBezTo>
                <a:cubicBezTo>
                  <a:pt x="923" y="39"/>
                  <a:pt x="919" y="39"/>
                  <a:pt x="920" y="40"/>
                </a:cubicBezTo>
                <a:cubicBezTo>
                  <a:pt x="918" y="40"/>
                  <a:pt x="914" y="39"/>
                  <a:pt x="911" y="40"/>
                </a:cubicBezTo>
                <a:cubicBezTo>
                  <a:pt x="916" y="39"/>
                  <a:pt x="908" y="38"/>
                  <a:pt x="912" y="37"/>
                </a:cubicBezTo>
                <a:cubicBezTo>
                  <a:pt x="916" y="39"/>
                  <a:pt x="916" y="39"/>
                  <a:pt x="916" y="39"/>
                </a:cubicBezTo>
                <a:cubicBezTo>
                  <a:pt x="922" y="40"/>
                  <a:pt x="918" y="38"/>
                  <a:pt x="920" y="38"/>
                </a:cubicBezTo>
                <a:cubicBezTo>
                  <a:pt x="910" y="36"/>
                  <a:pt x="913" y="34"/>
                  <a:pt x="903" y="33"/>
                </a:cubicBezTo>
                <a:cubicBezTo>
                  <a:pt x="901" y="33"/>
                  <a:pt x="897" y="33"/>
                  <a:pt x="896" y="33"/>
                </a:cubicBezTo>
                <a:cubicBezTo>
                  <a:pt x="900" y="34"/>
                  <a:pt x="898" y="36"/>
                  <a:pt x="896" y="36"/>
                </a:cubicBezTo>
                <a:cubicBezTo>
                  <a:pt x="891" y="34"/>
                  <a:pt x="885" y="36"/>
                  <a:pt x="880" y="36"/>
                </a:cubicBezTo>
                <a:cubicBezTo>
                  <a:pt x="884" y="36"/>
                  <a:pt x="883" y="35"/>
                  <a:pt x="882" y="34"/>
                </a:cubicBezTo>
                <a:cubicBezTo>
                  <a:pt x="872" y="32"/>
                  <a:pt x="877" y="34"/>
                  <a:pt x="873" y="35"/>
                </a:cubicBezTo>
                <a:cubicBezTo>
                  <a:pt x="858" y="34"/>
                  <a:pt x="847" y="36"/>
                  <a:pt x="835" y="34"/>
                </a:cubicBezTo>
                <a:cubicBezTo>
                  <a:pt x="842" y="32"/>
                  <a:pt x="842" y="32"/>
                  <a:pt x="842" y="32"/>
                </a:cubicBezTo>
                <a:cubicBezTo>
                  <a:pt x="843" y="34"/>
                  <a:pt x="843" y="34"/>
                  <a:pt x="843" y="34"/>
                </a:cubicBezTo>
                <a:cubicBezTo>
                  <a:pt x="848" y="33"/>
                  <a:pt x="844" y="30"/>
                  <a:pt x="842" y="29"/>
                </a:cubicBezTo>
                <a:cubicBezTo>
                  <a:pt x="841" y="29"/>
                  <a:pt x="834" y="29"/>
                  <a:pt x="837" y="30"/>
                </a:cubicBezTo>
                <a:cubicBezTo>
                  <a:pt x="830" y="29"/>
                  <a:pt x="830" y="29"/>
                  <a:pt x="830" y="29"/>
                </a:cubicBezTo>
                <a:cubicBezTo>
                  <a:pt x="831" y="28"/>
                  <a:pt x="836" y="28"/>
                  <a:pt x="833" y="27"/>
                </a:cubicBezTo>
                <a:cubicBezTo>
                  <a:pt x="830" y="28"/>
                  <a:pt x="823" y="28"/>
                  <a:pt x="827" y="29"/>
                </a:cubicBezTo>
                <a:cubicBezTo>
                  <a:pt x="823" y="29"/>
                  <a:pt x="818" y="28"/>
                  <a:pt x="820" y="27"/>
                </a:cubicBezTo>
                <a:cubicBezTo>
                  <a:pt x="814" y="26"/>
                  <a:pt x="819" y="29"/>
                  <a:pt x="822" y="30"/>
                </a:cubicBezTo>
                <a:cubicBezTo>
                  <a:pt x="817" y="30"/>
                  <a:pt x="817" y="31"/>
                  <a:pt x="818" y="32"/>
                </a:cubicBezTo>
                <a:cubicBezTo>
                  <a:pt x="811" y="31"/>
                  <a:pt x="811" y="31"/>
                  <a:pt x="811" y="31"/>
                </a:cubicBezTo>
                <a:cubicBezTo>
                  <a:pt x="813" y="32"/>
                  <a:pt x="812" y="33"/>
                  <a:pt x="813" y="33"/>
                </a:cubicBezTo>
                <a:cubicBezTo>
                  <a:pt x="809" y="34"/>
                  <a:pt x="807" y="31"/>
                  <a:pt x="802" y="33"/>
                </a:cubicBezTo>
                <a:cubicBezTo>
                  <a:pt x="801" y="31"/>
                  <a:pt x="801" y="31"/>
                  <a:pt x="801" y="31"/>
                </a:cubicBezTo>
                <a:cubicBezTo>
                  <a:pt x="789" y="32"/>
                  <a:pt x="790" y="32"/>
                  <a:pt x="780" y="32"/>
                </a:cubicBezTo>
                <a:cubicBezTo>
                  <a:pt x="782" y="31"/>
                  <a:pt x="782" y="31"/>
                  <a:pt x="782" y="31"/>
                </a:cubicBezTo>
                <a:cubicBezTo>
                  <a:pt x="775" y="28"/>
                  <a:pt x="775" y="32"/>
                  <a:pt x="767" y="31"/>
                </a:cubicBezTo>
                <a:cubicBezTo>
                  <a:pt x="765" y="31"/>
                  <a:pt x="763" y="30"/>
                  <a:pt x="763" y="30"/>
                </a:cubicBezTo>
                <a:cubicBezTo>
                  <a:pt x="763" y="29"/>
                  <a:pt x="762" y="29"/>
                  <a:pt x="762" y="28"/>
                </a:cubicBezTo>
                <a:cubicBezTo>
                  <a:pt x="761" y="27"/>
                  <a:pt x="761" y="28"/>
                  <a:pt x="761" y="29"/>
                </a:cubicBezTo>
                <a:cubicBezTo>
                  <a:pt x="758" y="28"/>
                  <a:pt x="752" y="27"/>
                  <a:pt x="749" y="28"/>
                </a:cubicBezTo>
                <a:cubicBezTo>
                  <a:pt x="752" y="29"/>
                  <a:pt x="754" y="29"/>
                  <a:pt x="756" y="29"/>
                </a:cubicBezTo>
                <a:cubicBezTo>
                  <a:pt x="757" y="31"/>
                  <a:pt x="749" y="30"/>
                  <a:pt x="748" y="31"/>
                </a:cubicBezTo>
                <a:cubicBezTo>
                  <a:pt x="747" y="31"/>
                  <a:pt x="746" y="31"/>
                  <a:pt x="746" y="30"/>
                </a:cubicBezTo>
                <a:cubicBezTo>
                  <a:pt x="745" y="30"/>
                  <a:pt x="745" y="30"/>
                  <a:pt x="745" y="30"/>
                </a:cubicBezTo>
                <a:cubicBezTo>
                  <a:pt x="745" y="30"/>
                  <a:pt x="744" y="29"/>
                  <a:pt x="743" y="29"/>
                </a:cubicBezTo>
                <a:cubicBezTo>
                  <a:pt x="741" y="27"/>
                  <a:pt x="741" y="27"/>
                  <a:pt x="741" y="27"/>
                </a:cubicBezTo>
                <a:cubicBezTo>
                  <a:pt x="737" y="24"/>
                  <a:pt x="734" y="23"/>
                  <a:pt x="731" y="22"/>
                </a:cubicBezTo>
                <a:cubicBezTo>
                  <a:pt x="729" y="21"/>
                  <a:pt x="727" y="21"/>
                  <a:pt x="727" y="21"/>
                </a:cubicBezTo>
                <a:cubicBezTo>
                  <a:pt x="727" y="21"/>
                  <a:pt x="728" y="21"/>
                  <a:pt x="728" y="21"/>
                </a:cubicBezTo>
                <a:cubicBezTo>
                  <a:pt x="728" y="21"/>
                  <a:pt x="726" y="21"/>
                  <a:pt x="730" y="21"/>
                </a:cubicBezTo>
                <a:cubicBezTo>
                  <a:pt x="729" y="21"/>
                  <a:pt x="730" y="21"/>
                  <a:pt x="739" y="21"/>
                </a:cubicBezTo>
                <a:cubicBezTo>
                  <a:pt x="740" y="21"/>
                  <a:pt x="740" y="21"/>
                  <a:pt x="742" y="22"/>
                </a:cubicBezTo>
                <a:cubicBezTo>
                  <a:pt x="744" y="21"/>
                  <a:pt x="751" y="23"/>
                  <a:pt x="750" y="21"/>
                </a:cubicBezTo>
                <a:cubicBezTo>
                  <a:pt x="749" y="21"/>
                  <a:pt x="748" y="21"/>
                  <a:pt x="747" y="21"/>
                </a:cubicBezTo>
                <a:cubicBezTo>
                  <a:pt x="746" y="21"/>
                  <a:pt x="746" y="21"/>
                  <a:pt x="745" y="21"/>
                </a:cubicBezTo>
                <a:cubicBezTo>
                  <a:pt x="745" y="21"/>
                  <a:pt x="745" y="21"/>
                  <a:pt x="745" y="21"/>
                </a:cubicBezTo>
                <a:cubicBezTo>
                  <a:pt x="745" y="21"/>
                  <a:pt x="746" y="21"/>
                  <a:pt x="744" y="21"/>
                </a:cubicBezTo>
                <a:cubicBezTo>
                  <a:pt x="747" y="21"/>
                  <a:pt x="747" y="21"/>
                  <a:pt x="747" y="21"/>
                </a:cubicBezTo>
                <a:cubicBezTo>
                  <a:pt x="747" y="21"/>
                  <a:pt x="748" y="20"/>
                  <a:pt x="748" y="20"/>
                </a:cubicBezTo>
                <a:cubicBezTo>
                  <a:pt x="749" y="20"/>
                  <a:pt x="750" y="21"/>
                  <a:pt x="751" y="21"/>
                </a:cubicBezTo>
                <a:cubicBezTo>
                  <a:pt x="752" y="21"/>
                  <a:pt x="752" y="21"/>
                  <a:pt x="753" y="21"/>
                </a:cubicBezTo>
                <a:cubicBezTo>
                  <a:pt x="754" y="21"/>
                  <a:pt x="755" y="22"/>
                  <a:pt x="755" y="22"/>
                </a:cubicBezTo>
                <a:cubicBezTo>
                  <a:pt x="756" y="22"/>
                  <a:pt x="756" y="22"/>
                  <a:pt x="757" y="22"/>
                </a:cubicBezTo>
                <a:cubicBezTo>
                  <a:pt x="758" y="22"/>
                  <a:pt x="759" y="21"/>
                  <a:pt x="759" y="20"/>
                </a:cubicBezTo>
                <a:cubicBezTo>
                  <a:pt x="758" y="21"/>
                  <a:pt x="757" y="21"/>
                  <a:pt x="755" y="21"/>
                </a:cubicBezTo>
                <a:close/>
              </a:path>
            </a:pathLst>
          </a:custGeom>
          <a:solidFill>
            <a:srgbClr val="CA9E74"/>
          </a:soli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grpSp>
        <p:nvGrpSpPr>
          <p:cNvPr id="11" name="组合 10"/>
          <p:cNvGrpSpPr/>
          <p:nvPr/>
        </p:nvGrpSpPr>
        <p:grpSpPr>
          <a:xfrm>
            <a:off x="3779818" y="2279284"/>
            <a:ext cx="4424363" cy="4094162"/>
            <a:chOff x="3649315" y="1577658"/>
            <a:chExt cx="4424363" cy="4094162"/>
          </a:xfrm>
        </p:grpSpPr>
        <p:sp>
          <p:nvSpPr>
            <p:cNvPr id="10" name="Freeform 6"/>
            <p:cNvSpPr/>
            <p:nvPr/>
          </p:nvSpPr>
          <p:spPr bwMode="auto">
            <a:xfrm>
              <a:off x="7122754" y="3584314"/>
              <a:ext cx="763599" cy="1384162"/>
            </a:xfrm>
            <a:custGeom>
              <a:avLst/>
              <a:gdLst>
                <a:gd name="T0" fmla="*/ 0 w 477"/>
                <a:gd name="T1" fmla="*/ 300 h 862"/>
                <a:gd name="T2" fmla="*/ 344 w 477"/>
                <a:gd name="T3" fmla="*/ 862 h 862"/>
                <a:gd name="T4" fmla="*/ 477 w 477"/>
                <a:gd name="T5" fmla="*/ 756 h 862"/>
                <a:gd name="T6" fmla="*/ 309 w 477"/>
                <a:gd name="T7" fmla="*/ 0 h 862"/>
                <a:gd name="T8" fmla="*/ 0 w 477"/>
                <a:gd name="T9" fmla="*/ 300 h 862"/>
                <a:gd name="connsiteX0" fmla="*/ 0 w 10084"/>
                <a:gd name="connsiteY0" fmla="*/ 3503 h 10000"/>
                <a:gd name="connsiteX1" fmla="*/ 7296 w 10084"/>
                <a:gd name="connsiteY1" fmla="*/ 10000 h 10000"/>
                <a:gd name="connsiteX2" fmla="*/ 10084 w 10084"/>
                <a:gd name="connsiteY2" fmla="*/ 8770 h 10000"/>
                <a:gd name="connsiteX3" fmla="*/ 6562 w 10084"/>
                <a:gd name="connsiteY3" fmla="*/ 0 h 10000"/>
                <a:gd name="connsiteX4" fmla="*/ 0 w 10084"/>
                <a:gd name="connsiteY4" fmla="*/ 3503 h 10000"/>
                <a:gd name="connsiteX0-1" fmla="*/ 0 w 10084"/>
                <a:gd name="connsiteY0-2" fmla="*/ 3549 h 10046"/>
                <a:gd name="connsiteX1-3" fmla="*/ 7296 w 10084"/>
                <a:gd name="connsiteY1-4" fmla="*/ 10046 h 10046"/>
                <a:gd name="connsiteX2-5" fmla="*/ 10084 w 10084"/>
                <a:gd name="connsiteY2-6" fmla="*/ 8816 h 10046"/>
                <a:gd name="connsiteX3-7" fmla="*/ 6478 w 10084"/>
                <a:gd name="connsiteY3-8" fmla="*/ 0 h 10046"/>
                <a:gd name="connsiteX4-9" fmla="*/ 0 w 10084"/>
                <a:gd name="connsiteY4-10" fmla="*/ 3549 h 10046"/>
                <a:gd name="connsiteX0-11" fmla="*/ 0 w 10084"/>
                <a:gd name="connsiteY0-12" fmla="*/ 3549 h 10069"/>
                <a:gd name="connsiteX1-13" fmla="*/ 7254 w 10084"/>
                <a:gd name="connsiteY1-14" fmla="*/ 10069 h 10069"/>
                <a:gd name="connsiteX2-15" fmla="*/ 10084 w 10084"/>
                <a:gd name="connsiteY2-16" fmla="*/ 8816 h 10069"/>
                <a:gd name="connsiteX3-17" fmla="*/ 6478 w 10084"/>
                <a:gd name="connsiteY3-18" fmla="*/ 0 h 10069"/>
                <a:gd name="connsiteX4-19" fmla="*/ 0 w 10084"/>
                <a:gd name="connsiteY4-20" fmla="*/ 3549 h 10069"/>
                <a:gd name="connsiteX0-21" fmla="*/ 0 w 10084"/>
                <a:gd name="connsiteY0-22" fmla="*/ 3549 h 10069"/>
                <a:gd name="connsiteX1-23" fmla="*/ 7086 w 10084"/>
                <a:gd name="connsiteY1-24" fmla="*/ 10069 h 10069"/>
                <a:gd name="connsiteX2-25" fmla="*/ 10084 w 10084"/>
                <a:gd name="connsiteY2-26" fmla="*/ 8816 h 10069"/>
                <a:gd name="connsiteX3-27" fmla="*/ 6478 w 10084"/>
                <a:gd name="connsiteY3-28" fmla="*/ 0 h 10069"/>
                <a:gd name="connsiteX4-29" fmla="*/ 0 w 10084"/>
                <a:gd name="connsiteY4-30" fmla="*/ 3549 h 10069"/>
                <a:gd name="connsiteX0-31" fmla="*/ 0 w 10084"/>
                <a:gd name="connsiteY0-32" fmla="*/ 3549 h 10115"/>
                <a:gd name="connsiteX1-33" fmla="*/ 7254 w 10084"/>
                <a:gd name="connsiteY1-34" fmla="*/ 10115 h 10115"/>
                <a:gd name="connsiteX2-35" fmla="*/ 10084 w 10084"/>
                <a:gd name="connsiteY2-36" fmla="*/ 8816 h 10115"/>
                <a:gd name="connsiteX3-37" fmla="*/ 6478 w 10084"/>
                <a:gd name="connsiteY3-38" fmla="*/ 0 h 10115"/>
                <a:gd name="connsiteX4-39" fmla="*/ 0 w 10084"/>
                <a:gd name="connsiteY4-40" fmla="*/ 3549 h 1011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84" h="10115">
                  <a:moveTo>
                    <a:pt x="0" y="3549"/>
                  </a:moveTo>
                  <a:lnTo>
                    <a:pt x="7254" y="10115"/>
                  </a:lnTo>
                  <a:lnTo>
                    <a:pt x="10084" y="8816"/>
                  </a:lnTo>
                  <a:lnTo>
                    <a:pt x="6478" y="0"/>
                  </a:lnTo>
                  <a:lnTo>
                    <a:pt x="0" y="3549"/>
                  </a:lnTo>
                  <a:close/>
                </a:path>
              </a:pathLst>
            </a:custGeom>
            <a:gradFill flip="none" rotWithShape="1">
              <a:gsLst>
                <a:gs pos="0">
                  <a:srgbClr val="FCDFC4"/>
                </a:gs>
                <a:gs pos="100000">
                  <a:srgbClr val="D1A682"/>
                </a:gs>
              </a:gsLst>
              <a:lin ang="198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13" name="Freeform 7"/>
            <p:cNvSpPr/>
            <p:nvPr/>
          </p:nvSpPr>
          <p:spPr bwMode="auto">
            <a:xfrm>
              <a:off x="6460778" y="4066858"/>
              <a:ext cx="1214438" cy="1223955"/>
            </a:xfrm>
            <a:custGeom>
              <a:avLst/>
              <a:gdLst>
                <a:gd name="T0" fmla="*/ 238 w 324"/>
                <a:gd name="T1" fmla="*/ 325 h 325"/>
                <a:gd name="T2" fmla="*/ 324 w 324"/>
                <a:gd name="T3" fmla="*/ 238 h 325"/>
                <a:gd name="T4" fmla="*/ 178 w 324"/>
                <a:gd name="T5" fmla="*/ 0 h 325"/>
                <a:gd name="T6" fmla="*/ 0 w 324"/>
                <a:gd name="T7" fmla="*/ 176 h 325"/>
                <a:gd name="T8" fmla="*/ 238 w 324"/>
                <a:gd name="T9" fmla="*/ 325 h 325"/>
                <a:gd name="connsiteX0" fmla="*/ 7385 w 10000"/>
                <a:gd name="connsiteY0" fmla="*/ 10039 h 10039"/>
                <a:gd name="connsiteX1" fmla="*/ 10000 w 10000"/>
                <a:gd name="connsiteY1" fmla="*/ 7323 h 10039"/>
                <a:gd name="connsiteX2" fmla="*/ 5494 w 10000"/>
                <a:gd name="connsiteY2" fmla="*/ 0 h 10039"/>
                <a:gd name="connsiteX3" fmla="*/ 0 w 10000"/>
                <a:gd name="connsiteY3" fmla="*/ 5415 h 10039"/>
                <a:gd name="connsiteX4" fmla="*/ 7385 w 10000"/>
                <a:gd name="connsiteY4" fmla="*/ 10039 h 1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9">
                  <a:moveTo>
                    <a:pt x="7385" y="10039"/>
                  </a:moveTo>
                  <a:cubicBezTo>
                    <a:pt x="7385" y="10039"/>
                    <a:pt x="9753" y="7508"/>
                    <a:pt x="10000" y="7323"/>
                  </a:cubicBezTo>
                  <a:lnTo>
                    <a:pt x="5494" y="0"/>
                  </a:lnTo>
                  <a:lnTo>
                    <a:pt x="0" y="5415"/>
                  </a:lnTo>
                  <a:lnTo>
                    <a:pt x="7385" y="10039"/>
                  </a:lnTo>
                  <a:close/>
                </a:path>
              </a:pathLst>
            </a:custGeom>
            <a:gradFill flip="none" rotWithShape="1">
              <a:gsLst>
                <a:gs pos="0">
                  <a:srgbClr val="D1A682"/>
                </a:gs>
                <a:gs pos="100000">
                  <a:srgbClr val="E6C99E"/>
                </a:gs>
              </a:gsLst>
              <a:lin ang="192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0" name="Freeform 8"/>
            <p:cNvSpPr/>
            <p:nvPr/>
          </p:nvSpPr>
          <p:spPr bwMode="auto">
            <a:xfrm>
              <a:off x="5970242" y="4727258"/>
              <a:ext cx="1387414" cy="765175"/>
            </a:xfrm>
            <a:custGeom>
              <a:avLst/>
              <a:gdLst>
                <a:gd name="T0" fmla="*/ 763 w 871"/>
                <a:gd name="T1" fmla="*/ 482 h 482"/>
                <a:gd name="T2" fmla="*/ 871 w 871"/>
                <a:gd name="T3" fmla="*/ 352 h 482"/>
                <a:gd name="T4" fmla="*/ 309 w 871"/>
                <a:gd name="T5" fmla="*/ 0 h 482"/>
                <a:gd name="T6" fmla="*/ 0 w 871"/>
                <a:gd name="T7" fmla="*/ 319 h 482"/>
                <a:gd name="T8" fmla="*/ 763 w 871"/>
                <a:gd name="T9" fmla="*/ 482 h 482"/>
                <a:gd name="connsiteX0" fmla="*/ 8760 w 10034"/>
                <a:gd name="connsiteY0" fmla="*/ 10000 h 10000"/>
                <a:gd name="connsiteX1" fmla="*/ 10034 w 10034"/>
                <a:gd name="connsiteY1" fmla="*/ 7427 h 10000"/>
                <a:gd name="connsiteX2" fmla="*/ 3548 w 10034"/>
                <a:gd name="connsiteY2" fmla="*/ 0 h 10000"/>
                <a:gd name="connsiteX3" fmla="*/ 0 w 10034"/>
                <a:gd name="connsiteY3" fmla="*/ 6618 h 10000"/>
                <a:gd name="connsiteX4" fmla="*/ 8760 w 10034"/>
                <a:gd name="connsiteY4" fmla="*/ 10000 h 10000"/>
                <a:gd name="connsiteX0-1" fmla="*/ 8760 w 10034"/>
                <a:gd name="connsiteY0-2" fmla="*/ 10000 h 10000"/>
                <a:gd name="connsiteX1-3" fmla="*/ 10034 w 10034"/>
                <a:gd name="connsiteY1-4" fmla="*/ 7365 h 10000"/>
                <a:gd name="connsiteX2-5" fmla="*/ 3548 w 10034"/>
                <a:gd name="connsiteY2-6" fmla="*/ 0 h 10000"/>
                <a:gd name="connsiteX3-7" fmla="*/ 0 w 10034"/>
                <a:gd name="connsiteY3-8" fmla="*/ 6618 h 10000"/>
                <a:gd name="connsiteX4-9" fmla="*/ 8760 w 10034"/>
                <a:gd name="connsiteY4-10" fmla="*/ 10000 h 10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34" h="10000">
                  <a:moveTo>
                    <a:pt x="8760" y="10000"/>
                  </a:moveTo>
                  <a:lnTo>
                    <a:pt x="10034" y="7365"/>
                  </a:lnTo>
                  <a:lnTo>
                    <a:pt x="3548" y="0"/>
                  </a:lnTo>
                  <a:lnTo>
                    <a:pt x="0" y="6618"/>
                  </a:lnTo>
                  <a:lnTo>
                    <a:pt x="8760" y="10000"/>
                  </a:lnTo>
                  <a:close/>
                </a:path>
              </a:pathLst>
            </a:custGeom>
            <a:solidFill>
              <a:srgbClr val="B681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1" name="Freeform 9"/>
            <p:cNvSpPr/>
            <p:nvPr/>
          </p:nvSpPr>
          <p:spPr bwMode="auto">
            <a:xfrm>
              <a:off x="7181503" y="4790758"/>
              <a:ext cx="892175" cy="881062"/>
            </a:xfrm>
            <a:custGeom>
              <a:avLst/>
              <a:gdLst>
                <a:gd name="T0" fmla="*/ 188 w 238"/>
                <a:gd name="T1" fmla="*/ 0 h 235"/>
                <a:gd name="T2" fmla="*/ 0 w 238"/>
                <a:gd name="T3" fmla="*/ 187 h 235"/>
                <a:gd name="T4" fmla="*/ 214 w 238"/>
                <a:gd name="T5" fmla="*/ 235 h 235"/>
                <a:gd name="T6" fmla="*/ 234 w 238"/>
                <a:gd name="T7" fmla="*/ 212 h 235"/>
                <a:gd name="T8" fmla="*/ 188 w 238"/>
                <a:gd name="T9" fmla="*/ 0 h 235"/>
              </a:gdLst>
              <a:ahLst/>
              <a:cxnLst>
                <a:cxn ang="0">
                  <a:pos x="T0" y="T1"/>
                </a:cxn>
                <a:cxn ang="0">
                  <a:pos x="T2" y="T3"/>
                </a:cxn>
                <a:cxn ang="0">
                  <a:pos x="T4" y="T5"/>
                </a:cxn>
                <a:cxn ang="0">
                  <a:pos x="T6" y="T7"/>
                </a:cxn>
                <a:cxn ang="0">
                  <a:pos x="T8" y="T9"/>
                </a:cxn>
              </a:cxnLst>
              <a:rect l="0" t="0" r="r" b="b"/>
              <a:pathLst>
                <a:path w="238" h="235">
                  <a:moveTo>
                    <a:pt x="188" y="0"/>
                  </a:moveTo>
                  <a:cubicBezTo>
                    <a:pt x="188" y="0"/>
                    <a:pt x="125" y="35"/>
                    <a:pt x="0" y="187"/>
                  </a:cubicBezTo>
                  <a:cubicBezTo>
                    <a:pt x="214" y="235"/>
                    <a:pt x="214" y="235"/>
                    <a:pt x="214" y="235"/>
                  </a:cubicBezTo>
                  <a:cubicBezTo>
                    <a:pt x="214" y="235"/>
                    <a:pt x="238" y="232"/>
                    <a:pt x="234" y="212"/>
                  </a:cubicBezTo>
                  <a:lnTo>
                    <a:pt x="188" y="0"/>
                  </a:lnTo>
                  <a:close/>
                </a:path>
              </a:pathLst>
            </a:custGeom>
            <a:gradFill flip="none" rotWithShape="1">
              <a:gsLst>
                <a:gs pos="17000">
                  <a:srgbClr val="ADAEAB"/>
                </a:gs>
                <a:gs pos="47000">
                  <a:schemeClr val="tx1">
                    <a:lumMod val="95000"/>
                    <a:lumOff val="5000"/>
                  </a:schemeClr>
                </a:gs>
                <a:gs pos="100000">
                  <a:srgbClr val="39363A"/>
                </a:gs>
              </a:gsLst>
              <a:lin ang="90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2" name="Freeform 10"/>
            <p:cNvSpPr/>
            <p:nvPr/>
          </p:nvSpPr>
          <p:spPr bwMode="auto">
            <a:xfrm>
              <a:off x="5141565" y="3547458"/>
              <a:ext cx="1659283" cy="1686212"/>
            </a:xfrm>
            <a:custGeom>
              <a:avLst/>
              <a:gdLst>
                <a:gd name="T0" fmla="*/ 0 w 448"/>
                <a:gd name="T1" fmla="*/ 240 h 463"/>
                <a:gd name="T2" fmla="*/ 60 w 448"/>
                <a:gd name="T3" fmla="*/ 169 h 463"/>
                <a:gd name="T4" fmla="*/ 116 w 448"/>
                <a:gd name="T5" fmla="*/ 185 h 463"/>
                <a:gd name="T6" fmla="*/ 201 w 448"/>
                <a:gd name="T7" fmla="*/ 235 h 463"/>
                <a:gd name="T8" fmla="*/ 201 w 448"/>
                <a:gd name="T9" fmla="*/ 158 h 463"/>
                <a:gd name="T10" fmla="*/ 156 w 448"/>
                <a:gd name="T11" fmla="*/ 131 h 463"/>
                <a:gd name="T12" fmla="*/ 168 w 448"/>
                <a:gd name="T13" fmla="*/ 52 h 463"/>
                <a:gd name="T14" fmla="*/ 221 w 448"/>
                <a:gd name="T15" fmla="*/ 17 h 463"/>
                <a:gd name="T16" fmla="*/ 255 w 448"/>
                <a:gd name="T17" fmla="*/ 69 h 463"/>
                <a:gd name="T18" fmla="*/ 318 w 448"/>
                <a:gd name="T19" fmla="*/ 91 h 463"/>
                <a:gd name="T20" fmla="*/ 353 w 448"/>
                <a:gd name="T21" fmla="*/ 42 h 463"/>
                <a:gd name="T22" fmla="*/ 418 w 448"/>
                <a:gd name="T23" fmla="*/ 19 h 463"/>
                <a:gd name="T24" fmla="*/ 442 w 448"/>
                <a:gd name="T25" fmla="*/ 67 h 463"/>
                <a:gd name="T26" fmla="*/ 396 w 448"/>
                <a:gd name="T27" fmla="*/ 115 h 463"/>
                <a:gd name="T28" fmla="*/ 369 w 448"/>
                <a:gd name="T29" fmla="*/ 181 h 463"/>
                <a:gd name="T30" fmla="*/ 438 w 448"/>
                <a:gd name="T31" fmla="*/ 243 h 463"/>
                <a:gd name="T32" fmla="*/ 221 w 448"/>
                <a:gd name="T33" fmla="*/ 463 h 463"/>
                <a:gd name="T34" fmla="*/ 0 w 448"/>
                <a:gd name="T35" fmla="*/ 240 h 463"/>
                <a:gd name="connsiteX0" fmla="*/ 0 w 9896"/>
                <a:gd name="connsiteY0" fmla="*/ 4818 h 9634"/>
                <a:gd name="connsiteX1" fmla="*/ 1339 w 9896"/>
                <a:gd name="connsiteY1" fmla="*/ 3284 h 9634"/>
                <a:gd name="connsiteX2" fmla="*/ 2589 w 9896"/>
                <a:gd name="connsiteY2" fmla="*/ 3630 h 9634"/>
                <a:gd name="connsiteX3" fmla="*/ 4487 w 9896"/>
                <a:gd name="connsiteY3" fmla="*/ 4710 h 9634"/>
                <a:gd name="connsiteX4" fmla="*/ 4487 w 9896"/>
                <a:gd name="connsiteY4" fmla="*/ 3047 h 9634"/>
                <a:gd name="connsiteX5" fmla="*/ 3482 w 9896"/>
                <a:gd name="connsiteY5" fmla="*/ 2463 h 9634"/>
                <a:gd name="connsiteX6" fmla="*/ 3750 w 9896"/>
                <a:gd name="connsiteY6" fmla="*/ 757 h 9634"/>
                <a:gd name="connsiteX7" fmla="*/ 4933 w 9896"/>
                <a:gd name="connsiteY7" fmla="*/ 1 h 9634"/>
                <a:gd name="connsiteX8" fmla="*/ 5692 w 9896"/>
                <a:gd name="connsiteY8" fmla="*/ 1124 h 9634"/>
                <a:gd name="connsiteX9" fmla="*/ 7098 w 9896"/>
                <a:gd name="connsiteY9" fmla="*/ 1599 h 9634"/>
                <a:gd name="connsiteX10" fmla="*/ 7836 w 9896"/>
                <a:gd name="connsiteY10" fmla="*/ 527 h 9634"/>
                <a:gd name="connsiteX11" fmla="*/ 9330 w 9896"/>
                <a:gd name="connsiteY11" fmla="*/ 44 h 9634"/>
                <a:gd name="connsiteX12" fmla="*/ 9866 w 9896"/>
                <a:gd name="connsiteY12" fmla="*/ 1081 h 9634"/>
                <a:gd name="connsiteX13" fmla="*/ 8839 w 9896"/>
                <a:gd name="connsiteY13" fmla="*/ 2118 h 9634"/>
                <a:gd name="connsiteX14" fmla="*/ 8237 w 9896"/>
                <a:gd name="connsiteY14" fmla="*/ 3543 h 9634"/>
                <a:gd name="connsiteX15" fmla="*/ 9777 w 9896"/>
                <a:gd name="connsiteY15" fmla="*/ 4882 h 9634"/>
                <a:gd name="connsiteX16" fmla="*/ 4933 w 9896"/>
                <a:gd name="connsiteY16" fmla="*/ 9634 h 9634"/>
                <a:gd name="connsiteX17" fmla="*/ 0 w 9896"/>
                <a:gd name="connsiteY17" fmla="*/ 4818 h 9634"/>
                <a:gd name="connsiteX0-1" fmla="*/ 0 w 10000"/>
                <a:gd name="connsiteY0-2" fmla="*/ 5001 h 10000"/>
                <a:gd name="connsiteX1-3" fmla="*/ 1353 w 10000"/>
                <a:gd name="connsiteY1-4" fmla="*/ 3409 h 10000"/>
                <a:gd name="connsiteX2-5" fmla="*/ 2616 w 10000"/>
                <a:gd name="connsiteY2-6" fmla="*/ 3768 h 10000"/>
                <a:gd name="connsiteX3-7" fmla="*/ 4534 w 10000"/>
                <a:gd name="connsiteY3-8" fmla="*/ 4889 h 10000"/>
                <a:gd name="connsiteX4-9" fmla="*/ 4534 w 10000"/>
                <a:gd name="connsiteY4-10" fmla="*/ 3163 h 10000"/>
                <a:gd name="connsiteX5-11" fmla="*/ 3519 w 10000"/>
                <a:gd name="connsiteY5-12" fmla="*/ 2557 h 10000"/>
                <a:gd name="connsiteX6-13" fmla="*/ 3789 w 10000"/>
                <a:gd name="connsiteY6-14" fmla="*/ 786 h 10000"/>
                <a:gd name="connsiteX7-15" fmla="*/ 4985 w 10000"/>
                <a:gd name="connsiteY7-16" fmla="*/ 1 h 10000"/>
                <a:gd name="connsiteX8-17" fmla="*/ 5752 w 10000"/>
                <a:gd name="connsiteY8-18" fmla="*/ 1167 h 10000"/>
                <a:gd name="connsiteX9-19" fmla="*/ 7173 w 10000"/>
                <a:gd name="connsiteY9-20" fmla="*/ 1660 h 10000"/>
                <a:gd name="connsiteX10-21" fmla="*/ 7918 w 10000"/>
                <a:gd name="connsiteY10-22" fmla="*/ 547 h 10000"/>
                <a:gd name="connsiteX11-23" fmla="*/ 9428 w 10000"/>
                <a:gd name="connsiteY11-24" fmla="*/ 46 h 10000"/>
                <a:gd name="connsiteX12-25" fmla="*/ 9970 w 10000"/>
                <a:gd name="connsiteY12-26" fmla="*/ 1122 h 10000"/>
                <a:gd name="connsiteX13-27" fmla="*/ 8932 w 10000"/>
                <a:gd name="connsiteY13-28" fmla="*/ 2198 h 10000"/>
                <a:gd name="connsiteX14-29" fmla="*/ 8324 w 10000"/>
                <a:gd name="connsiteY14-30" fmla="*/ 3678 h 10000"/>
                <a:gd name="connsiteX15-31" fmla="*/ 9880 w 10000"/>
                <a:gd name="connsiteY15-32" fmla="*/ 5067 h 10000"/>
                <a:gd name="connsiteX16-33" fmla="*/ 4985 w 10000"/>
                <a:gd name="connsiteY16-34" fmla="*/ 10000 h 10000"/>
                <a:gd name="connsiteX17-35" fmla="*/ 0 w 10000"/>
                <a:gd name="connsiteY17-36" fmla="*/ 5001 h 10000"/>
                <a:gd name="connsiteX0-37" fmla="*/ 0 w 10000"/>
                <a:gd name="connsiteY0-38" fmla="*/ 5001 h 10000"/>
                <a:gd name="connsiteX1-39" fmla="*/ 1353 w 10000"/>
                <a:gd name="connsiteY1-40" fmla="*/ 3409 h 10000"/>
                <a:gd name="connsiteX2-41" fmla="*/ 2616 w 10000"/>
                <a:gd name="connsiteY2-42" fmla="*/ 3768 h 10000"/>
                <a:gd name="connsiteX3-43" fmla="*/ 4534 w 10000"/>
                <a:gd name="connsiteY3-44" fmla="*/ 4889 h 10000"/>
                <a:gd name="connsiteX4-45" fmla="*/ 4534 w 10000"/>
                <a:gd name="connsiteY4-46" fmla="*/ 3163 h 10000"/>
                <a:gd name="connsiteX5-47" fmla="*/ 3519 w 10000"/>
                <a:gd name="connsiteY5-48" fmla="*/ 2557 h 10000"/>
                <a:gd name="connsiteX6-49" fmla="*/ 3789 w 10000"/>
                <a:gd name="connsiteY6-50" fmla="*/ 786 h 10000"/>
                <a:gd name="connsiteX7-51" fmla="*/ 4985 w 10000"/>
                <a:gd name="connsiteY7-52" fmla="*/ 1 h 10000"/>
                <a:gd name="connsiteX8-53" fmla="*/ 5752 w 10000"/>
                <a:gd name="connsiteY8-54" fmla="*/ 1167 h 10000"/>
                <a:gd name="connsiteX9-55" fmla="*/ 7173 w 10000"/>
                <a:gd name="connsiteY9-56" fmla="*/ 1660 h 10000"/>
                <a:gd name="connsiteX10-57" fmla="*/ 7918 w 10000"/>
                <a:gd name="connsiteY10-58" fmla="*/ 547 h 10000"/>
                <a:gd name="connsiteX11-59" fmla="*/ 9428 w 10000"/>
                <a:gd name="connsiteY11-60" fmla="*/ 46 h 10000"/>
                <a:gd name="connsiteX12-61" fmla="*/ 9970 w 10000"/>
                <a:gd name="connsiteY12-62" fmla="*/ 1122 h 10000"/>
                <a:gd name="connsiteX13-63" fmla="*/ 8932 w 10000"/>
                <a:gd name="connsiteY13-64" fmla="*/ 2198 h 10000"/>
                <a:gd name="connsiteX14-65" fmla="*/ 8324 w 10000"/>
                <a:gd name="connsiteY14-66" fmla="*/ 3678 h 10000"/>
                <a:gd name="connsiteX15-67" fmla="*/ 9880 w 10000"/>
                <a:gd name="connsiteY15-68" fmla="*/ 5067 h 10000"/>
                <a:gd name="connsiteX16-69" fmla="*/ 4985 w 10000"/>
                <a:gd name="connsiteY16-70" fmla="*/ 10000 h 10000"/>
                <a:gd name="connsiteX17-71" fmla="*/ 0 w 10000"/>
                <a:gd name="connsiteY17-72" fmla="*/ 5001 h 10000"/>
                <a:gd name="connsiteX0-73" fmla="*/ 0 w 10000"/>
                <a:gd name="connsiteY0-74" fmla="*/ 5001 h 10000"/>
                <a:gd name="connsiteX1-75" fmla="*/ 1353 w 10000"/>
                <a:gd name="connsiteY1-76" fmla="*/ 3409 h 10000"/>
                <a:gd name="connsiteX2-77" fmla="*/ 2616 w 10000"/>
                <a:gd name="connsiteY2-78" fmla="*/ 3768 h 10000"/>
                <a:gd name="connsiteX3-79" fmla="*/ 4534 w 10000"/>
                <a:gd name="connsiteY3-80" fmla="*/ 4889 h 10000"/>
                <a:gd name="connsiteX4-81" fmla="*/ 4534 w 10000"/>
                <a:gd name="connsiteY4-82" fmla="*/ 3163 h 10000"/>
                <a:gd name="connsiteX5-83" fmla="*/ 3519 w 10000"/>
                <a:gd name="connsiteY5-84" fmla="*/ 2557 h 10000"/>
                <a:gd name="connsiteX6-85" fmla="*/ 3789 w 10000"/>
                <a:gd name="connsiteY6-86" fmla="*/ 786 h 10000"/>
                <a:gd name="connsiteX7-87" fmla="*/ 4985 w 10000"/>
                <a:gd name="connsiteY7-88" fmla="*/ 1 h 10000"/>
                <a:gd name="connsiteX8-89" fmla="*/ 5752 w 10000"/>
                <a:gd name="connsiteY8-90" fmla="*/ 1167 h 10000"/>
                <a:gd name="connsiteX9-91" fmla="*/ 7173 w 10000"/>
                <a:gd name="connsiteY9-92" fmla="*/ 1660 h 10000"/>
                <a:gd name="connsiteX10-93" fmla="*/ 7947 w 10000"/>
                <a:gd name="connsiteY10-94" fmla="*/ 561 h 10000"/>
                <a:gd name="connsiteX11-95" fmla="*/ 9428 w 10000"/>
                <a:gd name="connsiteY11-96" fmla="*/ 46 h 10000"/>
                <a:gd name="connsiteX12-97" fmla="*/ 9970 w 10000"/>
                <a:gd name="connsiteY12-98" fmla="*/ 1122 h 10000"/>
                <a:gd name="connsiteX13-99" fmla="*/ 8932 w 10000"/>
                <a:gd name="connsiteY13-100" fmla="*/ 2198 h 10000"/>
                <a:gd name="connsiteX14-101" fmla="*/ 8324 w 10000"/>
                <a:gd name="connsiteY14-102" fmla="*/ 3678 h 10000"/>
                <a:gd name="connsiteX15-103" fmla="*/ 9880 w 10000"/>
                <a:gd name="connsiteY15-104" fmla="*/ 5067 h 10000"/>
                <a:gd name="connsiteX16-105" fmla="*/ 4985 w 10000"/>
                <a:gd name="connsiteY16-106" fmla="*/ 10000 h 10000"/>
                <a:gd name="connsiteX17-107" fmla="*/ 0 w 10000"/>
                <a:gd name="connsiteY17-108" fmla="*/ 5001 h 10000"/>
                <a:gd name="connsiteX0-109" fmla="*/ 0 w 10000"/>
                <a:gd name="connsiteY0-110" fmla="*/ 5001 h 10000"/>
                <a:gd name="connsiteX1-111" fmla="*/ 1353 w 10000"/>
                <a:gd name="connsiteY1-112" fmla="*/ 3409 h 10000"/>
                <a:gd name="connsiteX2-113" fmla="*/ 2616 w 10000"/>
                <a:gd name="connsiteY2-114" fmla="*/ 3768 h 10000"/>
                <a:gd name="connsiteX3-115" fmla="*/ 4534 w 10000"/>
                <a:gd name="connsiteY3-116" fmla="*/ 4889 h 10000"/>
                <a:gd name="connsiteX4-117" fmla="*/ 4534 w 10000"/>
                <a:gd name="connsiteY4-118" fmla="*/ 3163 h 10000"/>
                <a:gd name="connsiteX5-119" fmla="*/ 3519 w 10000"/>
                <a:gd name="connsiteY5-120" fmla="*/ 2557 h 10000"/>
                <a:gd name="connsiteX6-121" fmla="*/ 3789 w 10000"/>
                <a:gd name="connsiteY6-122" fmla="*/ 786 h 10000"/>
                <a:gd name="connsiteX7-123" fmla="*/ 4985 w 10000"/>
                <a:gd name="connsiteY7-124" fmla="*/ 1 h 10000"/>
                <a:gd name="connsiteX8-125" fmla="*/ 5752 w 10000"/>
                <a:gd name="connsiteY8-126" fmla="*/ 1167 h 10000"/>
                <a:gd name="connsiteX9-127" fmla="*/ 7173 w 10000"/>
                <a:gd name="connsiteY9-128" fmla="*/ 1660 h 10000"/>
                <a:gd name="connsiteX10-129" fmla="*/ 7947 w 10000"/>
                <a:gd name="connsiteY10-130" fmla="*/ 561 h 10000"/>
                <a:gd name="connsiteX11-131" fmla="*/ 9428 w 10000"/>
                <a:gd name="connsiteY11-132" fmla="*/ 46 h 10000"/>
                <a:gd name="connsiteX12-133" fmla="*/ 9970 w 10000"/>
                <a:gd name="connsiteY12-134" fmla="*/ 1122 h 10000"/>
                <a:gd name="connsiteX13-135" fmla="*/ 8932 w 10000"/>
                <a:gd name="connsiteY13-136" fmla="*/ 2198 h 10000"/>
                <a:gd name="connsiteX14-137" fmla="*/ 8324 w 10000"/>
                <a:gd name="connsiteY14-138" fmla="*/ 3678 h 10000"/>
                <a:gd name="connsiteX15-139" fmla="*/ 9880 w 10000"/>
                <a:gd name="connsiteY15-140" fmla="*/ 5067 h 10000"/>
                <a:gd name="connsiteX16-141" fmla="*/ 4985 w 10000"/>
                <a:gd name="connsiteY16-142" fmla="*/ 10000 h 10000"/>
                <a:gd name="connsiteX17-143" fmla="*/ 0 w 10000"/>
                <a:gd name="connsiteY17-144" fmla="*/ 5001 h 10000"/>
                <a:gd name="connsiteX0-145" fmla="*/ 0 w 10000"/>
                <a:gd name="connsiteY0-146" fmla="*/ 5001 h 10000"/>
                <a:gd name="connsiteX1-147" fmla="*/ 1353 w 10000"/>
                <a:gd name="connsiteY1-148" fmla="*/ 3409 h 10000"/>
                <a:gd name="connsiteX2-149" fmla="*/ 2616 w 10000"/>
                <a:gd name="connsiteY2-150" fmla="*/ 3768 h 10000"/>
                <a:gd name="connsiteX3-151" fmla="*/ 4534 w 10000"/>
                <a:gd name="connsiteY3-152" fmla="*/ 4889 h 10000"/>
                <a:gd name="connsiteX4-153" fmla="*/ 4534 w 10000"/>
                <a:gd name="connsiteY4-154" fmla="*/ 3163 h 10000"/>
                <a:gd name="connsiteX5-155" fmla="*/ 3519 w 10000"/>
                <a:gd name="connsiteY5-156" fmla="*/ 2557 h 10000"/>
                <a:gd name="connsiteX6-157" fmla="*/ 3789 w 10000"/>
                <a:gd name="connsiteY6-158" fmla="*/ 786 h 10000"/>
                <a:gd name="connsiteX7-159" fmla="*/ 4985 w 10000"/>
                <a:gd name="connsiteY7-160" fmla="*/ 1 h 10000"/>
                <a:gd name="connsiteX8-161" fmla="*/ 5752 w 10000"/>
                <a:gd name="connsiteY8-162" fmla="*/ 1167 h 10000"/>
                <a:gd name="connsiteX9-163" fmla="*/ 7173 w 10000"/>
                <a:gd name="connsiteY9-164" fmla="*/ 1660 h 10000"/>
                <a:gd name="connsiteX10-165" fmla="*/ 7947 w 10000"/>
                <a:gd name="connsiteY10-166" fmla="*/ 561 h 10000"/>
                <a:gd name="connsiteX11-167" fmla="*/ 9428 w 10000"/>
                <a:gd name="connsiteY11-168" fmla="*/ 46 h 10000"/>
                <a:gd name="connsiteX12-169" fmla="*/ 9970 w 10000"/>
                <a:gd name="connsiteY12-170" fmla="*/ 1122 h 10000"/>
                <a:gd name="connsiteX13-171" fmla="*/ 8932 w 10000"/>
                <a:gd name="connsiteY13-172" fmla="*/ 2198 h 10000"/>
                <a:gd name="connsiteX14-173" fmla="*/ 8324 w 10000"/>
                <a:gd name="connsiteY14-174" fmla="*/ 3678 h 10000"/>
                <a:gd name="connsiteX15-175" fmla="*/ 9880 w 10000"/>
                <a:gd name="connsiteY15-176" fmla="*/ 5067 h 10000"/>
                <a:gd name="connsiteX16-177" fmla="*/ 4985 w 10000"/>
                <a:gd name="connsiteY16-178" fmla="*/ 10000 h 10000"/>
                <a:gd name="connsiteX17-179" fmla="*/ 0 w 10000"/>
                <a:gd name="connsiteY17-180" fmla="*/ 5001 h 10000"/>
                <a:gd name="connsiteX0-181" fmla="*/ 0 w 10000"/>
                <a:gd name="connsiteY0-182" fmla="*/ 5001 h 10000"/>
                <a:gd name="connsiteX1-183" fmla="*/ 1353 w 10000"/>
                <a:gd name="connsiteY1-184" fmla="*/ 3409 h 10000"/>
                <a:gd name="connsiteX2-185" fmla="*/ 2616 w 10000"/>
                <a:gd name="connsiteY2-186" fmla="*/ 3768 h 10000"/>
                <a:gd name="connsiteX3-187" fmla="*/ 4534 w 10000"/>
                <a:gd name="connsiteY3-188" fmla="*/ 4889 h 10000"/>
                <a:gd name="connsiteX4-189" fmla="*/ 4534 w 10000"/>
                <a:gd name="connsiteY4-190" fmla="*/ 3163 h 10000"/>
                <a:gd name="connsiteX5-191" fmla="*/ 3519 w 10000"/>
                <a:gd name="connsiteY5-192" fmla="*/ 2557 h 10000"/>
                <a:gd name="connsiteX6-193" fmla="*/ 3789 w 10000"/>
                <a:gd name="connsiteY6-194" fmla="*/ 786 h 10000"/>
                <a:gd name="connsiteX7-195" fmla="*/ 4985 w 10000"/>
                <a:gd name="connsiteY7-196" fmla="*/ 1 h 10000"/>
                <a:gd name="connsiteX8-197" fmla="*/ 5752 w 10000"/>
                <a:gd name="connsiteY8-198" fmla="*/ 1167 h 10000"/>
                <a:gd name="connsiteX9-199" fmla="*/ 7187 w 10000"/>
                <a:gd name="connsiteY9-200" fmla="*/ 1674 h 10000"/>
                <a:gd name="connsiteX10-201" fmla="*/ 7947 w 10000"/>
                <a:gd name="connsiteY10-202" fmla="*/ 561 h 10000"/>
                <a:gd name="connsiteX11-203" fmla="*/ 9428 w 10000"/>
                <a:gd name="connsiteY11-204" fmla="*/ 46 h 10000"/>
                <a:gd name="connsiteX12-205" fmla="*/ 9970 w 10000"/>
                <a:gd name="connsiteY12-206" fmla="*/ 1122 h 10000"/>
                <a:gd name="connsiteX13-207" fmla="*/ 8932 w 10000"/>
                <a:gd name="connsiteY13-208" fmla="*/ 2198 h 10000"/>
                <a:gd name="connsiteX14-209" fmla="*/ 8324 w 10000"/>
                <a:gd name="connsiteY14-210" fmla="*/ 3678 h 10000"/>
                <a:gd name="connsiteX15-211" fmla="*/ 9880 w 10000"/>
                <a:gd name="connsiteY15-212" fmla="*/ 5067 h 10000"/>
                <a:gd name="connsiteX16-213" fmla="*/ 4985 w 10000"/>
                <a:gd name="connsiteY16-214" fmla="*/ 10000 h 10000"/>
                <a:gd name="connsiteX17-215" fmla="*/ 0 w 10000"/>
                <a:gd name="connsiteY17-216" fmla="*/ 5001 h 10000"/>
                <a:gd name="connsiteX0-217" fmla="*/ 0 w 10000"/>
                <a:gd name="connsiteY0-218" fmla="*/ 5001 h 10000"/>
                <a:gd name="connsiteX1-219" fmla="*/ 1353 w 10000"/>
                <a:gd name="connsiteY1-220" fmla="*/ 3409 h 10000"/>
                <a:gd name="connsiteX2-221" fmla="*/ 2616 w 10000"/>
                <a:gd name="connsiteY2-222" fmla="*/ 3768 h 10000"/>
                <a:gd name="connsiteX3-223" fmla="*/ 4534 w 10000"/>
                <a:gd name="connsiteY3-224" fmla="*/ 4889 h 10000"/>
                <a:gd name="connsiteX4-225" fmla="*/ 4534 w 10000"/>
                <a:gd name="connsiteY4-226" fmla="*/ 3163 h 10000"/>
                <a:gd name="connsiteX5-227" fmla="*/ 3519 w 10000"/>
                <a:gd name="connsiteY5-228" fmla="*/ 2557 h 10000"/>
                <a:gd name="connsiteX6-229" fmla="*/ 3789 w 10000"/>
                <a:gd name="connsiteY6-230" fmla="*/ 786 h 10000"/>
                <a:gd name="connsiteX7-231" fmla="*/ 4985 w 10000"/>
                <a:gd name="connsiteY7-232" fmla="*/ 1 h 10000"/>
                <a:gd name="connsiteX8-233" fmla="*/ 5752 w 10000"/>
                <a:gd name="connsiteY8-234" fmla="*/ 1167 h 10000"/>
                <a:gd name="connsiteX9-235" fmla="*/ 7187 w 10000"/>
                <a:gd name="connsiteY9-236" fmla="*/ 1674 h 10000"/>
                <a:gd name="connsiteX10-237" fmla="*/ 7947 w 10000"/>
                <a:gd name="connsiteY10-238" fmla="*/ 561 h 10000"/>
                <a:gd name="connsiteX11-239" fmla="*/ 9428 w 10000"/>
                <a:gd name="connsiteY11-240" fmla="*/ 46 h 10000"/>
                <a:gd name="connsiteX12-241" fmla="*/ 9970 w 10000"/>
                <a:gd name="connsiteY12-242" fmla="*/ 1122 h 10000"/>
                <a:gd name="connsiteX13-243" fmla="*/ 8932 w 10000"/>
                <a:gd name="connsiteY13-244" fmla="*/ 2198 h 10000"/>
                <a:gd name="connsiteX14-245" fmla="*/ 8324 w 10000"/>
                <a:gd name="connsiteY14-246" fmla="*/ 3678 h 10000"/>
                <a:gd name="connsiteX15-247" fmla="*/ 9880 w 10000"/>
                <a:gd name="connsiteY15-248" fmla="*/ 5067 h 10000"/>
                <a:gd name="connsiteX16-249" fmla="*/ 4985 w 10000"/>
                <a:gd name="connsiteY16-250" fmla="*/ 10000 h 10000"/>
                <a:gd name="connsiteX17-251" fmla="*/ 0 w 10000"/>
                <a:gd name="connsiteY17-252" fmla="*/ 5001 h 10000"/>
                <a:gd name="connsiteX0-253" fmla="*/ 0 w 10000"/>
                <a:gd name="connsiteY0-254" fmla="*/ 5079 h 10078"/>
                <a:gd name="connsiteX1-255" fmla="*/ 1353 w 10000"/>
                <a:gd name="connsiteY1-256" fmla="*/ 3487 h 10078"/>
                <a:gd name="connsiteX2-257" fmla="*/ 2616 w 10000"/>
                <a:gd name="connsiteY2-258" fmla="*/ 3846 h 10078"/>
                <a:gd name="connsiteX3-259" fmla="*/ 4534 w 10000"/>
                <a:gd name="connsiteY3-260" fmla="*/ 4967 h 10078"/>
                <a:gd name="connsiteX4-261" fmla="*/ 4534 w 10000"/>
                <a:gd name="connsiteY4-262" fmla="*/ 3241 h 10078"/>
                <a:gd name="connsiteX5-263" fmla="*/ 3519 w 10000"/>
                <a:gd name="connsiteY5-264" fmla="*/ 2635 h 10078"/>
                <a:gd name="connsiteX6-265" fmla="*/ 3789 w 10000"/>
                <a:gd name="connsiteY6-266" fmla="*/ 864 h 10078"/>
                <a:gd name="connsiteX7-267" fmla="*/ 4985 w 10000"/>
                <a:gd name="connsiteY7-268" fmla="*/ 79 h 10078"/>
                <a:gd name="connsiteX8-269" fmla="*/ 5752 w 10000"/>
                <a:gd name="connsiteY8-270" fmla="*/ 1245 h 10078"/>
                <a:gd name="connsiteX9-271" fmla="*/ 7187 w 10000"/>
                <a:gd name="connsiteY9-272" fmla="*/ 1752 h 10078"/>
                <a:gd name="connsiteX10-273" fmla="*/ 7947 w 10000"/>
                <a:gd name="connsiteY10-274" fmla="*/ 639 h 10078"/>
                <a:gd name="connsiteX11-275" fmla="*/ 9428 w 10000"/>
                <a:gd name="connsiteY11-276" fmla="*/ 124 h 10078"/>
                <a:gd name="connsiteX12-277" fmla="*/ 9970 w 10000"/>
                <a:gd name="connsiteY12-278" fmla="*/ 1200 h 10078"/>
                <a:gd name="connsiteX13-279" fmla="*/ 8932 w 10000"/>
                <a:gd name="connsiteY13-280" fmla="*/ 2276 h 10078"/>
                <a:gd name="connsiteX14-281" fmla="*/ 8324 w 10000"/>
                <a:gd name="connsiteY14-282" fmla="*/ 3756 h 10078"/>
                <a:gd name="connsiteX15-283" fmla="*/ 9880 w 10000"/>
                <a:gd name="connsiteY15-284" fmla="*/ 5145 h 10078"/>
                <a:gd name="connsiteX16-285" fmla="*/ 4985 w 10000"/>
                <a:gd name="connsiteY16-286" fmla="*/ 10078 h 10078"/>
                <a:gd name="connsiteX17-287" fmla="*/ 0 w 10000"/>
                <a:gd name="connsiteY17-288" fmla="*/ 5079 h 10078"/>
                <a:gd name="connsiteX0-289" fmla="*/ 0 w 9994"/>
                <a:gd name="connsiteY0-290" fmla="*/ 5079 h 10078"/>
                <a:gd name="connsiteX1-291" fmla="*/ 1353 w 9994"/>
                <a:gd name="connsiteY1-292" fmla="*/ 3487 h 10078"/>
                <a:gd name="connsiteX2-293" fmla="*/ 2616 w 9994"/>
                <a:gd name="connsiteY2-294" fmla="*/ 3846 h 10078"/>
                <a:gd name="connsiteX3-295" fmla="*/ 4534 w 9994"/>
                <a:gd name="connsiteY3-296" fmla="*/ 4967 h 10078"/>
                <a:gd name="connsiteX4-297" fmla="*/ 4534 w 9994"/>
                <a:gd name="connsiteY4-298" fmla="*/ 3241 h 10078"/>
                <a:gd name="connsiteX5-299" fmla="*/ 3519 w 9994"/>
                <a:gd name="connsiteY5-300" fmla="*/ 2635 h 10078"/>
                <a:gd name="connsiteX6-301" fmla="*/ 3789 w 9994"/>
                <a:gd name="connsiteY6-302" fmla="*/ 864 h 10078"/>
                <a:gd name="connsiteX7-303" fmla="*/ 4985 w 9994"/>
                <a:gd name="connsiteY7-304" fmla="*/ 79 h 10078"/>
                <a:gd name="connsiteX8-305" fmla="*/ 5752 w 9994"/>
                <a:gd name="connsiteY8-306" fmla="*/ 1245 h 10078"/>
                <a:gd name="connsiteX9-307" fmla="*/ 7187 w 9994"/>
                <a:gd name="connsiteY9-308" fmla="*/ 1752 h 10078"/>
                <a:gd name="connsiteX10-309" fmla="*/ 7947 w 9994"/>
                <a:gd name="connsiteY10-310" fmla="*/ 639 h 10078"/>
                <a:gd name="connsiteX11-311" fmla="*/ 9428 w 9994"/>
                <a:gd name="connsiteY11-312" fmla="*/ 124 h 10078"/>
                <a:gd name="connsiteX12-313" fmla="*/ 9970 w 9994"/>
                <a:gd name="connsiteY12-314" fmla="*/ 1200 h 10078"/>
                <a:gd name="connsiteX13-315" fmla="*/ 8932 w 9994"/>
                <a:gd name="connsiteY13-316" fmla="*/ 2276 h 10078"/>
                <a:gd name="connsiteX14-317" fmla="*/ 8324 w 9994"/>
                <a:gd name="connsiteY14-318" fmla="*/ 3756 h 10078"/>
                <a:gd name="connsiteX15-319" fmla="*/ 9880 w 9994"/>
                <a:gd name="connsiteY15-320" fmla="*/ 5145 h 10078"/>
                <a:gd name="connsiteX16-321" fmla="*/ 4985 w 9994"/>
                <a:gd name="connsiteY16-322" fmla="*/ 10078 h 10078"/>
                <a:gd name="connsiteX17-323" fmla="*/ 0 w 9994"/>
                <a:gd name="connsiteY17-324" fmla="*/ 5079 h 10078"/>
                <a:gd name="connsiteX0-325" fmla="*/ 0 w 9989"/>
                <a:gd name="connsiteY0-326" fmla="*/ 5040 h 10000"/>
                <a:gd name="connsiteX1-327" fmla="*/ 1354 w 9989"/>
                <a:gd name="connsiteY1-328" fmla="*/ 3460 h 10000"/>
                <a:gd name="connsiteX2-329" fmla="*/ 2618 w 9989"/>
                <a:gd name="connsiteY2-330" fmla="*/ 3816 h 10000"/>
                <a:gd name="connsiteX3-331" fmla="*/ 4537 w 9989"/>
                <a:gd name="connsiteY3-332" fmla="*/ 4929 h 10000"/>
                <a:gd name="connsiteX4-333" fmla="*/ 4537 w 9989"/>
                <a:gd name="connsiteY4-334" fmla="*/ 3216 h 10000"/>
                <a:gd name="connsiteX5-335" fmla="*/ 3521 w 9989"/>
                <a:gd name="connsiteY5-336" fmla="*/ 2615 h 10000"/>
                <a:gd name="connsiteX6-337" fmla="*/ 3791 w 9989"/>
                <a:gd name="connsiteY6-338" fmla="*/ 857 h 10000"/>
                <a:gd name="connsiteX7-339" fmla="*/ 4988 w 9989"/>
                <a:gd name="connsiteY7-340" fmla="*/ 78 h 10000"/>
                <a:gd name="connsiteX8-341" fmla="*/ 5755 w 9989"/>
                <a:gd name="connsiteY8-342" fmla="*/ 1235 h 10000"/>
                <a:gd name="connsiteX9-343" fmla="*/ 7191 w 9989"/>
                <a:gd name="connsiteY9-344" fmla="*/ 1738 h 10000"/>
                <a:gd name="connsiteX10-345" fmla="*/ 7952 w 9989"/>
                <a:gd name="connsiteY10-346" fmla="*/ 634 h 10000"/>
                <a:gd name="connsiteX11-347" fmla="*/ 9434 w 9989"/>
                <a:gd name="connsiteY11-348" fmla="*/ 123 h 10000"/>
                <a:gd name="connsiteX12-349" fmla="*/ 9976 w 9989"/>
                <a:gd name="connsiteY12-350" fmla="*/ 1191 h 10000"/>
                <a:gd name="connsiteX13-351" fmla="*/ 8937 w 9989"/>
                <a:gd name="connsiteY13-352" fmla="*/ 2258 h 10000"/>
                <a:gd name="connsiteX14-353" fmla="*/ 8329 w 9989"/>
                <a:gd name="connsiteY14-354" fmla="*/ 3727 h 10000"/>
                <a:gd name="connsiteX15-355" fmla="*/ 9886 w 9989"/>
                <a:gd name="connsiteY15-356" fmla="*/ 5105 h 10000"/>
                <a:gd name="connsiteX16-357" fmla="*/ 4988 w 9989"/>
                <a:gd name="connsiteY16-358" fmla="*/ 10000 h 10000"/>
                <a:gd name="connsiteX17-359" fmla="*/ 0 w 9989"/>
                <a:gd name="connsiteY17-360" fmla="*/ 5040 h 10000"/>
                <a:gd name="connsiteX0-361" fmla="*/ 0 w 10000"/>
                <a:gd name="connsiteY0-362" fmla="*/ 5040 h 10000"/>
                <a:gd name="connsiteX1-363" fmla="*/ 1355 w 10000"/>
                <a:gd name="connsiteY1-364" fmla="*/ 3460 h 10000"/>
                <a:gd name="connsiteX2-365" fmla="*/ 2621 w 10000"/>
                <a:gd name="connsiteY2-366" fmla="*/ 3816 h 10000"/>
                <a:gd name="connsiteX3-367" fmla="*/ 4542 w 10000"/>
                <a:gd name="connsiteY3-368" fmla="*/ 4929 h 10000"/>
                <a:gd name="connsiteX4-369" fmla="*/ 4542 w 10000"/>
                <a:gd name="connsiteY4-370" fmla="*/ 3216 h 10000"/>
                <a:gd name="connsiteX5-371" fmla="*/ 3525 w 10000"/>
                <a:gd name="connsiteY5-372" fmla="*/ 2615 h 10000"/>
                <a:gd name="connsiteX6-373" fmla="*/ 3795 w 10000"/>
                <a:gd name="connsiteY6-374" fmla="*/ 857 h 10000"/>
                <a:gd name="connsiteX7-375" fmla="*/ 4993 w 10000"/>
                <a:gd name="connsiteY7-376" fmla="*/ 78 h 10000"/>
                <a:gd name="connsiteX8-377" fmla="*/ 5761 w 10000"/>
                <a:gd name="connsiteY8-378" fmla="*/ 1235 h 10000"/>
                <a:gd name="connsiteX9-379" fmla="*/ 7199 w 10000"/>
                <a:gd name="connsiteY9-380" fmla="*/ 1738 h 10000"/>
                <a:gd name="connsiteX10-381" fmla="*/ 7961 w 10000"/>
                <a:gd name="connsiteY10-382" fmla="*/ 634 h 10000"/>
                <a:gd name="connsiteX11-383" fmla="*/ 9444 w 10000"/>
                <a:gd name="connsiteY11-384" fmla="*/ 123 h 10000"/>
                <a:gd name="connsiteX12-385" fmla="*/ 9987 w 10000"/>
                <a:gd name="connsiteY12-386" fmla="*/ 1191 h 10000"/>
                <a:gd name="connsiteX13-387" fmla="*/ 8947 w 10000"/>
                <a:gd name="connsiteY13-388" fmla="*/ 2258 h 10000"/>
                <a:gd name="connsiteX14-389" fmla="*/ 8338 w 10000"/>
                <a:gd name="connsiteY14-390" fmla="*/ 3727 h 10000"/>
                <a:gd name="connsiteX15-391" fmla="*/ 9897 w 10000"/>
                <a:gd name="connsiteY15-392" fmla="*/ 5105 h 10000"/>
                <a:gd name="connsiteX16-393" fmla="*/ 4993 w 10000"/>
                <a:gd name="connsiteY16-394" fmla="*/ 10000 h 10000"/>
                <a:gd name="connsiteX17-395" fmla="*/ 0 w 10000"/>
                <a:gd name="connsiteY17-396" fmla="*/ 5040 h 10000"/>
                <a:gd name="connsiteX0-397" fmla="*/ 0 w 10000"/>
                <a:gd name="connsiteY0-398" fmla="*/ 5040 h 10000"/>
                <a:gd name="connsiteX1-399" fmla="*/ 1355 w 10000"/>
                <a:gd name="connsiteY1-400" fmla="*/ 3460 h 10000"/>
                <a:gd name="connsiteX2-401" fmla="*/ 2621 w 10000"/>
                <a:gd name="connsiteY2-402" fmla="*/ 3816 h 10000"/>
                <a:gd name="connsiteX3-403" fmla="*/ 4542 w 10000"/>
                <a:gd name="connsiteY3-404" fmla="*/ 4929 h 10000"/>
                <a:gd name="connsiteX4-405" fmla="*/ 4542 w 10000"/>
                <a:gd name="connsiteY4-406" fmla="*/ 3216 h 10000"/>
                <a:gd name="connsiteX5-407" fmla="*/ 3525 w 10000"/>
                <a:gd name="connsiteY5-408" fmla="*/ 2615 h 10000"/>
                <a:gd name="connsiteX6-409" fmla="*/ 3795 w 10000"/>
                <a:gd name="connsiteY6-410" fmla="*/ 857 h 10000"/>
                <a:gd name="connsiteX7-411" fmla="*/ 4993 w 10000"/>
                <a:gd name="connsiteY7-412" fmla="*/ 78 h 10000"/>
                <a:gd name="connsiteX8-413" fmla="*/ 5761 w 10000"/>
                <a:gd name="connsiteY8-414" fmla="*/ 1235 h 10000"/>
                <a:gd name="connsiteX9-415" fmla="*/ 7199 w 10000"/>
                <a:gd name="connsiteY9-416" fmla="*/ 1738 h 10000"/>
                <a:gd name="connsiteX10-417" fmla="*/ 7961 w 10000"/>
                <a:gd name="connsiteY10-418" fmla="*/ 634 h 10000"/>
                <a:gd name="connsiteX11-419" fmla="*/ 9444 w 10000"/>
                <a:gd name="connsiteY11-420" fmla="*/ 123 h 10000"/>
                <a:gd name="connsiteX12-421" fmla="*/ 9987 w 10000"/>
                <a:gd name="connsiteY12-422" fmla="*/ 1191 h 10000"/>
                <a:gd name="connsiteX13-423" fmla="*/ 8947 w 10000"/>
                <a:gd name="connsiteY13-424" fmla="*/ 2258 h 10000"/>
                <a:gd name="connsiteX14-425" fmla="*/ 8338 w 10000"/>
                <a:gd name="connsiteY14-426" fmla="*/ 3727 h 10000"/>
                <a:gd name="connsiteX15-427" fmla="*/ 9897 w 10000"/>
                <a:gd name="connsiteY15-428" fmla="*/ 5105 h 10000"/>
                <a:gd name="connsiteX16-429" fmla="*/ 4993 w 10000"/>
                <a:gd name="connsiteY16-430" fmla="*/ 10000 h 10000"/>
                <a:gd name="connsiteX17-431" fmla="*/ 0 w 10000"/>
                <a:gd name="connsiteY17-432" fmla="*/ 5040 h 10000"/>
                <a:gd name="connsiteX0-433" fmla="*/ 0 w 10000"/>
                <a:gd name="connsiteY0-434" fmla="*/ 5040 h 10000"/>
                <a:gd name="connsiteX1-435" fmla="*/ 1355 w 10000"/>
                <a:gd name="connsiteY1-436" fmla="*/ 3460 h 10000"/>
                <a:gd name="connsiteX2-437" fmla="*/ 2621 w 10000"/>
                <a:gd name="connsiteY2-438" fmla="*/ 3816 h 10000"/>
                <a:gd name="connsiteX3-439" fmla="*/ 4542 w 10000"/>
                <a:gd name="connsiteY3-440" fmla="*/ 4929 h 10000"/>
                <a:gd name="connsiteX4-441" fmla="*/ 4542 w 10000"/>
                <a:gd name="connsiteY4-442" fmla="*/ 3216 h 10000"/>
                <a:gd name="connsiteX5-443" fmla="*/ 3525 w 10000"/>
                <a:gd name="connsiteY5-444" fmla="*/ 2615 h 10000"/>
                <a:gd name="connsiteX6-445" fmla="*/ 3795 w 10000"/>
                <a:gd name="connsiteY6-446" fmla="*/ 857 h 10000"/>
                <a:gd name="connsiteX7-447" fmla="*/ 4993 w 10000"/>
                <a:gd name="connsiteY7-448" fmla="*/ 78 h 10000"/>
                <a:gd name="connsiteX8-449" fmla="*/ 5761 w 10000"/>
                <a:gd name="connsiteY8-450" fmla="*/ 1235 h 10000"/>
                <a:gd name="connsiteX9-451" fmla="*/ 7199 w 10000"/>
                <a:gd name="connsiteY9-452" fmla="*/ 1738 h 10000"/>
                <a:gd name="connsiteX10-453" fmla="*/ 7961 w 10000"/>
                <a:gd name="connsiteY10-454" fmla="*/ 634 h 10000"/>
                <a:gd name="connsiteX11-455" fmla="*/ 9444 w 10000"/>
                <a:gd name="connsiteY11-456" fmla="*/ 123 h 10000"/>
                <a:gd name="connsiteX12-457" fmla="*/ 9987 w 10000"/>
                <a:gd name="connsiteY12-458" fmla="*/ 1191 h 10000"/>
                <a:gd name="connsiteX13-459" fmla="*/ 8947 w 10000"/>
                <a:gd name="connsiteY13-460" fmla="*/ 2258 h 10000"/>
                <a:gd name="connsiteX14-461" fmla="*/ 8395 w 10000"/>
                <a:gd name="connsiteY14-462" fmla="*/ 3741 h 10000"/>
                <a:gd name="connsiteX15-463" fmla="*/ 9897 w 10000"/>
                <a:gd name="connsiteY15-464" fmla="*/ 5105 h 10000"/>
                <a:gd name="connsiteX16-465" fmla="*/ 4993 w 10000"/>
                <a:gd name="connsiteY16-466" fmla="*/ 10000 h 10000"/>
                <a:gd name="connsiteX17-467" fmla="*/ 0 w 10000"/>
                <a:gd name="connsiteY17-468" fmla="*/ 5040 h 10000"/>
                <a:gd name="connsiteX0-469" fmla="*/ 0 w 10000"/>
                <a:gd name="connsiteY0-470" fmla="*/ 5040 h 10000"/>
                <a:gd name="connsiteX1-471" fmla="*/ 1355 w 10000"/>
                <a:gd name="connsiteY1-472" fmla="*/ 3460 h 10000"/>
                <a:gd name="connsiteX2-473" fmla="*/ 2621 w 10000"/>
                <a:gd name="connsiteY2-474" fmla="*/ 3816 h 10000"/>
                <a:gd name="connsiteX3-475" fmla="*/ 4542 w 10000"/>
                <a:gd name="connsiteY3-476" fmla="*/ 4929 h 10000"/>
                <a:gd name="connsiteX4-477" fmla="*/ 4542 w 10000"/>
                <a:gd name="connsiteY4-478" fmla="*/ 3216 h 10000"/>
                <a:gd name="connsiteX5-479" fmla="*/ 3525 w 10000"/>
                <a:gd name="connsiteY5-480" fmla="*/ 2615 h 10000"/>
                <a:gd name="connsiteX6-481" fmla="*/ 3795 w 10000"/>
                <a:gd name="connsiteY6-482" fmla="*/ 857 h 10000"/>
                <a:gd name="connsiteX7-483" fmla="*/ 4993 w 10000"/>
                <a:gd name="connsiteY7-484" fmla="*/ 78 h 10000"/>
                <a:gd name="connsiteX8-485" fmla="*/ 5761 w 10000"/>
                <a:gd name="connsiteY8-486" fmla="*/ 1235 h 10000"/>
                <a:gd name="connsiteX9-487" fmla="*/ 7199 w 10000"/>
                <a:gd name="connsiteY9-488" fmla="*/ 1738 h 10000"/>
                <a:gd name="connsiteX10-489" fmla="*/ 7961 w 10000"/>
                <a:gd name="connsiteY10-490" fmla="*/ 634 h 10000"/>
                <a:gd name="connsiteX11-491" fmla="*/ 9444 w 10000"/>
                <a:gd name="connsiteY11-492" fmla="*/ 123 h 10000"/>
                <a:gd name="connsiteX12-493" fmla="*/ 9987 w 10000"/>
                <a:gd name="connsiteY12-494" fmla="*/ 1191 h 10000"/>
                <a:gd name="connsiteX13-495" fmla="*/ 8947 w 10000"/>
                <a:gd name="connsiteY13-496" fmla="*/ 2258 h 10000"/>
                <a:gd name="connsiteX14-497" fmla="*/ 8395 w 10000"/>
                <a:gd name="connsiteY14-498" fmla="*/ 3741 h 10000"/>
                <a:gd name="connsiteX15-499" fmla="*/ 9897 w 10000"/>
                <a:gd name="connsiteY15-500" fmla="*/ 5105 h 10000"/>
                <a:gd name="connsiteX16-501" fmla="*/ 4993 w 10000"/>
                <a:gd name="connsiteY16-502" fmla="*/ 10000 h 10000"/>
                <a:gd name="connsiteX17-503" fmla="*/ 0 w 10000"/>
                <a:gd name="connsiteY17-504" fmla="*/ 5040 h 10000"/>
                <a:gd name="connsiteX0-505" fmla="*/ 0 w 10000"/>
                <a:gd name="connsiteY0-506" fmla="*/ 5040 h 10000"/>
                <a:gd name="connsiteX1-507" fmla="*/ 1355 w 10000"/>
                <a:gd name="connsiteY1-508" fmla="*/ 3460 h 10000"/>
                <a:gd name="connsiteX2-509" fmla="*/ 2621 w 10000"/>
                <a:gd name="connsiteY2-510" fmla="*/ 3816 h 10000"/>
                <a:gd name="connsiteX3-511" fmla="*/ 4542 w 10000"/>
                <a:gd name="connsiteY3-512" fmla="*/ 4929 h 10000"/>
                <a:gd name="connsiteX4-513" fmla="*/ 4542 w 10000"/>
                <a:gd name="connsiteY4-514" fmla="*/ 3216 h 10000"/>
                <a:gd name="connsiteX5-515" fmla="*/ 3525 w 10000"/>
                <a:gd name="connsiteY5-516" fmla="*/ 2615 h 10000"/>
                <a:gd name="connsiteX6-517" fmla="*/ 3795 w 10000"/>
                <a:gd name="connsiteY6-518" fmla="*/ 857 h 10000"/>
                <a:gd name="connsiteX7-519" fmla="*/ 4993 w 10000"/>
                <a:gd name="connsiteY7-520" fmla="*/ 78 h 10000"/>
                <a:gd name="connsiteX8-521" fmla="*/ 5761 w 10000"/>
                <a:gd name="connsiteY8-522" fmla="*/ 1235 h 10000"/>
                <a:gd name="connsiteX9-523" fmla="*/ 7199 w 10000"/>
                <a:gd name="connsiteY9-524" fmla="*/ 1738 h 10000"/>
                <a:gd name="connsiteX10-525" fmla="*/ 7961 w 10000"/>
                <a:gd name="connsiteY10-526" fmla="*/ 634 h 10000"/>
                <a:gd name="connsiteX11-527" fmla="*/ 9444 w 10000"/>
                <a:gd name="connsiteY11-528" fmla="*/ 123 h 10000"/>
                <a:gd name="connsiteX12-529" fmla="*/ 9987 w 10000"/>
                <a:gd name="connsiteY12-530" fmla="*/ 1191 h 10000"/>
                <a:gd name="connsiteX13-531" fmla="*/ 8947 w 10000"/>
                <a:gd name="connsiteY13-532" fmla="*/ 2258 h 10000"/>
                <a:gd name="connsiteX14-533" fmla="*/ 8395 w 10000"/>
                <a:gd name="connsiteY14-534" fmla="*/ 3741 h 10000"/>
                <a:gd name="connsiteX15-535" fmla="*/ 9897 w 10000"/>
                <a:gd name="connsiteY15-536" fmla="*/ 5105 h 10000"/>
                <a:gd name="connsiteX16-537" fmla="*/ 4993 w 10000"/>
                <a:gd name="connsiteY16-538" fmla="*/ 10000 h 10000"/>
                <a:gd name="connsiteX17-539" fmla="*/ 0 w 10000"/>
                <a:gd name="connsiteY17-540" fmla="*/ 5040 h 10000"/>
                <a:gd name="connsiteX0-541" fmla="*/ 0 w 10000"/>
                <a:gd name="connsiteY0-542" fmla="*/ 5040 h 10000"/>
                <a:gd name="connsiteX1-543" fmla="*/ 1355 w 10000"/>
                <a:gd name="connsiteY1-544" fmla="*/ 3460 h 10000"/>
                <a:gd name="connsiteX2-545" fmla="*/ 2621 w 10000"/>
                <a:gd name="connsiteY2-546" fmla="*/ 3816 h 10000"/>
                <a:gd name="connsiteX3-547" fmla="*/ 4542 w 10000"/>
                <a:gd name="connsiteY3-548" fmla="*/ 4929 h 10000"/>
                <a:gd name="connsiteX4-549" fmla="*/ 4542 w 10000"/>
                <a:gd name="connsiteY4-550" fmla="*/ 3216 h 10000"/>
                <a:gd name="connsiteX5-551" fmla="*/ 3525 w 10000"/>
                <a:gd name="connsiteY5-552" fmla="*/ 2615 h 10000"/>
                <a:gd name="connsiteX6-553" fmla="*/ 3795 w 10000"/>
                <a:gd name="connsiteY6-554" fmla="*/ 857 h 10000"/>
                <a:gd name="connsiteX7-555" fmla="*/ 4993 w 10000"/>
                <a:gd name="connsiteY7-556" fmla="*/ 78 h 10000"/>
                <a:gd name="connsiteX8-557" fmla="*/ 5761 w 10000"/>
                <a:gd name="connsiteY8-558" fmla="*/ 1235 h 10000"/>
                <a:gd name="connsiteX9-559" fmla="*/ 7199 w 10000"/>
                <a:gd name="connsiteY9-560" fmla="*/ 1738 h 10000"/>
                <a:gd name="connsiteX10-561" fmla="*/ 7961 w 10000"/>
                <a:gd name="connsiteY10-562" fmla="*/ 634 h 10000"/>
                <a:gd name="connsiteX11-563" fmla="*/ 9444 w 10000"/>
                <a:gd name="connsiteY11-564" fmla="*/ 123 h 10000"/>
                <a:gd name="connsiteX12-565" fmla="*/ 9987 w 10000"/>
                <a:gd name="connsiteY12-566" fmla="*/ 1191 h 10000"/>
                <a:gd name="connsiteX13-567" fmla="*/ 8947 w 10000"/>
                <a:gd name="connsiteY13-568" fmla="*/ 2258 h 10000"/>
                <a:gd name="connsiteX14-569" fmla="*/ 8395 w 10000"/>
                <a:gd name="connsiteY14-570" fmla="*/ 3741 h 10000"/>
                <a:gd name="connsiteX15-571" fmla="*/ 9897 w 10000"/>
                <a:gd name="connsiteY15-572" fmla="*/ 5105 h 10000"/>
                <a:gd name="connsiteX16-573" fmla="*/ 4993 w 10000"/>
                <a:gd name="connsiteY16-574" fmla="*/ 10000 h 10000"/>
                <a:gd name="connsiteX17-575" fmla="*/ 0 w 10000"/>
                <a:gd name="connsiteY17-576" fmla="*/ 5040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0000" h="10000">
                  <a:moveTo>
                    <a:pt x="0" y="5040"/>
                  </a:moveTo>
                  <a:cubicBezTo>
                    <a:pt x="0" y="5040"/>
                    <a:pt x="678" y="3838"/>
                    <a:pt x="1355" y="3460"/>
                  </a:cubicBezTo>
                  <a:cubicBezTo>
                    <a:pt x="1355" y="3460"/>
                    <a:pt x="2146" y="2994"/>
                    <a:pt x="2621" y="3816"/>
                  </a:cubicBezTo>
                  <a:cubicBezTo>
                    <a:pt x="2621" y="3816"/>
                    <a:pt x="3345" y="5662"/>
                    <a:pt x="4542" y="4929"/>
                  </a:cubicBezTo>
                  <a:cubicBezTo>
                    <a:pt x="4542" y="4929"/>
                    <a:pt x="5648" y="4127"/>
                    <a:pt x="4542" y="3216"/>
                  </a:cubicBezTo>
                  <a:cubicBezTo>
                    <a:pt x="4542" y="3216"/>
                    <a:pt x="4519" y="3126"/>
                    <a:pt x="3525" y="2615"/>
                  </a:cubicBezTo>
                  <a:cubicBezTo>
                    <a:pt x="3525" y="2615"/>
                    <a:pt x="2689" y="1747"/>
                    <a:pt x="3795" y="857"/>
                  </a:cubicBezTo>
                  <a:cubicBezTo>
                    <a:pt x="3795" y="857"/>
                    <a:pt x="4790" y="57"/>
                    <a:pt x="4993" y="78"/>
                  </a:cubicBezTo>
                  <a:cubicBezTo>
                    <a:pt x="4993" y="78"/>
                    <a:pt x="5394" y="959"/>
                    <a:pt x="5761" y="1235"/>
                  </a:cubicBezTo>
                  <a:cubicBezTo>
                    <a:pt x="6130" y="1512"/>
                    <a:pt x="6522" y="1939"/>
                    <a:pt x="7199" y="1738"/>
                  </a:cubicBezTo>
                  <a:cubicBezTo>
                    <a:pt x="7531" y="1523"/>
                    <a:pt x="7538" y="1295"/>
                    <a:pt x="7961" y="634"/>
                  </a:cubicBezTo>
                  <a:cubicBezTo>
                    <a:pt x="7961" y="634"/>
                    <a:pt x="8662" y="-337"/>
                    <a:pt x="9444" y="123"/>
                  </a:cubicBezTo>
                  <a:cubicBezTo>
                    <a:pt x="9696" y="273"/>
                    <a:pt x="10079" y="555"/>
                    <a:pt x="9987" y="1191"/>
                  </a:cubicBezTo>
                  <a:cubicBezTo>
                    <a:pt x="9987" y="1191"/>
                    <a:pt x="9872" y="1918"/>
                    <a:pt x="8947" y="2258"/>
                  </a:cubicBezTo>
                  <a:cubicBezTo>
                    <a:pt x="8538" y="2528"/>
                    <a:pt x="7853" y="2763"/>
                    <a:pt x="8395" y="3741"/>
                  </a:cubicBezTo>
                  <a:cubicBezTo>
                    <a:pt x="8395" y="3741"/>
                    <a:pt x="9106" y="4539"/>
                    <a:pt x="9897" y="5105"/>
                  </a:cubicBezTo>
                  <a:lnTo>
                    <a:pt x="4993" y="10000"/>
                  </a:lnTo>
                  <a:lnTo>
                    <a:pt x="0" y="5040"/>
                  </a:ln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3" name="Freeform 11"/>
            <p:cNvSpPr/>
            <p:nvPr/>
          </p:nvSpPr>
          <p:spPr bwMode="auto">
            <a:xfrm>
              <a:off x="5936648" y="2725778"/>
              <a:ext cx="1683006" cy="1682392"/>
            </a:xfrm>
            <a:custGeom>
              <a:avLst/>
              <a:gdLst>
                <a:gd name="T0" fmla="*/ 470 w 470"/>
                <a:gd name="T1" fmla="*/ 263 h 481"/>
                <a:gd name="T2" fmla="*/ 247 w 470"/>
                <a:gd name="T3" fmla="*/ 37 h 481"/>
                <a:gd name="T4" fmla="*/ 222 w 470"/>
                <a:gd name="T5" fmla="*/ 72 h 481"/>
                <a:gd name="T6" fmla="*/ 133 w 470"/>
                <a:gd name="T7" fmla="*/ 89 h 481"/>
                <a:gd name="T8" fmla="*/ 38 w 470"/>
                <a:gd name="T9" fmla="*/ 45 h 481"/>
                <a:gd name="T10" fmla="*/ 38 w 470"/>
                <a:gd name="T11" fmla="*/ 119 h 481"/>
                <a:gd name="T12" fmla="*/ 69 w 470"/>
                <a:gd name="T13" fmla="*/ 137 h 481"/>
                <a:gd name="T14" fmla="*/ 94 w 470"/>
                <a:gd name="T15" fmla="*/ 194 h 481"/>
                <a:gd name="T16" fmla="*/ 30 w 470"/>
                <a:gd name="T17" fmla="*/ 255 h 481"/>
                <a:gd name="T18" fmla="*/ 69 w 470"/>
                <a:gd name="T19" fmla="*/ 312 h 481"/>
                <a:gd name="T20" fmla="*/ 124 w 470"/>
                <a:gd name="T21" fmla="*/ 331 h 481"/>
                <a:gd name="T22" fmla="*/ 153 w 470"/>
                <a:gd name="T23" fmla="*/ 295 h 481"/>
                <a:gd name="T24" fmla="*/ 236 w 470"/>
                <a:gd name="T25" fmla="*/ 263 h 481"/>
                <a:gd name="T26" fmla="*/ 242 w 470"/>
                <a:gd name="T27" fmla="*/ 325 h 481"/>
                <a:gd name="T28" fmla="*/ 200 w 470"/>
                <a:gd name="T29" fmla="*/ 355 h 481"/>
                <a:gd name="T30" fmla="*/ 177 w 470"/>
                <a:gd name="T31" fmla="*/ 415 h 481"/>
                <a:gd name="T32" fmla="*/ 247 w 470"/>
                <a:gd name="T33" fmla="*/ 481 h 481"/>
                <a:gd name="T34" fmla="*/ 470 w 470"/>
                <a:gd name="T35" fmla="*/ 263 h 481"/>
                <a:gd name="connsiteX0" fmla="*/ 9551 w 9551"/>
                <a:gd name="connsiteY0" fmla="*/ 4797 h 9329"/>
                <a:gd name="connsiteX1" fmla="*/ 4806 w 9551"/>
                <a:gd name="connsiteY1" fmla="*/ 98 h 9329"/>
                <a:gd name="connsiteX2" fmla="*/ 4274 w 9551"/>
                <a:gd name="connsiteY2" fmla="*/ 826 h 9329"/>
                <a:gd name="connsiteX3" fmla="*/ 2381 w 9551"/>
                <a:gd name="connsiteY3" fmla="*/ 1179 h 9329"/>
                <a:gd name="connsiteX4" fmla="*/ 360 w 9551"/>
                <a:gd name="connsiteY4" fmla="*/ 265 h 9329"/>
                <a:gd name="connsiteX5" fmla="*/ 360 w 9551"/>
                <a:gd name="connsiteY5" fmla="*/ 1803 h 9329"/>
                <a:gd name="connsiteX6" fmla="*/ 1019 w 9551"/>
                <a:gd name="connsiteY6" fmla="*/ 2177 h 9329"/>
                <a:gd name="connsiteX7" fmla="*/ 1551 w 9551"/>
                <a:gd name="connsiteY7" fmla="*/ 3362 h 9329"/>
                <a:gd name="connsiteX8" fmla="*/ 189 w 9551"/>
                <a:gd name="connsiteY8" fmla="*/ 4630 h 9329"/>
                <a:gd name="connsiteX9" fmla="*/ 1019 w 9551"/>
                <a:gd name="connsiteY9" fmla="*/ 5815 h 9329"/>
                <a:gd name="connsiteX10" fmla="*/ 2189 w 9551"/>
                <a:gd name="connsiteY10" fmla="*/ 6210 h 9329"/>
                <a:gd name="connsiteX11" fmla="*/ 2806 w 9551"/>
                <a:gd name="connsiteY11" fmla="*/ 5462 h 9329"/>
                <a:gd name="connsiteX12" fmla="*/ 4572 w 9551"/>
                <a:gd name="connsiteY12" fmla="*/ 4797 h 9329"/>
                <a:gd name="connsiteX13" fmla="*/ 4700 w 9551"/>
                <a:gd name="connsiteY13" fmla="*/ 6086 h 9329"/>
                <a:gd name="connsiteX14" fmla="*/ 3806 w 9551"/>
                <a:gd name="connsiteY14" fmla="*/ 6709 h 9329"/>
                <a:gd name="connsiteX15" fmla="*/ 3317 w 9551"/>
                <a:gd name="connsiteY15" fmla="*/ 7957 h 9329"/>
                <a:gd name="connsiteX16" fmla="*/ 4806 w 9551"/>
                <a:gd name="connsiteY16" fmla="*/ 9329 h 9329"/>
                <a:gd name="connsiteX17" fmla="*/ 9551 w 9551"/>
                <a:gd name="connsiteY17" fmla="*/ 4797 h 9329"/>
                <a:gd name="connsiteX0-1" fmla="*/ 10000 w 10000"/>
                <a:gd name="connsiteY0-2" fmla="*/ 5142 h 10000"/>
                <a:gd name="connsiteX1-3" fmla="*/ 5032 w 10000"/>
                <a:gd name="connsiteY1-4" fmla="*/ 105 h 10000"/>
                <a:gd name="connsiteX2-5" fmla="*/ 4475 w 10000"/>
                <a:gd name="connsiteY2-6" fmla="*/ 885 h 10000"/>
                <a:gd name="connsiteX3-7" fmla="*/ 2493 w 10000"/>
                <a:gd name="connsiteY3-8" fmla="*/ 1264 h 10000"/>
                <a:gd name="connsiteX4-9" fmla="*/ 377 w 10000"/>
                <a:gd name="connsiteY4-10" fmla="*/ 284 h 10000"/>
                <a:gd name="connsiteX5-11" fmla="*/ 377 w 10000"/>
                <a:gd name="connsiteY5-12" fmla="*/ 1933 h 10000"/>
                <a:gd name="connsiteX6-13" fmla="*/ 1067 w 10000"/>
                <a:gd name="connsiteY6-14" fmla="*/ 2334 h 10000"/>
                <a:gd name="connsiteX7-15" fmla="*/ 1624 w 10000"/>
                <a:gd name="connsiteY7-16" fmla="*/ 3604 h 10000"/>
                <a:gd name="connsiteX8-17" fmla="*/ 198 w 10000"/>
                <a:gd name="connsiteY8-18" fmla="*/ 4963 h 10000"/>
                <a:gd name="connsiteX9-19" fmla="*/ 1067 w 10000"/>
                <a:gd name="connsiteY9-20" fmla="*/ 6233 h 10000"/>
                <a:gd name="connsiteX10-21" fmla="*/ 2292 w 10000"/>
                <a:gd name="connsiteY10-22" fmla="*/ 6657 h 10000"/>
                <a:gd name="connsiteX11-23" fmla="*/ 2938 w 10000"/>
                <a:gd name="connsiteY11-24" fmla="*/ 5855 h 10000"/>
                <a:gd name="connsiteX12-25" fmla="*/ 4787 w 10000"/>
                <a:gd name="connsiteY12-26" fmla="*/ 5142 h 10000"/>
                <a:gd name="connsiteX13-27" fmla="*/ 4921 w 10000"/>
                <a:gd name="connsiteY13-28" fmla="*/ 6524 h 10000"/>
                <a:gd name="connsiteX14-29" fmla="*/ 3985 w 10000"/>
                <a:gd name="connsiteY14-30" fmla="*/ 7192 h 10000"/>
                <a:gd name="connsiteX15-31" fmla="*/ 3473 w 10000"/>
                <a:gd name="connsiteY15-32" fmla="*/ 8529 h 10000"/>
                <a:gd name="connsiteX16-33" fmla="*/ 5032 w 10000"/>
                <a:gd name="connsiteY16-34" fmla="*/ 10000 h 10000"/>
                <a:gd name="connsiteX17-35" fmla="*/ 10000 w 10000"/>
                <a:gd name="connsiteY17-36" fmla="*/ 5142 h 10000"/>
                <a:gd name="connsiteX0-37" fmla="*/ 10000 w 10000"/>
                <a:gd name="connsiteY0-38" fmla="*/ 5142 h 10000"/>
                <a:gd name="connsiteX1-39" fmla="*/ 5032 w 10000"/>
                <a:gd name="connsiteY1-40" fmla="*/ 105 h 10000"/>
                <a:gd name="connsiteX2-41" fmla="*/ 4475 w 10000"/>
                <a:gd name="connsiteY2-42" fmla="*/ 885 h 10000"/>
                <a:gd name="connsiteX3-43" fmla="*/ 2493 w 10000"/>
                <a:gd name="connsiteY3-44" fmla="*/ 1264 h 10000"/>
                <a:gd name="connsiteX4-45" fmla="*/ 377 w 10000"/>
                <a:gd name="connsiteY4-46" fmla="*/ 284 h 10000"/>
                <a:gd name="connsiteX5-47" fmla="*/ 377 w 10000"/>
                <a:gd name="connsiteY5-48" fmla="*/ 1933 h 10000"/>
                <a:gd name="connsiteX6-49" fmla="*/ 1067 w 10000"/>
                <a:gd name="connsiteY6-50" fmla="*/ 2334 h 10000"/>
                <a:gd name="connsiteX7-51" fmla="*/ 1624 w 10000"/>
                <a:gd name="connsiteY7-52" fmla="*/ 3604 h 10000"/>
                <a:gd name="connsiteX8-53" fmla="*/ 198 w 10000"/>
                <a:gd name="connsiteY8-54" fmla="*/ 4963 h 10000"/>
                <a:gd name="connsiteX9-55" fmla="*/ 1067 w 10000"/>
                <a:gd name="connsiteY9-56" fmla="*/ 6233 h 10000"/>
                <a:gd name="connsiteX10-57" fmla="*/ 2292 w 10000"/>
                <a:gd name="connsiteY10-58" fmla="*/ 6657 h 10000"/>
                <a:gd name="connsiteX11-59" fmla="*/ 2952 w 10000"/>
                <a:gd name="connsiteY11-60" fmla="*/ 5827 h 10000"/>
                <a:gd name="connsiteX12-61" fmla="*/ 4787 w 10000"/>
                <a:gd name="connsiteY12-62" fmla="*/ 5142 h 10000"/>
                <a:gd name="connsiteX13-63" fmla="*/ 4921 w 10000"/>
                <a:gd name="connsiteY13-64" fmla="*/ 6524 h 10000"/>
                <a:gd name="connsiteX14-65" fmla="*/ 3985 w 10000"/>
                <a:gd name="connsiteY14-66" fmla="*/ 7192 h 10000"/>
                <a:gd name="connsiteX15-67" fmla="*/ 3473 w 10000"/>
                <a:gd name="connsiteY15-68" fmla="*/ 8529 h 10000"/>
                <a:gd name="connsiteX16-69" fmla="*/ 5032 w 10000"/>
                <a:gd name="connsiteY16-70" fmla="*/ 10000 h 10000"/>
                <a:gd name="connsiteX17-71" fmla="*/ 10000 w 10000"/>
                <a:gd name="connsiteY17-72" fmla="*/ 5142 h 10000"/>
                <a:gd name="connsiteX0-73" fmla="*/ 10000 w 10000"/>
                <a:gd name="connsiteY0-74" fmla="*/ 5142 h 10000"/>
                <a:gd name="connsiteX1-75" fmla="*/ 5032 w 10000"/>
                <a:gd name="connsiteY1-76" fmla="*/ 105 h 10000"/>
                <a:gd name="connsiteX2-77" fmla="*/ 4475 w 10000"/>
                <a:gd name="connsiteY2-78" fmla="*/ 885 h 10000"/>
                <a:gd name="connsiteX3-79" fmla="*/ 2493 w 10000"/>
                <a:gd name="connsiteY3-80" fmla="*/ 1264 h 10000"/>
                <a:gd name="connsiteX4-81" fmla="*/ 377 w 10000"/>
                <a:gd name="connsiteY4-82" fmla="*/ 284 h 10000"/>
                <a:gd name="connsiteX5-83" fmla="*/ 377 w 10000"/>
                <a:gd name="connsiteY5-84" fmla="*/ 1933 h 10000"/>
                <a:gd name="connsiteX6-85" fmla="*/ 1067 w 10000"/>
                <a:gd name="connsiteY6-86" fmla="*/ 2334 h 10000"/>
                <a:gd name="connsiteX7-87" fmla="*/ 1624 w 10000"/>
                <a:gd name="connsiteY7-88" fmla="*/ 3604 h 10000"/>
                <a:gd name="connsiteX8-89" fmla="*/ 198 w 10000"/>
                <a:gd name="connsiteY8-90" fmla="*/ 4963 h 10000"/>
                <a:gd name="connsiteX9-91" fmla="*/ 1067 w 10000"/>
                <a:gd name="connsiteY9-92" fmla="*/ 6233 h 10000"/>
                <a:gd name="connsiteX10-93" fmla="*/ 2292 w 10000"/>
                <a:gd name="connsiteY10-94" fmla="*/ 6657 h 10000"/>
                <a:gd name="connsiteX11-95" fmla="*/ 2952 w 10000"/>
                <a:gd name="connsiteY11-96" fmla="*/ 5827 h 10000"/>
                <a:gd name="connsiteX12-97" fmla="*/ 4787 w 10000"/>
                <a:gd name="connsiteY12-98" fmla="*/ 5142 h 10000"/>
                <a:gd name="connsiteX13-99" fmla="*/ 4921 w 10000"/>
                <a:gd name="connsiteY13-100" fmla="*/ 6524 h 10000"/>
                <a:gd name="connsiteX14-101" fmla="*/ 3985 w 10000"/>
                <a:gd name="connsiteY14-102" fmla="*/ 7192 h 10000"/>
                <a:gd name="connsiteX15-103" fmla="*/ 3473 w 10000"/>
                <a:gd name="connsiteY15-104" fmla="*/ 8529 h 10000"/>
                <a:gd name="connsiteX16-105" fmla="*/ 5032 w 10000"/>
                <a:gd name="connsiteY16-106" fmla="*/ 10000 h 10000"/>
                <a:gd name="connsiteX17-107" fmla="*/ 10000 w 10000"/>
                <a:gd name="connsiteY17-108" fmla="*/ 5142 h 10000"/>
                <a:gd name="connsiteX0-109" fmla="*/ 10000 w 10000"/>
                <a:gd name="connsiteY0-110" fmla="*/ 5142 h 10000"/>
                <a:gd name="connsiteX1-111" fmla="*/ 5032 w 10000"/>
                <a:gd name="connsiteY1-112" fmla="*/ 105 h 10000"/>
                <a:gd name="connsiteX2-113" fmla="*/ 4475 w 10000"/>
                <a:gd name="connsiteY2-114" fmla="*/ 885 h 10000"/>
                <a:gd name="connsiteX3-115" fmla="*/ 2493 w 10000"/>
                <a:gd name="connsiteY3-116" fmla="*/ 1264 h 10000"/>
                <a:gd name="connsiteX4-117" fmla="*/ 377 w 10000"/>
                <a:gd name="connsiteY4-118" fmla="*/ 284 h 10000"/>
                <a:gd name="connsiteX5-119" fmla="*/ 377 w 10000"/>
                <a:gd name="connsiteY5-120" fmla="*/ 1933 h 10000"/>
                <a:gd name="connsiteX6-121" fmla="*/ 1067 w 10000"/>
                <a:gd name="connsiteY6-122" fmla="*/ 2334 h 10000"/>
                <a:gd name="connsiteX7-123" fmla="*/ 1624 w 10000"/>
                <a:gd name="connsiteY7-124" fmla="*/ 3604 h 10000"/>
                <a:gd name="connsiteX8-125" fmla="*/ 198 w 10000"/>
                <a:gd name="connsiteY8-126" fmla="*/ 4963 h 10000"/>
                <a:gd name="connsiteX9-127" fmla="*/ 1067 w 10000"/>
                <a:gd name="connsiteY9-128" fmla="*/ 6233 h 10000"/>
                <a:gd name="connsiteX10-129" fmla="*/ 2292 w 10000"/>
                <a:gd name="connsiteY10-130" fmla="*/ 6657 h 10000"/>
                <a:gd name="connsiteX11-131" fmla="*/ 2952 w 10000"/>
                <a:gd name="connsiteY11-132" fmla="*/ 5827 h 10000"/>
                <a:gd name="connsiteX12-133" fmla="*/ 4787 w 10000"/>
                <a:gd name="connsiteY12-134" fmla="*/ 5142 h 10000"/>
                <a:gd name="connsiteX13-135" fmla="*/ 4921 w 10000"/>
                <a:gd name="connsiteY13-136" fmla="*/ 6524 h 10000"/>
                <a:gd name="connsiteX14-137" fmla="*/ 3985 w 10000"/>
                <a:gd name="connsiteY14-138" fmla="*/ 7192 h 10000"/>
                <a:gd name="connsiteX15-139" fmla="*/ 3473 w 10000"/>
                <a:gd name="connsiteY15-140" fmla="*/ 8529 h 10000"/>
                <a:gd name="connsiteX16-141" fmla="*/ 5032 w 10000"/>
                <a:gd name="connsiteY16-142" fmla="*/ 10000 h 10000"/>
                <a:gd name="connsiteX17-143" fmla="*/ 10000 w 10000"/>
                <a:gd name="connsiteY17-144" fmla="*/ 5142 h 10000"/>
                <a:gd name="connsiteX0-145" fmla="*/ 10000 w 10000"/>
                <a:gd name="connsiteY0-146" fmla="*/ 5142 h 10000"/>
                <a:gd name="connsiteX1-147" fmla="*/ 5032 w 10000"/>
                <a:gd name="connsiteY1-148" fmla="*/ 105 h 10000"/>
                <a:gd name="connsiteX2-149" fmla="*/ 4475 w 10000"/>
                <a:gd name="connsiteY2-150" fmla="*/ 885 h 10000"/>
                <a:gd name="connsiteX3-151" fmla="*/ 2493 w 10000"/>
                <a:gd name="connsiteY3-152" fmla="*/ 1264 h 10000"/>
                <a:gd name="connsiteX4-153" fmla="*/ 377 w 10000"/>
                <a:gd name="connsiteY4-154" fmla="*/ 284 h 10000"/>
                <a:gd name="connsiteX5-155" fmla="*/ 377 w 10000"/>
                <a:gd name="connsiteY5-156" fmla="*/ 1933 h 10000"/>
                <a:gd name="connsiteX6-157" fmla="*/ 1067 w 10000"/>
                <a:gd name="connsiteY6-158" fmla="*/ 2334 h 10000"/>
                <a:gd name="connsiteX7-159" fmla="*/ 1624 w 10000"/>
                <a:gd name="connsiteY7-160" fmla="*/ 3604 h 10000"/>
                <a:gd name="connsiteX8-161" fmla="*/ 198 w 10000"/>
                <a:gd name="connsiteY8-162" fmla="*/ 4963 h 10000"/>
                <a:gd name="connsiteX9-163" fmla="*/ 1067 w 10000"/>
                <a:gd name="connsiteY9-164" fmla="*/ 6233 h 10000"/>
                <a:gd name="connsiteX10-165" fmla="*/ 2292 w 10000"/>
                <a:gd name="connsiteY10-166" fmla="*/ 6657 h 10000"/>
                <a:gd name="connsiteX11-167" fmla="*/ 2952 w 10000"/>
                <a:gd name="connsiteY11-168" fmla="*/ 5827 h 10000"/>
                <a:gd name="connsiteX12-169" fmla="*/ 4787 w 10000"/>
                <a:gd name="connsiteY12-170" fmla="*/ 5142 h 10000"/>
                <a:gd name="connsiteX13-171" fmla="*/ 4921 w 10000"/>
                <a:gd name="connsiteY13-172" fmla="*/ 6524 h 10000"/>
                <a:gd name="connsiteX14-173" fmla="*/ 3985 w 10000"/>
                <a:gd name="connsiteY14-174" fmla="*/ 7192 h 10000"/>
                <a:gd name="connsiteX15-175" fmla="*/ 3473 w 10000"/>
                <a:gd name="connsiteY15-176" fmla="*/ 8529 h 10000"/>
                <a:gd name="connsiteX16-177" fmla="*/ 5032 w 10000"/>
                <a:gd name="connsiteY16-178" fmla="*/ 10000 h 10000"/>
                <a:gd name="connsiteX17-179" fmla="*/ 10000 w 10000"/>
                <a:gd name="connsiteY17-180" fmla="*/ 5142 h 10000"/>
                <a:gd name="connsiteX0-181" fmla="*/ 10000 w 10000"/>
                <a:gd name="connsiteY0-182" fmla="*/ 5142 h 10000"/>
                <a:gd name="connsiteX1-183" fmla="*/ 5032 w 10000"/>
                <a:gd name="connsiteY1-184" fmla="*/ 105 h 10000"/>
                <a:gd name="connsiteX2-185" fmla="*/ 4475 w 10000"/>
                <a:gd name="connsiteY2-186" fmla="*/ 885 h 10000"/>
                <a:gd name="connsiteX3-187" fmla="*/ 2493 w 10000"/>
                <a:gd name="connsiteY3-188" fmla="*/ 1264 h 10000"/>
                <a:gd name="connsiteX4-189" fmla="*/ 377 w 10000"/>
                <a:gd name="connsiteY4-190" fmla="*/ 284 h 10000"/>
                <a:gd name="connsiteX5-191" fmla="*/ 377 w 10000"/>
                <a:gd name="connsiteY5-192" fmla="*/ 1933 h 10000"/>
                <a:gd name="connsiteX6-193" fmla="*/ 1067 w 10000"/>
                <a:gd name="connsiteY6-194" fmla="*/ 2334 h 10000"/>
                <a:gd name="connsiteX7-195" fmla="*/ 1624 w 10000"/>
                <a:gd name="connsiteY7-196" fmla="*/ 3604 h 10000"/>
                <a:gd name="connsiteX8-197" fmla="*/ 198 w 10000"/>
                <a:gd name="connsiteY8-198" fmla="*/ 4963 h 10000"/>
                <a:gd name="connsiteX9-199" fmla="*/ 1067 w 10000"/>
                <a:gd name="connsiteY9-200" fmla="*/ 6233 h 10000"/>
                <a:gd name="connsiteX10-201" fmla="*/ 2292 w 10000"/>
                <a:gd name="connsiteY10-202" fmla="*/ 6657 h 10000"/>
                <a:gd name="connsiteX11-203" fmla="*/ 2952 w 10000"/>
                <a:gd name="connsiteY11-204" fmla="*/ 5827 h 10000"/>
                <a:gd name="connsiteX12-205" fmla="*/ 4787 w 10000"/>
                <a:gd name="connsiteY12-206" fmla="*/ 5142 h 10000"/>
                <a:gd name="connsiteX13-207" fmla="*/ 4921 w 10000"/>
                <a:gd name="connsiteY13-208" fmla="*/ 6524 h 10000"/>
                <a:gd name="connsiteX14-209" fmla="*/ 3985 w 10000"/>
                <a:gd name="connsiteY14-210" fmla="*/ 7192 h 10000"/>
                <a:gd name="connsiteX15-211" fmla="*/ 3473 w 10000"/>
                <a:gd name="connsiteY15-212" fmla="*/ 8529 h 10000"/>
                <a:gd name="connsiteX16-213" fmla="*/ 5032 w 10000"/>
                <a:gd name="connsiteY16-214" fmla="*/ 10000 h 10000"/>
                <a:gd name="connsiteX17-215" fmla="*/ 10000 w 10000"/>
                <a:gd name="connsiteY17-216" fmla="*/ 5142 h 10000"/>
                <a:gd name="connsiteX0-217" fmla="*/ 10000 w 10000"/>
                <a:gd name="connsiteY0-218" fmla="*/ 5142 h 10000"/>
                <a:gd name="connsiteX1-219" fmla="*/ 5032 w 10000"/>
                <a:gd name="connsiteY1-220" fmla="*/ 105 h 10000"/>
                <a:gd name="connsiteX2-221" fmla="*/ 4475 w 10000"/>
                <a:gd name="connsiteY2-222" fmla="*/ 885 h 10000"/>
                <a:gd name="connsiteX3-223" fmla="*/ 2493 w 10000"/>
                <a:gd name="connsiteY3-224" fmla="*/ 1264 h 10000"/>
                <a:gd name="connsiteX4-225" fmla="*/ 377 w 10000"/>
                <a:gd name="connsiteY4-226" fmla="*/ 284 h 10000"/>
                <a:gd name="connsiteX5-227" fmla="*/ 377 w 10000"/>
                <a:gd name="connsiteY5-228" fmla="*/ 1933 h 10000"/>
                <a:gd name="connsiteX6-229" fmla="*/ 1067 w 10000"/>
                <a:gd name="connsiteY6-230" fmla="*/ 2334 h 10000"/>
                <a:gd name="connsiteX7-231" fmla="*/ 1624 w 10000"/>
                <a:gd name="connsiteY7-232" fmla="*/ 3604 h 10000"/>
                <a:gd name="connsiteX8-233" fmla="*/ 198 w 10000"/>
                <a:gd name="connsiteY8-234" fmla="*/ 4963 h 10000"/>
                <a:gd name="connsiteX9-235" fmla="*/ 1067 w 10000"/>
                <a:gd name="connsiteY9-236" fmla="*/ 6233 h 10000"/>
                <a:gd name="connsiteX10-237" fmla="*/ 2292 w 10000"/>
                <a:gd name="connsiteY10-238" fmla="*/ 6657 h 10000"/>
                <a:gd name="connsiteX11-239" fmla="*/ 2952 w 10000"/>
                <a:gd name="connsiteY11-240" fmla="*/ 5827 h 10000"/>
                <a:gd name="connsiteX12-241" fmla="*/ 4787 w 10000"/>
                <a:gd name="connsiteY12-242" fmla="*/ 5142 h 10000"/>
                <a:gd name="connsiteX13-243" fmla="*/ 4921 w 10000"/>
                <a:gd name="connsiteY13-244" fmla="*/ 6524 h 10000"/>
                <a:gd name="connsiteX14-245" fmla="*/ 3985 w 10000"/>
                <a:gd name="connsiteY14-246" fmla="*/ 7192 h 10000"/>
                <a:gd name="connsiteX15-247" fmla="*/ 3473 w 10000"/>
                <a:gd name="connsiteY15-248" fmla="*/ 8529 h 10000"/>
                <a:gd name="connsiteX16-249" fmla="*/ 5032 w 10000"/>
                <a:gd name="connsiteY16-250" fmla="*/ 10000 h 10000"/>
                <a:gd name="connsiteX17-251" fmla="*/ 10000 w 10000"/>
                <a:gd name="connsiteY17-252" fmla="*/ 5142 h 10000"/>
                <a:gd name="connsiteX0-253" fmla="*/ 10000 w 10000"/>
                <a:gd name="connsiteY0-254" fmla="*/ 5142 h 10000"/>
                <a:gd name="connsiteX1-255" fmla="*/ 5032 w 10000"/>
                <a:gd name="connsiteY1-256" fmla="*/ 105 h 10000"/>
                <a:gd name="connsiteX2-257" fmla="*/ 4475 w 10000"/>
                <a:gd name="connsiteY2-258" fmla="*/ 885 h 10000"/>
                <a:gd name="connsiteX3-259" fmla="*/ 2493 w 10000"/>
                <a:gd name="connsiteY3-260" fmla="*/ 1264 h 10000"/>
                <a:gd name="connsiteX4-261" fmla="*/ 377 w 10000"/>
                <a:gd name="connsiteY4-262" fmla="*/ 284 h 10000"/>
                <a:gd name="connsiteX5-263" fmla="*/ 377 w 10000"/>
                <a:gd name="connsiteY5-264" fmla="*/ 1933 h 10000"/>
                <a:gd name="connsiteX6-265" fmla="*/ 1067 w 10000"/>
                <a:gd name="connsiteY6-266" fmla="*/ 2334 h 10000"/>
                <a:gd name="connsiteX7-267" fmla="*/ 1624 w 10000"/>
                <a:gd name="connsiteY7-268" fmla="*/ 3604 h 10000"/>
                <a:gd name="connsiteX8-269" fmla="*/ 198 w 10000"/>
                <a:gd name="connsiteY8-270" fmla="*/ 4963 h 10000"/>
                <a:gd name="connsiteX9-271" fmla="*/ 1067 w 10000"/>
                <a:gd name="connsiteY9-272" fmla="*/ 6233 h 10000"/>
                <a:gd name="connsiteX10-273" fmla="*/ 2292 w 10000"/>
                <a:gd name="connsiteY10-274" fmla="*/ 6657 h 10000"/>
                <a:gd name="connsiteX11-275" fmla="*/ 2952 w 10000"/>
                <a:gd name="connsiteY11-276" fmla="*/ 5827 h 10000"/>
                <a:gd name="connsiteX12-277" fmla="*/ 4787 w 10000"/>
                <a:gd name="connsiteY12-278" fmla="*/ 5142 h 10000"/>
                <a:gd name="connsiteX13-279" fmla="*/ 4921 w 10000"/>
                <a:gd name="connsiteY13-280" fmla="*/ 6524 h 10000"/>
                <a:gd name="connsiteX14-281" fmla="*/ 3985 w 10000"/>
                <a:gd name="connsiteY14-282" fmla="*/ 7192 h 10000"/>
                <a:gd name="connsiteX15-283" fmla="*/ 3473 w 10000"/>
                <a:gd name="connsiteY15-284" fmla="*/ 8529 h 10000"/>
                <a:gd name="connsiteX16-285" fmla="*/ 5032 w 10000"/>
                <a:gd name="connsiteY16-286" fmla="*/ 10000 h 10000"/>
                <a:gd name="connsiteX17-287" fmla="*/ 10000 w 10000"/>
                <a:gd name="connsiteY17-288" fmla="*/ 5142 h 10000"/>
                <a:gd name="connsiteX0-289" fmla="*/ 10000 w 10000"/>
                <a:gd name="connsiteY0-290" fmla="*/ 5142 h 10000"/>
                <a:gd name="connsiteX1-291" fmla="*/ 5032 w 10000"/>
                <a:gd name="connsiteY1-292" fmla="*/ 105 h 10000"/>
                <a:gd name="connsiteX2-293" fmla="*/ 4475 w 10000"/>
                <a:gd name="connsiteY2-294" fmla="*/ 885 h 10000"/>
                <a:gd name="connsiteX3-295" fmla="*/ 2493 w 10000"/>
                <a:gd name="connsiteY3-296" fmla="*/ 1264 h 10000"/>
                <a:gd name="connsiteX4-297" fmla="*/ 377 w 10000"/>
                <a:gd name="connsiteY4-298" fmla="*/ 284 h 10000"/>
                <a:gd name="connsiteX5-299" fmla="*/ 377 w 10000"/>
                <a:gd name="connsiteY5-300" fmla="*/ 1933 h 10000"/>
                <a:gd name="connsiteX6-301" fmla="*/ 1067 w 10000"/>
                <a:gd name="connsiteY6-302" fmla="*/ 2334 h 10000"/>
                <a:gd name="connsiteX7-303" fmla="*/ 1624 w 10000"/>
                <a:gd name="connsiteY7-304" fmla="*/ 3604 h 10000"/>
                <a:gd name="connsiteX8-305" fmla="*/ 198 w 10000"/>
                <a:gd name="connsiteY8-306" fmla="*/ 4963 h 10000"/>
                <a:gd name="connsiteX9-307" fmla="*/ 1067 w 10000"/>
                <a:gd name="connsiteY9-308" fmla="*/ 6233 h 10000"/>
                <a:gd name="connsiteX10-309" fmla="*/ 2292 w 10000"/>
                <a:gd name="connsiteY10-310" fmla="*/ 6657 h 10000"/>
                <a:gd name="connsiteX11-311" fmla="*/ 2952 w 10000"/>
                <a:gd name="connsiteY11-312" fmla="*/ 5827 h 10000"/>
                <a:gd name="connsiteX12-313" fmla="*/ 4787 w 10000"/>
                <a:gd name="connsiteY12-314" fmla="*/ 5142 h 10000"/>
                <a:gd name="connsiteX13-315" fmla="*/ 4921 w 10000"/>
                <a:gd name="connsiteY13-316" fmla="*/ 6524 h 10000"/>
                <a:gd name="connsiteX14-317" fmla="*/ 3985 w 10000"/>
                <a:gd name="connsiteY14-318" fmla="*/ 7192 h 10000"/>
                <a:gd name="connsiteX15-319" fmla="*/ 3459 w 10000"/>
                <a:gd name="connsiteY15-320" fmla="*/ 8515 h 10000"/>
                <a:gd name="connsiteX16-321" fmla="*/ 5032 w 10000"/>
                <a:gd name="connsiteY16-322" fmla="*/ 10000 h 10000"/>
                <a:gd name="connsiteX17-323" fmla="*/ 10000 w 10000"/>
                <a:gd name="connsiteY17-324" fmla="*/ 5142 h 10000"/>
                <a:gd name="connsiteX0-325" fmla="*/ 10000 w 10000"/>
                <a:gd name="connsiteY0-326" fmla="*/ 5142 h 10000"/>
                <a:gd name="connsiteX1-327" fmla="*/ 5032 w 10000"/>
                <a:gd name="connsiteY1-328" fmla="*/ 105 h 10000"/>
                <a:gd name="connsiteX2-329" fmla="*/ 4475 w 10000"/>
                <a:gd name="connsiteY2-330" fmla="*/ 885 h 10000"/>
                <a:gd name="connsiteX3-331" fmla="*/ 2493 w 10000"/>
                <a:gd name="connsiteY3-332" fmla="*/ 1264 h 10000"/>
                <a:gd name="connsiteX4-333" fmla="*/ 377 w 10000"/>
                <a:gd name="connsiteY4-334" fmla="*/ 284 h 10000"/>
                <a:gd name="connsiteX5-335" fmla="*/ 377 w 10000"/>
                <a:gd name="connsiteY5-336" fmla="*/ 1933 h 10000"/>
                <a:gd name="connsiteX6-337" fmla="*/ 1067 w 10000"/>
                <a:gd name="connsiteY6-338" fmla="*/ 2334 h 10000"/>
                <a:gd name="connsiteX7-339" fmla="*/ 1624 w 10000"/>
                <a:gd name="connsiteY7-340" fmla="*/ 3604 h 10000"/>
                <a:gd name="connsiteX8-341" fmla="*/ 198 w 10000"/>
                <a:gd name="connsiteY8-342" fmla="*/ 4963 h 10000"/>
                <a:gd name="connsiteX9-343" fmla="*/ 1067 w 10000"/>
                <a:gd name="connsiteY9-344" fmla="*/ 6233 h 10000"/>
                <a:gd name="connsiteX10-345" fmla="*/ 2292 w 10000"/>
                <a:gd name="connsiteY10-346" fmla="*/ 6657 h 10000"/>
                <a:gd name="connsiteX11-347" fmla="*/ 2952 w 10000"/>
                <a:gd name="connsiteY11-348" fmla="*/ 5827 h 10000"/>
                <a:gd name="connsiteX12-349" fmla="*/ 4787 w 10000"/>
                <a:gd name="connsiteY12-350" fmla="*/ 5142 h 10000"/>
                <a:gd name="connsiteX13-351" fmla="*/ 4921 w 10000"/>
                <a:gd name="connsiteY13-352" fmla="*/ 6524 h 10000"/>
                <a:gd name="connsiteX14-353" fmla="*/ 3985 w 10000"/>
                <a:gd name="connsiteY14-354" fmla="*/ 7192 h 10000"/>
                <a:gd name="connsiteX15-355" fmla="*/ 3459 w 10000"/>
                <a:gd name="connsiteY15-356" fmla="*/ 8515 h 10000"/>
                <a:gd name="connsiteX16-357" fmla="*/ 5032 w 10000"/>
                <a:gd name="connsiteY16-358" fmla="*/ 10000 h 10000"/>
                <a:gd name="connsiteX17-359" fmla="*/ 10000 w 10000"/>
                <a:gd name="connsiteY17-360" fmla="*/ 5142 h 10000"/>
                <a:gd name="connsiteX0-361" fmla="*/ 10000 w 10000"/>
                <a:gd name="connsiteY0-362" fmla="*/ 5142 h 10000"/>
                <a:gd name="connsiteX1-363" fmla="*/ 5032 w 10000"/>
                <a:gd name="connsiteY1-364" fmla="*/ 105 h 10000"/>
                <a:gd name="connsiteX2-365" fmla="*/ 4475 w 10000"/>
                <a:gd name="connsiteY2-366" fmla="*/ 885 h 10000"/>
                <a:gd name="connsiteX3-367" fmla="*/ 2493 w 10000"/>
                <a:gd name="connsiteY3-368" fmla="*/ 1264 h 10000"/>
                <a:gd name="connsiteX4-369" fmla="*/ 377 w 10000"/>
                <a:gd name="connsiteY4-370" fmla="*/ 284 h 10000"/>
                <a:gd name="connsiteX5-371" fmla="*/ 377 w 10000"/>
                <a:gd name="connsiteY5-372" fmla="*/ 1933 h 10000"/>
                <a:gd name="connsiteX6-373" fmla="*/ 1067 w 10000"/>
                <a:gd name="connsiteY6-374" fmla="*/ 2334 h 10000"/>
                <a:gd name="connsiteX7-375" fmla="*/ 1624 w 10000"/>
                <a:gd name="connsiteY7-376" fmla="*/ 3604 h 10000"/>
                <a:gd name="connsiteX8-377" fmla="*/ 198 w 10000"/>
                <a:gd name="connsiteY8-378" fmla="*/ 4963 h 10000"/>
                <a:gd name="connsiteX9-379" fmla="*/ 1067 w 10000"/>
                <a:gd name="connsiteY9-380" fmla="*/ 6233 h 10000"/>
                <a:gd name="connsiteX10-381" fmla="*/ 2292 w 10000"/>
                <a:gd name="connsiteY10-382" fmla="*/ 6657 h 10000"/>
                <a:gd name="connsiteX11-383" fmla="*/ 2952 w 10000"/>
                <a:gd name="connsiteY11-384" fmla="*/ 5827 h 10000"/>
                <a:gd name="connsiteX12-385" fmla="*/ 4787 w 10000"/>
                <a:gd name="connsiteY12-386" fmla="*/ 5142 h 10000"/>
                <a:gd name="connsiteX13-387" fmla="*/ 4921 w 10000"/>
                <a:gd name="connsiteY13-388" fmla="*/ 6524 h 10000"/>
                <a:gd name="connsiteX14-389" fmla="*/ 3985 w 10000"/>
                <a:gd name="connsiteY14-390" fmla="*/ 7192 h 10000"/>
                <a:gd name="connsiteX15-391" fmla="*/ 3459 w 10000"/>
                <a:gd name="connsiteY15-392" fmla="*/ 8515 h 10000"/>
                <a:gd name="connsiteX16-393" fmla="*/ 5032 w 10000"/>
                <a:gd name="connsiteY16-394" fmla="*/ 10000 h 10000"/>
                <a:gd name="connsiteX17-395" fmla="*/ 10000 w 10000"/>
                <a:gd name="connsiteY17-396" fmla="*/ 5142 h 10000"/>
                <a:gd name="connsiteX0-397" fmla="*/ 10000 w 10000"/>
                <a:gd name="connsiteY0-398" fmla="*/ 5142 h 10000"/>
                <a:gd name="connsiteX1-399" fmla="*/ 5032 w 10000"/>
                <a:gd name="connsiteY1-400" fmla="*/ 105 h 10000"/>
                <a:gd name="connsiteX2-401" fmla="*/ 4475 w 10000"/>
                <a:gd name="connsiteY2-402" fmla="*/ 885 h 10000"/>
                <a:gd name="connsiteX3-403" fmla="*/ 2493 w 10000"/>
                <a:gd name="connsiteY3-404" fmla="*/ 1264 h 10000"/>
                <a:gd name="connsiteX4-405" fmla="*/ 377 w 10000"/>
                <a:gd name="connsiteY4-406" fmla="*/ 284 h 10000"/>
                <a:gd name="connsiteX5-407" fmla="*/ 377 w 10000"/>
                <a:gd name="connsiteY5-408" fmla="*/ 1933 h 10000"/>
                <a:gd name="connsiteX6-409" fmla="*/ 1067 w 10000"/>
                <a:gd name="connsiteY6-410" fmla="*/ 2334 h 10000"/>
                <a:gd name="connsiteX7-411" fmla="*/ 1624 w 10000"/>
                <a:gd name="connsiteY7-412" fmla="*/ 3604 h 10000"/>
                <a:gd name="connsiteX8-413" fmla="*/ 198 w 10000"/>
                <a:gd name="connsiteY8-414" fmla="*/ 4963 h 10000"/>
                <a:gd name="connsiteX9-415" fmla="*/ 1067 w 10000"/>
                <a:gd name="connsiteY9-416" fmla="*/ 6233 h 10000"/>
                <a:gd name="connsiteX10-417" fmla="*/ 2292 w 10000"/>
                <a:gd name="connsiteY10-418" fmla="*/ 6657 h 10000"/>
                <a:gd name="connsiteX11-419" fmla="*/ 2952 w 10000"/>
                <a:gd name="connsiteY11-420" fmla="*/ 5827 h 10000"/>
                <a:gd name="connsiteX12-421" fmla="*/ 4787 w 10000"/>
                <a:gd name="connsiteY12-422" fmla="*/ 5142 h 10000"/>
                <a:gd name="connsiteX13-423" fmla="*/ 4921 w 10000"/>
                <a:gd name="connsiteY13-424" fmla="*/ 6524 h 10000"/>
                <a:gd name="connsiteX14-425" fmla="*/ 3985 w 10000"/>
                <a:gd name="connsiteY14-426" fmla="*/ 7192 h 10000"/>
                <a:gd name="connsiteX15-427" fmla="*/ 3459 w 10000"/>
                <a:gd name="connsiteY15-428" fmla="*/ 8515 h 10000"/>
                <a:gd name="connsiteX16-429" fmla="*/ 5032 w 10000"/>
                <a:gd name="connsiteY16-430" fmla="*/ 10000 h 10000"/>
                <a:gd name="connsiteX17-431" fmla="*/ 10000 w 10000"/>
                <a:gd name="connsiteY17-432" fmla="*/ 5142 h 10000"/>
                <a:gd name="connsiteX0-433" fmla="*/ 10000 w 10000"/>
                <a:gd name="connsiteY0-434" fmla="*/ 5142 h 10000"/>
                <a:gd name="connsiteX1-435" fmla="*/ 5032 w 10000"/>
                <a:gd name="connsiteY1-436" fmla="*/ 105 h 10000"/>
                <a:gd name="connsiteX2-437" fmla="*/ 4475 w 10000"/>
                <a:gd name="connsiteY2-438" fmla="*/ 885 h 10000"/>
                <a:gd name="connsiteX3-439" fmla="*/ 2493 w 10000"/>
                <a:gd name="connsiteY3-440" fmla="*/ 1264 h 10000"/>
                <a:gd name="connsiteX4-441" fmla="*/ 377 w 10000"/>
                <a:gd name="connsiteY4-442" fmla="*/ 284 h 10000"/>
                <a:gd name="connsiteX5-443" fmla="*/ 377 w 10000"/>
                <a:gd name="connsiteY5-444" fmla="*/ 1933 h 10000"/>
                <a:gd name="connsiteX6-445" fmla="*/ 1067 w 10000"/>
                <a:gd name="connsiteY6-446" fmla="*/ 2334 h 10000"/>
                <a:gd name="connsiteX7-447" fmla="*/ 1624 w 10000"/>
                <a:gd name="connsiteY7-448" fmla="*/ 3604 h 10000"/>
                <a:gd name="connsiteX8-449" fmla="*/ 198 w 10000"/>
                <a:gd name="connsiteY8-450" fmla="*/ 4963 h 10000"/>
                <a:gd name="connsiteX9-451" fmla="*/ 1067 w 10000"/>
                <a:gd name="connsiteY9-452" fmla="*/ 6233 h 10000"/>
                <a:gd name="connsiteX10-453" fmla="*/ 2292 w 10000"/>
                <a:gd name="connsiteY10-454" fmla="*/ 6657 h 10000"/>
                <a:gd name="connsiteX11-455" fmla="*/ 2952 w 10000"/>
                <a:gd name="connsiteY11-456" fmla="*/ 5827 h 10000"/>
                <a:gd name="connsiteX12-457" fmla="*/ 4787 w 10000"/>
                <a:gd name="connsiteY12-458" fmla="*/ 5142 h 10000"/>
                <a:gd name="connsiteX13-459" fmla="*/ 4921 w 10000"/>
                <a:gd name="connsiteY13-460" fmla="*/ 6524 h 10000"/>
                <a:gd name="connsiteX14-461" fmla="*/ 3985 w 10000"/>
                <a:gd name="connsiteY14-462" fmla="*/ 7192 h 10000"/>
                <a:gd name="connsiteX15-463" fmla="*/ 3459 w 10000"/>
                <a:gd name="connsiteY15-464" fmla="*/ 8515 h 10000"/>
                <a:gd name="connsiteX16-465" fmla="*/ 5032 w 10000"/>
                <a:gd name="connsiteY16-466" fmla="*/ 10000 h 10000"/>
                <a:gd name="connsiteX17-467" fmla="*/ 10000 w 10000"/>
                <a:gd name="connsiteY17-468" fmla="*/ 5142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0000" h="10000">
                  <a:moveTo>
                    <a:pt x="10000" y="5142"/>
                  </a:moveTo>
                  <a:lnTo>
                    <a:pt x="5032" y="105"/>
                  </a:lnTo>
                  <a:cubicBezTo>
                    <a:pt x="5032" y="105"/>
                    <a:pt x="4609" y="751"/>
                    <a:pt x="4475" y="885"/>
                  </a:cubicBezTo>
                  <a:cubicBezTo>
                    <a:pt x="4475" y="885"/>
                    <a:pt x="3317" y="2401"/>
                    <a:pt x="2493" y="1264"/>
                  </a:cubicBezTo>
                  <a:cubicBezTo>
                    <a:pt x="2493" y="1264"/>
                    <a:pt x="1691" y="-719"/>
                    <a:pt x="377" y="284"/>
                  </a:cubicBezTo>
                  <a:cubicBezTo>
                    <a:pt x="377" y="284"/>
                    <a:pt x="-470" y="908"/>
                    <a:pt x="377" y="1933"/>
                  </a:cubicBezTo>
                  <a:cubicBezTo>
                    <a:pt x="377" y="1933"/>
                    <a:pt x="733" y="2222"/>
                    <a:pt x="1067" y="2334"/>
                  </a:cubicBezTo>
                  <a:cubicBezTo>
                    <a:pt x="1067" y="2334"/>
                    <a:pt x="2181" y="2868"/>
                    <a:pt x="1624" y="3604"/>
                  </a:cubicBezTo>
                  <a:cubicBezTo>
                    <a:pt x="1624" y="3604"/>
                    <a:pt x="1357" y="4184"/>
                    <a:pt x="198" y="4963"/>
                  </a:cubicBezTo>
                  <a:cubicBezTo>
                    <a:pt x="198" y="4963"/>
                    <a:pt x="464" y="5764"/>
                    <a:pt x="1067" y="6233"/>
                  </a:cubicBezTo>
                  <a:cubicBezTo>
                    <a:pt x="1067" y="6233"/>
                    <a:pt x="1681" y="6838"/>
                    <a:pt x="2292" y="6657"/>
                  </a:cubicBezTo>
                  <a:cubicBezTo>
                    <a:pt x="2606" y="6589"/>
                    <a:pt x="2523" y="6544"/>
                    <a:pt x="2952" y="5827"/>
                  </a:cubicBezTo>
                  <a:cubicBezTo>
                    <a:pt x="2952" y="5827"/>
                    <a:pt x="3709" y="4333"/>
                    <a:pt x="4787" y="5142"/>
                  </a:cubicBezTo>
                  <a:cubicBezTo>
                    <a:pt x="5002" y="5385"/>
                    <a:pt x="5393" y="5865"/>
                    <a:pt x="4921" y="6524"/>
                  </a:cubicBezTo>
                  <a:cubicBezTo>
                    <a:pt x="4921" y="6524"/>
                    <a:pt x="4554" y="7030"/>
                    <a:pt x="3985" y="7192"/>
                  </a:cubicBezTo>
                  <a:cubicBezTo>
                    <a:pt x="3826" y="7368"/>
                    <a:pt x="3036" y="7668"/>
                    <a:pt x="3459" y="8515"/>
                  </a:cubicBezTo>
                  <a:cubicBezTo>
                    <a:pt x="3453" y="8629"/>
                    <a:pt x="4654" y="9843"/>
                    <a:pt x="5032" y="10000"/>
                  </a:cubicBezTo>
                  <a:lnTo>
                    <a:pt x="10000" y="5142"/>
                  </a:ln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4" name="Freeform 12"/>
            <p:cNvSpPr/>
            <p:nvPr/>
          </p:nvSpPr>
          <p:spPr bwMode="auto">
            <a:xfrm>
              <a:off x="3649315" y="2731770"/>
              <a:ext cx="1870075" cy="1541462"/>
            </a:xfrm>
            <a:custGeom>
              <a:avLst/>
              <a:gdLst>
                <a:gd name="T0" fmla="*/ 121 w 499"/>
                <a:gd name="T1" fmla="*/ 3 h 411"/>
                <a:gd name="T2" fmla="*/ 22 w 499"/>
                <a:gd name="T3" fmla="*/ 236 h 411"/>
                <a:gd name="T4" fmla="*/ 67 w 499"/>
                <a:gd name="T5" fmla="*/ 316 h 411"/>
                <a:gd name="T6" fmla="*/ 289 w 499"/>
                <a:gd name="T7" fmla="*/ 411 h 411"/>
                <a:gd name="T8" fmla="*/ 359 w 499"/>
                <a:gd name="T9" fmla="*/ 309 h 411"/>
                <a:gd name="T10" fmla="*/ 398 w 499"/>
                <a:gd name="T11" fmla="*/ 333 h 411"/>
                <a:gd name="T12" fmla="*/ 486 w 499"/>
                <a:gd name="T13" fmla="*/ 318 h 411"/>
                <a:gd name="T14" fmla="*/ 437 w 499"/>
                <a:gd name="T15" fmla="*/ 249 h 411"/>
                <a:gd name="T16" fmla="*/ 371 w 499"/>
                <a:gd name="T17" fmla="*/ 207 h 411"/>
                <a:gd name="T18" fmla="*/ 411 w 499"/>
                <a:gd name="T19" fmla="*/ 123 h 411"/>
                <a:gd name="T20" fmla="*/ 285 w 499"/>
                <a:gd name="T21" fmla="*/ 103 h 411"/>
                <a:gd name="T22" fmla="*/ 280 w 499"/>
                <a:gd name="T23" fmla="*/ 142 h 411"/>
                <a:gd name="T24" fmla="*/ 209 w 499"/>
                <a:gd name="T25" fmla="*/ 191 h 411"/>
                <a:gd name="T26" fmla="*/ 215 w 499"/>
                <a:gd name="T27" fmla="*/ 95 h 411"/>
                <a:gd name="T28" fmla="*/ 194 w 499"/>
                <a:gd name="T29" fmla="*/ 22 h 411"/>
                <a:gd name="T30" fmla="*/ 121 w 499"/>
                <a:gd name="T31" fmla="*/ 3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411">
                  <a:moveTo>
                    <a:pt x="121" y="3"/>
                  </a:moveTo>
                  <a:cubicBezTo>
                    <a:pt x="22" y="236"/>
                    <a:pt x="22" y="236"/>
                    <a:pt x="22" y="236"/>
                  </a:cubicBezTo>
                  <a:cubicBezTo>
                    <a:pt x="22" y="236"/>
                    <a:pt x="0" y="296"/>
                    <a:pt x="67" y="316"/>
                  </a:cubicBezTo>
                  <a:cubicBezTo>
                    <a:pt x="67" y="316"/>
                    <a:pt x="275" y="401"/>
                    <a:pt x="289" y="411"/>
                  </a:cubicBezTo>
                  <a:cubicBezTo>
                    <a:pt x="289" y="411"/>
                    <a:pt x="303" y="307"/>
                    <a:pt x="359" y="309"/>
                  </a:cubicBezTo>
                  <a:cubicBezTo>
                    <a:pt x="359" y="309"/>
                    <a:pt x="374" y="310"/>
                    <a:pt x="398" y="333"/>
                  </a:cubicBezTo>
                  <a:cubicBezTo>
                    <a:pt x="398" y="333"/>
                    <a:pt x="450" y="377"/>
                    <a:pt x="486" y="318"/>
                  </a:cubicBezTo>
                  <a:cubicBezTo>
                    <a:pt x="486" y="318"/>
                    <a:pt x="499" y="260"/>
                    <a:pt x="437" y="249"/>
                  </a:cubicBezTo>
                  <a:cubicBezTo>
                    <a:pt x="437" y="249"/>
                    <a:pt x="370" y="257"/>
                    <a:pt x="371" y="207"/>
                  </a:cubicBezTo>
                  <a:cubicBezTo>
                    <a:pt x="371" y="207"/>
                    <a:pt x="376" y="164"/>
                    <a:pt x="411" y="123"/>
                  </a:cubicBezTo>
                  <a:cubicBezTo>
                    <a:pt x="411" y="123"/>
                    <a:pt x="322" y="47"/>
                    <a:pt x="285" y="103"/>
                  </a:cubicBezTo>
                  <a:cubicBezTo>
                    <a:pt x="285" y="103"/>
                    <a:pt x="278" y="122"/>
                    <a:pt x="280" y="142"/>
                  </a:cubicBezTo>
                  <a:cubicBezTo>
                    <a:pt x="280" y="142"/>
                    <a:pt x="272" y="215"/>
                    <a:pt x="209" y="191"/>
                  </a:cubicBezTo>
                  <a:cubicBezTo>
                    <a:pt x="209" y="191"/>
                    <a:pt x="150" y="157"/>
                    <a:pt x="215" y="95"/>
                  </a:cubicBezTo>
                  <a:cubicBezTo>
                    <a:pt x="215" y="95"/>
                    <a:pt x="252" y="45"/>
                    <a:pt x="194" y="22"/>
                  </a:cubicBezTo>
                  <a:cubicBezTo>
                    <a:pt x="194" y="22"/>
                    <a:pt x="159" y="0"/>
                    <a:pt x="121" y="3"/>
                  </a:cubicBez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5" name="Freeform 13"/>
            <p:cNvSpPr/>
            <p:nvPr/>
          </p:nvSpPr>
          <p:spPr bwMode="auto">
            <a:xfrm>
              <a:off x="4536728" y="1577658"/>
              <a:ext cx="1905000" cy="1574800"/>
            </a:xfrm>
            <a:custGeom>
              <a:avLst/>
              <a:gdLst>
                <a:gd name="T0" fmla="*/ 222 w 508"/>
                <a:gd name="T1" fmla="*/ 418 h 420"/>
                <a:gd name="T2" fmla="*/ 143 w 508"/>
                <a:gd name="T3" fmla="*/ 320 h 420"/>
                <a:gd name="T4" fmla="*/ 29 w 508"/>
                <a:gd name="T5" fmla="*/ 334 h 420"/>
                <a:gd name="T6" fmla="*/ 102 w 508"/>
                <a:gd name="T7" fmla="*/ 256 h 420"/>
                <a:gd name="T8" fmla="*/ 99 w 508"/>
                <a:gd name="T9" fmla="*/ 130 h 420"/>
                <a:gd name="T10" fmla="*/ 330 w 508"/>
                <a:gd name="T11" fmla="*/ 24 h 420"/>
                <a:gd name="T12" fmla="*/ 402 w 508"/>
                <a:gd name="T13" fmla="*/ 48 h 420"/>
                <a:gd name="T14" fmla="*/ 508 w 508"/>
                <a:gd name="T15" fmla="*/ 285 h 420"/>
                <a:gd name="T16" fmla="*/ 384 w 508"/>
                <a:gd name="T17" fmla="*/ 309 h 420"/>
                <a:gd name="T18" fmla="*/ 378 w 508"/>
                <a:gd name="T19" fmla="*/ 280 h 420"/>
                <a:gd name="T20" fmla="*/ 309 w 508"/>
                <a:gd name="T21" fmla="*/ 221 h 420"/>
                <a:gd name="T22" fmla="*/ 283 w 508"/>
                <a:gd name="T23" fmla="*/ 276 h 420"/>
                <a:gd name="T24" fmla="*/ 314 w 508"/>
                <a:gd name="T25" fmla="*/ 321 h 420"/>
                <a:gd name="T26" fmla="*/ 298 w 508"/>
                <a:gd name="T27" fmla="*/ 393 h 420"/>
                <a:gd name="T28" fmla="*/ 222 w 508"/>
                <a:gd name="T29" fmla="*/ 418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8" h="420">
                  <a:moveTo>
                    <a:pt x="222" y="418"/>
                  </a:moveTo>
                  <a:cubicBezTo>
                    <a:pt x="222" y="418"/>
                    <a:pt x="207" y="289"/>
                    <a:pt x="143" y="320"/>
                  </a:cubicBezTo>
                  <a:cubicBezTo>
                    <a:pt x="143" y="320"/>
                    <a:pt x="77" y="405"/>
                    <a:pt x="29" y="334"/>
                  </a:cubicBezTo>
                  <a:cubicBezTo>
                    <a:pt x="29" y="334"/>
                    <a:pt x="0" y="259"/>
                    <a:pt x="102" y="256"/>
                  </a:cubicBezTo>
                  <a:cubicBezTo>
                    <a:pt x="102" y="256"/>
                    <a:pt x="186" y="252"/>
                    <a:pt x="99" y="130"/>
                  </a:cubicBezTo>
                  <a:cubicBezTo>
                    <a:pt x="330" y="24"/>
                    <a:pt x="330" y="24"/>
                    <a:pt x="330" y="24"/>
                  </a:cubicBezTo>
                  <a:cubicBezTo>
                    <a:pt x="330" y="24"/>
                    <a:pt x="380" y="0"/>
                    <a:pt x="402" y="48"/>
                  </a:cubicBezTo>
                  <a:cubicBezTo>
                    <a:pt x="508" y="285"/>
                    <a:pt x="508" y="285"/>
                    <a:pt x="508" y="285"/>
                  </a:cubicBezTo>
                  <a:cubicBezTo>
                    <a:pt x="508" y="285"/>
                    <a:pt x="424" y="372"/>
                    <a:pt x="384" y="309"/>
                  </a:cubicBezTo>
                  <a:cubicBezTo>
                    <a:pt x="384" y="309"/>
                    <a:pt x="377" y="301"/>
                    <a:pt x="378" y="280"/>
                  </a:cubicBezTo>
                  <a:cubicBezTo>
                    <a:pt x="378" y="280"/>
                    <a:pt x="372" y="197"/>
                    <a:pt x="309" y="221"/>
                  </a:cubicBezTo>
                  <a:cubicBezTo>
                    <a:pt x="309" y="221"/>
                    <a:pt x="277" y="230"/>
                    <a:pt x="283" y="276"/>
                  </a:cubicBezTo>
                  <a:cubicBezTo>
                    <a:pt x="283" y="276"/>
                    <a:pt x="295" y="305"/>
                    <a:pt x="314" y="321"/>
                  </a:cubicBezTo>
                  <a:cubicBezTo>
                    <a:pt x="314" y="321"/>
                    <a:pt x="355" y="355"/>
                    <a:pt x="298" y="393"/>
                  </a:cubicBezTo>
                  <a:cubicBezTo>
                    <a:pt x="298" y="393"/>
                    <a:pt x="271" y="420"/>
                    <a:pt x="222" y="418"/>
                  </a:cubicBez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grpSp>
      <p:sp>
        <p:nvSpPr>
          <p:cNvPr id="32" name="矩形 31"/>
          <p:cNvSpPr/>
          <p:nvPr/>
        </p:nvSpPr>
        <p:spPr>
          <a:xfrm>
            <a:off x="8318760" y="3850051"/>
            <a:ext cx="3773330" cy="39878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主要建议与说明。</a:t>
            </a:r>
          </a:p>
        </p:txBody>
      </p:sp>
      <p:sp>
        <p:nvSpPr>
          <p:cNvPr id="34" name="矩形 33"/>
          <p:cNvSpPr/>
          <p:nvPr/>
        </p:nvSpPr>
        <p:spPr>
          <a:xfrm>
            <a:off x="8218170" y="5109845"/>
            <a:ext cx="3973830" cy="39878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附录、报告提要等。</a:t>
            </a:r>
          </a:p>
        </p:txBody>
      </p:sp>
      <p:sp>
        <p:nvSpPr>
          <p:cNvPr id="36" name="矩形 35"/>
          <p:cNvSpPr/>
          <p:nvPr/>
        </p:nvSpPr>
        <p:spPr>
          <a:xfrm>
            <a:off x="1311275" y="2637155"/>
            <a:ext cx="2912110" cy="368300"/>
          </a:xfrm>
          <a:prstGeom prst="rect">
            <a:avLst/>
          </a:prstGeom>
        </p:spPr>
        <p:txBody>
          <a:bodyPr wrap="square">
            <a:spAutoFit/>
            <a:scene3d>
              <a:camera prst="orthographicFront"/>
              <a:lightRig rig="threePt" dir="t"/>
            </a:scene3d>
            <a:sp3d contourW="12700"/>
          </a:bodyPr>
          <a:lstStyle/>
          <a:p>
            <a:pPr>
              <a:spcAft>
                <a:spcPts val="0"/>
              </a:spcAft>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rPr>
              <a:t>培训需求分析的背景介绍</a:t>
            </a:r>
          </a:p>
        </p:txBody>
      </p:sp>
      <p:sp>
        <p:nvSpPr>
          <p:cNvPr id="38" name="矩形 37"/>
          <p:cNvSpPr/>
          <p:nvPr/>
        </p:nvSpPr>
        <p:spPr>
          <a:xfrm>
            <a:off x="328841" y="3840169"/>
            <a:ext cx="3725977" cy="706755"/>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概述需求分析实施的主要方法和过程。</a:t>
            </a:r>
          </a:p>
        </p:txBody>
      </p:sp>
      <p:sp>
        <p:nvSpPr>
          <p:cNvPr id="26" name="矩形 25"/>
          <p:cNvSpPr/>
          <p:nvPr/>
        </p:nvSpPr>
        <p:spPr>
          <a:xfrm>
            <a:off x="309801" y="5044800"/>
            <a:ext cx="4801314" cy="39878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介绍培训需求调查的对象。</a:t>
            </a:r>
          </a:p>
        </p:txBody>
      </p:sp>
      <p:sp>
        <p:nvSpPr>
          <p:cNvPr id="27" name="矩形 26"/>
          <p:cNvSpPr/>
          <p:nvPr/>
        </p:nvSpPr>
        <p:spPr>
          <a:xfrm>
            <a:off x="6591027" y="2620040"/>
            <a:ext cx="5133249" cy="39878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阐述培训需求调查的内容及分析结果</a:t>
            </a:r>
          </a:p>
        </p:txBody>
      </p:sp>
      <p:sp>
        <p:nvSpPr>
          <p:cNvPr id="28" name="矩形 27"/>
          <p:cNvSpPr/>
          <p:nvPr/>
        </p:nvSpPr>
        <p:spPr>
          <a:xfrm>
            <a:off x="739140" y="1064895"/>
            <a:ext cx="1104455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培训需求调查结束之后,人力资源部应该对培训需求进行正确分析与确认,撰写培训与开发需求分析报告书。</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一般而言,培训与开发需求分析报告书通常由以下几部分组成</a:t>
            </a:r>
            <a:r>
              <a:rPr lang="zh-CN" sz="1600" dirty="0">
                <a:latin typeface="微软雅黑" panose="020B0503020204020204" charset="-122"/>
                <a:ea typeface="微软雅黑" panose="020B0503020204020204" charset="-122"/>
                <a:cs typeface="微软雅黑" panose="020B0503020204020204" charset="-122"/>
                <a:sym typeface="+mn-ea"/>
              </a:rPr>
              <a:t>：</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par>
                          <p:cTn id="10" fill="hold">
                            <p:stCondLst>
                              <p:cond delay="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childTnLst>
                          </p:cTn>
                        </p:par>
                        <p:par>
                          <p:cTn id="14" fill="hold">
                            <p:stCondLst>
                              <p:cond delay="500"/>
                            </p:stCondLst>
                            <p:childTnLst>
                              <p:par>
                                <p:cTn id="15" presetID="6" presetClass="entr" presetSubtype="16"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ircle(in)">
                                      <p:cBhvr>
                                        <p:cTn id="17" dur="2000"/>
                                        <p:tgtEl>
                                          <p:spTgt spid="11"/>
                                        </p:tgtEl>
                                      </p:cBhvr>
                                    </p:animEffect>
                                  </p:childTnLst>
                                </p:cTn>
                              </p:par>
                            </p:childTnLst>
                          </p:cTn>
                        </p:par>
                        <p:par>
                          <p:cTn id="18" fill="hold">
                            <p:stCondLst>
                              <p:cond delay="2500"/>
                            </p:stCondLst>
                            <p:childTnLst>
                              <p:par>
                                <p:cTn id="19" presetID="6"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circle(in)">
                                      <p:cBhvr>
                                        <p:cTn id="21" dur="2000"/>
                                        <p:tgtEl>
                                          <p:spTgt spid="36"/>
                                        </p:tgtEl>
                                      </p:cBhvr>
                                    </p:animEffect>
                                  </p:childTnLst>
                                </p:cTn>
                              </p:par>
                              <p:par>
                                <p:cTn id="22" presetID="6" presetClass="entr" presetSubtype="16" fill="hold" grpId="0" nodeType="with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circle(in)">
                                      <p:cBhvr>
                                        <p:cTn id="24" dur="2000"/>
                                        <p:tgtEl>
                                          <p:spTgt spid="38"/>
                                        </p:tgtEl>
                                      </p:cBhvr>
                                    </p:animEffect>
                                  </p:childTnLst>
                                </p:cTn>
                              </p:par>
                              <p:par>
                                <p:cTn id="25" presetID="6" presetClass="entr" presetSubtype="16"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circle(in)">
                                      <p:cBhvr>
                                        <p:cTn id="27" dur="2000"/>
                                        <p:tgtEl>
                                          <p:spTgt spid="26"/>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circle(in)">
                                      <p:cBhvr>
                                        <p:cTn id="30" dur="2000"/>
                                        <p:tgtEl>
                                          <p:spTgt spid="32"/>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circle(in)">
                                      <p:cBhvr>
                                        <p:cTn id="33" dur="2000"/>
                                        <p:tgtEl>
                                          <p:spTgt spid="34"/>
                                        </p:tgtEl>
                                      </p:cBhvr>
                                    </p:animEffect>
                                  </p:childTnLst>
                                </p:cTn>
                              </p:par>
                              <p:par>
                                <p:cTn id="34" presetID="6" presetClass="entr" presetSubtype="16"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circle(in)">
                                      <p:cBhvr>
                                        <p:cTn id="36"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bldLvl="0" animBg="1"/>
      <p:bldP spid="32" grpId="0"/>
      <p:bldP spid="34" grpId="0"/>
      <p:bldP spid="36" grpId="0"/>
      <p:bldP spid="38" grpId="0"/>
      <p:bldP spid="26" grpId="0"/>
      <p:bldP spid="27" grpId="0"/>
      <p:bldP spid="28" grpId="0" bldLvl="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9" name="矩形 8"/>
          <p:cNvSpPr/>
          <p:nvPr/>
        </p:nvSpPr>
        <p:spPr>
          <a:xfrm>
            <a:off x="739140" y="1064895"/>
            <a:ext cx="11044555" cy="1568450"/>
          </a:xfrm>
          <a:prstGeom prst="rect">
            <a:avLst/>
          </a:prstGeom>
          <a:ln>
            <a:solidFill>
              <a:srgbClr val="9B552C"/>
            </a:solidFill>
          </a:ln>
        </p:spPr>
        <p:txBody>
          <a:bodyPr wrap="square">
            <a:spAutoFit/>
          </a:bodyPr>
          <a:lstStyle/>
          <a:p>
            <a:pPr indent="266700" algn="l">
              <a:lnSpc>
                <a:spcPct val="150000"/>
              </a:lnSpc>
              <a:spcAft>
                <a:spcPts val="0"/>
              </a:spcAft>
            </a:pPr>
            <a:r>
              <a:rPr sz="1600" b="1" dirty="0">
                <a:latin typeface="微软雅黑" panose="020B0503020204020204" charset="-122"/>
                <a:ea typeface="微软雅黑" panose="020B0503020204020204" charset="-122"/>
                <a:cs typeface="微软雅黑" panose="020B0503020204020204" charset="-122"/>
                <a:sym typeface="+mn-ea"/>
              </a:rPr>
              <a:t>培训与开发的目标</a:t>
            </a:r>
            <a:r>
              <a:rPr lang="zh-CN" sz="1600" b="1" dirty="0">
                <a:latin typeface="微软雅黑" panose="020B0503020204020204" charset="-122"/>
                <a:ea typeface="微软雅黑" panose="020B0503020204020204" charset="-122"/>
                <a:cs typeface="微软雅黑" panose="020B0503020204020204" charset="-122"/>
                <a:sym typeface="+mn-ea"/>
              </a:rPr>
              <a:t>：</a:t>
            </a:r>
          </a:p>
          <a:p>
            <a:pPr indent="266700" algn="l">
              <a:lnSpc>
                <a:spcPct val="150000"/>
              </a:lnSpc>
              <a:spcAft>
                <a:spcPts val="0"/>
              </a:spcAft>
            </a:pPr>
            <a:r>
              <a:rPr lang="zh-CN" sz="1600" dirty="0">
                <a:latin typeface="微软雅黑" panose="020B0503020204020204" charset="-122"/>
                <a:ea typeface="微软雅黑" panose="020B0503020204020204" charset="-122"/>
                <a:cs typeface="微软雅黑" panose="020B0503020204020204" charset="-122"/>
                <a:sym typeface="+mn-ea"/>
              </a:rPr>
              <a:t>培训与开发目标的确定依赖于培训需求分析,一般而言,通过培训需求分析,可以明确员工的现有状况与应有状况之间的差距,而消除这个差距,就是培训与开发的目标。培训总目标是宏观的、抽象的,它需要不断分层细化,使其具体化、可操作化。目标越具体越有可行性,就越有利于总体目标的实现。</a:t>
            </a:r>
          </a:p>
        </p:txBody>
      </p:sp>
      <p:sp>
        <p:nvSpPr>
          <p:cNvPr id="4" name="矩形 3"/>
          <p:cNvSpPr/>
          <p:nvPr/>
        </p:nvSpPr>
        <p:spPr>
          <a:xfrm>
            <a:off x="4453890" y="2699385"/>
            <a:ext cx="2252345" cy="368300"/>
          </a:xfrm>
          <a:prstGeom prst="rect">
            <a:avLst/>
          </a:prstGeom>
        </p:spPr>
        <p:txBody>
          <a:bodyPr wrap="square">
            <a:spAutoFit/>
          </a:bodyPr>
          <a:lstStyle/>
          <a:p>
            <a:pPr algn="l"/>
            <a:r>
              <a:rPr sz="1800" dirty="0">
                <a:solidFill>
                  <a:srgbClr val="FF0000"/>
                </a:solidFill>
                <a:latin typeface="微软雅黑" panose="020B0503020204020204" charset="-122"/>
                <a:ea typeface="微软雅黑" panose="020B0503020204020204" charset="-122"/>
                <a:cs typeface="Times New Roman" panose="02020603050405020304" pitchFamily="18" charset="0"/>
              </a:rPr>
              <a:t>培训与开发的内容</a:t>
            </a:r>
          </a:p>
        </p:txBody>
      </p:sp>
      <p:graphicFrame>
        <p:nvGraphicFramePr>
          <p:cNvPr id="8" name="图示 7"/>
          <p:cNvGraphicFramePr/>
          <p:nvPr/>
        </p:nvGraphicFramePr>
        <p:xfrm>
          <a:off x="3260725" y="3121025"/>
          <a:ext cx="5671185" cy="34023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4" grpId="0"/>
      <p:bldGraphic spid="8"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grpSp>
        <p:nvGrpSpPr>
          <p:cNvPr id="45" name="组合 44"/>
          <p:cNvGrpSpPr/>
          <p:nvPr/>
        </p:nvGrpSpPr>
        <p:grpSpPr>
          <a:xfrm>
            <a:off x="605120" y="984431"/>
            <a:ext cx="11072530" cy="5707199"/>
            <a:chOff x="953" y="1934"/>
            <a:chExt cx="17437" cy="8988"/>
          </a:xfrm>
        </p:grpSpPr>
        <p:grpSp>
          <p:nvGrpSpPr>
            <p:cNvPr id="458" name="椭圆 5"/>
            <p:cNvGrpSpPr/>
            <p:nvPr/>
          </p:nvGrpSpPr>
          <p:grpSpPr>
            <a:xfrm>
              <a:off x="977" y="1934"/>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2354"/>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2098"/>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具备完成本职工作所必需的基本知识。</a:t>
              </a:r>
            </a:p>
          </p:txBody>
        </p:sp>
        <p:grpSp>
          <p:nvGrpSpPr>
            <p:cNvPr id="463" name="椭圆 9"/>
            <p:cNvGrpSpPr/>
            <p:nvPr/>
          </p:nvGrpSpPr>
          <p:grpSpPr>
            <a:xfrm>
              <a:off x="977" y="3082"/>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502"/>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3234"/>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熟悉掌握公司的发展战略、目标、经营状况、组织结构、各项规章制度、市场环境等。</a:t>
              </a:r>
            </a:p>
          </p:txBody>
        </p:sp>
        <p:grpSp>
          <p:nvGrpSpPr>
            <p:cNvPr id="468" name="椭圆 13"/>
            <p:cNvGrpSpPr/>
            <p:nvPr/>
          </p:nvGrpSpPr>
          <p:grpSpPr>
            <a:xfrm>
              <a:off x="953" y="4297"/>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733"/>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461"/>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了解公司各部门的工作内容与沟通关系。</a:t>
              </a:r>
            </a:p>
          </p:txBody>
        </p:sp>
        <p:grpSp>
          <p:nvGrpSpPr>
            <p:cNvPr id="473" name="椭圆 16"/>
            <p:cNvGrpSpPr/>
            <p:nvPr/>
          </p:nvGrpSpPr>
          <p:grpSpPr>
            <a:xfrm>
              <a:off x="953" y="5428"/>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848"/>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518"/>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明确岗位职责,了解与工作岗位相关的市场状况。</a:t>
              </a:r>
            </a:p>
          </p:txBody>
        </p:sp>
        <p:grpSp>
          <p:nvGrpSpPr>
            <p:cNvPr id="24" name="椭圆 5"/>
            <p:cNvGrpSpPr/>
            <p:nvPr/>
          </p:nvGrpSpPr>
          <p:grpSpPr>
            <a:xfrm>
              <a:off x="953" y="6502"/>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922"/>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665"/>
              <a:ext cx="1489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掌握节约和控制成本的措施。</a:t>
              </a:r>
            </a:p>
          </p:txBody>
        </p:sp>
        <p:grpSp>
          <p:nvGrpSpPr>
            <p:cNvPr id="29" name="椭圆 9"/>
            <p:cNvGrpSpPr/>
            <p:nvPr/>
          </p:nvGrpSpPr>
          <p:grpSpPr>
            <a:xfrm>
              <a:off x="977" y="7650"/>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8070"/>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802"/>
              <a:ext cx="14877"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培养和掌握一定的管理知识,如计划、组织、领导和控制等。</a:t>
              </a:r>
            </a:p>
          </p:txBody>
        </p:sp>
        <p:grpSp>
          <p:nvGrpSpPr>
            <p:cNvPr id="34" name="椭圆 13"/>
            <p:cNvGrpSpPr/>
            <p:nvPr/>
          </p:nvGrpSpPr>
          <p:grpSpPr>
            <a:xfrm>
              <a:off x="977" y="8865"/>
              <a:ext cx="908" cy="908"/>
              <a:chOff x="-1" y="-1"/>
              <a:chExt cx="432600" cy="432626"/>
            </a:xfrm>
          </p:grpSpPr>
          <p:sp>
            <p:nvSpPr>
              <p:cNvPr id="3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6" name="3"/>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7</a:t>
                </a:r>
              </a:p>
            </p:txBody>
          </p:sp>
        </p:grpSp>
        <p:sp>
          <p:nvSpPr>
            <p:cNvPr id="37" name="直接连接符 14"/>
            <p:cNvSpPr/>
            <p:nvPr/>
          </p:nvSpPr>
          <p:spPr>
            <a:xfrm>
              <a:off x="1866" y="9285"/>
              <a:ext cx="1573" cy="0"/>
            </a:xfrm>
            <a:prstGeom prst="line">
              <a:avLst/>
            </a:prstGeom>
            <a:ln w="6350">
              <a:solidFill>
                <a:srgbClr val="808080"/>
              </a:solidFill>
              <a:prstDash val="dash"/>
              <a:miter/>
              <a:tailEnd type="oval"/>
            </a:ln>
          </p:spPr>
          <p:txBody>
            <a:bodyPr lIns="60959" rIns="60959"/>
            <a:lstStyle/>
            <a:p>
              <a:endParaRPr sz="2400"/>
            </a:p>
          </p:txBody>
        </p:sp>
        <p:sp>
          <p:nvSpPr>
            <p:cNvPr id="38" name="标题 11"/>
            <p:cNvSpPr txBox="1"/>
            <p:nvPr/>
          </p:nvSpPr>
          <p:spPr>
            <a:xfrm>
              <a:off x="3488" y="9029"/>
              <a:ext cx="14901"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学习一些必备的社会学理论知识,如社会政治文化、伦理道德等方面的相关知识。</a:t>
              </a:r>
            </a:p>
          </p:txBody>
        </p:sp>
        <p:grpSp>
          <p:nvGrpSpPr>
            <p:cNvPr id="39" name="椭圆 16"/>
            <p:cNvGrpSpPr/>
            <p:nvPr/>
          </p:nvGrpSpPr>
          <p:grpSpPr>
            <a:xfrm>
              <a:off x="977" y="9996"/>
              <a:ext cx="908" cy="908"/>
              <a:chOff x="-1" y="-1"/>
              <a:chExt cx="432600" cy="432626"/>
            </a:xfrm>
          </p:grpSpPr>
          <p:sp>
            <p:nvSpPr>
              <p:cNvPr id="4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1" name="4"/>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8</a:t>
                </a:r>
              </a:p>
            </p:txBody>
          </p:sp>
        </p:grpSp>
        <p:sp>
          <p:nvSpPr>
            <p:cNvPr id="42" name="直接连接符 17"/>
            <p:cNvSpPr/>
            <p:nvPr/>
          </p:nvSpPr>
          <p:spPr>
            <a:xfrm>
              <a:off x="1866" y="10416"/>
              <a:ext cx="1573" cy="0"/>
            </a:xfrm>
            <a:prstGeom prst="line">
              <a:avLst/>
            </a:prstGeom>
            <a:ln w="6350">
              <a:solidFill>
                <a:srgbClr val="808080"/>
              </a:solidFill>
              <a:prstDash val="dash"/>
              <a:miter/>
              <a:tailEnd type="oval"/>
            </a:ln>
          </p:spPr>
          <p:txBody>
            <a:bodyPr lIns="60959" rIns="60959"/>
            <a:lstStyle/>
            <a:p>
              <a:endParaRPr sz="2400"/>
            </a:p>
          </p:txBody>
        </p:sp>
        <p:sp>
          <p:nvSpPr>
            <p:cNvPr id="43" name="标题 11"/>
            <p:cNvSpPr txBox="1"/>
            <p:nvPr/>
          </p:nvSpPr>
          <p:spPr>
            <a:xfrm>
              <a:off x="3488" y="10086"/>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其他有关的知识。</a:t>
              </a:r>
            </a:p>
          </p:txBody>
        </p:sp>
      </p:gr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知识培训的主要内容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2000" fill="hold">
                                          <p:stCondLst>
                                            <p:cond delay="0"/>
                                          </p:stCondLst>
                                        </p:cTn>
                                        <p:tgtEl>
                                          <p:spTgt spid="45"/>
                                        </p:tgtEl>
                                        <p:attrNameLst>
                                          <p:attrName>style.visibility</p:attrName>
                                        </p:attrNameLst>
                                      </p:cBhvr>
                                      <p:to>
                                        <p:strVal val="visible"/>
                                      </p:to>
                                    </p:set>
                                    <p:anim calcmode="lin" valueType="num">
                                      <p:cBhvr>
                                        <p:cTn id="12" dur="2000" fill="hold"/>
                                        <p:tgtEl>
                                          <p:spTgt spid="45"/>
                                        </p:tgtEl>
                                        <p:attrNameLst>
                                          <p:attrName>ppt_x</p:attrName>
                                        </p:attrNameLst>
                                      </p:cBhvr>
                                      <p:tavLst>
                                        <p:tav tm="0">
                                          <p:val>
                                            <p:strVal val="#ppt_x-.2"/>
                                          </p:val>
                                        </p:tav>
                                        <p:tav tm="100000">
                                          <p:val>
                                            <p:strVal val="#ppt_x"/>
                                          </p:val>
                                        </p:tav>
                                      </p:tavLst>
                                    </p:anim>
                                    <p:anim calcmode="lin" valueType="num">
                                      <p:cBhvr>
                                        <p:cTn id="13" dur="2000" fill="hold"/>
                                        <p:tgtEl>
                                          <p:spTgt spid="45"/>
                                        </p:tgtEl>
                                        <p:attrNameLst>
                                          <p:attrName>ppt_y</p:attrName>
                                        </p:attrNameLst>
                                      </p:cBhvr>
                                      <p:tavLst>
                                        <p:tav tm="0">
                                          <p:val>
                                            <p:strVal val="#ppt_y"/>
                                          </p:val>
                                        </p:tav>
                                        <p:tav tm="100000">
                                          <p:val>
                                            <p:strVal val="#ppt_y"/>
                                          </p:val>
                                        </p:tav>
                                      </p:tavLst>
                                    </p:anim>
                                    <p:animEffect transition="in" filter="wipe(right)" prLst="gradientSize: 0.1">
                                      <p:cBhvr>
                                        <p:cTn id="14" dur="2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grpSp>
        <p:nvGrpSpPr>
          <p:cNvPr id="4" name="组合 3"/>
          <p:cNvGrpSpPr/>
          <p:nvPr/>
        </p:nvGrpSpPr>
        <p:grpSpPr>
          <a:xfrm>
            <a:off x="551815" y="1489710"/>
            <a:ext cx="11067415" cy="3487420"/>
            <a:chOff x="869" y="2346"/>
            <a:chExt cx="17429" cy="5492"/>
          </a:xfrm>
        </p:grpSpPr>
        <p:grpSp>
          <p:nvGrpSpPr>
            <p:cNvPr id="458" name="椭圆 5"/>
            <p:cNvGrpSpPr/>
            <p:nvPr/>
          </p:nvGrpSpPr>
          <p:grpSpPr>
            <a:xfrm>
              <a:off x="893" y="2346"/>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782" y="2766"/>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04" y="2510"/>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熟练掌握本工作岗位所需要的基本技能,包括工艺操作技能等。</a:t>
              </a:r>
            </a:p>
          </p:txBody>
        </p:sp>
        <p:grpSp>
          <p:nvGrpSpPr>
            <p:cNvPr id="463" name="椭圆 9"/>
            <p:cNvGrpSpPr/>
            <p:nvPr/>
          </p:nvGrpSpPr>
          <p:grpSpPr>
            <a:xfrm>
              <a:off x="893" y="3846"/>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782" y="4266"/>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04" y="3998"/>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掌握和运用经营管理技术、生产技术、监控技术、工程技术、工艺技术、信息技术等为企业经济效益服务的各类技术。</a:t>
              </a:r>
            </a:p>
          </p:txBody>
        </p:sp>
        <p:grpSp>
          <p:nvGrpSpPr>
            <p:cNvPr id="468" name="椭圆 13"/>
            <p:cNvGrpSpPr/>
            <p:nvPr/>
          </p:nvGrpSpPr>
          <p:grpSpPr>
            <a:xfrm>
              <a:off x="869" y="533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758" y="576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380" y="549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学会人际沟通、执行控制、时间管理、项目管理、领导力、判断能力、规划能力、调查能力、计划制订、战略管理、安全与健康管理、创新管理等各类管理技能。</a:t>
              </a:r>
            </a:p>
          </p:txBody>
        </p:sp>
        <p:grpSp>
          <p:nvGrpSpPr>
            <p:cNvPr id="473" name="椭圆 16"/>
            <p:cNvGrpSpPr/>
            <p:nvPr/>
          </p:nvGrpSpPr>
          <p:grpSpPr>
            <a:xfrm>
              <a:off x="869" y="6912"/>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758" y="7332"/>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380" y="7002"/>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其他相关的各类技能。</a:t>
              </a:r>
            </a:p>
          </p:txBody>
        </p:sp>
      </p:gr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技能培训的主要内容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2000" fill="hold">
                                          <p:stCondLst>
                                            <p:cond delay="0"/>
                                          </p:stCondLst>
                                        </p:cTn>
                                        <p:tgtEl>
                                          <p:spTgt spid="4"/>
                                        </p:tgtEl>
                                        <p:attrNameLst>
                                          <p:attrName>style.visibility</p:attrName>
                                        </p:attrNameLst>
                                      </p:cBhvr>
                                      <p:to>
                                        <p:strVal val="visible"/>
                                      </p:to>
                                    </p:set>
                                    <p:anim calcmode="lin" valueType="num">
                                      <p:cBhvr>
                                        <p:cTn id="12" dur="2000" fill="hold"/>
                                        <p:tgtEl>
                                          <p:spTgt spid="4"/>
                                        </p:tgtEl>
                                        <p:attrNameLst>
                                          <p:attrName>ppt_x</p:attrName>
                                        </p:attrNameLst>
                                      </p:cBhvr>
                                      <p:tavLst>
                                        <p:tav tm="0">
                                          <p:val>
                                            <p:strVal val="#ppt_x-.2"/>
                                          </p:val>
                                        </p:tav>
                                        <p:tav tm="100000">
                                          <p:val>
                                            <p:strVal val="#ppt_x"/>
                                          </p:val>
                                        </p:tav>
                                      </p:tavLst>
                                    </p:anim>
                                    <p:anim calcmode="lin" valueType="num">
                                      <p:cBhvr>
                                        <p:cTn id="13" dur="2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4"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grpSp>
        <p:nvGrpSpPr>
          <p:cNvPr id="3" name="组合 2"/>
          <p:cNvGrpSpPr/>
          <p:nvPr/>
        </p:nvGrpSpPr>
        <p:grpSpPr>
          <a:xfrm>
            <a:off x="636905" y="1555750"/>
            <a:ext cx="11067415" cy="4257040"/>
            <a:chOff x="953" y="1550"/>
            <a:chExt cx="17429" cy="6704"/>
          </a:xfrm>
        </p:grpSpPr>
        <p:grpSp>
          <p:nvGrpSpPr>
            <p:cNvPr id="458" name="椭圆 5"/>
            <p:cNvGrpSpPr/>
            <p:nvPr/>
          </p:nvGrpSpPr>
          <p:grpSpPr>
            <a:xfrm>
              <a:off x="977" y="1550"/>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1714"/>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个人与他人、个人与组织等关系认知的培训。</a:t>
              </a:r>
            </a:p>
          </p:txBody>
        </p:sp>
        <p:grpSp>
          <p:nvGrpSpPr>
            <p:cNvPr id="463" name="椭圆 9"/>
            <p:cNvGrpSpPr/>
            <p:nvPr/>
          </p:nvGrpSpPr>
          <p:grpSpPr>
            <a:xfrm>
              <a:off x="977" y="2698"/>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2850"/>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员工自信心的培养。</a:t>
              </a:r>
            </a:p>
          </p:txBody>
        </p:sp>
        <p:grpSp>
          <p:nvGrpSpPr>
            <p:cNvPr id="468" name="椭圆 13"/>
            <p:cNvGrpSpPr/>
            <p:nvPr/>
          </p:nvGrpSpPr>
          <p:grpSpPr>
            <a:xfrm>
              <a:off x="953" y="391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07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团队精神、团队合作意识等方面的培训。</a:t>
              </a:r>
            </a:p>
          </p:txBody>
        </p:sp>
        <p:grpSp>
          <p:nvGrpSpPr>
            <p:cNvPr id="473" name="椭圆 16"/>
            <p:cNvGrpSpPr/>
            <p:nvPr/>
          </p:nvGrpSpPr>
          <p:grpSpPr>
            <a:xfrm>
              <a:off x="953" y="5044"/>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134"/>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职业发展规划等方面的培训。</a:t>
              </a:r>
            </a:p>
          </p:txBody>
        </p:sp>
        <p:grpSp>
          <p:nvGrpSpPr>
            <p:cNvPr id="24" name="椭圆 5"/>
            <p:cNvGrpSpPr/>
            <p:nvPr/>
          </p:nvGrpSpPr>
          <p:grpSpPr>
            <a:xfrm>
              <a:off x="953" y="6118"/>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538"/>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281"/>
              <a:ext cx="1489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树立正确人生观、价值观和工作责任心等方面的培训。</a:t>
              </a:r>
            </a:p>
          </p:txBody>
        </p:sp>
        <p:grpSp>
          <p:nvGrpSpPr>
            <p:cNvPr id="29" name="椭圆 9"/>
            <p:cNvGrpSpPr/>
            <p:nvPr/>
          </p:nvGrpSpPr>
          <p:grpSpPr>
            <a:xfrm>
              <a:off x="977" y="7266"/>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7686"/>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418"/>
              <a:ext cx="14877"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其他相关的素质培训。</a:t>
              </a:r>
            </a:p>
          </p:txBody>
        </p:sp>
      </p:gr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素质培训的主要内容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2000" fill="hold">
                                          <p:stCondLst>
                                            <p:cond delay="0"/>
                                          </p:stCondLst>
                                        </p:cTn>
                                        <p:tgtEl>
                                          <p:spTgt spid="3"/>
                                        </p:tgtEl>
                                        <p:attrNameLst>
                                          <p:attrName>style.visibility</p:attrName>
                                        </p:attrNameLst>
                                      </p:cBhvr>
                                      <p:to>
                                        <p:strVal val="visible"/>
                                      </p:to>
                                    </p:set>
                                    <p:anim calcmode="lin" valueType="num">
                                      <p:cBhvr>
                                        <p:cTn id="12" dur="2000" fill="hold"/>
                                        <p:tgtEl>
                                          <p:spTgt spid="3"/>
                                        </p:tgtEl>
                                        <p:attrNameLst>
                                          <p:attrName>ppt_x</p:attrName>
                                        </p:attrNameLst>
                                      </p:cBhvr>
                                      <p:tavLst>
                                        <p:tav tm="0">
                                          <p:val>
                                            <p:strVal val="#ppt_x-.2"/>
                                          </p:val>
                                        </p:tav>
                                        <p:tav tm="100000">
                                          <p:val>
                                            <p:strVal val="#ppt_x"/>
                                          </p:val>
                                        </p:tav>
                                      </p:tavLst>
                                    </p:anim>
                                    <p:anim calcmode="lin" valueType="num">
                                      <p:cBhvr>
                                        <p:cTn id="13" dur="2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4"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培训与开发的时间</a:t>
            </a:r>
          </a:p>
        </p:txBody>
      </p:sp>
      <p:sp>
        <p:nvSpPr>
          <p:cNvPr id="9" name="矩形 8"/>
          <p:cNvSpPr/>
          <p:nvPr/>
        </p:nvSpPr>
        <p:spPr>
          <a:xfrm>
            <a:off x="749935" y="1334770"/>
            <a:ext cx="11044555"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培训与开发的时间安排是有讲究的,如果培训时间的选择滞后于社会的发展、企业自身的发展、同业竞争对手的发展、部门及工作岗位的需要,则培训开发就是被动的,甚至是无效的。但有时如果过于主动和超前,同样也是不可取的。</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企业应该在需要培训的时候就及时地进行培训安排,这不仅体现在时机的选择上,也体现在培训持续时间的安排上。</a:t>
            </a:r>
          </a:p>
        </p:txBody>
      </p:sp>
      <p:sp>
        <p:nvSpPr>
          <p:cNvPr id="3" name="任意多边形 2"/>
          <p:cNvSpPr/>
          <p:nvPr>
            <p:custDataLst>
              <p:tags r:id="rId2"/>
            </p:custDataLst>
          </p:nvPr>
        </p:nvSpPr>
        <p:spPr>
          <a:xfrm>
            <a:off x="715010" y="4068836"/>
            <a:ext cx="1786104" cy="1206109"/>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47B6E7"/>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 name="标题 1"/>
          <p:cNvSpPr txBox="1"/>
          <p:nvPr>
            <p:custDataLst>
              <p:tags r:id="rId3"/>
            </p:custDataLst>
          </p:nvPr>
        </p:nvSpPr>
        <p:spPr>
          <a:xfrm>
            <a:off x="774417" y="4420585"/>
            <a:ext cx="1666509"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00B0F0"/>
                </a:solidFill>
                <a:latin typeface="微软雅黑" panose="020B0503020204020204" charset="-122"/>
                <a:ea typeface="微软雅黑" panose="020B0503020204020204" charset="-122"/>
                <a:cs typeface="+mn-ea"/>
                <a:sym typeface="Arial" panose="020B0604020202020204" pitchFamily="34" charset="0"/>
              </a:rPr>
              <a:t>培训与开发内容</a:t>
            </a:r>
          </a:p>
        </p:txBody>
      </p:sp>
      <p:sp>
        <p:nvSpPr>
          <p:cNvPr id="20" name="任意多边形 19"/>
          <p:cNvSpPr/>
          <p:nvPr>
            <p:custDataLst>
              <p:tags r:id="rId4"/>
            </p:custDataLst>
          </p:nvPr>
        </p:nvSpPr>
        <p:spPr>
          <a:xfrm>
            <a:off x="2718417" y="4000831"/>
            <a:ext cx="1786104" cy="1206109"/>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92D05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1" name="标题 1"/>
          <p:cNvSpPr txBox="1"/>
          <p:nvPr>
            <p:custDataLst>
              <p:tags r:id="rId5"/>
            </p:custDataLst>
          </p:nvPr>
        </p:nvSpPr>
        <p:spPr>
          <a:xfrm>
            <a:off x="2779387" y="4337729"/>
            <a:ext cx="1666509"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92D050"/>
                </a:solidFill>
                <a:latin typeface="微软雅黑" panose="020B0503020204020204" charset="-122"/>
                <a:ea typeface="微软雅黑" panose="020B0503020204020204" charset="-122"/>
                <a:cs typeface="+mn-ea"/>
                <a:sym typeface="Arial" panose="020B0604020202020204" pitchFamily="34" charset="0"/>
              </a:rPr>
              <a:t>培训费用</a:t>
            </a:r>
          </a:p>
        </p:txBody>
      </p:sp>
      <p:sp>
        <p:nvSpPr>
          <p:cNvPr id="51" name="任意多边形 50"/>
          <p:cNvSpPr/>
          <p:nvPr>
            <p:custDataLst>
              <p:tags r:id="rId6"/>
            </p:custDataLst>
          </p:nvPr>
        </p:nvSpPr>
        <p:spPr>
          <a:xfrm>
            <a:off x="9165588" y="4101666"/>
            <a:ext cx="1666509" cy="1126379"/>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47B6E7"/>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2" name="标题 1"/>
          <p:cNvSpPr txBox="1"/>
          <p:nvPr>
            <p:custDataLst>
              <p:tags r:id="rId7"/>
            </p:custDataLst>
          </p:nvPr>
        </p:nvSpPr>
        <p:spPr>
          <a:xfrm>
            <a:off x="9221086" y="4397917"/>
            <a:ext cx="1554731"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00B0F0"/>
                </a:solidFill>
                <a:latin typeface="微软雅黑" panose="020B0503020204020204" charset="-122"/>
                <a:ea typeface="微软雅黑" panose="020B0503020204020204" charset="-122"/>
                <a:cs typeface="+mn-ea"/>
                <a:sym typeface="Arial" panose="020B0604020202020204" pitchFamily="34" charset="0"/>
              </a:rPr>
              <a:t>学员的生活时间</a:t>
            </a:r>
          </a:p>
        </p:txBody>
      </p:sp>
      <p:sp>
        <p:nvSpPr>
          <p:cNvPr id="63" name="任意多边形 62"/>
          <p:cNvSpPr/>
          <p:nvPr>
            <p:custDataLst>
              <p:tags r:id="rId8"/>
            </p:custDataLst>
          </p:nvPr>
        </p:nvSpPr>
        <p:spPr>
          <a:xfrm>
            <a:off x="7130915" y="4065710"/>
            <a:ext cx="1666509" cy="1126379"/>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92D05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4" name="标题 1"/>
          <p:cNvSpPr txBox="1"/>
          <p:nvPr>
            <p:custDataLst>
              <p:tags r:id="rId9"/>
            </p:custDataLst>
          </p:nvPr>
        </p:nvSpPr>
        <p:spPr>
          <a:xfrm>
            <a:off x="7186413" y="4349454"/>
            <a:ext cx="1554731"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92D050"/>
                </a:solidFill>
                <a:latin typeface="微软雅黑" panose="020B0503020204020204" charset="-122"/>
                <a:ea typeface="微软雅黑" panose="020B0503020204020204" charset="-122"/>
                <a:cs typeface="+mn-ea"/>
                <a:sym typeface="Arial" panose="020B0604020202020204" pitchFamily="34" charset="0"/>
              </a:rPr>
              <a:t>学员的工作时间</a:t>
            </a:r>
          </a:p>
        </p:txBody>
      </p:sp>
      <p:sp>
        <p:nvSpPr>
          <p:cNvPr id="26" name="任意多边形 25"/>
          <p:cNvSpPr/>
          <p:nvPr>
            <p:custDataLst>
              <p:tags r:id="rId10"/>
            </p:custDataLst>
          </p:nvPr>
        </p:nvSpPr>
        <p:spPr>
          <a:xfrm>
            <a:off x="4936782" y="3992233"/>
            <a:ext cx="1786104" cy="1206109"/>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C00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7" name="标题 1"/>
          <p:cNvSpPr txBox="1"/>
          <p:nvPr>
            <p:custDataLst>
              <p:tags r:id="rId11"/>
            </p:custDataLst>
          </p:nvPr>
        </p:nvSpPr>
        <p:spPr>
          <a:xfrm>
            <a:off x="4996188" y="4346327"/>
            <a:ext cx="1666509"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C00000"/>
                </a:solidFill>
                <a:latin typeface="微软雅黑" panose="020B0503020204020204" charset="-122"/>
                <a:ea typeface="微软雅黑" panose="020B0503020204020204" charset="-122"/>
                <a:cs typeface="+mn-ea"/>
                <a:sym typeface="Arial" panose="020B0604020202020204" pitchFamily="34" charset="0"/>
              </a:rPr>
              <a:t>学员的素质</a:t>
            </a:r>
          </a:p>
        </p:txBody>
      </p:sp>
      <p:sp>
        <p:nvSpPr>
          <p:cNvPr id="4" name="文本框 3"/>
          <p:cNvSpPr txBox="1"/>
          <p:nvPr/>
        </p:nvSpPr>
        <p:spPr>
          <a:xfrm>
            <a:off x="715010" y="3176270"/>
            <a:ext cx="4646295" cy="337185"/>
          </a:xfrm>
          <a:prstGeom prst="rect">
            <a:avLst/>
          </a:prstGeom>
          <a:noFill/>
        </p:spPr>
        <p:txBody>
          <a:bodyPr wrap="square" rtlCol="0">
            <a:spAutoFit/>
          </a:bodyPr>
          <a:lstStyle/>
          <a:p>
            <a:pPr algn="l"/>
            <a:r>
              <a:rPr lang="zh-CN" altLang="en-US" sz="1600">
                <a:latin typeface="微软雅黑" panose="020B0503020204020204" charset="-122"/>
                <a:ea typeface="微软雅黑" panose="020B0503020204020204" charset="-122"/>
                <a:sym typeface="+mn-ea"/>
              </a:rPr>
              <a:t>培训持续时间长短的影响因素：</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 to="" calcmode="lin" valueType="num">
                                      <p:cBhvr>
                                        <p:cTn id="14" dur="1" fill="hold"/>
                                        <p:tgtEl>
                                          <p:spTgt spid="4"/>
                                        </p:tgtEl>
                                      </p:cBhvr>
                                    </p:anim>
                                  </p:childTnLst>
                                </p:cTn>
                              </p:par>
                              <p:par>
                                <p:cTn id="15" presetID="18" presetClass="entr" presetSubtype="12"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trips(downLeft)">
                                      <p:cBhvr>
                                        <p:cTn id="17" dur="500"/>
                                        <p:tgtEl>
                                          <p:spTgt spid="3"/>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strips(downLeft)">
                                      <p:cBhvr>
                                        <p:cTn id="20" dur="500"/>
                                        <p:tgtEl>
                                          <p:spTgt spid="5"/>
                                        </p:tgtEl>
                                      </p:cBhvr>
                                    </p:animEffect>
                                  </p:childTnLst>
                                </p:cTn>
                              </p:par>
                              <p:par>
                                <p:cTn id="21" presetID="18" presetClass="entr" presetSubtype="12"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strips(downLeft)">
                                      <p:cBhvr>
                                        <p:cTn id="23" dur="500"/>
                                        <p:tgtEl>
                                          <p:spTgt spid="20"/>
                                        </p:tgtEl>
                                      </p:cBhvr>
                                    </p:animEffect>
                                  </p:childTnLst>
                                </p:cTn>
                              </p:par>
                              <p:par>
                                <p:cTn id="24" presetID="18" presetClass="entr" presetSubtype="12"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strips(downLeft)">
                                      <p:cBhvr>
                                        <p:cTn id="26" dur="500"/>
                                        <p:tgtEl>
                                          <p:spTgt spid="21"/>
                                        </p:tgtEl>
                                      </p:cBhvr>
                                    </p:animEffect>
                                  </p:childTnLst>
                                </p:cTn>
                              </p:par>
                              <p:par>
                                <p:cTn id="27" presetID="18" presetClass="entr" presetSubtype="12" fill="hold" grpId="0" nodeType="with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strips(downLeft)">
                                      <p:cBhvr>
                                        <p:cTn id="29" dur="500"/>
                                        <p:tgtEl>
                                          <p:spTgt spid="51"/>
                                        </p:tgtEl>
                                      </p:cBhvr>
                                    </p:animEffect>
                                  </p:childTnLst>
                                </p:cTn>
                              </p:par>
                              <p:par>
                                <p:cTn id="30" presetID="18" presetClass="entr" presetSubtype="12" fill="hold" grpId="0" nodeType="with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strips(downLeft)">
                                      <p:cBhvr>
                                        <p:cTn id="32" dur="500"/>
                                        <p:tgtEl>
                                          <p:spTgt spid="52"/>
                                        </p:tgtEl>
                                      </p:cBhvr>
                                    </p:animEffect>
                                  </p:childTnLst>
                                </p:cTn>
                              </p:par>
                              <p:par>
                                <p:cTn id="33" presetID="18" presetClass="entr" presetSubtype="12"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strips(downLeft)">
                                      <p:cBhvr>
                                        <p:cTn id="35" dur="500"/>
                                        <p:tgtEl>
                                          <p:spTgt spid="63"/>
                                        </p:tgtEl>
                                      </p:cBhvr>
                                    </p:animEffect>
                                  </p:childTnLst>
                                </p:cTn>
                              </p:par>
                              <p:par>
                                <p:cTn id="36" presetID="18" presetClass="entr" presetSubtype="12" fill="hold" grpId="0" nodeType="withEffect">
                                  <p:stCondLst>
                                    <p:cond delay="0"/>
                                  </p:stCondLst>
                                  <p:childTnLst>
                                    <p:set>
                                      <p:cBhvr>
                                        <p:cTn id="37" dur="1" fill="hold">
                                          <p:stCondLst>
                                            <p:cond delay="0"/>
                                          </p:stCondLst>
                                        </p:cTn>
                                        <p:tgtEl>
                                          <p:spTgt spid="64"/>
                                        </p:tgtEl>
                                        <p:attrNameLst>
                                          <p:attrName>style.visibility</p:attrName>
                                        </p:attrNameLst>
                                      </p:cBhvr>
                                      <p:to>
                                        <p:strVal val="visible"/>
                                      </p:to>
                                    </p:set>
                                    <p:animEffect transition="in" filter="strips(downLeft)">
                                      <p:cBhvr>
                                        <p:cTn id="38" dur="500"/>
                                        <p:tgtEl>
                                          <p:spTgt spid="64"/>
                                        </p:tgtEl>
                                      </p:cBhvr>
                                    </p:animEffect>
                                  </p:childTnLst>
                                </p:cTn>
                              </p:par>
                              <p:par>
                                <p:cTn id="39" presetID="18" presetClass="entr" presetSubtype="12"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strips(downLeft)">
                                      <p:cBhvr>
                                        <p:cTn id="41" dur="500"/>
                                        <p:tgtEl>
                                          <p:spTgt spid="26"/>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strips(downLeft)">
                                      <p:cBhvr>
                                        <p:cTn id="4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P spid="3" grpId="0" animBg="1"/>
      <p:bldP spid="3" grpId="1" animBg="1"/>
      <p:bldP spid="5" grpId="0"/>
      <p:bldP spid="5" grpId="1"/>
      <p:bldP spid="20" grpId="0" animBg="1"/>
      <p:bldP spid="20" grpId="1" animBg="1"/>
      <p:bldP spid="21" grpId="0"/>
      <p:bldP spid="21" grpId="1"/>
      <p:bldP spid="51" grpId="0" animBg="1"/>
      <p:bldP spid="51" grpId="1" animBg="1"/>
      <p:bldP spid="52" grpId="0"/>
      <p:bldP spid="52" grpId="1"/>
      <p:bldP spid="63" grpId="0" animBg="1"/>
      <p:bldP spid="63" grpId="1" animBg="1"/>
      <p:bldP spid="64" grpId="0"/>
      <p:bldP spid="64" grpId="1"/>
      <p:bldP spid="26" grpId="0" animBg="1"/>
      <p:bldP spid="26" grpId="1" animBg="1"/>
      <p:bldP spid="27" grpId="0"/>
      <p:bldP spid="27" grpId="1"/>
      <p:bldP spid="4" grpId="0"/>
      <p:bldP spid="4" grpId="1"/>
    </p:bld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培训与开发的方式</a:t>
            </a:r>
          </a:p>
        </p:txBody>
      </p:sp>
      <p:graphicFrame>
        <p:nvGraphicFramePr>
          <p:cNvPr id="3" name="表格 2"/>
          <p:cNvGraphicFramePr/>
          <p:nvPr>
            <p:custDataLst>
              <p:tags r:id="rId2"/>
            </p:custDataLst>
          </p:nvPr>
        </p:nvGraphicFramePr>
        <p:xfrm>
          <a:off x="1217930" y="1066165"/>
          <a:ext cx="10130790" cy="2743200"/>
        </p:xfrm>
        <a:graphic>
          <a:graphicData uri="http://schemas.openxmlformats.org/drawingml/2006/table">
            <a:tbl>
              <a:tblPr firstRow="1" bandRow="1">
                <a:tableStyleId>{5C22544A-7EE6-4342-B048-85BDC9FD1C3A}</a:tableStyleId>
              </a:tblPr>
              <a:tblGrid>
                <a:gridCol w="2532698">
                  <a:extLst>
                    <a:ext uri="{9D8B030D-6E8A-4147-A177-3AD203B41FA5}">
                      <a16:colId xmlns:a16="http://schemas.microsoft.com/office/drawing/2014/main" val="20000"/>
                    </a:ext>
                  </a:extLst>
                </a:gridCol>
                <a:gridCol w="2532697">
                  <a:extLst>
                    <a:ext uri="{9D8B030D-6E8A-4147-A177-3AD203B41FA5}">
                      <a16:colId xmlns:a16="http://schemas.microsoft.com/office/drawing/2014/main" val="20001"/>
                    </a:ext>
                  </a:extLst>
                </a:gridCol>
                <a:gridCol w="2532698">
                  <a:extLst>
                    <a:ext uri="{9D8B030D-6E8A-4147-A177-3AD203B41FA5}">
                      <a16:colId xmlns:a16="http://schemas.microsoft.com/office/drawing/2014/main" val="20002"/>
                    </a:ext>
                  </a:extLst>
                </a:gridCol>
                <a:gridCol w="2532697">
                  <a:extLst>
                    <a:ext uri="{9D8B030D-6E8A-4147-A177-3AD203B41FA5}">
                      <a16:colId xmlns:a16="http://schemas.microsoft.com/office/drawing/2014/main" val="20003"/>
                    </a:ext>
                  </a:extLst>
                </a:gridCol>
              </a:tblGrid>
              <a:tr h="365760">
                <a:tc>
                  <a:txBody>
                    <a:bodyPr/>
                    <a:lstStyle/>
                    <a:p>
                      <a:pPr>
                        <a:buNone/>
                      </a:pPr>
                      <a:r>
                        <a:rPr lang="zh-CN" altLang="en-US" sz="1800" b="1">
                          <a:latin typeface="微软雅黑" panose="020B0503020204020204" charset="-122"/>
                          <a:ea typeface="微软雅黑" panose="020B0503020204020204" charset="-122"/>
                          <a:sym typeface="+mn-ea"/>
                        </a:rPr>
                        <a:t>培训与开发方式</a:t>
                      </a:r>
                    </a:p>
                  </a:txBody>
                  <a:tcPr/>
                </a:tc>
                <a:tc>
                  <a:txBody>
                    <a:bodyPr/>
                    <a:lstStyle/>
                    <a:p>
                      <a:pPr>
                        <a:buNone/>
                      </a:pPr>
                      <a:r>
                        <a:rPr lang="zh-CN" altLang="en-US" sz="1800" b="1">
                          <a:latin typeface="微软雅黑" panose="020B0503020204020204" charset="-122"/>
                          <a:ea typeface="微软雅黑" panose="020B0503020204020204" charset="-122"/>
                        </a:rPr>
                        <a:t>优点</a:t>
                      </a:r>
                    </a:p>
                  </a:txBody>
                  <a:tcPr/>
                </a:tc>
                <a:tc>
                  <a:txBody>
                    <a:bodyPr/>
                    <a:lstStyle/>
                    <a:p>
                      <a:pPr>
                        <a:buNone/>
                      </a:pPr>
                      <a:r>
                        <a:rPr lang="zh-CN" altLang="en-US" sz="1800" b="1">
                          <a:latin typeface="微软雅黑" panose="020B0503020204020204" charset="-122"/>
                          <a:ea typeface="微软雅黑" panose="020B0503020204020204" charset="-122"/>
                        </a:rPr>
                        <a:t>缺点</a:t>
                      </a:r>
                    </a:p>
                  </a:txBody>
                  <a:tcPr/>
                </a:tc>
                <a:tc>
                  <a:txBody>
                    <a:bodyPr/>
                    <a:lstStyle/>
                    <a:p>
                      <a:pPr>
                        <a:buNone/>
                      </a:pPr>
                      <a:r>
                        <a:rPr lang="zh-CN" altLang="en-US" sz="1800" b="1">
                          <a:latin typeface="微软雅黑" panose="020B0503020204020204" charset="-122"/>
                          <a:ea typeface="微软雅黑" panose="020B0503020204020204" charset="-122"/>
                        </a:rPr>
                        <a:t>适合承担的培训</a:t>
                      </a:r>
                    </a:p>
                  </a:txBody>
                  <a:tcPr/>
                </a:tc>
                <a:extLst>
                  <a:ext uri="{0D108BD9-81ED-4DB2-BD59-A6C34878D82A}">
                    <a16:rowId xmlns:a16="http://schemas.microsoft.com/office/drawing/2014/main" val="10000"/>
                  </a:ext>
                </a:extLst>
              </a:tr>
              <a:tr h="1186815">
                <a:tc>
                  <a:txBody>
                    <a:bodyPr/>
                    <a:lstStyle/>
                    <a:p>
                      <a:pPr>
                        <a:buNone/>
                      </a:pPr>
                      <a:r>
                        <a:rPr lang="zh-CN" altLang="en-US" sz="1800" b="1">
                          <a:latin typeface="微软雅黑" panose="020B0503020204020204" charset="-122"/>
                          <a:ea typeface="微软雅黑" panose="020B0503020204020204" charset="-122"/>
                          <a:sym typeface="+mn-ea"/>
                        </a:rPr>
                        <a:t>企业自己组织</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可以根据实际状况灵活地安排培训时间、培训方式、培训对象及培训内容,针对性比较强</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范围窄、模式陈旧、人力不足、投入过大、时间限制</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技术性、制度性、组织性、流程性等方面的培训</a:t>
                      </a:r>
                    </a:p>
                  </a:txBody>
                  <a:tcPr>
                    <a:solidFill>
                      <a:schemeClr val="accent2"/>
                    </a:solidFill>
                  </a:tcPr>
                </a:tc>
                <a:extLst>
                  <a:ext uri="{0D108BD9-81ED-4DB2-BD59-A6C34878D82A}">
                    <a16:rowId xmlns:a16="http://schemas.microsoft.com/office/drawing/2014/main" val="10001"/>
                  </a:ext>
                </a:extLst>
              </a:tr>
              <a:tr h="1001395">
                <a:tc>
                  <a:txBody>
                    <a:bodyPr/>
                    <a:lstStyle/>
                    <a:p>
                      <a:pPr>
                        <a:buNone/>
                      </a:pPr>
                      <a:r>
                        <a:rPr lang="zh-CN" altLang="en-US" sz="1800" b="1">
                          <a:latin typeface="微软雅黑" panose="020B0503020204020204" charset="-122"/>
                          <a:ea typeface="微软雅黑" panose="020B0503020204020204" charset="-122"/>
                          <a:sym typeface="+mn-ea"/>
                        </a:rPr>
                        <a:t>外包给专业的培训机构</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专业化水平高,技术手段先进,宏观视野开阔,能提供多层次的培训开发服务</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缺乏针对性和适用性</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前瞻性、宏观性、观念性、理论性、专业性等方面的培训</a:t>
                      </a:r>
                    </a:p>
                  </a:txBody>
                  <a:tcPr>
                    <a:solidFill>
                      <a:schemeClr val="accent2"/>
                    </a:solidFill>
                  </a:tcPr>
                </a:tc>
                <a:extLst>
                  <a:ext uri="{0D108BD9-81ED-4DB2-BD59-A6C34878D82A}">
                    <a16:rowId xmlns:a16="http://schemas.microsoft.com/office/drawing/2014/main" val="10002"/>
                  </a:ext>
                </a:extLst>
              </a:tr>
            </a:tbl>
          </a:graphicData>
        </a:graphic>
      </p:graphicFrame>
      <p:sp>
        <p:nvSpPr>
          <p:cNvPr id="12" name="任意多边形 11"/>
          <p:cNvSpPr/>
          <p:nvPr>
            <p:custDataLst>
              <p:tags r:id="rId3"/>
            </p:custDataLst>
          </p:nvPr>
        </p:nvSpPr>
        <p:spPr>
          <a:xfrm>
            <a:off x="2515235" y="558228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13" name="标题 1"/>
          <p:cNvSpPr txBox="1"/>
          <p:nvPr>
            <p:custDataLst>
              <p:tags r:id="rId4"/>
            </p:custDataLst>
          </p:nvPr>
        </p:nvSpPr>
        <p:spPr>
          <a:xfrm>
            <a:off x="2563495" y="5839460"/>
            <a:ext cx="1353820"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受训者的人数</a:t>
            </a:r>
          </a:p>
        </p:txBody>
      </p:sp>
      <p:sp>
        <p:nvSpPr>
          <p:cNvPr id="16" name="任意多边形 15"/>
          <p:cNvSpPr/>
          <p:nvPr>
            <p:custDataLst>
              <p:tags r:id="rId5"/>
            </p:custDataLst>
          </p:nvPr>
        </p:nvSpPr>
        <p:spPr>
          <a:xfrm>
            <a:off x="3484880" y="438404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17" name="标题 1"/>
          <p:cNvSpPr txBox="1"/>
          <p:nvPr>
            <p:custDataLst>
              <p:tags r:id="rId6"/>
            </p:custDataLst>
          </p:nvPr>
        </p:nvSpPr>
        <p:spPr>
          <a:xfrm>
            <a:off x="3533140" y="4671695"/>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微软雅黑" panose="020B0503020204020204" charset="-122"/>
                <a:sym typeface="Arial" panose="020B0604020202020204" pitchFamily="34" charset="0"/>
              </a:rPr>
              <a:t>两种培训方式的特点</a:t>
            </a:r>
          </a:p>
        </p:txBody>
      </p:sp>
      <p:sp>
        <p:nvSpPr>
          <p:cNvPr id="24" name="任意多边形 23"/>
          <p:cNvSpPr/>
          <p:nvPr>
            <p:custDataLst>
              <p:tags r:id="rId7"/>
            </p:custDataLst>
          </p:nvPr>
        </p:nvSpPr>
        <p:spPr>
          <a:xfrm>
            <a:off x="4378325" y="5528945"/>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25" name="标题 1"/>
          <p:cNvSpPr txBox="1"/>
          <p:nvPr>
            <p:custDataLst>
              <p:tags r:id="rId8"/>
            </p:custDataLst>
          </p:nvPr>
        </p:nvSpPr>
        <p:spPr>
          <a:xfrm>
            <a:off x="4426585" y="5826760"/>
            <a:ext cx="1353820"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培训的频度</a:t>
            </a:r>
          </a:p>
        </p:txBody>
      </p:sp>
      <p:sp>
        <p:nvSpPr>
          <p:cNvPr id="43" name="任意多边形 42"/>
          <p:cNvSpPr/>
          <p:nvPr>
            <p:custDataLst>
              <p:tags r:id="rId9"/>
            </p:custDataLst>
          </p:nvPr>
        </p:nvSpPr>
        <p:spPr>
          <a:xfrm>
            <a:off x="5344160" y="4348480"/>
            <a:ext cx="1450975" cy="97980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C00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44" name="标题 1"/>
          <p:cNvSpPr txBox="1"/>
          <p:nvPr>
            <p:custDataLst>
              <p:tags r:id="rId10"/>
            </p:custDataLst>
          </p:nvPr>
        </p:nvSpPr>
        <p:spPr>
          <a:xfrm>
            <a:off x="5392420" y="4615815"/>
            <a:ext cx="1353820"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C00000"/>
                </a:solidFill>
                <a:latin typeface="微软雅黑" panose="020B0503020204020204" charset="-122"/>
                <a:ea typeface="微软雅黑" panose="020B0503020204020204" charset="-122"/>
                <a:cs typeface="+mn-ea"/>
                <a:sym typeface="Arial" panose="020B0604020202020204" pitchFamily="34" charset="0"/>
              </a:rPr>
              <a:t>培训内容的特定性</a:t>
            </a:r>
          </a:p>
        </p:txBody>
      </p:sp>
      <p:sp>
        <p:nvSpPr>
          <p:cNvPr id="55" name="任意多边形 54"/>
          <p:cNvSpPr/>
          <p:nvPr>
            <p:custDataLst>
              <p:tags r:id="rId11"/>
            </p:custDataLst>
          </p:nvPr>
        </p:nvSpPr>
        <p:spPr>
          <a:xfrm>
            <a:off x="8044180" y="5582285"/>
            <a:ext cx="1353820" cy="914400"/>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628EE3"/>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56" name="标题 1"/>
          <p:cNvSpPr txBox="1"/>
          <p:nvPr>
            <p:custDataLst>
              <p:tags r:id="rId12"/>
            </p:custDataLst>
          </p:nvPr>
        </p:nvSpPr>
        <p:spPr>
          <a:xfrm>
            <a:off x="8134985" y="5847080"/>
            <a:ext cx="1263015" cy="3708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chemeClr val="accent1"/>
                </a:solidFill>
                <a:latin typeface="微软雅黑" panose="020B0503020204020204" charset="-122"/>
                <a:ea typeface="微软雅黑" panose="020B0503020204020204" charset="-122"/>
                <a:cs typeface="+mn-ea"/>
                <a:sym typeface="Arial" panose="020B0604020202020204" pitchFamily="34" charset="0"/>
              </a:rPr>
              <a:t>培训设施状况</a:t>
            </a:r>
          </a:p>
        </p:txBody>
      </p:sp>
      <p:sp>
        <p:nvSpPr>
          <p:cNvPr id="59" name="任意多边形 58"/>
          <p:cNvSpPr/>
          <p:nvPr>
            <p:custDataLst>
              <p:tags r:id="rId13"/>
            </p:custDataLst>
          </p:nvPr>
        </p:nvSpPr>
        <p:spPr>
          <a:xfrm>
            <a:off x="7134225" y="4436745"/>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2BC3B5"/>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0" name="标题 1"/>
          <p:cNvSpPr txBox="1"/>
          <p:nvPr>
            <p:custDataLst>
              <p:tags r:id="rId14"/>
            </p:custDataLst>
          </p:nvPr>
        </p:nvSpPr>
        <p:spPr>
          <a:xfrm>
            <a:off x="7179310" y="4670425"/>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2BC3B5"/>
                </a:solidFill>
                <a:latin typeface="微软雅黑" panose="020B0503020204020204" charset="-122"/>
                <a:ea typeface="微软雅黑" panose="020B0503020204020204" charset="-122"/>
                <a:cs typeface="+mn-ea"/>
                <a:sym typeface="Arial" panose="020B0604020202020204" pitchFamily="34" charset="0"/>
              </a:rPr>
              <a:t>培训与开发预算</a:t>
            </a:r>
          </a:p>
        </p:txBody>
      </p:sp>
      <p:sp>
        <p:nvSpPr>
          <p:cNvPr id="67" name="任意多边形 66"/>
          <p:cNvSpPr/>
          <p:nvPr>
            <p:custDataLst>
              <p:tags r:id="rId15"/>
            </p:custDataLst>
          </p:nvPr>
        </p:nvSpPr>
        <p:spPr>
          <a:xfrm>
            <a:off x="6365875" y="5570855"/>
            <a:ext cx="1353820" cy="915035"/>
          </a:xfrm>
          <a:custGeom>
            <a:avLst/>
            <a:gdLst>
              <a:gd name="connsiteX0" fmla="*/ 0 w 3065418"/>
              <a:gd name="connsiteY0" fmla="*/ 1573821 h 2268584"/>
              <a:gd name="connsiteX1" fmla="*/ 0 w 3065418"/>
              <a:gd name="connsiteY1" fmla="*/ 1573822 h 2268584"/>
              <a:gd name="connsiteX2" fmla="*/ 0 w 3065418"/>
              <a:gd name="connsiteY2" fmla="*/ 1573822 h 2268584"/>
              <a:gd name="connsiteX3" fmla="*/ 1521823 w 3065418"/>
              <a:gd name="connsiteY3" fmla="*/ 0 h 2268584"/>
              <a:gd name="connsiteX4" fmla="*/ 2633070 w 3065418"/>
              <a:gd name="connsiteY4" fmla="*/ 905693 h 2268584"/>
              <a:gd name="connsiteX5" fmla="*/ 2637152 w 3065418"/>
              <a:gd name="connsiteY5" fmla="*/ 932436 h 2268584"/>
              <a:gd name="connsiteX6" fmla="*/ 2641089 w 3065418"/>
              <a:gd name="connsiteY6" fmla="*/ 933658 h 2268584"/>
              <a:gd name="connsiteX7" fmla="*/ 3065418 w 3065418"/>
              <a:gd name="connsiteY7" fmla="*/ 1573822 h 2268584"/>
              <a:gd name="connsiteX8" fmla="*/ 3065417 w 3065418"/>
              <a:gd name="connsiteY8" fmla="*/ 1573822 h 2268584"/>
              <a:gd name="connsiteX9" fmla="*/ 2370655 w 3065418"/>
              <a:gd name="connsiteY9" fmla="*/ 2268584 h 2268584"/>
              <a:gd name="connsiteX10" fmla="*/ 1521833 w 3065418"/>
              <a:gd name="connsiteY10" fmla="*/ 2268584 h 2268584"/>
              <a:gd name="connsiteX11" fmla="*/ 1521823 w 3065418"/>
              <a:gd name="connsiteY11" fmla="*/ 2268584 h 2268584"/>
              <a:gd name="connsiteX12" fmla="*/ 1521813 w 3065418"/>
              <a:gd name="connsiteY12" fmla="*/ 2268584 h 2268584"/>
              <a:gd name="connsiteX13" fmla="*/ 694762 w 3065418"/>
              <a:gd name="connsiteY13" fmla="*/ 2268583 h 2268584"/>
              <a:gd name="connsiteX14" fmla="*/ 14115 w 3065418"/>
              <a:gd name="connsiteY14" fmla="*/ 1713840 h 2268584"/>
              <a:gd name="connsiteX15" fmla="*/ 0 w 3065418"/>
              <a:gd name="connsiteY15" fmla="*/ 1573822 h 2268584"/>
              <a:gd name="connsiteX16" fmla="*/ 14115 w 3065418"/>
              <a:gd name="connsiteY16" fmla="*/ 1433803 h 2268584"/>
              <a:gd name="connsiteX17" fmla="*/ 306314 w 3065418"/>
              <a:gd name="connsiteY17" fmla="*/ 997715 h 2268584"/>
              <a:gd name="connsiteX18" fmla="*/ 404680 w 3065418"/>
              <a:gd name="connsiteY18" fmla="*/ 944323 h 2268584"/>
              <a:gd name="connsiteX19" fmla="*/ 410576 w 3065418"/>
              <a:gd name="connsiteY19" fmla="*/ 905693 h 2268584"/>
              <a:gd name="connsiteX20" fmla="*/ 1521823 w 3065418"/>
              <a:gd name="connsiteY20" fmla="*/ 0 h 226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65418" h="2268584">
                <a:moveTo>
                  <a:pt x="0" y="1573821"/>
                </a:moveTo>
                <a:lnTo>
                  <a:pt x="0" y="1573822"/>
                </a:lnTo>
                <a:lnTo>
                  <a:pt x="0" y="1573822"/>
                </a:lnTo>
                <a:close/>
                <a:moveTo>
                  <a:pt x="1521823" y="0"/>
                </a:moveTo>
                <a:cubicBezTo>
                  <a:pt x="2069969" y="0"/>
                  <a:pt x="2527302" y="388815"/>
                  <a:pt x="2633070" y="905693"/>
                </a:cubicBezTo>
                <a:lnTo>
                  <a:pt x="2637152" y="932436"/>
                </a:lnTo>
                <a:lnTo>
                  <a:pt x="2641089" y="933658"/>
                </a:lnTo>
                <a:cubicBezTo>
                  <a:pt x="2890449" y="1039129"/>
                  <a:pt x="3065418" y="1286043"/>
                  <a:pt x="3065418" y="1573822"/>
                </a:cubicBezTo>
                <a:lnTo>
                  <a:pt x="3065417" y="1573822"/>
                </a:lnTo>
                <a:cubicBezTo>
                  <a:pt x="3065417" y="1957528"/>
                  <a:pt x="2754361" y="2268584"/>
                  <a:pt x="2370655" y="2268584"/>
                </a:cubicBezTo>
                <a:lnTo>
                  <a:pt x="1521833" y="2268584"/>
                </a:lnTo>
                <a:lnTo>
                  <a:pt x="1521823" y="2268584"/>
                </a:lnTo>
                <a:lnTo>
                  <a:pt x="1521813" y="2268584"/>
                </a:lnTo>
                <a:lnTo>
                  <a:pt x="694762" y="2268583"/>
                </a:lnTo>
                <a:cubicBezTo>
                  <a:pt x="359019" y="2268583"/>
                  <a:pt x="78899" y="2030431"/>
                  <a:pt x="14115" y="1713840"/>
                </a:cubicBezTo>
                <a:lnTo>
                  <a:pt x="0" y="1573822"/>
                </a:lnTo>
                <a:lnTo>
                  <a:pt x="14115" y="1433803"/>
                </a:lnTo>
                <a:cubicBezTo>
                  <a:pt x="51135" y="1252894"/>
                  <a:pt x="158468" y="1097598"/>
                  <a:pt x="306314" y="997715"/>
                </a:cubicBezTo>
                <a:lnTo>
                  <a:pt x="404680" y="944323"/>
                </a:lnTo>
                <a:lnTo>
                  <a:pt x="410576" y="905693"/>
                </a:lnTo>
                <a:cubicBezTo>
                  <a:pt x="516344" y="388815"/>
                  <a:pt x="973678" y="0"/>
                  <a:pt x="1521823" y="0"/>
                </a:cubicBezTo>
                <a:close/>
              </a:path>
            </a:pathLst>
          </a:custGeom>
          <a:noFill/>
          <a:ln w="19050">
            <a:solidFill>
              <a:srgbClr val="FFC000"/>
            </a:solidFill>
          </a:ln>
        </p:spPr>
        <p:style>
          <a:lnRef idx="2">
            <a:srgbClr val="47B6E7">
              <a:shade val="50000"/>
            </a:srgbClr>
          </a:lnRef>
          <a:fillRef idx="1">
            <a:srgbClr val="47B6E7"/>
          </a:fillRef>
          <a:effectRef idx="0">
            <a:srgbClr val="47B6E7"/>
          </a:effectRef>
          <a:fontRef idx="minor">
            <a:srgbClr val="FFFFFF"/>
          </a:fontRef>
        </p:style>
        <p:txBody>
          <a:bodyPr rtlCol="0" anchor="ctr"/>
          <a:lstStyle/>
          <a:p>
            <a:pPr algn="ctr"/>
            <a:endParaRPr lang="zh-CN" altLang="en-US" sz="1400">
              <a:latin typeface="微软雅黑" panose="020B0503020204020204" charset="-122"/>
              <a:ea typeface="微软雅黑" panose="020B0503020204020204" charset="-122"/>
              <a:sym typeface="Arial" panose="020B0604020202020204" pitchFamily="34" charset="0"/>
            </a:endParaRPr>
          </a:p>
        </p:txBody>
      </p:sp>
      <p:sp>
        <p:nvSpPr>
          <p:cNvPr id="68" name="标题 1"/>
          <p:cNvSpPr txBox="1"/>
          <p:nvPr>
            <p:custDataLst>
              <p:tags r:id="rId16"/>
            </p:custDataLst>
          </p:nvPr>
        </p:nvSpPr>
        <p:spPr>
          <a:xfrm>
            <a:off x="6410960" y="5801360"/>
            <a:ext cx="1263015" cy="650240"/>
          </a:xfrm>
          <a:prstGeom prst="rect">
            <a:avLst/>
          </a:prstGeom>
          <a:noFill/>
        </p:spPr>
        <p:txBody>
          <a:bodyPr wrap="square" rtlCol="0">
            <a:spAutoFit/>
          </a:bodyPr>
          <a:lstStyle>
            <a:defPPr>
              <a:defRPr lang="zh-CN"/>
            </a:defPPr>
            <a:lvl1pPr>
              <a:lnSpc>
                <a:spcPct val="130000"/>
              </a:lnSpc>
              <a:defRPr sz="1200"/>
            </a:lvl1pPr>
          </a:lstStyle>
          <a:p>
            <a:pPr algn="ctr"/>
            <a:r>
              <a:rPr lang="en-US" altLang="zh-CN" sz="1400" b="1" dirty="0">
                <a:solidFill>
                  <a:srgbClr val="FFC000"/>
                </a:solidFill>
                <a:latin typeface="微软雅黑" panose="020B0503020204020204" charset="-122"/>
                <a:ea typeface="微软雅黑" panose="020B0503020204020204" charset="-122"/>
                <a:cs typeface="+mn-ea"/>
                <a:sym typeface="Arial" panose="020B0604020202020204" pitchFamily="34" charset="0"/>
              </a:rPr>
              <a:t>是否有合适的培训师</a:t>
            </a:r>
          </a:p>
        </p:txBody>
      </p:sp>
      <p:sp>
        <p:nvSpPr>
          <p:cNvPr id="4" name="文本框 3"/>
          <p:cNvSpPr txBox="1"/>
          <p:nvPr/>
        </p:nvSpPr>
        <p:spPr>
          <a:xfrm>
            <a:off x="1183005" y="3850640"/>
            <a:ext cx="5223510" cy="368300"/>
          </a:xfrm>
          <a:prstGeom prst="rect">
            <a:avLst/>
          </a:prstGeom>
          <a:noFill/>
        </p:spPr>
        <p:txBody>
          <a:bodyPr wrap="square" rtlCol="0">
            <a:spAutoFit/>
          </a:bodyPr>
          <a:lstStyle/>
          <a:p>
            <a:pPr algn="ctr"/>
            <a:r>
              <a:rPr lang="zh-CN" altLang="en-US" sz="1800">
                <a:latin typeface="微软雅黑" panose="020B0503020204020204" charset="-122"/>
                <a:ea typeface="微软雅黑" panose="020B0503020204020204" charset="-122"/>
                <a:sym typeface="+mn-ea"/>
              </a:rPr>
              <a:t>企业在选择培训与开发方式时,需要考虑的因素：</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8" presetClass="entr" presetSubtype="12"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trips(downLeft)">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4"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to="" calcmode="lin" valueType="num">
                                      <p:cBhvr>
                                        <p:cTn id="15" dur="1" fill="hold"/>
                                        <p:tgtEl>
                                          <p:spTgt spid="4"/>
                                        </p:tgtEl>
                                      </p:cBhvr>
                                    </p:anim>
                                  </p:childTnLst>
                                </p:cTn>
                              </p:par>
                              <p:par>
                                <p:cTn id="16" presetID="18" presetClass="entr" presetSubtype="12"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trips(downLeft)">
                                      <p:cBhvr>
                                        <p:cTn id="18" dur="500"/>
                                        <p:tgtEl>
                                          <p:spTgt spid="12"/>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strips(downLeft)">
                                      <p:cBhvr>
                                        <p:cTn id="21" dur="500"/>
                                        <p:tgtEl>
                                          <p:spTgt spid="13"/>
                                        </p:tgtEl>
                                      </p:cBhvr>
                                    </p:animEffect>
                                  </p:childTnLst>
                                </p:cTn>
                              </p:par>
                              <p:par>
                                <p:cTn id="22" presetID="18" presetClass="entr" presetSubtype="12"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strips(downLeft)">
                                      <p:cBhvr>
                                        <p:cTn id="24" dur="500"/>
                                        <p:tgtEl>
                                          <p:spTgt spid="16"/>
                                        </p:tgtEl>
                                      </p:cBhvr>
                                    </p:animEffect>
                                  </p:childTnLst>
                                </p:cTn>
                              </p:par>
                              <p:par>
                                <p:cTn id="25" presetID="18" presetClass="entr" presetSubtype="12"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strips(downLeft)">
                                      <p:cBhvr>
                                        <p:cTn id="27" dur="500"/>
                                        <p:tgtEl>
                                          <p:spTgt spid="17"/>
                                        </p:tgtEl>
                                      </p:cBhvr>
                                    </p:animEffect>
                                  </p:childTnLst>
                                </p:cTn>
                              </p:par>
                              <p:par>
                                <p:cTn id="28" presetID="18" presetClass="entr" presetSubtype="12"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strips(downLeft)">
                                      <p:cBhvr>
                                        <p:cTn id="30" dur="500"/>
                                        <p:tgtEl>
                                          <p:spTgt spid="24"/>
                                        </p:tgtEl>
                                      </p:cBhvr>
                                    </p:animEffect>
                                  </p:childTnLst>
                                </p:cTn>
                              </p:par>
                              <p:par>
                                <p:cTn id="31" presetID="18" presetClass="entr" presetSubtype="12" fill="hold" grpId="0"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strips(downLeft)">
                                      <p:cBhvr>
                                        <p:cTn id="33" dur="500"/>
                                        <p:tgtEl>
                                          <p:spTgt spid="25"/>
                                        </p:tgtEl>
                                      </p:cBhvr>
                                    </p:animEffect>
                                  </p:childTnLst>
                                </p:cTn>
                              </p:par>
                              <p:par>
                                <p:cTn id="34" presetID="18" presetClass="entr" presetSubtype="12" fill="hold" grpId="0" nodeType="withEffect">
                                  <p:stCondLst>
                                    <p:cond delay="0"/>
                                  </p:stCondLst>
                                  <p:childTnLst>
                                    <p:set>
                                      <p:cBhvr>
                                        <p:cTn id="35" dur="1" fill="hold">
                                          <p:stCondLst>
                                            <p:cond delay="0"/>
                                          </p:stCondLst>
                                        </p:cTn>
                                        <p:tgtEl>
                                          <p:spTgt spid="43"/>
                                        </p:tgtEl>
                                        <p:attrNameLst>
                                          <p:attrName>style.visibility</p:attrName>
                                        </p:attrNameLst>
                                      </p:cBhvr>
                                      <p:to>
                                        <p:strVal val="visible"/>
                                      </p:to>
                                    </p:set>
                                    <p:animEffect transition="in" filter="strips(downLeft)">
                                      <p:cBhvr>
                                        <p:cTn id="36" dur="500"/>
                                        <p:tgtEl>
                                          <p:spTgt spid="43"/>
                                        </p:tgtEl>
                                      </p:cBhvr>
                                    </p:animEffect>
                                  </p:childTnLst>
                                </p:cTn>
                              </p:par>
                              <p:par>
                                <p:cTn id="37" presetID="18" presetClass="entr" presetSubtype="12" fill="hold" grpId="0" nodeType="with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strips(downLeft)">
                                      <p:cBhvr>
                                        <p:cTn id="39" dur="500"/>
                                        <p:tgtEl>
                                          <p:spTgt spid="44"/>
                                        </p:tgtEl>
                                      </p:cBhvr>
                                    </p:animEffect>
                                  </p:childTnLst>
                                </p:cTn>
                              </p:par>
                              <p:par>
                                <p:cTn id="40" presetID="18" presetClass="entr" presetSubtype="12" fill="hold" grpId="0" nodeType="with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strips(downLeft)">
                                      <p:cBhvr>
                                        <p:cTn id="42" dur="500"/>
                                        <p:tgtEl>
                                          <p:spTgt spid="55"/>
                                        </p:tgtEl>
                                      </p:cBhvr>
                                    </p:animEffect>
                                  </p:childTnLst>
                                </p:cTn>
                              </p:par>
                              <p:par>
                                <p:cTn id="43" presetID="18" presetClass="entr" presetSubtype="12" fill="hold" grpId="0" nodeType="with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strips(downLeft)">
                                      <p:cBhvr>
                                        <p:cTn id="45" dur="500"/>
                                        <p:tgtEl>
                                          <p:spTgt spid="56"/>
                                        </p:tgtEl>
                                      </p:cBhvr>
                                    </p:animEffect>
                                  </p:childTnLst>
                                </p:cTn>
                              </p:par>
                              <p:par>
                                <p:cTn id="46" presetID="18" presetClass="entr" presetSubtype="12"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strips(downLeft)">
                                      <p:cBhvr>
                                        <p:cTn id="48" dur="500"/>
                                        <p:tgtEl>
                                          <p:spTgt spid="59"/>
                                        </p:tgtEl>
                                      </p:cBhvr>
                                    </p:animEffect>
                                  </p:childTnLst>
                                </p:cTn>
                              </p:par>
                              <p:par>
                                <p:cTn id="49" presetID="18" presetClass="entr" presetSubtype="12"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animEffect transition="in" filter="strips(downLeft)">
                                      <p:cBhvr>
                                        <p:cTn id="51" dur="500"/>
                                        <p:tgtEl>
                                          <p:spTgt spid="60"/>
                                        </p:tgtEl>
                                      </p:cBhvr>
                                    </p:animEffect>
                                  </p:childTnLst>
                                </p:cTn>
                              </p:par>
                              <p:par>
                                <p:cTn id="52" presetID="18" presetClass="entr" presetSubtype="12" fill="hold" grpId="0" nodeType="withEffect">
                                  <p:stCondLst>
                                    <p:cond delay="0"/>
                                  </p:stCondLst>
                                  <p:childTnLst>
                                    <p:set>
                                      <p:cBhvr>
                                        <p:cTn id="53" dur="1" fill="hold">
                                          <p:stCondLst>
                                            <p:cond delay="0"/>
                                          </p:stCondLst>
                                        </p:cTn>
                                        <p:tgtEl>
                                          <p:spTgt spid="67"/>
                                        </p:tgtEl>
                                        <p:attrNameLst>
                                          <p:attrName>style.visibility</p:attrName>
                                        </p:attrNameLst>
                                      </p:cBhvr>
                                      <p:to>
                                        <p:strVal val="visible"/>
                                      </p:to>
                                    </p:set>
                                    <p:animEffect transition="in" filter="strips(downLeft)">
                                      <p:cBhvr>
                                        <p:cTn id="54" dur="500"/>
                                        <p:tgtEl>
                                          <p:spTgt spid="67"/>
                                        </p:tgtEl>
                                      </p:cBhvr>
                                    </p:animEffect>
                                  </p:childTnLst>
                                </p:cTn>
                              </p:par>
                              <p:par>
                                <p:cTn id="55" presetID="18" presetClass="entr" presetSubtype="12" fill="hold" grpId="0" nodeType="withEffect">
                                  <p:stCondLst>
                                    <p:cond delay="0"/>
                                  </p:stCondLst>
                                  <p:childTnLst>
                                    <p:set>
                                      <p:cBhvr>
                                        <p:cTn id="56" dur="1" fill="hold">
                                          <p:stCondLst>
                                            <p:cond delay="0"/>
                                          </p:stCondLst>
                                        </p:cTn>
                                        <p:tgtEl>
                                          <p:spTgt spid="68"/>
                                        </p:tgtEl>
                                        <p:attrNameLst>
                                          <p:attrName>style.visibility</p:attrName>
                                        </p:attrNameLst>
                                      </p:cBhvr>
                                      <p:to>
                                        <p:strVal val="visible"/>
                                      </p:to>
                                    </p:set>
                                    <p:animEffect transition="in" filter="strips(downLeft)">
                                      <p:cBhvr>
                                        <p:cTn id="5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12" grpId="0" animBg="1"/>
      <p:bldP spid="12" grpId="1" animBg="1"/>
      <p:bldP spid="13" grpId="0"/>
      <p:bldP spid="13" grpId="1"/>
      <p:bldP spid="16" grpId="0" animBg="1"/>
      <p:bldP spid="16" grpId="1" animBg="1"/>
      <p:bldP spid="17" grpId="0"/>
      <p:bldP spid="17" grpId="1"/>
      <p:bldP spid="24" grpId="0" animBg="1"/>
      <p:bldP spid="24" grpId="1" animBg="1"/>
      <p:bldP spid="25" grpId="0"/>
      <p:bldP spid="25" grpId="1"/>
      <p:bldP spid="43" grpId="0" animBg="1"/>
      <p:bldP spid="43" grpId="1" animBg="1"/>
      <p:bldP spid="44" grpId="0"/>
      <p:bldP spid="44" grpId="1"/>
      <p:bldP spid="55" grpId="0" animBg="1"/>
      <p:bldP spid="55" grpId="1" animBg="1"/>
      <p:bldP spid="56" grpId="0"/>
      <p:bldP spid="56" grpId="1"/>
      <p:bldP spid="59" grpId="0" animBg="1"/>
      <p:bldP spid="59" grpId="1" animBg="1"/>
      <p:bldP spid="60" grpId="0"/>
      <p:bldP spid="60" grpId="1"/>
      <p:bldP spid="67" grpId="0" animBg="1"/>
      <p:bldP spid="67" grpId="1" animBg="1"/>
      <p:bldP spid="68" grpId="0"/>
      <p:bldP spid="68" grpId="1"/>
      <p:bldP spid="4" grpId="0"/>
      <p:bldP spid="4"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847465" y="791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人力资源管理的主要内容</a:t>
            </a:r>
          </a:p>
        </p:txBody>
      </p:sp>
      <p:pic>
        <p:nvPicPr>
          <p:cNvPr id="58" name="RL1-3.EPS" descr="id:2147506323;FounderCES"/>
          <p:cNvPicPr>
            <a:picLocks noChangeAspect="1"/>
          </p:cNvPicPr>
          <p:nvPr/>
        </p:nvPicPr>
        <p:blipFill>
          <a:blip r:embed="rId3"/>
          <a:stretch>
            <a:fillRect/>
          </a:stretch>
        </p:blipFill>
        <p:spPr>
          <a:xfrm>
            <a:off x="2025015" y="1351915"/>
            <a:ext cx="8896985" cy="4561205"/>
          </a:xfrm>
          <a:prstGeom prst="rect">
            <a:avLst/>
          </a:prstGeom>
        </p:spPr>
      </p:pic>
      <p:sp>
        <p:nvSpPr>
          <p:cNvPr id="3"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to="" calcmode="lin" valueType="num">
                                      <p:cBhvr>
                                        <p:cTn id="7" dur="1" fill="hold"/>
                                        <p:tgtEl>
                                          <p:spTgt spid="4"/>
                                        </p:tgtEl>
                                      </p:cBhvr>
                                    </p:anim>
                                  </p:childTnLst>
                                </p:cTn>
                              </p:par>
                              <p:par>
                                <p:cTn id="8" presetID="24" presetClass="entr" presetSubtype="0" fill="hold" nodeType="withEffect">
                                  <p:stCondLst>
                                    <p:cond delay="0"/>
                                  </p:stCondLst>
                                  <p:childTnLst>
                                    <p:set>
                                      <p:cBhvr>
                                        <p:cTn id="9" dur="1" fill="hold">
                                          <p:stCondLst>
                                            <p:cond delay="0"/>
                                          </p:stCondLst>
                                        </p:cTn>
                                        <p:tgtEl>
                                          <p:spTgt spid="58"/>
                                        </p:tgtEl>
                                        <p:attrNameLst>
                                          <p:attrName>style.visibility</p:attrName>
                                        </p:attrNameLst>
                                      </p:cBhvr>
                                      <p:to>
                                        <p:strVal val="visible"/>
                                      </p:to>
                                    </p:set>
                                    <p:anim to="" calcmode="lin" valueType="num">
                                      <p:cBhvr>
                                        <p:cTn id="10" dur="1" fill="hold"/>
                                        <p:tgtEl>
                                          <p:spTgt spid="58"/>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1245235"/>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课堂讲授法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课堂讲授法是一种传统的教育培训方法,也是培训与开发中应用最普遍的一种方法。它是培训教师通过语言表达,系统地向受训者传递知识,期望受训者能掌握课程中的特定知识和重要观念的一种方法。</a:t>
            </a:r>
          </a:p>
        </p:txBody>
      </p:sp>
      <p:graphicFrame>
        <p:nvGraphicFramePr>
          <p:cNvPr id="3" name="表格 2"/>
          <p:cNvGraphicFramePr/>
          <p:nvPr>
            <p:custDataLst>
              <p:tags r:id="rId2"/>
            </p:custDataLst>
          </p:nvPr>
        </p:nvGraphicFramePr>
        <p:xfrm>
          <a:off x="2984500" y="2877185"/>
          <a:ext cx="6574790" cy="2973070"/>
        </p:xfrm>
        <a:graphic>
          <a:graphicData uri="http://schemas.openxmlformats.org/drawingml/2006/table">
            <a:tbl>
              <a:tblPr firstRow="1" bandRow="1">
                <a:tableStyleId>{5940675A-B579-460E-94D1-54222C63F5DA}</a:tableStyleId>
              </a:tblPr>
              <a:tblGrid>
                <a:gridCol w="3262630">
                  <a:extLst>
                    <a:ext uri="{9D8B030D-6E8A-4147-A177-3AD203B41FA5}">
                      <a16:colId xmlns:a16="http://schemas.microsoft.com/office/drawing/2014/main" val="20000"/>
                    </a:ext>
                  </a:extLst>
                </a:gridCol>
                <a:gridCol w="3312160">
                  <a:extLst>
                    <a:ext uri="{9D8B030D-6E8A-4147-A177-3AD203B41FA5}">
                      <a16:colId xmlns:a16="http://schemas.microsoft.com/office/drawing/2014/main" val="20001"/>
                    </a:ext>
                  </a:extLst>
                </a:gridCol>
              </a:tblGrid>
              <a:tr h="35306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课堂讲授法的优点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课堂讲授法的缺点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50355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有利于受训者系统地学习知识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学习效果易受培训教师水平的影响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242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传授内容多,有利于培养各类人才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内容多,学员难以完全吸收、消化</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5306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容易掌握和控制学习进度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单向传授不利于教学双方互动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5242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培训费用较低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学过的知识不易被巩固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5306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可以同时对多人进行培训</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不能满足学员的个性需求</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5242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对培训环境的要求不高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传授方法较为单一</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5306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有利于理解难度大的问题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理论与实践相脱节</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 to="" calcmode="lin" valueType="num">
                                      <p:cBhvr>
                                        <p:cTn id="14" dur="1" fill="hold"/>
                                        <p:tgtEl>
                                          <p:spTgt spid="3"/>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1245235"/>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研讨法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研讨法是以工作中的某个课题或问题为研讨主题,学员组成团队进行讨论、辩论和提问,并最终得出共同结论。</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根据讨论的组织方式,研讨法可以分为演讲、小组讨论、沙龙、集体讨论、委员会式讨论、系列研讨式六种形式。</a:t>
            </a:r>
          </a:p>
        </p:txBody>
      </p:sp>
      <p:graphicFrame>
        <p:nvGraphicFramePr>
          <p:cNvPr id="5" name="表格 4"/>
          <p:cNvGraphicFramePr/>
          <p:nvPr>
            <p:custDataLst>
              <p:tags r:id="rId2"/>
            </p:custDataLst>
          </p:nvPr>
        </p:nvGraphicFramePr>
        <p:xfrm>
          <a:off x="2657475" y="2880360"/>
          <a:ext cx="7124700" cy="3205480"/>
        </p:xfrm>
        <a:graphic>
          <a:graphicData uri="http://schemas.openxmlformats.org/drawingml/2006/table">
            <a:tbl>
              <a:tblPr firstRow="1" bandRow="1">
                <a:tableStyleId>{5940675A-B579-460E-94D1-54222C63F5DA}</a:tableStyleId>
              </a:tblPr>
              <a:tblGrid>
                <a:gridCol w="3535680">
                  <a:extLst>
                    <a:ext uri="{9D8B030D-6E8A-4147-A177-3AD203B41FA5}">
                      <a16:colId xmlns:a16="http://schemas.microsoft.com/office/drawing/2014/main" val="20000"/>
                    </a:ext>
                  </a:extLst>
                </a:gridCol>
                <a:gridCol w="3589020">
                  <a:extLst>
                    <a:ext uri="{9D8B030D-6E8A-4147-A177-3AD203B41FA5}">
                      <a16:colId xmlns:a16="http://schemas.microsoft.com/office/drawing/2014/main" val="20001"/>
                    </a:ext>
                  </a:extLst>
                </a:gridCol>
              </a:tblGrid>
              <a:tr h="2673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研讨法的优点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研讨法的缺点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80073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受训人员能够主动提出问题,表达个人感受,有助于激发学习兴趣</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讨论课题选择的好坏直接影响到培训的效果</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3530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受训人员能够积极思考,有利于其能力开发</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不利于受训人员系统地掌握各种知识和技能</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0073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受训人员可以取长补短,互相学习,有利于知识和经验的相互交流和启发</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受训人员自身的水平也会影响到培训的效果</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80137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有利于受训人员发现自己的不足,拓展思路,加深对知识的理解,促进能力的提高</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对培训师的要求过高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to="" calcmode="lin" valueType="num">
                                      <p:cBhvr>
                                        <p:cTn id="14" dur="1" fill="hold"/>
                                        <p:tgtEl>
                                          <p:spTgt spid="5"/>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2353310"/>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工作指导法或教练法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工作指导法或教练法一般是由一位有经验的技术能手或直接主管人员在工作岗位上对受训者进行现场培训。该方法通过培训师的现场操作演示,把学员要学的技术、程序、技巧或规则呈现给学员,让学员在理解的基础上进行反复的模拟练习,使其操作逐渐熟练直到符合规范的程序和要求,达到运用自如的程度。</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工作指导法或教练法是一种既有在职培训又有课堂培训的方法,大多用于技能培训,学员重在模仿,创新性不足,不太适用于实施差异化战略的企业。</a:t>
            </a:r>
          </a:p>
        </p:txBody>
      </p:sp>
      <p:graphicFrame>
        <p:nvGraphicFramePr>
          <p:cNvPr id="4" name="表格 3"/>
          <p:cNvGraphicFramePr/>
          <p:nvPr>
            <p:custDataLst>
              <p:tags r:id="rId2"/>
            </p:custDataLst>
          </p:nvPr>
        </p:nvGraphicFramePr>
        <p:xfrm>
          <a:off x="2469515" y="3862070"/>
          <a:ext cx="7401560" cy="2651125"/>
        </p:xfrm>
        <a:graphic>
          <a:graphicData uri="http://schemas.openxmlformats.org/drawingml/2006/table">
            <a:tbl>
              <a:tblPr firstRow="1" bandRow="1">
                <a:tableStyleId>{5940675A-B579-460E-94D1-54222C63F5DA}</a:tableStyleId>
              </a:tblPr>
              <a:tblGrid>
                <a:gridCol w="3646170">
                  <a:extLst>
                    <a:ext uri="{9D8B030D-6E8A-4147-A177-3AD203B41FA5}">
                      <a16:colId xmlns:a16="http://schemas.microsoft.com/office/drawing/2014/main" val="20000"/>
                    </a:ext>
                  </a:extLst>
                </a:gridCol>
                <a:gridCol w="3755390">
                  <a:extLst>
                    <a:ext uri="{9D8B030D-6E8A-4147-A177-3AD203B41FA5}">
                      <a16:colId xmlns:a16="http://schemas.microsoft.com/office/drawing/2014/main" val="20001"/>
                    </a:ext>
                  </a:extLst>
                </a:gridCol>
              </a:tblGrid>
              <a:tr h="33147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工作指导法或教练法的优点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工作指导法或教练法的缺点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99441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有助于培养培训者与受训者之间的良好关系,有利于工作开展</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培训者(师傅)不容易挑选,有些培训者(师傅)担心“教会徒弟会饿死自己”而不愿倾尽全力,因此应挑选那些具有较强的沟通能力、监督和指导能力以及胸怀宽广的培训者(师傅)</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2524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培训者出现调动、提升、退休或辞职时,可以让训练有素的受训者顶替</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to="" calcmode="lin" valueType="num">
                                      <p:cBhvr>
                                        <p:cTn id="14" dur="1" fill="hold"/>
                                        <p:tgtEl>
                                          <p:spTgt spid="4"/>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3E9791F-909B-3B9E-31A4-1E55B08C48A4}"/>
              </a:ext>
            </a:extLst>
          </p:cNvPr>
          <p:cNvSpPr>
            <a:spLocks noGrp="1" noChangeArrowheads="1"/>
          </p:cNvSpPr>
          <p:nvPr>
            <p:ph type="body" idx="1"/>
          </p:nvPr>
        </p:nvSpPr>
        <p:spPr>
          <a:xfrm>
            <a:off x="568171" y="1143000"/>
            <a:ext cx="10442729" cy="5715000"/>
          </a:xfrm>
        </p:spPr>
        <p:txBody>
          <a:bodyPr/>
          <a:lstStyle/>
          <a:p>
            <a:pPr eaLnBrk="1" hangingPunct="1">
              <a:lnSpc>
                <a:spcPct val="80000"/>
              </a:lnSpc>
            </a:pPr>
            <a:r>
              <a:rPr lang="en-US" altLang="zh-CN" sz="1600" dirty="0"/>
              <a:t> </a:t>
            </a:r>
            <a:endParaRPr lang="en-US" altLang="zh-CN" sz="1600" b="1" dirty="0"/>
          </a:p>
          <a:p>
            <a:pPr eaLnBrk="1" hangingPunct="1">
              <a:lnSpc>
                <a:spcPct val="80000"/>
              </a:lnSpc>
            </a:pPr>
            <a:r>
              <a:rPr lang="zh-CN" altLang="en-US" sz="1600" b="1" dirty="0"/>
              <a:t>学习方式：</a:t>
            </a:r>
            <a:r>
              <a:rPr lang="zh-CN" altLang="en-US" b="1" dirty="0">
                <a:ea typeface="黑体" panose="02010609060101010101" pitchFamily="49" charset="-122"/>
              </a:rPr>
              <a:t>全国招生  函授学习  权威双证  国际互认</a:t>
            </a:r>
            <a:endParaRPr lang="zh-CN" altLang="en-US" sz="1600" b="1" dirty="0"/>
          </a:p>
          <a:p>
            <a:pPr eaLnBrk="1" hangingPunct="1">
              <a:lnSpc>
                <a:spcPct val="80000"/>
              </a:lnSpc>
            </a:pPr>
            <a:endParaRPr lang="en-US" altLang="zh-CN" sz="1600" b="1" dirty="0"/>
          </a:p>
          <a:p>
            <a:pPr eaLnBrk="1" hangingPunct="1">
              <a:lnSpc>
                <a:spcPct val="80000"/>
              </a:lnSpc>
            </a:pPr>
            <a:r>
              <a:rPr lang="zh-CN" altLang="en-US" sz="1600" b="1" dirty="0"/>
              <a:t>认证项目：注册</a:t>
            </a:r>
            <a:r>
              <a:rPr lang="en-US" altLang="zh-CN" sz="1600" b="1" dirty="0"/>
              <a:t> </a:t>
            </a:r>
            <a:r>
              <a:rPr lang="zh-CN" altLang="en-US" sz="1600" b="1" dirty="0"/>
              <a:t>职业经理、人力资源总监、品质经理、生产经理、营销策划师、物流经理、</a:t>
            </a:r>
            <a:endParaRPr lang="en-US" altLang="zh-CN" sz="1600" b="1" dirty="0"/>
          </a:p>
          <a:p>
            <a:pPr eaLnBrk="1" hangingPunct="1">
              <a:lnSpc>
                <a:spcPct val="80000"/>
              </a:lnSpc>
            </a:pPr>
            <a:r>
              <a:rPr lang="zh-CN" altLang="en-US" sz="1600" b="1" dirty="0"/>
              <a:t>          项目经理、企业管理咨询师、企业总经理、营销经理、财务总监、酒店经理、企业培训师</a:t>
            </a:r>
            <a:endParaRPr lang="en-US" altLang="zh-CN" sz="1600" b="1" dirty="0"/>
          </a:p>
          <a:p>
            <a:pPr eaLnBrk="1" hangingPunct="1">
              <a:lnSpc>
                <a:spcPct val="80000"/>
              </a:lnSpc>
            </a:pPr>
            <a:r>
              <a:rPr lang="zh-CN" altLang="en-US" sz="1600" b="1" dirty="0"/>
              <a:t>          采购经理、</a:t>
            </a:r>
            <a:r>
              <a:rPr lang="en-US" altLang="zh-CN" sz="1600" b="1" dirty="0"/>
              <a:t>IE</a:t>
            </a:r>
            <a:r>
              <a:rPr lang="zh-CN" altLang="en-US" sz="1600" b="1" dirty="0"/>
              <a:t>工业工程师、医院管理、行政总监、市场总监、工厂管理、服装企业管理、</a:t>
            </a:r>
            <a:endParaRPr lang="en-US" altLang="zh-CN" sz="1600" b="1" dirty="0"/>
          </a:p>
          <a:p>
            <a:pPr eaLnBrk="1" hangingPunct="1">
              <a:lnSpc>
                <a:spcPct val="80000"/>
              </a:lnSpc>
            </a:pPr>
            <a:r>
              <a:rPr lang="zh-CN" altLang="en-US" sz="1600" b="1" dirty="0"/>
              <a:t>          六西格玛管理师、车间主管、经济管理师、生产运营管理师、精益管理师等</a:t>
            </a:r>
            <a:r>
              <a:rPr lang="en-US" altLang="zh-CN" sz="1600" b="1" dirty="0"/>
              <a:t>MBA</a:t>
            </a:r>
            <a:r>
              <a:rPr lang="zh-CN" altLang="en-US" sz="1600" b="1" dirty="0"/>
              <a:t>等认证。</a:t>
            </a:r>
          </a:p>
          <a:p>
            <a:pPr eaLnBrk="1" hangingPunct="1">
              <a:lnSpc>
                <a:spcPct val="80000"/>
              </a:lnSpc>
            </a:pPr>
            <a:endParaRPr lang="zh-CN" altLang="en-US" sz="1600" b="1" dirty="0"/>
          </a:p>
          <a:p>
            <a:pPr eaLnBrk="1" hangingPunct="1">
              <a:lnSpc>
                <a:spcPct val="80000"/>
              </a:lnSpc>
            </a:pPr>
            <a:r>
              <a:rPr lang="zh-CN" altLang="en-US" sz="1600" b="1" dirty="0"/>
              <a:t>颁发双证：经理资格证</a:t>
            </a:r>
            <a:r>
              <a:rPr lang="en-US" altLang="zh-CN" sz="1600" b="1" dirty="0"/>
              <a:t>+MBA</a:t>
            </a:r>
            <a:r>
              <a:rPr lang="zh-CN" altLang="en-US" sz="1600" b="1" dirty="0"/>
              <a:t>研修证</a:t>
            </a:r>
            <a:r>
              <a:rPr lang="en-US" altLang="zh-CN" sz="1600" b="1" dirty="0"/>
              <a:t>+</a:t>
            </a:r>
            <a:r>
              <a:rPr lang="zh-CN" altLang="en-US" sz="1600" b="1" dirty="0"/>
              <a:t>全套学籍档案</a:t>
            </a:r>
          </a:p>
          <a:p>
            <a:pPr eaLnBrk="1" hangingPunct="1">
              <a:lnSpc>
                <a:spcPct val="80000"/>
              </a:lnSpc>
            </a:pPr>
            <a:r>
              <a:rPr lang="zh-CN" altLang="en-US" sz="1600" b="1" dirty="0"/>
              <a:t>收费标准  ：</a:t>
            </a:r>
            <a:r>
              <a:rPr lang="zh-CN" altLang="en-US" sz="2400" b="1" dirty="0"/>
              <a:t>仅收取</a:t>
            </a:r>
            <a:r>
              <a:rPr lang="en-US" altLang="zh-CN" sz="2400" b="1" dirty="0"/>
              <a:t>1280</a:t>
            </a:r>
            <a:r>
              <a:rPr lang="zh-CN" altLang="en-US" sz="2400" b="1" dirty="0"/>
              <a:t>元</a:t>
            </a:r>
            <a:r>
              <a:rPr lang="zh-CN" altLang="en-US" sz="1600" b="1" dirty="0"/>
              <a:t>       招生网址： </a:t>
            </a:r>
            <a:r>
              <a:rPr lang="en-US" altLang="zh-CN" b="1" dirty="0">
                <a:hlinkClick r:id="rId2"/>
              </a:rPr>
              <a:t>www.mhjy.net</a:t>
            </a:r>
            <a:endParaRPr lang="en-US" altLang="zh-CN" b="1" dirty="0"/>
          </a:p>
          <a:p>
            <a:pPr eaLnBrk="1" hangingPunct="1">
              <a:lnSpc>
                <a:spcPct val="80000"/>
              </a:lnSpc>
              <a:buFontTx/>
              <a:buNone/>
            </a:pPr>
            <a:r>
              <a:rPr lang="en-US" altLang="zh-CN" b="1" dirty="0"/>
              <a:t>    </a:t>
            </a:r>
            <a:r>
              <a:rPr lang="zh-CN" altLang="en-US" sz="1600" b="1" dirty="0"/>
              <a:t>报名电话：</a:t>
            </a:r>
            <a:r>
              <a:rPr lang="en-US" altLang="zh-CN" sz="1600" b="1" dirty="0"/>
              <a:t>13684609885    0451—88342620 </a:t>
            </a:r>
          </a:p>
          <a:p>
            <a:pPr eaLnBrk="1" hangingPunct="1">
              <a:lnSpc>
                <a:spcPct val="80000"/>
              </a:lnSpc>
              <a:buFontTx/>
              <a:buNone/>
            </a:pPr>
            <a:r>
              <a:rPr lang="en-US" altLang="zh-CN" sz="1600" b="1" dirty="0"/>
              <a:t>        </a:t>
            </a:r>
            <a:r>
              <a:rPr lang="zh-CN" altLang="en-US" sz="1600" b="1" dirty="0"/>
              <a:t>微信公众号：</a:t>
            </a:r>
            <a:r>
              <a:rPr lang="en-US" altLang="zh-CN" sz="1600" b="1" dirty="0"/>
              <a:t>MHJY1999   </a:t>
            </a:r>
            <a:r>
              <a:rPr lang="zh-CN" altLang="en-US" sz="1600" b="1" dirty="0"/>
              <a:t>微信客服：</a:t>
            </a:r>
            <a:r>
              <a:rPr lang="en-US" altLang="zh-CN" sz="1600" b="1" dirty="0"/>
              <a:t>122285053    </a:t>
            </a:r>
            <a:r>
              <a:rPr lang="zh-CN" altLang="en-US" sz="1600" b="1" dirty="0"/>
              <a:t>咨询邮箱：</a:t>
            </a:r>
            <a:r>
              <a:rPr lang="en-US" altLang="zh-CN" sz="1600" b="1" dirty="0">
                <a:hlinkClick r:id="rId3"/>
              </a:rPr>
              <a:t>xchy007@163.com</a:t>
            </a:r>
            <a:r>
              <a:rPr lang="en-US" altLang="zh-CN" sz="1600" b="1" dirty="0"/>
              <a:t>   </a:t>
            </a:r>
          </a:p>
          <a:p>
            <a:pPr eaLnBrk="1" hangingPunct="1">
              <a:lnSpc>
                <a:spcPct val="80000"/>
              </a:lnSpc>
              <a:buFontTx/>
              <a:buNone/>
            </a:pPr>
            <a:r>
              <a:rPr lang="en-US" altLang="zh-CN" sz="1600" b="1" dirty="0"/>
              <a:t>        </a:t>
            </a:r>
            <a:r>
              <a:rPr lang="zh-CN" altLang="en-US" sz="1600" b="1" dirty="0"/>
              <a:t>咨询教师</a:t>
            </a:r>
            <a:r>
              <a:rPr lang="en-US" altLang="zh-CN" sz="1600" b="1" dirty="0"/>
              <a:t>: </a:t>
            </a:r>
            <a:r>
              <a:rPr lang="zh-CN" altLang="en-US" sz="1600" b="1" dirty="0"/>
              <a:t>王海涛 郑毅                                                  </a:t>
            </a:r>
            <a:r>
              <a:rPr lang="zh-CN" altLang="en-US" sz="1800" b="1" dirty="0"/>
              <a:t>颁证单位：中国经济管理大学</a:t>
            </a:r>
          </a:p>
          <a:p>
            <a:pPr algn="r" eaLnBrk="1" hangingPunct="1">
              <a:lnSpc>
                <a:spcPct val="80000"/>
              </a:lnSpc>
            </a:pPr>
            <a:r>
              <a:rPr lang="zh-CN" altLang="en-US" sz="1800" b="1" dirty="0"/>
              <a:t>主办单位：哈尔滨美华企业管理有限公司</a:t>
            </a:r>
            <a:endParaRPr lang="en-US" altLang="zh-CN" sz="1800" b="1" dirty="0"/>
          </a:p>
        </p:txBody>
      </p:sp>
      <p:sp>
        <p:nvSpPr>
          <p:cNvPr id="2051" name="WordArt 4">
            <a:extLst>
              <a:ext uri="{FF2B5EF4-FFF2-40B4-BE49-F238E27FC236}">
                <a16:creationId xmlns:a16="http://schemas.microsoft.com/office/drawing/2014/main" id="{D942A36E-5345-4AE5-D9CB-7159CDCD4F85}"/>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88037957-F606-84DD-9139-DF134DCBB649}"/>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99C718C9-1F51-FC68-E645-82EF7415E782}"/>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69BCBC72-8DBD-2E45-29C4-8F57444E6E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8421" y="4000500"/>
            <a:ext cx="1304925"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843209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1983740"/>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岗位轮换法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岗位轮换法是指企业有意识地让受训者在预定时期内更换不同的岗位或职务,以获取不同岗位或职务的知识、技能和经验,为企业培养复合型人才的一种在职培训方法。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岗位轮换法适用于大小规模不等的公司,这种方法主要面向的是企业重点培养和准备提拔的人员,通过岗位轮换,有助于全能型人才的培养。</a:t>
            </a:r>
          </a:p>
        </p:txBody>
      </p:sp>
      <p:graphicFrame>
        <p:nvGraphicFramePr>
          <p:cNvPr id="4" name="表格 3"/>
          <p:cNvGraphicFramePr/>
          <p:nvPr>
            <p:custDataLst>
              <p:tags r:id="rId2"/>
            </p:custDataLst>
          </p:nvPr>
        </p:nvGraphicFramePr>
        <p:xfrm>
          <a:off x="2213610" y="3869055"/>
          <a:ext cx="8246745" cy="1992630"/>
        </p:xfrm>
        <a:graphic>
          <a:graphicData uri="http://schemas.openxmlformats.org/drawingml/2006/table">
            <a:tbl>
              <a:tblPr firstRow="1" bandRow="1">
                <a:tableStyleId>{5940675A-B579-460E-94D1-54222C63F5DA}</a:tableStyleId>
              </a:tblPr>
              <a:tblGrid>
                <a:gridCol w="4092575">
                  <a:extLst>
                    <a:ext uri="{9D8B030D-6E8A-4147-A177-3AD203B41FA5}">
                      <a16:colId xmlns:a16="http://schemas.microsoft.com/office/drawing/2014/main" val="20000"/>
                    </a:ext>
                  </a:extLst>
                </a:gridCol>
                <a:gridCol w="4154170">
                  <a:extLst>
                    <a:ext uri="{9D8B030D-6E8A-4147-A177-3AD203B41FA5}">
                      <a16:colId xmlns:a16="http://schemas.microsoft.com/office/drawing/2014/main" val="20001"/>
                    </a:ext>
                  </a:extLst>
                </a:gridCol>
              </a:tblGrid>
              <a:tr h="29718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岗位轮换法的优点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岗位轮换法的缺点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119126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能识别培训对象的长处和短处,了解培训对象的专长和兴趣爱好,更好地开发员工潜能,增进培训对象对各部门管理工作的了解,为完成跨部门、合作性的任务打下基础</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如果轮换的时间太短,不利于培训对象学到更深入的知识、技能和管理经验</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0419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能丰富培训对象的工作经历和经验</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该方法鼓励“通才化”,不适用于专业人员培训</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to="" calcmode="lin" valueType="num">
                                      <p:cBhvr>
                                        <p:cTn id="14" dur="1" fill="hold"/>
                                        <p:tgtEl>
                                          <p:spTgt spid="4"/>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1245235"/>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案例分析法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案例分析法是指围绕一定的培训目的,把实际工作中的真实情景加以典型化处理,形成供学员思考分析和学习的案例,再通过学员对案例的独立分析和相互讨论,提高学员分析及解决实际问题的能力。</a:t>
            </a:r>
          </a:p>
        </p:txBody>
      </p:sp>
      <p:graphicFrame>
        <p:nvGraphicFramePr>
          <p:cNvPr id="4" name="表格 3"/>
          <p:cNvGraphicFramePr/>
          <p:nvPr>
            <p:custDataLst>
              <p:tags r:id="rId2"/>
            </p:custDataLst>
          </p:nvPr>
        </p:nvGraphicFramePr>
        <p:xfrm>
          <a:off x="1845945" y="2880360"/>
          <a:ext cx="8543290" cy="3540125"/>
        </p:xfrm>
        <a:graphic>
          <a:graphicData uri="http://schemas.openxmlformats.org/drawingml/2006/table">
            <a:tbl>
              <a:tblPr firstRow="1" bandRow="1">
                <a:tableStyleId>{5940675A-B579-460E-94D1-54222C63F5DA}</a:tableStyleId>
              </a:tblPr>
              <a:tblGrid>
                <a:gridCol w="4208145">
                  <a:extLst>
                    <a:ext uri="{9D8B030D-6E8A-4147-A177-3AD203B41FA5}">
                      <a16:colId xmlns:a16="http://schemas.microsoft.com/office/drawing/2014/main" val="20000"/>
                    </a:ext>
                  </a:extLst>
                </a:gridCol>
                <a:gridCol w="4335145">
                  <a:extLst>
                    <a:ext uri="{9D8B030D-6E8A-4147-A177-3AD203B41FA5}">
                      <a16:colId xmlns:a16="http://schemas.microsoft.com/office/drawing/2014/main" val="20001"/>
                    </a:ext>
                  </a:extLst>
                </a:gridCol>
              </a:tblGrid>
              <a:tr h="27241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案例分析法的优点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案例分析法的缺点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7241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提供了系统的思考方式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案例过于概念化并带有明显的倾向性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661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在案例研究的学习过程中,受训者可得到一些有关管理方面的知识与原则</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54483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有利于使受训者参与企业实际问题的解决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案例的来源往往不能满足培训的需要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4483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正规案例分析使受训者得到经验和锻炼机会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54419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容易使受训者养成积极参与和向他人学习的习惯</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需时较长,对受训者和培训师的要求较高</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4483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教学方式生动具体,直观易学</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to="" calcmode="lin" valueType="num">
                                      <p:cBhvr>
                                        <p:cTn id="14" dur="1" fill="hold"/>
                                        <p:tgtEl>
                                          <p:spTgt spid="4"/>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培训与开发的方法</a:t>
            </a:r>
          </a:p>
        </p:txBody>
      </p:sp>
      <p:sp>
        <p:nvSpPr>
          <p:cNvPr id="9" name="矩形 8"/>
          <p:cNvSpPr/>
          <p:nvPr/>
        </p:nvSpPr>
        <p:spPr>
          <a:xfrm>
            <a:off x="749935" y="1334770"/>
            <a:ext cx="11044555" cy="1614805"/>
          </a:xfrm>
          <a:prstGeom prst="rect">
            <a:avLst/>
          </a:prstGeom>
          <a:ln>
            <a:solidFill>
              <a:srgbClr val="9B552C"/>
            </a:solidFill>
          </a:ln>
        </p:spPr>
        <p:txBody>
          <a:bodyPr wrap="square">
            <a:spAutoFit/>
          </a:bodyPr>
          <a:lstStyle/>
          <a:p>
            <a:pPr indent="266700" algn="ctr">
              <a:lnSpc>
                <a:spcPct val="150000"/>
              </a:lnSpc>
              <a:spcAft>
                <a:spcPts val="0"/>
              </a:spcAft>
            </a:pPr>
            <a:r>
              <a:rPr sz="1800" b="1" dirty="0">
                <a:latin typeface="微软雅黑" panose="020B0503020204020204" charset="-122"/>
                <a:ea typeface="微软雅黑" panose="020B0503020204020204" charset="-122"/>
                <a:cs typeface="微软雅黑" panose="020B0503020204020204" charset="-122"/>
                <a:sym typeface="+mn-ea"/>
              </a:rPr>
              <a:t>角色扮演法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角色扮演法是指模拟一个最接近现实状况的工作环境,指定参加者扮演某种角色,借助于角色的演练来理解角色的内容,模拟处理工作事务,从而提高主动地面对现实和解决各种问题的能力。角色扮演法适用于新员工、岗位轮换和职位晋升的员工,主要目的是使其尽快适应新的岗位和新的环境。</a:t>
            </a:r>
          </a:p>
        </p:txBody>
      </p:sp>
      <p:graphicFrame>
        <p:nvGraphicFramePr>
          <p:cNvPr id="4" name="表格 3"/>
          <p:cNvGraphicFramePr/>
          <p:nvPr>
            <p:custDataLst>
              <p:tags r:id="rId2"/>
            </p:custDataLst>
          </p:nvPr>
        </p:nvGraphicFramePr>
        <p:xfrm>
          <a:off x="1693545" y="3153410"/>
          <a:ext cx="9157335" cy="2506980"/>
        </p:xfrm>
        <a:graphic>
          <a:graphicData uri="http://schemas.openxmlformats.org/drawingml/2006/table">
            <a:tbl>
              <a:tblPr firstRow="1" bandRow="1">
                <a:tableStyleId>{5940675A-B579-460E-94D1-54222C63F5DA}</a:tableStyleId>
              </a:tblPr>
              <a:tblGrid>
                <a:gridCol w="4511040">
                  <a:extLst>
                    <a:ext uri="{9D8B030D-6E8A-4147-A177-3AD203B41FA5}">
                      <a16:colId xmlns:a16="http://schemas.microsoft.com/office/drawing/2014/main" val="20000"/>
                    </a:ext>
                  </a:extLst>
                </a:gridCol>
                <a:gridCol w="4646295">
                  <a:extLst>
                    <a:ext uri="{9D8B030D-6E8A-4147-A177-3AD203B41FA5}">
                      <a16:colId xmlns:a16="http://schemas.microsoft.com/office/drawing/2014/main" val="20001"/>
                    </a:ext>
                  </a:extLst>
                </a:gridCol>
              </a:tblGrid>
              <a:tr h="24384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角色扮演法的优点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角色扮演法的缺点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4384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有助于训练基本动作和技能</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扮演中的问题分析仅限于个人,不具有普遍性 </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0322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能提高学员的观察能力和解决问题的能力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40449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活动集中,有利于培训专门技能</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容易影响学员的态度,而不易影响其行为</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386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容易使学员养成积极参与并向他人学习的习惯</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人为性较强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322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特定的模拟环境和主题有利于增强培训效果</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易受学员的心理因素影响等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0449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能学会换位思考、理解问题等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bl>
          </a:graphicData>
        </a:graphic>
      </p:graphicFrame>
      <p:sp>
        <p:nvSpPr>
          <p:cNvPr id="5" name="文本框 4"/>
          <p:cNvSpPr txBox="1"/>
          <p:nvPr/>
        </p:nvSpPr>
        <p:spPr>
          <a:xfrm>
            <a:off x="948055" y="5854065"/>
            <a:ext cx="10826750" cy="64516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除了上述培训方法之外,还有很多其他的方法被企业所选择,如</a:t>
            </a:r>
            <a:r>
              <a:rPr lang="zh-CN" altLang="en-US" b="1">
                <a:latin typeface="微软雅黑" panose="020B0503020204020204" charset="-122"/>
                <a:ea typeface="微软雅黑" panose="020B0503020204020204" charset="-122"/>
                <a:cs typeface="微软雅黑" panose="020B0503020204020204" charset="-122"/>
              </a:rPr>
              <a:t>头脑风暴法、户外拓展训练法、模拟训练法、虚拟培训法等</a:t>
            </a:r>
            <a:r>
              <a:rPr lang="zh-CN" altLang="en-US">
                <a:latin typeface="微软雅黑" panose="020B0503020204020204" charset="-122"/>
                <a:ea typeface="微软雅黑" panose="020B0503020204020204" charset="-122"/>
                <a:cs typeface="微软雅黑" panose="020B0503020204020204" charset="-122"/>
              </a:rPr>
              <a:t>。</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to="" calcmode="lin" valueType="num">
                                      <p:cBhvr>
                                        <p:cTn id="14" dur="1" fill="hold"/>
                                        <p:tgtEl>
                                          <p:spTgt spid="4"/>
                                        </p:tgtEl>
                                      </p:cBhvr>
                                    </p:anim>
                                  </p:childTnLst>
                                </p:cTn>
                              </p:par>
                              <p:par>
                                <p:cTn id="15" presetID="29"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ppt_x</p:attrName>
                                        </p:attrNameLst>
                                      </p:cBhvr>
                                      <p:tavLst>
                                        <p:tav tm="0">
                                          <p:val>
                                            <p:strVal val="#ppt_x-.2"/>
                                          </p:val>
                                        </p:tav>
                                        <p:tav tm="100000">
                                          <p:val>
                                            <p:strVal val="#ppt_x"/>
                                          </p:val>
                                        </p:tav>
                                      </p:tavLst>
                                    </p:anim>
                                    <p:anim calcmode="lin" valueType="num">
                                      <p:cBhvr>
                                        <p:cTn id="18"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P spid="5" grpId="0"/>
      <p:bldP spid="5" grpId="1"/>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培训与开发的对象</a:t>
            </a:r>
          </a:p>
        </p:txBody>
      </p:sp>
      <p:grpSp>
        <p:nvGrpSpPr>
          <p:cNvPr id="4" name="组合 3"/>
          <p:cNvGrpSpPr/>
          <p:nvPr/>
        </p:nvGrpSpPr>
        <p:grpSpPr>
          <a:xfrm>
            <a:off x="1398733" y="2561127"/>
            <a:ext cx="1547289" cy="2041479"/>
            <a:chOff x="1315546" y="2155923"/>
            <a:chExt cx="1251689"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chemeClr val="tx1"/>
                </a:solidFill>
                <a:ea typeface="微软雅黑" panose="020B0503020204020204" charset="-122"/>
              </a:endParaRPr>
            </a:p>
          </p:txBody>
        </p:sp>
        <p:sp>
          <p:nvSpPr>
            <p:cNvPr id="3" name="TextBox 9"/>
            <p:cNvSpPr txBox="1"/>
            <p:nvPr/>
          </p:nvSpPr>
          <p:spPr>
            <a:xfrm>
              <a:off x="1371209" y="2901574"/>
              <a:ext cx="1196026" cy="1229360"/>
            </a:xfrm>
            <a:prstGeom prst="rect">
              <a:avLst/>
            </a:prstGeom>
            <a:noFill/>
          </p:spPr>
          <p:txBody>
            <a:bodyPr vert="horz" wrap="square" rtlCol="0">
              <a:spAutoFit/>
            </a:bodyPr>
            <a:lstStyle/>
            <a:p>
              <a:pPr algn="ctr">
                <a:lnSpc>
                  <a:spcPct val="150000"/>
                </a:lnSpc>
              </a:pPr>
              <a:r>
                <a:rPr lang="zh-CN" altLang="en-US" sz="1800" b="1" dirty="0">
                  <a:solidFill>
                    <a:schemeClr val="tx1"/>
                  </a:solidFill>
                  <a:ea typeface="微软雅黑" panose="020B0503020204020204" charset="-122"/>
                </a:rPr>
                <a:t>需要培训的几种人员</a:t>
              </a:r>
            </a:p>
          </p:txBody>
        </p:sp>
      </p:grpSp>
      <p:sp>
        <p:nvSpPr>
          <p:cNvPr id="7" name="圆角矩形 7"/>
          <p:cNvSpPr/>
          <p:nvPr/>
        </p:nvSpPr>
        <p:spPr>
          <a:xfrm>
            <a:off x="5072380" y="1645285"/>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8" name="组合 7"/>
          <p:cNvGrpSpPr/>
          <p:nvPr/>
        </p:nvGrpSpPr>
        <p:grpSpPr>
          <a:xfrm>
            <a:off x="3496310" y="1616710"/>
            <a:ext cx="1949450" cy="802339"/>
            <a:chOff x="3447049" y="1375590"/>
            <a:chExt cx="1646921" cy="868321"/>
          </a:xfrm>
        </p:grpSpPr>
        <p:sp>
          <p:nvSpPr>
            <p:cNvPr id="9"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0" name="TextBox 9"/>
            <p:cNvSpPr txBox="1"/>
            <p:nvPr/>
          </p:nvSpPr>
          <p:spPr>
            <a:xfrm>
              <a:off x="3453634" y="1576445"/>
              <a:ext cx="1624249" cy="364914"/>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一</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新入职员工</a:t>
              </a:r>
            </a:p>
          </p:txBody>
        </p:sp>
      </p:grpSp>
      <p:sp>
        <p:nvSpPr>
          <p:cNvPr id="11" name="TextBox 9"/>
          <p:cNvSpPr txBox="1"/>
          <p:nvPr/>
        </p:nvSpPr>
        <p:spPr>
          <a:xfrm>
            <a:off x="5442543" y="1710055"/>
            <a:ext cx="5811345" cy="68135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sz="1600" dirty="0">
                <a:solidFill>
                  <a:srgbClr val="000000"/>
                </a:solidFill>
                <a:latin typeface="微软雅黑" panose="020B0503020204020204" charset="-122"/>
                <a:ea typeface="微软雅黑" panose="020B0503020204020204" charset="-122"/>
                <a:cs typeface="Times New Roman" panose="02020603050405020304" pitchFamily="18" charset="0"/>
              </a:rPr>
              <a:t>需要参加岗前培训,以尽快熟悉企业的工作环境,掌握工作岗位所要求的基本技能,消除紧张情绪,加快融入新岗位角色的进程。</a:t>
            </a:r>
          </a:p>
        </p:txBody>
      </p:sp>
      <p:sp>
        <p:nvSpPr>
          <p:cNvPr id="12" name="圆角矩形 12"/>
          <p:cNvSpPr/>
          <p:nvPr/>
        </p:nvSpPr>
        <p:spPr>
          <a:xfrm>
            <a:off x="5072380" y="2655570"/>
            <a:ext cx="6104255"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13" name="组合 12"/>
          <p:cNvGrpSpPr/>
          <p:nvPr/>
        </p:nvGrpSpPr>
        <p:grpSpPr>
          <a:xfrm>
            <a:off x="3471545" y="2660015"/>
            <a:ext cx="2026285" cy="803275"/>
            <a:chOff x="3414090" y="2505890"/>
            <a:chExt cx="1711983" cy="868321"/>
          </a:xfrm>
        </p:grpSpPr>
        <p:sp>
          <p:nvSpPr>
            <p:cNvPr id="14"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5" name="TextBox 9"/>
            <p:cNvSpPr txBox="1"/>
            <p:nvPr/>
          </p:nvSpPr>
          <p:spPr>
            <a:xfrm>
              <a:off x="3414090" y="2730738"/>
              <a:ext cx="1711983" cy="630820"/>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二</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需要改进目前工作的人</a:t>
              </a:r>
            </a:p>
          </p:txBody>
        </p:sp>
      </p:grpSp>
      <p:sp>
        <p:nvSpPr>
          <p:cNvPr id="16" name="TextBox 9"/>
          <p:cNvSpPr txBox="1"/>
          <p:nvPr/>
        </p:nvSpPr>
        <p:spPr>
          <a:xfrm>
            <a:off x="5474710" y="2724785"/>
            <a:ext cx="5675630" cy="68135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 对其进行相关培训,以提升他们的知识、技能与素质,弥补不足,提高工作绩效。</a:t>
            </a:r>
          </a:p>
        </p:txBody>
      </p:sp>
      <p:sp>
        <p:nvSpPr>
          <p:cNvPr id="17" name="圆角矩形 17"/>
          <p:cNvSpPr/>
          <p:nvPr/>
        </p:nvSpPr>
        <p:spPr>
          <a:xfrm>
            <a:off x="5072380" y="3696335"/>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18" name="组合 17"/>
          <p:cNvGrpSpPr/>
          <p:nvPr/>
        </p:nvGrpSpPr>
        <p:grpSpPr>
          <a:xfrm>
            <a:off x="3496310" y="3700780"/>
            <a:ext cx="1949450" cy="803275"/>
            <a:chOff x="3447049" y="3636190"/>
            <a:chExt cx="1646921" cy="868321"/>
          </a:xfrm>
        </p:grpSpPr>
        <p:sp>
          <p:nvSpPr>
            <p:cNvPr id="21" name="圆角矩形 19"/>
            <p:cNvSpPr/>
            <p:nvPr/>
          </p:nvSpPr>
          <p:spPr>
            <a:xfrm>
              <a:off x="3447049" y="36361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22" name="TextBox 9"/>
            <p:cNvSpPr txBox="1"/>
            <p:nvPr/>
          </p:nvSpPr>
          <p:spPr>
            <a:xfrm>
              <a:off x="3499448" y="3836197"/>
              <a:ext cx="1532621" cy="630820"/>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三</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新晋升人员或岗位轮换人员</a:t>
              </a:r>
            </a:p>
          </p:txBody>
        </p:sp>
      </p:grpSp>
      <p:sp>
        <p:nvSpPr>
          <p:cNvPr id="23" name="TextBox 9"/>
          <p:cNvSpPr txBox="1"/>
          <p:nvPr/>
        </p:nvSpPr>
        <p:spPr>
          <a:xfrm>
            <a:off x="5441841" y="3770630"/>
            <a:ext cx="5811345" cy="68135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600" dirty="0">
                <a:solidFill>
                  <a:schemeClr val="tx1"/>
                </a:solidFill>
                <a:latin typeface="微软雅黑" panose="020B0503020204020204" charset="-122"/>
                <a:ea typeface="微软雅黑" panose="020B0503020204020204" charset="-122"/>
                <a:cs typeface="微软雅黑" panose="020B0503020204020204" charset="-122"/>
              </a:rPr>
              <a:t> </a:t>
            </a:r>
            <a:r>
              <a:rPr sz="1600" dirty="0">
                <a:solidFill>
                  <a:schemeClr val="tx1"/>
                </a:solidFill>
                <a:latin typeface="微软雅黑" panose="020B0503020204020204" charset="-122"/>
                <a:ea typeface="微软雅黑" panose="020B0503020204020204" charset="-122"/>
                <a:cs typeface="微软雅黑" panose="020B0503020204020204" charset="-122"/>
              </a:rPr>
              <a:t>对其进行相关的培训,以提升他们的知识、技能与素质,满足新岗位或职务所提出的各项要求。</a:t>
            </a:r>
          </a:p>
        </p:txBody>
      </p:sp>
      <p:sp>
        <p:nvSpPr>
          <p:cNvPr id="24" name="圆角矩形 22"/>
          <p:cNvSpPr/>
          <p:nvPr/>
        </p:nvSpPr>
        <p:spPr>
          <a:xfrm>
            <a:off x="5072380" y="4777740"/>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25" name="组合 24"/>
          <p:cNvGrpSpPr/>
          <p:nvPr/>
        </p:nvGrpSpPr>
        <p:grpSpPr>
          <a:xfrm>
            <a:off x="3452495" y="4782185"/>
            <a:ext cx="2030730" cy="803275"/>
            <a:chOff x="3388712" y="4766490"/>
            <a:chExt cx="1715368" cy="868321"/>
          </a:xfrm>
        </p:grpSpPr>
        <p:sp>
          <p:nvSpPr>
            <p:cNvPr id="26" name="圆角矩形 24"/>
            <p:cNvSpPr/>
            <p:nvPr/>
          </p:nvSpPr>
          <p:spPr>
            <a:xfrm>
              <a:off x="3447049" y="47664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27" name="TextBox 9"/>
            <p:cNvSpPr txBox="1"/>
            <p:nvPr/>
          </p:nvSpPr>
          <p:spPr>
            <a:xfrm>
              <a:off x="3388712" y="4970335"/>
              <a:ext cx="1715368" cy="364489"/>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四</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有潜力的人员</a:t>
              </a:r>
            </a:p>
          </p:txBody>
        </p:sp>
      </p:grpSp>
      <p:sp>
        <p:nvSpPr>
          <p:cNvPr id="28" name="左大括号 27"/>
          <p:cNvSpPr/>
          <p:nvPr/>
        </p:nvSpPr>
        <p:spPr>
          <a:xfrm>
            <a:off x="2953987" y="1993172"/>
            <a:ext cx="456584" cy="3439988"/>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chemeClr val="tx1"/>
              </a:solidFill>
              <a:ea typeface="微软雅黑" panose="020B0503020204020204" charset="-122"/>
            </a:endParaRPr>
          </a:p>
        </p:txBody>
      </p:sp>
      <p:sp>
        <p:nvSpPr>
          <p:cNvPr id="34" name="TextBox 9"/>
          <p:cNvSpPr txBox="1"/>
          <p:nvPr/>
        </p:nvSpPr>
        <p:spPr>
          <a:xfrm>
            <a:off x="5508296" y="4786630"/>
            <a:ext cx="5811345" cy="78746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a:lnSpc>
                <a:spcPct val="150000"/>
              </a:lnSpc>
            </a:pPr>
            <a:r>
              <a:rPr sz="1600" dirty="0">
                <a:solidFill>
                  <a:schemeClr val="tx1"/>
                </a:solidFill>
                <a:latin typeface="微软雅黑" panose="020B0503020204020204" charset="-122"/>
                <a:ea typeface="微软雅黑" panose="020B0503020204020204" charset="-122"/>
                <a:cs typeface="微软雅黑" panose="020B0503020204020204" charset="-122"/>
              </a:rPr>
              <a:t>企业愿意花费更多的资源对其进行相关培训。以安排他们到更重要、更复杂或更高层的位置上去,为企业承担更大的责任。</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ppt_x</p:attrName>
                                        </p:attrNameLst>
                                      </p:cBhvr>
                                      <p:tavLst>
                                        <p:tav tm="0">
                                          <p:val>
                                            <p:strVal val="#ppt_x-.2"/>
                                          </p:val>
                                        </p:tav>
                                        <p:tav tm="100000">
                                          <p:val>
                                            <p:strVal val="#ppt_x"/>
                                          </p:val>
                                        </p:tav>
                                      </p:tavLst>
                                    </p:anim>
                                    <p:anim calcmode="lin" valueType="num">
                                      <p:cBhvr>
                                        <p:cTn id="13"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4"/>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000" fill="hold"/>
                                        <p:tgtEl>
                                          <p:spTgt spid="7"/>
                                        </p:tgtEl>
                                        <p:attrNameLst>
                                          <p:attrName>ppt_x</p:attrName>
                                        </p:attrNameLst>
                                      </p:cBhvr>
                                      <p:tavLst>
                                        <p:tav tm="0">
                                          <p:val>
                                            <p:strVal val="#ppt_x-.2"/>
                                          </p:val>
                                        </p:tav>
                                        <p:tav tm="100000">
                                          <p:val>
                                            <p:strVal val="#ppt_x"/>
                                          </p:val>
                                        </p:tav>
                                      </p:tavLst>
                                    </p:anim>
                                    <p:anim calcmode="lin" valueType="num">
                                      <p:cBhvr>
                                        <p:cTn id="18"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7"/>
                                        </p:tgtEl>
                                      </p:cBhvr>
                                    </p:animEffect>
                                  </p:childTnLst>
                                </p:cTn>
                              </p:par>
                              <p:par>
                                <p:cTn id="20" presetID="29"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ppt_x</p:attrName>
                                        </p:attrNameLst>
                                      </p:cBhvr>
                                      <p:tavLst>
                                        <p:tav tm="0">
                                          <p:val>
                                            <p:strVal val="#ppt_x-.2"/>
                                          </p:val>
                                        </p:tav>
                                        <p:tav tm="100000">
                                          <p:val>
                                            <p:strVal val="#ppt_x"/>
                                          </p:val>
                                        </p:tav>
                                      </p:tavLst>
                                    </p:anim>
                                    <p:anim calcmode="lin" valueType="num">
                                      <p:cBhvr>
                                        <p:cTn id="23"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ppt_x</p:attrName>
                                        </p:attrNameLst>
                                      </p:cBhvr>
                                      <p:tavLst>
                                        <p:tav tm="0">
                                          <p:val>
                                            <p:strVal val="#ppt_x-.2"/>
                                          </p:val>
                                        </p:tav>
                                        <p:tav tm="100000">
                                          <p:val>
                                            <p:strVal val="#ppt_x"/>
                                          </p:val>
                                        </p:tav>
                                      </p:tavLst>
                                    </p:anim>
                                    <p:anim calcmode="lin" valueType="num">
                                      <p:cBhvr>
                                        <p:cTn id="28" dur="1000" fill="hold"/>
                                        <p:tgtEl>
                                          <p:spTgt spid="11"/>
                                        </p:tgtEl>
                                        <p:attrNameLst>
                                          <p:attrName>ppt_y</p:attrName>
                                        </p:attrNameLst>
                                      </p:cBhvr>
                                      <p:tavLst>
                                        <p:tav tm="0">
                                          <p:val>
                                            <p:strVal val="#ppt_y"/>
                                          </p:val>
                                        </p:tav>
                                        <p:tav tm="100000">
                                          <p:val>
                                            <p:strVal val="#ppt_y"/>
                                          </p:val>
                                        </p:tav>
                                      </p:tavLst>
                                    </p:anim>
                                    <p:animEffect transition="in" filter="wipe(right)" prLst="gradientSize: 0.1">
                                      <p:cBhvr>
                                        <p:cTn id="29" dur="1000"/>
                                        <p:tgtEl>
                                          <p:spTgt spid="11"/>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ppt_x</p:attrName>
                                        </p:attrNameLst>
                                      </p:cBhvr>
                                      <p:tavLst>
                                        <p:tav tm="0">
                                          <p:val>
                                            <p:strVal val="#ppt_x-.2"/>
                                          </p:val>
                                        </p:tav>
                                        <p:tav tm="100000">
                                          <p:val>
                                            <p:strVal val="#ppt_x"/>
                                          </p:val>
                                        </p:tav>
                                      </p:tavLst>
                                    </p:anim>
                                    <p:anim calcmode="lin" valueType="num">
                                      <p:cBhvr>
                                        <p:cTn id="33"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34" dur="1000"/>
                                        <p:tgtEl>
                                          <p:spTgt spid="12"/>
                                        </p:tgtEl>
                                      </p:cBhvr>
                                    </p:animEffect>
                                  </p:childTnLst>
                                </p:cTn>
                              </p:par>
                              <p:par>
                                <p:cTn id="35" presetID="29" presetClass="entr" presetSubtype="0" fill="hold" nodeType="with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ppt_x</p:attrName>
                                        </p:attrNameLst>
                                      </p:cBhvr>
                                      <p:tavLst>
                                        <p:tav tm="0">
                                          <p:val>
                                            <p:strVal val="#ppt_x-.2"/>
                                          </p:val>
                                        </p:tav>
                                        <p:tav tm="100000">
                                          <p:val>
                                            <p:strVal val="#ppt_x"/>
                                          </p:val>
                                        </p:tav>
                                      </p:tavLst>
                                    </p:anim>
                                    <p:anim calcmode="lin" valueType="num">
                                      <p:cBhvr>
                                        <p:cTn id="38" dur="1000" fill="hold"/>
                                        <p:tgtEl>
                                          <p:spTgt spid="13"/>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3"/>
                                        </p:tgtEl>
                                      </p:cBhvr>
                                    </p:animEffect>
                                  </p:childTnLst>
                                </p:cTn>
                              </p:par>
                              <p:par>
                                <p:cTn id="40" presetID="29"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1000" fill="hold"/>
                                        <p:tgtEl>
                                          <p:spTgt spid="16"/>
                                        </p:tgtEl>
                                        <p:attrNameLst>
                                          <p:attrName>ppt_x</p:attrName>
                                        </p:attrNameLst>
                                      </p:cBhvr>
                                      <p:tavLst>
                                        <p:tav tm="0">
                                          <p:val>
                                            <p:strVal val="#ppt_x-.2"/>
                                          </p:val>
                                        </p:tav>
                                        <p:tav tm="100000">
                                          <p:val>
                                            <p:strVal val="#ppt_x"/>
                                          </p:val>
                                        </p:tav>
                                      </p:tavLst>
                                    </p:anim>
                                    <p:anim calcmode="lin" valueType="num">
                                      <p:cBhvr>
                                        <p:cTn id="43"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6"/>
                                        </p:tgtEl>
                                      </p:cBhvr>
                                    </p:animEffect>
                                  </p:childTnLst>
                                </p:cTn>
                              </p:par>
                              <p:par>
                                <p:cTn id="45" presetID="29"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ppt_x</p:attrName>
                                        </p:attrNameLst>
                                      </p:cBhvr>
                                      <p:tavLst>
                                        <p:tav tm="0">
                                          <p:val>
                                            <p:strVal val="#ppt_x-.2"/>
                                          </p:val>
                                        </p:tav>
                                        <p:tav tm="100000">
                                          <p:val>
                                            <p:strVal val="#ppt_x"/>
                                          </p:val>
                                        </p:tav>
                                      </p:tavLst>
                                    </p:anim>
                                    <p:anim calcmode="lin" valueType="num">
                                      <p:cBhvr>
                                        <p:cTn id="48" dur="1000" fill="hold"/>
                                        <p:tgtEl>
                                          <p:spTgt spid="17"/>
                                        </p:tgtEl>
                                        <p:attrNameLst>
                                          <p:attrName>ppt_y</p:attrName>
                                        </p:attrNameLst>
                                      </p:cBhvr>
                                      <p:tavLst>
                                        <p:tav tm="0">
                                          <p:val>
                                            <p:strVal val="#ppt_y"/>
                                          </p:val>
                                        </p:tav>
                                        <p:tav tm="100000">
                                          <p:val>
                                            <p:strVal val="#ppt_y"/>
                                          </p:val>
                                        </p:tav>
                                      </p:tavLst>
                                    </p:anim>
                                    <p:animEffect transition="in" filter="wipe(right)" prLst="gradientSize: 0.1">
                                      <p:cBhvr>
                                        <p:cTn id="49" dur="1000"/>
                                        <p:tgtEl>
                                          <p:spTgt spid="17"/>
                                        </p:tgtEl>
                                      </p:cBhvr>
                                    </p:animEffect>
                                  </p:childTnLst>
                                </p:cTn>
                              </p:par>
                              <p:par>
                                <p:cTn id="50" presetID="29" presetClass="entr" presetSubtype="0" fill="hold" nodeType="withEffect">
                                  <p:stCondLst>
                                    <p:cond delay="0"/>
                                  </p:stCondLst>
                                  <p:childTnLst>
                                    <p:set>
                                      <p:cBhvr>
                                        <p:cTn id="51" dur="1" fill="hold">
                                          <p:stCondLst>
                                            <p:cond delay="0"/>
                                          </p:stCondLst>
                                        </p:cTn>
                                        <p:tgtEl>
                                          <p:spTgt spid="18"/>
                                        </p:tgtEl>
                                        <p:attrNameLst>
                                          <p:attrName>style.visibility</p:attrName>
                                        </p:attrNameLst>
                                      </p:cBhvr>
                                      <p:to>
                                        <p:strVal val="visible"/>
                                      </p:to>
                                    </p:set>
                                    <p:anim calcmode="lin" valueType="num">
                                      <p:cBhvr>
                                        <p:cTn id="52" dur="1000" fill="hold"/>
                                        <p:tgtEl>
                                          <p:spTgt spid="18"/>
                                        </p:tgtEl>
                                        <p:attrNameLst>
                                          <p:attrName>ppt_x</p:attrName>
                                        </p:attrNameLst>
                                      </p:cBhvr>
                                      <p:tavLst>
                                        <p:tav tm="0">
                                          <p:val>
                                            <p:strVal val="#ppt_x-.2"/>
                                          </p:val>
                                        </p:tav>
                                        <p:tav tm="100000">
                                          <p:val>
                                            <p:strVal val="#ppt_x"/>
                                          </p:val>
                                        </p:tav>
                                      </p:tavLst>
                                    </p:anim>
                                    <p:anim calcmode="lin" valueType="num">
                                      <p:cBhvr>
                                        <p:cTn id="53"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54" dur="1000"/>
                                        <p:tgtEl>
                                          <p:spTgt spid="18"/>
                                        </p:tgtEl>
                                      </p:cBhvr>
                                    </p:animEffect>
                                  </p:childTnLst>
                                </p:cTn>
                              </p:par>
                              <p:par>
                                <p:cTn id="55" presetID="29"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1000" fill="hold"/>
                                        <p:tgtEl>
                                          <p:spTgt spid="23"/>
                                        </p:tgtEl>
                                        <p:attrNameLst>
                                          <p:attrName>ppt_x</p:attrName>
                                        </p:attrNameLst>
                                      </p:cBhvr>
                                      <p:tavLst>
                                        <p:tav tm="0">
                                          <p:val>
                                            <p:strVal val="#ppt_x-.2"/>
                                          </p:val>
                                        </p:tav>
                                        <p:tav tm="100000">
                                          <p:val>
                                            <p:strVal val="#ppt_x"/>
                                          </p:val>
                                        </p:tav>
                                      </p:tavLst>
                                    </p:anim>
                                    <p:anim calcmode="lin" valueType="num">
                                      <p:cBhvr>
                                        <p:cTn id="58" dur="1000" fill="hold"/>
                                        <p:tgtEl>
                                          <p:spTgt spid="23"/>
                                        </p:tgtEl>
                                        <p:attrNameLst>
                                          <p:attrName>ppt_y</p:attrName>
                                        </p:attrNameLst>
                                      </p:cBhvr>
                                      <p:tavLst>
                                        <p:tav tm="0">
                                          <p:val>
                                            <p:strVal val="#ppt_y"/>
                                          </p:val>
                                        </p:tav>
                                        <p:tav tm="100000">
                                          <p:val>
                                            <p:strVal val="#ppt_y"/>
                                          </p:val>
                                        </p:tav>
                                      </p:tavLst>
                                    </p:anim>
                                    <p:animEffect transition="in" filter="wipe(right)" prLst="gradientSize: 0.1">
                                      <p:cBhvr>
                                        <p:cTn id="59" dur="1000"/>
                                        <p:tgtEl>
                                          <p:spTgt spid="23"/>
                                        </p:tgtEl>
                                      </p:cBhvr>
                                    </p:animEffect>
                                  </p:childTnLst>
                                </p:cTn>
                              </p:par>
                              <p:par>
                                <p:cTn id="60" presetID="29" presetClass="entr" presetSubtype="0" fill="hold" grpId="0" nodeType="withEffect">
                                  <p:stCondLst>
                                    <p:cond delay="0"/>
                                  </p:stCondLst>
                                  <p:childTnLst>
                                    <p:set>
                                      <p:cBhvr>
                                        <p:cTn id="61" dur="1" fill="hold">
                                          <p:stCondLst>
                                            <p:cond delay="0"/>
                                          </p:stCondLst>
                                        </p:cTn>
                                        <p:tgtEl>
                                          <p:spTgt spid="24"/>
                                        </p:tgtEl>
                                        <p:attrNameLst>
                                          <p:attrName>style.visibility</p:attrName>
                                        </p:attrNameLst>
                                      </p:cBhvr>
                                      <p:to>
                                        <p:strVal val="visible"/>
                                      </p:to>
                                    </p:set>
                                    <p:anim calcmode="lin" valueType="num">
                                      <p:cBhvr>
                                        <p:cTn id="62" dur="1000" fill="hold"/>
                                        <p:tgtEl>
                                          <p:spTgt spid="24"/>
                                        </p:tgtEl>
                                        <p:attrNameLst>
                                          <p:attrName>ppt_x</p:attrName>
                                        </p:attrNameLst>
                                      </p:cBhvr>
                                      <p:tavLst>
                                        <p:tav tm="0">
                                          <p:val>
                                            <p:strVal val="#ppt_x-.2"/>
                                          </p:val>
                                        </p:tav>
                                        <p:tav tm="100000">
                                          <p:val>
                                            <p:strVal val="#ppt_x"/>
                                          </p:val>
                                        </p:tav>
                                      </p:tavLst>
                                    </p:anim>
                                    <p:anim calcmode="lin" valueType="num">
                                      <p:cBhvr>
                                        <p:cTn id="63" dur="1000" fill="hold"/>
                                        <p:tgtEl>
                                          <p:spTgt spid="24"/>
                                        </p:tgtEl>
                                        <p:attrNameLst>
                                          <p:attrName>ppt_y</p:attrName>
                                        </p:attrNameLst>
                                      </p:cBhvr>
                                      <p:tavLst>
                                        <p:tav tm="0">
                                          <p:val>
                                            <p:strVal val="#ppt_y"/>
                                          </p:val>
                                        </p:tav>
                                        <p:tav tm="100000">
                                          <p:val>
                                            <p:strVal val="#ppt_y"/>
                                          </p:val>
                                        </p:tav>
                                      </p:tavLst>
                                    </p:anim>
                                    <p:animEffect transition="in" filter="wipe(right)" prLst="gradientSize: 0.1">
                                      <p:cBhvr>
                                        <p:cTn id="64" dur="1000"/>
                                        <p:tgtEl>
                                          <p:spTgt spid="24"/>
                                        </p:tgtEl>
                                      </p:cBhvr>
                                    </p:animEffect>
                                  </p:childTnLst>
                                </p:cTn>
                              </p:par>
                              <p:par>
                                <p:cTn id="65" presetID="29" presetClass="entr" presetSubtype="0"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p:cTn id="67" dur="1000" fill="hold"/>
                                        <p:tgtEl>
                                          <p:spTgt spid="25"/>
                                        </p:tgtEl>
                                        <p:attrNameLst>
                                          <p:attrName>ppt_x</p:attrName>
                                        </p:attrNameLst>
                                      </p:cBhvr>
                                      <p:tavLst>
                                        <p:tav tm="0">
                                          <p:val>
                                            <p:strVal val="#ppt_x-.2"/>
                                          </p:val>
                                        </p:tav>
                                        <p:tav tm="100000">
                                          <p:val>
                                            <p:strVal val="#ppt_x"/>
                                          </p:val>
                                        </p:tav>
                                      </p:tavLst>
                                    </p:anim>
                                    <p:anim calcmode="lin" valueType="num">
                                      <p:cBhvr>
                                        <p:cTn id="68" dur="1000" fill="hold"/>
                                        <p:tgtEl>
                                          <p:spTgt spid="25"/>
                                        </p:tgtEl>
                                        <p:attrNameLst>
                                          <p:attrName>ppt_y</p:attrName>
                                        </p:attrNameLst>
                                      </p:cBhvr>
                                      <p:tavLst>
                                        <p:tav tm="0">
                                          <p:val>
                                            <p:strVal val="#ppt_y"/>
                                          </p:val>
                                        </p:tav>
                                        <p:tav tm="100000">
                                          <p:val>
                                            <p:strVal val="#ppt_y"/>
                                          </p:val>
                                        </p:tav>
                                      </p:tavLst>
                                    </p:anim>
                                    <p:animEffect transition="in" filter="wipe(right)" prLst="gradientSize: 0.1">
                                      <p:cBhvr>
                                        <p:cTn id="69" dur="1000"/>
                                        <p:tgtEl>
                                          <p:spTgt spid="25"/>
                                        </p:tgtEl>
                                      </p:cBhvr>
                                    </p:animEffect>
                                  </p:childTnLst>
                                </p:cTn>
                              </p:par>
                              <p:par>
                                <p:cTn id="70" presetID="29" presetClass="entr" presetSubtype="0"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p:cTn id="72" dur="1000" fill="hold"/>
                                        <p:tgtEl>
                                          <p:spTgt spid="28"/>
                                        </p:tgtEl>
                                        <p:attrNameLst>
                                          <p:attrName>ppt_x</p:attrName>
                                        </p:attrNameLst>
                                      </p:cBhvr>
                                      <p:tavLst>
                                        <p:tav tm="0">
                                          <p:val>
                                            <p:strVal val="#ppt_x-.2"/>
                                          </p:val>
                                        </p:tav>
                                        <p:tav tm="100000">
                                          <p:val>
                                            <p:strVal val="#ppt_x"/>
                                          </p:val>
                                        </p:tav>
                                      </p:tavLst>
                                    </p:anim>
                                    <p:anim calcmode="lin" valueType="num">
                                      <p:cBhvr>
                                        <p:cTn id="73" dur="1000" fill="hold"/>
                                        <p:tgtEl>
                                          <p:spTgt spid="28"/>
                                        </p:tgtEl>
                                        <p:attrNameLst>
                                          <p:attrName>ppt_y</p:attrName>
                                        </p:attrNameLst>
                                      </p:cBhvr>
                                      <p:tavLst>
                                        <p:tav tm="0">
                                          <p:val>
                                            <p:strVal val="#ppt_y"/>
                                          </p:val>
                                        </p:tav>
                                        <p:tav tm="100000">
                                          <p:val>
                                            <p:strVal val="#ppt_y"/>
                                          </p:val>
                                        </p:tav>
                                      </p:tavLst>
                                    </p:anim>
                                    <p:animEffect transition="in" filter="wipe(right)" prLst="gradientSize: 0.1">
                                      <p:cBhvr>
                                        <p:cTn id="74" dur="1000"/>
                                        <p:tgtEl>
                                          <p:spTgt spid="28"/>
                                        </p:tgtEl>
                                      </p:cBhvr>
                                    </p:animEffect>
                                  </p:childTnLst>
                                </p:cTn>
                              </p:par>
                              <p:par>
                                <p:cTn id="75" presetID="29" presetClass="entr" presetSubtype="0" fill="hold" grpId="0" nodeType="withEffect">
                                  <p:stCondLst>
                                    <p:cond delay="0"/>
                                  </p:stCondLst>
                                  <p:childTnLst>
                                    <p:set>
                                      <p:cBhvr>
                                        <p:cTn id="76" dur="1" fill="hold">
                                          <p:stCondLst>
                                            <p:cond delay="0"/>
                                          </p:stCondLst>
                                        </p:cTn>
                                        <p:tgtEl>
                                          <p:spTgt spid="34"/>
                                        </p:tgtEl>
                                        <p:attrNameLst>
                                          <p:attrName>style.visibility</p:attrName>
                                        </p:attrNameLst>
                                      </p:cBhvr>
                                      <p:to>
                                        <p:strVal val="visible"/>
                                      </p:to>
                                    </p:set>
                                    <p:anim calcmode="lin" valueType="num">
                                      <p:cBhvr>
                                        <p:cTn id="77" dur="1000" fill="hold"/>
                                        <p:tgtEl>
                                          <p:spTgt spid="34"/>
                                        </p:tgtEl>
                                        <p:attrNameLst>
                                          <p:attrName>ppt_x</p:attrName>
                                        </p:attrNameLst>
                                      </p:cBhvr>
                                      <p:tavLst>
                                        <p:tav tm="0">
                                          <p:val>
                                            <p:strVal val="#ppt_x-.2"/>
                                          </p:val>
                                        </p:tav>
                                        <p:tav tm="100000">
                                          <p:val>
                                            <p:strVal val="#ppt_x"/>
                                          </p:val>
                                        </p:tav>
                                      </p:tavLst>
                                    </p:anim>
                                    <p:anim calcmode="lin" valueType="num">
                                      <p:cBhvr>
                                        <p:cTn id="78" dur="1000" fill="hold"/>
                                        <p:tgtEl>
                                          <p:spTgt spid="34"/>
                                        </p:tgtEl>
                                        <p:attrNameLst>
                                          <p:attrName>ppt_y</p:attrName>
                                        </p:attrNameLst>
                                      </p:cBhvr>
                                      <p:tavLst>
                                        <p:tav tm="0">
                                          <p:val>
                                            <p:strVal val="#ppt_y"/>
                                          </p:val>
                                        </p:tav>
                                        <p:tav tm="100000">
                                          <p:val>
                                            <p:strVal val="#ppt_y"/>
                                          </p:val>
                                        </p:tav>
                                      </p:tavLst>
                                    </p:anim>
                                    <p:animEffect transition="in" filter="wipe(right)" prLst="gradientSize: 0.1">
                                      <p:cBhvr>
                                        <p:cTn id="79"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7" grpId="0" animBg="1"/>
      <p:bldP spid="7" grpId="1" animBg="1"/>
      <p:bldP spid="11" grpId="0"/>
      <p:bldP spid="11" grpId="1"/>
      <p:bldP spid="12" grpId="0" animBg="1"/>
      <p:bldP spid="12" grpId="1" animBg="1"/>
      <p:bldP spid="16" grpId="0"/>
      <p:bldP spid="16" grpId="1"/>
      <p:bldP spid="17" grpId="0" animBg="1"/>
      <p:bldP spid="17" grpId="1" animBg="1"/>
      <p:bldP spid="23" grpId="0"/>
      <p:bldP spid="23" grpId="1"/>
      <p:bldP spid="24" grpId="0" animBg="1"/>
      <p:bldP spid="24" grpId="1" animBg="1"/>
      <p:bldP spid="28" grpId="0" bldLvl="0" animBg="1"/>
      <p:bldP spid="28" grpId="1" animBg="1"/>
      <p:bldP spid="34" grpId="0"/>
      <p:bldP spid="34" grpId="1"/>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培训师</a:t>
            </a:r>
          </a:p>
        </p:txBody>
      </p:sp>
      <p:grpSp>
        <p:nvGrpSpPr>
          <p:cNvPr id="18" name="组合 17"/>
          <p:cNvGrpSpPr/>
          <p:nvPr/>
        </p:nvGrpSpPr>
        <p:grpSpPr>
          <a:xfrm>
            <a:off x="99695" y="1758307"/>
            <a:ext cx="6821805" cy="3906536"/>
            <a:chOff x="93" y="2273"/>
            <a:chExt cx="10692" cy="6356"/>
          </a:xfrm>
        </p:grpSpPr>
        <p:grpSp>
          <p:nvGrpSpPr>
            <p:cNvPr id="458" name="椭圆 5"/>
            <p:cNvGrpSpPr/>
            <p:nvPr/>
          </p:nvGrpSpPr>
          <p:grpSpPr>
            <a:xfrm>
              <a:off x="117" y="2273"/>
              <a:ext cx="556" cy="749"/>
              <a:chOff x="-1" y="-77654"/>
              <a:chExt cx="432600" cy="587931"/>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661" y="2626"/>
              <a:ext cx="964"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1655" y="2471"/>
              <a:ext cx="9116" cy="452"/>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关心学员,帮助学员,聆听学员的心声,建立与学员之间的融洽关系。</a:t>
              </a:r>
            </a:p>
          </p:txBody>
        </p:sp>
        <p:grpSp>
          <p:nvGrpSpPr>
            <p:cNvPr id="463" name="椭圆 9"/>
            <p:cNvGrpSpPr/>
            <p:nvPr/>
          </p:nvGrpSpPr>
          <p:grpSpPr>
            <a:xfrm>
              <a:off x="117" y="2969"/>
              <a:ext cx="556" cy="749"/>
              <a:chOff x="-1" y="-77654"/>
              <a:chExt cx="432600" cy="587931"/>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661" y="3323"/>
              <a:ext cx="964"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1655" y="3161"/>
              <a:ext cx="9125" cy="507"/>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能结合培训环境、培训对象、培训内容对教学方式进行不断创新。</a:t>
              </a:r>
            </a:p>
          </p:txBody>
        </p:sp>
        <p:grpSp>
          <p:nvGrpSpPr>
            <p:cNvPr id="468" name="椭圆 13"/>
            <p:cNvGrpSpPr/>
            <p:nvPr/>
          </p:nvGrpSpPr>
          <p:grpSpPr>
            <a:xfrm>
              <a:off x="102" y="3707"/>
              <a:ext cx="556" cy="749"/>
              <a:chOff x="-1" y="-77654"/>
              <a:chExt cx="432600" cy="587931"/>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647" y="4071"/>
              <a:ext cx="964"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1640" y="3905"/>
              <a:ext cx="9140" cy="452"/>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具有从事培训工作所需要的相关知识和教学经验。</a:t>
              </a:r>
            </a:p>
          </p:txBody>
        </p:sp>
        <p:grpSp>
          <p:nvGrpSpPr>
            <p:cNvPr id="473" name="椭圆 16"/>
            <p:cNvGrpSpPr/>
            <p:nvPr/>
          </p:nvGrpSpPr>
          <p:grpSpPr>
            <a:xfrm>
              <a:off x="102" y="4394"/>
              <a:ext cx="556" cy="749"/>
              <a:chOff x="-1" y="-77654"/>
              <a:chExt cx="432600" cy="587931"/>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647" y="4747"/>
              <a:ext cx="964"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1640" y="4547"/>
              <a:ext cx="9130" cy="507"/>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具备良好的沟通和表达能力。</a:t>
              </a:r>
            </a:p>
          </p:txBody>
        </p:sp>
        <p:grpSp>
          <p:nvGrpSpPr>
            <p:cNvPr id="24" name="椭圆 5"/>
            <p:cNvGrpSpPr/>
            <p:nvPr/>
          </p:nvGrpSpPr>
          <p:grpSpPr>
            <a:xfrm>
              <a:off x="102" y="5045"/>
              <a:ext cx="556" cy="749"/>
              <a:chOff x="-1" y="-77654"/>
              <a:chExt cx="432600" cy="587931"/>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647" y="5399"/>
              <a:ext cx="964"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1640" y="5243"/>
              <a:ext cx="9128" cy="452"/>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心态积极,热爱培训工作。</a:t>
              </a:r>
            </a:p>
          </p:txBody>
        </p:sp>
        <p:grpSp>
          <p:nvGrpSpPr>
            <p:cNvPr id="29" name="椭圆 9"/>
            <p:cNvGrpSpPr/>
            <p:nvPr/>
          </p:nvGrpSpPr>
          <p:grpSpPr>
            <a:xfrm>
              <a:off x="117" y="5742"/>
              <a:ext cx="556" cy="749"/>
              <a:chOff x="-1" y="-77654"/>
              <a:chExt cx="432600" cy="587931"/>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661" y="6096"/>
              <a:ext cx="964"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1655" y="5934"/>
              <a:ext cx="9115" cy="507"/>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宽容、有耐心,对学员无偏见。</a:t>
              </a:r>
            </a:p>
          </p:txBody>
        </p:sp>
        <p:grpSp>
          <p:nvGrpSpPr>
            <p:cNvPr id="34" name="椭圆 13"/>
            <p:cNvGrpSpPr/>
            <p:nvPr/>
          </p:nvGrpSpPr>
          <p:grpSpPr>
            <a:xfrm>
              <a:off x="117" y="6480"/>
              <a:ext cx="556" cy="749"/>
              <a:chOff x="-1" y="-77654"/>
              <a:chExt cx="432600" cy="587931"/>
            </a:xfrm>
          </p:grpSpPr>
          <p:sp>
            <p:nvSpPr>
              <p:cNvPr id="3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6" name="3"/>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7</a:t>
                </a:r>
              </a:p>
            </p:txBody>
          </p:sp>
        </p:grpSp>
        <p:sp>
          <p:nvSpPr>
            <p:cNvPr id="37" name="直接连接符 14"/>
            <p:cNvSpPr/>
            <p:nvPr/>
          </p:nvSpPr>
          <p:spPr>
            <a:xfrm>
              <a:off x="661" y="6834"/>
              <a:ext cx="964" cy="0"/>
            </a:xfrm>
            <a:prstGeom prst="line">
              <a:avLst/>
            </a:prstGeom>
            <a:ln w="6350">
              <a:solidFill>
                <a:srgbClr val="808080"/>
              </a:solidFill>
              <a:prstDash val="dash"/>
              <a:miter/>
              <a:tailEnd type="oval"/>
            </a:ln>
          </p:spPr>
          <p:txBody>
            <a:bodyPr lIns="60959" rIns="60959"/>
            <a:lstStyle/>
            <a:p>
              <a:endParaRPr sz="2400"/>
            </a:p>
          </p:txBody>
        </p:sp>
        <p:sp>
          <p:nvSpPr>
            <p:cNvPr id="38" name="标题 11"/>
            <p:cNvSpPr txBox="1"/>
            <p:nvPr/>
          </p:nvSpPr>
          <p:spPr>
            <a:xfrm>
              <a:off x="1655" y="6678"/>
              <a:ext cx="9129" cy="452"/>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具有一定的组织管理能力,能够控制培训过程。</a:t>
              </a:r>
            </a:p>
          </p:txBody>
        </p:sp>
        <p:grpSp>
          <p:nvGrpSpPr>
            <p:cNvPr id="39" name="椭圆 16"/>
            <p:cNvGrpSpPr/>
            <p:nvPr/>
          </p:nvGrpSpPr>
          <p:grpSpPr>
            <a:xfrm>
              <a:off x="117" y="7166"/>
              <a:ext cx="556" cy="749"/>
              <a:chOff x="-1" y="-77654"/>
              <a:chExt cx="432600" cy="587931"/>
            </a:xfrm>
          </p:grpSpPr>
          <p:sp>
            <p:nvSpPr>
              <p:cNvPr id="4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1" name="4"/>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8</a:t>
                </a:r>
              </a:p>
            </p:txBody>
          </p:sp>
        </p:grpSp>
        <p:sp>
          <p:nvSpPr>
            <p:cNvPr id="42" name="直接连接符 17"/>
            <p:cNvSpPr/>
            <p:nvPr/>
          </p:nvSpPr>
          <p:spPr>
            <a:xfrm>
              <a:off x="661" y="7520"/>
              <a:ext cx="964" cy="0"/>
            </a:xfrm>
            <a:prstGeom prst="line">
              <a:avLst/>
            </a:prstGeom>
            <a:ln w="6350">
              <a:solidFill>
                <a:srgbClr val="808080"/>
              </a:solidFill>
              <a:prstDash val="dash"/>
              <a:miter/>
              <a:tailEnd type="oval"/>
            </a:ln>
          </p:spPr>
          <p:txBody>
            <a:bodyPr lIns="60959" rIns="60959"/>
            <a:lstStyle/>
            <a:p>
              <a:endParaRPr sz="2400"/>
            </a:p>
          </p:txBody>
        </p:sp>
        <p:sp>
          <p:nvSpPr>
            <p:cNvPr id="43" name="标题 11"/>
            <p:cNvSpPr txBox="1"/>
            <p:nvPr/>
          </p:nvSpPr>
          <p:spPr>
            <a:xfrm>
              <a:off x="1655" y="7320"/>
              <a:ext cx="9130" cy="507"/>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具有激励他人的能力,能学会变通,对信息进行转化处理。</a:t>
              </a:r>
            </a:p>
          </p:txBody>
        </p:sp>
        <p:grpSp>
          <p:nvGrpSpPr>
            <p:cNvPr id="8" name="椭圆 13"/>
            <p:cNvGrpSpPr/>
            <p:nvPr/>
          </p:nvGrpSpPr>
          <p:grpSpPr>
            <a:xfrm>
              <a:off x="93" y="7880"/>
              <a:ext cx="556" cy="749"/>
              <a:chOff x="-1" y="-77654"/>
              <a:chExt cx="432600" cy="587931"/>
            </a:xfrm>
          </p:grpSpPr>
          <p:sp>
            <p:nvSpPr>
              <p:cNvPr id="9"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0" name="3"/>
              <p:cNvSpPr txBox="1"/>
              <p:nvPr/>
            </p:nvSpPr>
            <p:spPr>
              <a:xfrm>
                <a:off x="63352" y="-77654"/>
                <a:ext cx="305894" cy="587931"/>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9</a:t>
                </a:r>
              </a:p>
            </p:txBody>
          </p:sp>
        </p:grpSp>
        <p:sp>
          <p:nvSpPr>
            <p:cNvPr id="11" name="直接连接符 14"/>
            <p:cNvSpPr/>
            <p:nvPr/>
          </p:nvSpPr>
          <p:spPr>
            <a:xfrm>
              <a:off x="637" y="8234"/>
              <a:ext cx="964" cy="0"/>
            </a:xfrm>
            <a:prstGeom prst="line">
              <a:avLst/>
            </a:prstGeom>
            <a:ln w="6350">
              <a:solidFill>
                <a:srgbClr val="808080"/>
              </a:solidFill>
              <a:prstDash val="dash"/>
              <a:miter/>
              <a:tailEnd type="oval"/>
            </a:ln>
          </p:spPr>
          <p:txBody>
            <a:bodyPr lIns="60959" rIns="60959"/>
            <a:lstStyle/>
            <a:p>
              <a:endParaRPr sz="2400"/>
            </a:p>
          </p:txBody>
        </p:sp>
        <p:sp>
          <p:nvSpPr>
            <p:cNvPr id="12" name="标题 11"/>
            <p:cNvSpPr txBox="1"/>
            <p:nvPr/>
          </p:nvSpPr>
          <p:spPr>
            <a:xfrm>
              <a:off x="1631" y="8078"/>
              <a:ext cx="9129" cy="452"/>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其他。</a:t>
              </a:r>
            </a:p>
          </p:txBody>
        </p:sp>
      </p:grpSp>
      <p:graphicFrame>
        <p:nvGraphicFramePr>
          <p:cNvPr id="19" name="表格 18"/>
          <p:cNvGraphicFramePr/>
          <p:nvPr>
            <p:custDataLst>
              <p:tags r:id="rId2"/>
            </p:custDataLst>
          </p:nvPr>
        </p:nvGraphicFramePr>
        <p:xfrm>
          <a:off x="7261860" y="1887220"/>
          <a:ext cx="4743450" cy="3670935"/>
        </p:xfrm>
        <a:graphic>
          <a:graphicData uri="http://schemas.openxmlformats.org/drawingml/2006/table">
            <a:tbl>
              <a:tblPr firstRow="1" bandRow="1">
                <a:tableStyleId>{5C22544A-7EE6-4342-B048-85BDC9FD1C3A}</a:tableStyleId>
              </a:tblPr>
              <a:tblGrid>
                <a:gridCol w="1581150">
                  <a:extLst>
                    <a:ext uri="{9D8B030D-6E8A-4147-A177-3AD203B41FA5}">
                      <a16:colId xmlns:a16="http://schemas.microsoft.com/office/drawing/2014/main" val="20000"/>
                    </a:ext>
                  </a:extLst>
                </a:gridCol>
                <a:gridCol w="1581150">
                  <a:extLst>
                    <a:ext uri="{9D8B030D-6E8A-4147-A177-3AD203B41FA5}">
                      <a16:colId xmlns:a16="http://schemas.microsoft.com/office/drawing/2014/main" val="20001"/>
                    </a:ext>
                  </a:extLst>
                </a:gridCol>
                <a:gridCol w="1581150">
                  <a:extLst>
                    <a:ext uri="{9D8B030D-6E8A-4147-A177-3AD203B41FA5}">
                      <a16:colId xmlns:a16="http://schemas.microsoft.com/office/drawing/2014/main" val="20002"/>
                    </a:ext>
                  </a:extLst>
                </a:gridCol>
              </a:tblGrid>
              <a:tr h="402590">
                <a:tc>
                  <a:txBody>
                    <a:bodyPr/>
                    <a:lstStyle/>
                    <a:p>
                      <a:pPr algn="ctr">
                        <a:buNone/>
                      </a:pPr>
                      <a:r>
                        <a:rPr lang="zh-CN" altLang="en-US" sz="1800" b="1">
                          <a:latin typeface="微软雅黑" panose="020B0503020204020204" charset="-122"/>
                          <a:ea typeface="微软雅黑" panose="020B0503020204020204" charset="-122"/>
                          <a:sym typeface="+mn-ea"/>
                        </a:rPr>
                        <a:t>渠道</a:t>
                      </a:r>
                    </a:p>
                  </a:txBody>
                  <a:tcPr/>
                </a:tc>
                <a:tc>
                  <a:txBody>
                    <a:bodyPr/>
                    <a:lstStyle/>
                    <a:p>
                      <a:pPr algn="ctr">
                        <a:buNone/>
                      </a:pPr>
                      <a:r>
                        <a:rPr lang="zh-CN" altLang="en-US" sz="1800" b="1">
                          <a:latin typeface="微软雅黑" panose="020B0503020204020204" charset="-122"/>
                          <a:ea typeface="微软雅黑" panose="020B0503020204020204" charset="-122"/>
                        </a:rPr>
                        <a:t>人员</a:t>
                      </a:r>
                    </a:p>
                  </a:txBody>
                  <a:tcPr/>
                </a:tc>
                <a:tc>
                  <a:txBody>
                    <a:bodyPr/>
                    <a:lstStyle/>
                    <a:p>
                      <a:pPr algn="ctr">
                        <a:buNone/>
                      </a:pPr>
                      <a:r>
                        <a:rPr lang="zh-CN" altLang="en-US" sz="1800" b="1">
                          <a:latin typeface="微软雅黑" panose="020B0503020204020204" charset="-122"/>
                          <a:ea typeface="微软雅黑" panose="020B0503020204020204" charset="-122"/>
                        </a:rPr>
                        <a:t>选择</a:t>
                      </a:r>
                    </a:p>
                  </a:txBody>
                  <a:tcPr/>
                </a:tc>
                <a:extLst>
                  <a:ext uri="{0D108BD9-81ED-4DB2-BD59-A6C34878D82A}">
                    <a16:rowId xmlns:a16="http://schemas.microsoft.com/office/drawing/2014/main" val="10000"/>
                  </a:ext>
                </a:extLst>
              </a:tr>
              <a:tr h="1783715">
                <a:tc>
                  <a:txBody>
                    <a:bodyPr/>
                    <a:lstStyle/>
                    <a:p>
                      <a:pPr algn="ctr">
                        <a:buNone/>
                      </a:pPr>
                      <a:r>
                        <a:rPr lang="zh-CN" altLang="en-US" sz="1800" b="1">
                          <a:latin typeface="微软雅黑" panose="020B0503020204020204" charset="-122"/>
                          <a:ea typeface="微软雅黑" panose="020B0503020204020204" charset="-122"/>
                          <a:sym typeface="+mn-ea"/>
                        </a:rPr>
                        <a:t>企业内部</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企业的领导、具有特殊知识和技能的优秀员工</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优先选择</a:t>
                      </a:r>
                    </a:p>
                  </a:txBody>
                  <a:tcPr>
                    <a:solidFill>
                      <a:schemeClr val="accent2"/>
                    </a:solidFill>
                  </a:tcPr>
                </a:tc>
                <a:extLst>
                  <a:ext uri="{0D108BD9-81ED-4DB2-BD59-A6C34878D82A}">
                    <a16:rowId xmlns:a16="http://schemas.microsoft.com/office/drawing/2014/main" val="10001"/>
                  </a:ext>
                </a:extLst>
              </a:tr>
              <a:tr h="1484630">
                <a:tc>
                  <a:txBody>
                    <a:bodyPr/>
                    <a:lstStyle/>
                    <a:p>
                      <a:pPr algn="ctr">
                        <a:buNone/>
                      </a:pPr>
                      <a:r>
                        <a:rPr lang="zh-CN" altLang="en-US" sz="1800" b="1">
                          <a:latin typeface="微软雅黑" panose="020B0503020204020204" charset="-122"/>
                          <a:ea typeface="微软雅黑" panose="020B0503020204020204" charset="-122"/>
                          <a:sym typeface="+mn-ea"/>
                        </a:rPr>
                        <a:t>企业外部</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大学教师、企业经理人员和专职培训师。</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在组织业务确实繁忙或培训资源相对不足时</a:t>
                      </a:r>
                    </a:p>
                  </a:txBody>
                  <a:tcPr>
                    <a:solidFill>
                      <a:schemeClr val="accent2"/>
                    </a:solidFill>
                  </a:tcPr>
                </a:tc>
                <a:extLst>
                  <a:ext uri="{0D108BD9-81ED-4DB2-BD59-A6C34878D82A}">
                    <a16:rowId xmlns:a16="http://schemas.microsoft.com/office/drawing/2014/main" val="10002"/>
                  </a:ext>
                </a:extLst>
              </a:tr>
            </a:tbl>
          </a:graphicData>
        </a:graphic>
      </p:graphicFrame>
      <p:sp>
        <p:nvSpPr>
          <p:cNvPr id="20" name="文本框 19"/>
          <p:cNvSpPr txBox="1"/>
          <p:nvPr/>
        </p:nvSpPr>
        <p:spPr>
          <a:xfrm>
            <a:off x="7261860" y="1370965"/>
            <a:ext cx="504444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培训师选择的来源:</a:t>
            </a:r>
          </a:p>
        </p:txBody>
      </p:sp>
      <p:sp>
        <p:nvSpPr>
          <p:cNvPr id="21" name="文本框 20"/>
          <p:cNvSpPr txBox="1"/>
          <p:nvPr/>
        </p:nvSpPr>
        <p:spPr>
          <a:xfrm>
            <a:off x="294005" y="1370965"/>
            <a:ext cx="504444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优秀的培训师应具备以下条件:</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trips(downLeft)">
                                      <p:cBhvr>
                                        <p:cTn id="12" dur="500"/>
                                        <p:tgtEl>
                                          <p:spTgt spid="18"/>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strips(downLeft)">
                                      <p:cBhvr>
                                        <p:cTn id="15" dur="500"/>
                                        <p:tgtEl>
                                          <p:spTgt spid="21"/>
                                        </p:tgtEl>
                                      </p:cBhvr>
                                    </p:animEffect>
                                  </p:childTnLst>
                                </p:cTn>
                              </p:par>
                              <p:par>
                                <p:cTn id="16" presetID="29" presetClass="entr" presetSubtype="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p:cTn id="18" dur="1000" fill="hold"/>
                                        <p:tgtEl>
                                          <p:spTgt spid="20"/>
                                        </p:tgtEl>
                                        <p:attrNameLst>
                                          <p:attrName>ppt_x</p:attrName>
                                        </p:attrNameLst>
                                      </p:cBhvr>
                                      <p:tavLst>
                                        <p:tav tm="0">
                                          <p:val>
                                            <p:strVal val="#ppt_x-.2"/>
                                          </p:val>
                                        </p:tav>
                                        <p:tav tm="100000">
                                          <p:val>
                                            <p:strVal val="#ppt_x"/>
                                          </p:val>
                                        </p:tav>
                                      </p:tavLst>
                                    </p:anim>
                                    <p:anim calcmode="lin" valueType="num">
                                      <p:cBhvr>
                                        <p:cTn id="19" dur="1000" fill="hold"/>
                                        <p:tgtEl>
                                          <p:spTgt spid="20"/>
                                        </p:tgtEl>
                                        <p:attrNameLst>
                                          <p:attrName>ppt_y</p:attrName>
                                        </p:attrNameLst>
                                      </p:cBhvr>
                                      <p:tavLst>
                                        <p:tav tm="0">
                                          <p:val>
                                            <p:strVal val="#ppt_y"/>
                                          </p:val>
                                        </p:tav>
                                        <p:tav tm="100000">
                                          <p:val>
                                            <p:strVal val="#ppt_y"/>
                                          </p:val>
                                        </p:tav>
                                      </p:tavLst>
                                    </p:anim>
                                    <p:animEffect transition="in" filter="wipe(right)" prLst="gradientSize: 0.1">
                                      <p:cBhvr>
                                        <p:cTn id="20" dur="1000"/>
                                        <p:tgtEl>
                                          <p:spTgt spid="20"/>
                                        </p:tgtEl>
                                      </p:cBhvr>
                                    </p:animEffect>
                                  </p:childTnLst>
                                </p:cTn>
                              </p:par>
                              <p:par>
                                <p:cTn id="21" presetID="18" presetClass="entr" presetSubtype="12"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strips(downLeft)">
                                      <p:cBhvr>
                                        <p:cTn id="2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20" grpId="0"/>
      <p:bldP spid="20" grpId="1"/>
      <p:bldP spid="21" grpId="0"/>
      <p:bldP spid="21" grpId="1"/>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培训与开发计划的制订</a:t>
            </a:r>
          </a:p>
        </p:txBody>
      </p:sp>
      <p:grpSp>
        <p:nvGrpSpPr>
          <p:cNvPr id="15" name="组合 14"/>
          <p:cNvGrpSpPr/>
          <p:nvPr/>
        </p:nvGrpSpPr>
        <p:grpSpPr>
          <a:xfrm>
            <a:off x="1646963" y="1123315"/>
            <a:ext cx="8609950" cy="5561330"/>
            <a:chOff x="1411" y="1090"/>
            <a:chExt cx="14036" cy="9589"/>
          </a:xfrm>
        </p:grpSpPr>
        <p:sp>
          <p:nvSpPr>
            <p:cNvPr id="21" name="五边形 20"/>
            <p:cNvSpPr/>
            <p:nvPr/>
          </p:nvSpPr>
          <p:spPr>
            <a:xfrm>
              <a:off x="5376" y="3328"/>
              <a:ext cx="2993" cy="851"/>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sz="1600" dirty="0">
                  <a:latin typeface="微软雅黑" panose="020B0503020204020204" charset="-122"/>
                  <a:ea typeface="微软雅黑" panose="020B0503020204020204" charset="-122"/>
                  <a:cs typeface="微软雅黑" panose="020B0503020204020204" charset="-122"/>
                </a:rPr>
                <a:t> </a:t>
              </a:r>
              <a:r>
                <a:rPr lang="zh-CN" altLang="en-US" sz="1600" b="1" kern="0" dirty="0">
                  <a:solidFill>
                    <a:srgbClr val="F8F8F8"/>
                  </a:solidFill>
                  <a:latin typeface="微软雅黑" panose="020B0503020204020204" charset="-122"/>
                  <a:ea typeface="微软雅黑" panose="020B0503020204020204" charset="-122"/>
                  <a:cs typeface="微软雅黑" panose="020B0503020204020204" charset="-122"/>
                </a:rPr>
                <a:t>直接费用</a:t>
              </a:r>
            </a:p>
          </p:txBody>
        </p:sp>
        <p:sp>
          <p:nvSpPr>
            <p:cNvPr id="23" name="五边形 22"/>
            <p:cNvSpPr/>
            <p:nvPr/>
          </p:nvSpPr>
          <p:spPr>
            <a:xfrm>
              <a:off x="5346" y="8354"/>
              <a:ext cx="2993" cy="848"/>
            </a:xfrm>
            <a:prstGeom prst="homePlate">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sz="1600" dirty="0">
                  <a:latin typeface="微软雅黑" panose="020B0503020204020204" charset="-122"/>
                  <a:ea typeface="微软雅黑" panose="020B0503020204020204" charset="-122"/>
                  <a:cs typeface="微软雅黑" panose="020B0503020204020204" charset="-122"/>
                </a:rPr>
                <a:t> </a:t>
              </a:r>
              <a:r>
                <a:rPr lang="zh-CN" altLang="en-US" sz="1600" b="1" kern="0" dirty="0">
                  <a:solidFill>
                    <a:srgbClr val="F8F8F8"/>
                  </a:solidFill>
                  <a:latin typeface="微软雅黑" panose="020B0503020204020204" charset="-122"/>
                  <a:ea typeface="微软雅黑" panose="020B0503020204020204" charset="-122"/>
                  <a:cs typeface="微软雅黑" panose="020B0503020204020204" charset="-122"/>
                </a:rPr>
                <a:t>间接费用</a:t>
              </a:r>
            </a:p>
          </p:txBody>
        </p:sp>
        <p:sp>
          <p:nvSpPr>
            <p:cNvPr id="24" name="任意多边形 58"/>
            <p:cNvSpPr/>
            <p:nvPr/>
          </p:nvSpPr>
          <p:spPr bwMode="auto">
            <a:xfrm>
              <a:off x="3718" y="3781"/>
              <a:ext cx="1658" cy="2318"/>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6" name="任意多边形 60"/>
            <p:cNvSpPr/>
            <p:nvPr/>
          </p:nvSpPr>
          <p:spPr bwMode="auto">
            <a:xfrm flipV="1">
              <a:off x="3718" y="6105"/>
              <a:ext cx="1590" cy="2706"/>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7" name="椭圆 61"/>
            <p:cNvSpPr>
              <a:spLocks noChangeArrowheads="1"/>
            </p:cNvSpPr>
            <p:nvPr/>
          </p:nvSpPr>
          <p:spPr bwMode="auto">
            <a:xfrm>
              <a:off x="1411" y="4812"/>
              <a:ext cx="2780" cy="2903"/>
            </a:xfrm>
            <a:prstGeom prst="ellipse">
              <a:avLst/>
            </a:prstGeom>
            <a:solidFill>
              <a:srgbClr val="154190"/>
            </a:solidFill>
            <a:ln>
              <a:noFill/>
            </a:ln>
          </p:spPr>
          <p:txBody>
            <a:bodyPr lIns="68580" tIns="34290" rIns="68580" bIns="34290"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defRPr/>
              </a:pPr>
              <a:r>
                <a:rPr lang="zh-CN" altLang="en-US" b="1" kern="0" dirty="0">
                  <a:solidFill>
                    <a:srgbClr val="F8F8F8"/>
                  </a:solidFill>
                  <a:ea typeface="微软雅黑" panose="020B0503020204020204" charset="-122"/>
                </a:rPr>
                <a:t>培训与开发活动所涉及费用</a:t>
              </a:r>
            </a:p>
          </p:txBody>
        </p:sp>
        <p:sp>
          <p:nvSpPr>
            <p:cNvPr id="10" name="五边形 9"/>
            <p:cNvSpPr/>
            <p:nvPr/>
          </p:nvSpPr>
          <p:spPr>
            <a:xfrm>
              <a:off x="9252" y="7137"/>
              <a:ext cx="6173" cy="851"/>
            </a:xfrm>
            <a:prstGeom prst="homePlate">
              <a:avLst>
                <a:gd name="adj" fmla="val 0"/>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受训者培训期间的正常工资</a:t>
              </a:r>
            </a:p>
          </p:txBody>
        </p:sp>
        <p:sp>
          <p:nvSpPr>
            <p:cNvPr id="11" name="五边形 10"/>
            <p:cNvSpPr/>
            <p:nvPr/>
          </p:nvSpPr>
          <p:spPr>
            <a:xfrm>
              <a:off x="9266" y="9830"/>
              <a:ext cx="6156"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生产力的浪费</a:t>
              </a:r>
            </a:p>
          </p:txBody>
        </p:sp>
        <p:sp>
          <p:nvSpPr>
            <p:cNvPr id="28" name="任意多边形 58"/>
            <p:cNvSpPr/>
            <p:nvPr/>
          </p:nvSpPr>
          <p:spPr bwMode="auto">
            <a:xfrm>
              <a:off x="8377" y="7602"/>
              <a:ext cx="756" cy="1202"/>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29" name="任意多边形 60"/>
            <p:cNvSpPr/>
            <p:nvPr/>
          </p:nvSpPr>
          <p:spPr bwMode="auto">
            <a:xfrm flipV="1">
              <a:off x="8377" y="8810"/>
              <a:ext cx="745" cy="1346"/>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3" name="五边形 2"/>
            <p:cNvSpPr/>
            <p:nvPr/>
          </p:nvSpPr>
          <p:spPr>
            <a:xfrm>
              <a:off x="9266" y="1090"/>
              <a:ext cx="6173" cy="851"/>
            </a:xfrm>
            <a:prstGeom prst="homePlate">
              <a:avLst>
                <a:gd name="adj" fmla="val 0"/>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场地费</a:t>
              </a:r>
            </a:p>
          </p:txBody>
        </p:sp>
        <p:sp>
          <p:nvSpPr>
            <p:cNvPr id="4" name="五边形 3"/>
            <p:cNvSpPr/>
            <p:nvPr/>
          </p:nvSpPr>
          <p:spPr>
            <a:xfrm>
              <a:off x="9266" y="3954"/>
              <a:ext cx="6181"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教育培训人员的工资以及培训师的报酬</a:t>
              </a:r>
            </a:p>
          </p:txBody>
        </p:sp>
        <p:sp>
          <p:nvSpPr>
            <p:cNvPr id="5" name="任意多边形 58"/>
            <p:cNvSpPr/>
            <p:nvPr/>
          </p:nvSpPr>
          <p:spPr bwMode="auto">
            <a:xfrm>
              <a:off x="8391" y="1439"/>
              <a:ext cx="815" cy="2342"/>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6" name="任意多边形 60"/>
            <p:cNvSpPr/>
            <p:nvPr/>
          </p:nvSpPr>
          <p:spPr bwMode="auto">
            <a:xfrm flipV="1">
              <a:off x="8391" y="3787"/>
              <a:ext cx="858" cy="2225"/>
            </a:xfrm>
            <a:custGeom>
              <a:avLst/>
              <a:gdLst>
                <a:gd name="T0" fmla="*/ 0 w 1092530"/>
                <a:gd name="T1" fmla="*/ 1068780 h 1068780"/>
                <a:gd name="T2" fmla="*/ 1092530 w 1092530"/>
                <a:gd name="T3" fmla="*/ 0 h 1068780"/>
              </a:gdLst>
              <a:ahLst/>
              <a:cxnLst>
                <a:cxn ang="0">
                  <a:pos x="T0" y="T1"/>
                </a:cxn>
                <a:cxn ang="0">
                  <a:pos x="T2" y="T3"/>
                </a:cxn>
              </a:cxnLst>
              <a:rect l="0" t="0" r="r" b="b"/>
              <a:pathLst>
                <a:path w="1092530" h="1068780">
                  <a:moveTo>
                    <a:pt x="0" y="1068780"/>
                  </a:moveTo>
                  <a:lnTo>
                    <a:pt x="1092530" y="0"/>
                  </a:lnTo>
                </a:path>
              </a:pathLst>
            </a:custGeom>
            <a:noFill/>
            <a:ln w="9525" cap="flat" cmpd="sng">
              <a:solidFill>
                <a:srgbClr val="000000"/>
              </a:solidFill>
              <a:round/>
              <a:headEnd type="oval" w="med" len="med"/>
              <a:tailEnd type="oval" w="med" len="med"/>
            </a:ln>
            <a:extLst>
              <a:ext uri="{909E8E84-426E-40DD-AFC4-6F175D3DCCD1}">
                <a14:hiddenFill xmlns:a14="http://schemas.microsoft.com/office/drawing/2010/main">
                  <a:solidFill>
                    <a:srgbClr val="FFFFFF"/>
                  </a:solidFill>
                </a14:hiddenFill>
              </a:ext>
            </a:extLst>
          </p:spPr>
          <p:txBody>
            <a:bodyPr lIns="68580" tIns="34290" rIns="68580" bIns="34290" anchor="ctr"/>
            <a:lstStyle/>
            <a:p>
              <a:pPr eaLnBrk="1" hangingPunct="1">
                <a:buFont typeface="Arial" panose="020B0604020202020204" pitchFamily="34" charset="0"/>
                <a:buNone/>
                <a:defRPr/>
              </a:pPr>
              <a:endParaRPr lang="zh-CN" altLang="en-US" kern="0">
                <a:solidFill>
                  <a:srgbClr val="B62822"/>
                </a:solidFill>
                <a:latin typeface="Arial" panose="020B0604020202020204" pitchFamily="34" charset="0"/>
                <a:ea typeface="+mn-ea"/>
              </a:endParaRPr>
            </a:p>
          </p:txBody>
        </p:sp>
        <p:sp>
          <p:nvSpPr>
            <p:cNvPr id="7" name="五边形 6"/>
            <p:cNvSpPr/>
            <p:nvPr/>
          </p:nvSpPr>
          <p:spPr>
            <a:xfrm>
              <a:off x="9266" y="2028"/>
              <a:ext cx="6173"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食宿费</a:t>
              </a:r>
            </a:p>
          </p:txBody>
        </p:sp>
        <p:sp>
          <p:nvSpPr>
            <p:cNvPr id="8" name="五边形 7"/>
            <p:cNvSpPr/>
            <p:nvPr/>
          </p:nvSpPr>
          <p:spPr>
            <a:xfrm>
              <a:off x="9266" y="2963"/>
              <a:ext cx="6173"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培训器材、教材费</a:t>
              </a:r>
            </a:p>
          </p:txBody>
        </p:sp>
        <p:sp>
          <p:nvSpPr>
            <p:cNvPr id="9" name="五边形 8"/>
            <p:cNvSpPr/>
            <p:nvPr/>
          </p:nvSpPr>
          <p:spPr>
            <a:xfrm>
              <a:off x="9252" y="4897"/>
              <a:ext cx="6184"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交通差旅费</a:t>
              </a:r>
            </a:p>
          </p:txBody>
        </p:sp>
        <p:sp>
          <p:nvSpPr>
            <p:cNvPr id="12" name="五边形 11"/>
            <p:cNvSpPr/>
            <p:nvPr/>
          </p:nvSpPr>
          <p:spPr>
            <a:xfrm>
              <a:off x="9266" y="5840"/>
              <a:ext cx="6159" cy="849"/>
            </a:xfrm>
            <a:prstGeom prst="homePlate">
              <a:avLst>
                <a:gd name="adj" fmla="val 1886"/>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管理费及其他费用</a:t>
              </a:r>
            </a:p>
          </p:txBody>
        </p:sp>
        <p:sp>
          <p:nvSpPr>
            <p:cNvPr id="13" name="五边形 12"/>
            <p:cNvSpPr/>
            <p:nvPr/>
          </p:nvSpPr>
          <p:spPr>
            <a:xfrm>
              <a:off x="9231" y="8053"/>
              <a:ext cx="6190" cy="851"/>
            </a:xfrm>
            <a:prstGeom prst="homePlate">
              <a:avLst>
                <a:gd name="adj" fmla="val 0"/>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顶替受训者工作所额外支付的报酬</a:t>
              </a:r>
            </a:p>
          </p:txBody>
        </p:sp>
        <p:sp>
          <p:nvSpPr>
            <p:cNvPr id="14" name="五边形 13"/>
            <p:cNvSpPr/>
            <p:nvPr/>
          </p:nvSpPr>
          <p:spPr>
            <a:xfrm>
              <a:off x="9231" y="8943"/>
              <a:ext cx="6190" cy="851"/>
            </a:xfrm>
            <a:prstGeom prst="homePlate">
              <a:avLst>
                <a:gd name="adj" fmla="val 0"/>
              </a:avLst>
            </a:prstGeom>
            <a:solidFill>
              <a:srgbClr val="006FBF"/>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hangingPunct="1">
                <a:defRPr/>
              </a:pPr>
              <a:r>
                <a:rPr lang="en-US" altLang="zh-CN" dirty="0"/>
                <a:t> </a:t>
              </a:r>
              <a:r>
                <a:rPr lang="zh-CN" altLang="en-US" sz="1600" b="1" kern="0" dirty="0">
                  <a:solidFill>
                    <a:srgbClr val="F8F8F8"/>
                  </a:solidFill>
                  <a:latin typeface="Arial" panose="020B0604020202020204" pitchFamily="34" charset="0"/>
                  <a:ea typeface="微软雅黑" panose="020B0503020204020204" charset="-122"/>
                </a:rPr>
                <a:t>相关的机会成本</a:t>
              </a:r>
            </a:p>
          </p:txBody>
        </p:sp>
      </p:gr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培训与开发预算</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ox(in)">
                                      <p:cBhvr>
                                        <p:cTn id="12"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847465" y="791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人力资源管理的主要内容</a:t>
            </a:r>
          </a:p>
        </p:txBody>
      </p:sp>
      <p:sp>
        <p:nvSpPr>
          <p:cNvPr id="5" name="Shape 1348"/>
          <p:cNvSpPr/>
          <p:nvPr/>
        </p:nvSpPr>
        <p:spPr>
          <a:xfrm>
            <a:off x="328930" y="2308225"/>
            <a:ext cx="2706370" cy="364553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6" name="Shape 1349"/>
          <p:cNvSpPr/>
          <p:nvPr/>
        </p:nvSpPr>
        <p:spPr>
          <a:xfrm>
            <a:off x="328930" y="1611630"/>
            <a:ext cx="2706370" cy="962025"/>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dirty="0">
                <a:solidFill>
                  <a:schemeClr val="tx1"/>
                </a:solidFill>
                <a:latin typeface="微软雅黑" panose="020B0503020204020204" charset="-122"/>
                <a:ea typeface="微软雅黑" panose="020B0503020204020204" charset="-122"/>
                <a:cs typeface="+mn-ea"/>
                <a:sym typeface="+mn-lt"/>
              </a:rPr>
              <a:t>选人</a:t>
            </a:r>
          </a:p>
        </p:txBody>
      </p:sp>
      <p:sp>
        <p:nvSpPr>
          <p:cNvPr id="8" name="Shape 1359"/>
          <p:cNvSpPr/>
          <p:nvPr/>
        </p:nvSpPr>
        <p:spPr>
          <a:xfrm>
            <a:off x="3278505" y="2305685"/>
            <a:ext cx="2706370" cy="364553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9" name="Shape 1360"/>
          <p:cNvSpPr/>
          <p:nvPr/>
        </p:nvSpPr>
        <p:spPr>
          <a:xfrm>
            <a:off x="3278505" y="1609090"/>
            <a:ext cx="2706370" cy="962025"/>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育人</a:t>
            </a:r>
          </a:p>
        </p:txBody>
      </p:sp>
      <p:sp>
        <p:nvSpPr>
          <p:cNvPr id="3" name="Shape 1370"/>
          <p:cNvSpPr/>
          <p:nvPr/>
        </p:nvSpPr>
        <p:spPr>
          <a:xfrm>
            <a:off x="6228715" y="2310765"/>
            <a:ext cx="2706370" cy="364553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12" name="Shape 1371"/>
          <p:cNvSpPr/>
          <p:nvPr/>
        </p:nvSpPr>
        <p:spPr>
          <a:xfrm>
            <a:off x="6228715" y="1614170"/>
            <a:ext cx="2706370" cy="962025"/>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用人</a:t>
            </a:r>
          </a:p>
        </p:txBody>
      </p:sp>
      <p:sp>
        <p:nvSpPr>
          <p:cNvPr id="14" name="Shape 1381"/>
          <p:cNvSpPr/>
          <p:nvPr/>
        </p:nvSpPr>
        <p:spPr>
          <a:xfrm>
            <a:off x="9178925" y="2305685"/>
            <a:ext cx="2706370" cy="3645535"/>
          </a:xfrm>
          <a:prstGeom prst="rect">
            <a:avLst/>
          </a:prstGeom>
          <a:solidFill>
            <a:srgbClr val="DCDEE0"/>
          </a:solidFill>
          <a:ln w="12700">
            <a:miter lim="400000"/>
          </a:ln>
        </p:spPr>
        <p:txBody>
          <a:bodyPr lIns="0" tIns="0" rIns="0" bIns="0" anchor="ctr"/>
          <a:lstStyle/>
          <a:p>
            <a:pPr lvl="0">
              <a:defRPr sz="3200"/>
            </a:pPr>
            <a:endParaRPr sz="1600" b="1">
              <a:solidFill>
                <a:schemeClr val="tx1"/>
              </a:solidFill>
              <a:latin typeface="微软雅黑" panose="020B0503020204020204" charset="-122"/>
              <a:ea typeface="微软雅黑" panose="020B0503020204020204" charset="-122"/>
              <a:cs typeface="+mn-ea"/>
              <a:sym typeface="+mn-lt"/>
            </a:endParaRPr>
          </a:p>
        </p:txBody>
      </p:sp>
      <p:sp>
        <p:nvSpPr>
          <p:cNvPr id="15" name="Shape 1382"/>
          <p:cNvSpPr/>
          <p:nvPr/>
        </p:nvSpPr>
        <p:spPr>
          <a:xfrm>
            <a:off x="9178925" y="1609090"/>
            <a:ext cx="2706370" cy="962025"/>
          </a:xfrm>
          <a:prstGeom prst="rect">
            <a:avLst/>
          </a:prstGeom>
          <a:solidFill>
            <a:srgbClr val="FFC000"/>
          </a:solidFill>
          <a:ln>
            <a:noFill/>
          </a:ln>
        </p:spPr>
        <p:style>
          <a:lnRef idx="2">
            <a:schemeClr val="accent2">
              <a:shade val="50000"/>
            </a:schemeClr>
          </a:lnRef>
          <a:fillRef idx="1">
            <a:schemeClr val="accent2"/>
          </a:fillRef>
          <a:effectRef idx="0">
            <a:schemeClr val="accent2"/>
          </a:effectRef>
          <a:fontRef idx="minor">
            <a:schemeClr val="lt1"/>
          </a:fontRef>
        </p:style>
        <p:txBody>
          <a:bodyPr lIns="0" tIns="0" rIns="0" bIns="0" anchor="ctr"/>
          <a:lstStyle/>
          <a:p>
            <a:pPr lvl="0" algn="ctr">
              <a:defRPr sz="3200"/>
            </a:pPr>
            <a:r>
              <a:rPr lang="zh-CN" altLang="en-US" sz="1600" b="1">
                <a:solidFill>
                  <a:schemeClr val="tx1"/>
                </a:solidFill>
                <a:latin typeface="微软雅黑" panose="020B0503020204020204" charset="-122"/>
                <a:ea typeface="微软雅黑" panose="020B0503020204020204" charset="-122"/>
                <a:cs typeface="+mn-ea"/>
                <a:sym typeface="+mn-lt"/>
              </a:rPr>
              <a:t>留人</a:t>
            </a:r>
          </a:p>
        </p:txBody>
      </p:sp>
      <p:sp>
        <p:nvSpPr>
          <p:cNvPr id="16" name="文本框 21"/>
          <p:cNvSpPr txBox="1"/>
          <p:nvPr/>
        </p:nvSpPr>
        <p:spPr>
          <a:xfrm>
            <a:off x="384175" y="2644775"/>
            <a:ext cx="2565400" cy="3311525"/>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1.选人要与企业的战略目标相匹配</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2.选人要与行业环境和企业地位相适宜</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3.选人要与地域的经济水平和人文环境相结合</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4.选人要考虑人才市场的供应现状</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5.选人要兼顾短期和长期人才战略</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6.选人要考虑人力资源成本</a:t>
            </a:r>
          </a:p>
        </p:txBody>
      </p:sp>
      <p:sp>
        <p:nvSpPr>
          <p:cNvPr id="17" name="文本框 21"/>
          <p:cNvSpPr txBox="1"/>
          <p:nvPr/>
        </p:nvSpPr>
        <p:spPr>
          <a:xfrm>
            <a:off x="3334385" y="2644775"/>
            <a:ext cx="2565400" cy="951865"/>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1.对员工能力现状进行分析</a:t>
            </a:r>
            <a:r>
              <a:rPr lang="zh-CN" altLang="en-US" sz="1600" dirty="0">
                <a:solidFill>
                  <a:schemeClr val="tx1"/>
                </a:solidFill>
                <a:latin typeface="微软雅黑" panose="020B0503020204020204" charset="-122"/>
                <a:ea typeface="微软雅黑" panose="020B0503020204020204" charset="-122"/>
                <a:cs typeface="微软雅黑" panose="020B0503020204020204" charset="-122"/>
                <a:sym typeface="+mn-lt"/>
              </a:rPr>
              <a:t>。</a:t>
            </a:r>
          </a:p>
          <a:p>
            <a:pPr algn="l" defTabSz="685800" fontAlgn="auto">
              <a:lnSpc>
                <a:spcPct val="120000"/>
              </a:lnSpc>
              <a:spcBef>
                <a:spcPts val="0"/>
              </a:spcBef>
              <a:spcAft>
                <a:spcPts val="0"/>
              </a:spcAft>
              <a:defRPr/>
            </a:pPr>
            <a:r>
              <a:rPr lang="zh-CN" altLang="en-US" sz="1600" dirty="0">
                <a:solidFill>
                  <a:schemeClr val="tx1"/>
                </a:solidFill>
                <a:latin typeface="微软雅黑" panose="020B0503020204020204" charset="-122"/>
                <a:ea typeface="微软雅黑" panose="020B0503020204020204" charset="-122"/>
                <a:cs typeface="微软雅黑" panose="020B0503020204020204" charset="-122"/>
                <a:sym typeface="+mn-lt"/>
              </a:rPr>
              <a:t>2.确定培训内容与方式</a:t>
            </a:r>
          </a:p>
          <a:p>
            <a:pPr algn="l" defTabSz="685800" fontAlgn="auto">
              <a:lnSpc>
                <a:spcPct val="120000"/>
              </a:lnSpc>
              <a:spcBef>
                <a:spcPts val="0"/>
              </a:spcBef>
              <a:spcAft>
                <a:spcPts val="0"/>
              </a:spcAft>
              <a:defRPr/>
            </a:pPr>
            <a:r>
              <a:rPr lang="zh-CN" altLang="en-US" sz="1600" dirty="0">
                <a:solidFill>
                  <a:schemeClr val="tx1"/>
                </a:solidFill>
                <a:latin typeface="微软雅黑" panose="020B0503020204020204" charset="-122"/>
                <a:ea typeface="微软雅黑" panose="020B0503020204020204" charset="-122"/>
                <a:cs typeface="微软雅黑" panose="020B0503020204020204" charset="-122"/>
                <a:sym typeface="+mn-lt"/>
              </a:rPr>
              <a:t>3.培训效果的评价</a:t>
            </a:r>
          </a:p>
        </p:txBody>
      </p:sp>
      <p:sp>
        <p:nvSpPr>
          <p:cNvPr id="18" name="文本框 21"/>
          <p:cNvSpPr txBox="1"/>
          <p:nvPr/>
        </p:nvSpPr>
        <p:spPr>
          <a:xfrm>
            <a:off x="6284595" y="2644775"/>
            <a:ext cx="2565400" cy="1247140"/>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1.因事设岗、“人岗匹配”</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2.工作目标要有挑战性</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3.岗位应动态调整</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4.加强考核评价</a:t>
            </a:r>
          </a:p>
        </p:txBody>
      </p:sp>
      <p:sp>
        <p:nvSpPr>
          <p:cNvPr id="19" name="文本框 21"/>
          <p:cNvSpPr txBox="1"/>
          <p:nvPr/>
        </p:nvSpPr>
        <p:spPr>
          <a:xfrm>
            <a:off x="9234170" y="2644775"/>
            <a:ext cx="2565400" cy="1541780"/>
          </a:xfrm>
          <a:prstGeom prst="rect">
            <a:avLst/>
          </a:prstGeom>
          <a:noFill/>
        </p:spPr>
        <p:txBody>
          <a:bodyPr wrap="square" lIns="68576" tIns="34287" rIns="68576" bIns="34287">
            <a:spAutoFit/>
          </a:bodyPr>
          <a:lstStyle/>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1.薪酬、福利留人</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2.企业文化留人</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3.感情留人</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4.事业留人</a:t>
            </a:r>
          </a:p>
          <a:p>
            <a:pPr algn="l" defTabSz="685800" fontAlgn="auto">
              <a:lnSpc>
                <a:spcPct val="120000"/>
              </a:lnSpc>
              <a:spcBef>
                <a:spcPts val="0"/>
              </a:spcBef>
              <a:spcAft>
                <a:spcPts val="0"/>
              </a:spcAft>
              <a:defRPr/>
            </a:pPr>
            <a:r>
              <a:rPr sz="1600" dirty="0">
                <a:solidFill>
                  <a:schemeClr val="tx1"/>
                </a:solidFill>
                <a:latin typeface="微软雅黑" panose="020B0503020204020204" charset="-122"/>
                <a:ea typeface="微软雅黑" panose="020B0503020204020204" charset="-122"/>
                <a:cs typeface="微软雅黑" panose="020B0503020204020204" charset="-122"/>
                <a:sym typeface="+mn-lt"/>
              </a:rPr>
              <a:t>5.领导留人</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ppt_x</p:attrName>
                                        </p:attrNameLst>
                                      </p:cBhvr>
                                      <p:tavLst>
                                        <p:tav tm="0">
                                          <p:val>
                                            <p:strVal val="#ppt_x-.2"/>
                                          </p:val>
                                        </p:tav>
                                        <p:tav tm="100000">
                                          <p:val>
                                            <p:strVal val="#ppt_x"/>
                                          </p:val>
                                        </p:tav>
                                      </p:tavLst>
                                    </p:anim>
                                    <p:anim calcmode="lin" valueType="num">
                                      <p:cBhvr>
                                        <p:cTn id="8"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9" dur="1000"/>
                                        <p:tgtEl>
                                          <p:spTgt spid="4"/>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ppt_x</p:attrName>
                                        </p:attrNameLst>
                                      </p:cBhvr>
                                      <p:tavLst>
                                        <p:tav tm="0">
                                          <p:val>
                                            <p:strVal val="#ppt_x-.2"/>
                                          </p:val>
                                        </p:tav>
                                        <p:tav tm="100000">
                                          <p:val>
                                            <p:strVal val="#ppt_x"/>
                                          </p:val>
                                        </p:tav>
                                      </p:tavLst>
                                    </p:anim>
                                    <p:anim calcmode="lin" valueType="num">
                                      <p:cBhvr>
                                        <p:cTn id="1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5"/>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1000" fill="hold"/>
                                        <p:tgtEl>
                                          <p:spTgt spid="6"/>
                                        </p:tgtEl>
                                        <p:attrNameLst>
                                          <p:attrName>ppt_x</p:attrName>
                                        </p:attrNameLst>
                                      </p:cBhvr>
                                      <p:tavLst>
                                        <p:tav tm="0">
                                          <p:val>
                                            <p:strVal val="#ppt_x-.2"/>
                                          </p:val>
                                        </p:tav>
                                        <p:tav tm="100000">
                                          <p:val>
                                            <p:strVal val="#ppt_x"/>
                                          </p:val>
                                        </p:tav>
                                      </p:tavLst>
                                    </p:anim>
                                    <p:anim calcmode="lin" valueType="num">
                                      <p:cBhvr>
                                        <p:cTn id="18"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6"/>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ppt_x</p:attrName>
                                        </p:attrNameLst>
                                      </p:cBhvr>
                                      <p:tavLst>
                                        <p:tav tm="0">
                                          <p:val>
                                            <p:strVal val="#ppt_x-.2"/>
                                          </p:val>
                                        </p:tav>
                                        <p:tav tm="100000">
                                          <p:val>
                                            <p:strVal val="#ppt_x"/>
                                          </p:val>
                                        </p:tav>
                                      </p:tavLst>
                                    </p:anim>
                                    <p:anim calcmode="lin" valueType="num">
                                      <p:cBhvr>
                                        <p:cTn id="23"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1000" fill="hold"/>
                                        <p:tgtEl>
                                          <p:spTgt spid="9"/>
                                        </p:tgtEl>
                                        <p:attrNameLst>
                                          <p:attrName>ppt_x</p:attrName>
                                        </p:attrNameLst>
                                      </p:cBhvr>
                                      <p:tavLst>
                                        <p:tav tm="0">
                                          <p:val>
                                            <p:strVal val="#ppt_x-.2"/>
                                          </p:val>
                                        </p:tav>
                                        <p:tav tm="100000">
                                          <p:val>
                                            <p:strVal val="#ppt_x"/>
                                          </p:val>
                                        </p:tav>
                                      </p:tavLst>
                                    </p:anim>
                                    <p:anim calcmode="lin" valueType="num">
                                      <p:cBhvr>
                                        <p:cTn id="28" dur="1000" fill="hold"/>
                                        <p:tgtEl>
                                          <p:spTgt spid="9"/>
                                        </p:tgtEl>
                                        <p:attrNameLst>
                                          <p:attrName>ppt_y</p:attrName>
                                        </p:attrNameLst>
                                      </p:cBhvr>
                                      <p:tavLst>
                                        <p:tav tm="0">
                                          <p:val>
                                            <p:strVal val="#ppt_y"/>
                                          </p:val>
                                        </p:tav>
                                        <p:tav tm="100000">
                                          <p:val>
                                            <p:strVal val="#ppt_y"/>
                                          </p:val>
                                        </p:tav>
                                      </p:tavLst>
                                    </p:anim>
                                    <p:animEffect transition="in" filter="wipe(right)" prLst="gradientSize: 0.1">
                                      <p:cBhvr>
                                        <p:cTn id="29" dur="1000"/>
                                        <p:tgtEl>
                                          <p:spTgt spid="9"/>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p:cTn id="32" dur="1000" fill="hold"/>
                                        <p:tgtEl>
                                          <p:spTgt spid="3"/>
                                        </p:tgtEl>
                                        <p:attrNameLst>
                                          <p:attrName>ppt_x</p:attrName>
                                        </p:attrNameLst>
                                      </p:cBhvr>
                                      <p:tavLst>
                                        <p:tav tm="0">
                                          <p:val>
                                            <p:strVal val="#ppt_x-.2"/>
                                          </p:val>
                                        </p:tav>
                                        <p:tav tm="100000">
                                          <p:val>
                                            <p:strVal val="#ppt_x"/>
                                          </p:val>
                                        </p:tav>
                                      </p:tavLst>
                                    </p:anim>
                                    <p:anim calcmode="lin" valueType="num">
                                      <p:cBhvr>
                                        <p:cTn id="33"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34" dur="1000"/>
                                        <p:tgtEl>
                                          <p:spTgt spid="3"/>
                                        </p:tgtEl>
                                      </p:cBhvr>
                                    </p:animEffect>
                                  </p:childTnLst>
                                </p:cTn>
                              </p:par>
                              <p:par>
                                <p:cTn id="35" presetID="29"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ppt_x</p:attrName>
                                        </p:attrNameLst>
                                      </p:cBhvr>
                                      <p:tavLst>
                                        <p:tav tm="0">
                                          <p:val>
                                            <p:strVal val="#ppt_x-.2"/>
                                          </p:val>
                                        </p:tav>
                                        <p:tav tm="100000">
                                          <p:val>
                                            <p:strVal val="#ppt_x"/>
                                          </p:val>
                                        </p:tav>
                                      </p:tavLst>
                                    </p:anim>
                                    <p:anim calcmode="lin" valueType="num">
                                      <p:cBhvr>
                                        <p:cTn id="38" dur="1000" fill="hold"/>
                                        <p:tgtEl>
                                          <p:spTgt spid="12"/>
                                        </p:tgtEl>
                                        <p:attrNameLst>
                                          <p:attrName>ppt_y</p:attrName>
                                        </p:attrNameLst>
                                      </p:cBhvr>
                                      <p:tavLst>
                                        <p:tav tm="0">
                                          <p:val>
                                            <p:strVal val="#ppt_y"/>
                                          </p:val>
                                        </p:tav>
                                        <p:tav tm="100000">
                                          <p:val>
                                            <p:strVal val="#ppt_y"/>
                                          </p:val>
                                        </p:tav>
                                      </p:tavLst>
                                    </p:anim>
                                    <p:animEffect transition="in" filter="wipe(right)" prLst="gradientSize: 0.1">
                                      <p:cBhvr>
                                        <p:cTn id="39" dur="1000"/>
                                        <p:tgtEl>
                                          <p:spTgt spid="12"/>
                                        </p:tgtEl>
                                      </p:cBhvr>
                                    </p:animEffect>
                                  </p:childTnLst>
                                </p:cTn>
                              </p:par>
                              <p:par>
                                <p:cTn id="40" presetID="29"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p:cTn id="42" dur="1000" fill="hold"/>
                                        <p:tgtEl>
                                          <p:spTgt spid="14"/>
                                        </p:tgtEl>
                                        <p:attrNameLst>
                                          <p:attrName>ppt_x</p:attrName>
                                        </p:attrNameLst>
                                      </p:cBhvr>
                                      <p:tavLst>
                                        <p:tav tm="0">
                                          <p:val>
                                            <p:strVal val="#ppt_x-.2"/>
                                          </p:val>
                                        </p:tav>
                                        <p:tav tm="100000">
                                          <p:val>
                                            <p:strVal val="#ppt_x"/>
                                          </p:val>
                                        </p:tav>
                                      </p:tavLst>
                                    </p:anim>
                                    <p:anim calcmode="lin" valueType="num">
                                      <p:cBhvr>
                                        <p:cTn id="43" dur="1000" fill="hold"/>
                                        <p:tgtEl>
                                          <p:spTgt spid="14"/>
                                        </p:tgtEl>
                                        <p:attrNameLst>
                                          <p:attrName>ppt_y</p:attrName>
                                        </p:attrNameLst>
                                      </p:cBhvr>
                                      <p:tavLst>
                                        <p:tav tm="0">
                                          <p:val>
                                            <p:strVal val="#ppt_y"/>
                                          </p:val>
                                        </p:tav>
                                        <p:tav tm="100000">
                                          <p:val>
                                            <p:strVal val="#ppt_y"/>
                                          </p:val>
                                        </p:tav>
                                      </p:tavLst>
                                    </p:anim>
                                    <p:animEffect transition="in" filter="wipe(right)" prLst="gradientSize: 0.1">
                                      <p:cBhvr>
                                        <p:cTn id="44" dur="1000"/>
                                        <p:tgtEl>
                                          <p:spTgt spid="14"/>
                                        </p:tgtEl>
                                      </p:cBhvr>
                                    </p:animEffect>
                                  </p:childTnLst>
                                </p:cTn>
                              </p:par>
                              <p:par>
                                <p:cTn id="45" presetID="29"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p:cTn id="47" dur="1000" fill="hold"/>
                                        <p:tgtEl>
                                          <p:spTgt spid="15"/>
                                        </p:tgtEl>
                                        <p:attrNameLst>
                                          <p:attrName>ppt_x</p:attrName>
                                        </p:attrNameLst>
                                      </p:cBhvr>
                                      <p:tavLst>
                                        <p:tav tm="0">
                                          <p:val>
                                            <p:strVal val="#ppt_x-.2"/>
                                          </p:val>
                                        </p:tav>
                                        <p:tav tm="100000">
                                          <p:val>
                                            <p:strVal val="#ppt_x"/>
                                          </p:val>
                                        </p:tav>
                                      </p:tavLst>
                                    </p:anim>
                                    <p:anim calcmode="lin" valueType="num">
                                      <p:cBhvr>
                                        <p:cTn id="48" dur="1000" fill="hold"/>
                                        <p:tgtEl>
                                          <p:spTgt spid="15"/>
                                        </p:tgtEl>
                                        <p:attrNameLst>
                                          <p:attrName>ppt_y</p:attrName>
                                        </p:attrNameLst>
                                      </p:cBhvr>
                                      <p:tavLst>
                                        <p:tav tm="0">
                                          <p:val>
                                            <p:strVal val="#ppt_y"/>
                                          </p:val>
                                        </p:tav>
                                        <p:tav tm="100000">
                                          <p:val>
                                            <p:strVal val="#ppt_y"/>
                                          </p:val>
                                        </p:tav>
                                      </p:tavLst>
                                    </p:anim>
                                    <p:animEffect transition="in" filter="wipe(right)" prLst="gradientSize: 0.1">
                                      <p:cBhvr>
                                        <p:cTn id="49" dur="1000"/>
                                        <p:tgtEl>
                                          <p:spTgt spid="15"/>
                                        </p:tgtEl>
                                      </p:cBhvr>
                                    </p:animEffect>
                                  </p:childTnLst>
                                </p:cTn>
                              </p:par>
                              <p:par>
                                <p:cTn id="50" presetID="29" presetClass="entr" presetSubtype="0" fill="hold" grpId="0" nodeType="with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p:cTn id="52" dur="1000" fill="hold"/>
                                        <p:tgtEl>
                                          <p:spTgt spid="16"/>
                                        </p:tgtEl>
                                        <p:attrNameLst>
                                          <p:attrName>ppt_x</p:attrName>
                                        </p:attrNameLst>
                                      </p:cBhvr>
                                      <p:tavLst>
                                        <p:tav tm="0">
                                          <p:val>
                                            <p:strVal val="#ppt_x-.2"/>
                                          </p:val>
                                        </p:tav>
                                        <p:tav tm="100000">
                                          <p:val>
                                            <p:strVal val="#ppt_x"/>
                                          </p:val>
                                        </p:tav>
                                      </p:tavLst>
                                    </p:anim>
                                    <p:anim calcmode="lin" valueType="num">
                                      <p:cBhvr>
                                        <p:cTn id="53"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54" dur="1000"/>
                                        <p:tgtEl>
                                          <p:spTgt spid="16"/>
                                        </p:tgtEl>
                                      </p:cBhvr>
                                    </p:animEffect>
                                  </p:childTnLst>
                                </p:cTn>
                              </p:par>
                              <p:par>
                                <p:cTn id="55" presetID="29"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ppt_x</p:attrName>
                                        </p:attrNameLst>
                                      </p:cBhvr>
                                      <p:tavLst>
                                        <p:tav tm="0">
                                          <p:val>
                                            <p:strVal val="#ppt_x-.2"/>
                                          </p:val>
                                        </p:tav>
                                        <p:tav tm="100000">
                                          <p:val>
                                            <p:strVal val="#ppt_x"/>
                                          </p:val>
                                        </p:tav>
                                      </p:tavLst>
                                    </p:anim>
                                    <p:anim calcmode="lin" valueType="num">
                                      <p:cBhvr>
                                        <p:cTn id="58" dur="1000" fill="hold"/>
                                        <p:tgtEl>
                                          <p:spTgt spid="17"/>
                                        </p:tgtEl>
                                        <p:attrNameLst>
                                          <p:attrName>ppt_y</p:attrName>
                                        </p:attrNameLst>
                                      </p:cBhvr>
                                      <p:tavLst>
                                        <p:tav tm="0">
                                          <p:val>
                                            <p:strVal val="#ppt_y"/>
                                          </p:val>
                                        </p:tav>
                                        <p:tav tm="100000">
                                          <p:val>
                                            <p:strVal val="#ppt_y"/>
                                          </p:val>
                                        </p:tav>
                                      </p:tavLst>
                                    </p:anim>
                                    <p:animEffect transition="in" filter="wipe(right)" prLst="gradientSize: 0.1">
                                      <p:cBhvr>
                                        <p:cTn id="59" dur="1000"/>
                                        <p:tgtEl>
                                          <p:spTgt spid="17"/>
                                        </p:tgtEl>
                                      </p:cBhvr>
                                    </p:animEffect>
                                  </p:childTnLst>
                                </p:cTn>
                              </p:par>
                              <p:par>
                                <p:cTn id="60" presetID="29"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1000" fill="hold"/>
                                        <p:tgtEl>
                                          <p:spTgt spid="18"/>
                                        </p:tgtEl>
                                        <p:attrNameLst>
                                          <p:attrName>ppt_x</p:attrName>
                                        </p:attrNameLst>
                                      </p:cBhvr>
                                      <p:tavLst>
                                        <p:tav tm="0">
                                          <p:val>
                                            <p:strVal val="#ppt_x-.2"/>
                                          </p:val>
                                        </p:tav>
                                        <p:tav tm="100000">
                                          <p:val>
                                            <p:strVal val="#ppt_x"/>
                                          </p:val>
                                        </p:tav>
                                      </p:tavLst>
                                    </p:anim>
                                    <p:anim calcmode="lin" valueType="num">
                                      <p:cBhvr>
                                        <p:cTn id="63"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64" dur="1000"/>
                                        <p:tgtEl>
                                          <p:spTgt spid="18"/>
                                        </p:tgtEl>
                                      </p:cBhvr>
                                    </p:animEffect>
                                  </p:childTnLst>
                                </p:cTn>
                              </p:par>
                              <p:par>
                                <p:cTn id="65" presetID="29" presetClass="entr" presetSubtype="0" fill="hold" grpId="0" nodeType="with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p:cTn id="67" dur="1000" fill="hold"/>
                                        <p:tgtEl>
                                          <p:spTgt spid="19"/>
                                        </p:tgtEl>
                                        <p:attrNameLst>
                                          <p:attrName>ppt_x</p:attrName>
                                        </p:attrNameLst>
                                      </p:cBhvr>
                                      <p:tavLst>
                                        <p:tav tm="0">
                                          <p:val>
                                            <p:strVal val="#ppt_x-.2"/>
                                          </p:val>
                                        </p:tav>
                                        <p:tav tm="100000">
                                          <p:val>
                                            <p:strVal val="#ppt_x"/>
                                          </p:val>
                                        </p:tav>
                                      </p:tavLst>
                                    </p:anim>
                                    <p:anim calcmode="lin" valueType="num">
                                      <p:cBhvr>
                                        <p:cTn id="68"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6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animBg="1"/>
      <p:bldP spid="5" grpId="1" animBg="1"/>
      <p:bldP spid="6" grpId="0" animBg="1"/>
      <p:bldP spid="6" grpId="1" animBg="1"/>
      <p:bldP spid="8" grpId="0" animBg="1"/>
      <p:bldP spid="8" grpId="1" animBg="1"/>
      <p:bldP spid="9" grpId="0" animBg="1"/>
      <p:bldP spid="9" grpId="1" animBg="1"/>
      <p:bldP spid="3" grpId="0" animBg="1"/>
      <p:bldP spid="3" grpId="1" animBg="1"/>
      <p:bldP spid="12" grpId="0" animBg="1"/>
      <p:bldP spid="12" grpId="1" animBg="1"/>
      <p:bldP spid="14" grpId="0" animBg="1"/>
      <p:bldP spid="14" grpId="1" animBg="1"/>
      <p:bldP spid="15" grpId="0" animBg="1"/>
      <p:bldP spid="15" grpId="1" animBg="1"/>
      <p:bldP spid="16" grpId="0"/>
      <p:bldP spid="16" grpId="1"/>
      <p:bldP spid="17" grpId="0"/>
      <p:bldP spid="17" grpId="1"/>
      <p:bldP spid="18" grpId="0"/>
      <p:bldP spid="18" grpId="1"/>
      <p:bldP spid="19" grpId="0"/>
      <p:bldP spid="19" grpId="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培训与开发计划的实施</a:t>
            </a:r>
          </a:p>
        </p:txBody>
      </p:sp>
      <p:grpSp>
        <p:nvGrpSpPr>
          <p:cNvPr id="5" name="组合 4"/>
          <p:cNvGrpSpPr/>
          <p:nvPr/>
        </p:nvGrpSpPr>
        <p:grpSpPr>
          <a:xfrm>
            <a:off x="610870" y="844550"/>
            <a:ext cx="11047730" cy="5818505"/>
            <a:chOff x="2930" y="1618"/>
            <a:chExt cx="14650" cy="8875"/>
          </a:xfrm>
        </p:grpSpPr>
        <p:sp>
          <p:nvSpPr>
            <p:cNvPr id="13" name="文本1"/>
            <p:cNvSpPr/>
            <p:nvPr/>
          </p:nvSpPr>
          <p:spPr bwMode="auto">
            <a:xfrm>
              <a:off x="3670" y="1658"/>
              <a:ext cx="13911" cy="1323"/>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endParaRPr lang="zh-CN" altLang="en-US" sz="1600" b="1">
                <a:latin typeface="微软雅黑" panose="020B0503020204020204" charset="-122"/>
                <a:ea typeface="微软雅黑" panose="020B0503020204020204" charset="-122"/>
                <a:sym typeface="+mn-ea"/>
              </a:endParaRPr>
            </a:p>
          </p:txBody>
        </p:sp>
        <p:sp>
          <p:nvSpPr>
            <p:cNvPr id="14" name="深色1"/>
            <p:cNvSpPr>
              <a:spLocks noChangeArrowheads="1"/>
            </p:cNvSpPr>
            <p:nvPr/>
          </p:nvSpPr>
          <p:spPr bwMode="ltGray">
            <a:xfrm>
              <a:off x="2944" y="1618"/>
              <a:ext cx="1450" cy="1363"/>
            </a:xfrm>
            <a:prstGeom prst="homePlate">
              <a:avLst>
                <a:gd name="adj" fmla="val 25000"/>
              </a:avLst>
            </a:prstGeom>
            <a:solidFill>
              <a:schemeClr val="bg1">
                <a:lumMod val="65000"/>
              </a:schemeClr>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endParaRPr lang="zh-CN" altLang="zh-CN" sz="1600" kern="0">
                <a:solidFill>
                  <a:srgbClr val="F9F9F9"/>
                </a:solidFill>
                <a:latin typeface="微软雅黑" panose="020B0503020204020204" charset="-122"/>
                <a:ea typeface="微软雅黑" panose="020B0503020204020204" charset="-122"/>
              </a:endParaRPr>
            </a:p>
          </p:txBody>
        </p:sp>
        <p:sp>
          <p:nvSpPr>
            <p:cNvPr id="15" name="文本2"/>
            <p:cNvSpPr/>
            <p:nvPr/>
          </p:nvSpPr>
          <p:spPr bwMode="auto">
            <a:xfrm>
              <a:off x="5648" y="298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在选择室内培训场所时需要考虑以下一些事项</a:t>
              </a:r>
              <a:r>
                <a:rPr lang="zh-CN" sz="1600" dirty="0">
                  <a:latin typeface="微软雅黑" panose="020B0503020204020204" charset="-122"/>
                  <a:ea typeface="微软雅黑" panose="020B0503020204020204" charset="-122"/>
                </a:rPr>
                <a:t>：(</a:t>
              </a:r>
              <a:r>
                <a:rPr lang="en-US" altLang="zh-CN" sz="1600" dirty="0">
                  <a:latin typeface="微软雅黑" panose="020B0503020204020204" charset="-122"/>
                  <a:ea typeface="微软雅黑" panose="020B0503020204020204" charset="-122"/>
                </a:rPr>
                <a:t>1</a:t>
              </a:r>
              <a:r>
                <a:rPr lang="zh-CN" sz="1600" dirty="0">
                  <a:latin typeface="微软雅黑" panose="020B0503020204020204" charset="-122"/>
                  <a:ea typeface="微软雅黑" panose="020B0503020204020204" charset="-122"/>
                </a:rPr>
                <a:t>)参加培训的人数(</a:t>
              </a:r>
              <a:r>
                <a:rPr lang="en-US" altLang="zh-CN" sz="1600" dirty="0">
                  <a:latin typeface="微软雅黑" panose="020B0503020204020204" charset="-122"/>
                  <a:ea typeface="微软雅黑" panose="020B0503020204020204" charset="-122"/>
                </a:rPr>
                <a:t>2</a:t>
              </a:r>
              <a:r>
                <a:rPr lang="zh-CN" sz="1600" dirty="0">
                  <a:latin typeface="微软雅黑" panose="020B0503020204020204" charset="-122"/>
                  <a:ea typeface="微软雅黑" panose="020B0503020204020204" charset="-122"/>
                </a:rPr>
                <a:t>)培训场所的空间大小(</a:t>
              </a:r>
              <a:r>
                <a:rPr lang="en-US" altLang="zh-CN" sz="1600" dirty="0">
                  <a:latin typeface="微软雅黑" panose="020B0503020204020204" charset="-122"/>
                  <a:ea typeface="微软雅黑" panose="020B0503020204020204" charset="-122"/>
                </a:rPr>
                <a:t>3</a:t>
              </a:r>
              <a:r>
                <a:rPr lang="zh-CN" sz="1600" dirty="0">
                  <a:latin typeface="微软雅黑" panose="020B0503020204020204" charset="-122"/>
                  <a:ea typeface="微软雅黑" panose="020B0503020204020204" charset="-122"/>
                </a:rPr>
                <a:t>)灯光(</a:t>
              </a:r>
              <a:r>
                <a:rPr lang="en-US" altLang="zh-CN" sz="1600" dirty="0">
                  <a:latin typeface="微软雅黑" panose="020B0503020204020204" charset="-122"/>
                  <a:ea typeface="微软雅黑" panose="020B0503020204020204" charset="-122"/>
                </a:rPr>
                <a:t>4</a:t>
              </a:r>
              <a:r>
                <a:rPr lang="zh-CN" sz="1600" dirty="0">
                  <a:latin typeface="微软雅黑" panose="020B0503020204020204" charset="-122"/>
                  <a:ea typeface="微软雅黑" panose="020B0503020204020204" charset="-122"/>
                </a:rPr>
                <a:t>)环境的噪声(</a:t>
              </a:r>
              <a:r>
                <a:rPr lang="en-US" altLang="zh-CN" sz="1600" dirty="0">
                  <a:latin typeface="微软雅黑" panose="020B0503020204020204" charset="-122"/>
                  <a:ea typeface="微软雅黑" panose="020B0503020204020204" charset="-122"/>
                </a:rPr>
                <a:t>5</a:t>
              </a:r>
              <a:r>
                <a:rPr lang="zh-CN" sz="1600" dirty="0">
                  <a:latin typeface="微软雅黑" panose="020B0503020204020204" charset="-122"/>
                  <a:ea typeface="微软雅黑" panose="020B0503020204020204" charset="-122"/>
                </a:rPr>
                <a:t>)服务设施(</a:t>
              </a:r>
              <a:r>
                <a:rPr lang="en-US" altLang="zh-CN" sz="1600" dirty="0">
                  <a:latin typeface="微软雅黑" panose="020B0503020204020204" charset="-122"/>
                  <a:ea typeface="微软雅黑" panose="020B0503020204020204" charset="-122"/>
                </a:rPr>
                <a:t>6</a:t>
              </a:r>
              <a:r>
                <a:rPr lang="zh-CN" sz="1600" dirty="0">
                  <a:latin typeface="微软雅黑" panose="020B0503020204020204" charset="-122"/>
                  <a:ea typeface="微软雅黑" panose="020B0503020204020204" charset="-122"/>
                </a:rPr>
                <a:t>)其他</a:t>
              </a:r>
            </a:p>
          </p:txBody>
        </p:sp>
        <p:sp>
          <p:nvSpPr>
            <p:cNvPr id="16" name="深色2"/>
            <p:cNvSpPr/>
            <p:nvPr/>
          </p:nvSpPr>
          <p:spPr bwMode="auto">
            <a:xfrm>
              <a:off x="2930" y="2977"/>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一、落实培训场所与设施</a:t>
              </a:r>
            </a:p>
          </p:txBody>
        </p:sp>
        <p:sp>
          <p:nvSpPr>
            <p:cNvPr id="17" name="文本3"/>
            <p:cNvSpPr/>
            <p:nvPr/>
          </p:nvSpPr>
          <p:spPr bwMode="auto">
            <a:xfrm>
              <a:off x="5648" y="4248"/>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培训与开发需要的资料包括培训教材、培训授课计划表、培训须知、培训考核办法、培训师简介、学员名册等</a:t>
              </a:r>
            </a:p>
          </p:txBody>
        </p:sp>
        <p:sp>
          <p:nvSpPr>
            <p:cNvPr id="18" name="深色3"/>
            <p:cNvSpPr/>
            <p:nvPr/>
          </p:nvSpPr>
          <p:spPr bwMode="auto">
            <a:xfrm>
              <a:off x="2944" y="4245"/>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二、备齐各种培训资料</a:t>
              </a:r>
            </a:p>
          </p:txBody>
        </p:sp>
        <p:sp>
          <p:nvSpPr>
            <p:cNvPr id="19" name="文本4"/>
            <p:cNvSpPr/>
            <p:nvPr/>
          </p:nvSpPr>
          <p:spPr bwMode="auto">
            <a:xfrm>
              <a:off x="5648" y="5513"/>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在正式实施前必须和培训师或培训机构签订相应的培训与开发协议,明确双方的责任、权利和义务,寻求法律上的支持与保护。</a:t>
              </a:r>
            </a:p>
          </p:txBody>
        </p:sp>
        <p:sp>
          <p:nvSpPr>
            <p:cNvPr id="20" name="深色4"/>
            <p:cNvSpPr/>
            <p:nvPr/>
          </p:nvSpPr>
          <p:spPr bwMode="auto">
            <a:xfrm>
              <a:off x="2930" y="551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三、签订培训与开发的相关协议</a:t>
              </a:r>
            </a:p>
          </p:txBody>
        </p:sp>
        <p:sp>
          <p:nvSpPr>
            <p:cNvPr id="21" name="文本5"/>
            <p:cNvSpPr/>
            <p:nvPr/>
          </p:nvSpPr>
          <p:spPr bwMode="auto">
            <a:xfrm>
              <a:off x="5648" y="6756"/>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一般而言,培训与开发的制度主要包括奖惩制度、培训员工管理制度、培训师管理制度、培训质量跟踪监控制度、培训档案管理制度、预算审批制度、培训效果评估制度等。</a:t>
              </a:r>
            </a:p>
          </p:txBody>
        </p:sp>
        <p:sp>
          <p:nvSpPr>
            <p:cNvPr id="22" name="深色5"/>
            <p:cNvSpPr/>
            <p:nvPr/>
          </p:nvSpPr>
          <p:spPr bwMode="auto">
            <a:xfrm>
              <a:off x="2944" y="675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四、制定相应的培训与开发制度</a:t>
              </a:r>
            </a:p>
          </p:txBody>
        </p:sp>
        <p:sp>
          <p:nvSpPr>
            <p:cNvPr id="23" name="文本6"/>
            <p:cNvSpPr/>
            <p:nvPr/>
          </p:nvSpPr>
          <p:spPr bwMode="auto">
            <a:xfrm>
              <a:off x="5648" y="802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一般包括对培训目的的介绍、课程或培训内容的介绍、培训师的介绍或培训机构的介绍、相关的管理规则介绍以及学员需要注意的其他事项等。</a:t>
              </a:r>
            </a:p>
          </p:txBody>
        </p:sp>
        <p:sp>
          <p:nvSpPr>
            <p:cNvPr id="24" name="深色6"/>
            <p:cNvSpPr/>
            <p:nvPr/>
          </p:nvSpPr>
          <p:spPr bwMode="auto">
            <a:xfrm>
              <a:off x="2944" y="8021"/>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l"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五、做好培训介绍</a:t>
              </a:r>
            </a:p>
          </p:txBody>
        </p:sp>
        <p:pic>
          <p:nvPicPr>
            <p:cNvPr id="25" name="图片 2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 y="1704"/>
              <a:ext cx="1164" cy="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6"/>
            <p:cNvSpPr/>
            <p:nvPr/>
          </p:nvSpPr>
          <p:spPr bwMode="auto">
            <a:xfrm>
              <a:off x="5640" y="9229"/>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人力资源部和其他相关部门还需要做好经费的支取,以保证及时付清相关费用,做好培训后的评估准备工作等。除此之外,人力资源部和其他相关部门还应做好培训过程中的管理、监督与控制,以保证培训与开发的顺利实施。</a:t>
              </a:r>
            </a:p>
          </p:txBody>
        </p:sp>
        <p:sp>
          <p:nvSpPr>
            <p:cNvPr id="4" name="深色6"/>
            <p:cNvSpPr/>
            <p:nvPr/>
          </p:nvSpPr>
          <p:spPr bwMode="auto">
            <a:xfrm>
              <a:off x="2936" y="9229"/>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l" eaLnBrk="1" fontAlgn="auto" hangingPunct="1">
                <a:lnSpc>
                  <a:spcPct val="120000"/>
                </a:lnSpc>
                <a:spcBef>
                  <a:spcPts val="0"/>
                </a:spcBef>
                <a:spcAft>
                  <a:spcPts val="0"/>
                </a:spcAft>
                <a:defRPr/>
              </a:pPr>
              <a:r>
                <a:rPr lang="zh-CN" altLang="en-US" sz="1600" kern="0" dirty="0">
                  <a:solidFill>
                    <a:srgbClr val="FFFFFF"/>
                  </a:solidFill>
                  <a:latin typeface="微软雅黑" panose="020B0503020204020204" charset="-122"/>
                  <a:ea typeface="微软雅黑" panose="020B0503020204020204" charset="-122"/>
                </a:rPr>
                <a:t>六、其他</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ppt_x</p:attrName>
                                        </p:attrNameLst>
                                      </p:cBhvr>
                                      <p:tavLst>
                                        <p:tav tm="0">
                                          <p:val>
                                            <p:strVal val="#ppt_x-.2"/>
                                          </p:val>
                                        </p:tav>
                                        <p:tav tm="100000">
                                          <p:val>
                                            <p:strVal val="#ppt_x"/>
                                          </p:val>
                                        </p:tav>
                                      </p:tavLst>
                                    </p:anim>
                                    <p:anim calcmode="lin" valueType="num">
                                      <p:cBhvr>
                                        <p:cTn id="8"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培训与开发的效果评估</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确定培训评估的层次</a:t>
            </a:r>
          </a:p>
        </p:txBody>
      </p:sp>
      <p:sp>
        <p:nvSpPr>
          <p:cNvPr id="6" name="椭圆 5"/>
          <p:cNvSpPr/>
          <p:nvPr/>
        </p:nvSpPr>
        <p:spPr bwMode="auto">
          <a:xfrm>
            <a:off x="6551716"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行为</a:t>
            </a:r>
          </a:p>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层次</a:t>
            </a:r>
          </a:p>
        </p:txBody>
      </p:sp>
      <p:sp>
        <p:nvSpPr>
          <p:cNvPr id="7" name="椭圆 6"/>
          <p:cNvSpPr/>
          <p:nvPr/>
        </p:nvSpPr>
        <p:spPr bwMode="auto">
          <a:xfrm>
            <a:off x="4063062"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反应</a:t>
            </a:r>
          </a:p>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层次</a:t>
            </a:r>
          </a:p>
        </p:txBody>
      </p:sp>
      <p:sp>
        <p:nvSpPr>
          <p:cNvPr id="8" name="椭圆 7"/>
          <p:cNvSpPr/>
          <p:nvPr/>
        </p:nvSpPr>
        <p:spPr bwMode="auto">
          <a:xfrm>
            <a:off x="6551716"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结果</a:t>
            </a:r>
          </a:p>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层次</a:t>
            </a:r>
          </a:p>
        </p:txBody>
      </p:sp>
      <p:sp>
        <p:nvSpPr>
          <p:cNvPr id="26" name="椭圆 25"/>
          <p:cNvSpPr/>
          <p:nvPr/>
        </p:nvSpPr>
        <p:spPr bwMode="auto">
          <a:xfrm>
            <a:off x="4063062"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学习</a:t>
            </a:r>
          </a:p>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层次</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725930"/>
            <a:ext cx="4183380" cy="17773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行为层次的评估往往发生在培训与开发结束后的一段时间,由上级、同事、下级或客户观察受训人员的行为在培训前后是否发生改变,他们在工作中是否运用了培训中所学的知识与技能。</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该层次可以通过绩效考核、下属和同事以及直接上级对其培训前后行为变化的对比来获取评估信息。</a:t>
            </a:r>
          </a:p>
        </p:txBody>
      </p:sp>
      <p:sp>
        <p:nvSpPr>
          <p:cNvPr id="30" name="TextBox 29"/>
          <p:cNvSpPr txBox="1"/>
          <p:nvPr/>
        </p:nvSpPr>
        <p:spPr>
          <a:xfrm>
            <a:off x="7785735" y="4034155"/>
            <a:ext cx="4183380" cy="14979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结果层次的评估已经上升到组织的高度,它主要指培训与开发活动是否积极地影响了组织的效益,是否导致事故率、员工流动率的降低以及生产率、质量、员工士气的提高,受训者在经过培训之后是否对组织或他们的工作产生了更加积极的态度等。</a:t>
            </a:r>
          </a:p>
        </p:txBody>
      </p:sp>
      <p:sp>
        <p:nvSpPr>
          <p:cNvPr id="31" name="TextBox 30"/>
          <p:cNvSpPr txBox="1"/>
          <p:nvPr/>
        </p:nvSpPr>
        <p:spPr>
          <a:xfrm>
            <a:off x="281940" y="4017010"/>
            <a:ext cx="3717925" cy="14979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学习层次的评估主要测量的是受训人员对培训的知识、技能的掌握程度,它是培训与开发效果评估中最常用的一种评估方式。</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学习层次评估的方法主要有笔试、技能操作、工作模拟以及心得体会等</a:t>
            </a:r>
          </a:p>
        </p:txBody>
      </p:sp>
      <p:sp>
        <p:nvSpPr>
          <p:cNvPr id="32" name="TextBox 31"/>
          <p:cNvSpPr txBox="1"/>
          <p:nvPr/>
        </p:nvSpPr>
        <p:spPr>
          <a:xfrm>
            <a:off x="270510" y="1725930"/>
            <a:ext cx="3729355" cy="17773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反应层次的评估主要是指受训人员对培训项目的看法,包括对培训项目是否有兴趣,对培训科目、培训方法、培训师、培训设施、培训材料和培训收获是否满意等。</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反应层次的评估的主要方法是问卷调查。</a:t>
            </a:r>
          </a:p>
          <a:p>
            <a:pPr algn="just">
              <a:lnSpc>
                <a:spcPct val="130000"/>
              </a:lnSpc>
              <a:defRPr/>
            </a:pPr>
            <a:endParaRPr lang="zh-CN" altLang="en-US" sz="1400" dirty="0">
              <a:solidFill>
                <a:schemeClr val="tx1">
                  <a:lumMod val="85000"/>
                  <a:lumOff val="15000"/>
                </a:schemeClr>
              </a:solidFill>
              <a:latin typeface="微软雅黑" panose="020B0503020204020204" charset="-122"/>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heel(1)">
                                      <p:cBhvr>
                                        <p:cTn id="17" dur="750"/>
                                        <p:tgtEl>
                                          <p:spTgt spid="7"/>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heel(1)">
                                      <p:cBhvr>
                                        <p:cTn id="25" dur="750"/>
                                        <p:tgtEl>
                                          <p:spTgt spid="6"/>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heel(1)">
                                      <p:cBhvr>
                                        <p:cTn id="41" dur="750"/>
                                        <p:tgtEl>
                                          <p:spTgt spid="8"/>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6" grpId="0" bldLvl="0" animBg="1"/>
      <p:bldP spid="7" grpId="0" bldLvl="0" animBg="1"/>
      <p:bldP spid="8" grpId="0" bldLvl="0" animBg="1"/>
      <p:bldP spid="26" grpId="0" bldLvl="0" animBg="1"/>
      <p:bldP spid="27" grpId="0" bldLvl="0" animBg="1"/>
      <p:bldP spid="28" grpId="0"/>
      <p:bldP spid="30" grpId="0"/>
      <p:bldP spid="31" grpId="0"/>
      <p:bldP spid="32" grpId="0"/>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培训与开发的效果评估</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选择合适的培训评估方法</a:t>
            </a:r>
          </a:p>
        </p:txBody>
      </p:sp>
      <p:sp>
        <p:nvSpPr>
          <p:cNvPr id="52" name="矩形 51"/>
          <p:cNvSpPr/>
          <p:nvPr/>
        </p:nvSpPr>
        <p:spPr>
          <a:xfrm>
            <a:off x="6293485" y="1711960"/>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3" name="矩形 52"/>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7" name="矩形 56"/>
          <p:cNvSpPr/>
          <p:nvPr/>
        </p:nvSpPr>
        <p:spPr>
          <a:xfrm>
            <a:off x="1440815" y="2463800"/>
            <a:ext cx="4412615" cy="2030095"/>
          </a:xfrm>
          <a:prstGeom prst="rect">
            <a:avLst/>
          </a:prstGeom>
        </p:spPr>
        <p:txBody>
          <a:bodyPr wrap="square">
            <a:spAutoFit/>
          </a:bodyPr>
          <a:lstStyle/>
          <a:p>
            <a:pPr algn="l"/>
            <a:r>
              <a:rPr lang="zh-CN" altLang="en-US" sz="1400" b="1" dirty="0">
                <a:latin typeface="微软雅黑" panose="020B0503020204020204" charset="-122"/>
                <a:ea typeface="微软雅黑" panose="020B0503020204020204" charset="-122"/>
              </a:rPr>
              <a:t>定性评估法比较偏向于主观上的评价,很多企业都经常采用。它主要包括如下几种方法:</a:t>
            </a: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1.笔试法</a:t>
            </a:r>
            <a:endParaRPr lang="zh-CN" altLang="en-US" sz="1400" dirty="0">
              <a:latin typeface="微软雅黑" panose="020B0503020204020204" charset="-122"/>
              <a:ea typeface="微软雅黑" panose="020B0503020204020204" charset="-122"/>
            </a:endParaRP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2.意见反馈法</a:t>
            </a:r>
            <a:r>
              <a:rPr lang="zh-CN" altLang="en-US" sz="1400" dirty="0">
                <a:latin typeface="微软雅黑" panose="020B0503020204020204" charset="-122"/>
                <a:ea typeface="微软雅黑" panose="020B0503020204020204" charset="-122"/>
              </a:rPr>
              <a:t>：意见反馈常采用调查或面谈的形式进行。</a:t>
            </a: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3.跟踪观察法</a:t>
            </a:r>
          </a:p>
        </p:txBody>
      </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zh-CN" altLang="en-US" sz="1600" b="1" dirty="0">
                <a:latin typeface="微软雅黑" panose="020B0503020204020204" charset="-122"/>
                <a:ea typeface="微软雅黑" panose="020B0503020204020204" charset="-122"/>
              </a:rPr>
              <a:t>定量评估法</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b="1" dirty="0">
                <a:latin typeface="微软雅黑" panose="020B0503020204020204" charset="-122"/>
                <a:ea typeface="微软雅黑" panose="020B0503020204020204" charset="-122"/>
              </a:rPr>
              <a:t>定性评估法</a:t>
            </a:r>
          </a:p>
        </p:txBody>
      </p:sp>
      <p:sp>
        <p:nvSpPr>
          <p:cNvPr id="66" name="圆角矩形 65"/>
          <p:cNvSpPr/>
          <p:nvPr/>
        </p:nvSpPr>
        <p:spPr>
          <a:xfrm>
            <a:off x="5434330" y="1411605"/>
            <a:ext cx="1754505" cy="62103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培训评估的方法</a:t>
            </a:r>
          </a:p>
        </p:txBody>
      </p:sp>
      <p:grpSp>
        <p:nvGrpSpPr>
          <p:cNvPr id="69" name="组合 68"/>
          <p:cNvGrpSpPr/>
          <p:nvPr/>
        </p:nvGrpSpPr>
        <p:grpSpPr>
          <a:xfrm>
            <a:off x="6432550" y="2484120"/>
            <a:ext cx="4899025" cy="3504565"/>
            <a:chOff x="10744" y="2945"/>
            <a:chExt cx="7715" cy="5519"/>
          </a:xfrm>
        </p:grpSpPr>
        <p:sp>
          <p:nvSpPr>
            <p:cNvPr id="60" name="矩形 59"/>
            <p:cNvSpPr/>
            <p:nvPr/>
          </p:nvSpPr>
          <p:spPr>
            <a:xfrm>
              <a:off x="10910" y="4106"/>
              <a:ext cx="7549" cy="822"/>
            </a:xfrm>
            <a:prstGeom prst="rect">
              <a:avLst/>
            </a:prstGeom>
          </p:spPr>
          <p:txBody>
            <a:bodyPr wrap="square">
              <a:spAutoFit/>
            </a:bodyPr>
            <a:lstStyle/>
            <a:p>
              <a:pPr>
                <a:buClr>
                  <a:srgbClr val="9D0B0B"/>
                </a:buClr>
              </a:pPr>
              <a:r>
                <a:rPr sz="1400" b="1" dirty="0">
                  <a:latin typeface="微软雅黑" panose="020B0503020204020204" charset="-122"/>
                  <a:ea typeface="微软雅黑" panose="020B0503020204020204" charset="-122"/>
                </a:rPr>
                <a:t>定量评估法有成本效益分析法、边际分析法、目标成本法、假设检验法等</a:t>
              </a:r>
            </a:p>
          </p:txBody>
        </p:sp>
        <p:sp>
          <p:nvSpPr>
            <p:cNvPr id="62" name="矩形 61"/>
            <p:cNvSpPr/>
            <p:nvPr/>
          </p:nvSpPr>
          <p:spPr>
            <a:xfrm>
              <a:off x="10744" y="2945"/>
              <a:ext cx="7667" cy="1161"/>
            </a:xfrm>
            <a:prstGeom prst="rect">
              <a:avLst/>
            </a:prstGeom>
          </p:spPr>
          <p:txBody>
            <a:bodyPr wrap="square">
              <a:spAutoFit/>
            </a:bodyPr>
            <a:lstStyle/>
            <a:p>
              <a:pPr algn="l"/>
              <a:r>
                <a:rPr sz="1400" b="1" dirty="0">
                  <a:latin typeface="微软雅黑" panose="020B0503020204020204" charset="-122"/>
                  <a:ea typeface="微软雅黑" panose="020B0503020204020204" charset="-122"/>
                </a:rPr>
                <a:t>定量评估法在培训效果评估中运用得比较少,这主要在于很难把培训效果数字化,但由于定量评估着重以数据说话,因此也是一种比较重要的评估方法。</a:t>
              </a:r>
            </a:p>
          </p:txBody>
        </p:sp>
        <p:sp>
          <p:nvSpPr>
            <p:cNvPr id="63" name="矩形 62"/>
            <p:cNvSpPr/>
            <p:nvPr/>
          </p:nvSpPr>
          <p:spPr>
            <a:xfrm>
              <a:off x="10879" y="4928"/>
              <a:ext cx="7528" cy="3536"/>
            </a:xfrm>
            <a:prstGeom prst="rect">
              <a:avLst/>
            </a:prstGeom>
          </p:spPr>
          <p:txBody>
            <a:bodyPr wrap="square">
              <a:spAutoFit/>
            </a:bodyPr>
            <a:lstStyle/>
            <a:p>
              <a:pPr algn="l"/>
              <a:r>
                <a:rPr sz="1400" b="1" dirty="0">
                  <a:latin typeface="微软雅黑" panose="020B0503020204020204" charset="-122"/>
                  <a:ea typeface="微软雅黑" panose="020B0503020204020204" charset="-122"/>
                </a:rPr>
                <a:t>培训效益的公式如下所示:</a:t>
              </a:r>
            </a:p>
            <a:p>
              <a:pPr algn="l"/>
              <a:r>
                <a:rPr sz="1400" b="1" dirty="0">
                  <a:latin typeface="微软雅黑" panose="020B0503020204020204" charset="-122"/>
                  <a:ea typeface="微软雅黑" panose="020B0503020204020204" charset="-122"/>
                </a:rPr>
                <a:t>式中:TE——培训效益;</a:t>
              </a:r>
            </a:p>
            <a:p>
              <a:pPr algn="l"/>
              <a:r>
                <a:rPr sz="1400" b="1" dirty="0">
                  <a:latin typeface="微软雅黑" panose="020B0503020204020204" charset="-122"/>
                  <a:ea typeface="微软雅黑" panose="020B0503020204020204" charset="-122"/>
                </a:rPr>
                <a:t>	E1——培训前每个受训人员一年内产生的效益;</a:t>
              </a:r>
            </a:p>
            <a:p>
              <a:pPr algn="l"/>
              <a:r>
                <a:rPr sz="1400" b="1" dirty="0">
                  <a:latin typeface="微软雅黑" panose="020B0503020204020204" charset="-122"/>
                  <a:ea typeface="微软雅黑" panose="020B0503020204020204" charset="-122"/>
                </a:rPr>
                <a:t>	E2——培训后每个受训人员一年内产生的效益;</a:t>
              </a:r>
            </a:p>
            <a:p>
              <a:pPr algn="l"/>
              <a:r>
                <a:rPr sz="1400" b="1" dirty="0">
                  <a:latin typeface="微软雅黑" panose="020B0503020204020204" charset="-122"/>
                  <a:ea typeface="微软雅黑" panose="020B0503020204020204" charset="-122"/>
                </a:rPr>
                <a:t>	TS——参加培训的人数;</a:t>
              </a:r>
            </a:p>
            <a:p>
              <a:pPr algn="l"/>
              <a:r>
                <a:rPr sz="1400" b="1" dirty="0">
                  <a:latin typeface="微软雅黑" panose="020B0503020204020204" charset="-122"/>
                  <a:ea typeface="微软雅黑" panose="020B0503020204020204" charset="-122"/>
                </a:rPr>
                <a:t>	T——培训效果可持续的年限;</a:t>
              </a:r>
            </a:p>
            <a:p>
              <a:pPr algn="l"/>
              <a:r>
                <a:rPr sz="1400" b="1" dirty="0">
                  <a:latin typeface="微软雅黑" panose="020B0503020204020204" charset="-122"/>
                  <a:ea typeface="微软雅黑" panose="020B0503020204020204" charset="-122"/>
                </a:rPr>
                <a:t>	C——培训成本。</a:t>
              </a:r>
            </a:p>
            <a:p>
              <a:pPr algn="l"/>
              <a:r>
                <a:rPr sz="1400" b="1" dirty="0">
                  <a:latin typeface="微软雅黑" panose="020B0503020204020204" charset="-122"/>
                  <a:ea typeface="微软雅黑" panose="020B0503020204020204" charset="-122"/>
                </a:rPr>
                <a:t>培训的投资回报率是指培训效益与培训成本之比,可以用如下公式表示:</a:t>
              </a:r>
            </a:p>
            <a:p>
              <a:pPr algn="l"/>
              <a:r>
                <a:rPr sz="1400" b="1" dirty="0">
                  <a:latin typeface="微软雅黑" panose="020B0503020204020204" charset="-122"/>
                  <a:ea typeface="微软雅黑" panose="020B0503020204020204" charset="-122"/>
                </a:rPr>
                <a:t>　　培训投资回报率=培训效益/培训成本×100%	</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slide(fromRight)">
                                      <p:cBhvr>
                                        <p:cTn id="7" dur="500"/>
                                        <p:tgtEl>
                                          <p:spTgt spid="6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slide(fromLeft)">
                                      <p:cBhvr>
                                        <p:cTn id="10" dur="500"/>
                                        <p:tgtEl>
                                          <p:spTgt spid="6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66"/>
                                        </p:tgtEl>
                                        <p:attrNameLst>
                                          <p:attrName>style.visibility</p:attrName>
                                        </p:attrNameLst>
                                      </p:cBhvr>
                                      <p:to>
                                        <p:strVal val="visible"/>
                                      </p:to>
                                    </p:set>
                                    <p:anim calcmode="lin" valueType="num">
                                      <p:cBhvr>
                                        <p:cTn id="14" dur="500" fill="hold"/>
                                        <p:tgtEl>
                                          <p:spTgt spid="66"/>
                                        </p:tgtEl>
                                        <p:attrNameLst>
                                          <p:attrName>ppt_w</p:attrName>
                                        </p:attrNameLst>
                                      </p:cBhvr>
                                      <p:tavLst>
                                        <p:tav tm="0">
                                          <p:val>
                                            <p:fltVal val="0"/>
                                          </p:val>
                                        </p:tav>
                                        <p:tav tm="100000">
                                          <p:val>
                                            <p:strVal val="#ppt_w"/>
                                          </p:val>
                                        </p:tav>
                                      </p:tavLst>
                                    </p:anim>
                                    <p:anim calcmode="lin" valueType="num">
                                      <p:cBhvr>
                                        <p:cTn id="15" dur="500" fill="hold"/>
                                        <p:tgtEl>
                                          <p:spTgt spid="66"/>
                                        </p:tgtEl>
                                        <p:attrNameLst>
                                          <p:attrName>ppt_h</p:attrName>
                                        </p:attrNameLst>
                                      </p:cBhvr>
                                      <p:tavLst>
                                        <p:tav tm="0">
                                          <p:val>
                                            <p:fltVal val="0"/>
                                          </p:val>
                                        </p:tav>
                                        <p:tav tm="100000">
                                          <p:val>
                                            <p:strVal val="#ppt_h"/>
                                          </p:val>
                                        </p:tav>
                                      </p:tavLst>
                                    </p:anim>
                                    <p:animEffect transition="in" filter="fade">
                                      <p:cBhvr>
                                        <p:cTn id="16" dur="500"/>
                                        <p:tgtEl>
                                          <p:spTgt spid="66"/>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wipe(up)">
                                      <p:cBhvr>
                                        <p:cTn id="20" dur="500"/>
                                        <p:tgtEl>
                                          <p:spTgt spid="53"/>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wipe(up)">
                                      <p:cBhvr>
                                        <p:cTn id="23" dur="500"/>
                                        <p:tgtEl>
                                          <p:spTgt spid="52"/>
                                        </p:tgtEl>
                                      </p:cBhvr>
                                    </p:animEffect>
                                  </p:childTnLst>
                                </p:cTn>
                              </p:par>
                              <p:par>
                                <p:cTn id="24" presetID="12" presetClass="entr" presetSubtype="4"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 calcmode="lin" valueType="num">
                                      <p:cBhvr additive="base">
                                        <p:cTn id="26" dur="500"/>
                                        <p:tgtEl>
                                          <p:spTgt spid="57"/>
                                        </p:tgtEl>
                                        <p:attrNameLst>
                                          <p:attrName>ppt_y</p:attrName>
                                        </p:attrNameLst>
                                      </p:cBhvr>
                                      <p:tavLst>
                                        <p:tav tm="0">
                                          <p:val>
                                            <p:strVal val="#ppt_y+#ppt_h*1.125000"/>
                                          </p:val>
                                        </p:tav>
                                        <p:tav tm="100000">
                                          <p:val>
                                            <p:strVal val="#ppt_y"/>
                                          </p:val>
                                        </p:tav>
                                      </p:tavLst>
                                    </p:anim>
                                    <p:animEffect transition="in" filter="wipe(up)">
                                      <p:cBhvr>
                                        <p:cTn id="27" dur="500"/>
                                        <p:tgtEl>
                                          <p:spTgt spid="57"/>
                                        </p:tgtEl>
                                      </p:cBhvr>
                                    </p:animEffect>
                                  </p:childTnLst>
                                </p:cTn>
                              </p:par>
                              <p:par>
                                <p:cTn id="28" presetID="12" presetClass="entr" presetSubtype="4" fill="hold" nodeType="with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additive="base">
                                        <p:cTn id="30" dur="500"/>
                                        <p:tgtEl>
                                          <p:spTgt spid="69"/>
                                        </p:tgtEl>
                                        <p:attrNameLst>
                                          <p:attrName>ppt_y</p:attrName>
                                        </p:attrNameLst>
                                      </p:cBhvr>
                                      <p:tavLst>
                                        <p:tav tm="0">
                                          <p:val>
                                            <p:strVal val="#ppt_y+#ppt_h*1.125000"/>
                                          </p:val>
                                        </p:tav>
                                        <p:tav tm="100000">
                                          <p:val>
                                            <p:strVal val="#ppt_y"/>
                                          </p:val>
                                        </p:tav>
                                      </p:tavLst>
                                    </p:anim>
                                    <p:animEffect transition="in" filter="wipe(up)">
                                      <p:cBhvr>
                                        <p:cTn id="31"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ldLvl="0" animBg="1"/>
      <p:bldP spid="53" grpId="0" bldLvl="0" animBg="1"/>
      <p:bldP spid="57" grpId="0"/>
      <p:bldP spid="57" grpId="1"/>
      <p:bldP spid="64" grpId="0" bldLvl="0" animBg="1"/>
      <p:bldP spid="65" grpId="0" bldLvl="0" animBg="1"/>
      <p:bldP spid="66" grpId="0" bldLvl="0" animBg="1"/>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培训与开发的效果评估</a:t>
            </a:r>
          </a:p>
        </p:txBody>
      </p:sp>
      <p:grpSp>
        <p:nvGrpSpPr>
          <p:cNvPr id="18" name="组合 17"/>
          <p:cNvGrpSpPr/>
          <p:nvPr/>
        </p:nvGrpSpPr>
        <p:grpSpPr>
          <a:xfrm>
            <a:off x="1049655" y="1201375"/>
            <a:ext cx="10538335" cy="5133095"/>
            <a:chOff x="1093" y="1681"/>
            <a:chExt cx="12081" cy="5628"/>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12" y="1681"/>
              <a:ext cx="4846" cy="744"/>
            </a:xfrm>
            <a:prstGeom prst="rect">
              <a:avLst/>
            </a:prstGeom>
            <a:noFill/>
          </p:spPr>
          <p:txBody>
            <a:bodyPr wrap="none">
              <a:noAutofit/>
            </a:bodyPr>
            <a:lstStyle/>
            <a:p>
              <a:pPr algn="l">
                <a:lnSpc>
                  <a:spcPct val="160000"/>
                </a:lnSpc>
              </a:pPr>
              <a:r>
                <a:rPr lang="zh-CN" altLang="zh-CN" sz="1800" b="1" dirty="0">
                  <a:latin typeface="微软雅黑" panose="020B0503020204020204" charset="-122"/>
                  <a:ea typeface="微软雅黑" panose="020B0503020204020204" charset="-122"/>
                  <a:sym typeface="+mn-ea"/>
                </a:rPr>
                <a:t>做好评估结果的反馈</a:t>
              </a: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468" y="1884"/>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zh-CN" sz="1800" dirty="0">
                  <a:solidFill>
                    <a:schemeClr val="tx1"/>
                  </a:solidFill>
                  <a:latin typeface="微软雅黑" panose="020B0503020204020204" charset="-122"/>
                  <a:ea typeface="微软雅黑" panose="020B0503020204020204" charset="-122"/>
                  <a:sym typeface="+mn-ea"/>
                </a:rPr>
                <a:t>撰写评估报告书</a:t>
              </a:r>
            </a:p>
            <a:p>
              <a:endParaRPr lang="en-GB" altLang="zh-CN" sz="18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374" y="2533"/>
              <a:ext cx="5472" cy="252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通过评估结果的反馈,可以达到如下目的:让受训者个人明白自己在培训中存在的不足,找到进一步努力的方向;使培训师不断改进培训课程,提高培训技能;使受训者上级了解受训者知识与技能的变化,从而为受训者创造更加适宜的环境;使公司高层了解培训取得的效果,进一步做好未来的发展规划等。</a:t>
              </a:r>
            </a:p>
          </p:txBody>
        </p:sp>
        <p:sp>
          <p:nvSpPr>
            <p:cNvPr id="17" name="矩形 16"/>
            <p:cNvSpPr/>
            <p:nvPr/>
          </p:nvSpPr>
          <p:spPr>
            <a:xfrm>
              <a:off x="7468" y="2534"/>
              <a:ext cx="5405" cy="293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一份完整的评估报告应包括以下内容:(1)导言,包括培训与开发项目的概况、评估的目的、评估的类型及以前是否有过类似的评估等;(2)概述评估实施的过程,包括评估采用的工具、调查内容及范围、调查测试的方法等;(3)阐明评估结果;(4)解释、评论评估结果和提供参考意见;(5)结论;(6)附录及其他。</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9"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ppt_x</p:attrName>
                                        </p:attrNameLst>
                                      </p:cBhvr>
                                      <p:tavLst>
                                        <p:tav tm="0">
                                          <p:val>
                                            <p:strVal val="#ppt_x-.2"/>
                                          </p:val>
                                        </p:tav>
                                        <p:tav tm="100000">
                                          <p:val>
                                            <p:strVal val="#ppt_x"/>
                                          </p:val>
                                        </p:tav>
                                      </p:tavLst>
                                    </p:anim>
                                    <p:anim calcmode="lin" valueType="num">
                                      <p:cBhvr>
                                        <p:cTn id="8"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9"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培训项目实施计划表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436370" y="1160462"/>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编号</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制表时间</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　　年　月　日</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2" name="表格 1"/>
          <p:cNvGraphicFramePr/>
          <p:nvPr>
            <p:custDataLst>
              <p:tags r:id="rId2"/>
            </p:custDataLst>
          </p:nvPr>
        </p:nvGraphicFramePr>
        <p:xfrm>
          <a:off x="1522730" y="1446530"/>
          <a:ext cx="8983345" cy="3815080"/>
        </p:xfrm>
        <a:graphic>
          <a:graphicData uri="http://schemas.openxmlformats.org/drawingml/2006/table">
            <a:tbl>
              <a:tblPr firstRow="1" bandRow="1">
                <a:tableStyleId>{5940675A-B579-460E-94D1-54222C63F5DA}</a:tableStyleId>
              </a:tblPr>
              <a:tblGrid>
                <a:gridCol w="1114425">
                  <a:extLst>
                    <a:ext uri="{9D8B030D-6E8A-4147-A177-3AD203B41FA5}">
                      <a16:colId xmlns:a16="http://schemas.microsoft.com/office/drawing/2014/main" val="20000"/>
                    </a:ext>
                  </a:extLst>
                </a:gridCol>
                <a:gridCol w="1113790">
                  <a:extLst>
                    <a:ext uri="{9D8B030D-6E8A-4147-A177-3AD203B41FA5}">
                      <a16:colId xmlns:a16="http://schemas.microsoft.com/office/drawing/2014/main" val="20001"/>
                    </a:ext>
                  </a:extLst>
                </a:gridCol>
                <a:gridCol w="1113790">
                  <a:extLst>
                    <a:ext uri="{9D8B030D-6E8A-4147-A177-3AD203B41FA5}">
                      <a16:colId xmlns:a16="http://schemas.microsoft.com/office/drawing/2014/main" val="20002"/>
                    </a:ext>
                  </a:extLst>
                </a:gridCol>
                <a:gridCol w="1114425">
                  <a:extLst>
                    <a:ext uri="{9D8B030D-6E8A-4147-A177-3AD203B41FA5}">
                      <a16:colId xmlns:a16="http://schemas.microsoft.com/office/drawing/2014/main" val="20003"/>
                    </a:ext>
                  </a:extLst>
                </a:gridCol>
                <a:gridCol w="1113790">
                  <a:extLst>
                    <a:ext uri="{9D8B030D-6E8A-4147-A177-3AD203B41FA5}">
                      <a16:colId xmlns:a16="http://schemas.microsoft.com/office/drawing/2014/main" val="20004"/>
                    </a:ext>
                  </a:extLst>
                </a:gridCol>
                <a:gridCol w="1114425">
                  <a:extLst>
                    <a:ext uri="{9D8B030D-6E8A-4147-A177-3AD203B41FA5}">
                      <a16:colId xmlns:a16="http://schemas.microsoft.com/office/drawing/2014/main" val="20005"/>
                    </a:ext>
                  </a:extLst>
                </a:gridCol>
                <a:gridCol w="1118870">
                  <a:extLst>
                    <a:ext uri="{9D8B030D-6E8A-4147-A177-3AD203B41FA5}">
                      <a16:colId xmlns:a16="http://schemas.microsoft.com/office/drawing/2014/main" val="20006"/>
                    </a:ext>
                  </a:extLst>
                </a:gridCol>
                <a:gridCol w="1179830">
                  <a:extLst>
                    <a:ext uri="{9D8B030D-6E8A-4147-A177-3AD203B41FA5}">
                      <a16:colId xmlns:a16="http://schemas.microsoft.com/office/drawing/2014/main" val="20007"/>
                    </a:ext>
                  </a:extLst>
                </a:gridCol>
              </a:tblGrid>
              <a:tr h="2667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培训名称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年度班次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培训地点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培训讲师</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67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培训目的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2667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培训对象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培训时间</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主办单位</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67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预算费用</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26606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培训性质</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266065">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培训内容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科目名称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授课时数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讲师名称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讲义来源</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讲义大纲</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器材准备</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备注</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543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培训方式</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243840">
                <a:tc rowSpan="6">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培训进度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周次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主要培训内容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备注</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第1周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第2周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第3周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第4周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7" name="文本框 6"/>
          <p:cNvSpPr txBox="1"/>
          <p:nvPr/>
        </p:nvSpPr>
        <p:spPr>
          <a:xfrm>
            <a:off x="1522730" y="5261927"/>
            <a:ext cx="5080000" cy="82994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　　填写说明</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(1)</a:t>
            </a:r>
            <a:r>
              <a:rPr lang="zh-CN" sz="1600" b="0">
                <a:solidFill>
                  <a:srgbClr val="000000"/>
                </a:solidFill>
                <a:latin typeface="微软雅黑" panose="020B0503020204020204" charset="-122"/>
                <a:ea typeface="微软雅黑" panose="020B0503020204020204" charset="-122"/>
                <a:cs typeface="微软雅黑" panose="020B0503020204020204" charset="-122"/>
              </a:rPr>
              <a:t>请根据实际发生情况正确填写信息</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要求准确、精练。</a:t>
            </a:r>
            <a:endParaRPr lang="en-US" sz="1600" b="0">
              <a:solidFill>
                <a:srgbClr val="000000"/>
              </a:solidFill>
              <a:latin typeface="微软雅黑" panose="020B0503020204020204" charset="-122"/>
              <a:ea typeface="微软雅黑" panose="020B0503020204020204" charset="-122"/>
              <a:cs typeface="微软雅黑" panose="020B0503020204020204" charset="-122"/>
            </a:endParaRPr>
          </a:p>
          <a:p>
            <a:r>
              <a:rPr lang="en-US" sz="1600" b="0">
                <a:solidFill>
                  <a:srgbClr val="000000"/>
                </a:solidFill>
                <a:latin typeface="微软雅黑" panose="020B0503020204020204" charset="-122"/>
                <a:ea typeface="微软雅黑" panose="020B0503020204020204" charset="-122"/>
                <a:cs typeface="微软雅黑" panose="020B0503020204020204" charset="-122"/>
              </a:rPr>
              <a:t>(2)</a:t>
            </a:r>
            <a:r>
              <a:rPr lang="zh-CN" sz="1600" b="0">
                <a:solidFill>
                  <a:srgbClr val="000000"/>
                </a:solidFill>
                <a:latin typeface="微软雅黑" panose="020B0503020204020204" charset="-122"/>
                <a:ea typeface="微软雅黑" panose="020B0503020204020204" charset="-122"/>
                <a:cs typeface="微软雅黑" panose="020B0503020204020204" charset="-122"/>
              </a:rPr>
              <a:t>填写完成后请交人力资源部。</a:t>
            </a:r>
            <a:endParaRPr lang="zh-CN" altLang="en-US" sz="16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39" presetClass="entr" presetSubtype="0" accel="100000"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p:cTn id="12" dur="500" fill="hold"/>
                                        <p:tgtEl>
                                          <p:spTgt spid="100"/>
                                        </p:tgtEl>
                                        <p:attrNameLst>
                                          <p:attrName>ppt_h</p:attrName>
                                        </p:attrNameLst>
                                      </p:cBhvr>
                                      <p:tavLst>
                                        <p:tav tm="0">
                                          <p:val>
                                            <p:strVal val="#ppt_h/20"/>
                                          </p:val>
                                        </p:tav>
                                        <p:tav tm="50000">
                                          <p:val>
                                            <p:strVal val="#ppt_h/20"/>
                                          </p:val>
                                        </p:tav>
                                        <p:tav tm="100000">
                                          <p:val>
                                            <p:strVal val="#ppt_h"/>
                                          </p:val>
                                        </p:tav>
                                      </p:tavLst>
                                    </p:anim>
                                    <p:anim calcmode="lin" valueType="num">
                                      <p:cBhvr>
                                        <p:cTn id="13" dur="500" fill="hold"/>
                                        <p:tgtEl>
                                          <p:spTgt spid="100"/>
                                        </p:tgtEl>
                                        <p:attrNameLst>
                                          <p:attrName>ppt_w</p:attrName>
                                        </p:attrNameLst>
                                      </p:cBhvr>
                                      <p:tavLst>
                                        <p:tav tm="0">
                                          <p:val>
                                            <p:strVal val="#ppt_w+.3"/>
                                          </p:val>
                                        </p:tav>
                                        <p:tav tm="50000">
                                          <p:val>
                                            <p:strVal val="#ppt_w+.3"/>
                                          </p:val>
                                        </p:tav>
                                        <p:tav tm="100000">
                                          <p:val>
                                            <p:strVal val="#ppt_w"/>
                                          </p:val>
                                        </p:tav>
                                      </p:tavLst>
                                    </p:anim>
                                    <p:anim calcmode="lin" valueType="num">
                                      <p:cBhvr>
                                        <p:cTn id="14" dur="500" fill="hold"/>
                                        <p:tgtEl>
                                          <p:spTgt spid="100"/>
                                        </p:tgtEl>
                                        <p:attrNameLst>
                                          <p:attrName>ppt_x</p:attrName>
                                        </p:attrNameLst>
                                      </p:cBhvr>
                                      <p:tavLst>
                                        <p:tav tm="0">
                                          <p:val>
                                            <p:strVal val="#ppt_x-.3"/>
                                          </p:val>
                                        </p:tav>
                                        <p:tav tm="50000">
                                          <p:val>
                                            <p:strVal val="#ppt_x"/>
                                          </p:val>
                                        </p:tav>
                                        <p:tav tm="100000">
                                          <p:val>
                                            <p:strVal val="#ppt_x"/>
                                          </p:val>
                                        </p:tav>
                                      </p:tavLst>
                                    </p:anim>
                                    <p:anim calcmode="lin" valueType="num">
                                      <p:cBhvr>
                                        <p:cTn id="15" dur="500" fill="hold"/>
                                        <p:tgtEl>
                                          <p:spTgt spid="100"/>
                                        </p:tgtEl>
                                        <p:attrNameLst>
                                          <p:attrName>ppt_y</p:attrName>
                                        </p:attrNameLst>
                                      </p:cBhvr>
                                      <p:tavLst>
                                        <p:tav tm="0">
                                          <p:val>
                                            <p:strVal val="#ppt_y"/>
                                          </p:val>
                                        </p:tav>
                                        <p:tav tm="100000">
                                          <p:val>
                                            <p:strVal val="#ppt_y"/>
                                          </p:val>
                                        </p:tav>
                                      </p:tavLst>
                                    </p:anim>
                                  </p:childTnLst>
                                </p:cTn>
                              </p:par>
                              <p:par>
                                <p:cTn id="16" presetID="39" presetClass="entr" presetSubtype="0" accel="10000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ppt_h</p:attrName>
                                        </p:attrNameLst>
                                      </p:cBhvr>
                                      <p:tavLst>
                                        <p:tav tm="0">
                                          <p:val>
                                            <p:strVal val="#ppt_h/20"/>
                                          </p:val>
                                        </p:tav>
                                        <p:tav tm="50000">
                                          <p:val>
                                            <p:strVal val="#ppt_h/20"/>
                                          </p:val>
                                        </p:tav>
                                        <p:tav tm="100000">
                                          <p:val>
                                            <p:strVal val="#ppt_h"/>
                                          </p:val>
                                        </p:tav>
                                      </p:tavLst>
                                    </p:anim>
                                    <p:anim calcmode="lin" valueType="num">
                                      <p:cBhvr>
                                        <p:cTn id="19" dur="500" fill="hold"/>
                                        <p:tgtEl>
                                          <p:spTgt spid="2"/>
                                        </p:tgtEl>
                                        <p:attrNameLst>
                                          <p:attrName>ppt_w</p:attrName>
                                        </p:attrNameLst>
                                      </p:cBhvr>
                                      <p:tavLst>
                                        <p:tav tm="0">
                                          <p:val>
                                            <p:strVal val="#ppt_w+.3"/>
                                          </p:val>
                                        </p:tav>
                                        <p:tav tm="50000">
                                          <p:val>
                                            <p:strVal val="#ppt_w+.3"/>
                                          </p:val>
                                        </p:tav>
                                        <p:tav tm="100000">
                                          <p:val>
                                            <p:strVal val="#ppt_w"/>
                                          </p:val>
                                        </p:tav>
                                      </p:tavLst>
                                    </p:anim>
                                    <p:anim calcmode="lin" valueType="num">
                                      <p:cBhvr>
                                        <p:cTn id="20" dur="500" fill="hold"/>
                                        <p:tgtEl>
                                          <p:spTgt spid="2"/>
                                        </p:tgtEl>
                                        <p:attrNameLst>
                                          <p:attrName>ppt_x</p:attrName>
                                        </p:attrNameLst>
                                      </p:cBhvr>
                                      <p:tavLst>
                                        <p:tav tm="0">
                                          <p:val>
                                            <p:strVal val="#ppt_x-.3"/>
                                          </p:val>
                                        </p:tav>
                                        <p:tav tm="50000">
                                          <p:val>
                                            <p:strVal val="#ppt_x"/>
                                          </p:val>
                                        </p:tav>
                                        <p:tav tm="100000">
                                          <p:val>
                                            <p:strVal val="#ppt_x"/>
                                          </p:val>
                                        </p:tav>
                                      </p:tavLst>
                                    </p:anim>
                                    <p:anim calcmode="lin" valueType="num">
                                      <p:cBhvr>
                                        <p:cTn id="21" dur="500" fill="hold"/>
                                        <p:tgtEl>
                                          <p:spTgt spid="2"/>
                                        </p:tgtEl>
                                        <p:attrNameLst>
                                          <p:attrName>ppt_y</p:attrName>
                                        </p:attrNameLst>
                                      </p:cBhvr>
                                      <p:tavLst>
                                        <p:tav tm="0">
                                          <p:val>
                                            <p:strVal val="#ppt_y"/>
                                          </p:val>
                                        </p:tav>
                                        <p:tav tm="100000">
                                          <p:val>
                                            <p:strVal val="#ppt_y"/>
                                          </p:val>
                                        </p:tav>
                                      </p:tavLst>
                                    </p:anim>
                                  </p:childTnLst>
                                </p:cTn>
                              </p:par>
                              <p:par>
                                <p:cTn id="22" presetID="39" presetClass="entr" presetSubtype="0" ac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7" grpId="0"/>
      <p:bldP spid="7" grpId="1"/>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5575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培训效果调查表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328930" y="733742"/>
            <a:ext cx="5080000" cy="30670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编号</a:t>
            </a:r>
            <a:r>
              <a:rPr lang="en-US" sz="1400" b="0">
                <a:solidFill>
                  <a:srgbClr val="000000"/>
                </a:solidFill>
                <a:latin typeface="微软雅黑" panose="020B0503020204020204" charset="-122"/>
                <a:ea typeface="微软雅黑" panose="020B0503020204020204" charset="-122"/>
                <a:cs typeface="微软雅黑" panose="020B0503020204020204" charset="-122"/>
              </a:rPr>
              <a:t>:	</a:t>
            </a:r>
            <a:r>
              <a:rPr lang="zh-CN" sz="1400" b="0">
                <a:solidFill>
                  <a:srgbClr val="000000"/>
                </a:solidFill>
                <a:latin typeface="微软雅黑" panose="020B0503020204020204" charset="-122"/>
                <a:ea typeface="微软雅黑" panose="020B0503020204020204" charset="-122"/>
                <a:cs typeface="微软雅黑" panose="020B0503020204020204" charset="-122"/>
              </a:rPr>
              <a:t>制表时间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　　年　月　日</a:t>
            </a:r>
            <a:endParaRPr lang="zh-CN" altLang="en-US" sz="1400" b="0">
              <a:solidFill>
                <a:srgbClr val="000000"/>
              </a:solidFill>
              <a:latin typeface="微软雅黑" panose="020B0503020204020204" charset="-122"/>
              <a:ea typeface="微软雅黑" panose="020B0503020204020204" charset="-122"/>
              <a:cs typeface="微软雅黑" panose="020B0503020204020204" charset="-122"/>
            </a:endParaRPr>
          </a:p>
        </p:txBody>
      </p:sp>
      <p:graphicFrame>
        <p:nvGraphicFramePr>
          <p:cNvPr id="3" name="表格 2"/>
          <p:cNvGraphicFramePr/>
          <p:nvPr>
            <p:custDataLst>
              <p:tags r:id="rId2"/>
            </p:custDataLst>
          </p:nvPr>
        </p:nvGraphicFramePr>
        <p:xfrm>
          <a:off x="175895" y="1042035"/>
          <a:ext cx="11846560" cy="2846705"/>
        </p:xfrm>
        <a:graphic>
          <a:graphicData uri="http://schemas.openxmlformats.org/drawingml/2006/table">
            <a:tbl>
              <a:tblPr firstRow="1" bandRow="1">
                <a:tableStyleId>{5940675A-B579-460E-94D1-54222C63F5DA}</a:tableStyleId>
              </a:tblPr>
              <a:tblGrid>
                <a:gridCol w="2042160">
                  <a:extLst>
                    <a:ext uri="{9D8B030D-6E8A-4147-A177-3AD203B41FA5}">
                      <a16:colId xmlns:a16="http://schemas.microsoft.com/office/drawing/2014/main" val="20000"/>
                    </a:ext>
                  </a:extLst>
                </a:gridCol>
                <a:gridCol w="986155">
                  <a:extLst>
                    <a:ext uri="{9D8B030D-6E8A-4147-A177-3AD203B41FA5}">
                      <a16:colId xmlns:a16="http://schemas.microsoft.com/office/drawing/2014/main" val="20001"/>
                    </a:ext>
                  </a:extLst>
                </a:gridCol>
                <a:gridCol w="1875790">
                  <a:extLst>
                    <a:ext uri="{9D8B030D-6E8A-4147-A177-3AD203B41FA5}">
                      <a16:colId xmlns:a16="http://schemas.microsoft.com/office/drawing/2014/main" val="20002"/>
                    </a:ext>
                  </a:extLst>
                </a:gridCol>
                <a:gridCol w="3375660">
                  <a:extLst>
                    <a:ext uri="{9D8B030D-6E8A-4147-A177-3AD203B41FA5}">
                      <a16:colId xmlns:a16="http://schemas.microsoft.com/office/drawing/2014/main" val="20003"/>
                    </a:ext>
                  </a:extLst>
                </a:gridCol>
                <a:gridCol w="676275">
                  <a:extLst>
                    <a:ext uri="{9D8B030D-6E8A-4147-A177-3AD203B41FA5}">
                      <a16:colId xmlns:a16="http://schemas.microsoft.com/office/drawing/2014/main" val="20004"/>
                    </a:ext>
                  </a:extLst>
                </a:gridCol>
                <a:gridCol w="710565">
                  <a:extLst>
                    <a:ext uri="{9D8B030D-6E8A-4147-A177-3AD203B41FA5}">
                      <a16:colId xmlns:a16="http://schemas.microsoft.com/office/drawing/2014/main" val="20005"/>
                    </a:ext>
                  </a:extLst>
                </a:gridCol>
                <a:gridCol w="746125">
                  <a:extLst>
                    <a:ext uri="{9D8B030D-6E8A-4147-A177-3AD203B41FA5}">
                      <a16:colId xmlns:a16="http://schemas.microsoft.com/office/drawing/2014/main" val="20006"/>
                    </a:ext>
                  </a:extLst>
                </a:gridCol>
                <a:gridCol w="763270">
                  <a:extLst>
                    <a:ext uri="{9D8B030D-6E8A-4147-A177-3AD203B41FA5}">
                      <a16:colId xmlns:a16="http://schemas.microsoft.com/office/drawing/2014/main" val="20007"/>
                    </a:ext>
                  </a:extLst>
                </a:gridCol>
                <a:gridCol w="670560">
                  <a:extLst>
                    <a:ext uri="{9D8B030D-6E8A-4147-A177-3AD203B41FA5}">
                      <a16:colId xmlns:a16="http://schemas.microsoft.com/office/drawing/2014/main" val="20008"/>
                    </a:ext>
                  </a:extLst>
                </a:gridCol>
              </a:tblGrid>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员工姓名</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所属部门及职位</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培训课程名称</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培训师</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213360">
                <a:tc rowSpan="2"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需评估的项目</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rowSpan="2"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评分标准点</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得分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13360">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非常好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很好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一般</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差</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8935">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您对本课程教学的总体评价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培训师准备是否充分,课堂讲述是否精彩,培训是否易于接受</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2672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您对教学内容的评价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内容与培训需求有无针对性,培训主题联系是否紧密,层次是否清晰</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7432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您对课程准备的充分程度的评价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准备是否充分,对课程是否熟悉,是否具有系统性、条理性</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7432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您对培训师仪表及精神面貌的评价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精神面貌是否良好,对参加培训人员是否有积极影响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2225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您对培训师语言表达能力的评价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口齿是否清晰,语言是否流利,有无辅助性身体语言</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您对课堂精彩程度的评价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培训师讲述是否精彩,是否欠缺培训技巧,有无吸引力</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您对培训课程的评价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内容与主题是否有关联性,文字是否清晰</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graphicFrame>
        <p:nvGraphicFramePr>
          <p:cNvPr id="5" name="表格 4"/>
          <p:cNvGraphicFramePr/>
          <p:nvPr>
            <p:custDataLst>
              <p:tags r:id="rId3"/>
            </p:custDataLst>
          </p:nvPr>
        </p:nvGraphicFramePr>
        <p:xfrm>
          <a:off x="182880" y="3888740"/>
          <a:ext cx="11837035" cy="2133600"/>
        </p:xfrm>
        <a:graphic>
          <a:graphicData uri="http://schemas.openxmlformats.org/drawingml/2006/table">
            <a:tbl>
              <a:tblPr firstRow="1" bandRow="1">
                <a:tableStyleId>{5940675A-B579-460E-94D1-54222C63F5DA}</a:tableStyleId>
              </a:tblPr>
              <a:tblGrid>
                <a:gridCol w="3009265">
                  <a:extLst>
                    <a:ext uri="{9D8B030D-6E8A-4147-A177-3AD203B41FA5}">
                      <a16:colId xmlns:a16="http://schemas.microsoft.com/office/drawing/2014/main" val="20000"/>
                    </a:ext>
                  </a:extLst>
                </a:gridCol>
                <a:gridCol w="5257800">
                  <a:extLst>
                    <a:ext uri="{9D8B030D-6E8A-4147-A177-3AD203B41FA5}">
                      <a16:colId xmlns:a16="http://schemas.microsoft.com/office/drawing/2014/main" val="20001"/>
                    </a:ext>
                  </a:extLst>
                </a:gridCol>
                <a:gridCol w="661035">
                  <a:extLst>
                    <a:ext uri="{9D8B030D-6E8A-4147-A177-3AD203B41FA5}">
                      <a16:colId xmlns:a16="http://schemas.microsoft.com/office/drawing/2014/main" val="20002"/>
                    </a:ext>
                  </a:extLst>
                </a:gridCol>
                <a:gridCol w="730250">
                  <a:extLst>
                    <a:ext uri="{9D8B030D-6E8A-4147-A177-3AD203B41FA5}">
                      <a16:colId xmlns:a16="http://schemas.microsoft.com/office/drawing/2014/main" val="20003"/>
                    </a:ext>
                  </a:extLst>
                </a:gridCol>
                <a:gridCol w="772795">
                  <a:extLst>
                    <a:ext uri="{9D8B030D-6E8A-4147-A177-3AD203B41FA5}">
                      <a16:colId xmlns:a16="http://schemas.microsoft.com/office/drawing/2014/main" val="20004"/>
                    </a:ext>
                  </a:extLst>
                </a:gridCol>
                <a:gridCol w="773430">
                  <a:extLst>
                    <a:ext uri="{9D8B030D-6E8A-4147-A177-3AD203B41FA5}">
                      <a16:colId xmlns:a16="http://schemas.microsoft.com/office/drawing/2014/main" val="20005"/>
                    </a:ext>
                  </a:extLst>
                </a:gridCol>
                <a:gridCol w="632460">
                  <a:extLst>
                    <a:ext uri="{9D8B030D-6E8A-4147-A177-3AD203B41FA5}">
                      <a16:colId xmlns:a16="http://schemas.microsoft.com/office/drawing/2014/main" val="20006"/>
                    </a:ext>
                  </a:extLst>
                </a:gridCol>
              </a:tblGrid>
              <a:tr h="213360">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需评估的项目</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评分标准点</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得分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非常好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很好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一般</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差</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您对培训课程可接受程度的评价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是否有所收获,对课程是否清楚,培训需求是否得到满足</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您对课程实用性的评价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对实际工作有无指导作用</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您对培训时间安排与频度安排的评价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时间安排是否紧凑,频度是否合理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您对培训准备工作的评价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培训设备、资料准备、服务设施是否充分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13360">
                <a:tc gridSpan="7">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您学完本课程最大的收获是:</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213360">
                <a:tc gridSpan="7">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您对培训的意见和建议是:</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213360">
                <a:tc gridSpan="7">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您认为此类培训有哪些地方需要改进:</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213360">
                <a:tc gridSpan="7">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您以后还需要哪些方面的培训:</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bl>
          </a:graphicData>
        </a:graphic>
      </p:graphicFrame>
      <p:sp>
        <p:nvSpPr>
          <p:cNvPr id="8" name="文本框 7"/>
          <p:cNvSpPr txBox="1"/>
          <p:nvPr/>
        </p:nvSpPr>
        <p:spPr>
          <a:xfrm>
            <a:off x="182880" y="6022023"/>
            <a:ext cx="5080000" cy="73723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填写说明</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p>
          <a:p>
            <a:r>
              <a:rPr lang="en-US" sz="1400" b="0">
                <a:solidFill>
                  <a:srgbClr val="000000"/>
                </a:solidFill>
                <a:latin typeface="微软雅黑" panose="020B0503020204020204" charset="-122"/>
                <a:ea typeface="微软雅黑" panose="020B0503020204020204" charset="-122"/>
                <a:cs typeface="微软雅黑" panose="020B0503020204020204" charset="-122"/>
              </a:rPr>
              <a:t>(1)</a:t>
            </a:r>
            <a:r>
              <a:rPr lang="zh-CN" sz="1400" b="0">
                <a:solidFill>
                  <a:srgbClr val="000000"/>
                </a:solidFill>
                <a:latin typeface="微软雅黑" panose="020B0503020204020204" charset="-122"/>
                <a:ea typeface="微软雅黑" panose="020B0503020204020204" charset="-122"/>
                <a:cs typeface="微软雅黑" panose="020B0503020204020204" charset="-122"/>
              </a:rPr>
              <a:t>请在最接近您看法的分值前打</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并认真填写自己的意见。</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r>
              <a:rPr lang="en-US" sz="1400" b="0">
                <a:solidFill>
                  <a:srgbClr val="000000"/>
                </a:solidFill>
                <a:latin typeface="微软雅黑" panose="020B0503020204020204" charset="-122"/>
                <a:ea typeface="微软雅黑" panose="020B0503020204020204" charset="-122"/>
                <a:cs typeface="微软雅黑" panose="020B0503020204020204" charset="-122"/>
              </a:rPr>
              <a:t>(2)</a:t>
            </a:r>
            <a:r>
              <a:rPr lang="zh-CN" sz="1400" b="0">
                <a:solidFill>
                  <a:srgbClr val="000000"/>
                </a:solidFill>
                <a:latin typeface="微软雅黑" panose="020B0503020204020204" charset="-122"/>
                <a:ea typeface="微软雅黑" panose="020B0503020204020204" charset="-122"/>
                <a:cs typeface="微软雅黑" panose="020B0503020204020204" charset="-122"/>
              </a:rPr>
              <a:t>填写完成后请交人力资源部。</a:t>
            </a:r>
            <a:endParaRPr lang="zh-CN" altLang="en-US" sz="14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p:cTn id="12" dur="1000" fill="hold"/>
                                        <p:tgtEl>
                                          <p:spTgt spid="100"/>
                                        </p:tgtEl>
                                        <p:attrNameLst>
                                          <p:attrName>ppt_x</p:attrName>
                                        </p:attrNameLst>
                                      </p:cBhvr>
                                      <p:tavLst>
                                        <p:tav tm="0">
                                          <p:val>
                                            <p:strVal val="#ppt_x-.2"/>
                                          </p:val>
                                        </p:tav>
                                        <p:tav tm="100000">
                                          <p:val>
                                            <p:strVal val="#ppt_x"/>
                                          </p:val>
                                        </p:tav>
                                      </p:tavLst>
                                    </p:anim>
                                    <p:anim calcmode="lin" valueType="num">
                                      <p:cBhvr>
                                        <p:cTn id="13" dur="1000" fill="hold"/>
                                        <p:tgtEl>
                                          <p:spTgt spid="100"/>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00"/>
                                        </p:tgtEl>
                                      </p:cBhvr>
                                    </p:animEffect>
                                  </p:childTnLst>
                                </p:cTn>
                              </p:par>
                              <p:par>
                                <p:cTn id="15" presetID="29"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9" dur="1000"/>
                                        <p:tgtEl>
                                          <p:spTgt spid="3"/>
                                        </p:tgtEl>
                                      </p:cBhvr>
                                    </p:animEffect>
                                  </p:childTnLst>
                                </p:cTn>
                              </p:par>
                              <p:par>
                                <p:cTn id="20" presetID="29"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ppt_x</p:attrName>
                                        </p:attrNameLst>
                                      </p:cBhvr>
                                      <p:tavLst>
                                        <p:tav tm="0">
                                          <p:val>
                                            <p:strVal val="#ppt_x-.2"/>
                                          </p:val>
                                        </p:tav>
                                        <p:tav tm="100000">
                                          <p:val>
                                            <p:strVal val="#ppt_x"/>
                                          </p:val>
                                        </p:tav>
                                      </p:tavLst>
                                    </p:anim>
                                    <p:anim calcmode="lin" valueType="num">
                                      <p:cBhvr>
                                        <p:cTn id="2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4" dur="1000"/>
                                        <p:tgtEl>
                                          <p:spTgt spid="5"/>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ppt_x</p:attrName>
                                        </p:attrNameLst>
                                      </p:cBhvr>
                                      <p:tavLst>
                                        <p:tav tm="0">
                                          <p:val>
                                            <p:strVal val="#ppt_x-.2"/>
                                          </p:val>
                                        </p:tav>
                                        <p:tav tm="100000">
                                          <p:val>
                                            <p:strVal val="#ppt_x"/>
                                          </p:val>
                                        </p:tav>
                                      </p:tavLst>
                                    </p:anim>
                                    <p:anim calcmode="lin" valueType="num">
                                      <p:cBhvr>
                                        <p:cTn id="28" dur="1000" fill="hold"/>
                                        <p:tgtEl>
                                          <p:spTgt spid="8"/>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8" grpId="0"/>
      <p:bldP spid="8" grpId="1"/>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培训讲师评价问卷</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436370" y="1160462"/>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编号</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制表时间</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　　年　月　日</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3" name="表格 2"/>
          <p:cNvGraphicFramePr/>
          <p:nvPr>
            <p:custDataLst>
              <p:tags r:id="rId2"/>
            </p:custDataLst>
          </p:nvPr>
        </p:nvGraphicFramePr>
        <p:xfrm>
          <a:off x="1406525" y="1497330"/>
          <a:ext cx="9845675" cy="3681730"/>
        </p:xfrm>
        <a:graphic>
          <a:graphicData uri="http://schemas.openxmlformats.org/drawingml/2006/table">
            <a:tbl>
              <a:tblPr firstRow="1" bandRow="1">
                <a:tableStyleId>{5940675A-B579-460E-94D1-54222C63F5DA}</a:tableStyleId>
              </a:tblPr>
              <a:tblGrid>
                <a:gridCol w="1696720">
                  <a:extLst>
                    <a:ext uri="{9D8B030D-6E8A-4147-A177-3AD203B41FA5}">
                      <a16:colId xmlns:a16="http://schemas.microsoft.com/office/drawing/2014/main" val="20000"/>
                    </a:ext>
                  </a:extLst>
                </a:gridCol>
                <a:gridCol w="2102485">
                  <a:extLst>
                    <a:ext uri="{9D8B030D-6E8A-4147-A177-3AD203B41FA5}">
                      <a16:colId xmlns:a16="http://schemas.microsoft.com/office/drawing/2014/main" val="20001"/>
                    </a:ext>
                  </a:extLst>
                </a:gridCol>
                <a:gridCol w="951230">
                  <a:extLst>
                    <a:ext uri="{9D8B030D-6E8A-4147-A177-3AD203B41FA5}">
                      <a16:colId xmlns:a16="http://schemas.microsoft.com/office/drawing/2014/main" val="20002"/>
                    </a:ext>
                  </a:extLst>
                </a:gridCol>
                <a:gridCol w="1699260">
                  <a:extLst>
                    <a:ext uri="{9D8B030D-6E8A-4147-A177-3AD203B41FA5}">
                      <a16:colId xmlns:a16="http://schemas.microsoft.com/office/drawing/2014/main" val="20003"/>
                    </a:ext>
                  </a:extLst>
                </a:gridCol>
                <a:gridCol w="3395980">
                  <a:extLst>
                    <a:ext uri="{9D8B030D-6E8A-4147-A177-3AD203B41FA5}">
                      <a16:colId xmlns:a16="http://schemas.microsoft.com/office/drawing/2014/main" val="20004"/>
                    </a:ext>
                  </a:extLst>
                </a:gridCol>
              </a:tblGrid>
              <a:tr h="24384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培训课程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培训师</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1.培训师教学方法很新颖</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较新颖</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常用的方法</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310515">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2.培训师授课内容对您有吸引力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较有吸引力</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没有吸引力</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3.培训师备课很充分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不太充分</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没有备课</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4.培训师注重与学员的互动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有一些</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几乎没有</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5.教学中使用案例,讲练结合</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大量使用</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很少使用</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几乎不使用</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6.培训师的语言表达简练</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很简练</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一般</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复杂</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7.讲授内容有条理性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条理性强</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一般</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缺乏条理</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8.培训师语速适中</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很适中</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一般</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过快</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过慢</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24384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9.教学气氛活跃,局面控制好</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极好</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一般</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不太好</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差</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310515">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10.容易听懂培训师讲授的内容</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基本听懂</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听不太懂</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一点不懂</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31115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11.你对培训师的总体评价</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很优秀</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优秀</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良好</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一般</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差</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311150">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12.是否会向他人推荐此培训师课程</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NEU-BZ-S92" charset="0"/>
                        </a:rPr>
                        <a:t>□</a:t>
                      </a:r>
                      <a:r>
                        <a:rPr lang="en-US" sz="1600" b="0">
                          <a:solidFill>
                            <a:srgbClr val="000000"/>
                          </a:solidFill>
                          <a:latin typeface="微软雅黑" panose="020B0503020204020204" charset="-122"/>
                          <a:ea typeface="微软雅黑" panose="020B0503020204020204" charset="-122"/>
                          <a:cs typeface="方正楷体_GBK" charset="0"/>
                        </a:rPr>
                        <a:t>是</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否</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243840">
                <a:tc gridSpan="5">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13.你的其他意见或建议填表人:</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bl>
          </a:graphicData>
        </a:graphic>
      </p:graphicFrame>
      <p:sp>
        <p:nvSpPr>
          <p:cNvPr id="5" name="文本框 4"/>
          <p:cNvSpPr txBox="1"/>
          <p:nvPr/>
        </p:nvSpPr>
        <p:spPr>
          <a:xfrm>
            <a:off x="1406525" y="5279390"/>
            <a:ext cx="6372860" cy="829945"/>
          </a:xfrm>
          <a:prstGeom prst="rect">
            <a:avLst/>
          </a:prstGeom>
          <a:noFill/>
          <a:ln w="9525">
            <a:noFill/>
          </a:ln>
        </p:spPr>
        <p:txBody>
          <a:bodyPr wrap="square">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填写说明</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(1)</a:t>
            </a:r>
            <a:r>
              <a:rPr lang="zh-CN" sz="1600" b="0">
                <a:solidFill>
                  <a:srgbClr val="000000"/>
                </a:solidFill>
                <a:latin typeface="微软雅黑" panose="020B0503020204020204" charset="-122"/>
                <a:ea typeface="微软雅黑" panose="020B0503020204020204" charset="-122"/>
                <a:cs typeface="微软雅黑" panose="020B0503020204020204" charset="-122"/>
              </a:rPr>
              <a:t>请在最接近您看法的</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内打</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并认真填写自己的意见。</a:t>
            </a:r>
            <a:endParaRPr lang="en-US" sz="1600" b="0">
              <a:solidFill>
                <a:srgbClr val="000000"/>
              </a:solidFill>
              <a:latin typeface="微软雅黑" panose="020B0503020204020204" charset="-122"/>
              <a:ea typeface="微软雅黑" panose="020B0503020204020204" charset="-122"/>
              <a:cs typeface="微软雅黑" panose="020B0503020204020204" charset="-122"/>
            </a:endParaRPr>
          </a:p>
          <a:p>
            <a:r>
              <a:rPr lang="en-US" sz="1600" b="0">
                <a:solidFill>
                  <a:srgbClr val="000000"/>
                </a:solidFill>
                <a:latin typeface="微软雅黑" panose="020B0503020204020204" charset="-122"/>
                <a:ea typeface="微软雅黑" panose="020B0503020204020204" charset="-122"/>
                <a:cs typeface="微软雅黑" panose="020B0503020204020204" charset="-122"/>
              </a:rPr>
              <a:t>(2)</a:t>
            </a:r>
            <a:r>
              <a:rPr lang="zh-CN" sz="1600" b="0">
                <a:solidFill>
                  <a:srgbClr val="000000"/>
                </a:solidFill>
                <a:latin typeface="微软雅黑" panose="020B0503020204020204" charset="-122"/>
                <a:ea typeface="微软雅黑" panose="020B0503020204020204" charset="-122"/>
                <a:cs typeface="微软雅黑" panose="020B0503020204020204" charset="-122"/>
              </a:rPr>
              <a:t>填写完成后请交人力资源部。</a:t>
            </a:r>
            <a:endParaRPr lang="zh-CN" altLang="en-US" sz="16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p:cTn id="12" dur="1000" fill="hold"/>
                                        <p:tgtEl>
                                          <p:spTgt spid="100"/>
                                        </p:tgtEl>
                                        <p:attrNameLst>
                                          <p:attrName>ppt_x</p:attrName>
                                        </p:attrNameLst>
                                      </p:cBhvr>
                                      <p:tavLst>
                                        <p:tav tm="0">
                                          <p:val>
                                            <p:strVal val="#ppt_x-.2"/>
                                          </p:val>
                                        </p:tav>
                                        <p:tav tm="100000">
                                          <p:val>
                                            <p:strVal val="#ppt_x"/>
                                          </p:val>
                                        </p:tav>
                                      </p:tavLst>
                                    </p:anim>
                                    <p:anim calcmode="lin" valueType="num">
                                      <p:cBhvr>
                                        <p:cTn id="13" dur="1000" fill="hold"/>
                                        <p:tgtEl>
                                          <p:spTgt spid="100"/>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00"/>
                                        </p:tgtEl>
                                      </p:cBhvr>
                                    </p:animEffect>
                                  </p:childTnLst>
                                </p:cTn>
                              </p:par>
                              <p:par>
                                <p:cTn id="15" presetID="29"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9" dur="1000"/>
                                        <p:tgtEl>
                                          <p:spTgt spid="3"/>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ppt_x</p:attrName>
                                        </p:attrNameLst>
                                      </p:cBhvr>
                                      <p:tavLst>
                                        <p:tav tm="0">
                                          <p:val>
                                            <p:strVal val="#ppt_x-.2"/>
                                          </p:val>
                                        </p:tav>
                                        <p:tav tm="100000">
                                          <p:val>
                                            <p:strVal val="#ppt_x"/>
                                          </p:val>
                                        </p:tav>
                                      </p:tavLst>
                                    </p:anim>
                                    <p:anim calcmode="lin" valueType="num">
                                      <p:cBhvr>
                                        <p:cTn id="2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5" grpId="0"/>
      <p:bldP spid="5" grpId="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培训效果评估表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436370" y="967422"/>
            <a:ext cx="5080000" cy="30670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编号</a:t>
            </a:r>
            <a:r>
              <a:rPr lang="en-US" sz="1400" b="0">
                <a:solidFill>
                  <a:srgbClr val="000000"/>
                </a:solidFill>
                <a:latin typeface="微软雅黑" panose="020B0503020204020204" charset="-122"/>
                <a:ea typeface="微软雅黑" panose="020B0503020204020204" charset="-122"/>
                <a:cs typeface="微软雅黑" panose="020B0503020204020204" charset="-122"/>
              </a:rPr>
              <a:t>:	</a:t>
            </a:r>
            <a:r>
              <a:rPr lang="zh-CN" sz="1400" b="0">
                <a:solidFill>
                  <a:srgbClr val="000000"/>
                </a:solidFill>
                <a:latin typeface="微软雅黑" panose="020B0503020204020204" charset="-122"/>
                <a:ea typeface="微软雅黑" panose="020B0503020204020204" charset="-122"/>
                <a:cs typeface="微软雅黑" panose="020B0503020204020204" charset="-122"/>
              </a:rPr>
              <a:t>制表时间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　　年　月　日</a:t>
            </a:r>
            <a:endParaRPr lang="zh-CN" altLang="en-US" sz="1400">
              <a:latin typeface="微软雅黑" panose="020B0503020204020204" charset="-122"/>
              <a:ea typeface="微软雅黑" panose="020B0503020204020204" charset="-122"/>
              <a:cs typeface="微软雅黑" panose="020B0503020204020204" charset="-122"/>
            </a:endParaRPr>
          </a:p>
        </p:txBody>
      </p:sp>
      <p:graphicFrame>
        <p:nvGraphicFramePr>
          <p:cNvPr id="2" name="表格 1"/>
          <p:cNvGraphicFramePr/>
          <p:nvPr>
            <p:custDataLst>
              <p:tags r:id="rId2"/>
            </p:custDataLst>
          </p:nvPr>
        </p:nvGraphicFramePr>
        <p:xfrm>
          <a:off x="1470660" y="1304290"/>
          <a:ext cx="9251315" cy="640080"/>
        </p:xfrm>
        <a:graphic>
          <a:graphicData uri="http://schemas.openxmlformats.org/drawingml/2006/table">
            <a:tbl>
              <a:tblPr firstRow="1" bandRow="1">
                <a:tableStyleId>{5940675A-B579-460E-94D1-54222C63F5DA}</a:tableStyleId>
              </a:tblPr>
              <a:tblGrid>
                <a:gridCol w="1976755">
                  <a:extLst>
                    <a:ext uri="{9D8B030D-6E8A-4147-A177-3AD203B41FA5}">
                      <a16:colId xmlns:a16="http://schemas.microsoft.com/office/drawing/2014/main" val="20000"/>
                    </a:ext>
                  </a:extLst>
                </a:gridCol>
                <a:gridCol w="2999105">
                  <a:extLst>
                    <a:ext uri="{9D8B030D-6E8A-4147-A177-3AD203B41FA5}">
                      <a16:colId xmlns:a16="http://schemas.microsoft.com/office/drawing/2014/main" val="20001"/>
                    </a:ext>
                  </a:extLst>
                </a:gridCol>
                <a:gridCol w="2040255">
                  <a:extLst>
                    <a:ext uri="{9D8B030D-6E8A-4147-A177-3AD203B41FA5}">
                      <a16:colId xmlns:a16="http://schemas.microsoft.com/office/drawing/2014/main" val="20002"/>
                    </a:ext>
                  </a:extLst>
                </a:gridCol>
                <a:gridCol w="2235200">
                  <a:extLst>
                    <a:ext uri="{9D8B030D-6E8A-4147-A177-3AD203B41FA5}">
                      <a16:colId xmlns:a16="http://schemas.microsoft.com/office/drawing/2014/main" val="20003"/>
                    </a:ext>
                  </a:extLst>
                </a:gridCol>
              </a:tblGrid>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评估对象</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评估指标</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评估结果</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总体评价</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360">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时间安排</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时间总体安排情况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课程时间长短</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7" name="表格 6"/>
          <p:cNvGraphicFramePr/>
          <p:nvPr>
            <p:custDataLst>
              <p:tags r:id="rId3"/>
            </p:custDataLst>
          </p:nvPr>
        </p:nvGraphicFramePr>
        <p:xfrm>
          <a:off x="1470660" y="1938020"/>
          <a:ext cx="9263380" cy="3872865"/>
        </p:xfrm>
        <a:graphic>
          <a:graphicData uri="http://schemas.openxmlformats.org/drawingml/2006/table">
            <a:tbl>
              <a:tblPr firstRow="1" bandRow="1">
                <a:tableStyleId>{5940675A-B579-460E-94D1-54222C63F5DA}</a:tableStyleId>
              </a:tblPr>
              <a:tblGrid>
                <a:gridCol w="1979295">
                  <a:extLst>
                    <a:ext uri="{9D8B030D-6E8A-4147-A177-3AD203B41FA5}">
                      <a16:colId xmlns:a16="http://schemas.microsoft.com/office/drawing/2014/main" val="20000"/>
                    </a:ext>
                  </a:extLst>
                </a:gridCol>
                <a:gridCol w="1503045">
                  <a:extLst>
                    <a:ext uri="{9D8B030D-6E8A-4147-A177-3AD203B41FA5}">
                      <a16:colId xmlns:a16="http://schemas.microsoft.com/office/drawing/2014/main" val="20001"/>
                    </a:ext>
                  </a:extLst>
                </a:gridCol>
                <a:gridCol w="1499235">
                  <a:extLst>
                    <a:ext uri="{9D8B030D-6E8A-4147-A177-3AD203B41FA5}">
                      <a16:colId xmlns:a16="http://schemas.microsoft.com/office/drawing/2014/main" val="20002"/>
                    </a:ext>
                  </a:extLst>
                </a:gridCol>
                <a:gridCol w="2043430">
                  <a:extLst>
                    <a:ext uri="{9D8B030D-6E8A-4147-A177-3AD203B41FA5}">
                      <a16:colId xmlns:a16="http://schemas.microsoft.com/office/drawing/2014/main" val="20003"/>
                    </a:ext>
                  </a:extLst>
                </a:gridCol>
                <a:gridCol w="2238375">
                  <a:extLst>
                    <a:ext uri="{9D8B030D-6E8A-4147-A177-3AD203B41FA5}">
                      <a16:colId xmlns:a16="http://schemas.microsoft.com/office/drawing/2014/main" val="20004"/>
                    </a:ext>
                  </a:extLst>
                </a:gridCol>
              </a:tblGrid>
              <a:tr h="215265">
                <a:tc row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培训师配备</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培训师的专业知识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课堂气氛和吸引力</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1"/>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理论联系实际情况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2"/>
                  </a:ext>
                </a:extLst>
              </a:tr>
              <a:tr h="21463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问题回答情况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215265">
                <a:tc row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课程设计</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课程难易程度</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3">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课程针对性</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5"/>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课程实用性</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215265">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组织管理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组织计划工作</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现场执行情况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429895">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培训后学员认为知识与技能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有很大提高</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有一些提高</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只有很小提高</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没有提高</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1526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人,占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人,占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人,占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人,占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15265">
                <a:tc rowSpan="2"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培训后学员的绩效改变状况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gridSpan="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培训后三个月:</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215265">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培训后六个月:</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215265">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培训需要改进的地方:</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r h="214630">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员工还需要哪些培训:</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4"/>
                  </a:ext>
                </a:extLst>
              </a:tr>
              <a:tr h="215265">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综合评价:</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5"/>
                  </a:ext>
                </a:extLst>
              </a:tr>
              <a:tr h="215265">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备注: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6"/>
                  </a:ext>
                </a:extLst>
              </a:tr>
            </a:tbl>
          </a:graphicData>
        </a:graphic>
      </p:graphicFrame>
      <p:sp>
        <p:nvSpPr>
          <p:cNvPr id="8" name="文本框 7"/>
          <p:cNvSpPr txBox="1"/>
          <p:nvPr/>
        </p:nvSpPr>
        <p:spPr>
          <a:xfrm>
            <a:off x="1470660" y="5810568"/>
            <a:ext cx="5080000" cy="73723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填写说明</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p>
          <a:p>
            <a:r>
              <a:rPr lang="en-US" sz="1400" b="0">
                <a:solidFill>
                  <a:srgbClr val="000000"/>
                </a:solidFill>
                <a:latin typeface="微软雅黑" panose="020B0503020204020204" charset="-122"/>
                <a:ea typeface="微软雅黑" panose="020B0503020204020204" charset="-122"/>
                <a:cs typeface="微软雅黑" panose="020B0503020204020204" charset="-122"/>
              </a:rPr>
              <a:t>(1)</a:t>
            </a:r>
            <a:r>
              <a:rPr lang="zh-CN" sz="1400" b="0">
                <a:solidFill>
                  <a:srgbClr val="000000"/>
                </a:solidFill>
                <a:latin typeface="微软雅黑" panose="020B0503020204020204" charset="-122"/>
                <a:ea typeface="微软雅黑" panose="020B0503020204020204" charset="-122"/>
                <a:cs typeface="微软雅黑" panose="020B0503020204020204" charset="-122"/>
              </a:rPr>
              <a:t>本表根据培训效果调查表及其他调查结果汇总制成。</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r>
              <a:rPr lang="en-US" sz="1400" b="0">
                <a:solidFill>
                  <a:srgbClr val="000000"/>
                </a:solidFill>
                <a:latin typeface="微软雅黑" panose="020B0503020204020204" charset="-122"/>
                <a:ea typeface="微软雅黑" panose="020B0503020204020204" charset="-122"/>
                <a:cs typeface="微软雅黑" panose="020B0503020204020204" charset="-122"/>
              </a:rPr>
              <a:t>(2)</a:t>
            </a:r>
            <a:r>
              <a:rPr lang="zh-CN" sz="1400" b="0">
                <a:solidFill>
                  <a:srgbClr val="000000"/>
                </a:solidFill>
                <a:latin typeface="微软雅黑" panose="020B0503020204020204" charset="-122"/>
                <a:ea typeface="微软雅黑" panose="020B0503020204020204" charset="-122"/>
                <a:cs typeface="微软雅黑" panose="020B0503020204020204" charset="-122"/>
              </a:rPr>
              <a:t>本表制成后报人力资源部经理和总经理审核。</a:t>
            </a:r>
            <a:endParaRPr lang="zh-CN" altLang="en-US" sz="14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39" presetClass="entr" presetSubtype="0" accel="100000"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p:cTn id="12" dur="500" fill="hold"/>
                                        <p:tgtEl>
                                          <p:spTgt spid="100"/>
                                        </p:tgtEl>
                                        <p:attrNameLst>
                                          <p:attrName>ppt_h</p:attrName>
                                        </p:attrNameLst>
                                      </p:cBhvr>
                                      <p:tavLst>
                                        <p:tav tm="0">
                                          <p:val>
                                            <p:strVal val="#ppt_h/20"/>
                                          </p:val>
                                        </p:tav>
                                        <p:tav tm="50000">
                                          <p:val>
                                            <p:strVal val="#ppt_h/20"/>
                                          </p:val>
                                        </p:tav>
                                        <p:tav tm="100000">
                                          <p:val>
                                            <p:strVal val="#ppt_h"/>
                                          </p:val>
                                        </p:tav>
                                      </p:tavLst>
                                    </p:anim>
                                    <p:anim calcmode="lin" valueType="num">
                                      <p:cBhvr>
                                        <p:cTn id="13" dur="500" fill="hold"/>
                                        <p:tgtEl>
                                          <p:spTgt spid="100"/>
                                        </p:tgtEl>
                                        <p:attrNameLst>
                                          <p:attrName>ppt_w</p:attrName>
                                        </p:attrNameLst>
                                      </p:cBhvr>
                                      <p:tavLst>
                                        <p:tav tm="0">
                                          <p:val>
                                            <p:strVal val="#ppt_w+.3"/>
                                          </p:val>
                                        </p:tav>
                                        <p:tav tm="50000">
                                          <p:val>
                                            <p:strVal val="#ppt_w+.3"/>
                                          </p:val>
                                        </p:tav>
                                        <p:tav tm="100000">
                                          <p:val>
                                            <p:strVal val="#ppt_w"/>
                                          </p:val>
                                        </p:tav>
                                      </p:tavLst>
                                    </p:anim>
                                    <p:anim calcmode="lin" valueType="num">
                                      <p:cBhvr>
                                        <p:cTn id="14" dur="500" fill="hold"/>
                                        <p:tgtEl>
                                          <p:spTgt spid="100"/>
                                        </p:tgtEl>
                                        <p:attrNameLst>
                                          <p:attrName>ppt_x</p:attrName>
                                        </p:attrNameLst>
                                      </p:cBhvr>
                                      <p:tavLst>
                                        <p:tav tm="0">
                                          <p:val>
                                            <p:strVal val="#ppt_x-.3"/>
                                          </p:val>
                                        </p:tav>
                                        <p:tav tm="50000">
                                          <p:val>
                                            <p:strVal val="#ppt_x"/>
                                          </p:val>
                                        </p:tav>
                                        <p:tav tm="100000">
                                          <p:val>
                                            <p:strVal val="#ppt_x"/>
                                          </p:val>
                                        </p:tav>
                                      </p:tavLst>
                                    </p:anim>
                                    <p:anim calcmode="lin" valueType="num">
                                      <p:cBhvr>
                                        <p:cTn id="15" dur="500" fill="hold"/>
                                        <p:tgtEl>
                                          <p:spTgt spid="100"/>
                                        </p:tgtEl>
                                        <p:attrNameLst>
                                          <p:attrName>ppt_y</p:attrName>
                                        </p:attrNameLst>
                                      </p:cBhvr>
                                      <p:tavLst>
                                        <p:tav tm="0">
                                          <p:val>
                                            <p:strVal val="#ppt_y"/>
                                          </p:val>
                                        </p:tav>
                                        <p:tav tm="100000">
                                          <p:val>
                                            <p:strVal val="#ppt_y"/>
                                          </p:val>
                                        </p:tav>
                                      </p:tavLst>
                                    </p:anim>
                                  </p:childTnLst>
                                </p:cTn>
                              </p:par>
                              <p:par>
                                <p:cTn id="16" presetID="39" presetClass="entr" presetSubtype="0" accel="10000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ppt_h</p:attrName>
                                        </p:attrNameLst>
                                      </p:cBhvr>
                                      <p:tavLst>
                                        <p:tav tm="0">
                                          <p:val>
                                            <p:strVal val="#ppt_h/20"/>
                                          </p:val>
                                        </p:tav>
                                        <p:tav tm="50000">
                                          <p:val>
                                            <p:strVal val="#ppt_h/20"/>
                                          </p:val>
                                        </p:tav>
                                        <p:tav tm="100000">
                                          <p:val>
                                            <p:strVal val="#ppt_h"/>
                                          </p:val>
                                        </p:tav>
                                      </p:tavLst>
                                    </p:anim>
                                    <p:anim calcmode="lin" valueType="num">
                                      <p:cBhvr>
                                        <p:cTn id="19" dur="500" fill="hold"/>
                                        <p:tgtEl>
                                          <p:spTgt spid="2"/>
                                        </p:tgtEl>
                                        <p:attrNameLst>
                                          <p:attrName>ppt_w</p:attrName>
                                        </p:attrNameLst>
                                      </p:cBhvr>
                                      <p:tavLst>
                                        <p:tav tm="0">
                                          <p:val>
                                            <p:strVal val="#ppt_w+.3"/>
                                          </p:val>
                                        </p:tav>
                                        <p:tav tm="50000">
                                          <p:val>
                                            <p:strVal val="#ppt_w+.3"/>
                                          </p:val>
                                        </p:tav>
                                        <p:tav tm="100000">
                                          <p:val>
                                            <p:strVal val="#ppt_w"/>
                                          </p:val>
                                        </p:tav>
                                      </p:tavLst>
                                    </p:anim>
                                    <p:anim calcmode="lin" valueType="num">
                                      <p:cBhvr>
                                        <p:cTn id="20" dur="500" fill="hold"/>
                                        <p:tgtEl>
                                          <p:spTgt spid="2"/>
                                        </p:tgtEl>
                                        <p:attrNameLst>
                                          <p:attrName>ppt_x</p:attrName>
                                        </p:attrNameLst>
                                      </p:cBhvr>
                                      <p:tavLst>
                                        <p:tav tm="0">
                                          <p:val>
                                            <p:strVal val="#ppt_x-.3"/>
                                          </p:val>
                                        </p:tav>
                                        <p:tav tm="50000">
                                          <p:val>
                                            <p:strVal val="#ppt_x"/>
                                          </p:val>
                                        </p:tav>
                                        <p:tav tm="100000">
                                          <p:val>
                                            <p:strVal val="#ppt_x"/>
                                          </p:val>
                                        </p:tav>
                                      </p:tavLst>
                                    </p:anim>
                                    <p:anim calcmode="lin" valueType="num">
                                      <p:cBhvr>
                                        <p:cTn id="21" dur="500" fill="hold"/>
                                        <p:tgtEl>
                                          <p:spTgt spid="2"/>
                                        </p:tgtEl>
                                        <p:attrNameLst>
                                          <p:attrName>ppt_y</p:attrName>
                                        </p:attrNameLst>
                                      </p:cBhvr>
                                      <p:tavLst>
                                        <p:tav tm="0">
                                          <p:val>
                                            <p:strVal val="#ppt_y"/>
                                          </p:val>
                                        </p:tav>
                                        <p:tav tm="100000">
                                          <p:val>
                                            <p:strVal val="#ppt_y"/>
                                          </p:val>
                                        </p:tav>
                                      </p:tavLst>
                                    </p:anim>
                                  </p:childTnLst>
                                </p:cTn>
                              </p:par>
                              <p:par>
                                <p:cTn id="22" presetID="39" presetClass="entr" presetSubtype="0" accel="100000"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ppt_h</p:attrName>
                                        </p:attrNameLst>
                                      </p:cBhvr>
                                      <p:tavLst>
                                        <p:tav tm="0">
                                          <p:val>
                                            <p:strVal val="#ppt_h/20"/>
                                          </p:val>
                                        </p:tav>
                                        <p:tav tm="50000">
                                          <p:val>
                                            <p:strVal val="#ppt_h/20"/>
                                          </p:val>
                                        </p:tav>
                                        <p:tav tm="100000">
                                          <p:val>
                                            <p:strVal val="#ppt_h"/>
                                          </p:val>
                                        </p:tav>
                                      </p:tavLst>
                                    </p:anim>
                                    <p:anim calcmode="lin" valueType="num">
                                      <p:cBhvr>
                                        <p:cTn id="25" dur="500" fill="hold"/>
                                        <p:tgtEl>
                                          <p:spTgt spid="7"/>
                                        </p:tgtEl>
                                        <p:attrNameLst>
                                          <p:attrName>ppt_w</p:attrName>
                                        </p:attrNameLst>
                                      </p:cBhvr>
                                      <p:tavLst>
                                        <p:tav tm="0">
                                          <p:val>
                                            <p:strVal val="#ppt_w+.3"/>
                                          </p:val>
                                        </p:tav>
                                        <p:tav tm="50000">
                                          <p:val>
                                            <p:strVal val="#ppt_w+.3"/>
                                          </p:val>
                                        </p:tav>
                                        <p:tav tm="100000">
                                          <p:val>
                                            <p:strVal val="#ppt_w"/>
                                          </p:val>
                                        </p:tav>
                                      </p:tavLst>
                                    </p:anim>
                                    <p:anim calcmode="lin" valueType="num">
                                      <p:cBhvr>
                                        <p:cTn id="26" dur="500" fill="hold"/>
                                        <p:tgtEl>
                                          <p:spTgt spid="7"/>
                                        </p:tgtEl>
                                        <p:attrNameLst>
                                          <p:attrName>ppt_x</p:attrName>
                                        </p:attrNameLst>
                                      </p:cBhvr>
                                      <p:tavLst>
                                        <p:tav tm="0">
                                          <p:val>
                                            <p:strVal val="#ppt_x-.3"/>
                                          </p:val>
                                        </p:tav>
                                        <p:tav tm="50000">
                                          <p:val>
                                            <p:strVal val="#ppt_x"/>
                                          </p:val>
                                        </p:tav>
                                        <p:tav tm="100000">
                                          <p:val>
                                            <p:strVal val="#ppt_x"/>
                                          </p:val>
                                        </p:tav>
                                      </p:tavLst>
                                    </p:anim>
                                    <p:anim calcmode="lin" valueType="num">
                                      <p:cBhvr>
                                        <p:cTn id="27" dur="500" fill="hold"/>
                                        <p:tgtEl>
                                          <p:spTgt spid="7"/>
                                        </p:tgtEl>
                                        <p:attrNameLst>
                                          <p:attrName>ppt_y</p:attrName>
                                        </p:attrNameLst>
                                      </p:cBhvr>
                                      <p:tavLst>
                                        <p:tav tm="0">
                                          <p:val>
                                            <p:strVal val="#ppt_y"/>
                                          </p:val>
                                        </p:tav>
                                        <p:tav tm="100000">
                                          <p:val>
                                            <p:strVal val="#ppt_y"/>
                                          </p:val>
                                        </p:tav>
                                      </p:tavLst>
                                    </p:anim>
                                  </p:childTnLst>
                                </p:cTn>
                              </p:par>
                              <p:par>
                                <p:cTn id="28" presetID="39" presetClass="entr" presetSubtype="0" accel="10000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ppt_h</p:attrName>
                                        </p:attrNameLst>
                                      </p:cBhvr>
                                      <p:tavLst>
                                        <p:tav tm="0">
                                          <p:val>
                                            <p:strVal val="#ppt_h/20"/>
                                          </p:val>
                                        </p:tav>
                                        <p:tav tm="50000">
                                          <p:val>
                                            <p:strVal val="#ppt_h/20"/>
                                          </p:val>
                                        </p:tav>
                                        <p:tav tm="100000">
                                          <p:val>
                                            <p:strVal val="#ppt_h"/>
                                          </p:val>
                                        </p:tav>
                                      </p:tavLst>
                                    </p:anim>
                                    <p:anim calcmode="lin" valueType="num">
                                      <p:cBhvr>
                                        <p:cTn id="31" dur="500" fill="hold"/>
                                        <p:tgtEl>
                                          <p:spTgt spid="8"/>
                                        </p:tgtEl>
                                        <p:attrNameLst>
                                          <p:attrName>ppt_w</p:attrName>
                                        </p:attrNameLst>
                                      </p:cBhvr>
                                      <p:tavLst>
                                        <p:tav tm="0">
                                          <p:val>
                                            <p:strVal val="#ppt_w+.3"/>
                                          </p:val>
                                        </p:tav>
                                        <p:tav tm="50000">
                                          <p:val>
                                            <p:strVal val="#ppt_w+.3"/>
                                          </p:val>
                                        </p:tav>
                                        <p:tav tm="100000">
                                          <p:val>
                                            <p:strVal val="#ppt_w"/>
                                          </p:val>
                                        </p:tav>
                                      </p:tavLst>
                                    </p:anim>
                                    <p:anim calcmode="lin" valueType="num">
                                      <p:cBhvr>
                                        <p:cTn id="32" dur="500" fill="hold"/>
                                        <p:tgtEl>
                                          <p:spTgt spid="8"/>
                                        </p:tgtEl>
                                        <p:attrNameLst>
                                          <p:attrName>ppt_x</p:attrName>
                                        </p:attrNameLst>
                                      </p:cBhvr>
                                      <p:tavLst>
                                        <p:tav tm="0">
                                          <p:val>
                                            <p:strVal val="#ppt_x-.3"/>
                                          </p:val>
                                        </p:tav>
                                        <p:tav tm="50000">
                                          <p:val>
                                            <p:strVal val="#ppt_x"/>
                                          </p:val>
                                        </p:tav>
                                        <p:tav tm="100000">
                                          <p:val>
                                            <p:strVal val="#ppt_x"/>
                                          </p:val>
                                        </p:tav>
                                      </p:tavLst>
                                    </p:anim>
                                    <p:anim calcmode="lin" valueType="num">
                                      <p:cBhvr>
                                        <p:cTn id="33"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8" grpId="0"/>
      <p:bldP spid="8" grpId="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培训成绩考核表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436370" y="1160462"/>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编号</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制表时间</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　　年　月　日</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3" name="表格 2"/>
          <p:cNvGraphicFramePr/>
          <p:nvPr>
            <p:custDataLst>
              <p:tags r:id="rId2"/>
            </p:custDataLst>
          </p:nvPr>
        </p:nvGraphicFramePr>
        <p:xfrm>
          <a:off x="1505585" y="1505585"/>
          <a:ext cx="9304020" cy="3657600"/>
        </p:xfrm>
        <a:graphic>
          <a:graphicData uri="http://schemas.openxmlformats.org/drawingml/2006/table">
            <a:tbl>
              <a:tblPr firstRow="1" bandRow="1">
                <a:tableStyleId>{5940675A-B579-460E-94D1-54222C63F5DA}</a:tableStyleId>
              </a:tblPr>
              <a:tblGrid>
                <a:gridCol w="2181225">
                  <a:extLst>
                    <a:ext uri="{9D8B030D-6E8A-4147-A177-3AD203B41FA5}">
                      <a16:colId xmlns:a16="http://schemas.microsoft.com/office/drawing/2014/main" val="20000"/>
                    </a:ext>
                  </a:extLst>
                </a:gridCol>
                <a:gridCol w="126365">
                  <a:extLst>
                    <a:ext uri="{9D8B030D-6E8A-4147-A177-3AD203B41FA5}">
                      <a16:colId xmlns:a16="http://schemas.microsoft.com/office/drawing/2014/main" val="20001"/>
                    </a:ext>
                  </a:extLst>
                </a:gridCol>
                <a:gridCol w="2183130">
                  <a:extLst>
                    <a:ext uri="{9D8B030D-6E8A-4147-A177-3AD203B41FA5}">
                      <a16:colId xmlns:a16="http://schemas.microsoft.com/office/drawing/2014/main" val="20002"/>
                    </a:ext>
                  </a:extLst>
                </a:gridCol>
                <a:gridCol w="1730375">
                  <a:extLst>
                    <a:ext uri="{9D8B030D-6E8A-4147-A177-3AD203B41FA5}">
                      <a16:colId xmlns:a16="http://schemas.microsoft.com/office/drawing/2014/main" val="20003"/>
                    </a:ext>
                  </a:extLst>
                </a:gridCol>
                <a:gridCol w="577850">
                  <a:extLst>
                    <a:ext uri="{9D8B030D-6E8A-4147-A177-3AD203B41FA5}">
                      <a16:colId xmlns:a16="http://schemas.microsoft.com/office/drawing/2014/main" val="20004"/>
                    </a:ext>
                  </a:extLst>
                </a:gridCol>
                <a:gridCol w="2505075">
                  <a:extLst>
                    <a:ext uri="{9D8B030D-6E8A-4147-A177-3AD203B41FA5}">
                      <a16:colId xmlns:a16="http://schemas.microsoft.com/office/drawing/2014/main" val="20005"/>
                    </a:ext>
                  </a:extLst>
                </a:gridCol>
              </a:tblGrid>
              <a:tr h="207645">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员工姓名</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部门</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8280">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职位</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入职时间</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7645">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培训与开发名称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培训与开发时间</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87325">
                <a:tc gridSpan="6">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客观题考试成绩</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187325">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培训课程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分数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掌握程度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评卷人</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07645">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08280">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07645">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分数合计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87325">
                <a:tc gridSpan="6">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主观题答题情况</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208280">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培训态度与学习情况</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207645">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培训总结情况</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207645">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培训效果测评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207645">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综合得分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208280">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考核意见</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r h="187325">
                <a:tc>
                  <a:txBody>
                    <a:bodyPr/>
                    <a:lstStyle/>
                    <a:p>
                      <a:pPr indent="0">
                        <a:buNone/>
                      </a:pPr>
                      <a:r>
                        <a:rPr lang="en-US" sz="1600" b="0">
                          <a:solidFill>
                            <a:srgbClr val="000000"/>
                          </a:solidFill>
                          <a:latin typeface="微软雅黑" panose="020B0503020204020204" charset="-122"/>
                          <a:ea typeface="微软雅黑" panose="020B0503020204020204" charset="-122"/>
                          <a:cs typeface="方正楷体_GBK" charset="0"/>
                        </a:rPr>
                        <a:t>考核人</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人力资源部经理: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总经理: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4"/>
                  </a:ext>
                </a:extLst>
              </a:tr>
            </a:tbl>
          </a:graphicData>
        </a:graphic>
      </p:graphicFrame>
      <p:sp>
        <p:nvSpPr>
          <p:cNvPr id="5" name="文本框 4"/>
          <p:cNvSpPr txBox="1"/>
          <p:nvPr/>
        </p:nvSpPr>
        <p:spPr>
          <a:xfrm>
            <a:off x="1505585" y="5171440"/>
            <a:ext cx="9282430" cy="1076325"/>
          </a:xfrm>
          <a:prstGeom prst="rect">
            <a:avLst/>
          </a:prstGeom>
          <a:noFill/>
          <a:ln w="9525">
            <a:noFill/>
          </a:ln>
        </p:spPr>
        <p:txBody>
          <a:bodyPr wrap="square">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填写说明</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(1)</a:t>
            </a:r>
            <a:r>
              <a:rPr lang="zh-CN" sz="1600" b="0">
                <a:solidFill>
                  <a:srgbClr val="000000"/>
                </a:solidFill>
                <a:latin typeface="微软雅黑" panose="020B0503020204020204" charset="-122"/>
                <a:ea typeface="微软雅黑" panose="020B0503020204020204" charset="-122"/>
                <a:cs typeface="微软雅黑" panose="020B0503020204020204" charset="-122"/>
              </a:rPr>
              <a:t>不可量化指标由考核人按照学员表现综合评价并打分</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总分</a:t>
            </a:r>
            <a:r>
              <a:rPr lang="en-US" sz="1600" b="0">
                <a:solidFill>
                  <a:srgbClr val="000000"/>
                </a:solidFill>
                <a:latin typeface="微软雅黑" panose="020B0503020204020204" charset="-122"/>
                <a:ea typeface="微软雅黑" panose="020B0503020204020204" charset="-122"/>
                <a:cs typeface="微软雅黑" panose="020B0503020204020204" charset="-122"/>
              </a:rPr>
              <a:t>100</a:t>
            </a:r>
            <a:r>
              <a:rPr lang="zh-CN" sz="1600" b="0">
                <a:solidFill>
                  <a:srgbClr val="000000"/>
                </a:solidFill>
                <a:latin typeface="微软雅黑" panose="020B0503020204020204" charset="-122"/>
                <a:ea typeface="微软雅黑" panose="020B0503020204020204" charset="-122"/>
                <a:cs typeface="微软雅黑" panose="020B0503020204020204" charset="-122"/>
              </a:rPr>
              <a:t>分</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“培训态度与学习情况”“培训总结情况”单项最高分值</a:t>
            </a:r>
            <a:r>
              <a:rPr lang="en-US" sz="1600" b="0">
                <a:solidFill>
                  <a:srgbClr val="000000"/>
                </a:solidFill>
                <a:latin typeface="微软雅黑" panose="020B0503020204020204" charset="-122"/>
                <a:ea typeface="微软雅黑" panose="020B0503020204020204" charset="-122"/>
                <a:cs typeface="微软雅黑" panose="020B0503020204020204" charset="-122"/>
              </a:rPr>
              <a:t>30</a:t>
            </a:r>
            <a:r>
              <a:rPr lang="zh-CN" sz="1600" b="0">
                <a:solidFill>
                  <a:srgbClr val="000000"/>
                </a:solidFill>
                <a:latin typeface="微软雅黑" panose="020B0503020204020204" charset="-122"/>
                <a:ea typeface="微软雅黑" panose="020B0503020204020204" charset="-122"/>
                <a:cs typeface="微软雅黑" panose="020B0503020204020204" charset="-122"/>
              </a:rPr>
              <a:t>分</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“培训效果测评”最高分值</a:t>
            </a:r>
            <a:r>
              <a:rPr lang="en-US" sz="1600" b="0">
                <a:solidFill>
                  <a:srgbClr val="000000"/>
                </a:solidFill>
                <a:latin typeface="微软雅黑" panose="020B0503020204020204" charset="-122"/>
                <a:ea typeface="微软雅黑" panose="020B0503020204020204" charset="-122"/>
                <a:cs typeface="微软雅黑" panose="020B0503020204020204" charset="-122"/>
              </a:rPr>
              <a:t>40</a:t>
            </a:r>
            <a:r>
              <a:rPr lang="zh-CN" sz="1600" b="0">
                <a:solidFill>
                  <a:srgbClr val="000000"/>
                </a:solidFill>
                <a:latin typeface="微软雅黑" panose="020B0503020204020204" charset="-122"/>
                <a:ea typeface="微软雅黑" panose="020B0503020204020204" charset="-122"/>
                <a:cs typeface="微软雅黑" panose="020B0503020204020204" charset="-122"/>
              </a:rPr>
              <a:t>分。</a:t>
            </a:r>
            <a:endParaRPr lang="en-US" sz="1600" b="0">
              <a:solidFill>
                <a:srgbClr val="000000"/>
              </a:solidFill>
              <a:latin typeface="微软雅黑" panose="020B0503020204020204" charset="-122"/>
              <a:ea typeface="微软雅黑" panose="020B0503020204020204" charset="-122"/>
              <a:cs typeface="微软雅黑" panose="020B0503020204020204" charset="-122"/>
            </a:endParaRPr>
          </a:p>
          <a:p>
            <a:r>
              <a:rPr lang="en-US" sz="1600" b="0">
                <a:solidFill>
                  <a:srgbClr val="000000"/>
                </a:solidFill>
                <a:latin typeface="微软雅黑" panose="020B0503020204020204" charset="-122"/>
                <a:ea typeface="微软雅黑" panose="020B0503020204020204" charset="-122"/>
                <a:cs typeface="微软雅黑" panose="020B0503020204020204" charset="-122"/>
              </a:rPr>
              <a:t>(2)</a:t>
            </a:r>
            <a:r>
              <a:rPr lang="zh-CN" sz="1600" b="0">
                <a:solidFill>
                  <a:srgbClr val="000000"/>
                </a:solidFill>
                <a:latin typeface="微软雅黑" panose="020B0503020204020204" charset="-122"/>
                <a:ea typeface="微软雅黑" panose="020B0503020204020204" charset="-122"/>
                <a:cs typeface="微软雅黑" panose="020B0503020204020204" charset="-122"/>
              </a:rPr>
              <a:t>考核完毕后</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由考核负责人签字</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报人力资源部经理和总经理审核签字。</a:t>
            </a:r>
            <a:endParaRPr lang="zh-CN" altLang="en-US" sz="16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p:tgtEl>
                                          <p:spTgt spid="100"/>
                                        </p:tgtEl>
                                        <p:attrNameLst>
                                          <p:attrName>ppt_y</p:attrName>
                                        </p:attrNameLst>
                                      </p:cBhvr>
                                      <p:tavLst>
                                        <p:tav tm="0">
                                          <p:val>
                                            <p:strVal val="#ppt_y+#ppt_h*1.125000"/>
                                          </p:val>
                                        </p:tav>
                                        <p:tav tm="100000">
                                          <p:val>
                                            <p:strVal val="#ppt_y"/>
                                          </p:val>
                                        </p:tav>
                                      </p:tavLst>
                                    </p:anim>
                                    <p:animEffect transition="in" filter="wipe(up)">
                                      <p:cBhvr>
                                        <p:cTn id="13" dur="500"/>
                                        <p:tgtEl>
                                          <p:spTgt spid="100"/>
                                        </p:tgtEl>
                                      </p:cBhvr>
                                    </p:animEffect>
                                  </p:childTnLst>
                                </p:cTn>
                              </p:par>
                              <p:par>
                                <p:cTn id="14" presetID="1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p:tgtEl>
                                          <p:spTgt spid="3"/>
                                        </p:tgtEl>
                                        <p:attrNameLst>
                                          <p:attrName>ppt_y</p:attrName>
                                        </p:attrNameLst>
                                      </p:cBhvr>
                                      <p:tavLst>
                                        <p:tav tm="0">
                                          <p:val>
                                            <p:strVal val="#ppt_y+#ppt_h*1.125000"/>
                                          </p:val>
                                        </p:tav>
                                        <p:tav tm="100000">
                                          <p:val>
                                            <p:strVal val="#ppt_y"/>
                                          </p:val>
                                        </p:tav>
                                      </p:tavLst>
                                    </p:anim>
                                    <p:animEffect transition="in" filter="wipe(up)">
                                      <p:cBhvr>
                                        <p:cTn id="17" dur="500"/>
                                        <p:tgtEl>
                                          <p:spTgt spid="3"/>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p:tgtEl>
                                          <p:spTgt spid="5"/>
                                        </p:tgtEl>
                                        <p:attrNameLst>
                                          <p:attrName>ppt_y</p:attrName>
                                        </p:attrNameLst>
                                      </p:cBhvr>
                                      <p:tavLst>
                                        <p:tav tm="0">
                                          <p:val>
                                            <p:strVal val="#ppt_y+#ppt_h*1.125000"/>
                                          </p:val>
                                        </p:tav>
                                        <p:tav tm="100000">
                                          <p:val>
                                            <p:strVal val="#ppt_y"/>
                                          </p:val>
                                        </p:tav>
                                      </p:tavLst>
                                    </p:anim>
                                    <p:animEffect transition="in" filter="wipe(up)">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5" grpId="0"/>
      <p:bldP spid="5" grpId="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219835" y="855980"/>
            <a:ext cx="9992360" cy="4939030"/>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蓬勃发展的“云学习”</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知识付费已经成为一种商业现象,受到越来越多用户特别是年轻群体的青睐。艾媒咨询的一项调查数据显示,有 93.3%的受访大学生表示愿意为优质内容付费。作为新兴的消费领域,知识付费市场近年来增长迅猛,网民热衷于在各类平台上付费获取相关信息,利用碎片化时间去学习知识。在资本的助推下,喜马拉雅、得到、知乎等内容平台纷纷崛起。知识付费不仅满足了都市年轻人对知识的渴求,也是人们文化消费日益活跃的一个缩影。</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例如,在问题“河南多地降雨突破历史极值,当地情况如何?需要采取哪些防洪措施”下,知乎答主“甄昊元”总结了6 000余字的《暴雨自救手册》,涵盖户外及室内自救方法、规避危险情况方法、应急物品列表、救援部门联系方式等内容。知乎公布“2021新知答主”——总计100位,来自科学技术、社科人文、商业财经、心理、数码、教育、影视、音乐、母婴、美食、动漫、游戏、旅行等领域。知乎2021年第三季度财报显示,其月均付费用户达到550万,同比增长110%,会员业务收入1.78亿元,同比增长 96%。</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知乎平台的活跃只是近年来中国知识付费产业蓬勃发展的一个缩影。目前,知乎上的图文通读率达到 78%。在发展的第一个 10 年,知乎社区从小变大,形成了开放和健康的生态,也在生态发展的基础上构建了持续的商业价值。</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847465" y="791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人力资源管理的职责分工</a:t>
            </a:r>
          </a:p>
        </p:txBody>
      </p:sp>
      <p:graphicFrame>
        <p:nvGraphicFramePr>
          <p:cNvPr id="2" name="表格 1"/>
          <p:cNvGraphicFramePr/>
          <p:nvPr>
            <p:custDataLst>
              <p:tags r:id="rId2"/>
            </p:custDataLst>
          </p:nvPr>
        </p:nvGraphicFramePr>
        <p:xfrm>
          <a:off x="779145" y="1440180"/>
          <a:ext cx="10869930" cy="4569460"/>
        </p:xfrm>
        <a:graphic>
          <a:graphicData uri="http://schemas.openxmlformats.org/drawingml/2006/table">
            <a:tbl>
              <a:tblPr firstRow="1" bandRow="1">
                <a:tableStyleId>{5940675A-B579-460E-94D1-54222C63F5DA}</a:tableStyleId>
              </a:tblPr>
              <a:tblGrid>
                <a:gridCol w="1189355">
                  <a:extLst>
                    <a:ext uri="{9D8B030D-6E8A-4147-A177-3AD203B41FA5}">
                      <a16:colId xmlns:a16="http://schemas.microsoft.com/office/drawing/2014/main" val="20000"/>
                    </a:ext>
                  </a:extLst>
                </a:gridCol>
                <a:gridCol w="4760595">
                  <a:extLst>
                    <a:ext uri="{9D8B030D-6E8A-4147-A177-3AD203B41FA5}">
                      <a16:colId xmlns:a16="http://schemas.microsoft.com/office/drawing/2014/main" val="20001"/>
                    </a:ext>
                  </a:extLst>
                </a:gridCol>
                <a:gridCol w="4919980">
                  <a:extLst>
                    <a:ext uri="{9D8B030D-6E8A-4147-A177-3AD203B41FA5}">
                      <a16:colId xmlns:a16="http://schemas.microsoft.com/office/drawing/2014/main" val="20002"/>
                    </a:ext>
                  </a:extLst>
                </a:gridCol>
              </a:tblGrid>
              <a:tr h="26606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职能</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直线经理的活动与职责</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人力资源管理者的活动与职责</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106553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选人</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提供工作分析、工作描述及工作要求的有关数据和资料;根据企业战略,分析未来工作及工作量,进行人员配置;同候选人进行面谈,做出最后的录用决定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在直线经理所提供资料的基础上制作岗位说明书和岗位规范;根据直线经理提供的人员配置状况制定企业人力资源规划;寻找合格的求职者,对候选人进行初步筛选,并推荐给相关部门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6489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育人</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根据部门具体情况,将员工安排到不同岗位,并对新员工进行指导与培训;实施部门培训,对培训活动进行评价并向人力资源部门提出建议;协助员工设计个人职业发展计划</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拟订培训文件,制订培训计划,准备培训资料;组织企业培训活动,评估培训活动的效果并加以改进;制订员工的职业发展计划</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753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用人</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确定绩效考核指标和标准;对下属的绩效状况进行评估,反馈评估结果,帮助员工改进工作;根据员工的工作表现和个人能力做出岗位轮换或晋升的建议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制定企业的绩效管理制度,组织绩效考核的实施;提供考核指标、标准的专业性指导,培训直线经理正确操作;制定企业的岗位轮换制度和晋升制度,保证岗位调换过程的公正性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1976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留人</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运用激励的方法提高员工工作的积极性;沟通协调本部门内人际关系;根据绩效考核结果确定员工的奖金数量;向人力资源管理者提供关于工作性质和相对价值方面的信息,帮助他们确定工资水平</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进行薪酬调查,制定合理的薪酬制度和福利计划;妥善处理劳资关系;保障员工的健康与安全,为员工创造良好的工作环境;就奖金分配方案和工资支付计划向直线经理提供建议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人力资源管理相关知识</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to="" calcmode="lin" valueType="num">
                                      <p:cBhvr>
                                        <p:cTn id="7" dur="1" fill="hold"/>
                                        <p:tgtEl>
                                          <p:spTgt spid="4"/>
                                        </p:tgtEl>
                                      </p:cBhvr>
                                    </p:anim>
                                  </p:childTnLst>
                                </p:cTn>
                              </p:par>
                              <p:par>
                                <p:cTn id="8" presetID="24"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 to="" calcmode="lin" valueType="num">
                                      <p:cBhvr>
                                        <p:cTn id="10" dur="1" fill="hold"/>
                                        <p:tgtEl>
                                          <p:spTgt spid="2"/>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绩效与绩效管理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绩效计划与绩效沟通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绩效考核指标体系的设计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绩效考核方法的选择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单元五　绩效反馈和结果运用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模块六　绩效管理</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774"/>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252220" y="1297940"/>
            <a:ext cx="9992360" cy="460375"/>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绩效(Performance),又称工作表现、业绩、成效,反映的是人们从事某一种活动所产生的成绩和结果。</a:t>
            </a:r>
            <a:endParaRPr lang="zh-CN" sz="16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绩效与绩效管理</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绩效的概念</a:t>
            </a:r>
          </a:p>
        </p:txBody>
      </p:sp>
      <p:grpSp>
        <p:nvGrpSpPr>
          <p:cNvPr id="4" name="组合 3"/>
          <p:cNvGrpSpPr/>
          <p:nvPr/>
        </p:nvGrpSpPr>
        <p:grpSpPr>
          <a:xfrm>
            <a:off x="562610" y="2150110"/>
            <a:ext cx="11067415" cy="2473960"/>
            <a:chOff x="869" y="2346"/>
            <a:chExt cx="17429" cy="3896"/>
          </a:xfrm>
        </p:grpSpPr>
        <p:grpSp>
          <p:nvGrpSpPr>
            <p:cNvPr id="458" name="椭圆 5"/>
            <p:cNvGrpSpPr/>
            <p:nvPr/>
          </p:nvGrpSpPr>
          <p:grpSpPr>
            <a:xfrm>
              <a:off x="893" y="2346"/>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782" y="2766"/>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04" y="2510"/>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一种观点认为绩效是一种结果,其中比较典型的是伯纳丁(Bernadin,1984)等人的定义,他们认为“绩效是在特定时间范围内,在特定工作职能或活动上生产出的结果记录”。</a:t>
              </a:r>
            </a:p>
          </p:txBody>
        </p:sp>
        <p:grpSp>
          <p:nvGrpSpPr>
            <p:cNvPr id="463" name="椭圆 9"/>
            <p:cNvGrpSpPr/>
            <p:nvPr/>
          </p:nvGrpSpPr>
          <p:grpSpPr>
            <a:xfrm>
              <a:off x="893" y="3846"/>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782" y="4266"/>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04" y="3998"/>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一种观点认为绩效是一种行为,其中比较有代表性的是墨菲(Murphy,1990)和坎贝尔(Campbell,1993)的定义。墨菲认为“绩效是与一个人工作的组织或组织单元的目标有关的一组行为”;坎贝尔则认为“绩效是行为的同义词,它是人们实际的行为表现,不是行为的后果或结果”。</a:t>
              </a:r>
            </a:p>
          </p:txBody>
        </p:sp>
        <p:grpSp>
          <p:nvGrpSpPr>
            <p:cNvPr id="468" name="椭圆 13"/>
            <p:cNvGrpSpPr/>
            <p:nvPr/>
          </p:nvGrpSpPr>
          <p:grpSpPr>
            <a:xfrm>
              <a:off x="869" y="533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758" y="576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380" y="549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还有一种观点认为绩效包括行为和结果两个方面,行为是达到绩效结果的条件之一,即:</a:t>
              </a:r>
            </a:p>
            <a:p>
              <a:pPr lvl="0" algn="l">
                <a:buClrTx/>
                <a:buSzTx/>
                <a:buFontTx/>
              </a:pPr>
              <a:r>
                <a:rPr lang="zh-CN" altLang="zh-CN" sz="1600" dirty="0">
                  <a:latin typeface="微软雅黑" panose="020B0503020204020204" charset="-122"/>
                  <a:ea typeface="微软雅黑" panose="020B0503020204020204" charset="-122"/>
                  <a:sym typeface="+mn-ea"/>
                </a:rPr>
                <a:t>　　结果(做什么)+ 行为(如何做)= 高绩效	</a:t>
              </a:r>
            </a:p>
          </p:txBody>
        </p:sp>
      </p:grpSp>
      <p:sp>
        <p:nvSpPr>
          <p:cNvPr id="5" name="矩形 4"/>
          <p:cNvSpPr/>
          <p:nvPr/>
        </p:nvSpPr>
        <p:spPr>
          <a:xfrm>
            <a:off x="1252220" y="5018405"/>
            <a:ext cx="9992360" cy="1568450"/>
          </a:xfrm>
          <a:prstGeom prst="rect">
            <a:avLst/>
          </a:prstGeom>
          <a:solidFill>
            <a:schemeClr val="accent3">
              <a:lumMod val="90000"/>
            </a:schemeClr>
          </a:solidFill>
          <a:ln>
            <a:solidFill>
              <a:schemeClr val="accent2"/>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从管理实践来看,单纯地把绩效看成是结果或者行为都是有失偏颇的,员工希望企业在重视结果的同时,也重视他们在工作过程中所表现的行为,能够给予他们一定的支持和帮助来提高个人的绩效,进而提升组织的绩效,实现企业的战略目标。</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本模块采用较宽泛的绩效概念,把绩效看成是行为和结果的统一体,即工作中应该做什么和如何做。</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2000" fill="hold">
                                          <p:stCondLst>
                                            <p:cond delay="0"/>
                                          </p:stCondLst>
                                        </p:cTn>
                                        <p:tgtEl>
                                          <p:spTgt spid="4"/>
                                        </p:tgtEl>
                                        <p:attrNameLst>
                                          <p:attrName>style.visibility</p:attrName>
                                        </p:attrNameLst>
                                      </p:cBhvr>
                                      <p:to>
                                        <p:strVal val="visible"/>
                                      </p:to>
                                    </p:set>
                                    <p:anim calcmode="lin" valueType="num">
                                      <p:cBhvr>
                                        <p:cTn id="14" dur="2000" fill="hold"/>
                                        <p:tgtEl>
                                          <p:spTgt spid="4"/>
                                        </p:tgtEl>
                                        <p:attrNameLst>
                                          <p:attrName>ppt_x</p:attrName>
                                        </p:attrNameLst>
                                      </p:cBhvr>
                                      <p:tavLst>
                                        <p:tav tm="0">
                                          <p:val>
                                            <p:strVal val="#ppt_x-.2"/>
                                          </p:val>
                                        </p:tav>
                                        <p:tav tm="100000">
                                          <p:val>
                                            <p:strVal val="#ppt_x"/>
                                          </p:val>
                                        </p:tav>
                                      </p:tavLst>
                                    </p:anim>
                                    <p:anim calcmode="lin" valueType="num">
                                      <p:cBhvr>
                                        <p:cTn id="15" dur="2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6" dur="2000"/>
                                        <p:tgtEl>
                                          <p:spTgt spid="4"/>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6" grpId="0"/>
      <p:bldP spid="6" grpId="1"/>
      <p:bldP spid="5" grpId="0" bldLvl="0" animBg="1"/>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绩效与绩效管理</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绩效管理的概念</a:t>
            </a:r>
          </a:p>
        </p:txBody>
      </p:sp>
      <p:grpSp>
        <p:nvGrpSpPr>
          <p:cNvPr id="3" name="组合 2"/>
          <p:cNvGrpSpPr/>
          <p:nvPr/>
        </p:nvGrpSpPr>
        <p:grpSpPr>
          <a:xfrm>
            <a:off x="1192530" y="1160145"/>
            <a:ext cx="11067415" cy="2473960"/>
            <a:chOff x="869" y="2346"/>
            <a:chExt cx="17429" cy="3896"/>
          </a:xfrm>
        </p:grpSpPr>
        <p:grpSp>
          <p:nvGrpSpPr>
            <p:cNvPr id="7" name="椭圆 5"/>
            <p:cNvGrpSpPr/>
            <p:nvPr/>
          </p:nvGrpSpPr>
          <p:grpSpPr>
            <a:xfrm>
              <a:off x="893" y="2346"/>
              <a:ext cx="908" cy="908"/>
              <a:chOff x="-1" y="-1"/>
              <a:chExt cx="432600" cy="432626"/>
            </a:xfrm>
          </p:grpSpPr>
          <p:sp>
            <p:nvSpPr>
              <p:cNvPr id="8"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0"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11" name="直接连接符 6"/>
            <p:cNvSpPr/>
            <p:nvPr/>
          </p:nvSpPr>
          <p:spPr>
            <a:xfrm>
              <a:off x="1782" y="2766"/>
              <a:ext cx="1573" cy="0"/>
            </a:xfrm>
            <a:prstGeom prst="line">
              <a:avLst/>
            </a:prstGeom>
            <a:ln w="6350">
              <a:solidFill>
                <a:srgbClr val="808080"/>
              </a:solidFill>
              <a:prstDash val="dash"/>
              <a:miter/>
              <a:tailEnd type="oval"/>
            </a:ln>
          </p:spPr>
          <p:txBody>
            <a:bodyPr lIns="60959" rIns="60959"/>
            <a:lstStyle/>
            <a:p>
              <a:endParaRPr sz="2400"/>
            </a:p>
          </p:txBody>
        </p:sp>
        <p:sp>
          <p:nvSpPr>
            <p:cNvPr id="12" name="标题 11"/>
            <p:cNvSpPr txBox="1"/>
            <p:nvPr/>
          </p:nvSpPr>
          <p:spPr>
            <a:xfrm>
              <a:off x="3404" y="2510"/>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观点一:绩效管理是管理组织绩效的系统。</a:t>
              </a:r>
            </a:p>
          </p:txBody>
        </p:sp>
        <p:grpSp>
          <p:nvGrpSpPr>
            <p:cNvPr id="13" name="椭圆 9"/>
            <p:cNvGrpSpPr/>
            <p:nvPr/>
          </p:nvGrpSpPr>
          <p:grpSpPr>
            <a:xfrm>
              <a:off x="893" y="3846"/>
              <a:ext cx="908" cy="908"/>
              <a:chOff x="-1" y="-1"/>
              <a:chExt cx="432600" cy="432626"/>
            </a:xfrm>
          </p:grpSpPr>
          <p:sp>
            <p:nvSpPr>
              <p:cNvPr id="14"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5"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16" name="直接连接符 11"/>
            <p:cNvSpPr/>
            <p:nvPr/>
          </p:nvSpPr>
          <p:spPr>
            <a:xfrm>
              <a:off x="1782" y="4266"/>
              <a:ext cx="1573" cy="0"/>
            </a:xfrm>
            <a:prstGeom prst="line">
              <a:avLst/>
            </a:prstGeom>
            <a:ln w="6350">
              <a:solidFill>
                <a:srgbClr val="808080"/>
              </a:solidFill>
              <a:prstDash val="dash"/>
              <a:miter/>
              <a:tailEnd type="oval"/>
            </a:ln>
          </p:spPr>
          <p:txBody>
            <a:bodyPr lIns="60959" rIns="60959"/>
            <a:lstStyle/>
            <a:p>
              <a:endParaRPr sz="2400"/>
            </a:p>
          </p:txBody>
        </p:sp>
        <p:sp>
          <p:nvSpPr>
            <p:cNvPr id="17" name="标题 11"/>
            <p:cNvSpPr txBox="1"/>
            <p:nvPr/>
          </p:nvSpPr>
          <p:spPr>
            <a:xfrm>
              <a:off x="3404" y="3998"/>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观点二:绩效管理是管理员工绩效的系统。</a:t>
              </a:r>
            </a:p>
          </p:txBody>
        </p:sp>
        <p:grpSp>
          <p:nvGrpSpPr>
            <p:cNvPr id="18" name="椭圆 13"/>
            <p:cNvGrpSpPr/>
            <p:nvPr/>
          </p:nvGrpSpPr>
          <p:grpSpPr>
            <a:xfrm>
              <a:off x="869" y="5333"/>
              <a:ext cx="908" cy="908"/>
              <a:chOff x="-1" y="-1"/>
              <a:chExt cx="432600" cy="432626"/>
            </a:xfrm>
          </p:grpSpPr>
          <p:sp>
            <p:nvSpPr>
              <p:cNvPr id="19"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0"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21" name="直接连接符 14"/>
            <p:cNvSpPr/>
            <p:nvPr/>
          </p:nvSpPr>
          <p:spPr>
            <a:xfrm>
              <a:off x="1758" y="5769"/>
              <a:ext cx="1573" cy="0"/>
            </a:xfrm>
            <a:prstGeom prst="line">
              <a:avLst/>
            </a:prstGeom>
            <a:ln w="6350">
              <a:solidFill>
                <a:srgbClr val="808080"/>
              </a:solidFill>
              <a:prstDash val="dash"/>
              <a:miter/>
              <a:tailEnd type="oval"/>
            </a:ln>
          </p:spPr>
          <p:txBody>
            <a:bodyPr lIns="60959" rIns="60959"/>
            <a:lstStyle/>
            <a:p>
              <a:endParaRPr sz="2400"/>
            </a:p>
          </p:txBody>
        </p:sp>
        <p:sp>
          <p:nvSpPr>
            <p:cNvPr id="22" name="标题 11"/>
            <p:cNvSpPr txBox="1"/>
            <p:nvPr/>
          </p:nvSpPr>
          <p:spPr>
            <a:xfrm>
              <a:off x="3380" y="549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观点三:绩效管理是管理组织和员工绩效的综合系统。</a:t>
              </a:r>
            </a:p>
          </p:txBody>
        </p:sp>
      </p:grpSp>
      <p:sp>
        <p:nvSpPr>
          <p:cNvPr id="23" name="矩形 22"/>
          <p:cNvSpPr/>
          <p:nvPr/>
        </p:nvSpPr>
        <p:spPr>
          <a:xfrm>
            <a:off x="1105535" y="4186555"/>
            <a:ext cx="9992360" cy="1568450"/>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绩效管理是一个完整的系统,它把员工的绩效和组织的绩效结合在一起,将员工的绩效管理提升到战略管理的层面,它强调管理者与员工的共同参与,通过持续开放的沟通,将企业的战略目标、员工的绩效目标以及考核指标、考核标准、考核结果等传递给员工,帮助员工消除工作过程中的障碍,为员工提供必要的支持与指导,与员工一起完成绩效目标,并对绩效结果进行合理运用,最终实现组织的战略目标。</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500"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ppt_x</p:attrName>
                                        </p:attrNameLst>
                                      </p:cBhvr>
                                      <p:tavLst>
                                        <p:tav tm="0">
                                          <p:val>
                                            <p:strVal val="#ppt_x-.2"/>
                                          </p:val>
                                        </p:tav>
                                        <p:tav tm="100000">
                                          <p:val>
                                            <p:strVal val="#ppt_x"/>
                                          </p:val>
                                        </p:tav>
                                      </p:tavLst>
                                    </p:anim>
                                    <p:anim calcmode="lin" valueType="num">
                                      <p:cBhvr>
                                        <p:cTn id="13" dur="5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4" dur="500"/>
                                        <p:tgtEl>
                                          <p:spTgt spid="3"/>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23" grpId="0" bldLvl="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绩效与绩效管理</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绩效管理的流程</a:t>
            </a:r>
          </a:p>
        </p:txBody>
      </p:sp>
      <p:sp>
        <p:nvSpPr>
          <p:cNvPr id="3" name="矩形 2"/>
          <p:cNvSpPr/>
          <p:nvPr>
            <p:custDataLst>
              <p:tags r:id="rId2"/>
            </p:custDataLst>
          </p:nvPr>
        </p:nvSpPr>
        <p:spPr>
          <a:xfrm>
            <a:off x="801076" y="1496939"/>
            <a:ext cx="3360813" cy="2019547"/>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8" name="矩形 7"/>
          <p:cNvSpPr/>
          <p:nvPr>
            <p:custDataLst>
              <p:tags r:id="rId3"/>
            </p:custDataLst>
          </p:nvPr>
        </p:nvSpPr>
        <p:spPr>
          <a:xfrm>
            <a:off x="2248622" y="1196804"/>
            <a:ext cx="521539" cy="500132"/>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9" name="文本框 8"/>
          <p:cNvSpPr txBox="1"/>
          <p:nvPr>
            <p:custDataLst>
              <p:tags r:id="rId4"/>
            </p:custDataLst>
          </p:nvPr>
        </p:nvSpPr>
        <p:spPr>
          <a:xfrm>
            <a:off x="2301164" y="1225994"/>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A</a:t>
            </a:r>
          </a:p>
        </p:txBody>
      </p:sp>
      <p:sp>
        <p:nvSpPr>
          <p:cNvPr id="10" name="文本框 9"/>
          <p:cNvSpPr txBox="1"/>
          <p:nvPr>
            <p:custDataLst>
              <p:tags r:id="rId5"/>
            </p:custDataLst>
          </p:nvPr>
        </p:nvSpPr>
        <p:spPr>
          <a:xfrm>
            <a:off x="858486" y="1984863"/>
            <a:ext cx="3249888" cy="1241578"/>
          </a:xfrm>
          <a:prstGeom prst="rect">
            <a:avLst/>
          </a:prstGeom>
          <a:noFill/>
        </p:spPr>
        <p:txBody>
          <a:bodyPr lIns="68580" tIns="34290" rIns="68580" bIns="34290">
            <a:noAutofit/>
          </a:bodyPr>
          <a:lstStyle>
            <a:defPPr>
              <a:defRPr lang="zh-CN"/>
            </a:defPPr>
            <a:lvl1pPr fontAlgn="auto">
              <a:lnSpc>
                <a:spcPct val="130000"/>
              </a:lnSpc>
              <a:spcAft>
                <a:spcPts val="1000"/>
              </a:spcAft>
              <a:defRPr sz="1600" spc="150"/>
            </a:lvl1pPr>
          </a:lstStyle>
          <a:p>
            <a:r>
              <a:rPr altLang="zh-CN" sz="1200" dirty="0">
                <a:latin typeface="微软雅黑" panose="020B0503020204020204" charset="-122"/>
                <a:ea typeface="微软雅黑" panose="020B0503020204020204" charset="-122"/>
                <a:cs typeface="微软雅黑" panose="020B0503020204020204" charset="-122"/>
              </a:rPr>
              <a:t>绩效计划是绩效管理过程的起点,它的主要任务是依据企业的战略目标,来确定绩效目标。</a:t>
            </a:r>
          </a:p>
        </p:txBody>
      </p:sp>
      <p:sp>
        <p:nvSpPr>
          <p:cNvPr id="11" name="文本框 10"/>
          <p:cNvSpPr txBox="1"/>
          <p:nvPr>
            <p:custDataLst>
              <p:tags r:id="rId6"/>
            </p:custDataLst>
          </p:nvPr>
        </p:nvSpPr>
        <p:spPr>
          <a:xfrm>
            <a:off x="918638" y="1619979"/>
            <a:ext cx="2539583"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lang="en-US" altLang="zh-CN"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1.</a:t>
            </a:r>
            <a:r>
              <a:rPr lang="zh-CN" altLang="en-US"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绩效计划</a:t>
            </a:r>
          </a:p>
        </p:txBody>
      </p:sp>
      <p:sp>
        <p:nvSpPr>
          <p:cNvPr id="13" name="矩形 12"/>
          <p:cNvSpPr/>
          <p:nvPr>
            <p:custDataLst>
              <p:tags r:id="rId7"/>
            </p:custDataLst>
          </p:nvPr>
        </p:nvSpPr>
        <p:spPr>
          <a:xfrm>
            <a:off x="4394607" y="1507198"/>
            <a:ext cx="3362759" cy="2021186"/>
          </a:xfrm>
          <a:prstGeom prst="rect">
            <a:avLst/>
          </a:prstGeom>
          <a:solidFill>
            <a:schemeClr val="bg2"/>
          </a:solid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14" name="矩形 13"/>
          <p:cNvSpPr/>
          <p:nvPr>
            <p:custDataLst>
              <p:tags r:id="rId8"/>
            </p:custDataLst>
          </p:nvPr>
        </p:nvSpPr>
        <p:spPr>
          <a:xfrm>
            <a:off x="5815217" y="1182937"/>
            <a:ext cx="521539" cy="500132"/>
          </a:xfrm>
          <a:prstGeom prst="rect">
            <a:avLst/>
          </a:prstGeom>
          <a:solidFill>
            <a:schemeClr val="accent2"/>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15" name="文本框 14"/>
          <p:cNvSpPr txBox="1"/>
          <p:nvPr>
            <p:custDataLst>
              <p:tags r:id="rId9"/>
            </p:custDataLst>
          </p:nvPr>
        </p:nvSpPr>
        <p:spPr>
          <a:xfrm>
            <a:off x="5858110" y="1216264"/>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B</a:t>
            </a:r>
          </a:p>
        </p:txBody>
      </p:sp>
      <p:sp>
        <p:nvSpPr>
          <p:cNvPr id="16" name="文本框 15"/>
          <p:cNvSpPr txBox="1"/>
          <p:nvPr>
            <p:custDataLst>
              <p:tags r:id="rId10"/>
            </p:custDataLst>
          </p:nvPr>
        </p:nvSpPr>
        <p:spPr>
          <a:xfrm>
            <a:off x="4468059" y="1985887"/>
            <a:ext cx="3261566" cy="1076159"/>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绩效计划制订之后,被评估者就可以按照计划开展工作。在整个绩效工作期间,管理者要对被评估者的工作进行监督和指导,对发现的问题及时给予解决,并根据实际情况合理地调整绩效计划,以利于绩效管理的顺利进行。</a:t>
            </a:r>
          </a:p>
        </p:txBody>
      </p:sp>
      <p:sp>
        <p:nvSpPr>
          <p:cNvPr id="17" name="文本框 16"/>
          <p:cNvSpPr txBox="1"/>
          <p:nvPr>
            <p:custDataLst>
              <p:tags r:id="rId11"/>
            </p:custDataLst>
          </p:nvPr>
        </p:nvSpPr>
        <p:spPr>
          <a:xfrm>
            <a:off x="4478355" y="1657485"/>
            <a:ext cx="2537638" cy="395047"/>
          </a:xfrm>
          <a:prstGeom prst="rect">
            <a:avLst/>
          </a:prstGeom>
          <a:noFill/>
        </p:spPr>
        <p:txBody>
          <a:bodyPr lIns="68580" tIns="34290" rIns="68580" bIns="34290"/>
          <a:lstStyle>
            <a:defPPr>
              <a:defRPr lang="zh-CN"/>
            </a:defPPr>
            <a:lvl1pPr>
              <a:defRPr sz="2400" spc="200">
                <a:latin typeface="微软雅黑" panose="020B0503020204020204" charset="-122"/>
                <a:ea typeface="微软雅黑" panose="020B0503020204020204" charset="-122"/>
              </a:defRPr>
            </a:lvl1pPr>
          </a:lstStyle>
          <a:p>
            <a:pPr>
              <a:lnSpc>
                <a:spcPct val="120000"/>
              </a:lnSpc>
            </a:pPr>
            <a:r>
              <a:rPr lang="en-US" altLang="zh-CN" sz="1600" b="1" noProof="1">
                <a:solidFill>
                  <a:schemeClr val="tx1">
                    <a:lumMod val="85000"/>
                    <a:lumOff val="15000"/>
                  </a:schemeClr>
                </a:solidFill>
                <a:cs typeface="微软雅黑" panose="020B0503020204020204" charset="-122"/>
                <a:sym typeface="Arial" panose="020B0604020202020204" pitchFamily="34" charset="0"/>
              </a:rPr>
              <a:t>2.</a:t>
            </a:r>
            <a:r>
              <a:rPr lang="zh-CN" altLang="en-US" sz="1600" b="1" noProof="1">
                <a:solidFill>
                  <a:schemeClr val="tx1">
                    <a:lumMod val="85000"/>
                    <a:lumOff val="15000"/>
                  </a:schemeClr>
                </a:solidFill>
                <a:cs typeface="微软雅黑" panose="020B0503020204020204" charset="-122"/>
                <a:sym typeface="Arial" panose="020B0604020202020204" pitchFamily="34" charset="0"/>
              </a:rPr>
              <a:t>绩效沟通</a:t>
            </a:r>
          </a:p>
        </p:txBody>
      </p:sp>
      <p:sp>
        <p:nvSpPr>
          <p:cNvPr id="19" name="矩形 18"/>
          <p:cNvSpPr/>
          <p:nvPr>
            <p:custDataLst>
              <p:tags r:id="rId12"/>
            </p:custDataLst>
          </p:nvPr>
        </p:nvSpPr>
        <p:spPr>
          <a:xfrm>
            <a:off x="7973455" y="1507198"/>
            <a:ext cx="3362759" cy="2021186"/>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0" name="矩形 19"/>
          <p:cNvSpPr/>
          <p:nvPr>
            <p:custDataLst>
              <p:tags r:id="rId13"/>
            </p:custDataLst>
          </p:nvPr>
        </p:nvSpPr>
        <p:spPr>
          <a:xfrm>
            <a:off x="9480133" y="1196804"/>
            <a:ext cx="521539" cy="500132"/>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21" name="文本框 20"/>
          <p:cNvSpPr txBox="1"/>
          <p:nvPr>
            <p:custDataLst>
              <p:tags r:id="rId14"/>
            </p:custDataLst>
          </p:nvPr>
        </p:nvSpPr>
        <p:spPr>
          <a:xfrm>
            <a:off x="9525334" y="1206533"/>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C</a:t>
            </a:r>
          </a:p>
        </p:txBody>
      </p:sp>
      <p:sp>
        <p:nvSpPr>
          <p:cNvPr id="22" name="文本框 21"/>
          <p:cNvSpPr txBox="1"/>
          <p:nvPr>
            <p:custDataLst>
              <p:tags r:id="rId15"/>
            </p:custDataLst>
          </p:nvPr>
        </p:nvSpPr>
        <p:spPr>
          <a:xfrm>
            <a:off x="8060235" y="2013411"/>
            <a:ext cx="3275979" cy="624815"/>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绩效考核大多在年底进行,它是对员工绩效目标实现程度的一种评估,评估的依据就是在绩效计划阶段双方达成一致意见的绩效目标及其衡量标准。绩效考核包括工作结果考核和工作行为评估两个方面。</a:t>
            </a:r>
          </a:p>
        </p:txBody>
      </p:sp>
      <p:sp>
        <p:nvSpPr>
          <p:cNvPr id="23" name="文本框 22"/>
          <p:cNvSpPr txBox="1"/>
          <p:nvPr>
            <p:custDataLst>
              <p:tags r:id="rId16"/>
            </p:custDataLst>
          </p:nvPr>
        </p:nvSpPr>
        <p:spPr>
          <a:xfrm>
            <a:off x="8060235" y="1667487"/>
            <a:ext cx="2537638"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lang="en-US" altLang="zh-CN"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3.</a:t>
            </a:r>
            <a:r>
              <a:rPr lang="zh-CN" altLang="en-US"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绩效考核</a:t>
            </a:r>
          </a:p>
        </p:txBody>
      </p:sp>
      <p:sp>
        <p:nvSpPr>
          <p:cNvPr id="25" name="矩形 24"/>
          <p:cNvSpPr/>
          <p:nvPr>
            <p:custDataLst>
              <p:tags r:id="rId17"/>
            </p:custDataLst>
          </p:nvPr>
        </p:nvSpPr>
        <p:spPr>
          <a:xfrm>
            <a:off x="2509390" y="3933909"/>
            <a:ext cx="3362759" cy="2021186"/>
          </a:xfrm>
          <a:prstGeom prst="rect">
            <a:avLst/>
          </a:prstGeom>
          <a:solidFill>
            <a:schemeClr val="bg2"/>
          </a:solid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6" name="矩形 25"/>
          <p:cNvSpPr/>
          <p:nvPr>
            <p:custDataLst>
              <p:tags r:id="rId18"/>
            </p:custDataLst>
          </p:nvPr>
        </p:nvSpPr>
        <p:spPr>
          <a:xfrm>
            <a:off x="4001008" y="3727959"/>
            <a:ext cx="521539" cy="502079"/>
          </a:xfrm>
          <a:prstGeom prst="rect">
            <a:avLst/>
          </a:prstGeom>
          <a:solidFill>
            <a:schemeClr val="accent2"/>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7" name="文本框 26"/>
          <p:cNvSpPr txBox="1"/>
          <p:nvPr>
            <p:custDataLst>
              <p:tags r:id="rId19"/>
            </p:custDataLst>
          </p:nvPr>
        </p:nvSpPr>
        <p:spPr>
          <a:xfrm>
            <a:off x="4060455" y="3745042"/>
            <a:ext cx="418398" cy="482618"/>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latin typeface="微软雅黑" panose="020B0503020204020204" charset="-122"/>
                <a:ea typeface="微软雅黑" panose="020B0503020204020204" charset="-122"/>
                <a:sym typeface="Arial" panose="020B0604020202020204" pitchFamily="34" charset="0"/>
              </a:rPr>
              <a:t>D</a:t>
            </a:r>
          </a:p>
        </p:txBody>
      </p:sp>
      <p:sp>
        <p:nvSpPr>
          <p:cNvPr id="29" name="文本框 28"/>
          <p:cNvSpPr txBox="1"/>
          <p:nvPr>
            <p:custDataLst>
              <p:tags r:id="rId20"/>
            </p:custDataLst>
          </p:nvPr>
        </p:nvSpPr>
        <p:spPr>
          <a:xfrm>
            <a:off x="2509390" y="4176972"/>
            <a:ext cx="2539584"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lang="en-US" altLang="zh-CN"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4.</a:t>
            </a:r>
            <a:r>
              <a:rPr lang="zh-CN" altLang="en-US"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绩效反馈</a:t>
            </a:r>
          </a:p>
        </p:txBody>
      </p:sp>
      <p:sp>
        <p:nvSpPr>
          <p:cNvPr id="31" name="矩形 30"/>
          <p:cNvSpPr/>
          <p:nvPr>
            <p:custDataLst>
              <p:tags r:id="rId21"/>
            </p:custDataLst>
          </p:nvPr>
        </p:nvSpPr>
        <p:spPr>
          <a:xfrm>
            <a:off x="6131948" y="3947550"/>
            <a:ext cx="3362759" cy="2021186"/>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32" name="矩形 31"/>
          <p:cNvSpPr/>
          <p:nvPr>
            <p:custDataLst>
              <p:tags r:id="rId22"/>
            </p:custDataLst>
          </p:nvPr>
        </p:nvSpPr>
        <p:spPr>
          <a:xfrm>
            <a:off x="7575244" y="3711207"/>
            <a:ext cx="521539" cy="502079"/>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33" name="文本框 32"/>
          <p:cNvSpPr txBox="1"/>
          <p:nvPr>
            <p:custDataLst>
              <p:tags r:id="rId23"/>
            </p:custDataLst>
          </p:nvPr>
        </p:nvSpPr>
        <p:spPr>
          <a:xfrm>
            <a:off x="7626814" y="3711207"/>
            <a:ext cx="418399" cy="482618"/>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latin typeface="微软雅黑" panose="020B0503020204020204" charset="-122"/>
                <a:ea typeface="微软雅黑" panose="020B0503020204020204" charset="-122"/>
                <a:sym typeface="Arial" panose="020B0604020202020204" pitchFamily="34" charset="0"/>
              </a:rPr>
              <a:t>E</a:t>
            </a:r>
          </a:p>
        </p:txBody>
      </p:sp>
      <p:sp>
        <p:nvSpPr>
          <p:cNvPr id="34" name="文本框 33"/>
          <p:cNvSpPr txBox="1"/>
          <p:nvPr>
            <p:custDataLst>
              <p:tags r:id="rId24"/>
            </p:custDataLst>
          </p:nvPr>
        </p:nvSpPr>
        <p:spPr>
          <a:xfrm>
            <a:off x="6085261" y="4482018"/>
            <a:ext cx="3409593" cy="1196943"/>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当绩效考核完成之后,对绩效考核的结果必须进行合理运用,这样才算完成一个周期的绩效管理。绩效考核的结果有很多用途,比如绩效改进、招聘和选择、薪酬及奖金的分配、职务调整、培训与开发、人力资源规划等。</a:t>
            </a:r>
          </a:p>
        </p:txBody>
      </p:sp>
      <p:sp>
        <p:nvSpPr>
          <p:cNvPr id="35" name="文本框 34"/>
          <p:cNvSpPr txBox="1"/>
          <p:nvPr>
            <p:custDataLst>
              <p:tags r:id="rId25"/>
            </p:custDataLst>
          </p:nvPr>
        </p:nvSpPr>
        <p:spPr>
          <a:xfrm>
            <a:off x="6131948" y="4125818"/>
            <a:ext cx="2539583"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lang="en-US" altLang="zh-CN"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5.</a:t>
            </a:r>
            <a:r>
              <a:rPr lang="zh-CN" altLang="en-US"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结果运用</a:t>
            </a:r>
          </a:p>
        </p:txBody>
      </p:sp>
      <p:sp>
        <p:nvSpPr>
          <p:cNvPr id="41" name="文本框 40"/>
          <p:cNvSpPr txBox="1"/>
          <p:nvPr>
            <p:custDataLst>
              <p:tags r:id="rId26"/>
            </p:custDataLst>
          </p:nvPr>
        </p:nvSpPr>
        <p:spPr>
          <a:xfrm>
            <a:off x="2604765" y="4486989"/>
            <a:ext cx="3171395" cy="1046569"/>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绩效考核完成之后,管理者应该把绩效考核的结果反馈给员工,反馈最好采取面谈的形式,这样可以确保反馈的质量。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par>
                          <p:cTn id="8" fill="hold">
                            <p:stCondLst>
                              <p:cond delay="0"/>
                            </p:stCondLst>
                            <p:childTnLst>
                              <p:par>
                                <p:cTn id="9" presetID="42"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anim calcmode="lin" valueType="num">
                                      <p:cBhvr>
                                        <p:cTn id="32" dur="1000" fill="hold"/>
                                        <p:tgtEl>
                                          <p:spTgt spid="10"/>
                                        </p:tgtEl>
                                        <p:attrNameLst>
                                          <p:attrName>ppt_x</p:attrName>
                                        </p:attrNameLst>
                                      </p:cBhvr>
                                      <p:tavLst>
                                        <p:tav tm="0">
                                          <p:val>
                                            <p:strVal val="#ppt_x"/>
                                          </p:val>
                                        </p:tav>
                                        <p:tav tm="100000">
                                          <p:val>
                                            <p:strVal val="#ppt_x"/>
                                          </p:val>
                                        </p:tav>
                                      </p:tavLst>
                                    </p:anim>
                                    <p:anim calcmode="lin" valueType="num">
                                      <p:cBhvr>
                                        <p:cTn id="33" dur="1000" fill="hold"/>
                                        <p:tgtEl>
                                          <p:spTgt spid="10"/>
                                        </p:tgtEl>
                                        <p:attrNameLst>
                                          <p:attrName>ppt_y</p:attrName>
                                        </p:attrNameLst>
                                      </p:cBhvr>
                                      <p:tavLst>
                                        <p:tav tm="0">
                                          <p:val>
                                            <p:strVal val="#ppt_y+.1"/>
                                          </p:val>
                                        </p:tav>
                                        <p:tav tm="100000">
                                          <p:val>
                                            <p:strVal val="#ppt_y"/>
                                          </p:val>
                                        </p:tav>
                                      </p:tavLst>
                                    </p:anim>
                                  </p:childTnLst>
                                </p:cTn>
                              </p:par>
                            </p:childTnLst>
                          </p:cTn>
                        </p:par>
                        <p:par>
                          <p:cTn id="34" fill="hold">
                            <p:stCondLst>
                              <p:cond delay="1000"/>
                            </p:stCondLst>
                            <p:childTnLst>
                              <p:par>
                                <p:cTn id="35" presetID="42" presetClass="entr" presetSubtype="0"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1000"/>
                                        <p:tgtEl>
                                          <p:spTgt spid="13"/>
                                        </p:tgtEl>
                                      </p:cBhvr>
                                    </p:animEffect>
                                    <p:anim calcmode="lin" valueType="num">
                                      <p:cBhvr>
                                        <p:cTn id="38" dur="1000" fill="hold"/>
                                        <p:tgtEl>
                                          <p:spTgt spid="13"/>
                                        </p:tgtEl>
                                        <p:attrNameLst>
                                          <p:attrName>ppt_x</p:attrName>
                                        </p:attrNameLst>
                                      </p:cBhvr>
                                      <p:tavLst>
                                        <p:tav tm="0">
                                          <p:val>
                                            <p:strVal val="#ppt_x"/>
                                          </p:val>
                                        </p:tav>
                                        <p:tav tm="100000">
                                          <p:val>
                                            <p:strVal val="#ppt_x"/>
                                          </p:val>
                                        </p:tav>
                                      </p:tavLst>
                                    </p:anim>
                                    <p:anim calcmode="lin" valueType="num">
                                      <p:cBhvr>
                                        <p:cTn id="39" dur="1000" fill="hold"/>
                                        <p:tgtEl>
                                          <p:spTgt spid="13"/>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1000"/>
                                        <p:tgtEl>
                                          <p:spTgt spid="15"/>
                                        </p:tgtEl>
                                      </p:cBhvr>
                                    </p:animEffect>
                                    <p:anim calcmode="lin" valueType="num">
                                      <p:cBhvr>
                                        <p:cTn id="43" dur="1000" fill="hold"/>
                                        <p:tgtEl>
                                          <p:spTgt spid="15"/>
                                        </p:tgtEl>
                                        <p:attrNameLst>
                                          <p:attrName>ppt_x</p:attrName>
                                        </p:attrNameLst>
                                      </p:cBhvr>
                                      <p:tavLst>
                                        <p:tav tm="0">
                                          <p:val>
                                            <p:strVal val="#ppt_x"/>
                                          </p:val>
                                        </p:tav>
                                        <p:tav tm="100000">
                                          <p:val>
                                            <p:strVal val="#ppt_x"/>
                                          </p:val>
                                        </p:tav>
                                      </p:tavLst>
                                    </p:anim>
                                    <p:anim calcmode="lin" valueType="num">
                                      <p:cBhvr>
                                        <p:cTn id="44" dur="1000" fill="hold"/>
                                        <p:tgtEl>
                                          <p:spTgt spid="15"/>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fade">
                                      <p:cBhvr>
                                        <p:cTn id="47" dur="1000"/>
                                        <p:tgtEl>
                                          <p:spTgt spid="14"/>
                                        </p:tgtEl>
                                      </p:cBhvr>
                                    </p:animEffect>
                                    <p:anim calcmode="lin" valueType="num">
                                      <p:cBhvr>
                                        <p:cTn id="48" dur="1000" fill="hold"/>
                                        <p:tgtEl>
                                          <p:spTgt spid="14"/>
                                        </p:tgtEl>
                                        <p:attrNameLst>
                                          <p:attrName>ppt_x</p:attrName>
                                        </p:attrNameLst>
                                      </p:cBhvr>
                                      <p:tavLst>
                                        <p:tav tm="0">
                                          <p:val>
                                            <p:strVal val="#ppt_x"/>
                                          </p:val>
                                        </p:tav>
                                        <p:tav tm="100000">
                                          <p:val>
                                            <p:strVal val="#ppt_x"/>
                                          </p:val>
                                        </p:tav>
                                      </p:tavLst>
                                    </p:anim>
                                    <p:anim calcmode="lin" valueType="num">
                                      <p:cBhvr>
                                        <p:cTn id="49" dur="1000" fill="hold"/>
                                        <p:tgtEl>
                                          <p:spTgt spid="1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1000"/>
                                        <p:tgtEl>
                                          <p:spTgt spid="17"/>
                                        </p:tgtEl>
                                      </p:cBhvr>
                                    </p:animEffect>
                                    <p:anim calcmode="lin" valueType="num">
                                      <p:cBhvr>
                                        <p:cTn id="53" dur="1000" fill="hold"/>
                                        <p:tgtEl>
                                          <p:spTgt spid="17"/>
                                        </p:tgtEl>
                                        <p:attrNameLst>
                                          <p:attrName>ppt_x</p:attrName>
                                        </p:attrNameLst>
                                      </p:cBhvr>
                                      <p:tavLst>
                                        <p:tav tm="0">
                                          <p:val>
                                            <p:strVal val="#ppt_x"/>
                                          </p:val>
                                        </p:tav>
                                        <p:tav tm="100000">
                                          <p:val>
                                            <p:strVal val="#ppt_x"/>
                                          </p:val>
                                        </p:tav>
                                      </p:tavLst>
                                    </p:anim>
                                    <p:anim calcmode="lin" valueType="num">
                                      <p:cBhvr>
                                        <p:cTn id="54" dur="1000" fill="hold"/>
                                        <p:tgtEl>
                                          <p:spTgt spid="17"/>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fade">
                                      <p:cBhvr>
                                        <p:cTn id="57" dur="1000"/>
                                        <p:tgtEl>
                                          <p:spTgt spid="16"/>
                                        </p:tgtEl>
                                      </p:cBhvr>
                                    </p:animEffect>
                                    <p:anim calcmode="lin" valueType="num">
                                      <p:cBhvr>
                                        <p:cTn id="58" dur="1000" fill="hold"/>
                                        <p:tgtEl>
                                          <p:spTgt spid="16"/>
                                        </p:tgtEl>
                                        <p:attrNameLst>
                                          <p:attrName>ppt_x</p:attrName>
                                        </p:attrNameLst>
                                      </p:cBhvr>
                                      <p:tavLst>
                                        <p:tav tm="0">
                                          <p:val>
                                            <p:strVal val="#ppt_x"/>
                                          </p:val>
                                        </p:tav>
                                        <p:tav tm="100000">
                                          <p:val>
                                            <p:strVal val="#ppt_x"/>
                                          </p:val>
                                        </p:tav>
                                      </p:tavLst>
                                    </p:anim>
                                    <p:anim calcmode="lin" valueType="num">
                                      <p:cBhvr>
                                        <p:cTn id="59" dur="1000" fill="hold"/>
                                        <p:tgtEl>
                                          <p:spTgt spid="16"/>
                                        </p:tgtEl>
                                        <p:attrNameLst>
                                          <p:attrName>ppt_y</p:attrName>
                                        </p:attrNameLst>
                                      </p:cBhvr>
                                      <p:tavLst>
                                        <p:tav tm="0">
                                          <p:val>
                                            <p:strVal val="#ppt_y+.1"/>
                                          </p:val>
                                        </p:tav>
                                        <p:tav tm="100000">
                                          <p:val>
                                            <p:strVal val="#ppt_y"/>
                                          </p:val>
                                        </p:tav>
                                      </p:tavLst>
                                    </p:anim>
                                  </p:childTnLst>
                                </p:cTn>
                              </p:par>
                            </p:childTnLst>
                          </p:cTn>
                        </p:par>
                        <p:par>
                          <p:cTn id="60" fill="hold">
                            <p:stCondLst>
                              <p:cond delay="2000"/>
                            </p:stCondLst>
                            <p:childTnLst>
                              <p:par>
                                <p:cTn id="61" presetID="42" presetClass="entr" presetSubtype="0"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Effect transition="in" filter="fade">
                                      <p:cBhvr>
                                        <p:cTn id="63" dur="1000"/>
                                        <p:tgtEl>
                                          <p:spTgt spid="19"/>
                                        </p:tgtEl>
                                      </p:cBhvr>
                                    </p:animEffect>
                                    <p:anim calcmode="lin" valueType="num">
                                      <p:cBhvr>
                                        <p:cTn id="64" dur="1000" fill="hold"/>
                                        <p:tgtEl>
                                          <p:spTgt spid="19"/>
                                        </p:tgtEl>
                                        <p:attrNameLst>
                                          <p:attrName>ppt_x</p:attrName>
                                        </p:attrNameLst>
                                      </p:cBhvr>
                                      <p:tavLst>
                                        <p:tav tm="0">
                                          <p:val>
                                            <p:strVal val="#ppt_x"/>
                                          </p:val>
                                        </p:tav>
                                        <p:tav tm="100000">
                                          <p:val>
                                            <p:strVal val="#ppt_x"/>
                                          </p:val>
                                        </p:tav>
                                      </p:tavLst>
                                    </p:anim>
                                    <p:anim calcmode="lin" valueType="num">
                                      <p:cBhvr>
                                        <p:cTn id="65" dur="1000" fill="hold"/>
                                        <p:tgtEl>
                                          <p:spTgt spid="19"/>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1000"/>
                                        <p:tgtEl>
                                          <p:spTgt spid="21"/>
                                        </p:tgtEl>
                                      </p:cBhvr>
                                    </p:animEffect>
                                    <p:anim calcmode="lin" valueType="num">
                                      <p:cBhvr>
                                        <p:cTn id="69" dur="1000" fill="hold"/>
                                        <p:tgtEl>
                                          <p:spTgt spid="21"/>
                                        </p:tgtEl>
                                        <p:attrNameLst>
                                          <p:attrName>ppt_x</p:attrName>
                                        </p:attrNameLst>
                                      </p:cBhvr>
                                      <p:tavLst>
                                        <p:tav tm="0">
                                          <p:val>
                                            <p:strVal val="#ppt_x"/>
                                          </p:val>
                                        </p:tav>
                                        <p:tav tm="100000">
                                          <p:val>
                                            <p:strVal val="#ppt_x"/>
                                          </p:val>
                                        </p:tav>
                                      </p:tavLst>
                                    </p:anim>
                                    <p:anim calcmode="lin" valueType="num">
                                      <p:cBhvr>
                                        <p:cTn id="70" dur="1000" fill="hold"/>
                                        <p:tgtEl>
                                          <p:spTgt spid="21"/>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1000"/>
                                        <p:tgtEl>
                                          <p:spTgt spid="20"/>
                                        </p:tgtEl>
                                      </p:cBhvr>
                                    </p:animEffect>
                                    <p:anim calcmode="lin" valueType="num">
                                      <p:cBhvr>
                                        <p:cTn id="74" dur="1000" fill="hold"/>
                                        <p:tgtEl>
                                          <p:spTgt spid="20"/>
                                        </p:tgtEl>
                                        <p:attrNameLst>
                                          <p:attrName>ppt_x</p:attrName>
                                        </p:attrNameLst>
                                      </p:cBhvr>
                                      <p:tavLst>
                                        <p:tav tm="0">
                                          <p:val>
                                            <p:strVal val="#ppt_x"/>
                                          </p:val>
                                        </p:tav>
                                        <p:tav tm="100000">
                                          <p:val>
                                            <p:strVal val="#ppt_x"/>
                                          </p:val>
                                        </p:tav>
                                      </p:tavLst>
                                    </p:anim>
                                    <p:anim calcmode="lin" valueType="num">
                                      <p:cBhvr>
                                        <p:cTn id="75" dur="1000" fill="hold"/>
                                        <p:tgtEl>
                                          <p:spTgt spid="2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23"/>
                                        </p:tgtEl>
                                        <p:attrNameLst>
                                          <p:attrName>style.visibility</p:attrName>
                                        </p:attrNameLst>
                                      </p:cBhvr>
                                      <p:to>
                                        <p:strVal val="visible"/>
                                      </p:to>
                                    </p:set>
                                    <p:animEffect transition="in" filter="fade">
                                      <p:cBhvr>
                                        <p:cTn id="78" dur="1000"/>
                                        <p:tgtEl>
                                          <p:spTgt spid="23"/>
                                        </p:tgtEl>
                                      </p:cBhvr>
                                    </p:animEffect>
                                    <p:anim calcmode="lin" valueType="num">
                                      <p:cBhvr>
                                        <p:cTn id="79" dur="1000" fill="hold"/>
                                        <p:tgtEl>
                                          <p:spTgt spid="23"/>
                                        </p:tgtEl>
                                        <p:attrNameLst>
                                          <p:attrName>ppt_x</p:attrName>
                                        </p:attrNameLst>
                                      </p:cBhvr>
                                      <p:tavLst>
                                        <p:tav tm="0">
                                          <p:val>
                                            <p:strVal val="#ppt_x"/>
                                          </p:val>
                                        </p:tav>
                                        <p:tav tm="100000">
                                          <p:val>
                                            <p:strVal val="#ppt_x"/>
                                          </p:val>
                                        </p:tav>
                                      </p:tavLst>
                                    </p:anim>
                                    <p:anim calcmode="lin" valueType="num">
                                      <p:cBhvr>
                                        <p:cTn id="80" dur="1000" fill="hold"/>
                                        <p:tgtEl>
                                          <p:spTgt spid="23"/>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animEffect transition="in" filter="fade">
                                      <p:cBhvr>
                                        <p:cTn id="83" dur="1000"/>
                                        <p:tgtEl>
                                          <p:spTgt spid="22"/>
                                        </p:tgtEl>
                                      </p:cBhvr>
                                    </p:animEffect>
                                    <p:anim calcmode="lin" valueType="num">
                                      <p:cBhvr>
                                        <p:cTn id="84" dur="1000" fill="hold"/>
                                        <p:tgtEl>
                                          <p:spTgt spid="22"/>
                                        </p:tgtEl>
                                        <p:attrNameLst>
                                          <p:attrName>ppt_x</p:attrName>
                                        </p:attrNameLst>
                                      </p:cBhvr>
                                      <p:tavLst>
                                        <p:tav tm="0">
                                          <p:val>
                                            <p:strVal val="#ppt_x"/>
                                          </p:val>
                                        </p:tav>
                                        <p:tav tm="100000">
                                          <p:val>
                                            <p:strVal val="#ppt_x"/>
                                          </p:val>
                                        </p:tav>
                                      </p:tavLst>
                                    </p:anim>
                                    <p:anim calcmode="lin" valueType="num">
                                      <p:cBhvr>
                                        <p:cTn id="85" dur="1000" fill="hold"/>
                                        <p:tgtEl>
                                          <p:spTgt spid="22"/>
                                        </p:tgtEl>
                                        <p:attrNameLst>
                                          <p:attrName>ppt_y</p:attrName>
                                        </p:attrNameLst>
                                      </p:cBhvr>
                                      <p:tavLst>
                                        <p:tav tm="0">
                                          <p:val>
                                            <p:strVal val="#ppt_y+.1"/>
                                          </p:val>
                                        </p:tav>
                                        <p:tav tm="100000">
                                          <p:val>
                                            <p:strVal val="#ppt_y"/>
                                          </p:val>
                                        </p:tav>
                                      </p:tavLst>
                                    </p:anim>
                                  </p:childTnLst>
                                </p:cTn>
                              </p:par>
                            </p:childTnLst>
                          </p:cTn>
                        </p:par>
                        <p:par>
                          <p:cTn id="86" fill="hold">
                            <p:stCondLst>
                              <p:cond delay="3000"/>
                            </p:stCondLst>
                            <p:childTnLst>
                              <p:par>
                                <p:cTn id="87" presetID="42" presetClass="entr" presetSubtype="0"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1000"/>
                                        <p:tgtEl>
                                          <p:spTgt spid="25"/>
                                        </p:tgtEl>
                                      </p:cBhvr>
                                    </p:animEffect>
                                    <p:anim calcmode="lin" valueType="num">
                                      <p:cBhvr>
                                        <p:cTn id="90" dur="1000" fill="hold"/>
                                        <p:tgtEl>
                                          <p:spTgt spid="25"/>
                                        </p:tgtEl>
                                        <p:attrNameLst>
                                          <p:attrName>ppt_x</p:attrName>
                                        </p:attrNameLst>
                                      </p:cBhvr>
                                      <p:tavLst>
                                        <p:tav tm="0">
                                          <p:val>
                                            <p:strVal val="#ppt_x"/>
                                          </p:val>
                                        </p:tav>
                                        <p:tav tm="100000">
                                          <p:val>
                                            <p:strVal val="#ppt_x"/>
                                          </p:val>
                                        </p:tav>
                                      </p:tavLst>
                                    </p:anim>
                                    <p:anim calcmode="lin" valueType="num">
                                      <p:cBhvr>
                                        <p:cTn id="91" dur="1000" fill="hold"/>
                                        <p:tgtEl>
                                          <p:spTgt spid="25"/>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Effect transition="in" filter="fade">
                                      <p:cBhvr>
                                        <p:cTn id="94" dur="1000"/>
                                        <p:tgtEl>
                                          <p:spTgt spid="27"/>
                                        </p:tgtEl>
                                      </p:cBhvr>
                                    </p:animEffect>
                                    <p:anim calcmode="lin" valueType="num">
                                      <p:cBhvr>
                                        <p:cTn id="95" dur="1000" fill="hold"/>
                                        <p:tgtEl>
                                          <p:spTgt spid="27"/>
                                        </p:tgtEl>
                                        <p:attrNameLst>
                                          <p:attrName>ppt_x</p:attrName>
                                        </p:attrNameLst>
                                      </p:cBhvr>
                                      <p:tavLst>
                                        <p:tav tm="0">
                                          <p:val>
                                            <p:strVal val="#ppt_x"/>
                                          </p:val>
                                        </p:tav>
                                        <p:tav tm="100000">
                                          <p:val>
                                            <p:strVal val="#ppt_x"/>
                                          </p:val>
                                        </p:tav>
                                      </p:tavLst>
                                    </p:anim>
                                    <p:anim calcmode="lin" valueType="num">
                                      <p:cBhvr>
                                        <p:cTn id="96" dur="1000" fill="hold"/>
                                        <p:tgtEl>
                                          <p:spTgt spid="27"/>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000"/>
                                        <p:tgtEl>
                                          <p:spTgt spid="26"/>
                                        </p:tgtEl>
                                      </p:cBhvr>
                                    </p:animEffect>
                                    <p:anim calcmode="lin" valueType="num">
                                      <p:cBhvr>
                                        <p:cTn id="100" dur="1000" fill="hold"/>
                                        <p:tgtEl>
                                          <p:spTgt spid="26"/>
                                        </p:tgtEl>
                                        <p:attrNameLst>
                                          <p:attrName>ppt_x</p:attrName>
                                        </p:attrNameLst>
                                      </p:cBhvr>
                                      <p:tavLst>
                                        <p:tav tm="0">
                                          <p:val>
                                            <p:strVal val="#ppt_x"/>
                                          </p:val>
                                        </p:tav>
                                        <p:tav tm="100000">
                                          <p:val>
                                            <p:strVal val="#ppt_x"/>
                                          </p:val>
                                        </p:tav>
                                      </p:tavLst>
                                    </p:anim>
                                    <p:anim calcmode="lin" valueType="num">
                                      <p:cBhvr>
                                        <p:cTn id="101" dur="1000" fill="hold"/>
                                        <p:tgtEl>
                                          <p:spTgt spid="26"/>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41"/>
                                        </p:tgtEl>
                                        <p:attrNameLst>
                                          <p:attrName>style.visibility</p:attrName>
                                        </p:attrNameLst>
                                      </p:cBhvr>
                                      <p:to>
                                        <p:strVal val="visible"/>
                                      </p:to>
                                    </p:set>
                                    <p:animEffect transition="in" filter="fade">
                                      <p:cBhvr>
                                        <p:cTn id="109" dur="1000"/>
                                        <p:tgtEl>
                                          <p:spTgt spid="41"/>
                                        </p:tgtEl>
                                      </p:cBhvr>
                                    </p:animEffect>
                                    <p:anim calcmode="lin" valueType="num">
                                      <p:cBhvr>
                                        <p:cTn id="110" dur="1000" fill="hold"/>
                                        <p:tgtEl>
                                          <p:spTgt spid="41"/>
                                        </p:tgtEl>
                                        <p:attrNameLst>
                                          <p:attrName>ppt_x</p:attrName>
                                        </p:attrNameLst>
                                      </p:cBhvr>
                                      <p:tavLst>
                                        <p:tav tm="0">
                                          <p:val>
                                            <p:strVal val="#ppt_x"/>
                                          </p:val>
                                        </p:tav>
                                        <p:tav tm="100000">
                                          <p:val>
                                            <p:strVal val="#ppt_x"/>
                                          </p:val>
                                        </p:tav>
                                      </p:tavLst>
                                    </p:anim>
                                    <p:anim calcmode="lin" valueType="num">
                                      <p:cBhvr>
                                        <p:cTn id="111" dur="1000" fill="hold"/>
                                        <p:tgtEl>
                                          <p:spTgt spid="41"/>
                                        </p:tgtEl>
                                        <p:attrNameLst>
                                          <p:attrName>ppt_y</p:attrName>
                                        </p:attrNameLst>
                                      </p:cBhvr>
                                      <p:tavLst>
                                        <p:tav tm="0">
                                          <p:val>
                                            <p:strVal val="#ppt_y+.1"/>
                                          </p:val>
                                        </p:tav>
                                        <p:tav tm="100000">
                                          <p:val>
                                            <p:strVal val="#ppt_y"/>
                                          </p:val>
                                        </p:tav>
                                      </p:tavLst>
                                    </p:anim>
                                  </p:childTnLst>
                                </p:cTn>
                              </p:par>
                            </p:childTnLst>
                          </p:cTn>
                        </p:par>
                        <p:par>
                          <p:cTn id="112" fill="hold">
                            <p:stCondLst>
                              <p:cond delay="4000"/>
                            </p:stCondLst>
                            <p:childTnLst>
                              <p:par>
                                <p:cTn id="113" presetID="42" presetClass="entr" presetSubtype="0" fill="hold" grpId="0" nodeType="afterEffect">
                                  <p:stCondLst>
                                    <p:cond delay="0"/>
                                  </p:stCondLst>
                                  <p:childTnLst>
                                    <p:set>
                                      <p:cBhvr>
                                        <p:cTn id="114" dur="1" fill="hold">
                                          <p:stCondLst>
                                            <p:cond delay="0"/>
                                          </p:stCondLst>
                                        </p:cTn>
                                        <p:tgtEl>
                                          <p:spTgt spid="31"/>
                                        </p:tgtEl>
                                        <p:attrNameLst>
                                          <p:attrName>style.visibility</p:attrName>
                                        </p:attrNameLst>
                                      </p:cBhvr>
                                      <p:to>
                                        <p:strVal val="visible"/>
                                      </p:to>
                                    </p:set>
                                    <p:animEffect transition="in" filter="fade">
                                      <p:cBhvr>
                                        <p:cTn id="115" dur="1000"/>
                                        <p:tgtEl>
                                          <p:spTgt spid="31"/>
                                        </p:tgtEl>
                                      </p:cBhvr>
                                    </p:animEffect>
                                    <p:anim calcmode="lin" valueType="num">
                                      <p:cBhvr>
                                        <p:cTn id="116" dur="1000" fill="hold"/>
                                        <p:tgtEl>
                                          <p:spTgt spid="31"/>
                                        </p:tgtEl>
                                        <p:attrNameLst>
                                          <p:attrName>ppt_x</p:attrName>
                                        </p:attrNameLst>
                                      </p:cBhvr>
                                      <p:tavLst>
                                        <p:tav tm="0">
                                          <p:val>
                                            <p:strVal val="#ppt_x"/>
                                          </p:val>
                                        </p:tav>
                                        <p:tav tm="100000">
                                          <p:val>
                                            <p:strVal val="#ppt_x"/>
                                          </p:val>
                                        </p:tav>
                                      </p:tavLst>
                                    </p:anim>
                                    <p:anim calcmode="lin" valueType="num">
                                      <p:cBhvr>
                                        <p:cTn id="117" dur="1000" fill="hold"/>
                                        <p:tgtEl>
                                          <p:spTgt spid="31"/>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32"/>
                                        </p:tgtEl>
                                        <p:attrNameLst>
                                          <p:attrName>style.visibility</p:attrName>
                                        </p:attrNameLst>
                                      </p:cBhvr>
                                      <p:to>
                                        <p:strVal val="visible"/>
                                      </p:to>
                                    </p:set>
                                    <p:animEffect transition="in" filter="fade">
                                      <p:cBhvr>
                                        <p:cTn id="120" dur="1000"/>
                                        <p:tgtEl>
                                          <p:spTgt spid="32"/>
                                        </p:tgtEl>
                                      </p:cBhvr>
                                    </p:animEffect>
                                    <p:anim calcmode="lin" valueType="num">
                                      <p:cBhvr>
                                        <p:cTn id="121" dur="1000" fill="hold"/>
                                        <p:tgtEl>
                                          <p:spTgt spid="32"/>
                                        </p:tgtEl>
                                        <p:attrNameLst>
                                          <p:attrName>ppt_x</p:attrName>
                                        </p:attrNameLst>
                                      </p:cBhvr>
                                      <p:tavLst>
                                        <p:tav tm="0">
                                          <p:val>
                                            <p:strVal val="#ppt_x"/>
                                          </p:val>
                                        </p:tav>
                                        <p:tav tm="100000">
                                          <p:val>
                                            <p:strVal val="#ppt_x"/>
                                          </p:val>
                                        </p:tav>
                                      </p:tavLst>
                                    </p:anim>
                                    <p:anim calcmode="lin" valueType="num">
                                      <p:cBhvr>
                                        <p:cTn id="122" dur="1000" fill="hold"/>
                                        <p:tgtEl>
                                          <p:spTgt spid="32"/>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33"/>
                                        </p:tgtEl>
                                        <p:attrNameLst>
                                          <p:attrName>style.visibility</p:attrName>
                                        </p:attrNameLst>
                                      </p:cBhvr>
                                      <p:to>
                                        <p:strVal val="visible"/>
                                      </p:to>
                                    </p:set>
                                    <p:animEffect transition="in" filter="fade">
                                      <p:cBhvr>
                                        <p:cTn id="125" dur="1000"/>
                                        <p:tgtEl>
                                          <p:spTgt spid="33"/>
                                        </p:tgtEl>
                                      </p:cBhvr>
                                    </p:animEffect>
                                    <p:anim calcmode="lin" valueType="num">
                                      <p:cBhvr>
                                        <p:cTn id="126" dur="1000" fill="hold"/>
                                        <p:tgtEl>
                                          <p:spTgt spid="33"/>
                                        </p:tgtEl>
                                        <p:attrNameLst>
                                          <p:attrName>ppt_x</p:attrName>
                                        </p:attrNameLst>
                                      </p:cBhvr>
                                      <p:tavLst>
                                        <p:tav tm="0">
                                          <p:val>
                                            <p:strVal val="#ppt_x"/>
                                          </p:val>
                                        </p:tav>
                                        <p:tav tm="100000">
                                          <p:val>
                                            <p:strVal val="#ppt_x"/>
                                          </p:val>
                                        </p:tav>
                                      </p:tavLst>
                                    </p:anim>
                                    <p:anim calcmode="lin" valueType="num">
                                      <p:cBhvr>
                                        <p:cTn id="127" dur="1000" fill="hold"/>
                                        <p:tgtEl>
                                          <p:spTgt spid="33"/>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35"/>
                                        </p:tgtEl>
                                        <p:attrNameLst>
                                          <p:attrName>style.visibility</p:attrName>
                                        </p:attrNameLst>
                                      </p:cBhvr>
                                      <p:to>
                                        <p:strVal val="visible"/>
                                      </p:to>
                                    </p:set>
                                    <p:animEffect transition="in" filter="fade">
                                      <p:cBhvr>
                                        <p:cTn id="130" dur="1000"/>
                                        <p:tgtEl>
                                          <p:spTgt spid="35"/>
                                        </p:tgtEl>
                                      </p:cBhvr>
                                    </p:animEffect>
                                    <p:anim calcmode="lin" valueType="num">
                                      <p:cBhvr>
                                        <p:cTn id="131" dur="1000" fill="hold"/>
                                        <p:tgtEl>
                                          <p:spTgt spid="35"/>
                                        </p:tgtEl>
                                        <p:attrNameLst>
                                          <p:attrName>ppt_x</p:attrName>
                                        </p:attrNameLst>
                                      </p:cBhvr>
                                      <p:tavLst>
                                        <p:tav tm="0">
                                          <p:val>
                                            <p:strVal val="#ppt_x"/>
                                          </p:val>
                                        </p:tav>
                                        <p:tav tm="100000">
                                          <p:val>
                                            <p:strVal val="#ppt_x"/>
                                          </p:val>
                                        </p:tav>
                                      </p:tavLst>
                                    </p:anim>
                                    <p:anim calcmode="lin" valueType="num">
                                      <p:cBhvr>
                                        <p:cTn id="132" dur="1000" fill="hold"/>
                                        <p:tgtEl>
                                          <p:spTgt spid="35"/>
                                        </p:tgtEl>
                                        <p:attrNameLst>
                                          <p:attrName>ppt_y</p:attrName>
                                        </p:attrNameLst>
                                      </p:cBhvr>
                                      <p:tavLst>
                                        <p:tav tm="0">
                                          <p:val>
                                            <p:strVal val="#ppt_y+.1"/>
                                          </p:val>
                                        </p:tav>
                                        <p:tav tm="100000">
                                          <p:val>
                                            <p:strVal val="#ppt_y"/>
                                          </p:val>
                                        </p:tav>
                                      </p:tavLst>
                                    </p:anim>
                                  </p:childTnLst>
                                </p:cTn>
                              </p:par>
                              <p:par>
                                <p:cTn id="133" presetID="42" presetClass="entr" presetSubtype="0" fill="hold" grpId="0" nodeType="withEffect">
                                  <p:stCondLst>
                                    <p:cond delay="0"/>
                                  </p:stCondLst>
                                  <p:childTnLst>
                                    <p:set>
                                      <p:cBhvr>
                                        <p:cTn id="134" dur="1" fill="hold">
                                          <p:stCondLst>
                                            <p:cond delay="0"/>
                                          </p:stCondLst>
                                        </p:cTn>
                                        <p:tgtEl>
                                          <p:spTgt spid="34"/>
                                        </p:tgtEl>
                                        <p:attrNameLst>
                                          <p:attrName>style.visibility</p:attrName>
                                        </p:attrNameLst>
                                      </p:cBhvr>
                                      <p:to>
                                        <p:strVal val="visible"/>
                                      </p:to>
                                    </p:set>
                                    <p:animEffect transition="in" filter="fade">
                                      <p:cBhvr>
                                        <p:cTn id="135" dur="1000"/>
                                        <p:tgtEl>
                                          <p:spTgt spid="34"/>
                                        </p:tgtEl>
                                      </p:cBhvr>
                                    </p:animEffect>
                                    <p:anim calcmode="lin" valueType="num">
                                      <p:cBhvr>
                                        <p:cTn id="136" dur="1000" fill="hold"/>
                                        <p:tgtEl>
                                          <p:spTgt spid="34"/>
                                        </p:tgtEl>
                                        <p:attrNameLst>
                                          <p:attrName>ppt_x</p:attrName>
                                        </p:attrNameLst>
                                      </p:cBhvr>
                                      <p:tavLst>
                                        <p:tav tm="0">
                                          <p:val>
                                            <p:strVal val="#ppt_x"/>
                                          </p:val>
                                        </p:tav>
                                        <p:tav tm="100000">
                                          <p:val>
                                            <p:strVal val="#ppt_x"/>
                                          </p:val>
                                        </p:tav>
                                      </p:tavLst>
                                    </p:anim>
                                    <p:anim calcmode="lin" valueType="num">
                                      <p:cBhvr>
                                        <p:cTn id="137"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8" grpId="0" bldLvl="0" animBg="1"/>
      <p:bldP spid="9" grpId="0"/>
      <p:bldP spid="10" grpId="0"/>
      <p:bldP spid="11" grpId="0"/>
      <p:bldP spid="13" grpId="0" bldLvl="0" animBg="1"/>
      <p:bldP spid="14" grpId="0" bldLvl="0" animBg="1"/>
      <p:bldP spid="15" grpId="0"/>
      <p:bldP spid="16" grpId="0"/>
      <p:bldP spid="17" grpId="0"/>
      <p:bldP spid="19" grpId="0" bldLvl="0" animBg="1"/>
      <p:bldP spid="20" grpId="0" bldLvl="0" animBg="1"/>
      <p:bldP spid="21" grpId="0"/>
      <p:bldP spid="22" grpId="0"/>
      <p:bldP spid="23" grpId="0"/>
      <p:bldP spid="25" grpId="0" bldLvl="0" animBg="1"/>
      <p:bldP spid="26" grpId="0" bldLvl="0" animBg="1"/>
      <p:bldP spid="27" grpId="0"/>
      <p:bldP spid="29" grpId="0"/>
      <p:bldP spid="31" grpId="0" bldLvl="0" animBg="1"/>
      <p:bldP spid="32" grpId="0" bldLvl="0" animBg="1"/>
      <p:bldP spid="33" grpId="0"/>
      <p:bldP spid="34" grpId="0"/>
      <p:bldP spid="35" grpId="0"/>
      <p:bldP spid="41" grpId="0"/>
    </p:bld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绩效与绩效管理</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绩效管理的流程</a:t>
            </a:r>
          </a:p>
        </p:txBody>
      </p:sp>
      <p:pic>
        <p:nvPicPr>
          <p:cNvPr id="191" name="RL6-1.EPS" descr="id:2147510093;FounderCES"/>
          <p:cNvPicPr>
            <a:picLocks noChangeAspect="1"/>
          </p:cNvPicPr>
          <p:nvPr/>
        </p:nvPicPr>
        <p:blipFill>
          <a:blip r:embed="rId3"/>
          <a:stretch>
            <a:fillRect/>
          </a:stretch>
        </p:blipFill>
        <p:spPr>
          <a:xfrm>
            <a:off x="1892300" y="1533525"/>
            <a:ext cx="8557260" cy="427545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blinds(horizontal)">
                                      <p:cBhvr>
                                        <p:cTn id="12"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绩效与绩效管理</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绩效管理与绩效考核</a:t>
            </a:r>
          </a:p>
        </p:txBody>
      </p:sp>
      <p:sp>
        <p:nvSpPr>
          <p:cNvPr id="9" name="矩形 8"/>
          <p:cNvSpPr/>
          <p:nvPr/>
        </p:nvSpPr>
        <p:spPr>
          <a:xfrm>
            <a:off x="1252220" y="1297940"/>
            <a:ext cx="9992360" cy="829945"/>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绩效管理与绩效考核并不是等价的,绩效管理是人力资源管理体系中的核心内容,而绩效考核只是绩效管理中的关键环节。</a:t>
            </a:r>
          </a:p>
        </p:txBody>
      </p:sp>
      <p:graphicFrame>
        <p:nvGraphicFramePr>
          <p:cNvPr id="3" name="表格 2"/>
          <p:cNvGraphicFramePr/>
          <p:nvPr>
            <p:custDataLst>
              <p:tags r:id="rId2"/>
            </p:custDataLst>
          </p:nvPr>
        </p:nvGraphicFramePr>
        <p:xfrm>
          <a:off x="1223010" y="2231390"/>
          <a:ext cx="10008870" cy="4311650"/>
        </p:xfrm>
        <a:graphic>
          <a:graphicData uri="http://schemas.openxmlformats.org/drawingml/2006/table">
            <a:tbl>
              <a:tblPr firstRow="1" bandRow="1">
                <a:tableStyleId>{5940675A-B579-460E-94D1-54222C63F5DA}</a:tableStyleId>
              </a:tblPr>
              <a:tblGrid>
                <a:gridCol w="1240790">
                  <a:extLst>
                    <a:ext uri="{9D8B030D-6E8A-4147-A177-3AD203B41FA5}">
                      <a16:colId xmlns:a16="http://schemas.microsoft.com/office/drawing/2014/main" val="20000"/>
                    </a:ext>
                  </a:extLst>
                </a:gridCol>
                <a:gridCol w="1240790">
                  <a:extLst>
                    <a:ext uri="{9D8B030D-6E8A-4147-A177-3AD203B41FA5}">
                      <a16:colId xmlns:a16="http://schemas.microsoft.com/office/drawing/2014/main" val="20001"/>
                    </a:ext>
                  </a:extLst>
                </a:gridCol>
                <a:gridCol w="3865880">
                  <a:extLst>
                    <a:ext uri="{9D8B030D-6E8A-4147-A177-3AD203B41FA5}">
                      <a16:colId xmlns:a16="http://schemas.microsoft.com/office/drawing/2014/main" val="20002"/>
                    </a:ext>
                  </a:extLst>
                </a:gridCol>
                <a:gridCol w="3661410">
                  <a:extLst>
                    <a:ext uri="{9D8B030D-6E8A-4147-A177-3AD203B41FA5}">
                      <a16:colId xmlns:a16="http://schemas.microsoft.com/office/drawing/2014/main" val="20003"/>
                    </a:ext>
                  </a:extLst>
                </a:gridCol>
              </a:tblGrid>
              <a:tr h="243840">
                <a:tc rowSpan="6">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区别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项目</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绩效管理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绩效考核</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7169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内容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绩效计划、绩效沟通、绩效考核、绩效反馈以及结果运用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绩效管理的一部分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5631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目的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改善员工绩效和组织绩效,最终实现战略目标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评定员工的绩效水平,为薪酬分配、职务调整、个人发展等提供依据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7815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管理思想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以人为本</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认为人是“经济人”</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38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战略性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具备前瞻性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不具备前瞻性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169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管理者角色</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多重身份,如辅导员、合作伙伴、记录员、评价者等</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裁判员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95567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联系</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gridSpan="3">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成功的绩效管理必须以有效的绩效考核为基础,通过绩效考核,为企业提供绩效管理改善的各种信息,帮助企业不断提高绩效管理的水平和效益,使企业获得持续的绩效改善</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up)">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绩效计划与绩效沟通</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绩效计划</a:t>
            </a:r>
          </a:p>
        </p:txBody>
      </p:sp>
      <p:sp>
        <p:nvSpPr>
          <p:cNvPr id="9" name="矩形 8"/>
          <p:cNvSpPr/>
          <p:nvPr/>
        </p:nvSpPr>
        <p:spPr>
          <a:xfrm>
            <a:off x="1252220" y="1297940"/>
            <a:ext cx="9992360" cy="1198880"/>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绩效计划就是绩效周期内关于工作目标和标准的契约,它是管理者和员工经过共同的沟通,就应该完成哪些工作以及达到什么样的标准进行充分讨论并形成契约的过程,它是双方在明晰责、权、利的基础上签订的一个内部协议。绩效计划的内容</a:t>
            </a:r>
            <a:r>
              <a:rPr lang="zh-CN" sz="1600" dirty="0">
                <a:solidFill>
                  <a:schemeClr val="tx1"/>
                </a:solidFill>
                <a:latin typeface="微软雅黑" panose="020B0503020204020204" charset="-122"/>
                <a:ea typeface="微软雅黑" panose="020B0503020204020204" charset="-122"/>
                <a:cs typeface="微软雅黑" panose="020B0503020204020204" charset="-122"/>
              </a:rPr>
              <a:t>如下：</a:t>
            </a:r>
          </a:p>
        </p:txBody>
      </p:sp>
      <p:grpSp>
        <p:nvGrpSpPr>
          <p:cNvPr id="31" name="组合 30"/>
          <p:cNvGrpSpPr/>
          <p:nvPr/>
        </p:nvGrpSpPr>
        <p:grpSpPr>
          <a:xfrm>
            <a:off x="-635" y="2573020"/>
            <a:ext cx="12192000" cy="4104005"/>
            <a:chOff x="4736" y="1669"/>
            <a:chExt cx="14419" cy="9688"/>
          </a:xfrm>
        </p:grpSpPr>
        <p:sp>
          <p:nvSpPr>
            <p:cNvPr id="23" name="矩形 22"/>
            <p:cNvSpPr/>
            <p:nvPr>
              <p:custDataLst>
                <p:tags r:id="rId2"/>
              </p:custDataLst>
            </p:nvPr>
          </p:nvSpPr>
          <p:spPr>
            <a:xfrm>
              <a:off x="4752" y="1669"/>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4" name="Rectangle 10"/>
            <p:cNvSpPr/>
            <p:nvPr>
              <p:custDataLst>
                <p:tags r:id="rId3"/>
              </p:custDataLst>
            </p:nvPr>
          </p:nvSpPr>
          <p:spPr>
            <a:xfrm>
              <a:off x="16043" y="1669"/>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5" name="Isosceles Triangle 11"/>
            <p:cNvSpPr/>
            <p:nvPr>
              <p:custDataLst>
                <p:tags r:id="rId4"/>
              </p:custDataLst>
            </p:nvPr>
          </p:nvSpPr>
          <p:spPr>
            <a:xfrm rot="16200000">
              <a:off x="15440" y="1980"/>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8" name="文本框 37"/>
            <p:cNvSpPr txBox="1"/>
            <p:nvPr>
              <p:custDataLst>
                <p:tags r:id="rId5"/>
              </p:custDataLst>
            </p:nvPr>
          </p:nvSpPr>
          <p:spPr>
            <a:xfrm>
              <a:off x="5682" y="1700"/>
              <a:ext cx="10201"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(1)员工在本次绩效周期内主要的工作任务和职责是什么?应达到何种工作效果?</a:t>
              </a:r>
            </a:p>
          </p:txBody>
        </p:sp>
        <p:sp>
          <p:nvSpPr>
            <p:cNvPr id="41" name="矩形 40"/>
            <p:cNvSpPr/>
            <p:nvPr>
              <p:custDataLst>
                <p:tags r:id="rId6"/>
              </p:custDataLst>
            </p:nvPr>
          </p:nvSpPr>
          <p:spPr>
            <a:xfrm>
              <a:off x="4752" y="2649"/>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2" name="Rectangle 9"/>
            <p:cNvSpPr/>
            <p:nvPr>
              <p:custDataLst>
                <p:tags r:id="rId7"/>
              </p:custDataLst>
            </p:nvPr>
          </p:nvSpPr>
          <p:spPr>
            <a:xfrm>
              <a:off x="16043" y="2649"/>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3" name="Isosceles Triangle 12"/>
            <p:cNvSpPr/>
            <p:nvPr>
              <p:custDataLst>
                <p:tags r:id="rId8"/>
              </p:custDataLst>
            </p:nvPr>
          </p:nvSpPr>
          <p:spPr>
            <a:xfrm rot="16200000">
              <a:off x="15440" y="2960"/>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5" name="文本框 44"/>
            <p:cNvSpPr txBox="1"/>
            <p:nvPr>
              <p:custDataLst>
                <p:tags r:id="rId9"/>
              </p:custDataLst>
            </p:nvPr>
          </p:nvSpPr>
          <p:spPr>
            <a:xfrm>
              <a:off x="5682" y="2680"/>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(2)如何判断员工是否取得了成功?衡量的指标和标准是什么?</a:t>
              </a:r>
            </a:p>
          </p:txBody>
        </p:sp>
        <p:sp>
          <p:nvSpPr>
            <p:cNvPr id="47" name="矩形 46"/>
            <p:cNvSpPr/>
            <p:nvPr>
              <p:custDataLst>
                <p:tags r:id="rId10"/>
              </p:custDataLst>
            </p:nvPr>
          </p:nvSpPr>
          <p:spPr>
            <a:xfrm>
              <a:off x="4752" y="3630"/>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9" name="Rectangle 10"/>
            <p:cNvSpPr/>
            <p:nvPr>
              <p:custDataLst>
                <p:tags r:id="rId11"/>
              </p:custDataLst>
            </p:nvPr>
          </p:nvSpPr>
          <p:spPr>
            <a:xfrm>
              <a:off x="16043" y="3630"/>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1" name="Isosceles Triangle 11"/>
            <p:cNvSpPr/>
            <p:nvPr>
              <p:custDataLst>
                <p:tags r:id="rId12"/>
              </p:custDataLst>
            </p:nvPr>
          </p:nvSpPr>
          <p:spPr>
            <a:xfrm rot="16200000">
              <a:off x="15440" y="3941"/>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4" name="文本框 53"/>
            <p:cNvSpPr txBox="1"/>
            <p:nvPr>
              <p:custDataLst>
                <p:tags r:id="rId13"/>
              </p:custDataLst>
            </p:nvPr>
          </p:nvSpPr>
          <p:spPr>
            <a:xfrm>
              <a:off x="5682" y="366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(3)员工的各项工作目标的权重如何?</a:t>
              </a:r>
            </a:p>
          </p:txBody>
        </p:sp>
        <p:sp>
          <p:nvSpPr>
            <p:cNvPr id="55" name="矩形 54"/>
            <p:cNvSpPr/>
            <p:nvPr>
              <p:custDataLst>
                <p:tags r:id="rId14"/>
              </p:custDataLst>
            </p:nvPr>
          </p:nvSpPr>
          <p:spPr>
            <a:xfrm>
              <a:off x="4752" y="4610"/>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56" name="Rectangle 9"/>
            <p:cNvSpPr/>
            <p:nvPr>
              <p:custDataLst>
                <p:tags r:id="rId15"/>
              </p:custDataLst>
            </p:nvPr>
          </p:nvSpPr>
          <p:spPr>
            <a:xfrm>
              <a:off x="16043" y="4610"/>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7" name="Isosceles Triangle 12"/>
            <p:cNvSpPr/>
            <p:nvPr>
              <p:custDataLst>
                <p:tags r:id="rId16"/>
              </p:custDataLst>
            </p:nvPr>
          </p:nvSpPr>
          <p:spPr>
            <a:xfrm rot="16200000">
              <a:off x="15440" y="4921"/>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9" name="文本框 58"/>
            <p:cNvSpPr txBox="1"/>
            <p:nvPr>
              <p:custDataLst>
                <p:tags r:id="rId17"/>
              </p:custDataLst>
            </p:nvPr>
          </p:nvSpPr>
          <p:spPr>
            <a:xfrm>
              <a:off x="5682" y="464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(4)员工在完成工作任务时可以拥有哪些权力?决策权限如何?</a:t>
              </a:r>
            </a:p>
          </p:txBody>
        </p:sp>
        <p:sp>
          <p:nvSpPr>
            <p:cNvPr id="4" name="矩形 3"/>
            <p:cNvSpPr/>
            <p:nvPr>
              <p:custDataLst>
                <p:tags r:id="rId18"/>
              </p:custDataLst>
            </p:nvPr>
          </p:nvSpPr>
          <p:spPr>
            <a:xfrm>
              <a:off x="4736" y="5573"/>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 name="Rectangle 10"/>
            <p:cNvSpPr/>
            <p:nvPr>
              <p:custDataLst>
                <p:tags r:id="rId19"/>
              </p:custDataLst>
            </p:nvPr>
          </p:nvSpPr>
          <p:spPr>
            <a:xfrm>
              <a:off x="16027" y="5573"/>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7" name="Isosceles Triangle 11"/>
            <p:cNvSpPr/>
            <p:nvPr>
              <p:custDataLst>
                <p:tags r:id="rId20"/>
              </p:custDataLst>
            </p:nvPr>
          </p:nvSpPr>
          <p:spPr>
            <a:xfrm rot="16200000">
              <a:off x="15424" y="5884"/>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8" name="文本框 7"/>
            <p:cNvSpPr txBox="1"/>
            <p:nvPr>
              <p:custDataLst>
                <p:tags r:id="rId21"/>
              </p:custDataLst>
            </p:nvPr>
          </p:nvSpPr>
          <p:spPr>
            <a:xfrm>
              <a:off x="5666" y="5604"/>
              <a:ext cx="8112" cy="895"/>
            </a:xfrm>
            <a:prstGeom prst="rect">
              <a:avLst/>
            </a:prstGeom>
            <a:noFill/>
          </p:spPr>
          <p:txBody>
            <a:bodyPr wrap="square" rtlCol="0" anchor="ct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(5)员工在实现目标的过程中会遇到什么样的困难和障碍?</a:t>
              </a:r>
            </a:p>
          </p:txBody>
        </p:sp>
        <p:sp>
          <p:nvSpPr>
            <p:cNvPr id="10" name="矩形 9"/>
            <p:cNvSpPr/>
            <p:nvPr>
              <p:custDataLst>
                <p:tags r:id="rId22"/>
              </p:custDataLst>
            </p:nvPr>
          </p:nvSpPr>
          <p:spPr>
            <a:xfrm>
              <a:off x="4736" y="6553"/>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1" name="Rectangle 9"/>
            <p:cNvSpPr/>
            <p:nvPr>
              <p:custDataLst>
                <p:tags r:id="rId23"/>
              </p:custDataLst>
            </p:nvPr>
          </p:nvSpPr>
          <p:spPr>
            <a:xfrm>
              <a:off x="16027" y="6553"/>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2" name="Isosceles Triangle 12"/>
            <p:cNvSpPr/>
            <p:nvPr>
              <p:custDataLst>
                <p:tags r:id="rId24"/>
              </p:custDataLst>
            </p:nvPr>
          </p:nvSpPr>
          <p:spPr>
            <a:xfrm rot="16200000">
              <a:off x="15424" y="6864"/>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3" name="文本框 12"/>
            <p:cNvSpPr txBox="1"/>
            <p:nvPr>
              <p:custDataLst>
                <p:tags r:id="rId25"/>
              </p:custDataLst>
            </p:nvPr>
          </p:nvSpPr>
          <p:spPr>
            <a:xfrm>
              <a:off x="5666" y="6584"/>
              <a:ext cx="954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(6)管理者会为员工提供哪些支持和帮助?</a:t>
              </a:r>
            </a:p>
          </p:txBody>
        </p:sp>
        <p:sp>
          <p:nvSpPr>
            <p:cNvPr id="14" name="矩形 13"/>
            <p:cNvSpPr/>
            <p:nvPr>
              <p:custDataLst>
                <p:tags r:id="rId26"/>
              </p:custDataLst>
            </p:nvPr>
          </p:nvSpPr>
          <p:spPr>
            <a:xfrm>
              <a:off x="4736" y="7534"/>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5" name="Rectangle 10"/>
            <p:cNvSpPr/>
            <p:nvPr>
              <p:custDataLst>
                <p:tags r:id="rId27"/>
              </p:custDataLst>
            </p:nvPr>
          </p:nvSpPr>
          <p:spPr>
            <a:xfrm>
              <a:off x="16027" y="7534"/>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6" name="Isosceles Triangle 11"/>
            <p:cNvSpPr/>
            <p:nvPr>
              <p:custDataLst>
                <p:tags r:id="rId28"/>
              </p:custDataLst>
            </p:nvPr>
          </p:nvSpPr>
          <p:spPr>
            <a:xfrm rot="16200000">
              <a:off x="15424" y="7845"/>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7" name="文本框 16"/>
            <p:cNvSpPr txBox="1"/>
            <p:nvPr>
              <p:custDataLst>
                <p:tags r:id="rId29"/>
              </p:custDataLst>
            </p:nvPr>
          </p:nvSpPr>
          <p:spPr>
            <a:xfrm>
              <a:off x="5666" y="7565"/>
              <a:ext cx="10362"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(7)员工完成各项工作任务的时间要求如何?</a:t>
              </a:r>
            </a:p>
          </p:txBody>
        </p:sp>
        <p:sp>
          <p:nvSpPr>
            <p:cNvPr id="18" name="矩形 17"/>
            <p:cNvSpPr/>
            <p:nvPr>
              <p:custDataLst>
                <p:tags r:id="rId30"/>
              </p:custDataLst>
            </p:nvPr>
          </p:nvSpPr>
          <p:spPr>
            <a:xfrm>
              <a:off x="4736" y="8514"/>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9" name="Rectangle 9"/>
            <p:cNvSpPr/>
            <p:nvPr>
              <p:custDataLst>
                <p:tags r:id="rId31"/>
              </p:custDataLst>
            </p:nvPr>
          </p:nvSpPr>
          <p:spPr>
            <a:xfrm>
              <a:off x="16027" y="8514"/>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0" name="Isosceles Triangle 12"/>
            <p:cNvSpPr/>
            <p:nvPr>
              <p:custDataLst>
                <p:tags r:id="rId32"/>
              </p:custDataLst>
            </p:nvPr>
          </p:nvSpPr>
          <p:spPr>
            <a:xfrm rot="16200000">
              <a:off x="15424" y="8825"/>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1" name="文本框 20"/>
            <p:cNvSpPr txBox="1"/>
            <p:nvPr>
              <p:custDataLst>
                <p:tags r:id="rId33"/>
              </p:custDataLst>
            </p:nvPr>
          </p:nvSpPr>
          <p:spPr>
            <a:xfrm>
              <a:off x="5666" y="8546"/>
              <a:ext cx="1021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(8)管理者将如何与员工进行充分沟通?</a:t>
              </a:r>
            </a:p>
          </p:txBody>
        </p:sp>
        <p:sp>
          <p:nvSpPr>
            <p:cNvPr id="22" name="矩形 21"/>
            <p:cNvSpPr/>
            <p:nvPr>
              <p:custDataLst>
                <p:tags r:id="rId34"/>
              </p:custDataLst>
            </p:nvPr>
          </p:nvSpPr>
          <p:spPr>
            <a:xfrm>
              <a:off x="4744" y="9421"/>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6" name="Rectangle 10"/>
            <p:cNvSpPr/>
            <p:nvPr>
              <p:custDataLst>
                <p:tags r:id="rId35"/>
              </p:custDataLst>
            </p:nvPr>
          </p:nvSpPr>
          <p:spPr>
            <a:xfrm>
              <a:off x="16035" y="9421"/>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7" name="Isosceles Triangle 11"/>
            <p:cNvSpPr/>
            <p:nvPr>
              <p:custDataLst>
                <p:tags r:id="rId36"/>
              </p:custDataLst>
            </p:nvPr>
          </p:nvSpPr>
          <p:spPr>
            <a:xfrm rot="16200000">
              <a:off x="15432" y="9732"/>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8" name="文本框 27"/>
            <p:cNvSpPr txBox="1"/>
            <p:nvPr>
              <p:custDataLst>
                <p:tags r:id="rId37"/>
              </p:custDataLst>
            </p:nvPr>
          </p:nvSpPr>
          <p:spPr>
            <a:xfrm>
              <a:off x="5674" y="9452"/>
              <a:ext cx="10019"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(9)员工工作的好坏对部门和公司有何影响?</a:t>
              </a:r>
            </a:p>
          </p:txBody>
        </p:sp>
        <p:sp>
          <p:nvSpPr>
            <p:cNvPr id="29" name="矩形 28"/>
            <p:cNvSpPr/>
            <p:nvPr>
              <p:custDataLst>
                <p:tags r:id="rId38"/>
              </p:custDataLst>
            </p:nvPr>
          </p:nvSpPr>
          <p:spPr>
            <a:xfrm>
              <a:off x="4744" y="10401"/>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30" name="Rectangle 9"/>
            <p:cNvSpPr/>
            <p:nvPr>
              <p:custDataLst>
                <p:tags r:id="rId39"/>
              </p:custDataLst>
            </p:nvPr>
          </p:nvSpPr>
          <p:spPr>
            <a:xfrm>
              <a:off x="16035" y="10401"/>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2" name="Isosceles Triangle 12"/>
            <p:cNvSpPr/>
            <p:nvPr>
              <p:custDataLst>
                <p:tags r:id="rId40"/>
              </p:custDataLst>
            </p:nvPr>
          </p:nvSpPr>
          <p:spPr>
            <a:xfrm rot="16200000">
              <a:off x="15432" y="10712"/>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3" name="文本框 32"/>
            <p:cNvSpPr txBox="1"/>
            <p:nvPr>
              <p:custDataLst>
                <p:tags r:id="rId41"/>
              </p:custDataLst>
            </p:nvPr>
          </p:nvSpPr>
          <p:spPr>
            <a:xfrm>
              <a:off x="5674" y="10432"/>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(10)员工是否需要学习新技能或参与培训以确保完成工作任务等?</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4" presetClass="entr" presetSubtype="0" fill="hold" nodeType="clickEffect">
                                  <p:stCondLst>
                                    <p:cond delay="0"/>
                                  </p:stCondLst>
                                  <p:childTnLst>
                                    <p:set>
                                      <p:cBhvr>
                                        <p:cTn id="13" dur="1" fill="hold">
                                          <p:stCondLst>
                                            <p:cond delay="0"/>
                                          </p:stCondLst>
                                        </p:cTn>
                                        <p:tgtEl>
                                          <p:spTgt spid="31"/>
                                        </p:tgtEl>
                                        <p:attrNameLst>
                                          <p:attrName>style.visibility</p:attrName>
                                        </p:attrNameLst>
                                      </p:cBhvr>
                                      <p:to>
                                        <p:strVal val="visible"/>
                                      </p:to>
                                    </p:set>
                                    <p:anim to="" calcmode="lin" valueType="num">
                                      <p:cBhvr>
                                        <p:cTn id="14" dur="1" fill="hold"/>
                                        <p:tgtEl>
                                          <p:spTgt spid="31"/>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绩效计划与绩效沟通</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绩效计划</a:t>
            </a:r>
            <a:endParaRPr lang="zh-CN" altLang="en-US" sz="1800" b="1">
              <a:latin typeface="微软雅黑" panose="020B0503020204020204" charset="-122"/>
              <a:ea typeface="微软雅黑" panose="020B0503020204020204" charset="-122"/>
            </a:endParaRPr>
          </a:p>
        </p:txBody>
      </p:sp>
      <p:grpSp>
        <p:nvGrpSpPr>
          <p:cNvPr id="3" name="组合 2"/>
          <p:cNvGrpSpPr/>
          <p:nvPr/>
        </p:nvGrpSpPr>
        <p:grpSpPr>
          <a:xfrm>
            <a:off x="332105" y="2053590"/>
            <a:ext cx="5941060" cy="3448685"/>
            <a:chOff x="953" y="1550"/>
            <a:chExt cx="13657" cy="6704"/>
          </a:xfrm>
        </p:grpSpPr>
        <p:grpSp>
          <p:nvGrpSpPr>
            <p:cNvPr id="458" name="椭圆 5"/>
            <p:cNvGrpSpPr/>
            <p:nvPr/>
          </p:nvGrpSpPr>
          <p:grpSpPr>
            <a:xfrm>
              <a:off x="977" y="1550"/>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3111"/>
                <a:ext cx="305894" cy="426402"/>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1714"/>
              <a:ext cx="992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企业的战略目标是什么?</a:t>
              </a:r>
            </a:p>
          </p:txBody>
        </p:sp>
        <p:grpSp>
          <p:nvGrpSpPr>
            <p:cNvPr id="463" name="椭圆 9"/>
            <p:cNvGrpSpPr/>
            <p:nvPr/>
          </p:nvGrpSpPr>
          <p:grpSpPr>
            <a:xfrm>
              <a:off x="977" y="2698"/>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3111"/>
                <a:ext cx="305894" cy="4264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9" y="2850"/>
              <a:ext cx="11101"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为完成企业的战略目标,我们所在部门的目标是什么?</a:t>
              </a:r>
            </a:p>
          </p:txBody>
        </p:sp>
        <p:grpSp>
          <p:nvGrpSpPr>
            <p:cNvPr id="468" name="椭圆 13"/>
            <p:cNvGrpSpPr/>
            <p:nvPr/>
          </p:nvGrpSpPr>
          <p:grpSpPr>
            <a:xfrm>
              <a:off x="953" y="391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3111"/>
                <a:ext cx="305894" cy="4264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077"/>
              <a:ext cx="11124" cy="74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为达到这些目标,对被管理者的期望是什么?</a:t>
              </a:r>
            </a:p>
          </p:txBody>
        </p:sp>
        <p:grpSp>
          <p:nvGrpSpPr>
            <p:cNvPr id="473" name="椭圆 16"/>
            <p:cNvGrpSpPr/>
            <p:nvPr/>
          </p:nvGrpSpPr>
          <p:grpSpPr>
            <a:xfrm>
              <a:off x="953" y="5044"/>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3111"/>
                <a:ext cx="305894" cy="4264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134"/>
              <a:ext cx="11127"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对被管理者的考核指标有哪些?完成工作的期限应该如何确定?</a:t>
              </a:r>
            </a:p>
          </p:txBody>
        </p:sp>
        <p:grpSp>
          <p:nvGrpSpPr>
            <p:cNvPr id="24" name="椭圆 5"/>
            <p:cNvGrpSpPr/>
            <p:nvPr/>
          </p:nvGrpSpPr>
          <p:grpSpPr>
            <a:xfrm>
              <a:off x="953" y="6118"/>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3110"/>
                <a:ext cx="305894" cy="426402"/>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538"/>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281"/>
              <a:ext cx="11124" cy="74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各个考核指标的关系和权重如何?考核标准如何界定?</a:t>
              </a:r>
            </a:p>
          </p:txBody>
        </p:sp>
        <p:grpSp>
          <p:nvGrpSpPr>
            <p:cNvPr id="29" name="椭圆 9"/>
            <p:cNvGrpSpPr/>
            <p:nvPr/>
          </p:nvGrpSpPr>
          <p:grpSpPr>
            <a:xfrm>
              <a:off x="977" y="7266"/>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3110"/>
                <a:ext cx="305894" cy="4264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7686"/>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418"/>
              <a:ext cx="1112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被管理者在开展工作过程中有何权限?会为其提供何种支持?</a:t>
              </a:r>
            </a:p>
          </p:txBody>
        </p:sp>
      </p:grpSp>
      <p:grpSp>
        <p:nvGrpSpPr>
          <p:cNvPr id="4" name="组合 3"/>
          <p:cNvGrpSpPr/>
          <p:nvPr/>
        </p:nvGrpSpPr>
        <p:grpSpPr>
          <a:xfrm>
            <a:off x="6858635" y="2224405"/>
            <a:ext cx="4732445" cy="2423207"/>
            <a:chOff x="953" y="1550"/>
            <a:chExt cx="9532" cy="4420"/>
          </a:xfrm>
        </p:grpSpPr>
        <p:grpSp>
          <p:nvGrpSpPr>
            <p:cNvPr id="5" name="椭圆 5"/>
            <p:cNvGrpSpPr/>
            <p:nvPr/>
          </p:nvGrpSpPr>
          <p:grpSpPr>
            <a:xfrm>
              <a:off x="977" y="1550"/>
              <a:ext cx="908" cy="908"/>
              <a:chOff x="-1" y="-1"/>
              <a:chExt cx="432600" cy="432626"/>
            </a:xfrm>
          </p:grpSpPr>
          <p:sp>
            <p:nvSpPr>
              <p:cNvPr id="7"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8" name="1"/>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10" name="标题 11"/>
            <p:cNvSpPr txBox="1"/>
            <p:nvPr/>
          </p:nvSpPr>
          <p:spPr>
            <a:xfrm>
              <a:off x="3488" y="1714"/>
              <a:ext cx="6997"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自己对企业战略目标以及本部门目标的认识。</a:t>
              </a:r>
            </a:p>
          </p:txBody>
        </p:sp>
        <p:grpSp>
          <p:nvGrpSpPr>
            <p:cNvPr id="11" name="椭圆 9"/>
            <p:cNvGrpSpPr/>
            <p:nvPr/>
          </p:nvGrpSpPr>
          <p:grpSpPr>
            <a:xfrm>
              <a:off x="977" y="2698"/>
              <a:ext cx="908" cy="908"/>
              <a:chOff x="-1" y="-1"/>
              <a:chExt cx="432600" cy="432626"/>
            </a:xfrm>
          </p:grpSpPr>
          <p:sp>
            <p:nvSpPr>
              <p:cNvPr id="12"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3" name="2"/>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1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15" name="标题 11"/>
            <p:cNvSpPr txBox="1"/>
            <p:nvPr/>
          </p:nvSpPr>
          <p:spPr>
            <a:xfrm>
              <a:off x="3488" y="2850"/>
              <a:ext cx="6863"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对自己工作目标的规划和打算。</a:t>
              </a:r>
            </a:p>
          </p:txBody>
        </p:sp>
        <p:grpSp>
          <p:nvGrpSpPr>
            <p:cNvPr id="16" name="椭圆 13"/>
            <p:cNvGrpSpPr/>
            <p:nvPr/>
          </p:nvGrpSpPr>
          <p:grpSpPr>
            <a:xfrm>
              <a:off x="953" y="3913"/>
              <a:ext cx="908" cy="908"/>
              <a:chOff x="-1" y="-1"/>
              <a:chExt cx="432600" cy="432626"/>
            </a:xfrm>
          </p:grpSpPr>
          <p:sp>
            <p:nvSpPr>
              <p:cNvPr id="17"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8" name="3"/>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1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20" name="标题 11"/>
            <p:cNvSpPr txBox="1"/>
            <p:nvPr/>
          </p:nvSpPr>
          <p:spPr>
            <a:xfrm>
              <a:off x="3464" y="4077"/>
              <a:ext cx="625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工作中可能会遇到的困难。</a:t>
              </a:r>
            </a:p>
          </p:txBody>
        </p:sp>
        <p:grpSp>
          <p:nvGrpSpPr>
            <p:cNvPr id="21" name="椭圆 16"/>
            <p:cNvGrpSpPr/>
            <p:nvPr/>
          </p:nvGrpSpPr>
          <p:grpSpPr>
            <a:xfrm>
              <a:off x="953" y="5044"/>
              <a:ext cx="908" cy="908"/>
              <a:chOff x="-1" y="-1"/>
              <a:chExt cx="432600" cy="432626"/>
            </a:xfrm>
          </p:grpSpPr>
          <p:sp>
            <p:nvSpPr>
              <p:cNvPr id="22"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3" name="4"/>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3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35" name="标题 11"/>
            <p:cNvSpPr txBox="1"/>
            <p:nvPr/>
          </p:nvSpPr>
          <p:spPr>
            <a:xfrm>
              <a:off x="3464" y="5134"/>
              <a:ext cx="6460"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希望企业给予的支持与帮助。</a:t>
              </a:r>
            </a:p>
          </p:txBody>
        </p:sp>
      </p:grpSp>
      <p:sp>
        <p:nvSpPr>
          <p:cNvPr id="49" name="文本框 48"/>
          <p:cNvSpPr txBox="1"/>
          <p:nvPr/>
        </p:nvSpPr>
        <p:spPr>
          <a:xfrm>
            <a:off x="332105" y="1576070"/>
            <a:ext cx="5174615" cy="337185"/>
          </a:xfrm>
          <a:prstGeom prst="rect">
            <a:avLst/>
          </a:prstGeom>
          <a:noFill/>
        </p:spPr>
        <p:txBody>
          <a:bodyPr wrap="square" rtlCol="0">
            <a:spAutoFit/>
          </a:bodyPr>
          <a:lstStyle/>
          <a:p>
            <a:r>
              <a:rPr lang="zh-CN" altLang="en-US" sz="1600">
                <a:latin typeface="微软雅黑" panose="020B0503020204020204" charset="-122"/>
                <a:ea typeface="微软雅黑" panose="020B0503020204020204" charset="-122"/>
                <a:cs typeface="微软雅黑" panose="020B0503020204020204" charset="-122"/>
              </a:rPr>
              <a:t>管理者应向员工解释和说明如下几个问题:</a:t>
            </a:r>
          </a:p>
        </p:txBody>
      </p:sp>
      <p:sp>
        <p:nvSpPr>
          <p:cNvPr id="50" name="文本框 49"/>
          <p:cNvSpPr txBox="1"/>
          <p:nvPr/>
        </p:nvSpPr>
        <p:spPr>
          <a:xfrm>
            <a:off x="6858635" y="1576070"/>
            <a:ext cx="5174615" cy="337185"/>
          </a:xfrm>
          <a:prstGeom prst="rect">
            <a:avLst/>
          </a:prstGeom>
          <a:noFill/>
        </p:spPr>
        <p:txBody>
          <a:bodyPr wrap="square" rtlCol="0">
            <a:spAutoFit/>
          </a:bodyPr>
          <a:lstStyle/>
          <a:p>
            <a:r>
              <a:rPr lang="zh-CN" altLang="en-US" sz="1600">
                <a:latin typeface="微软雅黑" panose="020B0503020204020204" charset="-122"/>
                <a:ea typeface="微软雅黑" panose="020B0503020204020204" charset="-122"/>
                <a:cs typeface="微软雅黑" panose="020B0503020204020204" charset="-122"/>
              </a:rPr>
              <a:t>员工也应向管理者进行表达,主要包括:</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childTnLst>
                                </p:cTn>
                              </p:par>
                              <p:par>
                                <p:cTn id="12" presetID="29" presetClass="entr" presetSubtype="0" fill="hold" nodeType="withEffect">
                                  <p:stCondLst>
                                    <p:cond delay="0"/>
                                  </p:stCondLst>
                                  <p:childTnLst>
                                    <p:set>
                                      <p:cBhvr>
                                        <p:cTn id="13" dur="2000" fill="hold">
                                          <p:stCondLst>
                                            <p:cond delay="0"/>
                                          </p:stCondLst>
                                        </p:cTn>
                                        <p:tgtEl>
                                          <p:spTgt spid="3"/>
                                        </p:tgtEl>
                                        <p:attrNameLst>
                                          <p:attrName>style.visibility</p:attrName>
                                        </p:attrNameLst>
                                      </p:cBhvr>
                                      <p:to>
                                        <p:strVal val="visible"/>
                                      </p:to>
                                    </p:set>
                                    <p:anim calcmode="lin" valueType="num">
                                      <p:cBhvr>
                                        <p:cTn id="14" dur="2000" fill="hold"/>
                                        <p:tgtEl>
                                          <p:spTgt spid="3"/>
                                        </p:tgtEl>
                                        <p:attrNameLst>
                                          <p:attrName>ppt_x</p:attrName>
                                        </p:attrNameLst>
                                      </p:cBhvr>
                                      <p:tavLst>
                                        <p:tav tm="0">
                                          <p:val>
                                            <p:strVal val="#ppt_x-.2"/>
                                          </p:val>
                                        </p:tav>
                                        <p:tav tm="100000">
                                          <p:val>
                                            <p:strVal val="#ppt_x"/>
                                          </p:val>
                                        </p:tav>
                                      </p:tavLst>
                                    </p:anim>
                                    <p:anim calcmode="lin" valueType="num">
                                      <p:cBhvr>
                                        <p:cTn id="15" dur="2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6" dur="2000"/>
                                        <p:tgtEl>
                                          <p:spTgt spid="3"/>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50"/>
                                        </p:tgtEl>
                                        <p:attrNameLst>
                                          <p:attrName>style.visibility</p:attrName>
                                        </p:attrNameLst>
                                      </p:cBhvr>
                                      <p:to>
                                        <p:strVal val="visible"/>
                                      </p:to>
                                    </p:set>
                                  </p:childTnLst>
                                </p:cTn>
                              </p:par>
                              <p:par>
                                <p:cTn id="19" presetID="29" presetClass="entr" presetSubtype="0" fill="hold" nodeType="withEffect">
                                  <p:stCondLst>
                                    <p:cond delay="0"/>
                                  </p:stCondLst>
                                  <p:childTnLst>
                                    <p:set>
                                      <p:cBhvr>
                                        <p:cTn id="20" dur="2000" fill="hold">
                                          <p:stCondLst>
                                            <p:cond delay="0"/>
                                          </p:stCondLst>
                                        </p:cTn>
                                        <p:tgtEl>
                                          <p:spTgt spid="4"/>
                                        </p:tgtEl>
                                        <p:attrNameLst>
                                          <p:attrName>style.visibility</p:attrName>
                                        </p:attrNameLst>
                                      </p:cBhvr>
                                      <p:to>
                                        <p:strVal val="visible"/>
                                      </p:to>
                                    </p:set>
                                    <p:anim calcmode="lin" valueType="num">
                                      <p:cBhvr>
                                        <p:cTn id="21" dur="2000" fill="hold"/>
                                        <p:tgtEl>
                                          <p:spTgt spid="4"/>
                                        </p:tgtEl>
                                        <p:attrNameLst>
                                          <p:attrName>ppt_x</p:attrName>
                                        </p:attrNameLst>
                                      </p:cBhvr>
                                      <p:tavLst>
                                        <p:tav tm="0">
                                          <p:val>
                                            <p:strVal val="#ppt_x-.2"/>
                                          </p:val>
                                        </p:tav>
                                        <p:tav tm="100000">
                                          <p:val>
                                            <p:strVal val="#ppt_x"/>
                                          </p:val>
                                        </p:tav>
                                      </p:tavLst>
                                    </p:anim>
                                    <p:anim calcmode="lin" valueType="num">
                                      <p:cBhvr>
                                        <p:cTn id="22" dur="2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2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49" grpId="0"/>
      <p:bldP spid="49" grpId="1"/>
      <p:bldP spid="50" grpId="0"/>
      <p:bldP spid="50" grpId="1"/>
    </p:bld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绩效计划与绩效沟通</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绩效计划的制订程序</a:t>
            </a:r>
          </a:p>
        </p:txBody>
      </p:sp>
      <p:sp>
        <p:nvSpPr>
          <p:cNvPr id="64" name="矩形 63"/>
          <p:cNvSpPr/>
          <p:nvPr>
            <p:custDataLst>
              <p:tags r:id="rId2"/>
            </p:custDataLst>
          </p:nvPr>
        </p:nvSpPr>
        <p:spPr bwMode="auto">
          <a:xfrm>
            <a:off x="556260" y="1953260"/>
            <a:ext cx="3349625" cy="4218940"/>
          </a:xfrm>
          <a:prstGeom prst="rect">
            <a:avLst/>
          </a:prstGeom>
          <a:solidFill>
            <a:srgbClr val="3D90B9">
              <a:lumMod val="20000"/>
              <a:lumOff val="80000"/>
            </a:srgbClr>
          </a:solidFill>
          <a:ln w="3175">
            <a:solidFill>
              <a:srgbClr val="FFFFFF">
                <a:lumMod val="85000"/>
              </a:srgbClr>
            </a:solidFill>
            <a:round/>
          </a:ln>
        </p:spPr>
        <p:txBody>
          <a:bodyPr vert="horz" wrap="square" lIns="90000" tIns="46800" rIns="90000" bIns="46800" anchor="ctr" anchorCtr="1" compatLnSpc="1">
            <a:normAutofit/>
          </a:bodyPr>
          <a:lstStyle/>
          <a:p>
            <a:pPr algn="l"/>
            <a:r>
              <a:rPr altLang="zh-CN" sz="1600" dirty="0">
                <a:latin typeface="微软雅黑" panose="020B0503020204020204" charset="-122"/>
                <a:ea typeface="微软雅黑" panose="020B0503020204020204" charset="-122"/>
                <a:cs typeface="微软雅黑" panose="020B0503020204020204" charset="-122"/>
              </a:rPr>
              <a:t>绩效计划是管理者与员工之间双向沟通的结果,为保证沟通的有效性和针对性,顺利达到预期的效果,必须做好必要的准备。</a:t>
            </a:r>
          </a:p>
          <a:p>
            <a:pPr algn="l"/>
            <a:r>
              <a:rPr altLang="zh-CN" sz="1600" dirty="0">
                <a:latin typeface="微软雅黑" panose="020B0503020204020204" charset="-122"/>
                <a:ea typeface="微软雅黑" panose="020B0503020204020204" charset="-122"/>
                <a:cs typeface="微软雅黑" panose="020B0503020204020204" charset="-122"/>
              </a:rPr>
              <a:t>(1)组织信息的准备。</a:t>
            </a:r>
          </a:p>
          <a:p>
            <a:pPr algn="l"/>
            <a:r>
              <a:rPr altLang="zh-CN" sz="1600" dirty="0">
                <a:latin typeface="微软雅黑" panose="020B0503020204020204" charset="-122"/>
                <a:ea typeface="微软雅黑" panose="020B0503020204020204" charset="-122"/>
                <a:cs typeface="微软雅黑" panose="020B0503020204020204" charset="-122"/>
              </a:rPr>
              <a:t>(2)部门或团队信息的准备。</a:t>
            </a:r>
          </a:p>
          <a:p>
            <a:pPr algn="l"/>
            <a:r>
              <a:rPr altLang="zh-CN" sz="1600" dirty="0">
                <a:latin typeface="微软雅黑" panose="020B0503020204020204" charset="-122"/>
                <a:ea typeface="微软雅黑" panose="020B0503020204020204" charset="-122"/>
                <a:cs typeface="微软雅黑" panose="020B0503020204020204" charset="-122"/>
              </a:rPr>
              <a:t>(3)个人信息的准备。</a:t>
            </a:r>
          </a:p>
          <a:p>
            <a:pPr algn="l"/>
            <a:r>
              <a:rPr altLang="zh-CN" sz="1600" dirty="0">
                <a:latin typeface="微软雅黑" panose="020B0503020204020204" charset="-122"/>
                <a:ea typeface="微软雅黑" panose="020B0503020204020204" charset="-122"/>
                <a:cs typeface="微软雅黑" panose="020B0503020204020204" charset="-122"/>
              </a:rPr>
              <a:t>(4)沟通方式的确定与准备。</a:t>
            </a:r>
          </a:p>
        </p:txBody>
      </p:sp>
      <p:sp>
        <p:nvSpPr>
          <p:cNvPr id="65" name="矩形 64"/>
          <p:cNvSpPr/>
          <p:nvPr>
            <p:custDataLst>
              <p:tags r:id="rId3"/>
            </p:custDataLst>
          </p:nvPr>
        </p:nvSpPr>
        <p:spPr bwMode="auto">
          <a:xfrm>
            <a:off x="4209415" y="1953260"/>
            <a:ext cx="3349625" cy="4218940"/>
          </a:xfrm>
          <a:prstGeom prst="rect">
            <a:avLst/>
          </a:prstGeom>
          <a:solidFill>
            <a:srgbClr val="3D90B9">
              <a:lumMod val="20000"/>
              <a:lumOff val="80000"/>
            </a:srgbClr>
          </a:solidFill>
          <a:ln w="3175">
            <a:solidFill>
              <a:srgbClr val="FFFFFF">
                <a:lumMod val="85000"/>
              </a:srgbClr>
            </a:solidFill>
            <a:round/>
          </a:ln>
        </p:spPr>
        <p:txBody>
          <a:bodyPr vert="horz" wrap="square" lIns="90000" tIns="46800" rIns="90000" bIns="46800" anchor="ctr" anchorCtr="1" compatLnSpc="1">
            <a:normAutofit fontScale="90000"/>
          </a:bodyPr>
          <a:lstStyle/>
          <a:p>
            <a:r>
              <a:rPr altLang="zh-CN" dirty="0">
                <a:latin typeface="微软雅黑" panose="020B0503020204020204" charset="-122"/>
                <a:ea typeface="微软雅黑" panose="020B0503020204020204" charset="-122"/>
                <a:cs typeface="微软雅黑" panose="020B0503020204020204" charset="-122"/>
              </a:rPr>
              <a:t>沟通阶段是绩效计划制订过程中的核心环节,在这个阶段,管理者与员工要进行充分沟通,以便和员工就其在本次绩效期间内的工作目标、关键绩效指标以及计划达成共识,从而明确员工努力的方向。</a:t>
            </a:r>
          </a:p>
          <a:p>
            <a:r>
              <a:rPr altLang="zh-CN" dirty="0">
                <a:latin typeface="微软雅黑" panose="020B0503020204020204" charset="-122"/>
                <a:ea typeface="微软雅黑" panose="020B0503020204020204" charset="-122"/>
                <a:cs typeface="微软雅黑" panose="020B0503020204020204" charset="-122"/>
              </a:rPr>
              <a:t>管理者还应遵循以下几条沟通原则:</a:t>
            </a:r>
          </a:p>
          <a:p>
            <a:r>
              <a:rPr altLang="zh-CN" dirty="0">
                <a:latin typeface="微软雅黑" panose="020B0503020204020204" charset="-122"/>
                <a:ea typeface="微软雅黑" panose="020B0503020204020204" charset="-122"/>
                <a:cs typeface="微软雅黑" panose="020B0503020204020204" charset="-122"/>
              </a:rPr>
              <a:t>(1)要善于营造良好的沟通环境和氛围。</a:t>
            </a:r>
          </a:p>
          <a:p>
            <a:r>
              <a:rPr altLang="zh-CN" dirty="0">
                <a:latin typeface="微软雅黑" panose="020B0503020204020204" charset="-122"/>
                <a:ea typeface="微软雅黑" panose="020B0503020204020204" charset="-122"/>
                <a:cs typeface="微软雅黑" panose="020B0503020204020204" charset="-122"/>
              </a:rPr>
              <a:t>(2)沟通双方在沟通过程中要保持平等关系,认真听取对方的意见和建议。</a:t>
            </a:r>
          </a:p>
          <a:p>
            <a:r>
              <a:rPr altLang="zh-CN" dirty="0">
                <a:latin typeface="微软雅黑" panose="020B0503020204020204" charset="-122"/>
                <a:ea typeface="微软雅黑" panose="020B0503020204020204" charset="-122"/>
                <a:cs typeface="微软雅黑" panose="020B0503020204020204" charset="-122"/>
              </a:rPr>
              <a:t>(3)员工的工作目标与组织的目标要有机地结合在一起。</a:t>
            </a:r>
          </a:p>
          <a:p>
            <a:r>
              <a:rPr altLang="zh-CN" dirty="0">
                <a:latin typeface="微软雅黑" panose="020B0503020204020204" charset="-122"/>
                <a:ea typeface="微软雅黑" panose="020B0503020204020204" charset="-122"/>
                <a:cs typeface="微软雅黑" panose="020B0503020204020204" charset="-122"/>
              </a:rPr>
              <a:t>(4)管理者与员工应该一起做出决定,而不是管理者依据自己的权威代替员工做出决定。</a:t>
            </a:r>
          </a:p>
        </p:txBody>
      </p:sp>
      <p:sp>
        <p:nvSpPr>
          <p:cNvPr id="66" name="矩形 65"/>
          <p:cNvSpPr/>
          <p:nvPr>
            <p:custDataLst>
              <p:tags r:id="rId4"/>
            </p:custDataLst>
          </p:nvPr>
        </p:nvSpPr>
        <p:spPr bwMode="auto">
          <a:xfrm>
            <a:off x="7862570" y="1943735"/>
            <a:ext cx="3553460" cy="4218940"/>
          </a:xfrm>
          <a:prstGeom prst="rect">
            <a:avLst/>
          </a:prstGeom>
          <a:solidFill>
            <a:srgbClr val="3D90B9">
              <a:lumMod val="20000"/>
              <a:lumOff val="80000"/>
            </a:srgbClr>
          </a:solidFill>
          <a:ln w="3175">
            <a:solidFill>
              <a:srgbClr val="FFFFFF">
                <a:lumMod val="85000"/>
              </a:srgbClr>
            </a:solidFill>
            <a:round/>
          </a:ln>
        </p:spPr>
        <p:txBody>
          <a:bodyPr vert="horz" wrap="square" lIns="90000" tIns="46800" rIns="90000" bIns="46800" anchor="ctr" anchorCtr="1" compatLnSpc="1">
            <a:noAutofit/>
          </a:bodyPr>
          <a:lstStyle/>
          <a:p>
            <a:r>
              <a:rPr lang="zh-CN" altLang="zh-CN" sz="1600" dirty="0">
                <a:latin typeface="微软雅黑" panose="020B0503020204020204" charset="-122"/>
                <a:ea typeface="微软雅黑" panose="020B0503020204020204" charset="-122"/>
                <a:cs typeface="微软雅黑" panose="020B0503020204020204" charset="-122"/>
              </a:rPr>
              <a:t> </a:t>
            </a:r>
            <a:r>
              <a:rPr altLang="zh-CN" sz="1600" dirty="0">
                <a:latin typeface="微软雅黑" panose="020B0503020204020204" charset="-122"/>
                <a:ea typeface="微软雅黑" panose="020B0503020204020204" charset="-122"/>
                <a:cs typeface="微软雅黑" panose="020B0503020204020204" charset="-122"/>
              </a:rPr>
              <a:t>经过认真的准备和充分的沟通之后,企业的绩效计划也就初步形成了。最后还需要对绩效计划进行审定和确认,形成绩效计划协议书。</a:t>
            </a:r>
          </a:p>
        </p:txBody>
      </p:sp>
      <p:sp>
        <p:nvSpPr>
          <p:cNvPr id="90123" name="燕尾形 30"/>
          <p:cNvSpPr/>
          <p:nvPr>
            <p:custDataLst>
              <p:tags r:id="rId5"/>
            </p:custDataLst>
          </p:nvPr>
        </p:nvSpPr>
        <p:spPr>
          <a:xfrm>
            <a:off x="7761931" y="1223751"/>
            <a:ext cx="3862282" cy="649558"/>
          </a:xfrm>
          <a:prstGeom prst="chevron">
            <a:avLst>
              <a:gd name="adj" fmla="val 49963"/>
            </a:avLst>
          </a:prstGeom>
          <a:solidFill>
            <a:srgbClr val="3D90B9"/>
          </a:solidFill>
          <a:ln w="19050">
            <a:noFill/>
          </a:ln>
        </p:spPr>
        <p:txBody>
          <a:bodyPr wrap="square" lIns="91440" tIns="45720" rIns="91440" bIns="45720" anchor="ctr" anchorCtr="1"/>
          <a:lstStyle/>
          <a:p>
            <a:pPr algn="ctr">
              <a:lnSpc>
                <a:spcPct val="120000"/>
              </a:lnSpc>
            </a:pPr>
            <a:r>
              <a:rPr lang="en-US" altLang="zh-CN" dirty="0">
                <a:latin typeface="黑体" panose="02010609060101010101" charset="-122"/>
                <a:ea typeface="黑体" panose="02010609060101010101" charset="-122"/>
              </a:rPr>
              <a:t>3.</a:t>
            </a:r>
            <a:r>
              <a:rPr lang="zh-CN" altLang="en-US" dirty="0">
                <a:latin typeface="黑体" panose="02010609060101010101" charset="-122"/>
                <a:ea typeface="黑体" panose="02010609060101010101" charset="-122"/>
              </a:rPr>
              <a:t>确认阶段</a:t>
            </a:r>
          </a:p>
        </p:txBody>
      </p:sp>
      <p:sp>
        <p:nvSpPr>
          <p:cNvPr id="68" name="五边形 16"/>
          <p:cNvSpPr/>
          <p:nvPr>
            <p:custDataLst>
              <p:tags r:id="rId6"/>
            </p:custDataLst>
          </p:nvPr>
        </p:nvSpPr>
        <p:spPr>
          <a:xfrm>
            <a:off x="400573" y="1223751"/>
            <a:ext cx="3862282" cy="649558"/>
          </a:xfrm>
          <a:prstGeom prst="homePlate">
            <a:avLst>
              <a:gd name="adj" fmla="val 49963"/>
            </a:avLst>
          </a:prstGeom>
          <a:solidFill>
            <a:srgbClr val="3D90B9"/>
          </a:solidFill>
          <a:ln w="19050">
            <a:noFill/>
          </a:ln>
        </p:spPr>
        <p:txBody>
          <a:bodyPr wrap="square" lIns="91440" tIns="45720" rIns="91440" bIns="45720" anchor="ctr" anchorCtr="1"/>
          <a:lstStyle/>
          <a:p>
            <a:pPr algn="ctr">
              <a:lnSpc>
                <a:spcPct val="120000"/>
              </a:lnSpc>
            </a:pPr>
            <a:endParaRPr lang="zh-CN" altLang="en-US" sz="1600" b="1" dirty="0">
              <a:solidFill>
                <a:srgbClr val="FFFFFF"/>
              </a:solidFill>
              <a:latin typeface="Arial" panose="020B0604020202020204" pitchFamily="34" charset="0"/>
              <a:ea typeface="微软雅黑" panose="020B0503020204020204" charset="-122"/>
              <a:sym typeface="Arial" panose="020B0604020202020204" pitchFamily="34" charset="0"/>
            </a:endParaRPr>
          </a:p>
        </p:txBody>
      </p:sp>
      <p:sp>
        <p:nvSpPr>
          <p:cNvPr id="69" name="燕尾形 13"/>
          <p:cNvSpPr/>
          <p:nvPr>
            <p:custDataLst>
              <p:tags r:id="rId7"/>
            </p:custDataLst>
          </p:nvPr>
        </p:nvSpPr>
        <p:spPr>
          <a:xfrm>
            <a:off x="4081252" y="1222916"/>
            <a:ext cx="3862282" cy="649558"/>
          </a:xfrm>
          <a:prstGeom prst="chevron">
            <a:avLst>
              <a:gd name="adj" fmla="val 49963"/>
            </a:avLst>
          </a:prstGeom>
          <a:solidFill>
            <a:srgbClr val="5178A4"/>
          </a:solidFill>
          <a:ln w="19050">
            <a:noFill/>
          </a:ln>
        </p:spPr>
        <p:txBody>
          <a:bodyPr wrap="square" lIns="91440" tIns="45720" rIns="91440" bIns="45720" anchor="ctr" anchorCtr="1"/>
          <a:lstStyle/>
          <a:p>
            <a:pPr algn="ctr">
              <a:lnSpc>
                <a:spcPct val="120000"/>
              </a:lnSpc>
            </a:pPr>
            <a:r>
              <a:rPr lang="en-US" altLang="zh-CN" dirty="0">
                <a:latin typeface="黑体" panose="02010609060101010101" charset="-122"/>
                <a:ea typeface="黑体" panose="02010609060101010101" charset="-122"/>
              </a:rPr>
              <a:t>2.</a:t>
            </a:r>
            <a:r>
              <a:rPr lang="zh-CN" altLang="en-US" dirty="0">
                <a:latin typeface="黑体" panose="02010609060101010101" charset="-122"/>
                <a:ea typeface="黑体" panose="02010609060101010101" charset="-122"/>
              </a:rPr>
              <a:t>沟通阶段</a:t>
            </a:r>
          </a:p>
        </p:txBody>
      </p:sp>
      <p:sp>
        <p:nvSpPr>
          <p:cNvPr id="73" name="文本框 72"/>
          <p:cNvSpPr txBox="1"/>
          <p:nvPr>
            <p:custDataLst>
              <p:tags r:id="rId8"/>
            </p:custDataLst>
          </p:nvPr>
        </p:nvSpPr>
        <p:spPr>
          <a:xfrm>
            <a:off x="1277104" y="1344612"/>
            <a:ext cx="1907724" cy="360000"/>
          </a:xfrm>
          <a:prstGeom prst="rect">
            <a:avLst/>
          </a:prstGeom>
          <a:noFill/>
        </p:spPr>
        <p:txBody>
          <a:bodyPr wrap="square" lIns="91440" tIns="0" rIns="91440" bIns="0" rtlCol="0" anchor="b" anchorCtr="0">
            <a:normAutofit/>
          </a:bodyPr>
          <a:lstStyle/>
          <a:p>
            <a:r>
              <a:rPr lang="en-US" altLang="zh-CN" dirty="0">
                <a:latin typeface="黑体" panose="02010609060101010101" charset="-122"/>
                <a:ea typeface="黑体" panose="02010609060101010101" charset="-122"/>
              </a:rPr>
              <a:t>1.</a:t>
            </a:r>
            <a:r>
              <a:rPr lang="zh-CN" altLang="zh-CN" dirty="0">
                <a:latin typeface="黑体" panose="02010609060101010101" charset="-122"/>
                <a:ea typeface="黑体" panose="02010609060101010101" charset="-122"/>
              </a:rPr>
              <a:t>准备阶段</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3"/>
                                        </p:tgtEl>
                                        <p:attrNameLst>
                                          <p:attrName>style.visibility</p:attrName>
                                        </p:attrNameLst>
                                      </p:cBhvr>
                                      <p:to>
                                        <p:strVal val="visible"/>
                                      </p:to>
                                    </p:set>
                                    <p:anim calcmode="lin" valueType="num">
                                      <p:cBhvr additive="base">
                                        <p:cTn id="12" dur="500" fill="hold"/>
                                        <p:tgtEl>
                                          <p:spTgt spid="73"/>
                                        </p:tgtEl>
                                        <p:attrNameLst>
                                          <p:attrName>ppt_x</p:attrName>
                                        </p:attrNameLst>
                                      </p:cBhvr>
                                      <p:tavLst>
                                        <p:tav tm="0">
                                          <p:val>
                                            <p:strVal val="0-#ppt_w/2"/>
                                          </p:val>
                                        </p:tav>
                                        <p:tav tm="100000">
                                          <p:val>
                                            <p:strVal val="#ppt_x"/>
                                          </p:val>
                                        </p:tav>
                                      </p:tavLst>
                                    </p:anim>
                                    <p:anim calcmode="lin" valueType="num">
                                      <p:cBhvr additive="base">
                                        <p:cTn id="13" dur="500" fill="hold"/>
                                        <p:tgtEl>
                                          <p:spTgt spid="73"/>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stCondLst>
                                    <p:cond delay="0"/>
                                  </p:stCondLst>
                                  <p:childTnLst>
                                    <p:set>
                                      <p:cBhvr>
                                        <p:cTn id="15" dur="1" fill="hold">
                                          <p:stCondLst>
                                            <p:cond delay="0"/>
                                          </p:stCondLst>
                                        </p:cTn>
                                        <p:tgtEl>
                                          <p:spTgt spid="68"/>
                                        </p:tgtEl>
                                        <p:attrNameLst>
                                          <p:attrName>style.visibility</p:attrName>
                                        </p:attrNameLst>
                                      </p:cBhvr>
                                      <p:to>
                                        <p:strVal val="visible"/>
                                      </p:to>
                                    </p:set>
                                    <p:anim calcmode="lin" valueType="num">
                                      <p:cBhvr additive="base">
                                        <p:cTn id="16" dur="500" fill="hold"/>
                                        <p:tgtEl>
                                          <p:spTgt spid="68"/>
                                        </p:tgtEl>
                                        <p:attrNameLst>
                                          <p:attrName>ppt_x</p:attrName>
                                        </p:attrNameLst>
                                      </p:cBhvr>
                                      <p:tavLst>
                                        <p:tav tm="0">
                                          <p:val>
                                            <p:strVal val="0-#ppt_w/2"/>
                                          </p:val>
                                        </p:tav>
                                        <p:tav tm="100000">
                                          <p:val>
                                            <p:strVal val="#ppt_x"/>
                                          </p:val>
                                        </p:tav>
                                      </p:tavLst>
                                    </p:anim>
                                    <p:anim calcmode="lin" valueType="num">
                                      <p:cBhvr additive="base">
                                        <p:cTn id="17" dur="500" fill="hold"/>
                                        <p:tgtEl>
                                          <p:spTgt spid="68"/>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4"/>
                                        </p:tgtEl>
                                        <p:attrNameLst>
                                          <p:attrName>style.visibility</p:attrName>
                                        </p:attrNameLst>
                                      </p:cBhvr>
                                      <p:to>
                                        <p:strVal val="visible"/>
                                      </p:to>
                                    </p:set>
                                    <p:anim calcmode="lin" valueType="num">
                                      <p:cBhvr additive="base">
                                        <p:cTn id="20" dur="500" fill="hold"/>
                                        <p:tgtEl>
                                          <p:spTgt spid="64"/>
                                        </p:tgtEl>
                                        <p:attrNameLst>
                                          <p:attrName>ppt_x</p:attrName>
                                        </p:attrNameLst>
                                      </p:cBhvr>
                                      <p:tavLst>
                                        <p:tav tm="0">
                                          <p:val>
                                            <p:strVal val="0-#ppt_w/2"/>
                                          </p:val>
                                        </p:tav>
                                        <p:tav tm="100000">
                                          <p:val>
                                            <p:strVal val="#ppt_x"/>
                                          </p:val>
                                        </p:tav>
                                      </p:tavLst>
                                    </p:anim>
                                    <p:anim calcmode="lin" valueType="num">
                                      <p:cBhvr additive="base">
                                        <p:cTn id="21" dur="500" fill="hold"/>
                                        <p:tgtEl>
                                          <p:spTgt spid="64"/>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69"/>
                                        </p:tgtEl>
                                        <p:attrNameLst>
                                          <p:attrName>style.visibility</p:attrName>
                                        </p:attrNameLst>
                                      </p:cBhvr>
                                      <p:to>
                                        <p:strVal val="visible"/>
                                      </p:to>
                                    </p:set>
                                    <p:anim calcmode="lin" valueType="num">
                                      <p:cBhvr additive="base">
                                        <p:cTn id="24" dur="500" fill="hold"/>
                                        <p:tgtEl>
                                          <p:spTgt spid="69"/>
                                        </p:tgtEl>
                                        <p:attrNameLst>
                                          <p:attrName>ppt_x</p:attrName>
                                        </p:attrNameLst>
                                      </p:cBhvr>
                                      <p:tavLst>
                                        <p:tav tm="0">
                                          <p:val>
                                            <p:strVal val="0-#ppt_w/2"/>
                                          </p:val>
                                        </p:tav>
                                        <p:tav tm="100000">
                                          <p:val>
                                            <p:strVal val="#ppt_x"/>
                                          </p:val>
                                        </p:tav>
                                      </p:tavLst>
                                    </p:anim>
                                    <p:anim calcmode="lin" valueType="num">
                                      <p:cBhvr additive="base">
                                        <p:cTn id="25" dur="500" fill="hold"/>
                                        <p:tgtEl>
                                          <p:spTgt spid="69"/>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65"/>
                                        </p:tgtEl>
                                        <p:attrNameLst>
                                          <p:attrName>style.visibility</p:attrName>
                                        </p:attrNameLst>
                                      </p:cBhvr>
                                      <p:to>
                                        <p:strVal val="visible"/>
                                      </p:to>
                                    </p:set>
                                    <p:anim calcmode="lin" valueType="num">
                                      <p:cBhvr additive="base">
                                        <p:cTn id="28" dur="500" fill="hold"/>
                                        <p:tgtEl>
                                          <p:spTgt spid="65"/>
                                        </p:tgtEl>
                                        <p:attrNameLst>
                                          <p:attrName>ppt_x</p:attrName>
                                        </p:attrNameLst>
                                      </p:cBhvr>
                                      <p:tavLst>
                                        <p:tav tm="0">
                                          <p:val>
                                            <p:strVal val="0-#ppt_w/2"/>
                                          </p:val>
                                        </p:tav>
                                        <p:tav tm="100000">
                                          <p:val>
                                            <p:strVal val="#ppt_x"/>
                                          </p:val>
                                        </p:tav>
                                      </p:tavLst>
                                    </p:anim>
                                    <p:anim calcmode="lin" valueType="num">
                                      <p:cBhvr additive="base">
                                        <p:cTn id="29" dur="500" fill="hold"/>
                                        <p:tgtEl>
                                          <p:spTgt spid="6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90123"/>
                                        </p:tgtEl>
                                        <p:attrNameLst>
                                          <p:attrName>style.visibility</p:attrName>
                                        </p:attrNameLst>
                                      </p:cBhvr>
                                      <p:to>
                                        <p:strVal val="visible"/>
                                      </p:to>
                                    </p:set>
                                    <p:anim calcmode="lin" valueType="num">
                                      <p:cBhvr additive="base">
                                        <p:cTn id="32" dur="500" fill="hold"/>
                                        <p:tgtEl>
                                          <p:spTgt spid="90123"/>
                                        </p:tgtEl>
                                        <p:attrNameLst>
                                          <p:attrName>ppt_x</p:attrName>
                                        </p:attrNameLst>
                                      </p:cBhvr>
                                      <p:tavLst>
                                        <p:tav tm="0">
                                          <p:val>
                                            <p:strVal val="0-#ppt_w/2"/>
                                          </p:val>
                                        </p:tav>
                                        <p:tav tm="100000">
                                          <p:val>
                                            <p:strVal val="#ppt_x"/>
                                          </p:val>
                                        </p:tav>
                                      </p:tavLst>
                                    </p:anim>
                                    <p:anim calcmode="lin" valueType="num">
                                      <p:cBhvr additive="base">
                                        <p:cTn id="33" dur="500" fill="hold"/>
                                        <p:tgtEl>
                                          <p:spTgt spid="90123"/>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500" fill="hold"/>
                                        <p:tgtEl>
                                          <p:spTgt spid="66"/>
                                        </p:tgtEl>
                                        <p:attrNameLst>
                                          <p:attrName>ppt_x</p:attrName>
                                        </p:attrNameLst>
                                      </p:cBhvr>
                                      <p:tavLst>
                                        <p:tav tm="0">
                                          <p:val>
                                            <p:strVal val="0-#ppt_w/2"/>
                                          </p:val>
                                        </p:tav>
                                        <p:tav tm="100000">
                                          <p:val>
                                            <p:strVal val="#ppt_x"/>
                                          </p:val>
                                        </p:tav>
                                      </p:tavLst>
                                    </p:anim>
                                    <p:anim calcmode="lin" valueType="num">
                                      <p:cBhvr additive="base">
                                        <p:cTn id="37"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4" grpId="0" bldLvl="0" animBg="1"/>
      <p:bldP spid="65" grpId="0" bldLvl="0" animBg="1"/>
      <p:bldP spid="66" grpId="0" bldLvl="0" animBg="1"/>
      <p:bldP spid="90123" grpId="0" bldLvl="0" animBg="1"/>
      <p:bldP spid="68" grpId="0" bldLvl="0" animBg="1"/>
      <p:bldP spid="69" grpId="0" bldLvl="0" animBg="1"/>
      <p:bldP spid="73" grpId="0"/>
    </p:bldLst>
  </p:timing>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绩效计划与绩效沟通</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绩效沟通</a:t>
            </a:r>
          </a:p>
        </p:txBody>
      </p:sp>
      <p:sp>
        <p:nvSpPr>
          <p:cNvPr id="9" name="矩形 8"/>
          <p:cNvSpPr/>
          <p:nvPr/>
        </p:nvSpPr>
        <p:spPr>
          <a:xfrm>
            <a:off x="1252220" y="1297940"/>
            <a:ext cx="9992360" cy="829945"/>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绩效沟通主要指管理者与员工在共同工作的过程中分享各类与绩效有关的信息,准确把握组织与员工的工作状况,推动绩效计划顺利实施的过程,它在整个绩效管理中处于中间环节,所耗时间最长,也最为关键。</a:t>
            </a:r>
          </a:p>
        </p:txBody>
      </p:sp>
      <p:sp>
        <p:nvSpPr>
          <p:cNvPr id="35" name="矩形 34"/>
          <p:cNvSpPr/>
          <p:nvPr/>
        </p:nvSpPr>
        <p:spPr>
          <a:xfrm>
            <a:off x="4951730" y="2414905"/>
            <a:ext cx="2252345" cy="368300"/>
          </a:xfrm>
          <a:prstGeom prst="rect">
            <a:avLst/>
          </a:prstGeom>
        </p:spPr>
        <p:txBody>
          <a:bodyPr wrap="square">
            <a:spAutoFit/>
          </a:bodyPr>
          <a:lstStyle/>
          <a:p>
            <a:pPr algn="l"/>
            <a:r>
              <a:rPr sz="1800" dirty="0">
                <a:solidFill>
                  <a:srgbClr val="FF0000"/>
                </a:solidFill>
                <a:latin typeface="微软雅黑" panose="020B0503020204020204" charset="-122"/>
                <a:ea typeface="微软雅黑" panose="020B0503020204020204" charset="-122"/>
                <a:cs typeface="Times New Roman" panose="02020603050405020304" pitchFamily="18" charset="0"/>
              </a:rPr>
              <a:t>绩效沟通的目的</a:t>
            </a:r>
          </a:p>
        </p:txBody>
      </p:sp>
      <p:graphicFrame>
        <p:nvGraphicFramePr>
          <p:cNvPr id="36" name="图示 35"/>
          <p:cNvGraphicFramePr/>
          <p:nvPr/>
        </p:nvGraphicFramePr>
        <p:xfrm>
          <a:off x="3758565" y="2836545"/>
          <a:ext cx="5671185" cy="34023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
                                        </p:tgtEl>
                                        <p:attrNameLst>
                                          <p:attrName>style.visibility</p:attrName>
                                        </p:attrNameLst>
                                      </p:cBhvr>
                                      <p:to>
                                        <p:strVal val="visible"/>
                                      </p:to>
                                    </p:set>
                                    <p:anim calcmode="lin" valueType="num">
                                      <p:cBhvr additive="base">
                                        <p:cTn id="14" dur="500" fill="hold"/>
                                        <p:tgtEl>
                                          <p:spTgt spid="35"/>
                                        </p:tgtEl>
                                        <p:attrNameLst>
                                          <p:attrName>ppt_x</p:attrName>
                                        </p:attrNameLst>
                                      </p:cBhvr>
                                      <p:tavLst>
                                        <p:tav tm="0">
                                          <p:val>
                                            <p:strVal val="#ppt_x"/>
                                          </p:val>
                                        </p:tav>
                                        <p:tav tm="100000">
                                          <p:val>
                                            <p:strVal val="#ppt_x"/>
                                          </p:val>
                                        </p:tav>
                                      </p:tavLst>
                                    </p:anim>
                                    <p:anim calcmode="lin" valueType="num">
                                      <p:cBhvr additive="base">
                                        <p:cTn id="15" dur="500" fill="hold"/>
                                        <p:tgtEl>
                                          <p:spTgt spid="35"/>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additive="base">
                                        <p:cTn id="18" dur="500" fill="hold"/>
                                        <p:tgtEl>
                                          <p:spTgt spid="36"/>
                                        </p:tgtEl>
                                        <p:attrNameLst>
                                          <p:attrName>ppt_x</p:attrName>
                                        </p:attrNameLst>
                                      </p:cBhvr>
                                      <p:tavLst>
                                        <p:tav tm="0">
                                          <p:val>
                                            <p:strVal val="#ppt_x"/>
                                          </p:val>
                                        </p:tav>
                                        <p:tav tm="100000">
                                          <p:val>
                                            <p:strVal val="#ppt_x"/>
                                          </p:val>
                                        </p:tav>
                                      </p:tavLst>
                                    </p:anim>
                                    <p:anim calcmode="lin" valueType="num">
                                      <p:cBhvr additive="base">
                                        <p:cTn id="19"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P spid="35" grpId="0"/>
      <p:bldGraphic spid="36" grpId="0">
        <p:bldAsOne/>
      </p:bldGraphic>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29235" y="911225"/>
            <a:ext cx="11737975" cy="1706880"/>
          </a:xfrm>
          <a:prstGeom prst="rect">
            <a:avLst/>
          </a:prstGeom>
          <a:ln>
            <a:solidFill>
              <a:srgbClr val="9B552C"/>
            </a:solidFill>
          </a:ln>
        </p:spPr>
        <p:txBody>
          <a:bodyPr wrap="square">
            <a:spAutoFit/>
          </a:bodyPr>
          <a:lstStyle/>
          <a:p>
            <a:pPr indent="266700">
              <a:lnSpc>
                <a:spcPct val="150000"/>
              </a:lnSpc>
              <a:spcAft>
                <a:spcPts val="0"/>
              </a:spcAft>
            </a:pPr>
            <a:r>
              <a:rPr lang="zh-CN" sz="1400" dirty="0">
                <a:solidFill>
                  <a:srgbClr val="0070C0"/>
                </a:solidFill>
                <a:latin typeface="微软雅黑" panose="020B0503020204020204" charset="-122"/>
                <a:ea typeface="微软雅黑" panose="020B0503020204020204" charset="-122"/>
                <a:cs typeface="微软雅黑" panose="020B0503020204020204" charset="-122"/>
              </a:rPr>
              <a:t>小案例：</a:t>
            </a:r>
            <a:r>
              <a:rPr sz="1400" dirty="0">
                <a:latin typeface="微软雅黑" panose="020B0503020204020204" charset="-122"/>
                <a:ea typeface="微软雅黑" panose="020B0503020204020204" charset="-122"/>
                <a:cs typeface="微软雅黑" panose="020B0503020204020204" charset="-122"/>
              </a:rPr>
              <a:t>泰罗在贝特莱汉姆钢铁厂工作的时候,对铁锹作业的工作效率产生了兴趣。当时,钢铁厂有 600多名工人用铁锹铲铁矿石和煤。泰罗想:一铁锹的重量为几磅时工人感到最省力,并能达到最佳的工作效率呢?他决定研究一下这个问题。为此他选出两名工人,通过改变一铁锹的重量来仔细观察并记录他们每天的实际工作量。结果发现,当一铁锹的重量为38磅时每天的工作量是25吨,34磅时是30吨,于是,他得出作业效率随着铁锹重量的减轻越来越高的结论。但是当铁锹的重量下降到21~22磅时,工作效率不再提高。由此,他认为矿石重量较重应使用小锹,而煤较轻应使用大锹,当铁锹的重量为21~22磅时为最佳。因此,他合理地安排了600多名工人的工作量,取得了成功。</a:t>
            </a:r>
          </a:p>
        </p:txBody>
      </p:sp>
      <p:sp>
        <p:nvSpPr>
          <p:cNvPr id="6" name="文本框 5"/>
          <p:cNvSpPr txBox="1"/>
          <p:nvPr/>
        </p:nvSpPr>
        <p:spPr>
          <a:xfrm>
            <a:off x="3847465" y="537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科学管理理论</a:t>
            </a:r>
          </a:p>
        </p:txBody>
      </p:sp>
      <p:grpSp>
        <p:nvGrpSpPr>
          <p:cNvPr id="25" name="组合 24"/>
          <p:cNvGrpSpPr/>
          <p:nvPr/>
        </p:nvGrpSpPr>
        <p:grpSpPr>
          <a:xfrm>
            <a:off x="805180" y="2641600"/>
            <a:ext cx="10661011" cy="4049977"/>
            <a:chOff x="1268" y="4160"/>
            <a:chExt cx="16908" cy="6575"/>
          </a:xfrm>
        </p:grpSpPr>
        <p:cxnSp>
          <p:nvCxnSpPr>
            <p:cNvPr id="7" name="直接连接符 6"/>
            <p:cNvCxnSpPr/>
            <p:nvPr>
              <p:custDataLst>
                <p:tags r:id="rId2"/>
              </p:custDataLst>
            </p:nvPr>
          </p:nvCxnSpPr>
          <p:spPr>
            <a:xfrm>
              <a:off x="4528" y="6855"/>
              <a:ext cx="1241" cy="17"/>
            </a:xfrm>
            <a:prstGeom prst="line">
              <a:avLst/>
            </a:prstGeom>
            <a:ln>
              <a:solidFill>
                <a:schemeClr val="accent2">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5769" y="4160"/>
              <a:ext cx="350" cy="6433"/>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2">
                  <a:lumMod val="75000"/>
                </a:schemeClr>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600">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3657" y="6855"/>
              <a:ext cx="580" cy="17"/>
            </a:xfrm>
            <a:prstGeom prst="line">
              <a:avLst/>
            </a:prstGeom>
            <a:ln>
              <a:solidFill>
                <a:schemeClr val="accent2">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1268" y="5629"/>
              <a:ext cx="2393" cy="2571"/>
            </a:xfrm>
            <a:prstGeom prst="ellipse">
              <a:avLst/>
            </a:prstGeom>
            <a:solidFill>
              <a:schemeClr val="bg1">
                <a:lumMod val="9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dirty="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15" name="椭圆 14"/>
            <p:cNvSpPr/>
            <p:nvPr>
              <p:custDataLst>
                <p:tags r:id="rId6"/>
              </p:custDataLst>
            </p:nvPr>
          </p:nvSpPr>
          <p:spPr>
            <a:xfrm>
              <a:off x="4230" y="6703"/>
              <a:ext cx="272" cy="305"/>
            </a:xfrm>
            <a:prstGeom prst="ellipse">
              <a:avLst/>
            </a:prstGeom>
            <a:noFill/>
            <a:ln w="4762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25000" lnSpcReduction="20000"/>
            </a:bodyPr>
            <a:lstStyle/>
            <a:p>
              <a:pPr algn="ctr"/>
              <a:endParaRPr lang="zh-CN" altLang="en-US">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9" name="文本框 8"/>
            <p:cNvSpPr txBox="1"/>
            <p:nvPr>
              <p:custDataLst>
                <p:tags r:id="rId7"/>
              </p:custDataLst>
            </p:nvPr>
          </p:nvSpPr>
          <p:spPr>
            <a:xfrm>
              <a:off x="6831" y="4311"/>
              <a:ext cx="11336"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rmAutofit/>
            </a:bodyPr>
            <a:lstStyle/>
            <a:p>
              <a:r>
                <a:rPr lang="zh-CN" altLang="en-US" sz="1600" dirty="0">
                  <a:solidFill>
                    <a:schemeClr val="tx1"/>
                  </a:solidFill>
                  <a:latin typeface="微软雅黑" panose="020B0503020204020204" charset="-122"/>
                  <a:ea typeface="微软雅黑" panose="020B0503020204020204" charset="-122"/>
                </a:rPr>
                <a:t>科学管理的中心问题是提高效率</a:t>
              </a:r>
            </a:p>
          </p:txBody>
        </p:sp>
        <p:grpSp>
          <p:nvGrpSpPr>
            <p:cNvPr id="35" name="组合 34"/>
            <p:cNvGrpSpPr/>
            <p:nvPr/>
          </p:nvGrpSpPr>
          <p:grpSpPr>
            <a:xfrm>
              <a:off x="6023" y="4352"/>
              <a:ext cx="620" cy="641"/>
              <a:chOff x="9026" y="2751"/>
              <a:chExt cx="827" cy="854"/>
            </a:xfrm>
          </p:grpSpPr>
          <p:grpSp>
            <p:nvGrpSpPr>
              <p:cNvPr id="31" name="组合 30"/>
              <p:cNvGrpSpPr/>
              <p:nvPr/>
            </p:nvGrpSpPr>
            <p:grpSpPr>
              <a:xfrm>
                <a:off x="9026" y="2751"/>
                <a:ext cx="827" cy="854"/>
                <a:chOff x="9192" y="4472"/>
                <a:chExt cx="827" cy="854"/>
              </a:xfrm>
            </p:grpSpPr>
            <p:sp>
              <p:nvSpPr>
                <p:cNvPr id="32" name="半闭框 31"/>
                <p:cNvSpPr/>
                <p:nvPr>
                  <p:custDataLst>
                    <p:tags r:id="rId29"/>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6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30"/>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6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729"/>
              </a:xfrm>
              <a:prstGeom prst="rect">
                <a:avLst/>
              </a:prstGeom>
              <a:noFill/>
            </p:spPr>
            <p:txBody>
              <a:bodyPr wrap="square" rtlCol="0">
                <a:spAutoFit/>
              </a:bodyPr>
              <a:lstStyle/>
              <a:p>
                <a:r>
                  <a:rPr lang="en-US" altLang="zh-CN" sz="1600" b="1">
                    <a:solidFill>
                      <a:schemeClr val="tx1"/>
                    </a:solidFill>
                    <a:latin typeface="微软雅黑" panose="020B0503020204020204" charset="-122"/>
                    <a:ea typeface="微软雅黑" panose="020B0503020204020204" charset="-122"/>
                    <a:cs typeface="Arial Bold" panose="020B0604020202090204" charset="0"/>
                  </a:rPr>
                  <a:t>1</a:t>
                </a:r>
              </a:p>
            </p:txBody>
          </p:sp>
        </p:grpSp>
        <p:sp>
          <p:nvSpPr>
            <p:cNvPr id="41" name="文本框 40"/>
            <p:cNvSpPr txBox="1"/>
            <p:nvPr>
              <p:custDataLst>
                <p:tags r:id="rId8"/>
              </p:custDataLst>
            </p:nvPr>
          </p:nvSpPr>
          <p:spPr>
            <a:xfrm>
              <a:off x="6831" y="5145"/>
              <a:ext cx="11345"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rmAutofit/>
            </a:bodyPr>
            <a:lstStyle>
              <a:defPPr>
                <a:defRPr lang="zh-CN"/>
              </a:defPPr>
              <a:lvl1pPr>
                <a:defRPr sz="1400">
                  <a:solidFill>
                    <a:schemeClr val="tx1">
                      <a:lumMod val="50000"/>
                      <a:lumOff val="50000"/>
                    </a:schemeClr>
                  </a:solidFill>
                  <a:ea typeface="微软雅黑" panose="020B0503020204020204" charset="-122"/>
                </a:defRPr>
              </a:lvl1pPr>
            </a:lstStyle>
            <a:p>
              <a:r>
                <a:rPr sz="1600" dirty="0">
                  <a:solidFill>
                    <a:schemeClr val="tx1"/>
                  </a:solidFill>
                  <a:latin typeface="微软雅黑" panose="020B0503020204020204" charset="-122"/>
                  <a:cs typeface="微软雅黑" panose="020B0503020204020204" charset="-122"/>
                  <a:sym typeface="Arial" panose="020B0604020202020204" pitchFamily="34" charset="0"/>
                </a:rPr>
                <a:t>为了提高劳动生产率,必须为工作挑选“一流的工人”</a:t>
              </a:r>
            </a:p>
          </p:txBody>
        </p:sp>
        <p:grpSp>
          <p:nvGrpSpPr>
            <p:cNvPr id="42" name="组合 41"/>
            <p:cNvGrpSpPr/>
            <p:nvPr/>
          </p:nvGrpSpPr>
          <p:grpSpPr>
            <a:xfrm>
              <a:off x="6022" y="5169"/>
              <a:ext cx="620" cy="640"/>
              <a:chOff x="9026" y="2751"/>
              <a:chExt cx="827" cy="854"/>
            </a:xfrm>
          </p:grpSpPr>
          <p:grpSp>
            <p:nvGrpSpPr>
              <p:cNvPr id="43" name="组合 42"/>
              <p:cNvGrpSpPr/>
              <p:nvPr/>
            </p:nvGrpSpPr>
            <p:grpSpPr>
              <a:xfrm>
                <a:off x="9026" y="2751"/>
                <a:ext cx="827" cy="854"/>
                <a:chOff x="9192" y="4472"/>
                <a:chExt cx="827" cy="854"/>
              </a:xfrm>
            </p:grpSpPr>
            <p:sp>
              <p:nvSpPr>
                <p:cNvPr id="44" name="半闭框 43"/>
                <p:cNvSpPr/>
                <p:nvPr>
                  <p:custDataLst>
                    <p:tags r:id="rId27"/>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6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28"/>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6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730"/>
              </a:xfrm>
              <a:prstGeom prst="rect">
                <a:avLst/>
              </a:prstGeom>
              <a:noFill/>
            </p:spPr>
            <p:txBody>
              <a:bodyPr wrap="square" rtlCol="0">
                <a:spAutoFit/>
              </a:bodyPr>
              <a:lstStyle/>
              <a:p>
                <a:r>
                  <a:rPr lang="en-US" altLang="zh-CN" sz="1600" b="1">
                    <a:solidFill>
                      <a:schemeClr val="tx1"/>
                    </a:solidFill>
                    <a:latin typeface="微软雅黑" panose="020B0503020204020204" charset="-122"/>
                    <a:ea typeface="微软雅黑" panose="020B0503020204020204" charset="-122"/>
                    <a:cs typeface="Arial Bold" panose="020B0604020202090204" charset="0"/>
                  </a:rPr>
                  <a:t>2</a:t>
                </a:r>
              </a:p>
            </p:txBody>
          </p:sp>
        </p:grpSp>
        <p:sp>
          <p:nvSpPr>
            <p:cNvPr id="49" name="文本框 48"/>
            <p:cNvSpPr txBox="1"/>
            <p:nvPr>
              <p:custDataLst>
                <p:tags r:id="rId9"/>
              </p:custDataLst>
            </p:nvPr>
          </p:nvSpPr>
          <p:spPr>
            <a:xfrm>
              <a:off x="6819" y="5896"/>
              <a:ext cx="11330" cy="773"/>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lang="zh-CN" sz="1600" dirty="0">
                  <a:solidFill>
                    <a:schemeClr val="tx1"/>
                  </a:solidFill>
                  <a:latin typeface="微软雅黑" panose="020B0503020204020204" charset="-122"/>
                  <a:cs typeface="微软雅黑" panose="020B0503020204020204" charset="-122"/>
                </a:rPr>
                <a:t>要使工人掌握标准化的操作方法,使用标准化的工具、机器和材料,并使作业环境标准化,这就是所谓的标准化原理。</a:t>
              </a:r>
            </a:p>
          </p:txBody>
        </p:sp>
        <p:grpSp>
          <p:nvGrpSpPr>
            <p:cNvPr id="50" name="组合 49"/>
            <p:cNvGrpSpPr/>
            <p:nvPr/>
          </p:nvGrpSpPr>
          <p:grpSpPr>
            <a:xfrm>
              <a:off x="6010" y="5986"/>
              <a:ext cx="620" cy="710"/>
              <a:chOff x="9026" y="2751"/>
              <a:chExt cx="826" cy="946"/>
            </a:xfrm>
          </p:grpSpPr>
          <p:grpSp>
            <p:nvGrpSpPr>
              <p:cNvPr id="51" name="组合 50"/>
              <p:cNvGrpSpPr/>
              <p:nvPr/>
            </p:nvGrpSpPr>
            <p:grpSpPr>
              <a:xfrm>
                <a:off x="9026" y="2751"/>
                <a:ext cx="826" cy="853"/>
                <a:chOff x="9192" y="4472"/>
                <a:chExt cx="826" cy="853"/>
              </a:xfrm>
            </p:grpSpPr>
            <p:sp>
              <p:nvSpPr>
                <p:cNvPr id="52" name="半闭框 51"/>
                <p:cNvSpPr/>
                <p:nvPr>
                  <p:custDataLst>
                    <p:tags r:id="rId25"/>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0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26"/>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0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863"/>
              </a:xfrm>
              <a:prstGeom prst="rect">
                <a:avLst/>
              </a:prstGeom>
              <a:noFill/>
              <a:ln>
                <a:noFill/>
              </a:ln>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3</a:t>
                </a:r>
              </a:p>
            </p:txBody>
          </p:sp>
        </p:grpSp>
        <p:sp>
          <p:nvSpPr>
            <p:cNvPr id="56" name="文本框 55"/>
            <p:cNvSpPr txBox="1"/>
            <p:nvPr>
              <p:custDataLst>
                <p:tags r:id="rId10"/>
              </p:custDataLst>
            </p:nvPr>
          </p:nvSpPr>
          <p:spPr>
            <a:xfrm>
              <a:off x="6807" y="6780"/>
              <a:ext cx="11307"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sz="1600" dirty="0">
                  <a:solidFill>
                    <a:schemeClr val="tx1"/>
                  </a:solidFill>
                  <a:latin typeface="微软雅黑" panose="020B0503020204020204" charset="-122"/>
                  <a:sym typeface="Arial" panose="020B0604020202020204" pitchFamily="34" charset="0"/>
                </a:rPr>
                <a:t>实行计件工资报酬制度。</a:t>
              </a:r>
            </a:p>
          </p:txBody>
        </p:sp>
        <p:grpSp>
          <p:nvGrpSpPr>
            <p:cNvPr id="57" name="组合 56"/>
            <p:cNvGrpSpPr/>
            <p:nvPr/>
          </p:nvGrpSpPr>
          <p:grpSpPr>
            <a:xfrm>
              <a:off x="5998" y="6804"/>
              <a:ext cx="620" cy="710"/>
              <a:chOff x="9026" y="2751"/>
              <a:chExt cx="826" cy="946"/>
            </a:xfrm>
          </p:grpSpPr>
          <p:grpSp>
            <p:nvGrpSpPr>
              <p:cNvPr id="58" name="组合 57"/>
              <p:cNvGrpSpPr/>
              <p:nvPr/>
            </p:nvGrpSpPr>
            <p:grpSpPr>
              <a:xfrm>
                <a:off x="9026" y="2751"/>
                <a:ext cx="826" cy="853"/>
                <a:chOff x="9192" y="4472"/>
                <a:chExt cx="826" cy="853"/>
              </a:xfrm>
            </p:grpSpPr>
            <p:sp>
              <p:nvSpPr>
                <p:cNvPr id="59" name="半闭框 58"/>
                <p:cNvSpPr/>
                <p:nvPr>
                  <p:custDataLst>
                    <p:tags r:id="rId23"/>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0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24"/>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0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863"/>
              </a:xfrm>
              <a:prstGeom prst="rect">
                <a:avLst/>
              </a:prstGeom>
              <a:noFill/>
              <a:ln>
                <a:noFill/>
              </a:ln>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4</a:t>
                </a:r>
              </a:p>
            </p:txBody>
          </p:sp>
        </p:grpSp>
        <p:sp>
          <p:nvSpPr>
            <p:cNvPr id="63" name="文本框 62"/>
            <p:cNvSpPr txBox="1"/>
            <p:nvPr>
              <p:custDataLst>
                <p:tags r:id="rId11"/>
              </p:custDataLst>
            </p:nvPr>
          </p:nvSpPr>
          <p:spPr>
            <a:xfrm>
              <a:off x="6819" y="7513"/>
              <a:ext cx="11295" cy="800"/>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lang="zh-CN" altLang="en-US" sz="1600" dirty="0">
                  <a:solidFill>
                    <a:schemeClr val="tx1"/>
                  </a:solidFill>
                  <a:latin typeface="微软雅黑" panose="020B0503020204020204" charset="-122"/>
                  <a:cs typeface="微软雅黑" panose="020B0503020204020204" charset="-122"/>
                  <a:sym typeface="Arial" panose="020B0604020202020204" pitchFamily="34" charset="0"/>
                </a:rPr>
                <a:t>工人和雇主两方面都必须认识到提高效率对双方都有利,都要来一次“精神革命”,相互协作,为共同提高劳动生产率而努力</a:t>
              </a:r>
            </a:p>
          </p:txBody>
        </p:sp>
        <p:grpSp>
          <p:nvGrpSpPr>
            <p:cNvPr id="64" name="组合 63"/>
            <p:cNvGrpSpPr/>
            <p:nvPr/>
          </p:nvGrpSpPr>
          <p:grpSpPr>
            <a:xfrm>
              <a:off x="6010" y="7621"/>
              <a:ext cx="620" cy="710"/>
              <a:chOff x="9026" y="2751"/>
              <a:chExt cx="826" cy="946"/>
            </a:xfrm>
          </p:grpSpPr>
          <p:grpSp>
            <p:nvGrpSpPr>
              <p:cNvPr id="65" name="组合 64"/>
              <p:cNvGrpSpPr/>
              <p:nvPr/>
            </p:nvGrpSpPr>
            <p:grpSpPr>
              <a:xfrm>
                <a:off x="9026" y="2751"/>
                <a:ext cx="826" cy="853"/>
                <a:chOff x="9192" y="4472"/>
                <a:chExt cx="826" cy="853"/>
              </a:xfrm>
            </p:grpSpPr>
            <p:sp>
              <p:nvSpPr>
                <p:cNvPr id="66" name="半闭框 65"/>
                <p:cNvSpPr/>
                <p:nvPr>
                  <p:custDataLst>
                    <p:tags r:id="rId21"/>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22"/>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863"/>
              </a:xfrm>
              <a:prstGeom prst="rect">
                <a:avLst/>
              </a:prstGeom>
              <a:noFill/>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5</a:t>
                </a:r>
              </a:p>
            </p:txBody>
          </p:sp>
        </p:grpSp>
        <p:sp>
          <p:nvSpPr>
            <p:cNvPr id="70" name="文本框 69"/>
            <p:cNvSpPr txBox="1"/>
            <p:nvPr>
              <p:custDataLst>
                <p:tags r:id="rId12"/>
              </p:custDataLst>
            </p:nvPr>
          </p:nvSpPr>
          <p:spPr>
            <a:xfrm>
              <a:off x="6831" y="8414"/>
              <a:ext cx="11283"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lang="zh-CN" altLang="en-US" sz="1600" dirty="0">
                  <a:solidFill>
                    <a:schemeClr val="tx1"/>
                  </a:solidFill>
                  <a:latin typeface="微软雅黑" panose="020B0503020204020204" charset="-122"/>
                  <a:cs typeface="微软雅黑" panose="020B0503020204020204" charset="-122"/>
                  <a:sym typeface="Arial" panose="020B0604020202020204" pitchFamily="34" charset="0"/>
                </a:rPr>
                <a:t>把计划职能同执行职能分开,变原来的经验工作法为科学工作法</a:t>
              </a:r>
            </a:p>
          </p:txBody>
        </p:sp>
        <p:grpSp>
          <p:nvGrpSpPr>
            <p:cNvPr id="71" name="组合 70"/>
            <p:cNvGrpSpPr/>
            <p:nvPr/>
          </p:nvGrpSpPr>
          <p:grpSpPr>
            <a:xfrm>
              <a:off x="6022" y="8438"/>
              <a:ext cx="620" cy="710"/>
              <a:chOff x="9026" y="2751"/>
              <a:chExt cx="826" cy="946"/>
            </a:xfrm>
          </p:grpSpPr>
          <p:grpSp>
            <p:nvGrpSpPr>
              <p:cNvPr id="72" name="组合 71"/>
              <p:cNvGrpSpPr/>
              <p:nvPr/>
            </p:nvGrpSpPr>
            <p:grpSpPr>
              <a:xfrm>
                <a:off x="9026" y="2751"/>
                <a:ext cx="826" cy="853"/>
                <a:chOff x="9192" y="4472"/>
                <a:chExt cx="826" cy="853"/>
              </a:xfrm>
            </p:grpSpPr>
            <p:sp>
              <p:nvSpPr>
                <p:cNvPr id="73" name="半闭框 72"/>
                <p:cNvSpPr/>
                <p:nvPr>
                  <p:custDataLst>
                    <p:tags r:id="rId19"/>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74" name="半闭框 73"/>
                <p:cNvSpPr/>
                <p:nvPr>
                  <p:custDataLst>
                    <p:tags r:id="rId20"/>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dirty="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75" name="文本框 74"/>
              <p:cNvSpPr txBox="1"/>
              <p:nvPr/>
            </p:nvSpPr>
            <p:spPr>
              <a:xfrm>
                <a:off x="9220" y="2834"/>
                <a:ext cx="576" cy="863"/>
              </a:xfrm>
              <a:prstGeom prst="rect">
                <a:avLst/>
              </a:prstGeom>
              <a:noFill/>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6</a:t>
                </a:r>
              </a:p>
            </p:txBody>
          </p:sp>
        </p:grpSp>
        <p:sp>
          <p:nvSpPr>
            <p:cNvPr id="77" name="文本框 76"/>
            <p:cNvSpPr txBox="1"/>
            <p:nvPr>
              <p:custDataLst>
                <p:tags r:id="rId13"/>
              </p:custDataLst>
            </p:nvPr>
          </p:nvSpPr>
          <p:spPr>
            <a:xfrm>
              <a:off x="6819" y="9273"/>
              <a:ext cx="11294"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lang="zh-CN" altLang="en-US" sz="1600" dirty="0">
                  <a:solidFill>
                    <a:schemeClr val="tx1"/>
                  </a:solidFill>
                  <a:latin typeface="微软雅黑" panose="020B0503020204020204" charset="-122"/>
                  <a:cs typeface="微软雅黑" panose="020B0503020204020204" charset="-122"/>
                  <a:sym typeface="Arial" panose="020B0604020202020204" pitchFamily="34" charset="0"/>
                </a:rPr>
                <a:t>实行“职能工长制”</a:t>
              </a:r>
            </a:p>
          </p:txBody>
        </p:sp>
        <p:grpSp>
          <p:nvGrpSpPr>
            <p:cNvPr id="78" name="组合 77"/>
            <p:cNvGrpSpPr/>
            <p:nvPr/>
          </p:nvGrpSpPr>
          <p:grpSpPr>
            <a:xfrm>
              <a:off x="6010" y="9297"/>
              <a:ext cx="620" cy="710"/>
              <a:chOff x="9026" y="2751"/>
              <a:chExt cx="826" cy="946"/>
            </a:xfrm>
          </p:grpSpPr>
          <p:grpSp>
            <p:nvGrpSpPr>
              <p:cNvPr id="79" name="组合 78"/>
              <p:cNvGrpSpPr/>
              <p:nvPr/>
            </p:nvGrpSpPr>
            <p:grpSpPr>
              <a:xfrm>
                <a:off x="9026" y="2751"/>
                <a:ext cx="826" cy="853"/>
                <a:chOff x="9192" y="4472"/>
                <a:chExt cx="826" cy="853"/>
              </a:xfrm>
            </p:grpSpPr>
            <p:sp>
              <p:nvSpPr>
                <p:cNvPr id="80" name="半闭框 79"/>
                <p:cNvSpPr/>
                <p:nvPr>
                  <p:custDataLst>
                    <p:tags r:id="rId17"/>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81" name="半闭框 80"/>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82" name="文本框 81"/>
              <p:cNvSpPr txBox="1"/>
              <p:nvPr/>
            </p:nvSpPr>
            <p:spPr>
              <a:xfrm>
                <a:off x="9220" y="2834"/>
                <a:ext cx="576" cy="863"/>
              </a:xfrm>
              <a:prstGeom prst="rect">
                <a:avLst/>
              </a:prstGeom>
              <a:noFill/>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7</a:t>
                </a:r>
              </a:p>
            </p:txBody>
          </p:sp>
        </p:grpSp>
        <p:sp>
          <p:nvSpPr>
            <p:cNvPr id="14" name="文本框 13"/>
            <p:cNvSpPr txBox="1"/>
            <p:nvPr/>
          </p:nvSpPr>
          <p:spPr>
            <a:xfrm>
              <a:off x="1410" y="6591"/>
              <a:ext cx="2080" cy="647"/>
            </a:xfrm>
            <a:prstGeom prst="rect">
              <a:avLst/>
            </a:prstGeom>
            <a:noFill/>
          </p:spPr>
          <p:txBody>
            <a:bodyPr wrap="square" rtlCol="0">
              <a:spAutoFit/>
            </a:bodyPr>
            <a:lstStyle/>
            <a:p>
              <a:r>
                <a:rPr lang="zh-CN" altLang="en-US" sz="2000" b="1">
                  <a:latin typeface="微软雅黑" panose="020B0503020204020204" charset="-122"/>
                  <a:ea typeface="微软雅黑" panose="020B0503020204020204" charset="-122"/>
                </a:rPr>
                <a:t>主要内容</a:t>
              </a:r>
            </a:p>
          </p:txBody>
        </p:sp>
        <p:sp>
          <p:nvSpPr>
            <p:cNvPr id="17" name="文本框 16"/>
            <p:cNvSpPr txBox="1"/>
            <p:nvPr>
              <p:custDataLst>
                <p:tags r:id="rId14"/>
              </p:custDataLst>
            </p:nvPr>
          </p:nvSpPr>
          <p:spPr>
            <a:xfrm>
              <a:off x="6831" y="10020"/>
              <a:ext cx="11294" cy="641"/>
            </a:xfrm>
            <a:prstGeom prst="rect">
              <a:avLst/>
            </a:prstGeom>
          </p:spPr>
          <p:style>
            <a:lnRef idx="2">
              <a:schemeClr val="accent2"/>
            </a:lnRef>
            <a:fillRef idx="1">
              <a:schemeClr val="lt1"/>
            </a:fillRef>
            <a:effectRef idx="0">
              <a:schemeClr val="accent2"/>
            </a:effectRef>
            <a:fontRef idx="minor">
              <a:schemeClr val="dk1"/>
            </a:fontRef>
          </p:style>
          <p:txBody>
            <a:bodyPr wrap="square" rtlCol="0" anchor="ctr">
              <a:noAutofit/>
            </a:bodyPr>
            <a:lstStyle>
              <a:defPPr>
                <a:defRPr lang="zh-CN"/>
              </a:defPPr>
              <a:lvl1pPr>
                <a:defRPr sz="1400">
                  <a:solidFill>
                    <a:schemeClr val="tx1">
                      <a:lumMod val="50000"/>
                      <a:lumOff val="50000"/>
                    </a:schemeClr>
                  </a:solidFill>
                  <a:ea typeface="微软雅黑" panose="020B0503020204020204" charset="-122"/>
                </a:defRPr>
              </a:lvl1pPr>
            </a:lstStyle>
            <a:p>
              <a:r>
                <a:rPr lang="zh-CN" altLang="en-US" sz="1600" dirty="0">
                  <a:solidFill>
                    <a:schemeClr val="tx1"/>
                  </a:solidFill>
                  <a:latin typeface="微软雅黑" panose="020B0503020204020204" charset="-122"/>
                  <a:cs typeface="微软雅黑" panose="020B0503020204020204" charset="-122"/>
                  <a:sym typeface="Arial" panose="020B0604020202020204" pitchFamily="34" charset="0"/>
                </a:rPr>
                <a:t>在组织机构的管理控制上实行例外原则</a:t>
              </a:r>
            </a:p>
          </p:txBody>
        </p:sp>
        <p:grpSp>
          <p:nvGrpSpPr>
            <p:cNvPr id="19" name="组合 18"/>
            <p:cNvGrpSpPr/>
            <p:nvPr/>
          </p:nvGrpSpPr>
          <p:grpSpPr>
            <a:xfrm>
              <a:off x="6018" y="10025"/>
              <a:ext cx="620" cy="710"/>
              <a:chOff x="9026" y="2751"/>
              <a:chExt cx="826" cy="946"/>
            </a:xfrm>
          </p:grpSpPr>
          <p:grpSp>
            <p:nvGrpSpPr>
              <p:cNvPr id="20" name="组合 19"/>
              <p:cNvGrpSpPr/>
              <p:nvPr/>
            </p:nvGrpSpPr>
            <p:grpSpPr>
              <a:xfrm>
                <a:off x="9026" y="2751"/>
                <a:ext cx="826" cy="853"/>
                <a:chOff x="9192" y="4472"/>
                <a:chExt cx="826" cy="853"/>
              </a:xfrm>
            </p:grpSpPr>
            <p:sp>
              <p:nvSpPr>
                <p:cNvPr id="21" name="半闭框 20"/>
                <p:cNvSpPr/>
                <p:nvPr>
                  <p:custDataLst>
                    <p:tags r:id="rId15"/>
                  </p:custDataLst>
                </p:nvPr>
              </p:nvSpPr>
              <p:spPr>
                <a:xfrm>
                  <a:off x="9192" y="4472"/>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22" name="半闭框 21"/>
                <p:cNvSpPr/>
                <p:nvPr>
                  <p:custDataLst>
                    <p:tags r:id="rId16"/>
                  </p:custDataLst>
                </p:nvPr>
              </p:nvSpPr>
              <p:spPr>
                <a:xfrm rot="10800000">
                  <a:off x="9330" y="4555"/>
                  <a:ext cx="689" cy="771"/>
                </a:xfrm>
                <a:prstGeom prst="halfFrame">
                  <a:avLst>
                    <a:gd name="adj1" fmla="val 5701"/>
                    <a:gd name="adj2" fmla="val 5701"/>
                  </a:avLst>
                </a:prstGeom>
                <a:solidFill>
                  <a:schemeClr val="accent1"/>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55">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23" name="文本框 22"/>
              <p:cNvSpPr txBox="1"/>
              <p:nvPr/>
            </p:nvSpPr>
            <p:spPr>
              <a:xfrm>
                <a:off x="9220" y="2834"/>
                <a:ext cx="576" cy="863"/>
              </a:xfrm>
              <a:prstGeom prst="rect">
                <a:avLst/>
              </a:prstGeom>
              <a:noFill/>
            </p:spPr>
            <p:txBody>
              <a:bodyPr wrap="square" rtlCol="0">
                <a:spAutoFit/>
              </a:bodyPr>
              <a:lstStyle/>
              <a:p>
                <a:r>
                  <a:rPr lang="en-US" altLang="zh-CN" sz="2000" b="1">
                    <a:solidFill>
                      <a:schemeClr val="tx1"/>
                    </a:solidFill>
                    <a:latin typeface="微软雅黑" panose="020B0503020204020204" charset="-122"/>
                    <a:ea typeface="微软雅黑" panose="020B0503020204020204" charset="-122"/>
                    <a:cs typeface="Arial Bold" panose="020B0604020202090204" charset="0"/>
                  </a:rPr>
                  <a:t>8</a:t>
                </a:r>
              </a:p>
            </p:txBody>
          </p:sp>
        </p:grpSp>
      </p:gr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人力资源管理的基本理论</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29"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anim calcmode="lin" valueType="num">
                                      <p:cBhvr>
                                        <p:cTn id="9" dur="1000" fill="hold"/>
                                        <p:tgtEl>
                                          <p:spTgt spid="6"/>
                                        </p:tgtEl>
                                        <p:attrNameLst>
                                          <p:attrName>ppt_x</p:attrName>
                                        </p:attrNameLst>
                                      </p:cBhvr>
                                      <p:tavLst>
                                        <p:tav tm="0">
                                          <p:val>
                                            <p:strVal val="#ppt_x-.2"/>
                                          </p:val>
                                        </p:tav>
                                        <p:tav tm="100000">
                                          <p:val>
                                            <p:strVal val="#ppt_x"/>
                                          </p:val>
                                        </p:tav>
                                      </p:tavLst>
                                    </p:anim>
                                    <p:anim calcmode="lin" valueType="num">
                                      <p:cBhvr>
                                        <p:cTn id="10"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11" dur="10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29" presetClass="entr" presetSubtype="0" fill="hold" nodeType="clickEffect">
                                  <p:stCondLst>
                                    <p:cond delay="0"/>
                                  </p:stCondLst>
                                  <p:childTnLst>
                                    <p:set>
                                      <p:cBhvr>
                                        <p:cTn id="15" dur="1" fill="hold">
                                          <p:stCondLst>
                                            <p:cond delay="0"/>
                                          </p:stCondLst>
                                        </p:cTn>
                                        <p:tgtEl>
                                          <p:spTgt spid="25"/>
                                        </p:tgtEl>
                                        <p:attrNameLst>
                                          <p:attrName>style.visibility</p:attrName>
                                        </p:attrNameLst>
                                      </p:cBhvr>
                                      <p:to>
                                        <p:strVal val="visible"/>
                                      </p:to>
                                    </p:set>
                                    <p:anim calcmode="lin" valueType="num">
                                      <p:cBhvr>
                                        <p:cTn id="16" dur="1000" fill="hold"/>
                                        <p:tgtEl>
                                          <p:spTgt spid="25"/>
                                        </p:tgtEl>
                                        <p:attrNameLst>
                                          <p:attrName>ppt_x</p:attrName>
                                        </p:attrNameLst>
                                      </p:cBhvr>
                                      <p:tavLst>
                                        <p:tav tm="0">
                                          <p:val>
                                            <p:strVal val="#ppt_x-.2"/>
                                          </p:val>
                                        </p:tav>
                                        <p:tav tm="100000">
                                          <p:val>
                                            <p:strVal val="#ppt_x"/>
                                          </p:val>
                                        </p:tav>
                                      </p:tavLst>
                                    </p:anim>
                                    <p:anim calcmode="lin" valueType="num">
                                      <p:cBhvr>
                                        <p:cTn id="17" dur="1000" fill="hold"/>
                                        <p:tgtEl>
                                          <p:spTgt spid="25"/>
                                        </p:tgtEl>
                                        <p:attrNameLst>
                                          <p:attrName>ppt_y</p:attrName>
                                        </p:attrNameLst>
                                      </p:cBhvr>
                                      <p:tavLst>
                                        <p:tav tm="0">
                                          <p:val>
                                            <p:strVal val="#ppt_y"/>
                                          </p:val>
                                        </p:tav>
                                        <p:tav tm="100000">
                                          <p:val>
                                            <p:strVal val="#ppt_y"/>
                                          </p:val>
                                        </p:tav>
                                      </p:tavLst>
                                    </p:anim>
                                    <p:animEffect transition="in" filter="wipe(right)" prLst="gradientSize: 0.1">
                                      <p:cBhvr>
                                        <p:cTn id="1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6" grpId="0"/>
      <p:bldP spid="6" grpId="1"/>
    </p:bld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绩效计划与绩效沟通</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绩效沟通</a:t>
            </a:r>
          </a:p>
        </p:txBody>
      </p:sp>
      <p:sp>
        <p:nvSpPr>
          <p:cNvPr id="52" name="矩形 51"/>
          <p:cNvSpPr/>
          <p:nvPr/>
        </p:nvSpPr>
        <p:spPr>
          <a:xfrm>
            <a:off x="6293485" y="1711960"/>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3" name="矩形 52"/>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7" name="矩形 56"/>
          <p:cNvSpPr/>
          <p:nvPr/>
        </p:nvSpPr>
        <p:spPr>
          <a:xfrm>
            <a:off x="1440815" y="2463800"/>
            <a:ext cx="4412615" cy="3322955"/>
          </a:xfrm>
          <a:prstGeom prst="rect">
            <a:avLst/>
          </a:prstGeom>
        </p:spPr>
        <p:txBody>
          <a:bodyPr wrap="square">
            <a:spAutoFit/>
          </a:bodyPr>
          <a:lstStyle/>
          <a:p>
            <a:pPr algn="l"/>
            <a:r>
              <a:rPr lang="zh-CN" altLang="en-US" sz="1400" b="1" dirty="0">
                <a:latin typeface="微软雅黑" panose="020B0503020204020204" charset="-122"/>
                <a:ea typeface="微软雅黑" panose="020B0503020204020204" charset="-122"/>
              </a:rPr>
              <a:t>正式的绩效沟通是指由企业管理制度所规定的各种定期或不定期的沟通。</a:t>
            </a: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1.书面报告：</a:t>
            </a:r>
            <a:r>
              <a:rPr lang="zh-CN" altLang="en-US" sz="1400" dirty="0">
                <a:latin typeface="微软雅黑" panose="020B0503020204020204" charset="-122"/>
                <a:ea typeface="微软雅黑" panose="020B0503020204020204" charset="-122"/>
              </a:rPr>
              <a:t>它是指员工可以通过文字或图表的形式向主管报告工作的进展情况以及工作中发现的问题,可以是定期的,也可以是非定期的。</a:t>
            </a:r>
            <a:endParaRPr lang="zh-CN" altLang="en-US" sz="1400" b="1" dirty="0">
              <a:latin typeface="微软雅黑" panose="020B0503020204020204" charset="-122"/>
              <a:ea typeface="微软雅黑" panose="020B0503020204020204" charset="-122"/>
            </a:endParaRP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2.定期会谈：</a:t>
            </a:r>
            <a:r>
              <a:rPr lang="zh-CN" altLang="en-US" sz="1400" dirty="0">
                <a:latin typeface="微软雅黑" panose="020B0503020204020204" charset="-122"/>
                <a:ea typeface="微软雅黑" panose="020B0503020204020204" charset="-122"/>
              </a:rPr>
              <a:t>管理者与员工定期进行一对一的会谈是绩效沟通的一种常见方法,它有利于管理者及早发现问题,找到解决问题的方法并能与员工达成共识。</a:t>
            </a:r>
          </a:p>
          <a:p>
            <a:pPr algn="l"/>
            <a:endParaRPr lang="zh-CN" altLang="en-US" sz="1400" dirty="0">
              <a:latin typeface="微软雅黑" panose="020B0503020204020204" charset="-122"/>
              <a:ea typeface="微软雅黑" panose="020B0503020204020204" charset="-122"/>
            </a:endParaRPr>
          </a:p>
          <a:p>
            <a:pPr algn="l"/>
            <a:r>
              <a:rPr lang="zh-CN" altLang="en-US" sz="1400" b="1" dirty="0">
                <a:latin typeface="微软雅黑" panose="020B0503020204020204" charset="-122"/>
                <a:ea typeface="微软雅黑" panose="020B0503020204020204" charset="-122"/>
              </a:rPr>
              <a:t>3.团队会议：</a:t>
            </a:r>
            <a:r>
              <a:rPr lang="zh-CN" altLang="en-US" sz="1400" dirty="0">
                <a:latin typeface="微软雅黑" panose="020B0503020204020204" charset="-122"/>
                <a:ea typeface="微软雅黑" panose="020B0503020204020204" charset="-122"/>
              </a:rPr>
              <a:t>书面报告和定期会谈都有一定的缺陷,如书面报告不能提供讨论和解决的手段,定期会谈又仅仅限于两人之间的信息交流,所以,在进行绩效沟通时,团队会议的沟通形式越来越受到管理者的重视。</a:t>
            </a:r>
          </a:p>
        </p:txBody>
      </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en-US" altLang="zh-CN" sz="1600" b="1" dirty="0">
                <a:latin typeface="微软雅黑" panose="020B0503020204020204" charset="-122"/>
                <a:ea typeface="微软雅黑" panose="020B0503020204020204" charset="-122"/>
              </a:rPr>
              <a:t>   </a:t>
            </a:r>
            <a:r>
              <a:rPr lang="zh-CN" altLang="en-US" sz="1600" b="1" dirty="0">
                <a:latin typeface="微软雅黑" panose="020B0503020204020204" charset="-122"/>
                <a:ea typeface="微软雅黑" panose="020B0503020204020204" charset="-122"/>
              </a:rPr>
              <a:t>非正式的绩效沟通</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b="1" dirty="0">
                <a:latin typeface="微软雅黑" panose="020B0503020204020204" charset="-122"/>
                <a:ea typeface="微软雅黑" panose="020B0503020204020204" charset="-122"/>
              </a:rPr>
              <a:t>正式的绩效沟通</a:t>
            </a:r>
          </a:p>
        </p:txBody>
      </p:sp>
      <p:sp>
        <p:nvSpPr>
          <p:cNvPr id="66" name="圆角矩形 65"/>
          <p:cNvSpPr/>
          <p:nvPr/>
        </p:nvSpPr>
        <p:spPr>
          <a:xfrm>
            <a:off x="5434330" y="1411605"/>
            <a:ext cx="1754505" cy="62103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绩效沟通的方法</a:t>
            </a:r>
          </a:p>
        </p:txBody>
      </p:sp>
      <p:grpSp>
        <p:nvGrpSpPr>
          <p:cNvPr id="69" name="组合 68"/>
          <p:cNvGrpSpPr/>
          <p:nvPr/>
        </p:nvGrpSpPr>
        <p:grpSpPr>
          <a:xfrm>
            <a:off x="6432550" y="2484120"/>
            <a:ext cx="4868545" cy="2890520"/>
            <a:chOff x="10744" y="2945"/>
            <a:chExt cx="7667" cy="4552"/>
          </a:xfrm>
        </p:grpSpPr>
        <p:sp>
          <p:nvSpPr>
            <p:cNvPr id="62" name="矩形 61"/>
            <p:cNvSpPr/>
            <p:nvPr/>
          </p:nvSpPr>
          <p:spPr>
            <a:xfrm>
              <a:off x="10744" y="2945"/>
              <a:ext cx="7667" cy="822"/>
            </a:xfrm>
            <a:prstGeom prst="rect">
              <a:avLst/>
            </a:prstGeom>
          </p:spPr>
          <p:txBody>
            <a:bodyPr wrap="square">
              <a:spAutoFit/>
            </a:bodyPr>
            <a:lstStyle/>
            <a:p>
              <a:pPr algn="l"/>
              <a:r>
                <a:rPr sz="1400" b="1" dirty="0">
                  <a:latin typeface="微软雅黑" panose="020B0503020204020204" charset="-122"/>
                  <a:ea typeface="微软雅黑" panose="020B0503020204020204" charset="-122"/>
                </a:rPr>
                <a:t>非正式的绩效沟通是指管理者与员工在绩效计划执行期间的信息交流过程。</a:t>
              </a:r>
            </a:p>
          </p:txBody>
        </p:sp>
        <p:sp>
          <p:nvSpPr>
            <p:cNvPr id="63" name="矩形 62"/>
            <p:cNvSpPr/>
            <p:nvPr/>
          </p:nvSpPr>
          <p:spPr>
            <a:xfrm>
              <a:off x="10814" y="3961"/>
              <a:ext cx="7528" cy="3536"/>
            </a:xfrm>
            <a:prstGeom prst="rect">
              <a:avLst/>
            </a:prstGeom>
          </p:spPr>
          <p:txBody>
            <a:bodyPr wrap="square">
              <a:spAutoFit/>
            </a:bodyPr>
            <a:lstStyle/>
            <a:p>
              <a:pPr algn="l"/>
              <a:r>
                <a:rPr sz="1400" dirty="0">
                  <a:latin typeface="微软雅黑" panose="020B0503020204020204" charset="-122"/>
                  <a:ea typeface="微软雅黑" panose="020B0503020204020204" charset="-122"/>
                </a:rPr>
                <a:t>在工作过程中或工作之余展开各种形式的非正式沟通,如非正式的交谈、吃饭时的闲聊、郊游或聚会时的谈话以及“走动式管理”和“开放式办公”等。随着互联网技术的发展,员工还可以通过网上留言、QQ聊天、微信等形式与管理者来探讨绩效管理的相关问题。</a:t>
              </a:r>
            </a:p>
            <a:p>
              <a:pPr algn="l"/>
              <a:endParaRPr sz="1400" dirty="0">
                <a:latin typeface="微软雅黑" panose="020B0503020204020204" charset="-122"/>
                <a:ea typeface="微软雅黑" panose="020B0503020204020204" charset="-122"/>
              </a:endParaRPr>
            </a:p>
            <a:p>
              <a:pPr algn="l"/>
              <a:r>
                <a:rPr sz="1400" dirty="0">
                  <a:latin typeface="微软雅黑" panose="020B0503020204020204" charset="-122"/>
                  <a:ea typeface="微软雅黑" panose="020B0503020204020204" charset="-122"/>
                </a:rPr>
                <a:t>它可以让管理者以最快的速度了解到绩效计划的执行状况以及环境的变化,从而促使问题能够及时得到解决,同时它也有利于增强员工与管理者之间的感情,提高员工的满意度。</a:t>
              </a:r>
            </a:p>
            <a:p>
              <a:pPr algn="l"/>
              <a:r>
                <a:rPr sz="1400" dirty="0">
                  <a:latin typeface="微软雅黑" panose="020B0503020204020204" charset="-122"/>
                  <a:ea typeface="微软雅黑" panose="020B0503020204020204" charset="-122"/>
                </a:rPr>
                <a:t>	</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par>
                          <p:cTn id="8" fill="hold">
                            <p:stCondLst>
                              <p:cond delay="0"/>
                            </p:stCondLst>
                            <p:childTnLst>
                              <p:par>
                                <p:cTn id="9" presetID="12" presetClass="entr" presetSubtype="2"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slide(fromRight)">
                                      <p:cBhvr>
                                        <p:cTn id="11" dur="500"/>
                                        <p:tgtEl>
                                          <p:spTgt spid="65"/>
                                        </p:tgtEl>
                                      </p:cBhvr>
                                    </p:animEffect>
                                  </p:childTnLst>
                                </p:cTn>
                              </p:par>
                              <p:par>
                                <p:cTn id="12" presetID="12" presetClass="entr" presetSubtype="8" fill="hold" grpId="0" nodeType="withEffect">
                                  <p:stCondLst>
                                    <p:cond delay="0"/>
                                  </p:stCondLst>
                                  <p:childTnLst>
                                    <p:set>
                                      <p:cBhvr>
                                        <p:cTn id="13" dur="1" fill="hold">
                                          <p:stCondLst>
                                            <p:cond delay="0"/>
                                          </p:stCondLst>
                                        </p:cTn>
                                        <p:tgtEl>
                                          <p:spTgt spid="64"/>
                                        </p:tgtEl>
                                        <p:attrNameLst>
                                          <p:attrName>style.visibility</p:attrName>
                                        </p:attrNameLst>
                                      </p:cBhvr>
                                      <p:to>
                                        <p:strVal val="visible"/>
                                      </p:to>
                                    </p:set>
                                    <p:animEffect transition="in" filter="slide(fromLeft)">
                                      <p:cBhvr>
                                        <p:cTn id="14" dur="500"/>
                                        <p:tgtEl>
                                          <p:spTgt spid="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66"/>
                                        </p:tgtEl>
                                        <p:attrNameLst>
                                          <p:attrName>style.visibility</p:attrName>
                                        </p:attrNameLst>
                                      </p:cBhvr>
                                      <p:to>
                                        <p:strVal val="visible"/>
                                      </p:to>
                                    </p:set>
                                    <p:anim calcmode="lin" valueType="num">
                                      <p:cBhvr>
                                        <p:cTn id="18" dur="500" fill="hold"/>
                                        <p:tgtEl>
                                          <p:spTgt spid="66"/>
                                        </p:tgtEl>
                                        <p:attrNameLst>
                                          <p:attrName>ppt_w</p:attrName>
                                        </p:attrNameLst>
                                      </p:cBhvr>
                                      <p:tavLst>
                                        <p:tav tm="0">
                                          <p:val>
                                            <p:fltVal val="0"/>
                                          </p:val>
                                        </p:tav>
                                        <p:tav tm="100000">
                                          <p:val>
                                            <p:strVal val="#ppt_w"/>
                                          </p:val>
                                        </p:tav>
                                      </p:tavLst>
                                    </p:anim>
                                    <p:anim calcmode="lin" valueType="num">
                                      <p:cBhvr>
                                        <p:cTn id="19" dur="500" fill="hold"/>
                                        <p:tgtEl>
                                          <p:spTgt spid="66"/>
                                        </p:tgtEl>
                                        <p:attrNameLst>
                                          <p:attrName>ppt_h</p:attrName>
                                        </p:attrNameLst>
                                      </p:cBhvr>
                                      <p:tavLst>
                                        <p:tav tm="0">
                                          <p:val>
                                            <p:fltVal val="0"/>
                                          </p:val>
                                        </p:tav>
                                        <p:tav tm="100000">
                                          <p:val>
                                            <p:strVal val="#ppt_h"/>
                                          </p:val>
                                        </p:tav>
                                      </p:tavLst>
                                    </p:anim>
                                    <p:animEffect transition="in" filter="fade">
                                      <p:cBhvr>
                                        <p:cTn id="20" dur="500"/>
                                        <p:tgtEl>
                                          <p:spTgt spid="66"/>
                                        </p:tgtEl>
                                      </p:cBhvr>
                                    </p:animEffect>
                                  </p:childTnLst>
                                </p:cTn>
                              </p:par>
                            </p:childTnLst>
                          </p:cTn>
                        </p:par>
                        <p:par>
                          <p:cTn id="21" fill="hold">
                            <p:stCondLst>
                              <p:cond delay="1000"/>
                            </p:stCondLst>
                            <p:childTnLst>
                              <p:par>
                                <p:cTn id="22" presetID="22" presetClass="entr" presetSubtype="1"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wipe(up)">
                                      <p:cBhvr>
                                        <p:cTn id="24" dur="500"/>
                                        <p:tgtEl>
                                          <p:spTgt spid="53"/>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wipe(up)">
                                      <p:cBhvr>
                                        <p:cTn id="27" dur="500"/>
                                        <p:tgtEl>
                                          <p:spTgt spid="52"/>
                                        </p:tgtEl>
                                      </p:cBhvr>
                                    </p:animEffect>
                                  </p:childTnLst>
                                </p:cTn>
                              </p:par>
                              <p:par>
                                <p:cTn id="28" presetID="12" presetClass="entr" presetSubtype="4" fill="hold" grpId="0" nodeType="withEffect">
                                  <p:stCondLst>
                                    <p:cond delay="0"/>
                                  </p:stCondLst>
                                  <p:childTnLst>
                                    <p:set>
                                      <p:cBhvr>
                                        <p:cTn id="29" dur="1" fill="hold">
                                          <p:stCondLst>
                                            <p:cond delay="0"/>
                                          </p:stCondLst>
                                        </p:cTn>
                                        <p:tgtEl>
                                          <p:spTgt spid="57"/>
                                        </p:tgtEl>
                                        <p:attrNameLst>
                                          <p:attrName>style.visibility</p:attrName>
                                        </p:attrNameLst>
                                      </p:cBhvr>
                                      <p:to>
                                        <p:strVal val="visible"/>
                                      </p:to>
                                    </p:set>
                                    <p:anim calcmode="lin" valueType="num">
                                      <p:cBhvr additive="base">
                                        <p:cTn id="30" dur="500"/>
                                        <p:tgtEl>
                                          <p:spTgt spid="57"/>
                                        </p:tgtEl>
                                        <p:attrNameLst>
                                          <p:attrName>ppt_y</p:attrName>
                                        </p:attrNameLst>
                                      </p:cBhvr>
                                      <p:tavLst>
                                        <p:tav tm="0">
                                          <p:val>
                                            <p:strVal val="#ppt_y+#ppt_h*1.125000"/>
                                          </p:val>
                                        </p:tav>
                                        <p:tav tm="100000">
                                          <p:val>
                                            <p:strVal val="#ppt_y"/>
                                          </p:val>
                                        </p:tav>
                                      </p:tavLst>
                                    </p:anim>
                                    <p:animEffect transition="in" filter="wipe(up)">
                                      <p:cBhvr>
                                        <p:cTn id="31" dur="500"/>
                                        <p:tgtEl>
                                          <p:spTgt spid="57"/>
                                        </p:tgtEl>
                                      </p:cBhvr>
                                    </p:animEffect>
                                  </p:childTnLst>
                                </p:cTn>
                              </p:par>
                              <p:par>
                                <p:cTn id="32" presetID="12" presetClass="entr" presetSubtype="4" fill="hold" nodeType="withEffect">
                                  <p:stCondLst>
                                    <p:cond delay="0"/>
                                  </p:stCondLst>
                                  <p:childTnLst>
                                    <p:set>
                                      <p:cBhvr>
                                        <p:cTn id="33" dur="1" fill="hold">
                                          <p:stCondLst>
                                            <p:cond delay="0"/>
                                          </p:stCondLst>
                                        </p:cTn>
                                        <p:tgtEl>
                                          <p:spTgt spid="69"/>
                                        </p:tgtEl>
                                        <p:attrNameLst>
                                          <p:attrName>style.visibility</p:attrName>
                                        </p:attrNameLst>
                                      </p:cBhvr>
                                      <p:to>
                                        <p:strVal val="visible"/>
                                      </p:to>
                                    </p:set>
                                    <p:anim calcmode="lin" valueType="num">
                                      <p:cBhvr additive="base">
                                        <p:cTn id="34" dur="500"/>
                                        <p:tgtEl>
                                          <p:spTgt spid="69"/>
                                        </p:tgtEl>
                                        <p:attrNameLst>
                                          <p:attrName>ppt_y</p:attrName>
                                        </p:attrNameLst>
                                      </p:cBhvr>
                                      <p:tavLst>
                                        <p:tav tm="0">
                                          <p:val>
                                            <p:strVal val="#ppt_y+#ppt_h*1.125000"/>
                                          </p:val>
                                        </p:tav>
                                        <p:tav tm="100000">
                                          <p:val>
                                            <p:strVal val="#ppt_y"/>
                                          </p:val>
                                        </p:tav>
                                      </p:tavLst>
                                    </p:anim>
                                    <p:animEffect transition="in" filter="wipe(up)">
                                      <p:cBhvr>
                                        <p:cTn id="35"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52" grpId="0" bldLvl="0" animBg="1"/>
      <p:bldP spid="53" grpId="0" bldLvl="0" animBg="1"/>
      <p:bldP spid="57" grpId="0"/>
      <p:bldP spid="57" grpId="1"/>
      <p:bldP spid="64" grpId="0" bldLvl="0" animBg="1"/>
      <p:bldP spid="65" grpId="0" bldLvl="0" animBg="1"/>
      <p:bldP spid="66" grpId="0" bldLvl="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绩效考核指标的概念</a:t>
            </a:r>
          </a:p>
        </p:txBody>
      </p:sp>
      <p:sp>
        <p:nvSpPr>
          <p:cNvPr id="9" name="矩形 8"/>
          <p:cNvSpPr/>
          <p:nvPr/>
        </p:nvSpPr>
        <p:spPr>
          <a:xfrm>
            <a:off x="1252220" y="1297940"/>
            <a:ext cx="9992360" cy="829945"/>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所谓绩效考核指标就是绩效考核因子或评价项目,指具体从哪些方面对绩效考核内容进行衡量或评价,它解决的是需要评价什么的问题,比如利润率、销售额、顾客满意度、投诉率、产品数量、成本支出等。</a:t>
            </a:r>
          </a:p>
        </p:txBody>
      </p:sp>
      <p:grpSp>
        <p:nvGrpSpPr>
          <p:cNvPr id="5" name="组合 4"/>
          <p:cNvGrpSpPr/>
          <p:nvPr/>
        </p:nvGrpSpPr>
        <p:grpSpPr>
          <a:xfrm>
            <a:off x="1584325" y="2398395"/>
            <a:ext cx="11243310" cy="4094372"/>
            <a:chOff x="1" y="2464"/>
            <a:chExt cx="18687" cy="6905"/>
          </a:xfrm>
        </p:grpSpPr>
        <p:cxnSp>
          <p:nvCxnSpPr>
            <p:cNvPr id="4" name="直接连接符 3"/>
            <p:cNvCxnSpPr/>
            <p:nvPr>
              <p:custDataLst>
                <p:tags r:id="rId2"/>
              </p:custDataLst>
            </p:nvPr>
          </p:nvCxnSpPr>
          <p:spPr>
            <a:xfrm>
              <a:off x="4348" y="6058"/>
              <a:ext cx="1654" cy="22"/>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6002" y="2464"/>
              <a:ext cx="466" cy="6905"/>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3187" y="6058"/>
              <a:ext cx="773" cy="22"/>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1" y="4422"/>
              <a:ext cx="3191" cy="3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3950" y="5855"/>
              <a:ext cx="363" cy="406"/>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325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6340" y="2719"/>
              <a:ext cx="12348" cy="885"/>
              <a:chOff x="9026" y="2719"/>
              <a:chExt cx="12348" cy="885"/>
            </a:xfrm>
          </p:grpSpPr>
          <p:sp>
            <p:nvSpPr>
              <p:cNvPr id="3" name="文本框 2"/>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与企业的发展战略相一致。</a:t>
                </a:r>
              </a:p>
            </p:txBody>
          </p:sp>
          <p:grpSp>
            <p:nvGrpSpPr>
              <p:cNvPr id="35" name="组合 34"/>
              <p:cNvGrpSpPr/>
              <p:nvPr/>
            </p:nvGrpSpPr>
            <p:grpSpPr>
              <a:xfrm>
                <a:off x="9026" y="2751"/>
                <a:ext cx="826" cy="853"/>
                <a:chOff x="9026" y="2751"/>
                <a:chExt cx="826" cy="853"/>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73"/>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6340" y="4065"/>
              <a:ext cx="12347" cy="88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内涵界定明确清晰,具有一定的可操作性,能够被衡量。</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73"/>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6324" y="5443"/>
              <a:ext cx="12321" cy="88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具有一定的针对性。</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73"/>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6324" y="6873"/>
              <a:ext cx="12353" cy="88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信度和效度比较高。</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73"/>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6324" y="8278"/>
              <a:ext cx="9461" cy="88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员工易于接受。</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73"/>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297" y="5791"/>
              <a:ext cx="2890" cy="621"/>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rPr>
                <a:t>特征</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ipe(left)">
                                      <p:cBhvr>
                                        <p:cTn id="1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绩效考核指标的类型</a:t>
            </a:r>
          </a:p>
        </p:txBody>
      </p:sp>
      <p:graphicFrame>
        <p:nvGraphicFramePr>
          <p:cNvPr id="4" name="表格 3"/>
          <p:cNvGraphicFramePr/>
          <p:nvPr>
            <p:custDataLst>
              <p:tags r:id="rId2"/>
            </p:custDataLst>
          </p:nvPr>
        </p:nvGraphicFramePr>
        <p:xfrm>
          <a:off x="241300" y="1013460"/>
          <a:ext cx="11755120" cy="5638800"/>
        </p:xfrm>
        <a:graphic>
          <a:graphicData uri="http://schemas.openxmlformats.org/drawingml/2006/table">
            <a:tbl>
              <a:tblPr firstRow="1" bandRow="1">
                <a:tableStyleId>{5C22544A-7EE6-4342-B048-85BDC9FD1C3A}</a:tableStyleId>
              </a:tblPr>
              <a:tblGrid>
                <a:gridCol w="1366520">
                  <a:extLst>
                    <a:ext uri="{9D8B030D-6E8A-4147-A177-3AD203B41FA5}">
                      <a16:colId xmlns:a16="http://schemas.microsoft.com/office/drawing/2014/main" val="20000"/>
                    </a:ext>
                  </a:extLst>
                </a:gridCol>
                <a:gridCol w="2172970">
                  <a:extLst>
                    <a:ext uri="{9D8B030D-6E8A-4147-A177-3AD203B41FA5}">
                      <a16:colId xmlns:a16="http://schemas.microsoft.com/office/drawing/2014/main" val="20001"/>
                    </a:ext>
                  </a:extLst>
                </a:gridCol>
                <a:gridCol w="4260215">
                  <a:extLst>
                    <a:ext uri="{9D8B030D-6E8A-4147-A177-3AD203B41FA5}">
                      <a16:colId xmlns:a16="http://schemas.microsoft.com/office/drawing/2014/main" val="20002"/>
                    </a:ext>
                  </a:extLst>
                </a:gridCol>
                <a:gridCol w="3955415">
                  <a:extLst>
                    <a:ext uri="{9D8B030D-6E8A-4147-A177-3AD203B41FA5}">
                      <a16:colId xmlns:a16="http://schemas.microsoft.com/office/drawing/2014/main" val="20003"/>
                    </a:ext>
                  </a:extLst>
                </a:gridCol>
              </a:tblGrid>
              <a:tr h="335280">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txBody>
                  <a:tcPr>
                    <a:solidFill>
                      <a:schemeClr val="accent1"/>
                    </a:solidFill>
                  </a:tcPr>
                </a:tc>
                <a:tc>
                  <a:txBody>
                    <a:bodyPr/>
                    <a:lstStyle/>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绩效考核指标的类型</a:t>
                      </a:r>
                    </a:p>
                  </a:txBody>
                  <a:tcPr>
                    <a:solidFill>
                      <a:schemeClr val="accent1"/>
                    </a:solidFill>
                  </a:tcPr>
                </a:tc>
                <a:tc gridSpan="2">
                  <a:txBody>
                    <a:bodyPr/>
                    <a:lstStyle/>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备注</a:t>
                      </a:r>
                    </a:p>
                  </a:txBody>
                  <a:tcPr>
                    <a:solidFill>
                      <a:schemeClr val="accent1"/>
                    </a:solidFill>
                  </a:tcPr>
                </a:tc>
                <a:tc hMerge="1">
                  <a:txBody>
                    <a:bodyPr/>
                    <a:lstStyle/>
                    <a:p>
                      <a:endParaRPr lang="zh-CN"/>
                    </a:p>
                  </a:txBody>
                  <a:tcPr>
                    <a:solidFill>
                      <a:schemeClr val="accent1"/>
                    </a:solidFill>
                  </a:tcPr>
                </a:tc>
                <a:extLst>
                  <a:ext uri="{0D108BD9-81ED-4DB2-BD59-A6C34878D82A}">
                    <a16:rowId xmlns:a16="http://schemas.microsoft.com/office/drawing/2014/main" val="10000"/>
                  </a:ext>
                </a:extLst>
              </a:tr>
              <a:tr h="335280">
                <a:tc rowSpan="3">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根据考核的内容</a:t>
                      </a:r>
                    </a:p>
                  </a:txBody>
                  <a:tcPr>
                    <a:solidFill>
                      <a:schemeClr val="accent1">
                        <a:tint val="40000"/>
                      </a:schemeClr>
                    </a:solidFill>
                  </a:tcPr>
                </a:tc>
                <a:tc>
                  <a:txBody>
                    <a:bodyPr/>
                    <a:lstStyle/>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工作业绩考核指标</a:t>
                      </a:r>
                    </a:p>
                  </a:txBody>
                  <a:tcPr>
                    <a:solidFill>
                      <a:schemeClr val="accent1">
                        <a:tint val="40000"/>
                      </a:schemeClr>
                    </a:solidFill>
                  </a:tcPr>
                </a:tc>
                <a:tc gridSpan="2">
                  <a:txBody>
                    <a:bodyPr/>
                    <a:lstStyle/>
                    <a:p>
                      <a:pPr algn="ctr">
                        <a:buNone/>
                      </a:pPr>
                      <a:r>
                        <a:rPr lang="zh-CN" altLang="en-US" sz="1400" b="0">
                          <a:ln w="28575" cmpd="sng">
                            <a:noFill/>
                            <a:prstDash val="solid"/>
                          </a:ln>
                          <a:solidFill>
                            <a:schemeClr val="tx1"/>
                          </a:solidFill>
                          <a:latin typeface="微软雅黑" panose="020B0503020204020204" charset="-122"/>
                          <a:ea typeface="微软雅黑" panose="020B0503020204020204" charset="-122"/>
                        </a:rPr>
                        <a:t>工作业绩就是工作行为所产生的结果,主要包括员工完成工作的数量、质量、成本费用以及有效性等。</a:t>
                      </a:r>
                    </a:p>
                  </a:txBody>
                  <a:tcPr>
                    <a:solidFill>
                      <a:schemeClr val="accent1">
                        <a:tint val="40000"/>
                      </a:schemeClr>
                    </a:solidFill>
                  </a:tcPr>
                </a:tc>
                <a:tc hMerge="1">
                  <a:txBody>
                    <a:bodyPr/>
                    <a:lstStyle/>
                    <a:p>
                      <a:endParaRPr lang="zh-CN"/>
                    </a:p>
                  </a:txBody>
                  <a:tcPr>
                    <a:solidFill>
                      <a:schemeClr val="accent1">
                        <a:tint val="40000"/>
                      </a:schemeClr>
                    </a:solidFill>
                  </a:tcPr>
                </a:tc>
                <a:extLst>
                  <a:ext uri="{0D108BD9-81ED-4DB2-BD59-A6C34878D82A}">
                    <a16:rowId xmlns:a16="http://schemas.microsoft.com/office/drawing/2014/main" val="10001"/>
                  </a:ext>
                </a:extLst>
              </a:tr>
              <a:tr h="335280">
                <a:tc vMerge="1">
                  <a:txBody>
                    <a:bodyPr/>
                    <a:lstStyle/>
                    <a:p>
                      <a:endParaRPr lang="zh-CN"/>
                    </a:p>
                  </a:txBody>
                  <a:tcPr/>
                </a:tc>
                <a:tc>
                  <a:txBody>
                    <a:bodyPr/>
                    <a:lstStyle/>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工作能力考核指标</a:t>
                      </a:r>
                    </a:p>
                  </a:txBody>
                  <a:tcPr>
                    <a:solidFill>
                      <a:schemeClr val="accent1">
                        <a:tint val="20000"/>
                      </a:schemeClr>
                    </a:solidFill>
                  </a:tcPr>
                </a:tc>
                <a:tc gridSpan="2">
                  <a:txBody>
                    <a:bodyPr/>
                    <a:lstStyle/>
                    <a:p>
                      <a:pPr algn="ctr">
                        <a:buNone/>
                      </a:pPr>
                      <a:r>
                        <a:rPr lang="zh-CN" altLang="en-US" sz="1400" b="0">
                          <a:ln w="28575" cmpd="sng">
                            <a:noFill/>
                            <a:prstDash val="solid"/>
                          </a:ln>
                          <a:solidFill>
                            <a:schemeClr val="tx1"/>
                          </a:solidFill>
                          <a:latin typeface="微软雅黑" panose="020B0503020204020204" charset="-122"/>
                          <a:ea typeface="微软雅黑" panose="020B0503020204020204" charset="-122"/>
                        </a:rPr>
                        <a:t>不同的职务对于人的工作能力要求是不同的。</a:t>
                      </a:r>
                    </a:p>
                  </a:txBody>
                  <a:tcPr>
                    <a:solidFill>
                      <a:schemeClr val="accent1">
                        <a:tint val="20000"/>
                      </a:schemeClr>
                    </a:solidFill>
                  </a:tcPr>
                </a:tc>
                <a:tc hMerge="1">
                  <a:txBody>
                    <a:bodyPr/>
                    <a:lstStyle/>
                    <a:p>
                      <a:endParaRPr lang="zh-CN"/>
                    </a:p>
                  </a:txBody>
                  <a:tcPr>
                    <a:solidFill>
                      <a:schemeClr val="accent1">
                        <a:tint val="20000"/>
                      </a:schemeClr>
                    </a:solidFill>
                  </a:tcPr>
                </a:tc>
                <a:extLst>
                  <a:ext uri="{0D108BD9-81ED-4DB2-BD59-A6C34878D82A}">
                    <a16:rowId xmlns:a16="http://schemas.microsoft.com/office/drawing/2014/main" val="10002"/>
                  </a:ext>
                </a:extLst>
              </a:tr>
              <a:tr h="335280">
                <a:tc vMerge="1">
                  <a:txBody>
                    <a:bodyPr/>
                    <a:lstStyle/>
                    <a:p>
                      <a:endParaRPr lang="zh-CN"/>
                    </a:p>
                  </a:txBody>
                  <a:tcPr/>
                </a:tc>
                <a:tc>
                  <a:txBody>
                    <a:bodyPr/>
                    <a:lstStyle/>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工作态度考核指标</a:t>
                      </a:r>
                    </a:p>
                  </a:txBody>
                  <a:tcPr>
                    <a:solidFill>
                      <a:schemeClr val="accent1">
                        <a:tint val="40000"/>
                      </a:schemeClr>
                    </a:solidFill>
                  </a:tcPr>
                </a:tc>
                <a:tc gridSpan="2">
                  <a:txBody>
                    <a:bodyPr/>
                    <a:lstStyle/>
                    <a:p>
                      <a:pPr algn="ctr">
                        <a:buNone/>
                      </a:pPr>
                      <a:r>
                        <a:rPr lang="zh-CN" altLang="en-US" sz="1400" b="0">
                          <a:ln w="28575" cmpd="sng">
                            <a:noFill/>
                            <a:prstDash val="solid"/>
                          </a:ln>
                          <a:solidFill>
                            <a:schemeClr val="tx1"/>
                          </a:solidFill>
                          <a:latin typeface="微软雅黑" panose="020B0503020204020204" charset="-122"/>
                          <a:ea typeface="微软雅黑" panose="020B0503020204020204" charset="-122"/>
                        </a:rPr>
                        <a:t>不同的工作态度会产生截然不同的工作效果。</a:t>
                      </a:r>
                    </a:p>
                  </a:txBody>
                  <a:tcPr>
                    <a:solidFill>
                      <a:schemeClr val="accent1">
                        <a:tint val="40000"/>
                      </a:schemeClr>
                    </a:solidFill>
                  </a:tcPr>
                </a:tc>
                <a:tc hMerge="1">
                  <a:txBody>
                    <a:bodyPr/>
                    <a:lstStyle/>
                    <a:p>
                      <a:endParaRPr lang="zh-CN"/>
                    </a:p>
                  </a:txBody>
                  <a:tcPr>
                    <a:solidFill>
                      <a:schemeClr val="accent1">
                        <a:tint val="40000"/>
                      </a:schemeClr>
                    </a:solidFill>
                  </a:tcPr>
                </a:tc>
                <a:extLst>
                  <a:ext uri="{0D108BD9-81ED-4DB2-BD59-A6C34878D82A}">
                    <a16:rowId xmlns:a16="http://schemas.microsoft.com/office/drawing/2014/main" val="10003"/>
                  </a:ext>
                </a:extLst>
              </a:tr>
              <a:tr h="731520">
                <a:tc rowSpan="2">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根据建立的基础</a:t>
                      </a:r>
                    </a:p>
                  </a:txBody>
                  <a:tcPr>
                    <a:solidFill>
                      <a:schemeClr val="accent1">
                        <a:tint val="20000"/>
                      </a:schemeClr>
                    </a:solidFill>
                  </a:tcPr>
                </a:tc>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硬指标</a:t>
                      </a:r>
                    </a:p>
                  </a:txBody>
                  <a:tcPr>
                    <a:solidFill>
                      <a:schemeClr val="accent1">
                        <a:tint val="2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硬指标是指以统计数据为基础,把统计数据作为主要评价信息,建立数学评价模型,以数学手段求得评价结果,并以数量表示评价结果的评价指标。</a:t>
                      </a:r>
                    </a:p>
                  </a:txBody>
                  <a:tcPr>
                    <a:solidFill>
                      <a:schemeClr val="accent1">
                        <a:tint val="2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硬指标可以摆脱个人经验和主观意识的影响,具有相当的客观性和可靠性,但如果评价指标难以量化,则硬指标的评价结果就很难客观或准确了。</a:t>
                      </a:r>
                    </a:p>
                  </a:txBody>
                  <a:tcPr>
                    <a:solidFill>
                      <a:schemeClr val="accent1">
                        <a:tint val="20000"/>
                      </a:schemeClr>
                    </a:solidFill>
                  </a:tcPr>
                </a:tc>
                <a:extLst>
                  <a:ext uri="{0D108BD9-81ED-4DB2-BD59-A6C34878D82A}">
                    <a16:rowId xmlns:a16="http://schemas.microsoft.com/office/drawing/2014/main" val="10004"/>
                  </a:ext>
                </a:extLst>
              </a:tr>
              <a:tr h="731520">
                <a:tc vMerge="1">
                  <a:txBody>
                    <a:bodyPr/>
                    <a:lstStyle/>
                    <a:p>
                      <a:endParaRPr lang="zh-CN"/>
                    </a:p>
                  </a:txBody>
                  <a:tcPr/>
                </a:tc>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软指标</a:t>
                      </a:r>
                    </a:p>
                  </a:txBody>
                  <a:tcPr>
                    <a:solidFill>
                      <a:schemeClr val="accent1">
                        <a:tint val="4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软指标主要是指通过人的主观评价才能得出评价结果的评价指标。</a:t>
                      </a:r>
                    </a:p>
                  </a:txBody>
                  <a:tcPr>
                    <a:solidFill>
                      <a:schemeClr val="accent1">
                        <a:tint val="4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软指标完全依赖于评价者的知识和经验,易受各种主观因素的影响,从而使评价结果的准确性和客观性受到一定程度的影响。</a:t>
                      </a:r>
                    </a:p>
                  </a:txBody>
                  <a:tcPr>
                    <a:solidFill>
                      <a:schemeClr val="accent1">
                        <a:tint val="40000"/>
                      </a:schemeClr>
                    </a:solidFill>
                  </a:tcPr>
                </a:tc>
                <a:extLst>
                  <a:ext uri="{0D108BD9-81ED-4DB2-BD59-A6C34878D82A}">
                    <a16:rowId xmlns:a16="http://schemas.microsoft.com/office/drawing/2014/main" val="10005"/>
                  </a:ext>
                </a:extLst>
              </a:tr>
              <a:tr h="1158240">
                <a:tc rowSpan="3">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sym typeface="+mn-ea"/>
                      </a:endParaRPr>
                    </a:p>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sym typeface="+mn-ea"/>
                      </a:endParaRPr>
                    </a:p>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sym typeface="+mn-ea"/>
                      </a:endParaRPr>
                    </a:p>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sym typeface="+mn-ea"/>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sym typeface="+mn-ea"/>
                        </a:rPr>
                        <a:t>根据绩效的特性</a:t>
                      </a:r>
                    </a:p>
                  </a:txBody>
                  <a:tcPr>
                    <a:solidFill>
                      <a:schemeClr val="accent1">
                        <a:lumMod val="20000"/>
                        <a:lumOff val="80000"/>
                      </a:schemeClr>
                    </a:solidFill>
                  </a:tcPr>
                </a:tc>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特质</a:t>
                      </a:r>
                    </a:p>
                  </a:txBody>
                  <a:tcPr>
                    <a:solidFill>
                      <a:schemeClr val="accent1">
                        <a:lumMod val="20000"/>
                        <a:lumOff val="8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特质指标主要关注的是个人的特质或特征，适用于对未来的工作潜力做出预测</a:t>
                      </a:r>
                    </a:p>
                  </a:txBody>
                  <a:tcPr>
                    <a:solidFill>
                      <a:schemeClr val="accent1">
                        <a:lumMod val="20000"/>
                        <a:lumOff val="8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不足：</a:t>
                      </a:r>
                      <a:r>
                        <a:rPr lang="en-US" altLang="zh-CN" sz="1400" b="0">
                          <a:ln w="28575" cmpd="sng">
                            <a:noFill/>
                            <a:prstDash val="solid"/>
                          </a:ln>
                          <a:solidFill>
                            <a:schemeClr val="tx1"/>
                          </a:solidFill>
                          <a:latin typeface="微软雅黑" panose="020B0503020204020204" charset="-122"/>
                          <a:ea typeface="微软雅黑" panose="020B0503020204020204" charset="-122"/>
                        </a:rPr>
                        <a:t>1</a:t>
                      </a:r>
                      <a:r>
                        <a:rPr lang="zh-CN" altLang="en-US" sz="1400" b="0">
                          <a:ln w="28575" cmpd="sng">
                            <a:noFill/>
                            <a:prstDash val="solid"/>
                          </a:ln>
                          <a:solidFill>
                            <a:schemeClr val="tx1"/>
                          </a:solidFill>
                          <a:latin typeface="微软雅黑" panose="020B0503020204020204" charset="-122"/>
                          <a:ea typeface="微软雅黑" panose="020B0503020204020204" charset="-122"/>
                        </a:rPr>
                        <a:t>、没有考虑情景因素,预测效度较低</a:t>
                      </a:r>
                    </a:p>
                    <a:p>
                      <a:pPr algn="l">
                        <a:buNone/>
                      </a:pPr>
                      <a:r>
                        <a:rPr lang="en-US" altLang="zh-CN" sz="1400" b="0">
                          <a:ln w="28575" cmpd="sng">
                            <a:noFill/>
                            <a:prstDash val="solid"/>
                          </a:ln>
                          <a:solidFill>
                            <a:schemeClr val="tx1"/>
                          </a:solidFill>
                          <a:latin typeface="微软雅黑" panose="020B0503020204020204" charset="-122"/>
                          <a:ea typeface="微软雅黑" panose="020B0503020204020204" charset="-122"/>
                        </a:rPr>
                        <a:t>2</a:t>
                      </a:r>
                      <a:r>
                        <a:rPr lang="zh-CN" altLang="en-US" sz="1400" b="0">
                          <a:ln w="28575" cmpd="sng">
                            <a:noFill/>
                            <a:prstDash val="solid"/>
                          </a:ln>
                          <a:solidFill>
                            <a:schemeClr val="tx1"/>
                          </a:solidFill>
                          <a:latin typeface="微软雅黑" panose="020B0503020204020204" charset="-122"/>
                          <a:ea typeface="微软雅黑" panose="020B0503020204020204" charset="-122"/>
                        </a:rPr>
                        <a:t>、不能有效地区分实际工作绩效,员工易产生不公正感</a:t>
                      </a:r>
                    </a:p>
                    <a:p>
                      <a:pPr algn="l">
                        <a:buNone/>
                      </a:pPr>
                      <a:r>
                        <a:rPr lang="en-US" altLang="zh-CN" sz="1400" b="0">
                          <a:ln w="28575" cmpd="sng">
                            <a:noFill/>
                            <a:prstDash val="solid"/>
                          </a:ln>
                          <a:solidFill>
                            <a:schemeClr val="tx1"/>
                          </a:solidFill>
                          <a:latin typeface="微软雅黑" panose="020B0503020204020204" charset="-122"/>
                          <a:ea typeface="微软雅黑" panose="020B0503020204020204" charset="-122"/>
                        </a:rPr>
                        <a:t>3</a:t>
                      </a:r>
                      <a:r>
                        <a:rPr lang="zh-CN" altLang="en-US" sz="1400" b="0">
                          <a:ln w="28575" cmpd="sng">
                            <a:noFill/>
                            <a:prstDash val="solid"/>
                          </a:ln>
                          <a:solidFill>
                            <a:schemeClr val="tx1"/>
                          </a:solidFill>
                          <a:latin typeface="微软雅黑" panose="020B0503020204020204" charset="-122"/>
                          <a:ea typeface="微软雅黑" panose="020B0503020204020204" charset="-122"/>
                        </a:rPr>
                        <a:t>、将注意力集中在短期内难以改变的人的特质上,不利于改进绩效</a:t>
                      </a:r>
                    </a:p>
                  </a:txBody>
                  <a:tcPr>
                    <a:solidFill>
                      <a:schemeClr val="accent1">
                        <a:lumMod val="20000"/>
                        <a:lumOff val="80000"/>
                      </a:schemeClr>
                    </a:solidFill>
                  </a:tcPr>
                </a:tc>
                <a:extLst>
                  <a:ext uri="{0D108BD9-81ED-4DB2-BD59-A6C34878D82A}">
                    <a16:rowId xmlns:a16="http://schemas.microsoft.com/office/drawing/2014/main" val="10006"/>
                  </a:ext>
                </a:extLst>
              </a:tr>
              <a:tr h="944880">
                <a:tc vMerge="1">
                  <a:txBody>
                    <a:bodyPr/>
                    <a:lstStyle/>
                    <a:p>
                      <a:endParaRPr lang="zh-CN"/>
                    </a:p>
                  </a:txBody>
                  <a:tcPr/>
                </a:tc>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行为</a:t>
                      </a:r>
                    </a:p>
                  </a:txBody>
                  <a:tcPr>
                    <a:solidFill>
                      <a:schemeClr val="tx2">
                        <a:lumMod val="10000"/>
                        <a:lumOff val="9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基于行为的工作指标主要关注工作是怎么执行的，适用于考核可以通过单一的方法或程序化的方式实现绩效标准或绩效目标的岗位</a:t>
                      </a:r>
                    </a:p>
                  </a:txBody>
                  <a:tcPr>
                    <a:solidFill>
                      <a:schemeClr val="tx2">
                        <a:lumMod val="10000"/>
                        <a:lumOff val="90000"/>
                      </a:schemeClr>
                    </a:solidFill>
                  </a:tcPr>
                </a:tc>
                <a:tc>
                  <a:txBody>
                    <a:bodyPr/>
                    <a:lstStyle/>
                    <a:p>
                      <a:pPr algn="l">
                        <a:buNone/>
                      </a:pPr>
                      <a:r>
                        <a:rPr lang="zh-CN" altLang="en-US" sz="1400">
                          <a:ln w="28575" cmpd="sng">
                            <a:noFill/>
                            <a:prstDash val="solid"/>
                          </a:ln>
                          <a:solidFill>
                            <a:schemeClr val="tx1"/>
                          </a:solidFill>
                          <a:latin typeface="微软雅黑" panose="020B0503020204020204" charset="-122"/>
                          <a:ea typeface="微软雅黑" panose="020B0503020204020204" charset="-122"/>
                          <a:sym typeface="+mn-ea"/>
                        </a:rPr>
                        <a:t>不足：</a:t>
                      </a:r>
                      <a:r>
                        <a:rPr lang="en-US" altLang="zh-CN" sz="1400" b="0">
                          <a:ln w="28575" cmpd="sng">
                            <a:noFill/>
                            <a:prstDash val="solid"/>
                          </a:ln>
                          <a:solidFill>
                            <a:schemeClr val="tx1"/>
                          </a:solidFill>
                          <a:latin typeface="微软雅黑" panose="020B0503020204020204" charset="-122"/>
                          <a:ea typeface="微软雅黑" panose="020B0503020204020204" charset="-122"/>
                        </a:rPr>
                        <a:t>1</a:t>
                      </a:r>
                      <a:r>
                        <a:rPr lang="zh-CN" altLang="en-US" sz="1400" b="0">
                          <a:ln w="28575" cmpd="sng">
                            <a:noFill/>
                            <a:prstDash val="solid"/>
                          </a:ln>
                          <a:solidFill>
                            <a:schemeClr val="tx1"/>
                          </a:solidFill>
                          <a:latin typeface="微软雅黑" panose="020B0503020204020204" charset="-122"/>
                          <a:ea typeface="微软雅黑" panose="020B0503020204020204" charset="-122"/>
                        </a:rPr>
                        <a:t>、需要对那些同样能够达到目标的不同行为进行区分,以选择真正适合组织需要的方式,这一点比较困难</a:t>
                      </a:r>
                    </a:p>
                    <a:p>
                      <a:pPr algn="l">
                        <a:buNone/>
                      </a:pPr>
                      <a:r>
                        <a:rPr lang="en-US" altLang="zh-CN" sz="1400" b="0">
                          <a:ln w="28575" cmpd="sng">
                            <a:noFill/>
                            <a:prstDash val="solid"/>
                          </a:ln>
                          <a:solidFill>
                            <a:schemeClr val="tx1"/>
                          </a:solidFill>
                          <a:latin typeface="微软雅黑" panose="020B0503020204020204" charset="-122"/>
                          <a:ea typeface="微软雅黑" panose="020B0503020204020204" charset="-122"/>
                        </a:rPr>
                        <a:t>2</a:t>
                      </a:r>
                      <a:r>
                        <a:rPr lang="zh-CN" altLang="en-US" sz="1400" b="0">
                          <a:ln w="28575" cmpd="sng">
                            <a:noFill/>
                            <a:prstDash val="solid"/>
                          </a:ln>
                          <a:solidFill>
                            <a:schemeClr val="tx1"/>
                          </a:solidFill>
                          <a:latin typeface="微软雅黑" panose="020B0503020204020204" charset="-122"/>
                          <a:ea typeface="微软雅黑" panose="020B0503020204020204" charset="-122"/>
                        </a:rPr>
                        <a:t>、当员工认为其工作重要性较小时意义不大</a:t>
                      </a:r>
                    </a:p>
                  </a:txBody>
                  <a:tcPr>
                    <a:solidFill>
                      <a:schemeClr val="tx2">
                        <a:lumMod val="10000"/>
                        <a:lumOff val="90000"/>
                      </a:schemeClr>
                    </a:solidFill>
                  </a:tcPr>
                </a:tc>
                <a:extLst>
                  <a:ext uri="{0D108BD9-81ED-4DB2-BD59-A6C34878D82A}">
                    <a16:rowId xmlns:a16="http://schemas.microsoft.com/office/drawing/2014/main" val="10007"/>
                  </a:ext>
                </a:extLst>
              </a:tr>
              <a:tr h="731520">
                <a:tc vMerge="1">
                  <a:txBody>
                    <a:bodyPr/>
                    <a:lstStyle/>
                    <a:p>
                      <a:endParaRPr lang="zh-CN"/>
                    </a:p>
                  </a:txBody>
                  <a:tcPr/>
                </a:tc>
                <a:tc>
                  <a:txBody>
                    <a:bodyPr/>
                    <a:lstStyle/>
                    <a:p>
                      <a:pPr algn="ctr">
                        <a:buNone/>
                      </a:pPr>
                      <a:endParaRPr lang="zh-CN" altLang="en-US" sz="1600" b="1">
                        <a:ln w="28575" cmpd="sng">
                          <a:noFill/>
                          <a:prstDash val="solid"/>
                        </a:ln>
                        <a:solidFill>
                          <a:schemeClr val="tx1"/>
                        </a:solidFill>
                        <a:latin typeface="微软雅黑" panose="020B0503020204020204" charset="-122"/>
                        <a:ea typeface="微软雅黑" panose="020B0503020204020204" charset="-122"/>
                      </a:endParaRPr>
                    </a:p>
                    <a:p>
                      <a:pPr algn="ctr">
                        <a:buNone/>
                      </a:pPr>
                      <a:r>
                        <a:rPr lang="zh-CN" altLang="en-US" sz="1600" b="1">
                          <a:ln w="28575" cmpd="sng">
                            <a:noFill/>
                            <a:prstDash val="solid"/>
                          </a:ln>
                          <a:solidFill>
                            <a:schemeClr val="tx1"/>
                          </a:solidFill>
                          <a:latin typeface="微软雅黑" panose="020B0503020204020204" charset="-122"/>
                          <a:ea typeface="微软雅黑" panose="020B0503020204020204" charset="-122"/>
                        </a:rPr>
                        <a:t>结果</a:t>
                      </a:r>
                    </a:p>
                  </a:txBody>
                  <a:tcPr>
                    <a:solidFill>
                      <a:schemeClr val="accent1">
                        <a:lumMod val="20000"/>
                        <a:lumOff val="80000"/>
                      </a:schemeClr>
                    </a:solidFill>
                  </a:tcPr>
                </a:tc>
                <a:tc>
                  <a:txBody>
                    <a:bodyPr/>
                    <a:lstStyle/>
                    <a:p>
                      <a:pPr algn="l">
                        <a:buNone/>
                      </a:pPr>
                      <a:r>
                        <a:rPr lang="zh-CN" altLang="en-US" sz="1400" b="0">
                          <a:ln w="28575" cmpd="sng">
                            <a:noFill/>
                            <a:prstDash val="solid"/>
                          </a:ln>
                          <a:solidFill>
                            <a:schemeClr val="tx1"/>
                          </a:solidFill>
                          <a:latin typeface="微软雅黑" panose="020B0503020204020204" charset="-122"/>
                          <a:ea typeface="微软雅黑" panose="020B0503020204020204" charset="-122"/>
                        </a:rPr>
                        <a:t>结果指标着重工作中完成了什么或生产了什么，适用于考核那些可以通过多种方法达到绩效标准或绩效目标的岗位</a:t>
                      </a:r>
                    </a:p>
                  </a:txBody>
                  <a:tcPr>
                    <a:solidFill>
                      <a:schemeClr val="accent1">
                        <a:lumMod val="20000"/>
                        <a:lumOff val="80000"/>
                      </a:schemeClr>
                    </a:solidFill>
                  </a:tcPr>
                </a:tc>
                <a:tc>
                  <a:txBody>
                    <a:bodyPr/>
                    <a:lstStyle/>
                    <a:p>
                      <a:pPr algn="l">
                        <a:buNone/>
                      </a:pPr>
                      <a:r>
                        <a:rPr lang="zh-CN" altLang="en-US" sz="1400">
                          <a:ln w="28575" cmpd="sng">
                            <a:noFill/>
                            <a:prstDash val="solid"/>
                          </a:ln>
                          <a:solidFill>
                            <a:schemeClr val="tx1"/>
                          </a:solidFill>
                          <a:latin typeface="微软雅黑" panose="020B0503020204020204" charset="-122"/>
                          <a:ea typeface="微软雅黑" panose="020B0503020204020204" charset="-122"/>
                          <a:sym typeface="+mn-ea"/>
                        </a:rPr>
                        <a:t>不足：</a:t>
                      </a:r>
                      <a:r>
                        <a:rPr lang="en-US" altLang="zh-CN" sz="1400" b="0">
                          <a:ln w="28575" cmpd="sng">
                            <a:noFill/>
                            <a:prstDash val="solid"/>
                          </a:ln>
                          <a:solidFill>
                            <a:schemeClr val="tx1"/>
                          </a:solidFill>
                          <a:latin typeface="微软雅黑" panose="020B0503020204020204" charset="-122"/>
                          <a:ea typeface="微软雅黑" panose="020B0503020204020204" charset="-122"/>
                        </a:rPr>
                        <a:t>1</a:t>
                      </a:r>
                      <a:r>
                        <a:rPr lang="zh-CN" altLang="en-US" sz="1400" b="0">
                          <a:ln w="28575" cmpd="sng">
                            <a:noFill/>
                            <a:prstDash val="solid"/>
                          </a:ln>
                          <a:solidFill>
                            <a:schemeClr val="tx1"/>
                          </a:solidFill>
                          <a:latin typeface="微软雅黑" panose="020B0503020204020204" charset="-122"/>
                          <a:ea typeface="微软雅黑" panose="020B0503020204020204" charset="-122"/>
                        </a:rPr>
                        <a:t>、结果有时不完全受被考核者的控制</a:t>
                      </a:r>
                    </a:p>
                    <a:p>
                      <a:pPr algn="l">
                        <a:buNone/>
                      </a:pPr>
                      <a:r>
                        <a:rPr lang="en-US" altLang="zh-CN" sz="1400" b="0">
                          <a:ln w="28575" cmpd="sng">
                            <a:noFill/>
                            <a:prstDash val="solid"/>
                          </a:ln>
                          <a:solidFill>
                            <a:schemeClr val="tx1"/>
                          </a:solidFill>
                          <a:latin typeface="微软雅黑" panose="020B0503020204020204" charset="-122"/>
                          <a:ea typeface="微软雅黑" panose="020B0503020204020204" charset="-122"/>
                        </a:rPr>
                        <a:t>2</a:t>
                      </a:r>
                      <a:r>
                        <a:rPr lang="zh-CN" altLang="en-US" sz="1400" b="0">
                          <a:ln w="28575" cmpd="sng">
                            <a:noFill/>
                            <a:prstDash val="solid"/>
                          </a:ln>
                          <a:solidFill>
                            <a:schemeClr val="tx1"/>
                          </a:solidFill>
                          <a:latin typeface="微软雅黑" panose="020B0503020204020204" charset="-122"/>
                          <a:ea typeface="微软雅黑" panose="020B0503020204020204" charset="-122"/>
                        </a:rPr>
                        <a:t>、容易诱使被考核者为达到一定结果而不择手段,使组织在获取短期利益的同时丧失长期利益</a:t>
                      </a:r>
                    </a:p>
                  </a:txBody>
                  <a:tcPr>
                    <a:solidFill>
                      <a:schemeClr val="accent1">
                        <a:lumMod val="20000"/>
                        <a:lumOff val="80000"/>
                      </a:schemeClr>
                    </a:solidFill>
                  </a:tcPr>
                </a:tc>
                <a:extLst>
                  <a:ext uri="{0D108BD9-81ED-4DB2-BD59-A6C34878D82A}">
                    <a16:rowId xmlns:a16="http://schemas.microsoft.com/office/drawing/2014/main" val="10008"/>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选择绩效考核指标的依据</a:t>
            </a:r>
          </a:p>
        </p:txBody>
      </p:sp>
      <p:grpSp>
        <p:nvGrpSpPr>
          <p:cNvPr id="2502" name="Group 17"/>
          <p:cNvGrpSpPr/>
          <p:nvPr/>
        </p:nvGrpSpPr>
        <p:grpSpPr>
          <a:xfrm>
            <a:off x="652325" y="1931156"/>
            <a:ext cx="4539560" cy="2542712"/>
            <a:chOff x="0" y="0"/>
            <a:chExt cx="4539559" cy="2542711"/>
          </a:xfrm>
        </p:grpSpPr>
        <p:grpSp>
          <p:nvGrpSpPr>
            <p:cNvPr id="2483" name="Group 18"/>
            <p:cNvGrpSpPr/>
            <p:nvPr/>
          </p:nvGrpSpPr>
          <p:grpSpPr>
            <a:xfrm>
              <a:off x="232900" y="212069"/>
              <a:ext cx="4087645" cy="2056327"/>
              <a:chOff x="0" y="0"/>
              <a:chExt cx="4087643" cy="2056326"/>
            </a:xfrm>
          </p:grpSpPr>
          <p:sp>
            <p:nvSpPr>
              <p:cNvPr id="2475" name="Freeform 10"/>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moveTo>
                      <a:pt x="611" y="18254"/>
                    </a:moveTo>
                    <a:lnTo>
                      <a:pt x="349" y="18558"/>
                    </a:lnTo>
                    <a:lnTo>
                      <a:pt x="349" y="21296"/>
                    </a:lnTo>
                    <a:lnTo>
                      <a:pt x="611" y="20992"/>
                    </a:lnTo>
                    <a:lnTo>
                      <a:pt x="611" y="18254"/>
                    </a:lnTo>
                    <a:moveTo>
                      <a:pt x="1135" y="17645"/>
                    </a:moveTo>
                    <a:lnTo>
                      <a:pt x="873" y="18254"/>
                    </a:lnTo>
                    <a:lnTo>
                      <a:pt x="873" y="20992"/>
                    </a:lnTo>
                    <a:lnTo>
                      <a:pt x="1135" y="20687"/>
                    </a:lnTo>
                    <a:lnTo>
                      <a:pt x="1135" y="17645"/>
                    </a:lnTo>
                    <a:moveTo>
                      <a:pt x="1644" y="17341"/>
                    </a:moveTo>
                    <a:lnTo>
                      <a:pt x="1396" y="17341"/>
                    </a:lnTo>
                    <a:lnTo>
                      <a:pt x="1396" y="20079"/>
                    </a:lnTo>
                    <a:lnTo>
                      <a:pt x="1658" y="20079"/>
                    </a:lnTo>
                    <a:lnTo>
                      <a:pt x="1644" y="17341"/>
                    </a:lnTo>
                    <a:moveTo>
                      <a:pt x="2167" y="17037"/>
                    </a:moveTo>
                    <a:lnTo>
                      <a:pt x="1905" y="17037"/>
                    </a:lnTo>
                    <a:lnTo>
                      <a:pt x="1920" y="19775"/>
                    </a:lnTo>
                    <a:lnTo>
                      <a:pt x="2196" y="19470"/>
                    </a:lnTo>
                    <a:lnTo>
                      <a:pt x="2167" y="17037"/>
                    </a:lnTo>
                    <a:moveTo>
                      <a:pt x="2705" y="16428"/>
                    </a:moveTo>
                    <a:lnTo>
                      <a:pt x="2429" y="16732"/>
                    </a:lnTo>
                    <a:lnTo>
                      <a:pt x="2458" y="19470"/>
                    </a:lnTo>
                    <a:lnTo>
                      <a:pt x="2720" y="19166"/>
                    </a:lnTo>
                    <a:lnTo>
                      <a:pt x="2705" y="16428"/>
                    </a:lnTo>
                    <a:moveTo>
                      <a:pt x="3229" y="16124"/>
                    </a:moveTo>
                    <a:lnTo>
                      <a:pt x="2967" y="16428"/>
                    </a:lnTo>
                    <a:lnTo>
                      <a:pt x="2982" y="19166"/>
                    </a:lnTo>
                    <a:lnTo>
                      <a:pt x="3244" y="18862"/>
                    </a:lnTo>
                    <a:lnTo>
                      <a:pt x="3229" y="16124"/>
                    </a:lnTo>
                    <a:moveTo>
                      <a:pt x="3753" y="15820"/>
                    </a:moveTo>
                    <a:lnTo>
                      <a:pt x="3491" y="15820"/>
                    </a:lnTo>
                    <a:lnTo>
                      <a:pt x="3505" y="18558"/>
                    </a:lnTo>
                    <a:lnTo>
                      <a:pt x="3767" y="18558"/>
                    </a:lnTo>
                    <a:lnTo>
                      <a:pt x="3753" y="15820"/>
                    </a:lnTo>
                    <a:moveTo>
                      <a:pt x="4276" y="14907"/>
                    </a:moveTo>
                    <a:lnTo>
                      <a:pt x="4015" y="15515"/>
                    </a:lnTo>
                    <a:lnTo>
                      <a:pt x="4029" y="18254"/>
                    </a:lnTo>
                    <a:lnTo>
                      <a:pt x="4291" y="17645"/>
                    </a:lnTo>
                    <a:lnTo>
                      <a:pt x="4276" y="14907"/>
                    </a:lnTo>
                    <a:moveTo>
                      <a:pt x="4800" y="14603"/>
                    </a:moveTo>
                    <a:lnTo>
                      <a:pt x="4538" y="14907"/>
                    </a:lnTo>
                    <a:lnTo>
                      <a:pt x="4553" y="17645"/>
                    </a:lnTo>
                    <a:lnTo>
                      <a:pt x="4815" y="17341"/>
                    </a:lnTo>
                    <a:lnTo>
                      <a:pt x="4800" y="14603"/>
                    </a:lnTo>
                    <a:moveTo>
                      <a:pt x="5324" y="14299"/>
                    </a:moveTo>
                    <a:lnTo>
                      <a:pt x="5062" y="14299"/>
                    </a:lnTo>
                    <a:lnTo>
                      <a:pt x="5076" y="17037"/>
                    </a:lnTo>
                    <a:lnTo>
                      <a:pt x="5338" y="17037"/>
                    </a:lnTo>
                    <a:lnTo>
                      <a:pt x="5324" y="14299"/>
                    </a:lnTo>
                    <a:moveTo>
                      <a:pt x="5847" y="13690"/>
                    </a:moveTo>
                    <a:lnTo>
                      <a:pt x="5585" y="13994"/>
                    </a:lnTo>
                    <a:lnTo>
                      <a:pt x="5600" y="16732"/>
                    </a:lnTo>
                    <a:lnTo>
                      <a:pt x="5862" y="16428"/>
                    </a:lnTo>
                    <a:lnTo>
                      <a:pt x="5847" y="13690"/>
                    </a:lnTo>
                    <a:moveTo>
                      <a:pt x="6371" y="13386"/>
                    </a:moveTo>
                    <a:lnTo>
                      <a:pt x="6109" y="13690"/>
                    </a:lnTo>
                    <a:lnTo>
                      <a:pt x="6124" y="16428"/>
                    </a:lnTo>
                    <a:lnTo>
                      <a:pt x="6385" y="16124"/>
                    </a:lnTo>
                    <a:lnTo>
                      <a:pt x="6371" y="13386"/>
                    </a:lnTo>
                    <a:moveTo>
                      <a:pt x="6895" y="13082"/>
                    </a:moveTo>
                    <a:lnTo>
                      <a:pt x="6633" y="13082"/>
                    </a:lnTo>
                    <a:lnTo>
                      <a:pt x="6647" y="15820"/>
                    </a:lnTo>
                    <a:lnTo>
                      <a:pt x="6909" y="15820"/>
                    </a:lnTo>
                    <a:lnTo>
                      <a:pt x="6895" y="13082"/>
                    </a:lnTo>
                    <a:moveTo>
                      <a:pt x="7418" y="12169"/>
                    </a:moveTo>
                    <a:lnTo>
                      <a:pt x="7156" y="12777"/>
                    </a:lnTo>
                    <a:lnTo>
                      <a:pt x="7185" y="15515"/>
                    </a:lnTo>
                    <a:lnTo>
                      <a:pt x="7447" y="14907"/>
                    </a:lnTo>
                    <a:lnTo>
                      <a:pt x="7418" y="12169"/>
                    </a:lnTo>
                    <a:moveTo>
                      <a:pt x="7956" y="11865"/>
                    </a:moveTo>
                    <a:lnTo>
                      <a:pt x="7680" y="12169"/>
                    </a:lnTo>
                    <a:lnTo>
                      <a:pt x="7709" y="14907"/>
                    </a:lnTo>
                    <a:lnTo>
                      <a:pt x="7956" y="14603"/>
                    </a:lnTo>
                    <a:lnTo>
                      <a:pt x="7956" y="11865"/>
                    </a:lnTo>
                    <a:moveTo>
                      <a:pt x="8480" y="11561"/>
                    </a:moveTo>
                    <a:lnTo>
                      <a:pt x="8218" y="11561"/>
                    </a:lnTo>
                    <a:lnTo>
                      <a:pt x="8218" y="14299"/>
                    </a:lnTo>
                    <a:lnTo>
                      <a:pt x="8480" y="14299"/>
                    </a:lnTo>
                    <a:lnTo>
                      <a:pt x="8480" y="11561"/>
                    </a:lnTo>
                    <a:moveTo>
                      <a:pt x="9004" y="10952"/>
                    </a:moveTo>
                    <a:lnTo>
                      <a:pt x="8742" y="11256"/>
                    </a:lnTo>
                    <a:lnTo>
                      <a:pt x="8742" y="13994"/>
                    </a:lnTo>
                    <a:lnTo>
                      <a:pt x="9004" y="13690"/>
                    </a:lnTo>
                    <a:lnTo>
                      <a:pt x="9004" y="10952"/>
                    </a:lnTo>
                    <a:moveTo>
                      <a:pt x="9527" y="10648"/>
                    </a:moveTo>
                    <a:lnTo>
                      <a:pt x="9265" y="10952"/>
                    </a:lnTo>
                    <a:lnTo>
                      <a:pt x="9265" y="13690"/>
                    </a:lnTo>
                    <a:lnTo>
                      <a:pt x="9527" y="13386"/>
                    </a:lnTo>
                    <a:lnTo>
                      <a:pt x="9527" y="10648"/>
                    </a:lnTo>
                    <a:moveTo>
                      <a:pt x="10051" y="10344"/>
                    </a:moveTo>
                    <a:lnTo>
                      <a:pt x="9789" y="10344"/>
                    </a:lnTo>
                    <a:lnTo>
                      <a:pt x="9789" y="13082"/>
                    </a:lnTo>
                    <a:lnTo>
                      <a:pt x="10051" y="13082"/>
                    </a:lnTo>
                    <a:lnTo>
                      <a:pt x="10051" y="10344"/>
                    </a:lnTo>
                    <a:moveTo>
                      <a:pt x="10575" y="9431"/>
                    </a:moveTo>
                    <a:lnTo>
                      <a:pt x="10313" y="10039"/>
                    </a:lnTo>
                    <a:lnTo>
                      <a:pt x="10313" y="12777"/>
                    </a:lnTo>
                    <a:lnTo>
                      <a:pt x="10575" y="12169"/>
                    </a:lnTo>
                    <a:lnTo>
                      <a:pt x="10575" y="9431"/>
                    </a:lnTo>
                    <a:moveTo>
                      <a:pt x="11098" y="9127"/>
                    </a:moveTo>
                    <a:lnTo>
                      <a:pt x="10836" y="9431"/>
                    </a:lnTo>
                    <a:lnTo>
                      <a:pt x="10836" y="12169"/>
                    </a:lnTo>
                    <a:lnTo>
                      <a:pt x="11098" y="11865"/>
                    </a:lnTo>
                    <a:lnTo>
                      <a:pt x="11098" y="9127"/>
                    </a:lnTo>
                    <a:moveTo>
                      <a:pt x="11622" y="8823"/>
                    </a:moveTo>
                    <a:lnTo>
                      <a:pt x="11360" y="8823"/>
                    </a:lnTo>
                    <a:lnTo>
                      <a:pt x="11360" y="11561"/>
                    </a:lnTo>
                    <a:lnTo>
                      <a:pt x="11622" y="11561"/>
                    </a:lnTo>
                    <a:lnTo>
                      <a:pt x="11622" y="8823"/>
                    </a:lnTo>
                    <a:moveTo>
                      <a:pt x="12145" y="8214"/>
                    </a:moveTo>
                    <a:lnTo>
                      <a:pt x="11884" y="8518"/>
                    </a:lnTo>
                    <a:lnTo>
                      <a:pt x="11884" y="11256"/>
                    </a:lnTo>
                    <a:lnTo>
                      <a:pt x="12145" y="10952"/>
                    </a:lnTo>
                    <a:lnTo>
                      <a:pt x="12145" y="8214"/>
                    </a:lnTo>
                    <a:moveTo>
                      <a:pt x="12669" y="7910"/>
                    </a:moveTo>
                    <a:lnTo>
                      <a:pt x="12407" y="8214"/>
                    </a:lnTo>
                    <a:lnTo>
                      <a:pt x="12407" y="10952"/>
                    </a:lnTo>
                    <a:lnTo>
                      <a:pt x="12669" y="10648"/>
                    </a:lnTo>
                    <a:lnTo>
                      <a:pt x="12669" y="7910"/>
                    </a:lnTo>
                    <a:moveTo>
                      <a:pt x="13207" y="7606"/>
                    </a:moveTo>
                    <a:lnTo>
                      <a:pt x="12931" y="7606"/>
                    </a:lnTo>
                    <a:lnTo>
                      <a:pt x="12931" y="10344"/>
                    </a:lnTo>
                    <a:lnTo>
                      <a:pt x="13207" y="10344"/>
                    </a:lnTo>
                    <a:lnTo>
                      <a:pt x="13207" y="7606"/>
                    </a:lnTo>
                    <a:moveTo>
                      <a:pt x="13731" y="6693"/>
                    </a:moveTo>
                    <a:lnTo>
                      <a:pt x="13469" y="6997"/>
                    </a:lnTo>
                    <a:lnTo>
                      <a:pt x="13469" y="10039"/>
                    </a:lnTo>
                    <a:lnTo>
                      <a:pt x="13731" y="9431"/>
                    </a:lnTo>
                    <a:lnTo>
                      <a:pt x="13731" y="6693"/>
                    </a:lnTo>
                    <a:moveTo>
                      <a:pt x="14255" y="6389"/>
                    </a:moveTo>
                    <a:lnTo>
                      <a:pt x="13993" y="6693"/>
                    </a:lnTo>
                    <a:lnTo>
                      <a:pt x="13993" y="9431"/>
                    </a:lnTo>
                    <a:lnTo>
                      <a:pt x="14255" y="9127"/>
                    </a:lnTo>
                    <a:lnTo>
                      <a:pt x="14255" y="6389"/>
                    </a:lnTo>
                    <a:moveTo>
                      <a:pt x="14778" y="6085"/>
                    </a:moveTo>
                    <a:lnTo>
                      <a:pt x="14516" y="6085"/>
                    </a:lnTo>
                    <a:lnTo>
                      <a:pt x="14516" y="8823"/>
                    </a:lnTo>
                    <a:lnTo>
                      <a:pt x="14778" y="8823"/>
                    </a:lnTo>
                    <a:lnTo>
                      <a:pt x="14778" y="6085"/>
                    </a:lnTo>
                    <a:moveTo>
                      <a:pt x="15302" y="5476"/>
                    </a:moveTo>
                    <a:lnTo>
                      <a:pt x="15040" y="5780"/>
                    </a:lnTo>
                    <a:lnTo>
                      <a:pt x="15040" y="8518"/>
                    </a:lnTo>
                    <a:lnTo>
                      <a:pt x="15302" y="8214"/>
                    </a:lnTo>
                    <a:lnTo>
                      <a:pt x="15302" y="5476"/>
                    </a:lnTo>
                    <a:moveTo>
                      <a:pt x="15825" y="5172"/>
                    </a:moveTo>
                    <a:lnTo>
                      <a:pt x="15564" y="5476"/>
                    </a:lnTo>
                    <a:lnTo>
                      <a:pt x="15564" y="8214"/>
                    </a:lnTo>
                    <a:lnTo>
                      <a:pt x="15825" y="7910"/>
                    </a:lnTo>
                    <a:lnTo>
                      <a:pt x="15825" y="5172"/>
                    </a:lnTo>
                    <a:moveTo>
                      <a:pt x="16349" y="4868"/>
                    </a:moveTo>
                    <a:lnTo>
                      <a:pt x="16087" y="4868"/>
                    </a:lnTo>
                    <a:lnTo>
                      <a:pt x="16087" y="7606"/>
                    </a:lnTo>
                    <a:lnTo>
                      <a:pt x="16349" y="7606"/>
                    </a:lnTo>
                    <a:lnTo>
                      <a:pt x="16349" y="4868"/>
                    </a:lnTo>
                    <a:moveTo>
                      <a:pt x="16873" y="3955"/>
                    </a:moveTo>
                    <a:lnTo>
                      <a:pt x="16611" y="4259"/>
                    </a:lnTo>
                    <a:lnTo>
                      <a:pt x="16611" y="6997"/>
                    </a:lnTo>
                    <a:lnTo>
                      <a:pt x="16873" y="6693"/>
                    </a:lnTo>
                    <a:lnTo>
                      <a:pt x="16873" y="3955"/>
                    </a:lnTo>
                    <a:moveTo>
                      <a:pt x="17396" y="3651"/>
                    </a:moveTo>
                    <a:lnTo>
                      <a:pt x="17135" y="3955"/>
                    </a:lnTo>
                    <a:lnTo>
                      <a:pt x="17135" y="6693"/>
                    </a:lnTo>
                    <a:lnTo>
                      <a:pt x="17396" y="6389"/>
                    </a:lnTo>
                    <a:lnTo>
                      <a:pt x="17396" y="3651"/>
                    </a:lnTo>
                    <a:moveTo>
                      <a:pt x="17920" y="3346"/>
                    </a:moveTo>
                    <a:lnTo>
                      <a:pt x="17658" y="3346"/>
                    </a:lnTo>
                    <a:lnTo>
                      <a:pt x="17658" y="6085"/>
                    </a:lnTo>
                    <a:lnTo>
                      <a:pt x="17920" y="6085"/>
                    </a:lnTo>
                    <a:lnTo>
                      <a:pt x="17920" y="3346"/>
                    </a:lnTo>
                    <a:moveTo>
                      <a:pt x="18458" y="2738"/>
                    </a:moveTo>
                    <a:lnTo>
                      <a:pt x="18196" y="3042"/>
                    </a:lnTo>
                    <a:lnTo>
                      <a:pt x="18196" y="5780"/>
                    </a:lnTo>
                    <a:lnTo>
                      <a:pt x="18458" y="5476"/>
                    </a:lnTo>
                    <a:lnTo>
                      <a:pt x="18458" y="2738"/>
                    </a:lnTo>
                    <a:moveTo>
                      <a:pt x="18982" y="2434"/>
                    </a:moveTo>
                    <a:lnTo>
                      <a:pt x="18720" y="2738"/>
                    </a:lnTo>
                    <a:lnTo>
                      <a:pt x="18720" y="5476"/>
                    </a:lnTo>
                    <a:lnTo>
                      <a:pt x="18982" y="5172"/>
                    </a:lnTo>
                    <a:lnTo>
                      <a:pt x="18982" y="2434"/>
                    </a:lnTo>
                    <a:moveTo>
                      <a:pt x="19505" y="2130"/>
                    </a:moveTo>
                    <a:lnTo>
                      <a:pt x="19244" y="2130"/>
                    </a:lnTo>
                    <a:lnTo>
                      <a:pt x="19244" y="4868"/>
                    </a:lnTo>
                    <a:lnTo>
                      <a:pt x="19505" y="4868"/>
                    </a:lnTo>
                    <a:lnTo>
                      <a:pt x="19505" y="2130"/>
                    </a:lnTo>
                    <a:moveTo>
                      <a:pt x="20029" y="1217"/>
                    </a:moveTo>
                    <a:lnTo>
                      <a:pt x="19767" y="1521"/>
                    </a:lnTo>
                    <a:lnTo>
                      <a:pt x="19767" y="4259"/>
                    </a:lnTo>
                    <a:lnTo>
                      <a:pt x="20029" y="3955"/>
                    </a:lnTo>
                    <a:lnTo>
                      <a:pt x="20029" y="1217"/>
                    </a:lnTo>
                    <a:moveTo>
                      <a:pt x="20553" y="913"/>
                    </a:moveTo>
                    <a:lnTo>
                      <a:pt x="20291" y="1217"/>
                    </a:lnTo>
                    <a:lnTo>
                      <a:pt x="20291" y="3955"/>
                    </a:lnTo>
                    <a:lnTo>
                      <a:pt x="20553" y="3651"/>
                    </a:lnTo>
                    <a:lnTo>
                      <a:pt x="20553" y="913"/>
                    </a:lnTo>
                    <a:moveTo>
                      <a:pt x="21062" y="608"/>
                    </a:moveTo>
                    <a:lnTo>
                      <a:pt x="20800" y="608"/>
                    </a:lnTo>
                    <a:lnTo>
                      <a:pt x="20815" y="3346"/>
                    </a:lnTo>
                    <a:lnTo>
                      <a:pt x="21076" y="3346"/>
                    </a:lnTo>
                    <a:lnTo>
                      <a:pt x="21062" y="608"/>
                    </a:lnTo>
                    <a:moveTo>
                      <a:pt x="21585" y="0"/>
                    </a:moveTo>
                    <a:lnTo>
                      <a:pt x="21324" y="304"/>
                    </a:lnTo>
                    <a:lnTo>
                      <a:pt x="21338" y="3042"/>
                    </a:lnTo>
                    <a:lnTo>
                      <a:pt x="21600" y="2738"/>
                    </a:lnTo>
                    <a:lnTo>
                      <a:pt x="21585" y="0"/>
                    </a:lnTo>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nvGrpSpPr>
              <p:cNvPr id="2482" name="Group 38"/>
              <p:cNvGrpSpPr/>
              <p:nvPr/>
            </p:nvGrpSpPr>
            <p:grpSpPr>
              <a:xfrm>
                <a:off x="-1" y="-1"/>
                <a:ext cx="4087645" cy="2056328"/>
                <a:chOff x="0" y="0"/>
                <a:chExt cx="4087643" cy="2056326"/>
              </a:xfrm>
            </p:grpSpPr>
            <p:sp>
              <p:nvSpPr>
                <p:cNvPr id="2476" name="Freeform 5"/>
                <p:cNvSpPr/>
                <p:nvPr/>
              </p:nvSpPr>
              <p:spPr>
                <a:xfrm>
                  <a:off x="173676" y="115320"/>
                  <a:ext cx="3763911" cy="1925723"/>
                </a:xfrm>
                <a:custGeom>
                  <a:avLst/>
                  <a:gdLst/>
                  <a:ahLst/>
                  <a:cxnLst>
                    <a:cxn ang="0">
                      <a:pos x="wd2" y="hd2"/>
                    </a:cxn>
                    <a:cxn ang="5400000">
                      <a:pos x="wd2" y="hd2"/>
                    </a:cxn>
                    <a:cxn ang="10800000">
                      <a:pos x="wd2" y="hd2"/>
                    </a:cxn>
                    <a:cxn ang="16200000">
                      <a:pos x="wd2" y="hd2"/>
                    </a:cxn>
                  </a:cxnLst>
                  <a:rect l="0" t="0" r="r" b="b"/>
                  <a:pathLst>
                    <a:path w="21600" h="21600" extrusionOk="0">
                      <a:moveTo>
                        <a:pt x="21496" y="21460"/>
                      </a:moveTo>
                      <a:lnTo>
                        <a:pt x="21536" y="21600"/>
                      </a:lnTo>
                      <a:lnTo>
                        <a:pt x="21600" y="21553"/>
                      </a:lnTo>
                      <a:lnTo>
                        <a:pt x="21568" y="21397"/>
                      </a:lnTo>
                      <a:lnTo>
                        <a:pt x="21496" y="21460"/>
                      </a:lnTo>
                      <a:close/>
                      <a:moveTo>
                        <a:pt x="21401" y="20930"/>
                      </a:moveTo>
                      <a:lnTo>
                        <a:pt x="21456" y="21195"/>
                      </a:lnTo>
                      <a:lnTo>
                        <a:pt x="21520" y="21132"/>
                      </a:lnTo>
                      <a:lnTo>
                        <a:pt x="21464" y="20868"/>
                      </a:lnTo>
                      <a:lnTo>
                        <a:pt x="21401" y="20930"/>
                      </a:lnTo>
                      <a:close/>
                      <a:moveTo>
                        <a:pt x="21305" y="20400"/>
                      </a:moveTo>
                      <a:lnTo>
                        <a:pt x="21345" y="20665"/>
                      </a:lnTo>
                      <a:lnTo>
                        <a:pt x="21417" y="20618"/>
                      </a:lnTo>
                      <a:lnTo>
                        <a:pt x="21369" y="20353"/>
                      </a:lnTo>
                      <a:lnTo>
                        <a:pt x="21305" y="20400"/>
                      </a:lnTo>
                      <a:close/>
                      <a:moveTo>
                        <a:pt x="21193" y="19870"/>
                      </a:moveTo>
                      <a:lnTo>
                        <a:pt x="21249" y="20135"/>
                      </a:lnTo>
                      <a:lnTo>
                        <a:pt x="21321" y="20088"/>
                      </a:lnTo>
                      <a:lnTo>
                        <a:pt x="21265" y="19823"/>
                      </a:lnTo>
                      <a:lnTo>
                        <a:pt x="21193" y="19870"/>
                      </a:lnTo>
                      <a:close/>
                      <a:moveTo>
                        <a:pt x="21098" y="19340"/>
                      </a:moveTo>
                      <a:lnTo>
                        <a:pt x="21146" y="19605"/>
                      </a:lnTo>
                      <a:lnTo>
                        <a:pt x="21209" y="19558"/>
                      </a:lnTo>
                      <a:lnTo>
                        <a:pt x="21169" y="19294"/>
                      </a:lnTo>
                      <a:lnTo>
                        <a:pt x="21098" y="19340"/>
                      </a:lnTo>
                      <a:close/>
                      <a:moveTo>
                        <a:pt x="20994" y="18810"/>
                      </a:moveTo>
                      <a:lnTo>
                        <a:pt x="21042" y="19075"/>
                      </a:lnTo>
                      <a:lnTo>
                        <a:pt x="21114" y="19029"/>
                      </a:lnTo>
                      <a:lnTo>
                        <a:pt x="21058" y="18764"/>
                      </a:lnTo>
                      <a:lnTo>
                        <a:pt x="20994" y="18810"/>
                      </a:lnTo>
                      <a:close/>
                      <a:moveTo>
                        <a:pt x="20898" y="18296"/>
                      </a:moveTo>
                      <a:lnTo>
                        <a:pt x="20938" y="18545"/>
                      </a:lnTo>
                      <a:lnTo>
                        <a:pt x="21018" y="18499"/>
                      </a:lnTo>
                      <a:lnTo>
                        <a:pt x="20962" y="18234"/>
                      </a:lnTo>
                      <a:lnTo>
                        <a:pt x="20898" y="18296"/>
                      </a:lnTo>
                      <a:close/>
                      <a:moveTo>
                        <a:pt x="20787" y="17766"/>
                      </a:moveTo>
                      <a:lnTo>
                        <a:pt x="20843" y="18031"/>
                      </a:lnTo>
                      <a:lnTo>
                        <a:pt x="20906" y="17969"/>
                      </a:lnTo>
                      <a:lnTo>
                        <a:pt x="20858" y="17704"/>
                      </a:lnTo>
                      <a:lnTo>
                        <a:pt x="20787" y="17766"/>
                      </a:lnTo>
                      <a:close/>
                      <a:moveTo>
                        <a:pt x="20691" y="17236"/>
                      </a:moveTo>
                      <a:lnTo>
                        <a:pt x="20747" y="17501"/>
                      </a:lnTo>
                      <a:lnTo>
                        <a:pt x="20811" y="17439"/>
                      </a:lnTo>
                      <a:lnTo>
                        <a:pt x="20763" y="17174"/>
                      </a:lnTo>
                      <a:lnTo>
                        <a:pt x="20691" y="17236"/>
                      </a:lnTo>
                      <a:close/>
                      <a:moveTo>
                        <a:pt x="20595" y="16706"/>
                      </a:moveTo>
                      <a:lnTo>
                        <a:pt x="20635" y="16971"/>
                      </a:lnTo>
                      <a:lnTo>
                        <a:pt x="20707" y="16925"/>
                      </a:lnTo>
                      <a:lnTo>
                        <a:pt x="20651" y="16660"/>
                      </a:lnTo>
                      <a:lnTo>
                        <a:pt x="20595" y="16706"/>
                      </a:lnTo>
                      <a:close/>
                      <a:moveTo>
                        <a:pt x="20484" y="16177"/>
                      </a:moveTo>
                      <a:lnTo>
                        <a:pt x="20540" y="16442"/>
                      </a:lnTo>
                      <a:lnTo>
                        <a:pt x="20611" y="16395"/>
                      </a:lnTo>
                      <a:lnTo>
                        <a:pt x="20555" y="16130"/>
                      </a:lnTo>
                      <a:lnTo>
                        <a:pt x="20484" y="16177"/>
                      </a:lnTo>
                      <a:close/>
                      <a:moveTo>
                        <a:pt x="20388" y="15647"/>
                      </a:moveTo>
                      <a:lnTo>
                        <a:pt x="20436" y="15912"/>
                      </a:lnTo>
                      <a:lnTo>
                        <a:pt x="20500" y="15865"/>
                      </a:lnTo>
                      <a:lnTo>
                        <a:pt x="20460" y="15600"/>
                      </a:lnTo>
                      <a:lnTo>
                        <a:pt x="20388" y="15647"/>
                      </a:lnTo>
                      <a:close/>
                      <a:moveTo>
                        <a:pt x="20284" y="15117"/>
                      </a:moveTo>
                      <a:lnTo>
                        <a:pt x="20340" y="15382"/>
                      </a:lnTo>
                      <a:lnTo>
                        <a:pt x="20404" y="15335"/>
                      </a:lnTo>
                      <a:lnTo>
                        <a:pt x="20348" y="15070"/>
                      </a:lnTo>
                      <a:lnTo>
                        <a:pt x="20284" y="15117"/>
                      </a:lnTo>
                      <a:close/>
                      <a:moveTo>
                        <a:pt x="20189" y="14603"/>
                      </a:moveTo>
                      <a:lnTo>
                        <a:pt x="20229" y="14852"/>
                      </a:lnTo>
                      <a:lnTo>
                        <a:pt x="20300" y="14805"/>
                      </a:lnTo>
                      <a:lnTo>
                        <a:pt x="20252" y="14556"/>
                      </a:lnTo>
                      <a:lnTo>
                        <a:pt x="20189" y="14603"/>
                      </a:lnTo>
                      <a:close/>
                      <a:moveTo>
                        <a:pt x="20077" y="14073"/>
                      </a:moveTo>
                      <a:lnTo>
                        <a:pt x="20133" y="14338"/>
                      </a:lnTo>
                      <a:lnTo>
                        <a:pt x="20197" y="14291"/>
                      </a:lnTo>
                      <a:lnTo>
                        <a:pt x="20149" y="14026"/>
                      </a:lnTo>
                      <a:lnTo>
                        <a:pt x="20077" y="14073"/>
                      </a:lnTo>
                      <a:close/>
                      <a:moveTo>
                        <a:pt x="19981" y="13543"/>
                      </a:moveTo>
                      <a:lnTo>
                        <a:pt x="20037" y="13808"/>
                      </a:lnTo>
                      <a:lnTo>
                        <a:pt x="20093" y="13777"/>
                      </a:lnTo>
                      <a:lnTo>
                        <a:pt x="20053" y="13512"/>
                      </a:lnTo>
                      <a:lnTo>
                        <a:pt x="19981" y="13543"/>
                      </a:lnTo>
                      <a:close/>
                      <a:moveTo>
                        <a:pt x="19878" y="13013"/>
                      </a:moveTo>
                      <a:lnTo>
                        <a:pt x="19926" y="13278"/>
                      </a:lnTo>
                      <a:lnTo>
                        <a:pt x="19997" y="13247"/>
                      </a:lnTo>
                      <a:lnTo>
                        <a:pt x="19942" y="12982"/>
                      </a:lnTo>
                      <a:lnTo>
                        <a:pt x="19878" y="13013"/>
                      </a:lnTo>
                      <a:close/>
                      <a:moveTo>
                        <a:pt x="19782" y="12499"/>
                      </a:moveTo>
                      <a:lnTo>
                        <a:pt x="19830" y="12764"/>
                      </a:lnTo>
                      <a:lnTo>
                        <a:pt x="19902" y="12717"/>
                      </a:lnTo>
                      <a:lnTo>
                        <a:pt x="19846" y="12452"/>
                      </a:lnTo>
                      <a:lnTo>
                        <a:pt x="19782" y="12499"/>
                      </a:lnTo>
                      <a:close/>
                      <a:moveTo>
                        <a:pt x="19670" y="11969"/>
                      </a:moveTo>
                      <a:lnTo>
                        <a:pt x="19726" y="12234"/>
                      </a:lnTo>
                      <a:lnTo>
                        <a:pt x="19790" y="12187"/>
                      </a:lnTo>
                      <a:lnTo>
                        <a:pt x="19742" y="11922"/>
                      </a:lnTo>
                      <a:lnTo>
                        <a:pt x="19670" y="11969"/>
                      </a:lnTo>
                      <a:close/>
                      <a:moveTo>
                        <a:pt x="19575" y="11455"/>
                      </a:moveTo>
                      <a:lnTo>
                        <a:pt x="19631" y="11704"/>
                      </a:lnTo>
                      <a:lnTo>
                        <a:pt x="19694" y="11657"/>
                      </a:lnTo>
                      <a:lnTo>
                        <a:pt x="19639" y="11392"/>
                      </a:lnTo>
                      <a:lnTo>
                        <a:pt x="19575" y="11455"/>
                      </a:lnTo>
                      <a:close/>
                      <a:moveTo>
                        <a:pt x="19479" y="10925"/>
                      </a:moveTo>
                      <a:lnTo>
                        <a:pt x="19519" y="11190"/>
                      </a:lnTo>
                      <a:lnTo>
                        <a:pt x="19591" y="11127"/>
                      </a:lnTo>
                      <a:lnTo>
                        <a:pt x="19543" y="10862"/>
                      </a:lnTo>
                      <a:lnTo>
                        <a:pt x="19479" y="10925"/>
                      </a:lnTo>
                      <a:close/>
                      <a:moveTo>
                        <a:pt x="19367" y="10395"/>
                      </a:moveTo>
                      <a:lnTo>
                        <a:pt x="19423" y="10660"/>
                      </a:lnTo>
                      <a:lnTo>
                        <a:pt x="19495" y="10597"/>
                      </a:lnTo>
                      <a:lnTo>
                        <a:pt x="19439" y="10332"/>
                      </a:lnTo>
                      <a:lnTo>
                        <a:pt x="19367" y="10395"/>
                      </a:lnTo>
                      <a:close/>
                      <a:moveTo>
                        <a:pt x="19272" y="9865"/>
                      </a:moveTo>
                      <a:lnTo>
                        <a:pt x="19320" y="10130"/>
                      </a:lnTo>
                      <a:lnTo>
                        <a:pt x="19383" y="10083"/>
                      </a:lnTo>
                      <a:lnTo>
                        <a:pt x="19344" y="9818"/>
                      </a:lnTo>
                      <a:lnTo>
                        <a:pt x="19272" y="9865"/>
                      </a:lnTo>
                      <a:close/>
                      <a:moveTo>
                        <a:pt x="19168" y="9335"/>
                      </a:moveTo>
                      <a:lnTo>
                        <a:pt x="19224" y="9600"/>
                      </a:lnTo>
                      <a:lnTo>
                        <a:pt x="19288" y="9553"/>
                      </a:lnTo>
                      <a:lnTo>
                        <a:pt x="19232" y="9288"/>
                      </a:lnTo>
                      <a:lnTo>
                        <a:pt x="19168" y="9335"/>
                      </a:lnTo>
                      <a:close/>
                      <a:moveTo>
                        <a:pt x="19072" y="8805"/>
                      </a:moveTo>
                      <a:lnTo>
                        <a:pt x="19112" y="9070"/>
                      </a:lnTo>
                      <a:lnTo>
                        <a:pt x="19192" y="9023"/>
                      </a:lnTo>
                      <a:lnTo>
                        <a:pt x="19136" y="8758"/>
                      </a:lnTo>
                      <a:lnTo>
                        <a:pt x="19072" y="8805"/>
                      </a:lnTo>
                      <a:close/>
                      <a:moveTo>
                        <a:pt x="18961" y="8275"/>
                      </a:moveTo>
                      <a:lnTo>
                        <a:pt x="19017" y="8540"/>
                      </a:lnTo>
                      <a:lnTo>
                        <a:pt x="19080" y="8494"/>
                      </a:lnTo>
                      <a:lnTo>
                        <a:pt x="19033" y="8229"/>
                      </a:lnTo>
                      <a:lnTo>
                        <a:pt x="18961" y="8275"/>
                      </a:lnTo>
                      <a:close/>
                      <a:moveTo>
                        <a:pt x="18865" y="7761"/>
                      </a:moveTo>
                      <a:lnTo>
                        <a:pt x="18921" y="8010"/>
                      </a:lnTo>
                      <a:lnTo>
                        <a:pt x="18985" y="7964"/>
                      </a:lnTo>
                      <a:lnTo>
                        <a:pt x="18937" y="7699"/>
                      </a:lnTo>
                      <a:lnTo>
                        <a:pt x="18865" y="7761"/>
                      </a:lnTo>
                      <a:close/>
                      <a:moveTo>
                        <a:pt x="18761" y="7231"/>
                      </a:moveTo>
                      <a:lnTo>
                        <a:pt x="18809" y="7496"/>
                      </a:lnTo>
                      <a:lnTo>
                        <a:pt x="18881" y="7434"/>
                      </a:lnTo>
                      <a:lnTo>
                        <a:pt x="18825" y="7169"/>
                      </a:lnTo>
                      <a:lnTo>
                        <a:pt x="18761" y="7231"/>
                      </a:lnTo>
                      <a:close/>
                      <a:moveTo>
                        <a:pt x="18666" y="6701"/>
                      </a:moveTo>
                      <a:lnTo>
                        <a:pt x="18714" y="6966"/>
                      </a:lnTo>
                      <a:lnTo>
                        <a:pt x="18785" y="6904"/>
                      </a:lnTo>
                      <a:lnTo>
                        <a:pt x="18730" y="6639"/>
                      </a:lnTo>
                      <a:lnTo>
                        <a:pt x="18666" y="6701"/>
                      </a:lnTo>
                      <a:close/>
                      <a:moveTo>
                        <a:pt x="18522" y="6312"/>
                      </a:moveTo>
                      <a:lnTo>
                        <a:pt x="18602" y="6390"/>
                      </a:lnTo>
                      <a:lnTo>
                        <a:pt x="18610" y="6436"/>
                      </a:lnTo>
                      <a:lnTo>
                        <a:pt x="18674" y="6390"/>
                      </a:lnTo>
                      <a:lnTo>
                        <a:pt x="18658" y="6281"/>
                      </a:lnTo>
                      <a:lnTo>
                        <a:pt x="18546" y="6187"/>
                      </a:lnTo>
                      <a:lnTo>
                        <a:pt x="18522" y="6312"/>
                      </a:lnTo>
                      <a:close/>
                      <a:moveTo>
                        <a:pt x="18259" y="6094"/>
                      </a:moveTo>
                      <a:lnTo>
                        <a:pt x="18395" y="6203"/>
                      </a:lnTo>
                      <a:lnTo>
                        <a:pt x="18427" y="6078"/>
                      </a:lnTo>
                      <a:lnTo>
                        <a:pt x="18291" y="5984"/>
                      </a:lnTo>
                      <a:lnTo>
                        <a:pt x="18259" y="6094"/>
                      </a:lnTo>
                      <a:close/>
                      <a:moveTo>
                        <a:pt x="17988" y="5891"/>
                      </a:moveTo>
                      <a:lnTo>
                        <a:pt x="18124" y="6000"/>
                      </a:lnTo>
                      <a:lnTo>
                        <a:pt x="18155" y="5875"/>
                      </a:lnTo>
                      <a:lnTo>
                        <a:pt x="18020" y="5766"/>
                      </a:lnTo>
                      <a:lnTo>
                        <a:pt x="17988" y="5891"/>
                      </a:lnTo>
                      <a:close/>
                      <a:moveTo>
                        <a:pt x="17725" y="5673"/>
                      </a:moveTo>
                      <a:lnTo>
                        <a:pt x="17860" y="5782"/>
                      </a:lnTo>
                      <a:lnTo>
                        <a:pt x="17884" y="5657"/>
                      </a:lnTo>
                      <a:lnTo>
                        <a:pt x="17749" y="5548"/>
                      </a:lnTo>
                      <a:lnTo>
                        <a:pt x="17725" y="5673"/>
                      </a:lnTo>
                      <a:close/>
                      <a:moveTo>
                        <a:pt x="17462" y="5470"/>
                      </a:moveTo>
                      <a:lnTo>
                        <a:pt x="17597" y="5579"/>
                      </a:lnTo>
                      <a:lnTo>
                        <a:pt x="17621" y="5455"/>
                      </a:lnTo>
                      <a:lnTo>
                        <a:pt x="17486" y="5345"/>
                      </a:lnTo>
                      <a:lnTo>
                        <a:pt x="17462" y="5470"/>
                      </a:lnTo>
                      <a:close/>
                      <a:moveTo>
                        <a:pt x="17191" y="5252"/>
                      </a:moveTo>
                      <a:lnTo>
                        <a:pt x="17326" y="5361"/>
                      </a:lnTo>
                      <a:lnTo>
                        <a:pt x="17350" y="5236"/>
                      </a:lnTo>
                      <a:lnTo>
                        <a:pt x="17215" y="5127"/>
                      </a:lnTo>
                      <a:lnTo>
                        <a:pt x="17191" y="5252"/>
                      </a:lnTo>
                      <a:close/>
                      <a:moveTo>
                        <a:pt x="16920" y="5049"/>
                      </a:moveTo>
                      <a:lnTo>
                        <a:pt x="17055" y="5158"/>
                      </a:lnTo>
                      <a:lnTo>
                        <a:pt x="17087" y="5034"/>
                      </a:lnTo>
                      <a:lnTo>
                        <a:pt x="16951" y="4925"/>
                      </a:lnTo>
                      <a:lnTo>
                        <a:pt x="16920" y="5049"/>
                      </a:lnTo>
                      <a:close/>
                      <a:moveTo>
                        <a:pt x="16656" y="4831"/>
                      </a:moveTo>
                      <a:lnTo>
                        <a:pt x="16792" y="4940"/>
                      </a:lnTo>
                      <a:lnTo>
                        <a:pt x="16824" y="4816"/>
                      </a:lnTo>
                      <a:lnTo>
                        <a:pt x="16688" y="4706"/>
                      </a:lnTo>
                      <a:lnTo>
                        <a:pt x="16656" y="4831"/>
                      </a:lnTo>
                      <a:close/>
                      <a:moveTo>
                        <a:pt x="16393" y="4629"/>
                      </a:moveTo>
                      <a:lnTo>
                        <a:pt x="16529" y="4722"/>
                      </a:lnTo>
                      <a:lnTo>
                        <a:pt x="16553" y="4613"/>
                      </a:lnTo>
                      <a:lnTo>
                        <a:pt x="16417" y="4504"/>
                      </a:lnTo>
                      <a:lnTo>
                        <a:pt x="16393" y="4629"/>
                      </a:lnTo>
                      <a:close/>
                      <a:moveTo>
                        <a:pt x="16122" y="4410"/>
                      </a:moveTo>
                      <a:lnTo>
                        <a:pt x="16258" y="4519"/>
                      </a:lnTo>
                      <a:lnTo>
                        <a:pt x="16282" y="4395"/>
                      </a:lnTo>
                      <a:lnTo>
                        <a:pt x="16146" y="4286"/>
                      </a:lnTo>
                      <a:lnTo>
                        <a:pt x="16122" y="4410"/>
                      </a:lnTo>
                      <a:close/>
                      <a:moveTo>
                        <a:pt x="15859" y="4208"/>
                      </a:moveTo>
                      <a:lnTo>
                        <a:pt x="15995" y="4301"/>
                      </a:lnTo>
                      <a:lnTo>
                        <a:pt x="16019" y="4177"/>
                      </a:lnTo>
                      <a:lnTo>
                        <a:pt x="15883" y="4083"/>
                      </a:lnTo>
                      <a:lnTo>
                        <a:pt x="15859" y="4208"/>
                      </a:lnTo>
                      <a:close/>
                      <a:moveTo>
                        <a:pt x="15588" y="3990"/>
                      </a:moveTo>
                      <a:lnTo>
                        <a:pt x="15724" y="4099"/>
                      </a:lnTo>
                      <a:lnTo>
                        <a:pt x="15755" y="3974"/>
                      </a:lnTo>
                      <a:lnTo>
                        <a:pt x="15620" y="3865"/>
                      </a:lnTo>
                      <a:lnTo>
                        <a:pt x="15588" y="3990"/>
                      </a:lnTo>
                      <a:close/>
                      <a:moveTo>
                        <a:pt x="15333" y="3771"/>
                      </a:moveTo>
                      <a:lnTo>
                        <a:pt x="15452" y="3881"/>
                      </a:lnTo>
                      <a:lnTo>
                        <a:pt x="15484" y="3756"/>
                      </a:lnTo>
                      <a:lnTo>
                        <a:pt x="15357" y="3662"/>
                      </a:lnTo>
                      <a:lnTo>
                        <a:pt x="15333" y="3771"/>
                      </a:lnTo>
                      <a:close/>
                      <a:moveTo>
                        <a:pt x="15062" y="3569"/>
                      </a:moveTo>
                      <a:lnTo>
                        <a:pt x="15197" y="3678"/>
                      </a:lnTo>
                      <a:lnTo>
                        <a:pt x="15221" y="3553"/>
                      </a:lnTo>
                      <a:lnTo>
                        <a:pt x="15086" y="3444"/>
                      </a:lnTo>
                      <a:lnTo>
                        <a:pt x="15062" y="3569"/>
                      </a:lnTo>
                      <a:close/>
                      <a:moveTo>
                        <a:pt x="14791" y="3351"/>
                      </a:moveTo>
                      <a:lnTo>
                        <a:pt x="14926" y="3460"/>
                      </a:lnTo>
                      <a:lnTo>
                        <a:pt x="14950" y="3335"/>
                      </a:lnTo>
                      <a:lnTo>
                        <a:pt x="14815" y="3242"/>
                      </a:lnTo>
                      <a:lnTo>
                        <a:pt x="14791" y="3351"/>
                      </a:lnTo>
                      <a:close/>
                      <a:moveTo>
                        <a:pt x="14528" y="3148"/>
                      </a:moveTo>
                      <a:lnTo>
                        <a:pt x="14655" y="3257"/>
                      </a:lnTo>
                      <a:lnTo>
                        <a:pt x="14679" y="3132"/>
                      </a:lnTo>
                      <a:lnTo>
                        <a:pt x="14559" y="3023"/>
                      </a:lnTo>
                      <a:lnTo>
                        <a:pt x="14528" y="3148"/>
                      </a:lnTo>
                      <a:close/>
                      <a:moveTo>
                        <a:pt x="14256" y="2930"/>
                      </a:moveTo>
                      <a:lnTo>
                        <a:pt x="14392" y="3039"/>
                      </a:lnTo>
                      <a:lnTo>
                        <a:pt x="14424" y="2914"/>
                      </a:lnTo>
                      <a:lnTo>
                        <a:pt x="14288" y="2805"/>
                      </a:lnTo>
                      <a:lnTo>
                        <a:pt x="14256" y="2930"/>
                      </a:lnTo>
                      <a:close/>
                      <a:moveTo>
                        <a:pt x="13985" y="2727"/>
                      </a:moveTo>
                      <a:lnTo>
                        <a:pt x="14121" y="2836"/>
                      </a:lnTo>
                      <a:lnTo>
                        <a:pt x="14153" y="2712"/>
                      </a:lnTo>
                      <a:lnTo>
                        <a:pt x="14017" y="2587"/>
                      </a:lnTo>
                      <a:lnTo>
                        <a:pt x="13985" y="2727"/>
                      </a:lnTo>
                      <a:close/>
                      <a:moveTo>
                        <a:pt x="13730" y="2509"/>
                      </a:moveTo>
                      <a:lnTo>
                        <a:pt x="13858" y="2618"/>
                      </a:lnTo>
                      <a:lnTo>
                        <a:pt x="13882" y="2478"/>
                      </a:lnTo>
                      <a:lnTo>
                        <a:pt x="13754" y="2369"/>
                      </a:lnTo>
                      <a:lnTo>
                        <a:pt x="13730" y="2509"/>
                      </a:lnTo>
                      <a:close/>
                      <a:moveTo>
                        <a:pt x="13459" y="2306"/>
                      </a:moveTo>
                      <a:lnTo>
                        <a:pt x="13595" y="2400"/>
                      </a:lnTo>
                      <a:lnTo>
                        <a:pt x="13619" y="2260"/>
                      </a:lnTo>
                      <a:lnTo>
                        <a:pt x="13483" y="2166"/>
                      </a:lnTo>
                      <a:lnTo>
                        <a:pt x="13459" y="2306"/>
                      </a:lnTo>
                      <a:close/>
                      <a:moveTo>
                        <a:pt x="13188" y="2088"/>
                      </a:moveTo>
                      <a:lnTo>
                        <a:pt x="13324" y="2197"/>
                      </a:lnTo>
                      <a:lnTo>
                        <a:pt x="13348" y="2057"/>
                      </a:lnTo>
                      <a:lnTo>
                        <a:pt x="13212" y="1948"/>
                      </a:lnTo>
                      <a:lnTo>
                        <a:pt x="13188" y="2088"/>
                      </a:lnTo>
                      <a:close/>
                      <a:moveTo>
                        <a:pt x="12925" y="1886"/>
                      </a:moveTo>
                      <a:lnTo>
                        <a:pt x="13052" y="1979"/>
                      </a:lnTo>
                      <a:lnTo>
                        <a:pt x="13076" y="1839"/>
                      </a:lnTo>
                      <a:lnTo>
                        <a:pt x="12957" y="1745"/>
                      </a:lnTo>
                      <a:lnTo>
                        <a:pt x="12925" y="1886"/>
                      </a:lnTo>
                      <a:close/>
                      <a:moveTo>
                        <a:pt x="12654" y="1668"/>
                      </a:moveTo>
                      <a:lnTo>
                        <a:pt x="12789" y="1777"/>
                      </a:lnTo>
                      <a:lnTo>
                        <a:pt x="12821" y="1636"/>
                      </a:lnTo>
                      <a:lnTo>
                        <a:pt x="12686" y="1527"/>
                      </a:lnTo>
                      <a:lnTo>
                        <a:pt x="12654" y="1668"/>
                      </a:lnTo>
                      <a:close/>
                      <a:moveTo>
                        <a:pt x="12391" y="1465"/>
                      </a:moveTo>
                      <a:lnTo>
                        <a:pt x="12526" y="1558"/>
                      </a:lnTo>
                      <a:lnTo>
                        <a:pt x="12550" y="1418"/>
                      </a:lnTo>
                      <a:lnTo>
                        <a:pt x="12415" y="1309"/>
                      </a:lnTo>
                      <a:lnTo>
                        <a:pt x="12391" y="1465"/>
                      </a:lnTo>
                      <a:close/>
                      <a:moveTo>
                        <a:pt x="12128" y="1247"/>
                      </a:moveTo>
                      <a:lnTo>
                        <a:pt x="12263" y="1356"/>
                      </a:lnTo>
                      <a:lnTo>
                        <a:pt x="12287" y="1216"/>
                      </a:lnTo>
                      <a:lnTo>
                        <a:pt x="12151" y="1106"/>
                      </a:lnTo>
                      <a:lnTo>
                        <a:pt x="12128" y="1247"/>
                      </a:lnTo>
                      <a:close/>
                      <a:moveTo>
                        <a:pt x="11856" y="1029"/>
                      </a:moveTo>
                      <a:lnTo>
                        <a:pt x="11992" y="1138"/>
                      </a:lnTo>
                      <a:lnTo>
                        <a:pt x="12016" y="997"/>
                      </a:lnTo>
                      <a:lnTo>
                        <a:pt x="11880" y="888"/>
                      </a:lnTo>
                      <a:lnTo>
                        <a:pt x="11856" y="1029"/>
                      </a:lnTo>
                      <a:close/>
                      <a:moveTo>
                        <a:pt x="11585" y="826"/>
                      </a:moveTo>
                      <a:lnTo>
                        <a:pt x="11721" y="935"/>
                      </a:lnTo>
                      <a:lnTo>
                        <a:pt x="11753" y="795"/>
                      </a:lnTo>
                      <a:lnTo>
                        <a:pt x="11617" y="686"/>
                      </a:lnTo>
                      <a:lnTo>
                        <a:pt x="11585" y="826"/>
                      </a:lnTo>
                      <a:close/>
                      <a:moveTo>
                        <a:pt x="11322" y="608"/>
                      </a:moveTo>
                      <a:lnTo>
                        <a:pt x="11458" y="717"/>
                      </a:lnTo>
                      <a:lnTo>
                        <a:pt x="11490" y="577"/>
                      </a:lnTo>
                      <a:lnTo>
                        <a:pt x="11354" y="468"/>
                      </a:lnTo>
                      <a:lnTo>
                        <a:pt x="11322" y="608"/>
                      </a:lnTo>
                      <a:close/>
                      <a:moveTo>
                        <a:pt x="11059" y="405"/>
                      </a:moveTo>
                      <a:lnTo>
                        <a:pt x="11195" y="514"/>
                      </a:lnTo>
                      <a:lnTo>
                        <a:pt x="11219" y="374"/>
                      </a:lnTo>
                      <a:lnTo>
                        <a:pt x="11083" y="265"/>
                      </a:lnTo>
                      <a:lnTo>
                        <a:pt x="11059" y="405"/>
                      </a:lnTo>
                      <a:close/>
                      <a:moveTo>
                        <a:pt x="10788" y="187"/>
                      </a:moveTo>
                      <a:lnTo>
                        <a:pt x="10924" y="296"/>
                      </a:lnTo>
                      <a:lnTo>
                        <a:pt x="10948" y="156"/>
                      </a:lnTo>
                      <a:lnTo>
                        <a:pt x="10812" y="47"/>
                      </a:lnTo>
                      <a:lnTo>
                        <a:pt x="10788" y="187"/>
                      </a:lnTo>
                      <a:close/>
                      <a:moveTo>
                        <a:pt x="10541" y="234"/>
                      </a:moveTo>
                      <a:lnTo>
                        <a:pt x="10676" y="140"/>
                      </a:lnTo>
                      <a:lnTo>
                        <a:pt x="10660" y="0"/>
                      </a:lnTo>
                      <a:lnTo>
                        <a:pt x="10525" y="109"/>
                      </a:lnTo>
                      <a:lnTo>
                        <a:pt x="10541" y="234"/>
                      </a:lnTo>
                      <a:close/>
                      <a:moveTo>
                        <a:pt x="10270" y="421"/>
                      </a:moveTo>
                      <a:lnTo>
                        <a:pt x="10405" y="327"/>
                      </a:lnTo>
                      <a:lnTo>
                        <a:pt x="10389" y="187"/>
                      </a:lnTo>
                      <a:lnTo>
                        <a:pt x="10254" y="296"/>
                      </a:lnTo>
                      <a:lnTo>
                        <a:pt x="10270" y="421"/>
                      </a:lnTo>
                      <a:close/>
                      <a:moveTo>
                        <a:pt x="10007" y="608"/>
                      </a:moveTo>
                      <a:lnTo>
                        <a:pt x="10142" y="530"/>
                      </a:lnTo>
                      <a:lnTo>
                        <a:pt x="10118" y="390"/>
                      </a:lnTo>
                      <a:lnTo>
                        <a:pt x="9983" y="483"/>
                      </a:lnTo>
                      <a:lnTo>
                        <a:pt x="10007" y="608"/>
                      </a:lnTo>
                      <a:close/>
                      <a:moveTo>
                        <a:pt x="9736" y="810"/>
                      </a:moveTo>
                      <a:lnTo>
                        <a:pt x="9871" y="717"/>
                      </a:lnTo>
                      <a:lnTo>
                        <a:pt x="9847" y="577"/>
                      </a:lnTo>
                      <a:lnTo>
                        <a:pt x="9720" y="686"/>
                      </a:lnTo>
                      <a:lnTo>
                        <a:pt x="9736" y="810"/>
                      </a:lnTo>
                      <a:close/>
                      <a:moveTo>
                        <a:pt x="9464" y="997"/>
                      </a:moveTo>
                      <a:lnTo>
                        <a:pt x="9600" y="919"/>
                      </a:lnTo>
                      <a:lnTo>
                        <a:pt x="9584" y="779"/>
                      </a:lnTo>
                      <a:lnTo>
                        <a:pt x="9449" y="873"/>
                      </a:lnTo>
                      <a:lnTo>
                        <a:pt x="9464" y="997"/>
                      </a:lnTo>
                      <a:close/>
                      <a:moveTo>
                        <a:pt x="9193" y="1200"/>
                      </a:moveTo>
                      <a:lnTo>
                        <a:pt x="9329" y="1106"/>
                      </a:lnTo>
                      <a:lnTo>
                        <a:pt x="9313" y="966"/>
                      </a:lnTo>
                      <a:lnTo>
                        <a:pt x="9177" y="1075"/>
                      </a:lnTo>
                      <a:lnTo>
                        <a:pt x="9193" y="1200"/>
                      </a:lnTo>
                      <a:close/>
                      <a:moveTo>
                        <a:pt x="8922" y="1387"/>
                      </a:moveTo>
                      <a:lnTo>
                        <a:pt x="9058" y="1294"/>
                      </a:lnTo>
                      <a:lnTo>
                        <a:pt x="9034" y="1153"/>
                      </a:lnTo>
                      <a:lnTo>
                        <a:pt x="8898" y="1262"/>
                      </a:lnTo>
                      <a:lnTo>
                        <a:pt x="8922" y="1387"/>
                      </a:lnTo>
                      <a:close/>
                      <a:moveTo>
                        <a:pt x="8651" y="1574"/>
                      </a:moveTo>
                      <a:lnTo>
                        <a:pt x="8787" y="1496"/>
                      </a:lnTo>
                      <a:lnTo>
                        <a:pt x="8763" y="1356"/>
                      </a:lnTo>
                      <a:lnTo>
                        <a:pt x="8627" y="1465"/>
                      </a:lnTo>
                      <a:lnTo>
                        <a:pt x="8651" y="1574"/>
                      </a:lnTo>
                      <a:close/>
                      <a:moveTo>
                        <a:pt x="8388" y="1777"/>
                      </a:moveTo>
                      <a:lnTo>
                        <a:pt x="8524" y="1683"/>
                      </a:lnTo>
                      <a:lnTo>
                        <a:pt x="8492" y="1543"/>
                      </a:lnTo>
                      <a:lnTo>
                        <a:pt x="8356" y="1652"/>
                      </a:lnTo>
                      <a:lnTo>
                        <a:pt x="8388" y="1777"/>
                      </a:lnTo>
                      <a:close/>
                      <a:moveTo>
                        <a:pt x="8117" y="1964"/>
                      </a:moveTo>
                      <a:lnTo>
                        <a:pt x="8252" y="1886"/>
                      </a:lnTo>
                      <a:lnTo>
                        <a:pt x="8221" y="1745"/>
                      </a:lnTo>
                      <a:lnTo>
                        <a:pt x="8085" y="1839"/>
                      </a:lnTo>
                      <a:lnTo>
                        <a:pt x="8117" y="1964"/>
                      </a:lnTo>
                      <a:close/>
                      <a:moveTo>
                        <a:pt x="7846" y="2182"/>
                      </a:moveTo>
                      <a:lnTo>
                        <a:pt x="7981" y="2073"/>
                      </a:lnTo>
                      <a:lnTo>
                        <a:pt x="7950" y="1948"/>
                      </a:lnTo>
                      <a:lnTo>
                        <a:pt x="7822" y="2042"/>
                      </a:lnTo>
                      <a:lnTo>
                        <a:pt x="7846" y="2182"/>
                      </a:lnTo>
                      <a:close/>
                      <a:moveTo>
                        <a:pt x="7575" y="2369"/>
                      </a:moveTo>
                      <a:lnTo>
                        <a:pt x="7710" y="2260"/>
                      </a:lnTo>
                      <a:lnTo>
                        <a:pt x="7686" y="2151"/>
                      </a:lnTo>
                      <a:lnTo>
                        <a:pt x="7551" y="2229"/>
                      </a:lnTo>
                      <a:lnTo>
                        <a:pt x="7575" y="2369"/>
                      </a:lnTo>
                      <a:close/>
                      <a:moveTo>
                        <a:pt x="7304" y="2571"/>
                      </a:moveTo>
                      <a:lnTo>
                        <a:pt x="7439" y="2462"/>
                      </a:lnTo>
                      <a:lnTo>
                        <a:pt x="7415" y="2338"/>
                      </a:lnTo>
                      <a:lnTo>
                        <a:pt x="7280" y="2431"/>
                      </a:lnTo>
                      <a:lnTo>
                        <a:pt x="7304" y="2571"/>
                      </a:lnTo>
                      <a:close/>
                      <a:moveTo>
                        <a:pt x="7033" y="2758"/>
                      </a:moveTo>
                      <a:lnTo>
                        <a:pt x="7168" y="2649"/>
                      </a:lnTo>
                      <a:lnTo>
                        <a:pt x="7144" y="2525"/>
                      </a:lnTo>
                      <a:lnTo>
                        <a:pt x="7009" y="2618"/>
                      </a:lnTo>
                      <a:lnTo>
                        <a:pt x="7033" y="2758"/>
                      </a:lnTo>
                      <a:close/>
                      <a:moveTo>
                        <a:pt x="6769" y="2945"/>
                      </a:moveTo>
                      <a:lnTo>
                        <a:pt x="6897" y="2852"/>
                      </a:lnTo>
                      <a:lnTo>
                        <a:pt x="6873" y="2727"/>
                      </a:lnTo>
                      <a:lnTo>
                        <a:pt x="6738" y="2805"/>
                      </a:lnTo>
                      <a:lnTo>
                        <a:pt x="6769" y="2945"/>
                      </a:lnTo>
                      <a:close/>
                      <a:moveTo>
                        <a:pt x="6498" y="3148"/>
                      </a:moveTo>
                      <a:lnTo>
                        <a:pt x="6634" y="3039"/>
                      </a:lnTo>
                      <a:lnTo>
                        <a:pt x="6602" y="2914"/>
                      </a:lnTo>
                      <a:lnTo>
                        <a:pt x="6466" y="3008"/>
                      </a:lnTo>
                      <a:lnTo>
                        <a:pt x="6498" y="3148"/>
                      </a:lnTo>
                      <a:close/>
                      <a:moveTo>
                        <a:pt x="6227" y="3335"/>
                      </a:moveTo>
                      <a:lnTo>
                        <a:pt x="6363" y="3242"/>
                      </a:lnTo>
                      <a:lnTo>
                        <a:pt x="6331" y="3117"/>
                      </a:lnTo>
                      <a:lnTo>
                        <a:pt x="6195" y="3195"/>
                      </a:lnTo>
                      <a:lnTo>
                        <a:pt x="6227" y="3335"/>
                      </a:lnTo>
                      <a:close/>
                      <a:moveTo>
                        <a:pt x="5956" y="3538"/>
                      </a:moveTo>
                      <a:lnTo>
                        <a:pt x="6092" y="3429"/>
                      </a:lnTo>
                      <a:lnTo>
                        <a:pt x="6068" y="3304"/>
                      </a:lnTo>
                      <a:lnTo>
                        <a:pt x="5932" y="3397"/>
                      </a:lnTo>
                      <a:lnTo>
                        <a:pt x="5956" y="3538"/>
                      </a:lnTo>
                      <a:close/>
                      <a:moveTo>
                        <a:pt x="5685" y="3725"/>
                      </a:moveTo>
                      <a:lnTo>
                        <a:pt x="5821" y="3616"/>
                      </a:lnTo>
                      <a:lnTo>
                        <a:pt x="5797" y="3491"/>
                      </a:lnTo>
                      <a:lnTo>
                        <a:pt x="5661" y="3584"/>
                      </a:lnTo>
                      <a:lnTo>
                        <a:pt x="5685" y="3725"/>
                      </a:lnTo>
                      <a:close/>
                      <a:moveTo>
                        <a:pt x="5414" y="3927"/>
                      </a:moveTo>
                      <a:lnTo>
                        <a:pt x="5550" y="3818"/>
                      </a:lnTo>
                      <a:lnTo>
                        <a:pt x="5526" y="3694"/>
                      </a:lnTo>
                      <a:lnTo>
                        <a:pt x="5390" y="3771"/>
                      </a:lnTo>
                      <a:lnTo>
                        <a:pt x="5414" y="3927"/>
                      </a:lnTo>
                      <a:close/>
                      <a:moveTo>
                        <a:pt x="5143" y="4114"/>
                      </a:moveTo>
                      <a:lnTo>
                        <a:pt x="5278" y="4005"/>
                      </a:lnTo>
                      <a:lnTo>
                        <a:pt x="5254" y="3881"/>
                      </a:lnTo>
                      <a:lnTo>
                        <a:pt x="5119" y="3974"/>
                      </a:lnTo>
                      <a:lnTo>
                        <a:pt x="5143" y="4114"/>
                      </a:lnTo>
                      <a:close/>
                      <a:moveTo>
                        <a:pt x="4880" y="4301"/>
                      </a:moveTo>
                      <a:lnTo>
                        <a:pt x="5015" y="4208"/>
                      </a:lnTo>
                      <a:lnTo>
                        <a:pt x="4983" y="4083"/>
                      </a:lnTo>
                      <a:lnTo>
                        <a:pt x="4848" y="4177"/>
                      </a:lnTo>
                      <a:lnTo>
                        <a:pt x="4880" y="4301"/>
                      </a:lnTo>
                      <a:close/>
                      <a:moveTo>
                        <a:pt x="4609" y="4504"/>
                      </a:moveTo>
                      <a:lnTo>
                        <a:pt x="4744" y="4410"/>
                      </a:lnTo>
                      <a:lnTo>
                        <a:pt x="4712" y="4270"/>
                      </a:lnTo>
                      <a:lnTo>
                        <a:pt x="4577" y="4379"/>
                      </a:lnTo>
                      <a:lnTo>
                        <a:pt x="4609" y="4504"/>
                      </a:lnTo>
                      <a:close/>
                      <a:moveTo>
                        <a:pt x="4338" y="4691"/>
                      </a:moveTo>
                      <a:lnTo>
                        <a:pt x="4473" y="4613"/>
                      </a:lnTo>
                      <a:lnTo>
                        <a:pt x="4441" y="4473"/>
                      </a:lnTo>
                      <a:lnTo>
                        <a:pt x="4314" y="4566"/>
                      </a:lnTo>
                      <a:lnTo>
                        <a:pt x="4338" y="4691"/>
                      </a:lnTo>
                      <a:close/>
                      <a:moveTo>
                        <a:pt x="4066" y="4894"/>
                      </a:moveTo>
                      <a:lnTo>
                        <a:pt x="4202" y="4800"/>
                      </a:lnTo>
                      <a:lnTo>
                        <a:pt x="4178" y="4660"/>
                      </a:lnTo>
                      <a:lnTo>
                        <a:pt x="4043" y="4769"/>
                      </a:lnTo>
                      <a:lnTo>
                        <a:pt x="4066" y="4894"/>
                      </a:lnTo>
                      <a:close/>
                      <a:moveTo>
                        <a:pt x="3795" y="5081"/>
                      </a:moveTo>
                      <a:lnTo>
                        <a:pt x="3931" y="4987"/>
                      </a:lnTo>
                      <a:lnTo>
                        <a:pt x="3907" y="4847"/>
                      </a:lnTo>
                      <a:lnTo>
                        <a:pt x="3771" y="4956"/>
                      </a:lnTo>
                      <a:lnTo>
                        <a:pt x="3795" y="5081"/>
                      </a:lnTo>
                      <a:close/>
                      <a:moveTo>
                        <a:pt x="3524" y="5268"/>
                      </a:moveTo>
                      <a:lnTo>
                        <a:pt x="3660" y="5190"/>
                      </a:lnTo>
                      <a:lnTo>
                        <a:pt x="3636" y="5049"/>
                      </a:lnTo>
                      <a:lnTo>
                        <a:pt x="3500" y="5158"/>
                      </a:lnTo>
                      <a:lnTo>
                        <a:pt x="3524" y="5268"/>
                      </a:lnTo>
                      <a:close/>
                      <a:moveTo>
                        <a:pt x="3261" y="5470"/>
                      </a:moveTo>
                      <a:lnTo>
                        <a:pt x="3389" y="5377"/>
                      </a:lnTo>
                      <a:lnTo>
                        <a:pt x="3365" y="5236"/>
                      </a:lnTo>
                      <a:lnTo>
                        <a:pt x="3229" y="5345"/>
                      </a:lnTo>
                      <a:lnTo>
                        <a:pt x="3261" y="5470"/>
                      </a:lnTo>
                      <a:close/>
                      <a:moveTo>
                        <a:pt x="2982" y="5657"/>
                      </a:moveTo>
                      <a:lnTo>
                        <a:pt x="3126" y="5579"/>
                      </a:lnTo>
                      <a:lnTo>
                        <a:pt x="3094" y="5439"/>
                      </a:lnTo>
                      <a:lnTo>
                        <a:pt x="2958" y="5532"/>
                      </a:lnTo>
                      <a:lnTo>
                        <a:pt x="2982" y="5657"/>
                      </a:lnTo>
                      <a:close/>
                      <a:moveTo>
                        <a:pt x="2886" y="6125"/>
                      </a:moveTo>
                      <a:lnTo>
                        <a:pt x="2934" y="5860"/>
                      </a:lnTo>
                      <a:lnTo>
                        <a:pt x="2870" y="5797"/>
                      </a:lnTo>
                      <a:lnTo>
                        <a:pt x="2815" y="6062"/>
                      </a:lnTo>
                      <a:lnTo>
                        <a:pt x="2886" y="6125"/>
                      </a:lnTo>
                      <a:close/>
                      <a:moveTo>
                        <a:pt x="2791" y="6639"/>
                      </a:moveTo>
                      <a:lnTo>
                        <a:pt x="2839" y="6390"/>
                      </a:lnTo>
                      <a:lnTo>
                        <a:pt x="2775" y="6327"/>
                      </a:lnTo>
                      <a:lnTo>
                        <a:pt x="2719" y="6592"/>
                      </a:lnTo>
                      <a:lnTo>
                        <a:pt x="2791" y="6639"/>
                      </a:lnTo>
                      <a:close/>
                      <a:moveTo>
                        <a:pt x="2679" y="7169"/>
                      </a:moveTo>
                      <a:lnTo>
                        <a:pt x="2735" y="6904"/>
                      </a:lnTo>
                      <a:lnTo>
                        <a:pt x="2671" y="6857"/>
                      </a:lnTo>
                      <a:lnTo>
                        <a:pt x="2615" y="7122"/>
                      </a:lnTo>
                      <a:lnTo>
                        <a:pt x="2679" y="7169"/>
                      </a:lnTo>
                      <a:close/>
                      <a:moveTo>
                        <a:pt x="2583" y="7699"/>
                      </a:moveTo>
                      <a:lnTo>
                        <a:pt x="2639" y="7434"/>
                      </a:lnTo>
                      <a:lnTo>
                        <a:pt x="2567" y="7387"/>
                      </a:lnTo>
                      <a:lnTo>
                        <a:pt x="2520" y="7652"/>
                      </a:lnTo>
                      <a:lnTo>
                        <a:pt x="2583" y="7699"/>
                      </a:lnTo>
                      <a:close/>
                      <a:moveTo>
                        <a:pt x="2488" y="8229"/>
                      </a:moveTo>
                      <a:lnTo>
                        <a:pt x="2536" y="7964"/>
                      </a:lnTo>
                      <a:lnTo>
                        <a:pt x="2464" y="7917"/>
                      </a:lnTo>
                      <a:lnTo>
                        <a:pt x="2424" y="8182"/>
                      </a:lnTo>
                      <a:lnTo>
                        <a:pt x="2488" y="8229"/>
                      </a:lnTo>
                      <a:close/>
                      <a:moveTo>
                        <a:pt x="2384" y="8758"/>
                      </a:moveTo>
                      <a:lnTo>
                        <a:pt x="2440" y="8494"/>
                      </a:lnTo>
                      <a:lnTo>
                        <a:pt x="2368" y="8447"/>
                      </a:lnTo>
                      <a:lnTo>
                        <a:pt x="2312" y="8696"/>
                      </a:lnTo>
                      <a:lnTo>
                        <a:pt x="2384" y="8758"/>
                      </a:lnTo>
                      <a:close/>
                      <a:moveTo>
                        <a:pt x="2288" y="9288"/>
                      </a:moveTo>
                      <a:lnTo>
                        <a:pt x="2328" y="9023"/>
                      </a:lnTo>
                      <a:lnTo>
                        <a:pt x="2264" y="8961"/>
                      </a:lnTo>
                      <a:lnTo>
                        <a:pt x="2217" y="9226"/>
                      </a:lnTo>
                      <a:lnTo>
                        <a:pt x="2288" y="9288"/>
                      </a:lnTo>
                      <a:close/>
                      <a:moveTo>
                        <a:pt x="2185" y="9818"/>
                      </a:moveTo>
                      <a:lnTo>
                        <a:pt x="2233" y="9553"/>
                      </a:lnTo>
                      <a:lnTo>
                        <a:pt x="2169" y="9491"/>
                      </a:lnTo>
                      <a:lnTo>
                        <a:pt x="2113" y="9756"/>
                      </a:lnTo>
                      <a:lnTo>
                        <a:pt x="2185" y="9818"/>
                      </a:lnTo>
                      <a:close/>
                      <a:moveTo>
                        <a:pt x="2081" y="10332"/>
                      </a:moveTo>
                      <a:lnTo>
                        <a:pt x="2137" y="10083"/>
                      </a:lnTo>
                      <a:lnTo>
                        <a:pt x="2057" y="10021"/>
                      </a:lnTo>
                      <a:lnTo>
                        <a:pt x="2017" y="10286"/>
                      </a:lnTo>
                      <a:lnTo>
                        <a:pt x="2081" y="10332"/>
                      </a:lnTo>
                      <a:close/>
                      <a:moveTo>
                        <a:pt x="1977" y="10862"/>
                      </a:moveTo>
                      <a:lnTo>
                        <a:pt x="2033" y="10597"/>
                      </a:lnTo>
                      <a:lnTo>
                        <a:pt x="1961" y="10551"/>
                      </a:lnTo>
                      <a:lnTo>
                        <a:pt x="1914" y="10816"/>
                      </a:lnTo>
                      <a:lnTo>
                        <a:pt x="1977" y="10862"/>
                      </a:lnTo>
                      <a:close/>
                      <a:moveTo>
                        <a:pt x="1882" y="11392"/>
                      </a:moveTo>
                      <a:lnTo>
                        <a:pt x="1938" y="11127"/>
                      </a:lnTo>
                      <a:lnTo>
                        <a:pt x="1866" y="11081"/>
                      </a:lnTo>
                      <a:lnTo>
                        <a:pt x="1818" y="11345"/>
                      </a:lnTo>
                      <a:lnTo>
                        <a:pt x="1882" y="11392"/>
                      </a:lnTo>
                      <a:close/>
                      <a:moveTo>
                        <a:pt x="1786" y="11922"/>
                      </a:moveTo>
                      <a:lnTo>
                        <a:pt x="1826" y="11657"/>
                      </a:lnTo>
                      <a:lnTo>
                        <a:pt x="1762" y="11610"/>
                      </a:lnTo>
                      <a:lnTo>
                        <a:pt x="1706" y="11875"/>
                      </a:lnTo>
                      <a:lnTo>
                        <a:pt x="1786" y="11922"/>
                      </a:lnTo>
                      <a:close/>
                      <a:moveTo>
                        <a:pt x="1682" y="12452"/>
                      </a:moveTo>
                      <a:lnTo>
                        <a:pt x="1730" y="12187"/>
                      </a:lnTo>
                      <a:lnTo>
                        <a:pt x="1666" y="12140"/>
                      </a:lnTo>
                      <a:lnTo>
                        <a:pt x="1611" y="12390"/>
                      </a:lnTo>
                      <a:lnTo>
                        <a:pt x="1682" y="12452"/>
                      </a:lnTo>
                      <a:close/>
                      <a:moveTo>
                        <a:pt x="1587" y="12982"/>
                      </a:moveTo>
                      <a:lnTo>
                        <a:pt x="1627" y="12717"/>
                      </a:lnTo>
                      <a:lnTo>
                        <a:pt x="1563" y="12655"/>
                      </a:lnTo>
                      <a:lnTo>
                        <a:pt x="1515" y="12919"/>
                      </a:lnTo>
                      <a:lnTo>
                        <a:pt x="1587" y="12982"/>
                      </a:lnTo>
                      <a:close/>
                      <a:moveTo>
                        <a:pt x="1475" y="13512"/>
                      </a:moveTo>
                      <a:lnTo>
                        <a:pt x="1531" y="13247"/>
                      </a:lnTo>
                      <a:lnTo>
                        <a:pt x="1459" y="13184"/>
                      </a:lnTo>
                      <a:lnTo>
                        <a:pt x="1411" y="13449"/>
                      </a:lnTo>
                      <a:lnTo>
                        <a:pt x="1475" y="13512"/>
                      </a:lnTo>
                      <a:close/>
                      <a:moveTo>
                        <a:pt x="1379" y="14026"/>
                      </a:moveTo>
                      <a:lnTo>
                        <a:pt x="1435" y="13777"/>
                      </a:lnTo>
                      <a:lnTo>
                        <a:pt x="1355" y="13714"/>
                      </a:lnTo>
                      <a:lnTo>
                        <a:pt x="1316" y="13979"/>
                      </a:lnTo>
                      <a:lnTo>
                        <a:pt x="1379" y="14026"/>
                      </a:lnTo>
                      <a:close/>
                      <a:moveTo>
                        <a:pt x="1276" y="14556"/>
                      </a:moveTo>
                      <a:lnTo>
                        <a:pt x="1332" y="14291"/>
                      </a:lnTo>
                      <a:lnTo>
                        <a:pt x="1260" y="14244"/>
                      </a:lnTo>
                      <a:lnTo>
                        <a:pt x="1204" y="14509"/>
                      </a:lnTo>
                      <a:lnTo>
                        <a:pt x="1276" y="14556"/>
                      </a:lnTo>
                      <a:close/>
                      <a:moveTo>
                        <a:pt x="1180" y="15086"/>
                      </a:moveTo>
                      <a:lnTo>
                        <a:pt x="1228" y="14821"/>
                      </a:lnTo>
                      <a:lnTo>
                        <a:pt x="1164" y="14774"/>
                      </a:lnTo>
                      <a:lnTo>
                        <a:pt x="1108" y="15039"/>
                      </a:lnTo>
                      <a:lnTo>
                        <a:pt x="1180" y="15086"/>
                      </a:lnTo>
                      <a:close/>
                      <a:moveTo>
                        <a:pt x="1084" y="15616"/>
                      </a:moveTo>
                      <a:lnTo>
                        <a:pt x="1124" y="15351"/>
                      </a:lnTo>
                      <a:lnTo>
                        <a:pt x="1060" y="15304"/>
                      </a:lnTo>
                      <a:lnTo>
                        <a:pt x="1005" y="15569"/>
                      </a:lnTo>
                      <a:lnTo>
                        <a:pt x="1084" y="15616"/>
                      </a:lnTo>
                      <a:close/>
                      <a:moveTo>
                        <a:pt x="973" y="16145"/>
                      </a:moveTo>
                      <a:lnTo>
                        <a:pt x="1029" y="15881"/>
                      </a:lnTo>
                      <a:lnTo>
                        <a:pt x="965" y="15834"/>
                      </a:lnTo>
                      <a:lnTo>
                        <a:pt x="909" y="16083"/>
                      </a:lnTo>
                      <a:lnTo>
                        <a:pt x="973" y="16145"/>
                      </a:lnTo>
                      <a:close/>
                      <a:moveTo>
                        <a:pt x="877" y="16675"/>
                      </a:moveTo>
                      <a:lnTo>
                        <a:pt x="925" y="16410"/>
                      </a:lnTo>
                      <a:lnTo>
                        <a:pt x="853" y="16348"/>
                      </a:lnTo>
                      <a:lnTo>
                        <a:pt x="813" y="16613"/>
                      </a:lnTo>
                      <a:lnTo>
                        <a:pt x="877" y="16675"/>
                      </a:lnTo>
                      <a:close/>
                      <a:moveTo>
                        <a:pt x="773" y="17205"/>
                      </a:moveTo>
                      <a:lnTo>
                        <a:pt x="829" y="16940"/>
                      </a:lnTo>
                      <a:lnTo>
                        <a:pt x="757" y="16878"/>
                      </a:lnTo>
                      <a:lnTo>
                        <a:pt x="710" y="17143"/>
                      </a:lnTo>
                      <a:lnTo>
                        <a:pt x="773" y="17205"/>
                      </a:lnTo>
                      <a:close/>
                      <a:moveTo>
                        <a:pt x="678" y="17719"/>
                      </a:moveTo>
                      <a:lnTo>
                        <a:pt x="718" y="17470"/>
                      </a:lnTo>
                      <a:lnTo>
                        <a:pt x="654" y="17408"/>
                      </a:lnTo>
                      <a:lnTo>
                        <a:pt x="606" y="17673"/>
                      </a:lnTo>
                      <a:lnTo>
                        <a:pt x="678" y="17719"/>
                      </a:lnTo>
                      <a:close/>
                      <a:moveTo>
                        <a:pt x="574" y="18249"/>
                      </a:moveTo>
                      <a:lnTo>
                        <a:pt x="622" y="17984"/>
                      </a:lnTo>
                      <a:lnTo>
                        <a:pt x="558" y="17938"/>
                      </a:lnTo>
                      <a:lnTo>
                        <a:pt x="502" y="18203"/>
                      </a:lnTo>
                      <a:lnTo>
                        <a:pt x="574" y="18249"/>
                      </a:lnTo>
                      <a:close/>
                      <a:moveTo>
                        <a:pt x="478" y="18779"/>
                      </a:moveTo>
                      <a:lnTo>
                        <a:pt x="526" y="18514"/>
                      </a:lnTo>
                      <a:lnTo>
                        <a:pt x="462" y="18468"/>
                      </a:lnTo>
                      <a:lnTo>
                        <a:pt x="407" y="18732"/>
                      </a:lnTo>
                      <a:lnTo>
                        <a:pt x="478" y="18779"/>
                      </a:lnTo>
                      <a:close/>
                      <a:moveTo>
                        <a:pt x="367" y="19309"/>
                      </a:moveTo>
                      <a:lnTo>
                        <a:pt x="423" y="19044"/>
                      </a:lnTo>
                      <a:lnTo>
                        <a:pt x="351" y="18997"/>
                      </a:lnTo>
                      <a:lnTo>
                        <a:pt x="303" y="19262"/>
                      </a:lnTo>
                      <a:lnTo>
                        <a:pt x="367" y="19309"/>
                      </a:lnTo>
                      <a:close/>
                      <a:moveTo>
                        <a:pt x="271" y="19839"/>
                      </a:moveTo>
                      <a:lnTo>
                        <a:pt x="327" y="19574"/>
                      </a:lnTo>
                      <a:lnTo>
                        <a:pt x="255" y="19527"/>
                      </a:lnTo>
                      <a:lnTo>
                        <a:pt x="207" y="19777"/>
                      </a:lnTo>
                      <a:lnTo>
                        <a:pt x="271" y="19839"/>
                      </a:lnTo>
                      <a:close/>
                      <a:moveTo>
                        <a:pt x="175" y="20369"/>
                      </a:moveTo>
                      <a:lnTo>
                        <a:pt x="223" y="20104"/>
                      </a:lnTo>
                      <a:lnTo>
                        <a:pt x="151" y="20042"/>
                      </a:lnTo>
                      <a:lnTo>
                        <a:pt x="112" y="20306"/>
                      </a:lnTo>
                      <a:lnTo>
                        <a:pt x="175" y="20369"/>
                      </a:lnTo>
                      <a:close/>
                      <a:moveTo>
                        <a:pt x="72" y="20899"/>
                      </a:moveTo>
                      <a:lnTo>
                        <a:pt x="120" y="20634"/>
                      </a:lnTo>
                      <a:lnTo>
                        <a:pt x="56" y="20571"/>
                      </a:lnTo>
                      <a:lnTo>
                        <a:pt x="0" y="20836"/>
                      </a:lnTo>
                      <a:lnTo>
                        <a:pt x="72" y="20899"/>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7" name="Freeform 6"/>
                <p:cNvSpPr/>
                <p:nvPr/>
              </p:nvSpPr>
              <p:spPr>
                <a:xfrm>
                  <a:off x="133383" y="680810"/>
                  <a:ext cx="1907660" cy="1351897"/>
                </a:xfrm>
                <a:custGeom>
                  <a:avLst/>
                  <a:gdLst/>
                  <a:ahLst/>
                  <a:cxnLst>
                    <a:cxn ang="0">
                      <a:pos x="wd2" y="hd2"/>
                    </a:cxn>
                    <a:cxn ang="5400000">
                      <a:pos x="wd2" y="hd2"/>
                    </a:cxn>
                    <a:cxn ang="10800000">
                      <a:pos x="wd2" y="hd2"/>
                    </a:cxn>
                    <a:cxn ang="16200000">
                      <a:pos x="wd2" y="hd2"/>
                    </a:cxn>
                  </a:cxnLst>
                  <a:rect l="0" t="0" r="r" b="b"/>
                  <a:pathLst>
                    <a:path w="21600" h="21600" extrusionOk="0">
                      <a:moveTo>
                        <a:pt x="267" y="21245"/>
                      </a:moveTo>
                      <a:lnTo>
                        <a:pt x="0" y="21400"/>
                      </a:lnTo>
                      <a:lnTo>
                        <a:pt x="47" y="21600"/>
                      </a:lnTo>
                      <a:lnTo>
                        <a:pt x="315" y="21445"/>
                      </a:lnTo>
                      <a:lnTo>
                        <a:pt x="267" y="21245"/>
                      </a:lnTo>
                      <a:close/>
                      <a:moveTo>
                        <a:pt x="802" y="20956"/>
                      </a:moveTo>
                      <a:lnTo>
                        <a:pt x="535" y="21112"/>
                      </a:lnTo>
                      <a:lnTo>
                        <a:pt x="582" y="21311"/>
                      </a:lnTo>
                      <a:lnTo>
                        <a:pt x="850" y="21156"/>
                      </a:lnTo>
                      <a:lnTo>
                        <a:pt x="802" y="20956"/>
                      </a:lnTo>
                      <a:close/>
                      <a:moveTo>
                        <a:pt x="1321" y="20668"/>
                      </a:moveTo>
                      <a:lnTo>
                        <a:pt x="1054" y="20823"/>
                      </a:lnTo>
                      <a:lnTo>
                        <a:pt x="1117" y="21001"/>
                      </a:lnTo>
                      <a:lnTo>
                        <a:pt x="1384" y="20845"/>
                      </a:lnTo>
                      <a:lnTo>
                        <a:pt x="1321" y="20668"/>
                      </a:lnTo>
                      <a:close/>
                      <a:moveTo>
                        <a:pt x="1856" y="20379"/>
                      </a:moveTo>
                      <a:lnTo>
                        <a:pt x="1589" y="20534"/>
                      </a:lnTo>
                      <a:lnTo>
                        <a:pt x="1652" y="20690"/>
                      </a:lnTo>
                      <a:lnTo>
                        <a:pt x="1904" y="20557"/>
                      </a:lnTo>
                      <a:lnTo>
                        <a:pt x="1856" y="20379"/>
                      </a:lnTo>
                      <a:close/>
                      <a:moveTo>
                        <a:pt x="2376" y="20068"/>
                      </a:moveTo>
                      <a:lnTo>
                        <a:pt x="2108" y="20224"/>
                      </a:lnTo>
                      <a:lnTo>
                        <a:pt x="2155" y="20423"/>
                      </a:lnTo>
                      <a:lnTo>
                        <a:pt x="2423" y="20268"/>
                      </a:lnTo>
                      <a:lnTo>
                        <a:pt x="2376" y="20068"/>
                      </a:lnTo>
                      <a:close/>
                      <a:moveTo>
                        <a:pt x="2910" y="19780"/>
                      </a:moveTo>
                      <a:lnTo>
                        <a:pt x="2643" y="19913"/>
                      </a:lnTo>
                      <a:lnTo>
                        <a:pt x="2690" y="20135"/>
                      </a:lnTo>
                      <a:lnTo>
                        <a:pt x="2958" y="19979"/>
                      </a:lnTo>
                      <a:lnTo>
                        <a:pt x="2910" y="19780"/>
                      </a:lnTo>
                      <a:close/>
                      <a:moveTo>
                        <a:pt x="3445" y="19491"/>
                      </a:moveTo>
                      <a:lnTo>
                        <a:pt x="3178" y="19646"/>
                      </a:lnTo>
                      <a:lnTo>
                        <a:pt x="3225" y="19824"/>
                      </a:lnTo>
                      <a:lnTo>
                        <a:pt x="3492" y="19669"/>
                      </a:lnTo>
                      <a:lnTo>
                        <a:pt x="3445" y="19491"/>
                      </a:lnTo>
                      <a:close/>
                      <a:moveTo>
                        <a:pt x="3980" y="19202"/>
                      </a:moveTo>
                      <a:lnTo>
                        <a:pt x="3713" y="19358"/>
                      </a:lnTo>
                      <a:lnTo>
                        <a:pt x="3760" y="19513"/>
                      </a:lnTo>
                      <a:lnTo>
                        <a:pt x="4027" y="19380"/>
                      </a:lnTo>
                      <a:lnTo>
                        <a:pt x="3980" y="19202"/>
                      </a:lnTo>
                      <a:close/>
                      <a:moveTo>
                        <a:pt x="4484" y="18892"/>
                      </a:moveTo>
                      <a:lnTo>
                        <a:pt x="4216" y="19047"/>
                      </a:lnTo>
                      <a:lnTo>
                        <a:pt x="4279" y="19247"/>
                      </a:lnTo>
                      <a:lnTo>
                        <a:pt x="4547" y="19091"/>
                      </a:lnTo>
                      <a:lnTo>
                        <a:pt x="4484" y="18892"/>
                      </a:lnTo>
                      <a:close/>
                      <a:moveTo>
                        <a:pt x="5018" y="18603"/>
                      </a:moveTo>
                      <a:lnTo>
                        <a:pt x="4751" y="18736"/>
                      </a:lnTo>
                      <a:lnTo>
                        <a:pt x="4814" y="18936"/>
                      </a:lnTo>
                      <a:lnTo>
                        <a:pt x="5066" y="18803"/>
                      </a:lnTo>
                      <a:lnTo>
                        <a:pt x="5018" y="18603"/>
                      </a:lnTo>
                      <a:close/>
                      <a:moveTo>
                        <a:pt x="5553" y="18314"/>
                      </a:moveTo>
                      <a:lnTo>
                        <a:pt x="5286" y="18470"/>
                      </a:lnTo>
                      <a:lnTo>
                        <a:pt x="5333" y="18647"/>
                      </a:lnTo>
                      <a:lnTo>
                        <a:pt x="5601" y="18492"/>
                      </a:lnTo>
                      <a:lnTo>
                        <a:pt x="5553" y="18314"/>
                      </a:lnTo>
                      <a:close/>
                      <a:moveTo>
                        <a:pt x="6088" y="18026"/>
                      </a:moveTo>
                      <a:lnTo>
                        <a:pt x="5821" y="18159"/>
                      </a:lnTo>
                      <a:lnTo>
                        <a:pt x="5868" y="18337"/>
                      </a:lnTo>
                      <a:lnTo>
                        <a:pt x="6135" y="18203"/>
                      </a:lnTo>
                      <a:lnTo>
                        <a:pt x="6088" y="18026"/>
                      </a:lnTo>
                      <a:close/>
                      <a:moveTo>
                        <a:pt x="6592" y="17715"/>
                      </a:moveTo>
                      <a:lnTo>
                        <a:pt x="6356" y="17871"/>
                      </a:lnTo>
                      <a:lnTo>
                        <a:pt x="6387" y="18070"/>
                      </a:lnTo>
                      <a:lnTo>
                        <a:pt x="6655" y="17915"/>
                      </a:lnTo>
                      <a:lnTo>
                        <a:pt x="6592" y="17715"/>
                      </a:lnTo>
                      <a:close/>
                      <a:moveTo>
                        <a:pt x="7127" y="17427"/>
                      </a:moveTo>
                      <a:lnTo>
                        <a:pt x="6859" y="17560"/>
                      </a:lnTo>
                      <a:lnTo>
                        <a:pt x="6922" y="17760"/>
                      </a:lnTo>
                      <a:lnTo>
                        <a:pt x="7190" y="17626"/>
                      </a:lnTo>
                      <a:lnTo>
                        <a:pt x="7127" y="17427"/>
                      </a:lnTo>
                      <a:close/>
                      <a:moveTo>
                        <a:pt x="7661" y="17138"/>
                      </a:moveTo>
                      <a:lnTo>
                        <a:pt x="7394" y="17293"/>
                      </a:lnTo>
                      <a:lnTo>
                        <a:pt x="7457" y="17471"/>
                      </a:lnTo>
                      <a:lnTo>
                        <a:pt x="7724" y="17316"/>
                      </a:lnTo>
                      <a:lnTo>
                        <a:pt x="7661" y="17138"/>
                      </a:lnTo>
                      <a:close/>
                      <a:moveTo>
                        <a:pt x="8196" y="16849"/>
                      </a:moveTo>
                      <a:lnTo>
                        <a:pt x="7929" y="16983"/>
                      </a:lnTo>
                      <a:lnTo>
                        <a:pt x="7976" y="17160"/>
                      </a:lnTo>
                      <a:lnTo>
                        <a:pt x="8244" y="17027"/>
                      </a:lnTo>
                      <a:lnTo>
                        <a:pt x="8196" y="16849"/>
                      </a:lnTo>
                      <a:close/>
                      <a:moveTo>
                        <a:pt x="8716" y="16539"/>
                      </a:moveTo>
                      <a:lnTo>
                        <a:pt x="8464" y="16694"/>
                      </a:lnTo>
                      <a:lnTo>
                        <a:pt x="8495" y="16872"/>
                      </a:lnTo>
                      <a:lnTo>
                        <a:pt x="8763" y="16738"/>
                      </a:lnTo>
                      <a:lnTo>
                        <a:pt x="8716" y="16539"/>
                      </a:lnTo>
                      <a:close/>
                      <a:moveTo>
                        <a:pt x="9250" y="16250"/>
                      </a:moveTo>
                      <a:lnTo>
                        <a:pt x="8983" y="16383"/>
                      </a:lnTo>
                      <a:lnTo>
                        <a:pt x="9030" y="16583"/>
                      </a:lnTo>
                      <a:lnTo>
                        <a:pt x="9298" y="16450"/>
                      </a:lnTo>
                      <a:lnTo>
                        <a:pt x="9250" y="16250"/>
                      </a:lnTo>
                      <a:close/>
                      <a:moveTo>
                        <a:pt x="9770" y="15961"/>
                      </a:moveTo>
                      <a:lnTo>
                        <a:pt x="9518" y="16117"/>
                      </a:lnTo>
                      <a:lnTo>
                        <a:pt x="9565" y="16294"/>
                      </a:lnTo>
                      <a:lnTo>
                        <a:pt x="9832" y="16139"/>
                      </a:lnTo>
                      <a:lnTo>
                        <a:pt x="9770" y="15961"/>
                      </a:lnTo>
                      <a:close/>
                      <a:moveTo>
                        <a:pt x="10304" y="15673"/>
                      </a:moveTo>
                      <a:lnTo>
                        <a:pt x="10037" y="15806"/>
                      </a:lnTo>
                      <a:lnTo>
                        <a:pt x="10100" y="15984"/>
                      </a:lnTo>
                      <a:lnTo>
                        <a:pt x="10367" y="15850"/>
                      </a:lnTo>
                      <a:lnTo>
                        <a:pt x="10304" y="15673"/>
                      </a:lnTo>
                      <a:close/>
                      <a:moveTo>
                        <a:pt x="10824" y="15362"/>
                      </a:moveTo>
                      <a:lnTo>
                        <a:pt x="10572" y="15517"/>
                      </a:lnTo>
                      <a:lnTo>
                        <a:pt x="10635" y="15695"/>
                      </a:lnTo>
                      <a:lnTo>
                        <a:pt x="10871" y="15562"/>
                      </a:lnTo>
                      <a:lnTo>
                        <a:pt x="10824" y="15362"/>
                      </a:lnTo>
                      <a:close/>
                      <a:moveTo>
                        <a:pt x="11358" y="15073"/>
                      </a:moveTo>
                      <a:lnTo>
                        <a:pt x="11091" y="15207"/>
                      </a:lnTo>
                      <a:lnTo>
                        <a:pt x="11138" y="15406"/>
                      </a:lnTo>
                      <a:lnTo>
                        <a:pt x="11406" y="15273"/>
                      </a:lnTo>
                      <a:lnTo>
                        <a:pt x="11358" y="15073"/>
                      </a:lnTo>
                      <a:close/>
                      <a:moveTo>
                        <a:pt x="11893" y="14785"/>
                      </a:moveTo>
                      <a:lnTo>
                        <a:pt x="11626" y="14940"/>
                      </a:lnTo>
                      <a:lnTo>
                        <a:pt x="11673" y="15118"/>
                      </a:lnTo>
                      <a:lnTo>
                        <a:pt x="11941" y="14962"/>
                      </a:lnTo>
                      <a:lnTo>
                        <a:pt x="11893" y="14785"/>
                      </a:lnTo>
                      <a:close/>
                      <a:moveTo>
                        <a:pt x="12428" y="14496"/>
                      </a:moveTo>
                      <a:lnTo>
                        <a:pt x="12161" y="14629"/>
                      </a:lnTo>
                      <a:lnTo>
                        <a:pt x="12208" y="14807"/>
                      </a:lnTo>
                      <a:lnTo>
                        <a:pt x="12475" y="14652"/>
                      </a:lnTo>
                      <a:lnTo>
                        <a:pt x="12428" y="14496"/>
                      </a:lnTo>
                      <a:close/>
                      <a:moveTo>
                        <a:pt x="12947" y="14185"/>
                      </a:moveTo>
                      <a:lnTo>
                        <a:pt x="12680" y="14341"/>
                      </a:lnTo>
                      <a:lnTo>
                        <a:pt x="12743" y="14518"/>
                      </a:lnTo>
                      <a:lnTo>
                        <a:pt x="12995" y="14385"/>
                      </a:lnTo>
                      <a:lnTo>
                        <a:pt x="12947" y="14185"/>
                      </a:lnTo>
                      <a:close/>
                      <a:moveTo>
                        <a:pt x="13467" y="13875"/>
                      </a:moveTo>
                      <a:lnTo>
                        <a:pt x="13199" y="14030"/>
                      </a:lnTo>
                      <a:lnTo>
                        <a:pt x="13262" y="14230"/>
                      </a:lnTo>
                      <a:lnTo>
                        <a:pt x="13514" y="14097"/>
                      </a:lnTo>
                      <a:lnTo>
                        <a:pt x="13467" y="13875"/>
                      </a:lnTo>
                      <a:close/>
                      <a:moveTo>
                        <a:pt x="14001" y="13608"/>
                      </a:moveTo>
                      <a:lnTo>
                        <a:pt x="13734" y="13764"/>
                      </a:lnTo>
                      <a:lnTo>
                        <a:pt x="13781" y="13941"/>
                      </a:lnTo>
                      <a:lnTo>
                        <a:pt x="14049" y="13786"/>
                      </a:lnTo>
                      <a:lnTo>
                        <a:pt x="14001" y="13608"/>
                      </a:lnTo>
                      <a:close/>
                      <a:moveTo>
                        <a:pt x="14536" y="13320"/>
                      </a:moveTo>
                      <a:lnTo>
                        <a:pt x="14269" y="13453"/>
                      </a:lnTo>
                      <a:lnTo>
                        <a:pt x="14316" y="13630"/>
                      </a:lnTo>
                      <a:lnTo>
                        <a:pt x="14584" y="13475"/>
                      </a:lnTo>
                      <a:lnTo>
                        <a:pt x="14536" y="13320"/>
                      </a:lnTo>
                      <a:close/>
                      <a:moveTo>
                        <a:pt x="15071" y="13009"/>
                      </a:moveTo>
                      <a:lnTo>
                        <a:pt x="14804" y="13164"/>
                      </a:lnTo>
                      <a:lnTo>
                        <a:pt x="14851" y="13342"/>
                      </a:lnTo>
                      <a:lnTo>
                        <a:pt x="15118" y="13209"/>
                      </a:lnTo>
                      <a:lnTo>
                        <a:pt x="15071" y="13009"/>
                      </a:lnTo>
                      <a:close/>
                      <a:moveTo>
                        <a:pt x="15575" y="12698"/>
                      </a:moveTo>
                      <a:lnTo>
                        <a:pt x="15307" y="12853"/>
                      </a:lnTo>
                      <a:lnTo>
                        <a:pt x="15370" y="13053"/>
                      </a:lnTo>
                      <a:lnTo>
                        <a:pt x="15638" y="12898"/>
                      </a:lnTo>
                      <a:lnTo>
                        <a:pt x="15575" y="12698"/>
                      </a:lnTo>
                      <a:close/>
                      <a:moveTo>
                        <a:pt x="16110" y="12432"/>
                      </a:moveTo>
                      <a:lnTo>
                        <a:pt x="15842" y="12587"/>
                      </a:lnTo>
                      <a:lnTo>
                        <a:pt x="15905" y="12765"/>
                      </a:lnTo>
                      <a:lnTo>
                        <a:pt x="16172" y="12609"/>
                      </a:lnTo>
                      <a:lnTo>
                        <a:pt x="16110" y="12432"/>
                      </a:lnTo>
                      <a:close/>
                      <a:moveTo>
                        <a:pt x="16644" y="12121"/>
                      </a:moveTo>
                      <a:lnTo>
                        <a:pt x="16377" y="12276"/>
                      </a:lnTo>
                      <a:lnTo>
                        <a:pt x="16424" y="12454"/>
                      </a:lnTo>
                      <a:lnTo>
                        <a:pt x="16692" y="12298"/>
                      </a:lnTo>
                      <a:lnTo>
                        <a:pt x="16644" y="12121"/>
                      </a:lnTo>
                      <a:close/>
                      <a:moveTo>
                        <a:pt x="17179" y="11832"/>
                      </a:moveTo>
                      <a:lnTo>
                        <a:pt x="16912" y="11988"/>
                      </a:lnTo>
                      <a:lnTo>
                        <a:pt x="16959" y="12165"/>
                      </a:lnTo>
                      <a:lnTo>
                        <a:pt x="17227" y="12032"/>
                      </a:lnTo>
                      <a:lnTo>
                        <a:pt x="17179" y="11832"/>
                      </a:lnTo>
                      <a:close/>
                      <a:moveTo>
                        <a:pt x="17698" y="11521"/>
                      </a:moveTo>
                      <a:lnTo>
                        <a:pt x="17447" y="11677"/>
                      </a:lnTo>
                      <a:lnTo>
                        <a:pt x="17478" y="11877"/>
                      </a:lnTo>
                      <a:lnTo>
                        <a:pt x="17746" y="11721"/>
                      </a:lnTo>
                      <a:lnTo>
                        <a:pt x="17698" y="11521"/>
                      </a:lnTo>
                      <a:close/>
                      <a:moveTo>
                        <a:pt x="18218" y="11255"/>
                      </a:moveTo>
                      <a:lnTo>
                        <a:pt x="17966" y="11410"/>
                      </a:lnTo>
                      <a:lnTo>
                        <a:pt x="18013" y="11588"/>
                      </a:lnTo>
                      <a:lnTo>
                        <a:pt x="18281" y="11433"/>
                      </a:lnTo>
                      <a:lnTo>
                        <a:pt x="18218" y="11255"/>
                      </a:lnTo>
                      <a:close/>
                      <a:moveTo>
                        <a:pt x="18753" y="10944"/>
                      </a:moveTo>
                      <a:lnTo>
                        <a:pt x="18485" y="11100"/>
                      </a:lnTo>
                      <a:lnTo>
                        <a:pt x="18548" y="11277"/>
                      </a:lnTo>
                      <a:lnTo>
                        <a:pt x="18815" y="11122"/>
                      </a:lnTo>
                      <a:lnTo>
                        <a:pt x="18753" y="10944"/>
                      </a:lnTo>
                      <a:close/>
                      <a:moveTo>
                        <a:pt x="19287" y="10656"/>
                      </a:moveTo>
                      <a:lnTo>
                        <a:pt x="19020" y="10811"/>
                      </a:lnTo>
                      <a:lnTo>
                        <a:pt x="19083" y="10989"/>
                      </a:lnTo>
                      <a:lnTo>
                        <a:pt x="19350" y="10855"/>
                      </a:lnTo>
                      <a:lnTo>
                        <a:pt x="19287" y="10656"/>
                      </a:lnTo>
                      <a:close/>
                      <a:moveTo>
                        <a:pt x="19807" y="10345"/>
                      </a:moveTo>
                      <a:lnTo>
                        <a:pt x="19555" y="10500"/>
                      </a:lnTo>
                      <a:lnTo>
                        <a:pt x="19602" y="10700"/>
                      </a:lnTo>
                      <a:lnTo>
                        <a:pt x="19854" y="10545"/>
                      </a:lnTo>
                      <a:lnTo>
                        <a:pt x="19807" y="10345"/>
                      </a:lnTo>
                      <a:close/>
                      <a:moveTo>
                        <a:pt x="20341" y="10079"/>
                      </a:moveTo>
                      <a:lnTo>
                        <a:pt x="20074" y="10234"/>
                      </a:lnTo>
                      <a:lnTo>
                        <a:pt x="20121" y="10412"/>
                      </a:lnTo>
                      <a:lnTo>
                        <a:pt x="20389" y="10256"/>
                      </a:lnTo>
                      <a:lnTo>
                        <a:pt x="20341" y="10079"/>
                      </a:lnTo>
                      <a:close/>
                      <a:moveTo>
                        <a:pt x="20876" y="9768"/>
                      </a:moveTo>
                      <a:lnTo>
                        <a:pt x="20609" y="9923"/>
                      </a:lnTo>
                      <a:lnTo>
                        <a:pt x="20656" y="10101"/>
                      </a:lnTo>
                      <a:lnTo>
                        <a:pt x="20924" y="9945"/>
                      </a:lnTo>
                      <a:lnTo>
                        <a:pt x="20876" y="9768"/>
                      </a:lnTo>
                      <a:close/>
                      <a:moveTo>
                        <a:pt x="21380" y="9657"/>
                      </a:moveTo>
                      <a:lnTo>
                        <a:pt x="21380" y="9679"/>
                      </a:lnTo>
                      <a:lnTo>
                        <a:pt x="21411" y="9568"/>
                      </a:lnTo>
                      <a:lnTo>
                        <a:pt x="21380" y="9479"/>
                      </a:lnTo>
                      <a:lnTo>
                        <a:pt x="21128" y="9635"/>
                      </a:lnTo>
                      <a:lnTo>
                        <a:pt x="21191" y="9812"/>
                      </a:lnTo>
                      <a:lnTo>
                        <a:pt x="21600" y="9568"/>
                      </a:lnTo>
                      <a:lnTo>
                        <a:pt x="21443" y="9479"/>
                      </a:lnTo>
                      <a:lnTo>
                        <a:pt x="21380" y="9657"/>
                      </a:lnTo>
                      <a:close/>
                      <a:moveTo>
                        <a:pt x="20876" y="9302"/>
                      </a:moveTo>
                      <a:lnTo>
                        <a:pt x="21112" y="9479"/>
                      </a:lnTo>
                      <a:lnTo>
                        <a:pt x="21191" y="9302"/>
                      </a:lnTo>
                      <a:lnTo>
                        <a:pt x="20939" y="9124"/>
                      </a:lnTo>
                      <a:lnTo>
                        <a:pt x="20876" y="9302"/>
                      </a:lnTo>
                      <a:close/>
                      <a:moveTo>
                        <a:pt x="20357" y="8946"/>
                      </a:moveTo>
                      <a:lnTo>
                        <a:pt x="20625" y="9124"/>
                      </a:lnTo>
                      <a:lnTo>
                        <a:pt x="20672" y="8946"/>
                      </a:lnTo>
                      <a:lnTo>
                        <a:pt x="20420" y="8769"/>
                      </a:lnTo>
                      <a:lnTo>
                        <a:pt x="20357" y="8946"/>
                      </a:lnTo>
                      <a:close/>
                      <a:moveTo>
                        <a:pt x="19838" y="8591"/>
                      </a:moveTo>
                      <a:lnTo>
                        <a:pt x="20105" y="8769"/>
                      </a:lnTo>
                      <a:lnTo>
                        <a:pt x="20153" y="8591"/>
                      </a:lnTo>
                      <a:lnTo>
                        <a:pt x="19917" y="8414"/>
                      </a:lnTo>
                      <a:lnTo>
                        <a:pt x="19838" y="8591"/>
                      </a:lnTo>
                      <a:close/>
                      <a:moveTo>
                        <a:pt x="19350" y="8258"/>
                      </a:moveTo>
                      <a:lnTo>
                        <a:pt x="19586" y="8414"/>
                      </a:lnTo>
                      <a:lnTo>
                        <a:pt x="19665" y="8258"/>
                      </a:lnTo>
                      <a:lnTo>
                        <a:pt x="19398" y="8081"/>
                      </a:lnTo>
                      <a:lnTo>
                        <a:pt x="19350" y="8258"/>
                      </a:lnTo>
                      <a:close/>
                      <a:moveTo>
                        <a:pt x="18831" y="7903"/>
                      </a:moveTo>
                      <a:lnTo>
                        <a:pt x="19083" y="8081"/>
                      </a:lnTo>
                      <a:lnTo>
                        <a:pt x="19146" y="7903"/>
                      </a:lnTo>
                      <a:lnTo>
                        <a:pt x="18878" y="7725"/>
                      </a:lnTo>
                      <a:lnTo>
                        <a:pt x="18831" y="7903"/>
                      </a:lnTo>
                      <a:close/>
                      <a:moveTo>
                        <a:pt x="18312" y="7548"/>
                      </a:moveTo>
                      <a:lnTo>
                        <a:pt x="18579" y="7725"/>
                      </a:lnTo>
                      <a:lnTo>
                        <a:pt x="18627" y="7548"/>
                      </a:lnTo>
                      <a:lnTo>
                        <a:pt x="18391" y="7370"/>
                      </a:lnTo>
                      <a:lnTo>
                        <a:pt x="18312" y="7548"/>
                      </a:lnTo>
                      <a:close/>
                      <a:moveTo>
                        <a:pt x="17793" y="7193"/>
                      </a:moveTo>
                      <a:lnTo>
                        <a:pt x="18060" y="7370"/>
                      </a:lnTo>
                      <a:lnTo>
                        <a:pt x="18123" y="7193"/>
                      </a:lnTo>
                      <a:lnTo>
                        <a:pt x="17872" y="7015"/>
                      </a:lnTo>
                      <a:lnTo>
                        <a:pt x="17793" y="7193"/>
                      </a:lnTo>
                      <a:close/>
                      <a:moveTo>
                        <a:pt x="17305" y="6837"/>
                      </a:moveTo>
                      <a:lnTo>
                        <a:pt x="17557" y="7015"/>
                      </a:lnTo>
                      <a:lnTo>
                        <a:pt x="17604" y="6837"/>
                      </a:lnTo>
                      <a:lnTo>
                        <a:pt x="17352" y="6660"/>
                      </a:lnTo>
                      <a:lnTo>
                        <a:pt x="17305" y="6837"/>
                      </a:lnTo>
                      <a:close/>
                      <a:moveTo>
                        <a:pt x="16786" y="6504"/>
                      </a:moveTo>
                      <a:lnTo>
                        <a:pt x="17038" y="6660"/>
                      </a:lnTo>
                      <a:lnTo>
                        <a:pt x="17101" y="6504"/>
                      </a:lnTo>
                      <a:lnTo>
                        <a:pt x="16833" y="6327"/>
                      </a:lnTo>
                      <a:lnTo>
                        <a:pt x="16786" y="6504"/>
                      </a:lnTo>
                      <a:close/>
                      <a:moveTo>
                        <a:pt x="16267" y="6149"/>
                      </a:moveTo>
                      <a:lnTo>
                        <a:pt x="16519" y="6327"/>
                      </a:lnTo>
                      <a:lnTo>
                        <a:pt x="16597" y="6149"/>
                      </a:lnTo>
                      <a:lnTo>
                        <a:pt x="16346" y="5972"/>
                      </a:lnTo>
                      <a:lnTo>
                        <a:pt x="16267" y="6149"/>
                      </a:lnTo>
                      <a:close/>
                      <a:moveTo>
                        <a:pt x="15763" y="5794"/>
                      </a:moveTo>
                      <a:lnTo>
                        <a:pt x="16031" y="5972"/>
                      </a:lnTo>
                      <a:lnTo>
                        <a:pt x="16078" y="5794"/>
                      </a:lnTo>
                      <a:lnTo>
                        <a:pt x="15826" y="5616"/>
                      </a:lnTo>
                      <a:lnTo>
                        <a:pt x="15763" y="5794"/>
                      </a:lnTo>
                      <a:close/>
                      <a:moveTo>
                        <a:pt x="15260" y="5439"/>
                      </a:moveTo>
                      <a:lnTo>
                        <a:pt x="15512" y="5616"/>
                      </a:lnTo>
                      <a:lnTo>
                        <a:pt x="15559" y="5439"/>
                      </a:lnTo>
                      <a:lnTo>
                        <a:pt x="15307" y="5261"/>
                      </a:lnTo>
                      <a:lnTo>
                        <a:pt x="15260" y="5439"/>
                      </a:lnTo>
                      <a:close/>
                      <a:moveTo>
                        <a:pt x="14741" y="5084"/>
                      </a:moveTo>
                      <a:lnTo>
                        <a:pt x="14993" y="5261"/>
                      </a:lnTo>
                      <a:lnTo>
                        <a:pt x="15071" y="5084"/>
                      </a:lnTo>
                      <a:lnTo>
                        <a:pt x="14804" y="4906"/>
                      </a:lnTo>
                      <a:lnTo>
                        <a:pt x="14741" y="5084"/>
                      </a:lnTo>
                      <a:close/>
                      <a:moveTo>
                        <a:pt x="14237" y="4751"/>
                      </a:moveTo>
                      <a:lnTo>
                        <a:pt x="14473" y="4906"/>
                      </a:lnTo>
                      <a:lnTo>
                        <a:pt x="14552" y="4751"/>
                      </a:lnTo>
                      <a:lnTo>
                        <a:pt x="14285" y="4573"/>
                      </a:lnTo>
                      <a:lnTo>
                        <a:pt x="14237" y="4751"/>
                      </a:lnTo>
                      <a:close/>
                      <a:moveTo>
                        <a:pt x="13718" y="4395"/>
                      </a:moveTo>
                      <a:lnTo>
                        <a:pt x="13986" y="4573"/>
                      </a:lnTo>
                      <a:lnTo>
                        <a:pt x="14033" y="4395"/>
                      </a:lnTo>
                      <a:lnTo>
                        <a:pt x="13781" y="4218"/>
                      </a:lnTo>
                      <a:lnTo>
                        <a:pt x="13718" y="4395"/>
                      </a:lnTo>
                      <a:close/>
                      <a:moveTo>
                        <a:pt x="13199" y="4040"/>
                      </a:moveTo>
                      <a:lnTo>
                        <a:pt x="13467" y="4218"/>
                      </a:lnTo>
                      <a:lnTo>
                        <a:pt x="13514" y="4040"/>
                      </a:lnTo>
                      <a:lnTo>
                        <a:pt x="13278" y="3863"/>
                      </a:lnTo>
                      <a:lnTo>
                        <a:pt x="13199" y="4040"/>
                      </a:lnTo>
                      <a:close/>
                      <a:moveTo>
                        <a:pt x="12711" y="3685"/>
                      </a:moveTo>
                      <a:lnTo>
                        <a:pt x="12947" y="3863"/>
                      </a:lnTo>
                      <a:lnTo>
                        <a:pt x="13026" y="3685"/>
                      </a:lnTo>
                      <a:lnTo>
                        <a:pt x="12759" y="3508"/>
                      </a:lnTo>
                      <a:lnTo>
                        <a:pt x="12711" y="3685"/>
                      </a:lnTo>
                      <a:close/>
                      <a:moveTo>
                        <a:pt x="12192" y="3330"/>
                      </a:moveTo>
                      <a:lnTo>
                        <a:pt x="12444" y="3508"/>
                      </a:lnTo>
                      <a:lnTo>
                        <a:pt x="12507" y="3330"/>
                      </a:lnTo>
                      <a:lnTo>
                        <a:pt x="12239" y="3152"/>
                      </a:lnTo>
                      <a:lnTo>
                        <a:pt x="12192" y="3330"/>
                      </a:lnTo>
                      <a:close/>
                      <a:moveTo>
                        <a:pt x="11673" y="2997"/>
                      </a:moveTo>
                      <a:lnTo>
                        <a:pt x="11925" y="3152"/>
                      </a:lnTo>
                      <a:lnTo>
                        <a:pt x="11988" y="2997"/>
                      </a:lnTo>
                      <a:lnTo>
                        <a:pt x="11752" y="2819"/>
                      </a:lnTo>
                      <a:lnTo>
                        <a:pt x="11673" y="2997"/>
                      </a:lnTo>
                      <a:close/>
                      <a:moveTo>
                        <a:pt x="11154" y="2642"/>
                      </a:moveTo>
                      <a:lnTo>
                        <a:pt x="11421" y="2819"/>
                      </a:lnTo>
                      <a:lnTo>
                        <a:pt x="11484" y="2642"/>
                      </a:lnTo>
                      <a:lnTo>
                        <a:pt x="11233" y="2464"/>
                      </a:lnTo>
                      <a:lnTo>
                        <a:pt x="11154" y="2642"/>
                      </a:lnTo>
                      <a:close/>
                      <a:moveTo>
                        <a:pt x="10666" y="2287"/>
                      </a:moveTo>
                      <a:lnTo>
                        <a:pt x="10918" y="2464"/>
                      </a:lnTo>
                      <a:lnTo>
                        <a:pt x="10965" y="2287"/>
                      </a:lnTo>
                      <a:lnTo>
                        <a:pt x="10713" y="2109"/>
                      </a:lnTo>
                      <a:lnTo>
                        <a:pt x="10666" y="2287"/>
                      </a:lnTo>
                      <a:close/>
                      <a:moveTo>
                        <a:pt x="10147" y="1931"/>
                      </a:moveTo>
                      <a:lnTo>
                        <a:pt x="10399" y="2109"/>
                      </a:lnTo>
                      <a:lnTo>
                        <a:pt x="10462" y="1931"/>
                      </a:lnTo>
                      <a:lnTo>
                        <a:pt x="10210" y="1754"/>
                      </a:lnTo>
                      <a:lnTo>
                        <a:pt x="10147" y="1931"/>
                      </a:lnTo>
                      <a:close/>
                      <a:moveTo>
                        <a:pt x="9628" y="1576"/>
                      </a:moveTo>
                      <a:lnTo>
                        <a:pt x="9880" y="1754"/>
                      </a:lnTo>
                      <a:lnTo>
                        <a:pt x="9958" y="1576"/>
                      </a:lnTo>
                      <a:lnTo>
                        <a:pt x="9691" y="1399"/>
                      </a:lnTo>
                      <a:lnTo>
                        <a:pt x="9628" y="1576"/>
                      </a:lnTo>
                      <a:close/>
                      <a:moveTo>
                        <a:pt x="9125" y="1243"/>
                      </a:moveTo>
                      <a:lnTo>
                        <a:pt x="9392" y="1399"/>
                      </a:lnTo>
                      <a:lnTo>
                        <a:pt x="9439" y="1243"/>
                      </a:lnTo>
                      <a:lnTo>
                        <a:pt x="9187" y="1066"/>
                      </a:lnTo>
                      <a:lnTo>
                        <a:pt x="9125" y="1243"/>
                      </a:lnTo>
                      <a:close/>
                      <a:moveTo>
                        <a:pt x="8605" y="888"/>
                      </a:moveTo>
                      <a:lnTo>
                        <a:pt x="8873" y="1066"/>
                      </a:lnTo>
                      <a:lnTo>
                        <a:pt x="8920" y="888"/>
                      </a:lnTo>
                      <a:lnTo>
                        <a:pt x="8668" y="710"/>
                      </a:lnTo>
                      <a:lnTo>
                        <a:pt x="8605" y="888"/>
                      </a:lnTo>
                      <a:close/>
                      <a:moveTo>
                        <a:pt x="8102" y="533"/>
                      </a:moveTo>
                      <a:lnTo>
                        <a:pt x="8354" y="710"/>
                      </a:lnTo>
                      <a:lnTo>
                        <a:pt x="8432" y="533"/>
                      </a:lnTo>
                      <a:lnTo>
                        <a:pt x="8165" y="355"/>
                      </a:lnTo>
                      <a:lnTo>
                        <a:pt x="8102" y="533"/>
                      </a:lnTo>
                      <a:close/>
                      <a:moveTo>
                        <a:pt x="7599" y="178"/>
                      </a:moveTo>
                      <a:lnTo>
                        <a:pt x="7835" y="355"/>
                      </a:lnTo>
                      <a:lnTo>
                        <a:pt x="7913" y="178"/>
                      </a:lnTo>
                      <a:lnTo>
                        <a:pt x="7646" y="0"/>
                      </a:lnTo>
                      <a:lnTo>
                        <a:pt x="7599" y="178"/>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8" name="Freeform 7"/>
                <p:cNvSpPr/>
                <p:nvPr/>
              </p:nvSpPr>
              <p:spPr>
                <a:xfrm>
                  <a:off x="2018812" y="122267"/>
                  <a:ext cx="1515847" cy="1167105"/>
                </a:xfrm>
                <a:custGeom>
                  <a:avLst/>
                  <a:gdLst/>
                  <a:ahLst/>
                  <a:cxnLst>
                    <a:cxn ang="0">
                      <a:pos x="wd2" y="hd2"/>
                    </a:cxn>
                    <a:cxn ang="5400000">
                      <a:pos x="wd2" y="hd2"/>
                    </a:cxn>
                    <a:cxn ang="10800000">
                      <a:pos x="wd2" y="hd2"/>
                    </a:cxn>
                    <a:cxn ang="16200000">
                      <a:pos x="wd2" y="hd2"/>
                    </a:cxn>
                  </a:cxnLst>
                  <a:rect l="0" t="0" r="r" b="b"/>
                  <a:pathLst>
                    <a:path w="21600" h="21600" extrusionOk="0">
                      <a:moveTo>
                        <a:pt x="851" y="514"/>
                      </a:moveTo>
                      <a:lnTo>
                        <a:pt x="851" y="51"/>
                      </a:lnTo>
                      <a:lnTo>
                        <a:pt x="673" y="0"/>
                      </a:lnTo>
                      <a:lnTo>
                        <a:pt x="673" y="489"/>
                      </a:lnTo>
                      <a:lnTo>
                        <a:pt x="851" y="514"/>
                      </a:lnTo>
                      <a:close/>
                      <a:moveTo>
                        <a:pt x="812" y="1440"/>
                      </a:moveTo>
                      <a:lnTo>
                        <a:pt x="832" y="977"/>
                      </a:lnTo>
                      <a:lnTo>
                        <a:pt x="653" y="951"/>
                      </a:lnTo>
                      <a:lnTo>
                        <a:pt x="634" y="1414"/>
                      </a:lnTo>
                      <a:lnTo>
                        <a:pt x="812" y="1440"/>
                      </a:lnTo>
                      <a:close/>
                      <a:moveTo>
                        <a:pt x="772" y="2366"/>
                      </a:moveTo>
                      <a:lnTo>
                        <a:pt x="812" y="1903"/>
                      </a:lnTo>
                      <a:lnTo>
                        <a:pt x="634" y="1877"/>
                      </a:lnTo>
                      <a:lnTo>
                        <a:pt x="594" y="2340"/>
                      </a:lnTo>
                      <a:lnTo>
                        <a:pt x="772" y="2366"/>
                      </a:lnTo>
                      <a:close/>
                      <a:moveTo>
                        <a:pt x="752" y="3291"/>
                      </a:moveTo>
                      <a:lnTo>
                        <a:pt x="752" y="2829"/>
                      </a:lnTo>
                      <a:lnTo>
                        <a:pt x="574" y="2803"/>
                      </a:lnTo>
                      <a:lnTo>
                        <a:pt x="574" y="3266"/>
                      </a:lnTo>
                      <a:lnTo>
                        <a:pt x="752" y="3291"/>
                      </a:lnTo>
                      <a:close/>
                      <a:moveTo>
                        <a:pt x="713" y="4217"/>
                      </a:moveTo>
                      <a:lnTo>
                        <a:pt x="733" y="3754"/>
                      </a:lnTo>
                      <a:lnTo>
                        <a:pt x="554" y="3729"/>
                      </a:lnTo>
                      <a:lnTo>
                        <a:pt x="535" y="4191"/>
                      </a:lnTo>
                      <a:lnTo>
                        <a:pt x="713" y="4217"/>
                      </a:lnTo>
                      <a:close/>
                      <a:moveTo>
                        <a:pt x="693" y="5143"/>
                      </a:moveTo>
                      <a:lnTo>
                        <a:pt x="713" y="4680"/>
                      </a:lnTo>
                      <a:lnTo>
                        <a:pt x="535" y="4654"/>
                      </a:lnTo>
                      <a:lnTo>
                        <a:pt x="515" y="5117"/>
                      </a:lnTo>
                      <a:lnTo>
                        <a:pt x="693" y="5143"/>
                      </a:lnTo>
                      <a:close/>
                      <a:moveTo>
                        <a:pt x="673" y="6069"/>
                      </a:moveTo>
                      <a:lnTo>
                        <a:pt x="673" y="5606"/>
                      </a:lnTo>
                      <a:lnTo>
                        <a:pt x="495" y="5580"/>
                      </a:lnTo>
                      <a:lnTo>
                        <a:pt x="495" y="6043"/>
                      </a:lnTo>
                      <a:lnTo>
                        <a:pt x="673" y="6069"/>
                      </a:lnTo>
                      <a:close/>
                      <a:moveTo>
                        <a:pt x="634" y="6969"/>
                      </a:moveTo>
                      <a:lnTo>
                        <a:pt x="653" y="6531"/>
                      </a:lnTo>
                      <a:lnTo>
                        <a:pt x="475" y="6506"/>
                      </a:lnTo>
                      <a:lnTo>
                        <a:pt x="455" y="6969"/>
                      </a:lnTo>
                      <a:lnTo>
                        <a:pt x="634" y="6969"/>
                      </a:lnTo>
                      <a:close/>
                      <a:moveTo>
                        <a:pt x="594" y="7894"/>
                      </a:moveTo>
                      <a:lnTo>
                        <a:pt x="634" y="7431"/>
                      </a:lnTo>
                      <a:lnTo>
                        <a:pt x="455" y="7431"/>
                      </a:lnTo>
                      <a:lnTo>
                        <a:pt x="416" y="7894"/>
                      </a:lnTo>
                      <a:lnTo>
                        <a:pt x="594" y="7894"/>
                      </a:lnTo>
                      <a:close/>
                      <a:moveTo>
                        <a:pt x="574" y="8846"/>
                      </a:moveTo>
                      <a:lnTo>
                        <a:pt x="574" y="8383"/>
                      </a:lnTo>
                      <a:lnTo>
                        <a:pt x="396" y="8383"/>
                      </a:lnTo>
                      <a:lnTo>
                        <a:pt x="396" y="8846"/>
                      </a:lnTo>
                      <a:lnTo>
                        <a:pt x="574" y="8846"/>
                      </a:lnTo>
                      <a:close/>
                      <a:moveTo>
                        <a:pt x="535" y="9771"/>
                      </a:moveTo>
                      <a:lnTo>
                        <a:pt x="554" y="9309"/>
                      </a:lnTo>
                      <a:lnTo>
                        <a:pt x="376" y="9309"/>
                      </a:lnTo>
                      <a:lnTo>
                        <a:pt x="356" y="9771"/>
                      </a:lnTo>
                      <a:lnTo>
                        <a:pt x="535" y="9771"/>
                      </a:lnTo>
                      <a:close/>
                      <a:moveTo>
                        <a:pt x="515" y="10697"/>
                      </a:moveTo>
                      <a:lnTo>
                        <a:pt x="535" y="10234"/>
                      </a:lnTo>
                      <a:lnTo>
                        <a:pt x="356" y="10234"/>
                      </a:lnTo>
                      <a:lnTo>
                        <a:pt x="337" y="10697"/>
                      </a:lnTo>
                      <a:lnTo>
                        <a:pt x="515" y="10697"/>
                      </a:lnTo>
                      <a:close/>
                      <a:moveTo>
                        <a:pt x="495" y="11623"/>
                      </a:moveTo>
                      <a:lnTo>
                        <a:pt x="495" y="11160"/>
                      </a:lnTo>
                      <a:lnTo>
                        <a:pt x="317" y="11160"/>
                      </a:lnTo>
                      <a:lnTo>
                        <a:pt x="317" y="11623"/>
                      </a:lnTo>
                      <a:lnTo>
                        <a:pt x="495" y="11623"/>
                      </a:lnTo>
                      <a:close/>
                      <a:moveTo>
                        <a:pt x="455" y="12549"/>
                      </a:moveTo>
                      <a:lnTo>
                        <a:pt x="475" y="12086"/>
                      </a:lnTo>
                      <a:lnTo>
                        <a:pt x="297" y="12086"/>
                      </a:lnTo>
                      <a:lnTo>
                        <a:pt x="277" y="12549"/>
                      </a:lnTo>
                      <a:lnTo>
                        <a:pt x="455" y="12549"/>
                      </a:lnTo>
                      <a:close/>
                      <a:moveTo>
                        <a:pt x="416" y="13474"/>
                      </a:moveTo>
                      <a:lnTo>
                        <a:pt x="455" y="13011"/>
                      </a:lnTo>
                      <a:lnTo>
                        <a:pt x="277" y="13011"/>
                      </a:lnTo>
                      <a:lnTo>
                        <a:pt x="238" y="13474"/>
                      </a:lnTo>
                      <a:lnTo>
                        <a:pt x="416" y="13474"/>
                      </a:lnTo>
                      <a:close/>
                      <a:moveTo>
                        <a:pt x="396" y="14400"/>
                      </a:moveTo>
                      <a:lnTo>
                        <a:pt x="396" y="13937"/>
                      </a:lnTo>
                      <a:lnTo>
                        <a:pt x="218" y="13937"/>
                      </a:lnTo>
                      <a:lnTo>
                        <a:pt x="218" y="14400"/>
                      </a:lnTo>
                      <a:lnTo>
                        <a:pt x="396" y="14400"/>
                      </a:lnTo>
                      <a:close/>
                      <a:moveTo>
                        <a:pt x="376" y="15326"/>
                      </a:moveTo>
                      <a:lnTo>
                        <a:pt x="376" y="14863"/>
                      </a:lnTo>
                      <a:lnTo>
                        <a:pt x="198" y="14863"/>
                      </a:lnTo>
                      <a:lnTo>
                        <a:pt x="198" y="15326"/>
                      </a:lnTo>
                      <a:lnTo>
                        <a:pt x="376" y="15326"/>
                      </a:lnTo>
                      <a:close/>
                      <a:moveTo>
                        <a:pt x="337" y="16251"/>
                      </a:moveTo>
                      <a:lnTo>
                        <a:pt x="356" y="15789"/>
                      </a:lnTo>
                      <a:lnTo>
                        <a:pt x="178" y="15789"/>
                      </a:lnTo>
                      <a:lnTo>
                        <a:pt x="158" y="16251"/>
                      </a:lnTo>
                      <a:lnTo>
                        <a:pt x="337" y="16251"/>
                      </a:lnTo>
                      <a:close/>
                      <a:moveTo>
                        <a:pt x="317" y="17203"/>
                      </a:moveTo>
                      <a:lnTo>
                        <a:pt x="337" y="16740"/>
                      </a:lnTo>
                      <a:lnTo>
                        <a:pt x="158" y="16740"/>
                      </a:lnTo>
                      <a:lnTo>
                        <a:pt x="139" y="17203"/>
                      </a:lnTo>
                      <a:lnTo>
                        <a:pt x="317" y="17203"/>
                      </a:lnTo>
                      <a:close/>
                      <a:moveTo>
                        <a:pt x="297" y="18129"/>
                      </a:moveTo>
                      <a:lnTo>
                        <a:pt x="297" y="17666"/>
                      </a:lnTo>
                      <a:lnTo>
                        <a:pt x="119" y="17666"/>
                      </a:lnTo>
                      <a:lnTo>
                        <a:pt x="119" y="18129"/>
                      </a:lnTo>
                      <a:lnTo>
                        <a:pt x="297" y="18129"/>
                      </a:lnTo>
                      <a:close/>
                      <a:moveTo>
                        <a:pt x="238" y="19054"/>
                      </a:moveTo>
                      <a:lnTo>
                        <a:pt x="277" y="18591"/>
                      </a:lnTo>
                      <a:lnTo>
                        <a:pt x="79" y="18591"/>
                      </a:lnTo>
                      <a:lnTo>
                        <a:pt x="59" y="19054"/>
                      </a:lnTo>
                      <a:lnTo>
                        <a:pt x="238" y="19054"/>
                      </a:lnTo>
                      <a:close/>
                      <a:moveTo>
                        <a:pt x="218" y="19980"/>
                      </a:moveTo>
                      <a:lnTo>
                        <a:pt x="238" y="19517"/>
                      </a:lnTo>
                      <a:lnTo>
                        <a:pt x="59" y="19517"/>
                      </a:lnTo>
                      <a:lnTo>
                        <a:pt x="40" y="19980"/>
                      </a:lnTo>
                      <a:lnTo>
                        <a:pt x="218" y="19980"/>
                      </a:lnTo>
                      <a:close/>
                      <a:moveTo>
                        <a:pt x="198" y="20906"/>
                      </a:moveTo>
                      <a:lnTo>
                        <a:pt x="198" y="20443"/>
                      </a:lnTo>
                      <a:lnTo>
                        <a:pt x="20" y="20443"/>
                      </a:lnTo>
                      <a:lnTo>
                        <a:pt x="20" y="20906"/>
                      </a:lnTo>
                      <a:lnTo>
                        <a:pt x="198" y="20906"/>
                      </a:lnTo>
                      <a:close/>
                      <a:moveTo>
                        <a:pt x="337" y="21163"/>
                      </a:moveTo>
                      <a:lnTo>
                        <a:pt x="40" y="21317"/>
                      </a:lnTo>
                      <a:lnTo>
                        <a:pt x="79" y="21420"/>
                      </a:lnTo>
                      <a:lnTo>
                        <a:pt x="178" y="21420"/>
                      </a:lnTo>
                      <a:lnTo>
                        <a:pt x="178" y="21369"/>
                      </a:lnTo>
                      <a:lnTo>
                        <a:pt x="0" y="21369"/>
                      </a:lnTo>
                      <a:lnTo>
                        <a:pt x="0" y="21600"/>
                      </a:lnTo>
                      <a:lnTo>
                        <a:pt x="396" y="21369"/>
                      </a:lnTo>
                      <a:lnTo>
                        <a:pt x="337" y="21163"/>
                      </a:lnTo>
                      <a:close/>
                      <a:moveTo>
                        <a:pt x="1010" y="20829"/>
                      </a:moveTo>
                      <a:lnTo>
                        <a:pt x="673" y="20983"/>
                      </a:lnTo>
                      <a:lnTo>
                        <a:pt x="733" y="21189"/>
                      </a:lnTo>
                      <a:lnTo>
                        <a:pt x="1069" y="21034"/>
                      </a:lnTo>
                      <a:lnTo>
                        <a:pt x="1010" y="20829"/>
                      </a:lnTo>
                      <a:close/>
                      <a:moveTo>
                        <a:pt x="1683" y="20469"/>
                      </a:moveTo>
                      <a:lnTo>
                        <a:pt x="1346" y="20649"/>
                      </a:lnTo>
                      <a:lnTo>
                        <a:pt x="1406" y="20854"/>
                      </a:lnTo>
                      <a:lnTo>
                        <a:pt x="1742" y="20674"/>
                      </a:lnTo>
                      <a:lnTo>
                        <a:pt x="1683" y="20469"/>
                      </a:lnTo>
                      <a:close/>
                      <a:moveTo>
                        <a:pt x="2316" y="20134"/>
                      </a:moveTo>
                      <a:lnTo>
                        <a:pt x="1980" y="20289"/>
                      </a:lnTo>
                      <a:lnTo>
                        <a:pt x="2059" y="20494"/>
                      </a:lnTo>
                      <a:lnTo>
                        <a:pt x="2396" y="20314"/>
                      </a:lnTo>
                      <a:lnTo>
                        <a:pt x="2316" y="20134"/>
                      </a:lnTo>
                      <a:close/>
                      <a:moveTo>
                        <a:pt x="2990" y="19774"/>
                      </a:moveTo>
                      <a:lnTo>
                        <a:pt x="2653" y="19954"/>
                      </a:lnTo>
                      <a:lnTo>
                        <a:pt x="2732" y="20160"/>
                      </a:lnTo>
                      <a:lnTo>
                        <a:pt x="3069" y="19980"/>
                      </a:lnTo>
                      <a:lnTo>
                        <a:pt x="2990" y="19774"/>
                      </a:lnTo>
                      <a:close/>
                      <a:moveTo>
                        <a:pt x="3643" y="19440"/>
                      </a:moveTo>
                      <a:lnTo>
                        <a:pt x="3326" y="19594"/>
                      </a:lnTo>
                      <a:lnTo>
                        <a:pt x="3386" y="19800"/>
                      </a:lnTo>
                      <a:lnTo>
                        <a:pt x="3702" y="19620"/>
                      </a:lnTo>
                      <a:lnTo>
                        <a:pt x="3643" y="19440"/>
                      </a:lnTo>
                      <a:close/>
                      <a:moveTo>
                        <a:pt x="4316" y="19080"/>
                      </a:moveTo>
                      <a:lnTo>
                        <a:pt x="3979" y="19260"/>
                      </a:lnTo>
                      <a:lnTo>
                        <a:pt x="4039" y="19466"/>
                      </a:lnTo>
                      <a:lnTo>
                        <a:pt x="4375" y="19286"/>
                      </a:lnTo>
                      <a:lnTo>
                        <a:pt x="4316" y="19080"/>
                      </a:lnTo>
                      <a:close/>
                      <a:moveTo>
                        <a:pt x="4989" y="18694"/>
                      </a:moveTo>
                      <a:lnTo>
                        <a:pt x="4653" y="18900"/>
                      </a:lnTo>
                      <a:lnTo>
                        <a:pt x="4712" y="19106"/>
                      </a:lnTo>
                      <a:lnTo>
                        <a:pt x="5049" y="18926"/>
                      </a:lnTo>
                      <a:lnTo>
                        <a:pt x="4989" y="18694"/>
                      </a:lnTo>
                      <a:close/>
                      <a:moveTo>
                        <a:pt x="5623" y="18360"/>
                      </a:moveTo>
                      <a:lnTo>
                        <a:pt x="5306" y="18540"/>
                      </a:lnTo>
                      <a:lnTo>
                        <a:pt x="5385" y="18771"/>
                      </a:lnTo>
                      <a:lnTo>
                        <a:pt x="5702" y="18591"/>
                      </a:lnTo>
                      <a:lnTo>
                        <a:pt x="5623" y="18360"/>
                      </a:lnTo>
                      <a:close/>
                      <a:moveTo>
                        <a:pt x="6296" y="18000"/>
                      </a:moveTo>
                      <a:lnTo>
                        <a:pt x="5959" y="18180"/>
                      </a:lnTo>
                      <a:lnTo>
                        <a:pt x="6038" y="18411"/>
                      </a:lnTo>
                      <a:lnTo>
                        <a:pt x="6375" y="18231"/>
                      </a:lnTo>
                      <a:lnTo>
                        <a:pt x="6296" y="18000"/>
                      </a:lnTo>
                      <a:close/>
                      <a:moveTo>
                        <a:pt x="6969" y="17666"/>
                      </a:moveTo>
                      <a:lnTo>
                        <a:pt x="6632" y="17820"/>
                      </a:lnTo>
                      <a:lnTo>
                        <a:pt x="6692" y="18051"/>
                      </a:lnTo>
                      <a:lnTo>
                        <a:pt x="7028" y="17897"/>
                      </a:lnTo>
                      <a:lnTo>
                        <a:pt x="6969" y="17666"/>
                      </a:lnTo>
                      <a:close/>
                      <a:moveTo>
                        <a:pt x="7622" y="17306"/>
                      </a:moveTo>
                      <a:lnTo>
                        <a:pt x="7286" y="17486"/>
                      </a:lnTo>
                      <a:lnTo>
                        <a:pt x="7345" y="17717"/>
                      </a:lnTo>
                      <a:lnTo>
                        <a:pt x="7682" y="17537"/>
                      </a:lnTo>
                      <a:lnTo>
                        <a:pt x="7622" y="17306"/>
                      </a:lnTo>
                      <a:close/>
                      <a:moveTo>
                        <a:pt x="8296" y="16971"/>
                      </a:moveTo>
                      <a:lnTo>
                        <a:pt x="7959" y="17126"/>
                      </a:lnTo>
                      <a:lnTo>
                        <a:pt x="8018" y="17357"/>
                      </a:lnTo>
                      <a:lnTo>
                        <a:pt x="8355" y="17151"/>
                      </a:lnTo>
                      <a:lnTo>
                        <a:pt x="8296" y="16971"/>
                      </a:lnTo>
                      <a:close/>
                      <a:moveTo>
                        <a:pt x="8929" y="16611"/>
                      </a:moveTo>
                      <a:lnTo>
                        <a:pt x="8612" y="16791"/>
                      </a:lnTo>
                      <a:lnTo>
                        <a:pt x="8691" y="16997"/>
                      </a:lnTo>
                      <a:lnTo>
                        <a:pt x="9008" y="16817"/>
                      </a:lnTo>
                      <a:lnTo>
                        <a:pt x="8929" y="16611"/>
                      </a:lnTo>
                      <a:close/>
                      <a:moveTo>
                        <a:pt x="9602" y="16251"/>
                      </a:moveTo>
                      <a:lnTo>
                        <a:pt x="9266" y="16431"/>
                      </a:lnTo>
                      <a:lnTo>
                        <a:pt x="9345" y="16637"/>
                      </a:lnTo>
                      <a:lnTo>
                        <a:pt x="9662" y="16457"/>
                      </a:lnTo>
                      <a:lnTo>
                        <a:pt x="9602" y="16251"/>
                      </a:lnTo>
                      <a:close/>
                      <a:moveTo>
                        <a:pt x="10275" y="15917"/>
                      </a:moveTo>
                      <a:lnTo>
                        <a:pt x="9939" y="16097"/>
                      </a:lnTo>
                      <a:lnTo>
                        <a:pt x="9998" y="16303"/>
                      </a:lnTo>
                      <a:lnTo>
                        <a:pt x="10335" y="16123"/>
                      </a:lnTo>
                      <a:lnTo>
                        <a:pt x="10275" y="15917"/>
                      </a:lnTo>
                      <a:close/>
                      <a:moveTo>
                        <a:pt x="10929" y="15557"/>
                      </a:moveTo>
                      <a:lnTo>
                        <a:pt x="10612" y="15737"/>
                      </a:lnTo>
                      <a:lnTo>
                        <a:pt x="10671" y="15943"/>
                      </a:lnTo>
                      <a:lnTo>
                        <a:pt x="10988" y="15763"/>
                      </a:lnTo>
                      <a:lnTo>
                        <a:pt x="10929" y="15557"/>
                      </a:lnTo>
                      <a:close/>
                      <a:moveTo>
                        <a:pt x="11602" y="15223"/>
                      </a:moveTo>
                      <a:lnTo>
                        <a:pt x="11265" y="15403"/>
                      </a:lnTo>
                      <a:lnTo>
                        <a:pt x="11325" y="15609"/>
                      </a:lnTo>
                      <a:lnTo>
                        <a:pt x="11661" y="15429"/>
                      </a:lnTo>
                      <a:lnTo>
                        <a:pt x="11602" y="15223"/>
                      </a:lnTo>
                      <a:close/>
                      <a:moveTo>
                        <a:pt x="12255" y="14863"/>
                      </a:moveTo>
                      <a:lnTo>
                        <a:pt x="11919" y="15043"/>
                      </a:lnTo>
                      <a:lnTo>
                        <a:pt x="11998" y="15249"/>
                      </a:lnTo>
                      <a:lnTo>
                        <a:pt x="12334" y="15069"/>
                      </a:lnTo>
                      <a:lnTo>
                        <a:pt x="12255" y="14863"/>
                      </a:lnTo>
                      <a:close/>
                      <a:moveTo>
                        <a:pt x="12909" y="14503"/>
                      </a:moveTo>
                      <a:lnTo>
                        <a:pt x="12572" y="14709"/>
                      </a:lnTo>
                      <a:lnTo>
                        <a:pt x="12651" y="14889"/>
                      </a:lnTo>
                      <a:lnTo>
                        <a:pt x="12968" y="14734"/>
                      </a:lnTo>
                      <a:lnTo>
                        <a:pt x="12909" y="14503"/>
                      </a:lnTo>
                      <a:close/>
                      <a:moveTo>
                        <a:pt x="13582" y="14143"/>
                      </a:moveTo>
                      <a:lnTo>
                        <a:pt x="13245" y="14323"/>
                      </a:lnTo>
                      <a:lnTo>
                        <a:pt x="13304" y="14554"/>
                      </a:lnTo>
                      <a:lnTo>
                        <a:pt x="13641" y="14374"/>
                      </a:lnTo>
                      <a:lnTo>
                        <a:pt x="13582" y="14143"/>
                      </a:lnTo>
                      <a:close/>
                      <a:moveTo>
                        <a:pt x="14255" y="13809"/>
                      </a:moveTo>
                      <a:lnTo>
                        <a:pt x="13918" y="13963"/>
                      </a:lnTo>
                      <a:lnTo>
                        <a:pt x="13978" y="14194"/>
                      </a:lnTo>
                      <a:lnTo>
                        <a:pt x="14314" y="14040"/>
                      </a:lnTo>
                      <a:lnTo>
                        <a:pt x="14255" y="13809"/>
                      </a:lnTo>
                      <a:close/>
                      <a:moveTo>
                        <a:pt x="14888" y="13449"/>
                      </a:moveTo>
                      <a:lnTo>
                        <a:pt x="14572" y="13629"/>
                      </a:lnTo>
                      <a:lnTo>
                        <a:pt x="14631" y="13860"/>
                      </a:lnTo>
                      <a:lnTo>
                        <a:pt x="14968" y="13680"/>
                      </a:lnTo>
                      <a:lnTo>
                        <a:pt x="14888" y="13449"/>
                      </a:lnTo>
                      <a:close/>
                      <a:moveTo>
                        <a:pt x="15562" y="13089"/>
                      </a:moveTo>
                      <a:lnTo>
                        <a:pt x="15225" y="13269"/>
                      </a:lnTo>
                      <a:lnTo>
                        <a:pt x="15304" y="13500"/>
                      </a:lnTo>
                      <a:lnTo>
                        <a:pt x="15641" y="13346"/>
                      </a:lnTo>
                      <a:lnTo>
                        <a:pt x="15562" y="13089"/>
                      </a:lnTo>
                      <a:close/>
                      <a:moveTo>
                        <a:pt x="16215" y="12754"/>
                      </a:moveTo>
                      <a:lnTo>
                        <a:pt x="15898" y="12934"/>
                      </a:lnTo>
                      <a:lnTo>
                        <a:pt x="15977" y="13166"/>
                      </a:lnTo>
                      <a:lnTo>
                        <a:pt x="16274" y="12960"/>
                      </a:lnTo>
                      <a:lnTo>
                        <a:pt x="16215" y="12754"/>
                      </a:lnTo>
                      <a:close/>
                      <a:moveTo>
                        <a:pt x="16888" y="12394"/>
                      </a:moveTo>
                      <a:lnTo>
                        <a:pt x="16551" y="12574"/>
                      </a:lnTo>
                      <a:lnTo>
                        <a:pt x="16611" y="12780"/>
                      </a:lnTo>
                      <a:lnTo>
                        <a:pt x="16947" y="12600"/>
                      </a:lnTo>
                      <a:lnTo>
                        <a:pt x="16888" y="12394"/>
                      </a:lnTo>
                      <a:close/>
                      <a:moveTo>
                        <a:pt x="17561" y="12060"/>
                      </a:moveTo>
                      <a:lnTo>
                        <a:pt x="17225" y="12240"/>
                      </a:lnTo>
                      <a:lnTo>
                        <a:pt x="17284" y="12446"/>
                      </a:lnTo>
                      <a:lnTo>
                        <a:pt x="17621" y="12266"/>
                      </a:lnTo>
                      <a:lnTo>
                        <a:pt x="17561" y="12060"/>
                      </a:lnTo>
                      <a:close/>
                      <a:moveTo>
                        <a:pt x="18195" y="11700"/>
                      </a:moveTo>
                      <a:lnTo>
                        <a:pt x="17898" y="11880"/>
                      </a:lnTo>
                      <a:lnTo>
                        <a:pt x="17957" y="12086"/>
                      </a:lnTo>
                      <a:lnTo>
                        <a:pt x="18274" y="11906"/>
                      </a:lnTo>
                      <a:lnTo>
                        <a:pt x="18195" y="11700"/>
                      </a:lnTo>
                      <a:close/>
                      <a:moveTo>
                        <a:pt x="18868" y="11366"/>
                      </a:moveTo>
                      <a:lnTo>
                        <a:pt x="18531" y="11546"/>
                      </a:lnTo>
                      <a:lnTo>
                        <a:pt x="18610" y="11726"/>
                      </a:lnTo>
                      <a:lnTo>
                        <a:pt x="18947" y="11571"/>
                      </a:lnTo>
                      <a:lnTo>
                        <a:pt x="18868" y="11366"/>
                      </a:lnTo>
                      <a:close/>
                      <a:moveTo>
                        <a:pt x="19541" y="11006"/>
                      </a:moveTo>
                      <a:lnTo>
                        <a:pt x="19204" y="11186"/>
                      </a:lnTo>
                      <a:lnTo>
                        <a:pt x="19284" y="11391"/>
                      </a:lnTo>
                      <a:lnTo>
                        <a:pt x="19620" y="11211"/>
                      </a:lnTo>
                      <a:lnTo>
                        <a:pt x="19541" y="11006"/>
                      </a:lnTo>
                      <a:close/>
                      <a:moveTo>
                        <a:pt x="20194" y="10671"/>
                      </a:moveTo>
                      <a:lnTo>
                        <a:pt x="19858" y="10826"/>
                      </a:lnTo>
                      <a:lnTo>
                        <a:pt x="19917" y="11031"/>
                      </a:lnTo>
                      <a:lnTo>
                        <a:pt x="20254" y="10877"/>
                      </a:lnTo>
                      <a:lnTo>
                        <a:pt x="20194" y="10671"/>
                      </a:lnTo>
                      <a:close/>
                      <a:moveTo>
                        <a:pt x="20867" y="10311"/>
                      </a:moveTo>
                      <a:lnTo>
                        <a:pt x="20531" y="10491"/>
                      </a:lnTo>
                      <a:lnTo>
                        <a:pt x="20590" y="10697"/>
                      </a:lnTo>
                      <a:lnTo>
                        <a:pt x="20927" y="10517"/>
                      </a:lnTo>
                      <a:lnTo>
                        <a:pt x="20867" y="10311"/>
                      </a:lnTo>
                      <a:close/>
                      <a:moveTo>
                        <a:pt x="21501" y="9926"/>
                      </a:moveTo>
                      <a:lnTo>
                        <a:pt x="21204" y="10106"/>
                      </a:lnTo>
                      <a:lnTo>
                        <a:pt x="21263" y="10337"/>
                      </a:lnTo>
                      <a:lnTo>
                        <a:pt x="21600" y="10157"/>
                      </a:lnTo>
                      <a:lnTo>
                        <a:pt x="21501" y="9926"/>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9" name="Freeform 8"/>
                <p:cNvSpPr/>
                <p:nvPr/>
              </p:nvSpPr>
              <p:spPr>
                <a:xfrm>
                  <a:off x="-1" y="1165714"/>
                  <a:ext cx="4045961" cy="890613"/>
                </a:xfrm>
                <a:custGeom>
                  <a:avLst/>
                  <a:gdLst/>
                  <a:ahLst/>
                  <a:cxnLst>
                    <a:cxn ang="0">
                      <a:pos x="wd2" y="hd2"/>
                    </a:cxn>
                    <a:cxn ang="5400000">
                      <a:pos x="wd2" y="hd2"/>
                    </a:cxn>
                    <a:cxn ang="10800000">
                      <a:pos x="wd2" y="hd2"/>
                    </a:cxn>
                    <a:cxn ang="16200000">
                      <a:pos x="wd2" y="hd2"/>
                    </a:cxn>
                  </a:cxnLst>
                  <a:rect l="0" t="0" r="r" b="b"/>
                  <a:pathLst>
                    <a:path w="21600" h="21600" extrusionOk="0">
                      <a:moveTo>
                        <a:pt x="21444" y="21364"/>
                      </a:moveTo>
                      <a:lnTo>
                        <a:pt x="21570" y="21600"/>
                      </a:lnTo>
                      <a:lnTo>
                        <a:pt x="21600" y="21297"/>
                      </a:lnTo>
                      <a:lnTo>
                        <a:pt x="21474" y="21061"/>
                      </a:lnTo>
                      <a:lnTo>
                        <a:pt x="21444" y="21364"/>
                      </a:lnTo>
                      <a:close/>
                      <a:moveTo>
                        <a:pt x="21199" y="20926"/>
                      </a:moveTo>
                      <a:lnTo>
                        <a:pt x="21318" y="21128"/>
                      </a:lnTo>
                      <a:lnTo>
                        <a:pt x="21348" y="20892"/>
                      </a:lnTo>
                      <a:lnTo>
                        <a:pt x="21222" y="20656"/>
                      </a:lnTo>
                      <a:lnTo>
                        <a:pt x="21199" y="20926"/>
                      </a:lnTo>
                      <a:close/>
                      <a:moveTo>
                        <a:pt x="20947" y="20488"/>
                      </a:moveTo>
                      <a:lnTo>
                        <a:pt x="21073" y="20724"/>
                      </a:lnTo>
                      <a:lnTo>
                        <a:pt x="21096" y="20421"/>
                      </a:lnTo>
                      <a:lnTo>
                        <a:pt x="20970" y="20218"/>
                      </a:lnTo>
                      <a:lnTo>
                        <a:pt x="20947" y="20488"/>
                      </a:lnTo>
                      <a:close/>
                      <a:moveTo>
                        <a:pt x="20695" y="20084"/>
                      </a:moveTo>
                      <a:lnTo>
                        <a:pt x="20821" y="20286"/>
                      </a:lnTo>
                      <a:lnTo>
                        <a:pt x="20843" y="20016"/>
                      </a:lnTo>
                      <a:lnTo>
                        <a:pt x="20717" y="19780"/>
                      </a:lnTo>
                      <a:lnTo>
                        <a:pt x="20695" y="20084"/>
                      </a:lnTo>
                      <a:close/>
                      <a:moveTo>
                        <a:pt x="20450" y="19612"/>
                      </a:moveTo>
                      <a:lnTo>
                        <a:pt x="20569" y="19848"/>
                      </a:lnTo>
                      <a:lnTo>
                        <a:pt x="20591" y="19544"/>
                      </a:lnTo>
                      <a:lnTo>
                        <a:pt x="20465" y="19342"/>
                      </a:lnTo>
                      <a:lnTo>
                        <a:pt x="20450" y="19612"/>
                      </a:lnTo>
                      <a:close/>
                      <a:moveTo>
                        <a:pt x="20198" y="19207"/>
                      </a:moveTo>
                      <a:lnTo>
                        <a:pt x="20324" y="19443"/>
                      </a:lnTo>
                      <a:lnTo>
                        <a:pt x="20339" y="19140"/>
                      </a:lnTo>
                      <a:lnTo>
                        <a:pt x="20220" y="18904"/>
                      </a:lnTo>
                      <a:lnTo>
                        <a:pt x="20198" y="19207"/>
                      </a:lnTo>
                      <a:close/>
                      <a:moveTo>
                        <a:pt x="19946" y="18736"/>
                      </a:moveTo>
                      <a:lnTo>
                        <a:pt x="20072" y="18972"/>
                      </a:lnTo>
                      <a:lnTo>
                        <a:pt x="20102" y="18702"/>
                      </a:lnTo>
                      <a:lnTo>
                        <a:pt x="19976" y="18466"/>
                      </a:lnTo>
                      <a:lnTo>
                        <a:pt x="19946" y="18736"/>
                      </a:lnTo>
                      <a:close/>
                      <a:moveTo>
                        <a:pt x="19701" y="18331"/>
                      </a:moveTo>
                      <a:lnTo>
                        <a:pt x="19827" y="18567"/>
                      </a:lnTo>
                      <a:lnTo>
                        <a:pt x="19849" y="18264"/>
                      </a:lnTo>
                      <a:lnTo>
                        <a:pt x="19723" y="18062"/>
                      </a:lnTo>
                      <a:lnTo>
                        <a:pt x="19701" y="18331"/>
                      </a:lnTo>
                      <a:close/>
                      <a:moveTo>
                        <a:pt x="19449" y="17927"/>
                      </a:moveTo>
                      <a:lnTo>
                        <a:pt x="19575" y="18095"/>
                      </a:lnTo>
                      <a:lnTo>
                        <a:pt x="19597" y="17826"/>
                      </a:lnTo>
                      <a:lnTo>
                        <a:pt x="19471" y="17624"/>
                      </a:lnTo>
                      <a:lnTo>
                        <a:pt x="19449" y="17927"/>
                      </a:lnTo>
                      <a:close/>
                      <a:moveTo>
                        <a:pt x="19197" y="17455"/>
                      </a:moveTo>
                      <a:lnTo>
                        <a:pt x="19323" y="17691"/>
                      </a:lnTo>
                      <a:lnTo>
                        <a:pt x="19345" y="17388"/>
                      </a:lnTo>
                      <a:lnTo>
                        <a:pt x="19219" y="17186"/>
                      </a:lnTo>
                      <a:lnTo>
                        <a:pt x="19197" y="17455"/>
                      </a:lnTo>
                      <a:close/>
                      <a:moveTo>
                        <a:pt x="18945" y="17051"/>
                      </a:moveTo>
                      <a:lnTo>
                        <a:pt x="19071" y="17253"/>
                      </a:lnTo>
                      <a:lnTo>
                        <a:pt x="19093" y="16950"/>
                      </a:lnTo>
                      <a:lnTo>
                        <a:pt x="18967" y="16748"/>
                      </a:lnTo>
                      <a:lnTo>
                        <a:pt x="18945" y="17051"/>
                      </a:lnTo>
                      <a:close/>
                      <a:moveTo>
                        <a:pt x="18692" y="16579"/>
                      </a:moveTo>
                      <a:lnTo>
                        <a:pt x="18818" y="16815"/>
                      </a:lnTo>
                      <a:lnTo>
                        <a:pt x="18848" y="16545"/>
                      </a:lnTo>
                      <a:lnTo>
                        <a:pt x="18722" y="16310"/>
                      </a:lnTo>
                      <a:lnTo>
                        <a:pt x="18692" y="16579"/>
                      </a:lnTo>
                      <a:close/>
                      <a:moveTo>
                        <a:pt x="18440" y="16175"/>
                      </a:moveTo>
                      <a:lnTo>
                        <a:pt x="18566" y="16377"/>
                      </a:lnTo>
                      <a:lnTo>
                        <a:pt x="18596" y="16074"/>
                      </a:lnTo>
                      <a:lnTo>
                        <a:pt x="18470" y="15905"/>
                      </a:lnTo>
                      <a:lnTo>
                        <a:pt x="18440" y="16175"/>
                      </a:lnTo>
                      <a:close/>
                      <a:moveTo>
                        <a:pt x="18195" y="15737"/>
                      </a:moveTo>
                      <a:lnTo>
                        <a:pt x="18314" y="15939"/>
                      </a:lnTo>
                      <a:lnTo>
                        <a:pt x="18344" y="15669"/>
                      </a:lnTo>
                      <a:lnTo>
                        <a:pt x="18218" y="15433"/>
                      </a:lnTo>
                      <a:lnTo>
                        <a:pt x="18195" y="15737"/>
                      </a:lnTo>
                      <a:close/>
                      <a:moveTo>
                        <a:pt x="17951" y="15299"/>
                      </a:moveTo>
                      <a:lnTo>
                        <a:pt x="18069" y="15501"/>
                      </a:lnTo>
                      <a:lnTo>
                        <a:pt x="18091" y="15198"/>
                      </a:lnTo>
                      <a:lnTo>
                        <a:pt x="17965" y="15029"/>
                      </a:lnTo>
                      <a:lnTo>
                        <a:pt x="17951" y="15299"/>
                      </a:lnTo>
                      <a:close/>
                      <a:moveTo>
                        <a:pt x="17698" y="14861"/>
                      </a:moveTo>
                      <a:lnTo>
                        <a:pt x="17824" y="15096"/>
                      </a:lnTo>
                      <a:lnTo>
                        <a:pt x="17839" y="14793"/>
                      </a:lnTo>
                      <a:lnTo>
                        <a:pt x="17713" y="14557"/>
                      </a:lnTo>
                      <a:lnTo>
                        <a:pt x="17698" y="14861"/>
                      </a:lnTo>
                      <a:close/>
                      <a:moveTo>
                        <a:pt x="17446" y="14422"/>
                      </a:moveTo>
                      <a:lnTo>
                        <a:pt x="17572" y="14625"/>
                      </a:lnTo>
                      <a:lnTo>
                        <a:pt x="17595" y="14389"/>
                      </a:lnTo>
                      <a:lnTo>
                        <a:pt x="17476" y="14153"/>
                      </a:lnTo>
                      <a:lnTo>
                        <a:pt x="17446" y="14422"/>
                      </a:lnTo>
                      <a:close/>
                      <a:moveTo>
                        <a:pt x="17194" y="13984"/>
                      </a:moveTo>
                      <a:lnTo>
                        <a:pt x="17320" y="14220"/>
                      </a:lnTo>
                      <a:lnTo>
                        <a:pt x="17350" y="13917"/>
                      </a:lnTo>
                      <a:lnTo>
                        <a:pt x="17224" y="13715"/>
                      </a:lnTo>
                      <a:lnTo>
                        <a:pt x="17194" y="13984"/>
                      </a:lnTo>
                      <a:close/>
                      <a:moveTo>
                        <a:pt x="16942" y="13580"/>
                      </a:moveTo>
                      <a:lnTo>
                        <a:pt x="17068" y="13782"/>
                      </a:lnTo>
                      <a:lnTo>
                        <a:pt x="17098" y="13513"/>
                      </a:lnTo>
                      <a:lnTo>
                        <a:pt x="16971" y="13277"/>
                      </a:lnTo>
                      <a:lnTo>
                        <a:pt x="16942" y="13580"/>
                      </a:lnTo>
                      <a:close/>
                      <a:moveTo>
                        <a:pt x="16697" y="13108"/>
                      </a:moveTo>
                      <a:lnTo>
                        <a:pt x="16823" y="13344"/>
                      </a:lnTo>
                      <a:lnTo>
                        <a:pt x="16845" y="13075"/>
                      </a:lnTo>
                      <a:lnTo>
                        <a:pt x="16719" y="12839"/>
                      </a:lnTo>
                      <a:lnTo>
                        <a:pt x="16697" y="13108"/>
                      </a:lnTo>
                      <a:close/>
                      <a:moveTo>
                        <a:pt x="16445" y="12704"/>
                      </a:moveTo>
                      <a:lnTo>
                        <a:pt x="16571" y="12940"/>
                      </a:lnTo>
                      <a:lnTo>
                        <a:pt x="16593" y="12637"/>
                      </a:lnTo>
                      <a:lnTo>
                        <a:pt x="16467" y="12401"/>
                      </a:lnTo>
                      <a:lnTo>
                        <a:pt x="16445" y="12704"/>
                      </a:lnTo>
                      <a:close/>
                      <a:moveTo>
                        <a:pt x="16193" y="12232"/>
                      </a:moveTo>
                      <a:lnTo>
                        <a:pt x="16319" y="12468"/>
                      </a:lnTo>
                      <a:lnTo>
                        <a:pt x="16341" y="12198"/>
                      </a:lnTo>
                      <a:lnTo>
                        <a:pt x="16215" y="11963"/>
                      </a:lnTo>
                      <a:lnTo>
                        <a:pt x="16193" y="12232"/>
                      </a:lnTo>
                      <a:close/>
                      <a:moveTo>
                        <a:pt x="15940" y="11828"/>
                      </a:moveTo>
                      <a:lnTo>
                        <a:pt x="16066" y="12064"/>
                      </a:lnTo>
                      <a:lnTo>
                        <a:pt x="16089" y="11760"/>
                      </a:lnTo>
                      <a:lnTo>
                        <a:pt x="15963" y="11558"/>
                      </a:lnTo>
                      <a:lnTo>
                        <a:pt x="15940" y="11828"/>
                      </a:lnTo>
                      <a:close/>
                      <a:moveTo>
                        <a:pt x="15688" y="11423"/>
                      </a:moveTo>
                      <a:lnTo>
                        <a:pt x="15814" y="11592"/>
                      </a:lnTo>
                      <a:lnTo>
                        <a:pt x="15844" y="11322"/>
                      </a:lnTo>
                      <a:lnTo>
                        <a:pt x="15718" y="11120"/>
                      </a:lnTo>
                      <a:lnTo>
                        <a:pt x="15688" y="11423"/>
                      </a:lnTo>
                      <a:close/>
                      <a:moveTo>
                        <a:pt x="15443" y="10952"/>
                      </a:moveTo>
                      <a:lnTo>
                        <a:pt x="15562" y="11188"/>
                      </a:lnTo>
                      <a:lnTo>
                        <a:pt x="15592" y="10918"/>
                      </a:lnTo>
                      <a:lnTo>
                        <a:pt x="15466" y="10682"/>
                      </a:lnTo>
                      <a:lnTo>
                        <a:pt x="15443" y="10952"/>
                      </a:lnTo>
                      <a:close/>
                      <a:moveTo>
                        <a:pt x="15199" y="10547"/>
                      </a:moveTo>
                      <a:lnTo>
                        <a:pt x="15325" y="10749"/>
                      </a:lnTo>
                      <a:lnTo>
                        <a:pt x="15340" y="10446"/>
                      </a:lnTo>
                      <a:lnTo>
                        <a:pt x="15213" y="10244"/>
                      </a:lnTo>
                      <a:lnTo>
                        <a:pt x="15199" y="10547"/>
                      </a:lnTo>
                      <a:close/>
                      <a:moveTo>
                        <a:pt x="14946" y="10109"/>
                      </a:moveTo>
                      <a:lnTo>
                        <a:pt x="15073" y="10311"/>
                      </a:lnTo>
                      <a:lnTo>
                        <a:pt x="15095" y="10042"/>
                      </a:lnTo>
                      <a:lnTo>
                        <a:pt x="14969" y="9806"/>
                      </a:lnTo>
                      <a:lnTo>
                        <a:pt x="14946" y="10109"/>
                      </a:lnTo>
                      <a:close/>
                      <a:moveTo>
                        <a:pt x="14694" y="9671"/>
                      </a:moveTo>
                      <a:lnTo>
                        <a:pt x="14820" y="9873"/>
                      </a:lnTo>
                      <a:lnTo>
                        <a:pt x="14843" y="9570"/>
                      </a:lnTo>
                      <a:lnTo>
                        <a:pt x="14716" y="9402"/>
                      </a:lnTo>
                      <a:lnTo>
                        <a:pt x="14694" y="9671"/>
                      </a:lnTo>
                      <a:close/>
                      <a:moveTo>
                        <a:pt x="14442" y="9233"/>
                      </a:moveTo>
                      <a:lnTo>
                        <a:pt x="14568" y="9435"/>
                      </a:lnTo>
                      <a:lnTo>
                        <a:pt x="14590" y="9166"/>
                      </a:lnTo>
                      <a:lnTo>
                        <a:pt x="14472" y="8930"/>
                      </a:lnTo>
                      <a:lnTo>
                        <a:pt x="14442" y="9233"/>
                      </a:lnTo>
                      <a:close/>
                      <a:moveTo>
                        <a:pt x="14190" y="8795"/>
                      </a:moveTo>
                      <a:lnTo>
                        <a:pt x="14316" y="8997"/>
                      </a:lnTo>
                      <a:lnTo>
                        <a:pt x="14346" y="8761"/>
                      </a:lnTo>
                      <a:lnTo>
                        <a:pt x="14220" y="8525"/>
                      </a:lnTo>
                      <a:lnTo>
                        <a:pt x="14190" y="8795"/>
                      </a:lnTo>
                      <a:close/>
                      <a:moveTo>
                        <a:pt x="13938" y="8357"/>
                      </a:moveTo>
                      <a:lnTo>
                        <a:pt x="14064" y="8593"/>
                      </a:lnTo>
                      <a:lnTo>
                        <a:pt x="14093" y="8290"/>
                      </a:lnTo>
                      <a:lnTo>
                        <a:pt x="13967" y="8054"/>
                      </a:lnTo>
                      <a:lnTo>
                        <a:pt x="13938" y="8357"/>
                      </a:lnTo>
                      <a:close/>
                      <a:moveTo>
                        <a:pt x="13693" y="7953"/>
                      </a:moveTo>
                      <a:lnTo>
                        <a:pt x="13819" y="8155"/>
                      </a:lnTo>
                      <a:lnTo>
                        <a:pt x="13841" y="7885"/>
                      </a:lnTo>
                      <a:lnTo>
                        <a:pt x="13715" y="7649"/>
                      </a:lnTo>
                      <a:lnTo>
                        <a:pt x="13693" y="7953"/>
                      </a:lnTo>
                      <a:close/>
                      <a:moveTo>
                        <a:pt x="13441" y="7481"/>
                      </a:moveTo>
                      <a:lnTo>
                        <a:pt x="13567" y="7717"/>
                      </a:lnTo>
                      <a:lnTo>
                        <a:pt x="13589" y="7413"/>
                      </a:lnTo>
                      <a:lnTo>
                        <a:pt x="13463" y="7211"/>
                      </a:lnTo>
                      <a:lnTo>
                        <a:pt x="13441" y="7481"/>
                      </a:lnTo>
                      <a:close/>
                      <a:moveTo>
                        <a:pt x="13188" y="7076"/>
                      </a:moveTo>
                      <a:lnTo>
                        <a:pt x="13315" y="7279"/>
                      </a:lnTo>
                      <a:lnTo>
                        <a:pt x="13337" y="7009"/>
                      </a:lnTo>
                      <a:lnTo>
                        <a:pt x="13211" y="6773"/>
                      </a:lnTo>
                      <a:lnTo>
                        <a:pt x="13188" y="7076"/>
                      </a:lnTo>
                      <a:close/>
                      <a:moveTo>
                        <a:pt x="12944" y="6605"/>
                      </a:moveTo>
                      <a:lnTo>
                        <a:pt x="13062" y="6841"/>
                      </a:lnTo>
                      <a:lnTo>
                        <a:pt x="13085" y="6571"/>
                      </a:lnTo>
                      <a:lnTo>
                        <a:pt x="12959" y="6335"/>
                      </a:lnTo>
                      <a:lnTo>
                        <a:pt x="12944" y="6605"/>
                      </a:lnTo>
                      <a:close/>
                      <a:moveTo>
                        <a:pt x="12691" y="6200"/>
                      </a:moveTo>
                      <a:lnTo>
                        <a:pt x="12818" y="6436"/>
                      </a:lnTo>
                      <a:lnTo>
                        <a:pt x="12840" y="6133"/>
                      </a:lnTo>
                      <a:lnTo>
                        <a:pt x="12714" y="5897"/>
                      </a:lnTo>
                      <a:lnTo>
                        <a:pt x="12691" y="6200"/>
                      </a:lnTo>
                      <a:close/>
                      <a:moveTo>
                        <a:pt x="12439" y="5796"/>
                      </a:moveTo>
                      <a:lnTo>
                        <a:pt x="12565" y="5964"/>
                      </a:lnTo>
                      <a:lnTo>
                        <a:pt x="12588" y="5695"/>
                      </a:lnTo>
                      <a:lnTo>
                        <a:pt x="12469" y="5493"/>
                      </a:lnTo>
                      <a:lnTo>
                        <a:pt x="12439" y="5796"/>
                      </a:lnTo>
                      <a:close/>
                      <a:moveTo>
                        <a:pt x="12195" y="5324"/>
                      </a:moveTo>
                      <a:lnTo>
                        <a:pt x="12321" y="5560"/>
                      </a:lnTo>
                      <a:lnTo>
                        <a:pt x="12343" y="5257"/>
                      </a:lnTo>
                      <a:lnTo>
                        <a:pt x="12217" y="5055"/>
                      </a:lnTo>
                      <a:lnTo>
                        <a:pt x="12195" y="5324"/>
                      </a:lnTo>
                      <a:close/>
                      <a:moveTo>
                        <a:pt x="11942" y="4920"/>
                      </a:moveTo>
                      <a:lnTo>
                        <a:pt x="12068" y="5088"/>
                      </a:lnTo>
                      <a:lnTo>
                        <a:pt x="12091" y="4819"/>
                      </a:lnTo>
                      <a:lnTo>
                        <a:pt x="11965" y="4617"/>
                      </a:lnTo>
                      <a:lnTo>
                        <a:pt x="11942" y="4920"/>
                      </a:lnTo>
                      <a:close/>
                      <a:moveTo>
                        <a:pt x="11690" y="4448"/>
                      </a:moveTo>
                      <a:lnTo>
                        <a:pt x="11816" y="4684"/>
                      </a:lnTo>
                      <a:lnTo>
                        <a:pt x="11838" y="4414"/>
                      </a:lnTo>
                      <a:lnTo>
                        <a:pt x="11712" y="4178"/>
                      </a:lnTo>
                      <a:lnTo>
                        <a:pt x="11690" y="4448"/>
                      </a:lnTo>
                      <a:close/>
                      <a:moveTo>
                        <a:pt x="11438" y="4044"/>
                      </a:moveTo>
                      <a:lnTo>
                        <a:pt x="11564" y="4246"/>
                      </a:lnTo>
                      <a:lnTo>
                        <a:pt x="11586" y="3943"/>
                      </a:lnTo>
                      <a:lnTo>
                        <a:pt x="11460" y="3740"/>
                      </a:lnTo>
                      <a:lnTo>
                        <a:pt x="11438" y="4044"/>
                      </a:lnTo>
                      <a:close/>
                      <a:moveTo>
                        <a:pt x="11186" y="3606"/>
                      </a:moveTo>
                      <a:lnTo>
                        <a:pt x="11312" y="3808"/>
                      </a:lnTo>
                      <a:lnTo>
                        <a:pt x="11341" y="3538"/>
                      </a:lnTo>
                      <a:lnTo>
                        <a:pt x="11215" y="3302"/>
                      </a:lnTo>
                      <a:lnTo>
                        <a:pt x="11186" y="3606"/>
                      </a:lnTo>
                      <a:close/>
                      <a:moveTo>
                        <a:pt x="10934" y="3168"/>
                      </a:moveTo>
                      <a:lnTo>
                        <a:pt x="11060" y="3370"/>
                      </a:lnTo>
                      <a:lnTo>
                        <a:pt x="11089" y="3066"/>
                      </a:lnTo>
                      <a:lnTo>
                        <a:pt x="10963" y="2898"/>
                      </a:lnTo>
                      <a:lnTo>
                        <a:pt x="10934" y="3168"/>
                      </a:lnTo>
                      <a:close/>
                      <a:moveTo>
                        <a:pt x="10696" y="2898"/>
                      </a:moveTo>
                      <a:lnTo>
                        <a:pt x="10800" y="2932"/>
                      </a:lnTo>
                      <a:lnTo>
                        <a:pt x="10807" y="2932"/>
                      </a:lnTo>
                      <a:lnTo>
                        <a:pt x="10837" y="2662"/>
                      </a:lnTo>
                      <a:lnTo>
                        <a:pt x="10822" y="2628"/>
                      </a:lnTo>
                      <a:lnTo>
                        <a:pt x="10696" y="2595"/>
                      </a:lnTo>
                      <a:lnTo>
                        <a:pt x="10696" y="2898"/>
                      </a:lnTo>
                      <a:close/>
                      <a:moveTo>
                        <a:pt x="10429" y="2864"/>
                      </a:moveTo>
                      <a:lnTo>
                        <a:pt x="10563" y="2864"/>
                      </a:lnTo>
                      <a:lnTo>
                        <a:pt x="10563" y="2561"/>
                      </a:lnTo>
                      <a:lnTo>
                        <a:pt x="10429" y="2561"/>
                      </a:lnTo>
                      <a:lnTo>
                        <a:pt x="10429" y="2864"/>
                      </a:lnTo>
                      <a:close/>
                      <a:moveTo>
                        <a:pt x="10162" y="2763"/>
                      </a:moveTo>
                      <a:lnTo>
                        <a:pt x="10296" y="2831"/>
                      </a:lnTo>
                      <a:lnTo>
                        <a:pt x="10296" y="2494"/>
                      </a:lnTo>
                      <a:lnTo>
                        <a:pt x="10162" y="2460"/>
                      </a:lnTo>
                      <a:lnTo>
                        <a:pt x="10162" y="2763"/>
                      </a:lnTo>
                      <a:close/>
                      <a:moveTo>
                        <a:pt x="9888" y="2696"/>
                      </a:moveTo>
                      <a:lnTo>
                        <a:pt x="10021" y="2729"/>
                      </a:lnTo>
                      <a:lnTo>
                        <a:pt x="10021" y="2426"/>
                      </a:lnTo>
                      <a:lnTo>
                        <a:pt x="9888" y="2393"/>
                      </a:lnTo>
                      <a:lnTo>
                        <a:pt x="9888" y="2696"/>
                      </a:lnTo>
                      <a:close/>
                      <a:moveTo>
                        <a:pt x="9621" y="2628"/>
                      </a:moveTo>
                      <a:lnTo>
                        <a:pt x="9754" y="2662"/>
                      </a:lnTo>
                      <a:lnTo>
                        <a:pt x="9754" y="2359"/>
                      </a:lnTo>
                      <a:lnTo>
                        <a:pt x="9621" y="2325"/>
                      </a:lnTo>
                      <a:lnTo>
                        <a:pt x="9621" y="2628"/>
                      </a:lnTo>
                      <a:close/>
                      <a:moveTo>
                        <a:pt x="9354" y="2595"/>
                      </a:moveTo>
                      <a:lnTo>
                        <a:pt x="9487" y="2628"/>
                      </a:lnTo>
                      <a:lnTo>
                        <a:pt x="9487" y="2325"/>
                      </a:lnTo>
                      <a:lnTo>
                        <a:pt x="9354" y="2291"/>
                      </a:lnTo>
                      <a:lnTo>
                        <a:pt x="9354" y="2595"/>
                      </a:lnTo>
                      <a:close/>
                      <a:moveTo>
                        <a:pt x="9087" y="2494"/>
                      </a:moveTo>
                      <a:lnTo>
                        <a:pt x="9220" y="2561"/>
                      </a:lnTo>
                      <a:lnTo>
                        <a:pt x="9220" y="2258"/>
                      </a:lnTo>
                      <a:lnTo>
                        <a:pt x="9087" y="2190"/>
                      </a:lnTo>
                      <a:lnTo>
                        <a:pt x="9087" y="2494"/>
                      </a:lnTo>
                      <a:close/>
                      <a:moveTo>
                        <a:pt x="8820" y="2426"/>
                      </a:moveTo>
                      <a:lnTo>
                        <a:pt x="8953" y="2460"/>
                      </a:lnTo>
                      <a:lnTo>
                        <a:pt x="8953" y="2157"/>
                      </a:lnTo>
                      <a:lnTo>
                        <a:pt x="8820" y="2123"/>
                      </a:lnTo>
                      <a:lnTo>
                        <a:pt x="8820" y="2426"/>
                      </a:lnTo>
                      <a:close/>
                      <a:moveTo>
                        <a:pt x="8552" y="2393"/>
                      </a:moveTo>
                      <a:lnTo>
                        <a:pt x="8686" y="2393"/>
                      </a:lnTo>
                      <a:lnTo>
                        <a:pt x="8686" y="2123"/>
                      </a:lnTo>
                      <a:lnTo>
                        <a:pt x="8552" y="2089"/>
                      </a:lnTo>
                      <a:lnTo>
                        <a:pt x="8552" y="2393"/>
                      </a:lnTo>
                      <a:close/>
                      <a:moveTo>
                        <a:pt x="8285" y="2325"/>
                      </a:moveTo>
                      <a:lnTo>
                        <a:pt x="8419" y="2359"/>
                      </a:lnTo>
                      <a:lnTo>
                        <a:pt x="8426" y="2056"/>
                      </a:lnTo>
                      <a:lnTo>
                        <a:pt x="8293" y="2022"/>
                      </a:lnTo>
                      <a:lnTo>
                        <a:pt x="8285" y="2325"/>
                      </a:lnTo>
                      <a:close/>
                      <a:moveTo>
                        <a:pt x="8018" y="2258"/>
                      </a:moveTo>
                      <a:lnTo>
                        <a:pt x="8152" y="2291"/>
                      </a:lnTo>
                      <a:lnTo>
                        <a:pt x="8159" y="1988"/>
                      </a:lnTo>
                      <a:lnTo>
                        <a:pt x="8026" y="1954"/>
                      </a:lnTo>
                      <a:lnTo>
                        <a:pt x="8018" y="2258"/>
                      </a:lnTo>
                      <a:close/>
                      <a:moveTo>
                        <a:pt x="7751" y="2190"/>
                      </a:moveTo>
                      <a:lnTo>
                        <a:pt x="7885" y="2190"/>
                      </a:lnTo>
                      <a:lnTo>
                        <a:pt x="7892" y="1887"/>
                      </a:lnTo>
                      <a:lnTo>
                        <a:pt x="7759" y="1887"/>
                      </a:lnTo>
                      <a:lnTo>
                        <a:pt x="7751" y="2190"/>
                      </a:lnTo>
                      <a:close/>
                      <a:moveTo>
                        <a:pt x="7477" y="2123"/>
                      </a:moveTo>
                      <a:lnTo>
                        <a:pt x="7618" y="2157"/>
                      </a:lnTo>
                      <a:lnTo>
                        <a:pt x="7625" y="1853"/>
                      </a:lnTo>
                      <a:lnTo>
                        <a:pt x="7492" y="1820"/>
                      </a:lnTo>
                      <a:lnTo>
                        <a:pt x="7477" y="2123"/>
                      </a:lnTo>
                      <a:close/>
                      <a:moveTo>
                        <a:pt x="7210" y="2056"/>
                      </a:moveTo>
                      <a:lnTo>
                        <a:pt x="7343" y="2089"/>
                      </a:lnTo>
                      <a:lnTo>
                        <a:pt x="7358" y="1786"/>
                      </a:lnTo>
                      <a:lnTo>
                        <a:pt x="7225" y="1752"/>
                      </a:lnTo>
                      <a:lnTo>
                        <a:pt x="7210" y="2056"/>
                      </a:lnTo>
                      <a:close/>
                      <a:moveTo>
                        <a:pt x="6943" y="1988"/>
                      </a:moveTo>
                      <a:lnTo>
                        <a:pt x="7076" y="2022"/>
                      </a:lnTo>
                      <a:lnTo>
                        <a:pt x="7084" y="1719"/>
                      </a:lnTo>
                      <a:lnTo>
                        <a:pt x="6950" y="1685"/>
                      </a:lnTo>
                      <a:lnTo>
                        <a:pt x="6943" y="1988"/>
                      </a:lnTo>
                      <a:close/>
                      <a:moveTo>
                        <a:pt x="6676" y="1954"/>
                      </a:moveTo>
                      <a:lnTo>
                        <a:pt x="6809" y="1988"/>
                      </a:lnTo>
                      <a:lnTo>
                        <a:pt x="6817" y="1685"/>
                      </a:lnTo>
                      <a:lnTo>
                        <a:pt x="6683" y="1651"/>
                      </a:lnTo>
                      <a:lnTo>
                        <a:pt x="6676" y="1954"/>
                      </a:lnTo>
                      <a:close/>
                      <a:moveTo>
                        <a:pt x="6409" y="1853"/>
                      </a:moveTo>
                      <a:lnTo>
                        <a:pt x="6542" y="1887"/>
                      </a:lnTo>
                      <a:lnTo>
                        <a:pt x="6550" y="1584"/>
                      </a:lnTo>
                      <a:lnTo>
                        <a:pt x="6416" y="1550"/>
                      </a:lnTo>
                      <a:lnTo>
                        <a:pt x="6409" y="1853"/>
                      </a:lnTo>
                      <a:close/>
                      <a:moveTo>
                        <a:pt x="6142" y="1786"/>
                      </a:moveTo>
                      <a:lnTo>
                        <a:pt x="6275" y="1820"/>
                      </a:lnTo>
                      <a:lnTo>
                        <a:pt x="6283" y="1516"/>
                      </a:lnTo>
                      <a:lnTo>
                        <a:pt x="6149" y="1483"/>
                      </a:lnTo>
                      <a:lnTo>
                        <a:pt x="6142" y="1786"/>
                      </a:lnTo>
                      <a:close/>
                      <a:moveTo>
                        <a:pt x="5882" y="1752"/>
                      </a:moveTo>
                      <a:lnTo>
                        <a:pt x="6008" y="1752"/>
                      </a:lnTo>
                      <a:lnTo>
                        <a:pt x="6016" y="1483"/>
                      </a:lnTo>
                      <a:lnTo>
                        <a:pt x="5882" y="1449"/>
                      </a:lnTo>
                      <a:lnTo>
                        <a:pt x="5882" y="1752"/>
                      </a:lnTo>
                      <a:close/>
                      <a:moveTo>
                        <a:pt x="5615" y="1685"/>
                      </a:moveTo>
                      <a:lnTo>
                        <a:pt x="5749" y="1719"/>
                      </a:lnTo>
                      <a:lnTo>
                        <a:pt x="5749" y="1415"/>
                      </a:lnTo>
                      <a:lnTo>
                        <a:pt x="5615" y="1382"/>
                      </a:lnTo>
                      <a:lnTo>
                        <a:pt x="5615" y="1685"/>
                      </a:lnTo>
                      <a:close/>
                      <a:moveTo>
                        <a:pt x="5348" y="1584"/>
                      </a:moveTo>
                      <a:lnTo>
                        <a:pt x="5482" y="1651"/>
                      </a:lnTo>
                      <a:lnTo>
                        <a:pt x="5482" y="1314"/>
                      </a:lnTo>
                      <a:lnTo>
                        <a:pt x="5348" y="1280"/>
                      </a:lnTo>
                      <a:lnTo>
                        <a:pt x="5348" y="1584"/>
                      </a:lnTo>
                      <a:close/>
                      <a:moveTo>
                        <a:pt x="5081" y="1550"/>
                      </a:moveTo>
                      <a:lnTo>
                        <a:pt x="5215" y="1550"/>
                      </a:lnTo>
                      <a:lnTo>
                        <a:pt x="5215" y="1247"/>
                      </a:lnTo>
                      <a:lnTo>
                        <a:pt x="5081" y="1247"/>
                      </a:lnTo>
                      <a:lnTo>
                        <a:pt x="5081" y="1550"/>
                      </a:lnTo>
                      <a:close/>
                      <a:moveTo>
                        <a:pt x="4814" y="1483"/>
                      </a:moveTo>
                      <a:lnTo>
                        <a:pt x="4948" y="1516"/>
                      </a:lnTo>
                      <a:lnTo>
                        <a:pt x="4948" y="1213"/>
                      </a:lnTo>
                      <a:lnTo>
                        <a:pt x="4814" y="1179"/>
                      </a:lnTo>
                      <a:lnTo>
                        <a:pt x="4814" y="1483"/>
                      </a:lnTo>
                      <a:close/>
                      <a:moveTo>
                        <a:pt x="4547" y="1415"/>
                      </a:moveTo>
                      <a:lnTo>
                        <a:pt x="4680" y="1449"/>
                      </a:lnTo>
                      <a:lnTo>
                        <a:pt x="4680" y="1146"/>
                      </a:lnTo>
                      <a:lnTo>
                        <a:pt x="4547" y="1112"/>
                      </a:lnTo>
                      <a:lnTo>
                        <a:pt x="4547" y="1415"/>
                      </a:lnTo>
                      <a:close/>
                      <a:moveTo>
                        <a:pt x="4273" y="1314"/>
                      </a:moveTo>
                      <a:lnTo>
                        <a:pt x="4406" y="1382"/>
                      </a:lnTo>
                      <a:lnTo>
                        <a:pt x="4406" y="1078"/>
                      </a:lnTo>
                      <a:lnTo>
                        <a:pt x="4273" y="1011"/>
                      </a:lnTo>
                      <a:lnTo>
                        <a:pt x="4273" y="1314"/>
                      </a:lnTo>
                      <a:close/>
                      <a:moveTo>
                        <a:pt x="4005" y="1280"/>
                      </a:moveTo>
                      <a:lnTo>
                        <a:pt x="4139" y="1314"/>
                      </a:lnTo>
                      <a:lnTo>
                        <a:pt x="4139" y="1011"/>
                      </a:lnTo>
                      <a:lnTo>
                        <a:pt x="4005" y="977"/>
                      </a:lnTo>
                      <a:lnTo>
                        <a:pt x="4005" y="1280"/>
                      </a:lnTo>
                      <a:close/>
                      <a:moveTo>
                        <a:pt x="3738" y="1213"/>
                      </a:moveTo>
                      <a:lnTo>
                        <a:pt x="3872" y="1247"/>
                      </a:lnTo>
                      <a:lnTo>
                        <a:pt x="3872" y="944"/>
                      </a:lnTo>
                      <a:lnTo>
                        <a:pt x="3738" y="910"/>
                      </a:lnTo>
                      <a:lnTo>
                        <a:pt x="3738" y="1213"/>
                      </a:lnTo>
                      <a:close/>
                      <a:moveTo>
                        <a:pt x="3471" y="1146"/>
                      </a:moveTo>
                      <a:lnTo>
                        <a:pt x="3605" y="1179"/>
                      </a:lnTo>
                      <a:lnTo>
                        <a:pt x="3605" y="876"/>
                      </a:lnTo>
                      <a:lnTo>
                        <a:pt x="3471" y="842"/>
                      </a:lnTo>
                      <a:lnTo>
                        <a:pt x="3471" y="1146"/>
                      </a:lnTo>
                      <a:close/>
                      <a:moveTo>
                        <a:pt x="3204" y="1112"/>
                      </a:moveTo>
                      <a:lnTo>
                        <a:pt x="3338" y="1112"/>
                      </a:lnTo>
                      <a:lnTo>
                        <a:pt x="3338" y="809"/>
                      </a:lnTo>
                      <a:lnTo>
                        <a:pt x="3204" y="809"/>
                      </a:lnTo>
                      <a:lnTo>
                        <a:pt x="3204" y="1112"/>
                      </a:lnTo>
                      <a:close/>
                      <a:moveTo>
                        <a:pt x="2937" y="1011"/>
                      </a:moveTo>
                      <a:lnTo>
                        <a:pt x="3071" y="1078"/>
                      </a:lnTo>
                      <a:lnTo>
                        <a:pt x="3071" y="775"/>
                      </a:lnTo>
                      <a:lnTo>
                        <a:pt x="2937" y="708"/>
                      </a:lnTo>
                      <a:lnTo>
                        <a:pt x="2937" y="1011"/>
                      </a:lnTo>
                      <a:close/>
                      <a:moveTo>
                        <a:pt x="2670" y="944"/>
                      </a:moveTo>
                      <a:lnTo>
                        <a:pt x="2804" y="977"/>
                      </a:lnTo>
                      <a:lnTo>
                        <a:pt x="2804" y="674"/>
                      </a:lnTo>
                      <a:lnTo>
                        <a:pt x="2670" y="640"/>
                      </a:lnTo>
                      <a:lnTo>
                        <a:pt x="2670" y="944"/>
                      </a:lnTo>
                      <a:close/>
                      <a:moveTo>
                        <a:pt x="2403" y="910"/>
                      </a:moveTo>
                      <a:lnTo>
                        <a:pt x="2537" y="910"/>
                      </a:lnTo>
                      <a:lnTo>
                        <a:pt x="2544" y="607"/>
                      </a:lnTo>
                      <a:lnTo>
                        <a:pt x="2411" y="607"/>
                      </a:lnTo>
                      <a:lnTo>
                        <a:pt x="2403" y="910"/>
                      </a:lnTo>
                      <a:close/>
                      <a:moveTo>
                        <a:pt x="2136" y="842"/>
                      </a:moveTo>
                      <a:lnTo>
                        <a:pt x="2270" y="876"/>
                      </a:lnTo>
                      <a:lnTo>
                        <a:pt x="2277" y="573"/>
                      </a:lnTo>
                      <a:lnTo>
                        <a:pt x="2144" y="539"/>
                      </a:lnTo>
                      <a:lnTo>
                        <a:pt x="2136" y="842"/>
                      </a:lnTo>
                      <a:close/>
                      <a:moveTo>
                        <a:pt x="1862" y="775"/>
                      </a:moveTo>
                      <a:lnTo>
                        <a:pt x="2003" y="809"/>
                      </a:lnTo>
                      <a:lnTo>
                        <a:pt x="2010" y="505"/>
                      </a:lnTo>
                      <a:lnTo>
                        <a:pt x="1877" y="472"/>
                      </a:lnTo>
                      <a:lnTo>
                        <a:pt x="1862" y="775"/>
                      </a:lnTo>
                      <a:close/>
                      <a:moveTo>
                        <a:pt x="1595" y="674"/>
                      </a:moveTo>
                      <a:lnTo>
                        <a:pt x="1728" y="708"/>
                      </a:lnTo>
                      <a:lnTo>
                        <a:pt x="1743" y="404"/>
                      </a:lnTo>
                      <a:lnTo>
                        <a:pt x="1610" y="371"/>
                      </a:lnTo>
                      <a:lnTo>
                        <a:pt x="1595" y="674"/>
                      </a:lnTo>
                      <a:close/>
                      <a:moveTo>
                        <a:pt x="1328" y="640"/>
                      </a:moveTo>
                      <a:lnTo>
                        <a:pt x="1461" y="674"/>
                      </a:lnTo>
                      <a:lnTo>
                        <a:pt x="1469" y="371"/>
                      </a:lnTo>
                      <a:lnTo>
                        <a:pt x="1335" y="337"/>
                      </a:lnTo>
                      <a:lnTo>
                        <a:pt x="1328" y="640"/>
                      </a:lnTo>
                      <a:close/>
                      <a:moveTo>
                        <a:pt x="1061" y="573"/>
                      </a:moveTo>
                      <a:lnTo>
                        <a:pt x="1194" y="607"/>
                      </a:lnTo>
                      <a:lnTo>
                        <a:pt x="1202" y="303"/>
                      </a:lnTo>
                      <a:lnTo>
                        <a:pt x="1068" y="270"/>
                      </a:lnTo>
                      <a:lnTo>
                        <a:pt x="1061" y="573"/>
                      </a:lnTo>
                      <a:close/>
                      <a:moveTo>
                        <a:pt x="794" y="505"/>
                      </a:moveTo>
                      <a:lnTo>
                        <a:pt x="927" y="539"/>
                      </a:lnTo>
                      <a:lnTo>
                        <a:pt x="935" y="236"/>
                      </a:lnTo>
                      <a:lnTo>
                        <a:pt x="801" y="202"/>
                      </a:lnTo>
                      <a:lnTo>
                        <a:pt x="794" y="505"/>
                      </a:lnTo>
                      <a:close/>
                      <a:moveTo>
                        <a:pt x="527" y="472"/>
                      </a:moveTo>
                      <a:lnTo>
                        <a:pt x="660" y="472"/>
                      </a:lnTo>
                      <a:lnTo>
                        <a:pt x="668" y="168"/>
                      </a:lnTo>
                      <a:lnTo>
                        <a:pt x="534" y="168"/>
                      </a:lnTo>
                      <a:lnTo>
                        <a:pt x="527" y="472"/>
                      </a:lnTo>
                      <a:close/>
                      <a:moveTo>
                        <a:pt x="260" y="371"/>
                      </a:moveTo>
                      <a:lnTo>
                        <a:pt x="393" y="404"/>
                      </a:lnTo>
                      <a:lnTo>
                        <a:pt x="401" y="101"/>
                      </a:lnTo>
                      <a:lnTo>
                        <a:pt x="267" y="67"/>
                      </a:lnTo>
                      <a:lnTo>
                        <a:pt x="260" y="371"/>
                      </a:lnTo>
                      <a:close/>
                      <a:moveTo>
                        <a:pt x="0" y="303"/>
                      </a:moveTo>
                      <a:lnTo>
                        <a:pt x="126" y="337"/>
                      </a:lnTo>
                      <a:lnTo>
                        <a:pt x="134" y="34"/>
                      </a:lnTo>
                      <a:lnTo>
                        <a:pt x="0" y="0"/>
                      </a:lnTo>
                      <a:lnTo>
                        <a:pt x="0" y="303"/>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0" name="Freeform 9"/>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close/>
                      <a:moveTo>
                        <a:pt x="611" y="18254"/>
                      </a:moveTo>
                      <a:lnTo>
                        <a:pt x="349" y="18558"/>
                      </a:lnTo>
                      <a:lnTo>
                        <a:pt x="349" y="21296"/>
                      </a:lnTo>
                      <a:lnTo>
                        <a:pt x="611" y="20992"/>
                      </a:lnTo>
                      <a:lnTo>
                        <a:pt x="611" y="18254"/>
                      </a:lnTo>
                      <a:close/>
                      <a:moveTo>
                        <a:pt x="1135" y="17645"/>
                      </a:moveTo>
                      <a:lnTo>
                        <a:pt x="873" y="18254"/>
                      </a:lnTo>
                      <a:lnTo>
                        <a:pt x="873" y="20992"/>
                      </a:lnTo>
                      <a:lnTo>
                        <a:pt x="1135" y="20687"/>
                      </a:lnTo>
                      <a:lnTo>
                        <a:pt x="1135" y="17645"/>
                      </a:lnTo>
                      <a:close/>
                      <a:moveTo>
                        <a:pt x="1644" y="17341"/>
                      </a:moveTo>
                      <a:lnTo>
                        <a:pt x="1396" y="17341"/>
                      </a:lnTo>
                      <a:lnTo>
                        <a:pt x="1396" y="20079"/>
                      </a:lnTo>
                      <a:lnTo>
                        <a:pt x="1658" y="20079"/>
                      </a:lnTo>
                      <a:lnTo>
                        <a:pt x="1644" y="17341"/>
                      </a:lnTo>
                      <a:close/>
                      <a:moveTo>
                        <a:pt x="2167" y="17037"/>
                      </a:moveTo>
                      <a:lnTo>
                        <a:pt x="1905" y="17037"/>
                      </a:lnTo>
                      <a:lnTo>
                        <a:pt x="1920" y="19775"/>
                      </a:lnTo>
                      <a:lnTo>
                        <a:pt x="2196" y="19470"/>
                      </a:lnTo>
                      <a:lnTo>
                        <a:pt x="2167" y="17037"/>
                      </a:lnTo>
                      <a:close/>
                      <a:moveTo>
                        <a:pt x="2705" y="16428"/>
                      </a:moveTo>
                      <a:lnTo>
                        <a:pt x="2429" y="16732"/>
                      </a:lnTo>
                      <a:lnTo>
                        <a:pt x="2458" y="19470"/>
                      </a:lnTo>
                      <a:lnTo>
                        <a:pt x="2720" y="19166"/>
                      </a:lnTo>
                      <a:lnTo>
                        <a:pt x="2705" y="16428"/>
                      </a:lnTo>
                      <a:close/>
                      <a:moveTo>
                        <a:pt x="3229" y="16124"/>
                      </a:moveTo>
                      <a:lnTo>
                        <a:pt x="2967" y="16428"/>
                      </a:lnTo>
                      <a:lnTo>
                        <a:pt x="2982" y="19166"/>
                      </a:lnTo>
                      <a:lnTo>
                        <a:pt x="3244" y="18862"/>
                      </a:lnTo>
                      <a:lnTo>
                        <a:pt x="3229" y="16124"/>
                      </a:lnTo>
                      <a:close/>
                      <a:moveTo>
                        <a:pt x="3753" y="15820"/>
                      </a:moveTo>
                      <a:lnTo>
                        <a:pt x="3491" y="15820"/>
                      </a:lnTo>
                      <a:lnTo>
                        <a:pt x="3505" y="18558"/>
                      </a:lnTo>
                      <a:lnTo>
                        <a:pt x="3767" y="18558"/>
                      </a:lnTo>
                      <a:lnTo>
                        <a:pt x="3753" y="15820"/>
                      </a:lnTo>
                      <a:close/>
                      <a:moveTo>
                        <a:pt x="4276" y="14907"/>
                      </a:moveTo>
                      <a:lnTo>
                        <a:pt x="4015" y="15515"/>
                      </a:lnTo>
                      <a:lnTo>
                        <a:pt x="4029" y="18254"/>
                      </a:lnTo>
                      <a:lnTo>
                        <a:pt x="4291" y="17645"/>
                      </a:lnTo>
                      <a:lnTo>
                        <a:pt x="4276" y="14907"/>
                      </a:lnTo>
                      <a:close/>
                      <a:moveTo>
                        <a:pt x="4800" y="14603"/>
                      </a:moveTo>
                      <a:lnTo>
                        <a:pt x="4538" y="14907"/>
                      </a:lnTo>
                      <a:lnTo>
                        <a:pt x="4553" y="17645"/>
                      </a:lnTo>
                      <a:lnTo>
                        <a:pt x="4815" y="17341"/>
                      </a:lnTo>
                      <a:lnTo>
                        <a:pt x="4800" y="14603"/>
                      </a:lnTo>
                      <a:close/>
                      <a:moveTo>
                        <a:pt x="5324" y="14299"/>
                      </a:moveTo>
                      <a:lnTo>
                        <a:pt x="5062" y="14299"/>
                      </a:lnTo>
                      <a:lnTo>
                        <a:pt x="5076" y="17037"/>
                      </a:lnTo>
                      <a:lnTo>
                        <a:pt x="5338" y="17037"/>
                      </a:lnTo>
                      <a:lnTo>
                        <a:pt x="5324" y="14299"/>
                      </a:lnTo>
                      <a:close/>
                      <a:moveTo>
                        <a:pt x="5847" y="13690"/>
                      </a:moveTo>
                      <a:lnTo>
                        <a:pt x="5585" y="13994"/>
                      </a:lnTo>
                      <a:lnTo>
                        <a:pt x="5600" y="16732"/>
                      </a:lnTo>
                      <a:lnTo>
                        <a:pt x="5862" y="16428"/>
                      </a:lnTo>
                      <a:lnTo>
                        <a:pt x="5847" y="13690"/>
                      </a:lnTo>
                      <a:close/>
                      <a:moveTo>
                        <a:pt x="6371" y="13386"/>
                      </a:moveTo>
                      <a:lnTo>
                        <a:pt x="6109" y="13690"/>
                      </a:lnTo>
                      <a:lnTo>
                        <a:pt x="6124" y="16428"/>
                      </a:lnTo>
                      <a:lnTo>
                        <a:pt x="6385" y="16124"/>
                      </a:lnTo>
                      <a:lnTo>
                        <a:pt x="6371" y="13386"/>
                      </a:lnTo>
                      <a:close/>
                      <a:moveTo>
                        <a:pt x="6895" y="13082"/>
                      </a:moveTo>
                      <a:lnTo>
                        <a:pt x="6633" y="13082"/>
                      </a:lnTo>
                      <a:lnTo>
                        <a:pt x="6647" y="15820"/>
                      </a:lnTo>
                      <a:lnTo>
                        <a:pt x="6909" y="15820"/>
                      </a:lnTo>
                      <a:lnTo>
                        <a:pt x="6895" y="13082"/>
                      </a:lnTo>
                      <a:close/>
                      <a:moveTo>
                        <a:pt x="7418" y="12169"/>
                      </a:moveTo>
                      <a:lnTo>
                        <a:pt x="7156" y="12777"/>
                      </a:lnTo>
                      <a:lnTo>
                        <a:pt x="7185" y="15515"/>
                      </a:lnTo>
                      <a:lnTo>
                        <a:pt x="7447" y="14907"/>
                      </a:lnTo>
                      <a:lnTo>
                        <a:pt x="7418" y="12169"/>
                      </a:lnTo>
                      <a:close/>
                      <a:moveTo>
                        <a:pt x="7956" y="11865"/>
                      </a:moveTo>
                      <a:lnTo>
                        <a:pt x="7680" y="12169"/>
                      </a:lnTo>
                      <a:lnTo>
                        <a:pt x="7709" y="14907"/>
                      </a:lnTo>
                      <a:lnTo>
                        <a:pt x="7956" y="14603"/>
                      </a:lnTo>
                      <a:lnTo>
                        <a:pt x="7956" y="11865"/>
                      </a:lnTo>
                      <a:close/>
                      <a:moveTo>
                        <a:pt x="8480" y="11561"/>
                      </a:moveTo>
                      <a:lnTo>
                        <a:pt x="8218" y="11561"/>
                      </a:lnTo>
                      <a:lnTo>
                        <a:pt x="8218" y="14299"/>
                      </a:lnTo>
                      <a:lnTo>
                        <a:pt x="8480" y="14299"/>
                      </a:lnTo>
                      <a:lnTo>
                        <a:pt x="8480" y="11561"/>
                      </a:lnTo>
                      <a:close/>
                      <a:moveTo>
                        <a:pt x="9004" y="10952"/>
                      </a:moveTo>
                      <a:lnTo>
                        <a:pt x="8742" y="11256"/>
                      </a:lnTo>
                      <a:lnTo>
                        <a:pt x="8742" y="13994"/>
                      </a:lnTo>
                      <a:lnTo>
                        <a:pt x="9004" y="13690"/>
                      </a:lnTo>
                      <a:lnTo>
                        <a:pt x="9004" y="10952"/>
                      </a:lnTo>
                      <a:close/>
                      <a:moveTo>
                        <a:pt x="9527" y="10648"/>
                      </a:moveTo>
                      <a:lnTo>
                        <a:pt x="9265" y="10952"/>
                      </a:lnTo>
                      <a:lnTo>
                        <a:pt x="9265" y="13690"/>
                      </a:lnTo>
                      <a:lnTo>
                        <a:pt x="9527" y="13386"/>
                      </a:lnTo>
                      <a:lnTo>
                        <a:pt x="9527" y="10648"/>
                      </a:lnTo>
                      <a:close/>
                      <a:moveTo>
                        <a:pt x="10051" y="10344"/>
                      </a:moveTo>
                      <a:lnTo>
                        <a:pt x="9789" y="10344"/>
                      </a:lnTo>
                      <a:lnTo>
                        <a:pt x="9789" y="13082"/>
                      </a:lnTo>
                      <a:lnTo>
                        <a:pt x="10051" y="13082"/>
                      </a:lnTo>
                      <a:lnTo>
                        <a:pt x="10051" y="10344"/>
                      </a:lnTo>
                      <a:close/>
                      <a:moveTo>
                        <a:pt x="10575" y="9431"/>
                      </a:moveTo>
                      <a:lnTo>
                        <a:pt x="10313" y="10039"/>
                      </a:lnTo>
                      <a:lnTo>
                        <a:pt x="10313" y="12777"/>
                      </a:lnTo>
                      <a:lnTo>
                        <a:pt x="10575" y="12169"/>
                      </a:lnTo>
                      <a:lnTo>
                        <a:pt x="10575" y="9431"/>
                      </a:lnTo>
                      <a:close/>
                      <a:moveTo>
                        <a:pt x="11098" y="9127"/>
                      </a:moveTo>
                      <a:lnTo>
                        <a:pt x="10836" y="9431"/>
                      </a:lnTo>
                      <a:lnTo>
                        <a:pt x="10836" y="12169"/>
                      </a:lnTo>
                      <a:lnTo>
                        <a:pt x="11098" y="11865"/>
                      </a:lnTo>
                      <a:lnTo>
                        <a:pt x="11098" y="9127"/>
                      </a:lnTo>
                      <a:close/>
                      <a:moveTo>
                        <a:pt x="11622" y="8823"/>
                      </a:moveTo>
                      <a:lnTo>
                        <a:pt x="11360" y="8823"/>
                      </a:lnTo>
                      <a:lnTo>
                        <a:pt x="11360" y="11561"/>
                      </a:lnTo>
                      <a:lnTo>
                        <a:pt x="11622" y="11561"/>
                      </a:lnTo>
                      <a:lnTo>
                        <a:pt x="11622" y="8823"/>
                      </a:lnTo>
                      <a:close/>
                      <a:moveTo>
                        <a:pt x="12145" y="8214"/>
                      </a:moveTo>
                      <a:lnTo>
                        <a:pt x="11884" y="8518"/>
                      </a:lnTo>
                      <a:lnTo>
                        <a:pt x="11884" y="11256"/>
                      </a:lnTo>
                      <a:lnTo>
                        <a:pt x="12145" y="10952"/>
                      </a:lnTo>
                      <a:lnTo>
                        <a:pt x="12145" y="8214"/>
                      </a:lnTo>
                      <a:close/>
                      <a:moveTo>
                        <a:pt x="12669" y="7910"/>
                      </a:moveTo>
                      <a:lnTo>
                        <a:pt x="12407" y="8214"/>
                      </a:lnTo>
                      <a:lnTo>
                        <a:pt x="12407" y="10952"/>
                      </a:lnTo>
                      <a:lnTo>
                        <a:pt x="12669" y="10648"/>
                      </a:lnTo>
                      <a:lnTo>
                        <a:pt x="12669" y="7910"/>
                      </a:lnTo>
                      <a:close/>
                      <a:moveTo>
                        <a:pt x="13207" y="7606"/>
                      </a:moveTo>
                      <a:lnTo>
                        <a:pt x="12931" y="7606"/>
                      </a:lnTo>
                      <a:lnTo>
                        <a:pt x="12931" y="10344"/>
                      </a:lnTo>
                      <a:lnTo>
                        <a:pt x="13207" y="10344"/>
                      </a:lnTo>
                      <a:lnTo>
                        <a:pt x="13207" y="7606"/>
                      </a:lnTo>
                      <a:close/>
                      <a:moveTo>
                        <a:pt x="13731" y="6693"/>
                      </a:moveTo>
                      <a:lnTo>
                        <a:pt x="13469" y="6997"/>
                      </a:lnTo>
                      <a:lnTo>
                        <a:pt x="13469" y="10039"/>
                      </a:lnTo>
                      <a:lnTo>
                        <a:pt x="13731" y="9431"/>
                      </a:lnTo>
                      <a:lnTo>
                        <a:pt x="13731" y="6693"/>
                      </a:lnTo>
                      <a:close/>
                      <a:moveTo>
                        <a:pt x="14255" y="6389"/>
                      </a:moveTo>
                      <a:lnTo>
                        <a:pt x="13993" y="6693"/>
                      </a:lnTo>
                      <a:lnTo>
                        <a:pt x="13993" y="9431"/>
                      </a:lnTo>
                      <a:lnTo>
                        <a:pt x="14255" y="9127"/>
                      </a:lnTo>
                      <a:lnTo>
                        <a:pt x="14255" y="6389"/>
                      </a:lnTo>
                      <a:close/>
                      <a:moveTo>
                        <a:pt x="14778" y="6085"/>
                      </a:moveTo>
                      <a:lnTo>
                        <a:pt x="14516" y="6085"/>
                      </a:lnTo>
                      <a:lnTo>
                        <a:pt x="14516" y="8823"/>
                      </a:lnTo>
                      <a:lnTo>
                        <a:pt x="14778" y="8823"/>
                      </a:lnTo>
                      <a:lnTo>
                        <a:pt x="14778" y="6085"/>
                      </a:lnTo>
                      <a:close/>
                      <a:moveTo>
                        <a:pt x="15302" y="5476"/>
                      </a:moveTo>
                      <a:lnTo>
                        <a:pt x="15040" y="5780"/>
                      </a:lnTo>
                      <a:lnTo>
                        <a:pt x="15040" y="8518"/>
                      </a:lnTo>
                      <a:lnTo>
                        <a:pt x="15302" y="8214"/>
                      </a:lnTo>
                      <a:lnTo>
                        <a:pt x="15302" y="5476"/>
                      </a:lnTo>
                      <a:close/>
                      <a:moveTo>
                        <a:pt x="15825" y="5172"/>
                      </a:moveTo>
                      <a:lnTo>
                        <a:pt x="15564" y="5476"/>
                      </a:lnTo>
                      <a:lnTo>
                        <a:pt x="15564" y="8214"/>
                      </a:lnTo>
                      <a:lnTo>
                        <a:pt x="15825" y="7910"/>
                      </a:lnTo>
                      <a:lnTo>
                        <a:pt x="15825" y="5172"/>
                      </a:lnTo>
                      <a:close/>
                      <a:moveTo>
                        <a:pt x="16349" y="4868"/>
                      </a:moveTo>
                      <a:lnTo>
                        <a:pt x="16087" y="4868"/>
                      </a:lnTo>
                      <a:lnTo>
                        <a:pt x="16087" y="7606"/>
                      </a:lnTo>
                      <a:lnTo>
                        <a:pt x="16349" y="7606"/>
                      </a:lnTo>
                      <a:lnTo>
                        <a:pt x="16349" y="4868"/>
                      </a:lnTo>
                      <a:close/>
                      <a:moveTo>
                        <a:pt x="16873" y="3955"/>
                      </a:moveTo>
                      <a:lnTo>
                        <a:pt x="16611" y="4259"/>
                      </a:lnTo>
                      <a:lnTo>
                        <a:pt x="16611" y="6997"/>
                      </a:lnTo>
                      <a:lnTo>
                        <a:pt x="16873" y="6693"/>
                      </a:lnTo>
                      <a:lnTo>
                        <a:pt x="16873" y="3955"/>
                      </a:lnTo>
                      <a:close/>
                      <a:moveTo>
                        <a:pt x="17396" y="3651"/>
                      </a:moveTo>
                      <a:lnTo>
                        <a:pt x="17135" y="3955"/>
                      </a:lnTo>
                      <a:lnTo>
                        <a:pt x="17135" y="6693"/>
                      </a:lnTo>
                      <a:lnTo>
                        <a:pt x="17396" y="6389"/>
                      </a:lnTo>
                      <a:lnTo>
                        <a:pt x="17396" y="3651"/>
                      </a:lnTo>
                      <a:close/>
                      <a:moveTo>
                        <a:pt x="17920" y="3346"/>
                      </a:moveTo>
                      <a:lnTo>
                        <a:pt x="17658" y="3346"/>
                      </a:lnTo>
                      <a:lnTo>
                        <a:pt x="17658" y="6085"/>
                      </a:lnTo>
                      <a:lnTo>
                        <a:pt x="17920" y="6085"/>
                      </a:lnTo>
                      <a:lnTo>
                        <a:pt x="17920" y="3346"/>
                      </a:lnTo>
                      <a:close/>
                      <a:moveTo>
                        <a:pt x="18458" y="2738"/>
                      </a:moveTo>
                      <a:lnTo>
                        <a:pt x="18196" y="3042"/>
                      </a:lnTo>
                      <a:lnTo>
                        <a:pt x="18196" y="5780"/>
                      </a:lnTo>
                      <a:lnTo>
                        <a:pt x="18458" y="5476"/>
                      </a:lnTo>
                      <a:lnTo>
                        <a:pt x="18458" y="2738"/>
                      </a:lnTo>
                      <a:close/>
                      <a:moveTo>
                        <a:pt x="18982" y="2434"/>
                      </a:moveTo>
                      <a:lnTo>
                        <a:pt x="18720" y="2738"/>
                      </a:lnTo>
                      <a:lnTo>
                        <a:pt x="18720" y="5476"/>
                      </a:lnTo>
                      <a:lnTo>
                        <a:pt x="18982" y="5172"/>
                      </a:lnTo>
                      <a:lnTo>
                        <a:pt x="18982" y="2434"/>
                      </a:lnTo>
                      <a:close/>
                      <a:moveTo>
                        <a:pt x="19505" y="2130"/>
                      </a:moveTo>
                      <a:lnTo>
                        <a:pt x="19244" y="2130"/>
                      </a:lnTo>
                      <a:lnTo>
                        <a:pt x="19244" y="4868"/>
                      </a:lnTo>
                      <a:lnTo>
                        <a:pt x="19505" y="4868"/>
                      </a:lnTo>
                      <a:lnTo>
                        <a:pt x="19505" y="2130"/>
                      </a:lnTo>
                      <a:close/>
                      <a:moveTo>
                        <a:pt x="20029" y="1217"/>
                      </a:moveTo>
                      <a:lnTo>
                        <a:pt x="19767" y="1521"/>
                      </a:lnTo>
                      <a:lnTo>
                        <a:pt x="19767" y="4259"/>
                      </a:lnTo>
                      <a:lnTo>
                        <a:pt x="20029" y="3955"/>
                      </a:lnTo>
                      <a:lnTo>
                        <a:pt x="20029" y="1217"/>
                      </a:lnTo>
                      <a:close/>
                      <a:moveTo>
                        <a:pt x="20553" y="913"/>
                      </a:moveTo>
                      <a:lnTo>
                        <a:pt x="20291" y="1217"/>
                      </a:lnTo>
                      <a:lnTo>
                        <a:pt x="20291" y="3955"/>
                      </a:lnTo>
                      <a:lnTo>
                        <a:pt x="20553" y="3651"/>
                      </a:lnTo>
                      <a:lnTo>
                        <a:pt x="20553" y="913"/>
                      </a:lnTo>
                      <a:close/>
                      <a:moveTo>
                        <a:pt x="21062" y="608"/>
                      </a:moveTo>
                      <a:lnTo>
                        <a:pt x="20800" y="608"/>
                      </a:lnTo>
                      <a:lnTo>
                        <a:pt x="20815" y="3346"/>
                      </a:lnTo>
                      <a:lnTo>
                        <a:pt x="21076" y="3346"/>
                      </a:lnTo>
                      <a:lnTo>
                        <a:pt x="21062" y="608"/>
                      </a:lnTo>
                      <a:close/>
                      <a:moveTo>
                        <a:pt x="21585" y="0"/>
                      </a:moveTo>
                      <a:lnTo>
                        <a:pt x="21324" y="304"/>
                      </a:lnTo>
                      <a:lnTo>
                        <a:pt x="21338" y="3042"/>
                      </a:lnTo>
                      <a:lnTo>
                        <a:pt x="21600" y="2738"/>
                      </a:lnTo>
                      <a:lnTo>
                        <a:pt x="21585"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1" name="Freeform 11"/>
                <p:cNvSpPr/>
                <p:nvPr/>
              </p:nvSpPr>
              <p:spPr>
                <a:xfrm>
                  <a:off x="1194891" y="-1"/>
                  <a:ext cx="1729817" cy="1290763"/>
                </a:xfrm>
                <a:custGeom>
                  <a:avLst/>
                  <a:gdLst/>
                  <a:ahLst/>
                  <a:cxnLst>
                    <a:cxn ang="0">
                      <a:pos x="wd2" y="hd2"/>
                    </a:cxn>
                    <a:cxn ang="5400000">
                      <a:pos x="wd2" y="hd2"/>
                    </a:cxn>
                    <a:cxn ang="10800000">
                      <a:pos x="wd2" y="hd2"/>
                    </a:cxn>
                    <a:cxn ang="16200000">
                      <a:pos x="wd2" y="hd2"/>
                    </a:cxn>
                  </a:cxnLst>
                  <a:rect l="0" t="0" r="r" b="b"/>
                  <a:pathLst>
                    <a:path w="21600" h="21600" extrusionOk="0">
                      <a:moveTo>
                        <a:pt x="243" y="256"/>
                      </a:moveTo>
                      <a:lnTo>
                        <a:pt x="121" y="0"/>
                      </a:lnTo>
                      <a:lnTo>
                        <a:pt x="0" y="140"/>
                      </a:lnTo>
                      <a:lnTo>
                        <a:pt x="104" y="372"/>
                      </a:lnTo>
                      <a:lnTo>
                        <a:pt x="243" y="256"/>
                      </a:lnTo>
                      <a:close/>
                      <a:moveTo>
                        <a:pt x="573" y="953"/>
                      </a:moveTo>
                      <a:lnTo>
                        <a:pt x="399" y="605"/>
                      </a:lnTo>
                      <a:lnTo>
                        <a:pt x="278" y="721"/>
                      </a:lnTo>
                      <a:lnTo>
                        <a:pt x="451" y="1093"/>
                      </a:lnTo>
                      <a:lnTo>
                        <a:pt x="573" y="953"/>
                      </a:lnTo>
                      <a:close/>
                      <a:moveTo>
                        <a:pt x="920" y="1674"/>
                      </a:moveTo>
                      <a:lnTo>
                        <a:pt x="763" y="1325"/>
                      </a:lnTo>
                      <a:lnTo>
                        <a:pt x="625" y="1418"/>
                      </a:lnTo>
                      <a:lnTo>
                        <a:pt x="798" y="1767"/>
                      </a:lnTo>
                      <a:lnTo>
                        <a:pt x="920" y="1674"/>
                      </a:lnTo>
                      <a:close/>
                      <a:moveTo>
                        <a:pt x="1267" y="2372"/>
                      </a:moveTo>
                      <a:lnTo>
                        <a:pt x="1093" y="2000"/>
                      </a:lnTo>
                      <a:lnTo>
                        <a:pt x="954" y="2139"/>
                      </a:lnTo>
                      <a:lnTo>
                        <a:pt x="1128" y="2488"/>
                      </a:lnTo>
                      <a:lnTo>
                        <a:pt x="1267" y="2372"/>
                      </a:lnTo>
                      <a:close/>
                      <a:moveTo>
                        <a:pt x="1596" y="3092"/>
                      </a:moveTo>
                      <a:lnTo>
                        <a:pt x="1423" y="2720"/>
                      </a:lnTo>
                      <a:lnTo>
                        <a:pt x="1301" y="2837"/>
                      </a:lnTo>
                      <a:lnTo>
                        <a:pt x="1457" y="3185"/>
                      </a:lnTo>
                      <a:lnTo>
                        <a:pt x="1596" y="3092"/>
                      </a:lnTo>
                      <a:close/>
                      <a:moveTo>
                        <a:pt x="1943" y="3790"/>
                      </a:moveTo>
                      <a:lnTo>
                        <a:pt x="1770" y="3418"/>
                      </a:lnTo>
                      <a:lnTo>
                        <a:pt x="1631" y="3557"/>
                      </a:lnTo>
                      <a:lnTo>
                        <a:pt x="1804" y="3883"/>
                      </a:lnTo>
                      <a:lnTo>
                        <a:pt x="1943" y="3790"/>
                      </a:lnTo>
                      <a:close/>
                      <a:moveTo>
                        <a:pt x="2290" y="4487"/>
                      </a:moveTo>
                      <a:lnTo>
                        <a:pt x="2099" y="4139"/>
                      </a:lnTo>
                      <a:lnTo>
                        <a:pt x="1995" y="4232"/>
                      </a:lnTo>
                      <a:lnTo>
                        <a:pt x="2151" y="4604"/>
                      </a:lnTo>
                      <a:lnTo>
                        <a:pt x="2290" y="4487"/>
                      </a:lnTo>
                      <a:close/>
                      <a:moveTo>
                        <a:pt x="2620" y="5185"/>
                      </a:moveTo>
                      <a:lnTo>
                        <a:pt x="2464" y="4836"/>
                      </a:lnTo>
                      <a:lnTo>
                        <a:pt x="2325" y="4952"/>
                      </a:lnTo>
                      <a:lnTo>
                        <a:pt x="2498" y="5301"/>
                      </a:lnTo>
                      <a:lnTo>
                        <a:pt x="2620" y="5185"/>
                      </a:lnTo>
                      <a:close/>
                      <a:moveTo>
                        <a:pt x="2967" y="5882"/>
                      </a:moveTo>
                      <a:lnTo>
                        <a:pt x="2793" y="5557"/>
                      </a:lnTo>
                      <a:lnTo>
                        <a:pt x="2654" y="5650"/>
                      </a:lnTo>
                      <a:lnTo>
                        <a:pt x="2828" y="6022"/>
                      </a:lnTo>
                      <a:lnTo>
                        <a:pt x="2967" y="5882"/>
                      </a:lnTo>
                      <a:close/>
                      <a:moveTo>
                        <a:pt x="3296" y="6603"/>
                      </a:moveTo>
                      <a:lnTo>
                        <a:pt x="3123" y="6254"/>
                      </a:lnTo>
                      <a:lnTo>
                        <a:pt x="3001" y="6371"/>
                      </a:lnTo>
                      <a:lnTo>
                        <a:pt x="3158" y="6696"/>
                      </a:lnTo>
                      <a:lnTo>
                        <a:pt x="3296" y="6603"/>
                      </a:lnTo>
                      <a:close/>
                      <a:moveTo>
                        <a:pt x="3626" y="7301"/>
                      </a:moveTo>
                      <a:lnTo>
                        <a:pt x="3470" y="6975"/>
                      </a:lnTo>
                      <a:lnTo>
                        <a:pt x="3331" y="7068"/>
                      </a:lnTo>
                      <a:lnTo>
                        <a:pt x="3522" y="7417"/>
                      </a:lnTo>
                      <a:lnTo>
                        <a:pt x="3626" y="7301"/>
                      </a:lnTo>
                      <a:close/>
                      <a:moveTo>
                        <a:pt x="3990" y="8022"/>
                      </a:moveTo>
                      <a:lnTo>
                        <a:pt x="3817" y="7650"/>
                      </a:lnTo>
                      <a:lnTo>
                        <a:pt x="3678" y="7789"/>
                      </a:lnTo>
                      <a:lnTo>
                        <a:pt x="3852" y="8115"/>
                      </a:lnTo>
                      <a:lnTo>
                        <a:pt x="3990" y="8022"/>
                      </a:lnTo>
                      <a:close/>
                      <a:moveTo>
                        <a:pt x="4320" y="8719"/>
                      </a:moveTo>
                      <a:lnTo>
                        <a:pt x="4164" y="8347"/>
                      </a:lnTo>
                      <a:lnTo>
                        <a:pt x="4025" y="8487"/>
                      </a:lnTo>
                      <a:lnTo>
                        <a:pt x="4199" y="8835"/>
                      </a:lnTo>
                      <a:lnTo>
                        <a:pt x="4320" y="8719"/>
                      </a:lnTo>
                      <a:close/>
                      <a:moveTo>
                        <a:pt x="4667" y="9440"/>
                      </a:moveTo>
                      <a:lnTo>
                        <a:pt x="4493" y="9068"/>
                      </a:lnTo>
                      <a:lnTo>
                        <a:pt x="4355" y="9161"/>
                      </a:lnTo>
                      <a:lnTo>
                        <a:pt x="4528" y="9533"/>
                      </a:lnTo>
                      <a:lnTo>
                        <a:pt x="4667" y="9440"/>
                      </a:lnTo>
                      <a:close/>
                      <a:moveTo>
                        <a:pt x="4997" y="10114"/>
                      </a:moveTo>
                      <a:lnTo>
                        <a:pt x="4823" y="9765"/>
                      </a:lnTo>
                      <a:lnTo>
                        <a:pt x="4702" y="9882"/>
                      </a:lnTo>
                      <a:lnTo>
                        <a:pt x="4858" y="10254"/>
                      </a:lnTo>
                      <a:lnTo>
                        <a:pt x="4997" y="10114"/>
                      </a:lnTo>
                      <a:close/>
                      <a:moveTo>
                        <a:pt x="5344" y="10812"/>
                      </a:moveTo>
                      <a:lnTo>
                        <a:pt x="5187" y="10486"/>
                      </a:lnTo>
                      <a:lnTo>
                        <a:pt x="5049" y="10579"/>
                      </a:lnTo>
                      <a:lnTo>
                        <a:pt x="5222" y="10951"/>
                      </a:lnTo>
                      <a:lnTo>
                        <a:pt x="5344" y="10812"/>
                      </a:lnTo>
                      <a:close/>
                      <a:moveTo>
                        <a:pt x="5691" y="11532"/>
                      </a:moveTo>
                      <a:lnTo>
                        <a:pt x="5517" y="11184"/>
                      </a:lnTo>
                      <a:lnTo>
                        <a:pt x="5378" y="11300"/>
                      </a:lnTo>
                      <a:lnTo>
                        <a:pt x="5552" y="11672"/>
                      </a:lnTo>
                      <a:lnTo>
                        <a:pt x="5691" y="11532"/>
                      </a:lnTo>
                      <a:close/>
                      <a:moveTo>
                        <a:pt x="6020" y="12230"/>
                      </a:moveTo>
                      <a:lnTo>
                        <a:pt x="5847" y="11904"/>
                      </a:lnTo>
                      <a:lnTo>
                        <a:pt x="5725" y="11997"/>
                      </a:lnTo>
                      <a:lnTo>
                        <a:pt x="5881" y="12346"/>
                      </a:lnTo>
                      <a:lnTo>
                        <a:pt x="6020" y="12230"/>
                      </a:lnTo>
                      <a:close/>
                      <a:moveTo>
                        <a:pt x="6367" y="12951"/>
                      </a:moveTo>
                      <a:lnTo>
                        <a:pt x="6194" y="12579"/>
                      </a:lnTo>
                      <a:lnTo>
                        <a:pt x="6055" y="12718"/>
                      </a:lnTo>
                      <a:lnTo>
                        <a:pt x="6228" y="13044"/>
                      </a:lnTo>
                      <a:lnTo>
                        <a:pt x="6367" y="12951"/>
                      </a:lnTo>
                      <a:close/>
                      <a:moveTo>
                        <a:pt x="6714" y="13648"/>
                      </a:moveTo>
                      <a:lnTo>
                        <a:pt x="6523" y="13299"/>
                      </a:lnTo>
                      <a:lnTo>
                        <a:pt x="6419" y="13416"/>
                      </a:lnTo>
                      <a:lnTo>
                        <a:pt x="6575" y="13764"/>
                      </a:lnTo>
                      <a:lnTo>
                        <a:pt x="6714" y="13648"/>
                      </a:lnTo>
                      <a:close/>
                      <a:moveTo>
                        <a:pt x="7044" y="14369"/>
                      </a:moveTo>
                      <a:lnTo>
                        <a:pt x="6888" y="13997"/>
                      </a:lnTo>
                      <a:lnTo>
                        <a:pt x="6749" y="14136"/>
                      </a:lnTo>
                      <a:lnTo>
                        <a:pt x="6922" y="14462"/>
                      </a:lnTo>
                      <a:lnTo>
                        <a:pt x="7044" y="14369"/>
                      </a:lnTo>
                      <a:close/>
                      <a:moveTo>
                        <a:pt x="7391" y="15043"/>
                      </a:moveTo>
                      <a:lnTo>
                        <a:pt x="7217" y="14695"/>
                      </a:lnTo>
                      <a:lnTo>
                        <a:pt x="7079" y="14811"/>
                      </a:lnTo>
                      <a:lnTo>
                        <a:pt x="7252" y="15183"/>
                      </a:lnTo>
                      <a:lnTo>
                        <a:pt x="7391" y="15043"/>
                      </a:lnTo>
                      <a:close/>
                      <a:moveTo>
                        <a:pt x="7720" y="15764"/>
                      </a:moveTo>
                      <a:lnTo>
                        <a:pt x="7547" y="15415"/>
                      </a:lnTo>
                      <a:lnTo>
                        <a:pt x="7426" y="15508"/>
                      </a:lnTo>
                      <a:lnTo>
                        <a:pt x="7582" y="15880"/>
                      </a:lnTo>
                      <a:lnTo>
                        <a:pt x="7720" y="15764"/>
                      </a:lnTo>
                      <a:close/>
                      <a:moveTo>
                        <a:pt x="8050" y="16462"/>
                      </a:moveTo>
                      <a:lnTo>
                        <a:pt x="7894" y="16113"/>
                      </a:lnTo>
                      <a:lnTo>
                        <a:pt x="7755" y="16229"/>
                      </a:lnTo>
                      <a:lnTo>
                        <a:pt x="7946" y="16601"/>
                      </a:lnTo>
                      <a:lnTo>
                        <a:pt x="8050" y="16462"/>
                      </a:lnTo>
                      <a:close/>
                      <a:moveTo>
                        <a:pt x="8414" y="17182"/>
                      </a:moveTo>
                      <a:lnTo>
                        <a:pt x="8241" y="16834"/>
                      </a:lnTo>
                      <a:lnTo>
                        <a:pt x="8102" y="16927"/>
                      </a:lnTo>
                      <a:lnTo>
                        <a:pt x="8276" y="17275"/>
                      </a:lnTo>
                      <a:lnTo>
                        <a:pt x="8414" y="17182"/>
                      </a:lnTo>
                      <a:close/>
                      <a:moveTo>
                        <a:pt x="8744" y="17880"/>
                      </a:moveTo>
                      <a:lnTo>
                        <a:pt x="8588" y="17531"/>
                      </a:lnTo>
                      <a:lnTo>
                        <a:pt x="8449" y="17647"/>
                      </a:lnTo>
                      <a:lnTo>
                        <a:pt x="8623" y="17996"/>
                      </a:lnTo>
                      <a:lnTo>
                        <a:pt x="8744" y="17880"/>
                      </a:lnTo>
                      <a:close/>
                      <a:moveTo>
                        <a:pt x="9091" y="18577"/>
                      </a:moveTo>
                      <a:lnTo>
                        <a:pt x="8918" y="18229"/>
                      </a:lnTo>
                      <a:lnTo>
                        <a:pt x="8779" y="18345"/>
                      </a:lnTo>
                      <a:lnTo>
                        <a:pt x="8952" y="18694"/>
                      </a:lnTo>
                      <a:lnTo>
                        <a:pt x="9091" y="18577"/>
                      </a:lnTo>
                      <a:close/>
                      <a:moveTo>
                        <a:pt x="9421" y="19298"/>
                      </a:moveTo>
                      <a:lnTo>
                        <a:pt x="9247" y="18926"/>
                      </a:lnTo>
                      <a:lnTo>
                        <a:pt x="9126" y="19066"/>
                      </a:lnTo>
                      <a:lnTo>
                        <a:pt x="9282" y="19391"/>
                      </a:lnTo>
                      <a:lnTo>
                        <a:pt x="9421" y="19298"/>
                      </a:lnTo>
                      <a:close/>
                      <a:moveTo>
                        <a:pt x="9768" y="19996"/>
                      </a:moveTo>
                      <a:lnTo>
                        <a:pt x="9594" y="19647"/>
                      </a:lnTo>
                      <a:lnTo>
                        <a:pt x="9473" y="19740"/>
                      </a:lnTo>
                      <a:lnTo>
                        <a:pt x="9646" y="20112"/>
                      </a:lnTo>
                      <a:lnTo>
                        <a:pt x="9768" y="19996"/>
                      </a:lnTo>
                      <a:close/>
                      <a:moveTo>
                        <a:pt x="10115" y="20693"/>
                      </a:moveTo>
                      <a:lnTo>
                        <a:pt x="9941" y="20344"/>
                      </a:lnTo>
                      <a:lnTo>
                        <a:pt x="9802" y="20461"/>
                      </a:lnTo>
                      <a:lnTo>
                        <a:pt x="9976" y="20809"/>
                      </a:lnTo>
                      <a:lnTo>
                        <a:pt x="10115" y="20693"/>
                      </a:lnTo>
                      <a:close/>
                      <a:moveTo>
                        <a:pt x="10323" y="21321"/>
                      </a:moveTo>
                      <a:lnTo>
                        <a:pt x="10306" y="21367"/>
                      </a:lnTo>
                      <a:lnTo>
                        <a:pt x="10358" y="21414"/>
                      </a:lnTo>
                      <a:lnTo>
                        <a:pt x="10427" y="21367"/>
                      </a:lnTo>
                      <a:lnTo>
                        <a:pt x="10271" y="21065"/>
                      </a:lnTo>
                      <a:lnTo>
                        <a:pt x="10149" y="21158"/>
                      </a:lnTo>
                      <a:lnTo>
                        <a:pt x="10358" y="21600"/>
                      </a:lnTo>
                      <a:lnTo>
                        <a:pt x="10444" y="21460"/>
                      </a:lnTo>
                      <a:lnTo>
                        <a:pt x="10323" y="21321"/>
                      </a:lnTo>
                      <a:close/>
                      <a:moveTo>
                        <a:pt x="10687" y="20647"/>
                      </a:moveTo>
                      <a:lnTo>
                        <a:pt x="10496" y="20972"/>
                      </a:lnTo>
                      <a:lnTo>
                        <a:pt x="10618" y="21112"/>
                      </a:lnTo>
                      <a:lnTo>
                        <a:pt x="10809" y="20763"/>
                      </a:lnTo>
                      <a:lnTo>
                        <a:pt x="10687" y="20647"/>
                      </a:lnTo>
                      <a:close/>
                      <a:moveTo>
                        <a:pt x="11034" y="19949"/>
                      </a:moveTo>
                      <a:lnTo>
                        <a:pt x="10861" y="20298"/>
                      </a:lnTo>
                      <a:lnTo>
                        <a:pt x="11000" y="20414"/>
                      </a:lnTo>
                      <a:lnTo>
                        <a:pt x="11173" y="20089"/>
                      </a:lnTo>
                      <a:lnTo>
                        <a:pt x="11034" y="19949"/>
                      </a:lnTo>
                      <a:close/>
                      <a:moveTo>
                        <a:pt x="11399" y="19275"/>
                      </a:moveTo>
                      <a:lnTo>
                        <a:pt x="11225" y="19624"/>
                      </a:lnTo>
                      <a:lnTo>
                        <a:pt x="11347" y="19717"/>
                      </a:lnTo>
                      <a:lnTo>
                        <a:pt x="11520" y="19368"/>
                      </a:lnTo>
                      <a:lnTo>
                        <a:pt x="11399" y="19275"/>
                      </a:lnTo>
                      <a:close/>
                      <a:moveTo>
                        <a:pt x="11763" y="18577"/>
                      </a:moveTo>
                      <a:lnTo>
                        <a:pt x="11572" y="18926"/>
                      </a:lnTo>
                      <a:lnTo>
                        <a:pt x="11693" y="19042"/>
                      </a:lnTo>
                      <a:lnTo>
                        <a:pt x="11884" y="18694"/>
                      </a:lnTo>
                      <a:lnTo>
                        <a:pt x="11763" y="18577"/>
                      </a:lnTo>
                      <a:close/>
                      <a:moveTo>
                        <a:pt x="12127" y="17880"/>
                      </a:moveTo>
                      <a:lnTo>
                        <a:pt x="11936" y="18229"/>
                      </a:lnTo>
                      <a:lnTo>
                        <a:pt x="12075" y="18345"/>
                      </a:lnTo>
                      <a:lnTo>
                        <a:pt x="12249" y="18019"/>
                      </a:lnTo>
                      <a:lnTo>
                        <a:pt x="12127" y="17880"/>
                      </a:lnTo>
                      <a:close/>
                      <a:moveTo>
                        <a:pt x="12474" y="17206"/>
                      </a:moveTo>
                      <a:lnTo>
                        <a:pt x="12301" y="17531"/>
                      </a:lnTo>
                      <a:lnTo>
                        <a:pt x="12422" y="17671"/>
                      </a:lnTo>
                      <a:lnTo>
                        <a:pt x="12596" y="17322"/>
                      </a:lnTo>
                      <a:lnTo>
                        <a:pt x="12474" y="17206"/>
                      </a:lnTo>
                      <a:close/>
                      <a:moveTo>
                        <a:pt x="12839" y="16508"/>
                      </a:moveTo>
                      <a:lnTo>
                        <a:pt x="12648" y="16857"/>
                      </a:lnTo>
                      <a:lnTo>
                        <a:pt x="12787" y="16996"/>
                      </a:lnTo>
                      <a:lnTo>
                        <a:pt x="12977" y="16648"/>
                      </a:lnTo>
                      <a:lnTo>
                        <a:pt x="12839" y="16508"/>
                      </a:lnTo>
                      <a:close/>
                      <a:moveTo>
                        <a:pt x="13203" y="15834"/>
                      </a:moveTo>
                      <a:lnTo>
                        <a:pt x="13012" y="16183"/>
                      </a:lnTo>
                      <a:lnTo>
                        <a:pt x="13151" y="16276"/>
                      </a:lnTo>
                      <a:lnTo>
                        <a:pt x="13324" y="15950"/>
                      </a:lnTo>
                      <a:lnTo>
                        <a:pt x="13203" y="15834"/>
                      </a:lnTo>
                      <a:close/>
                      <a:moveTo>
                        <a:pt x="13550" y="15160"/>
                      </a:moveTo>
                      <a:lnTo>
                        <a:pt x="13376" y="15485"/>
                      </a:lnTo>
                      <a:lnTo>
                        <a:pt x="13498" y="15601"/>
                      </a:lnTo>
                      <a:lnTo>
                        <a:pt x="13689" y="15253"/>
                      </a:lnTo>
                      <a:lnTo>
                        <a:pt x="13550" y="15160"/>
                      </a:lnTo>
                      <a:close/>
                      <a:moveTo>
                        <a:pt x="13914" y="14439"/>
                      </a:moveTo>
                      <a:lnTo>
                        <a:pt x="13741" y="14788"/>
                      </a:lnTo>
                      <a:lnTo>
                        <a:pt x="13862" y="14904"/>
                      </a:lnTo>
                      <a:lnTo>
                        <a:pt x="14053" y="14578"/>
                      </a:lnTo>
                      <a:lnTo>
                        <a:pt x="13914" y="14439"/>
                      </a:lnTo>
                      <a:close/>
                      <a:moveTo>
                        <a:pt x="14279" y="13764"/>
                      </a:moveTo>
                      <a:lnTo>
                        <a:pt x="14105" y="14113"/>
                      </a:lnTo>
                      <a:lnTo>
                        <a:pt x="14227" y="14229"/>
                      </a:lnTo>
                      <a:lnTo>
                        <a:pt x="14400" y="13881"/>
                      </a:lnTo>
                      <a:lnTo>
                        <a:pt x="14279" y="13764"/>
                      </a:lnTo>
                      <a:close/>
                      <a:moveTo>
                        <a:pt x="14626" y="13067"/>
                      </a:moveTo>
                      <a:lnTo>
                        <a:pt x="14452" y="13416"/>
                      </a:lnTo>
                      <a:lnTo>
                        <a:pt x="14591" y="13555"/>
                      </a:lnTo>
                      <a:lnTo>
                        <a:pt x="14764" y="13206"/>
                      </a:lnTo>
                      <a:lnTo>
                        <a:pt x="14626" y="13067"/>
                      </a:lnTo>
                      <a:close/>
                      <a:moveTo>
                        <a:pt x="15007" y="12393"/>
                      </a:moveTo>
                      <a:lnTo>
                        <a:pt x="14816" y="12741"/>
                      </a:lnTo>
                      <a:lnTo>
                        <a:pt x="14938" y="12834"/>
                      </a:lnTo>
                      <a:lnTo>
                        <a:pt x="15129" y="12509"/>
                      </a:lnTo>
                      <a:lnTo>
                        <a:pt x="15007" y="12393"/>
                      </a:lnTo>
                      <a:close/>
                      <a:moveTo>
                        <a:pt x="15354" y="11718"/>
                      </a:moveTo>
                      <a:lnTo>
                        <a:pt x="15181" y="12044"/>
                      </a:lnTo>
                      <a:lnTo>
                        <a:pt x="15302" y="12160"/>
                      </a:lnTo>
                      <a:lnTo>
                        <a:pt x="15493" y="11811"/>
                      </a:lnTo>
                      <a:lnTo>
                        <a:pt x="15354" y="11718"/>
                      </a:lnTo>
                      <a:close/>
                      <a:moveTo>
                        <a:pt x="15701" y="10998"/>
                      </a:moveTo>
                      <a:lnTo>
                        <a:pt x="15528" y="11346"/>
                      </a:lnTo>
                      <a:lnTo>
                        <a:pt x="15667" y="11486"/>
                      </a:lnTo>
                      <a:lnTo>
                        <a:pt x="15840" y="11137"/>
                      </a:lnTo>
                      <a:lnTo>
                        <a:pt x="15701" y="10998"/>
                      </a:lnTo>
                      <a:close/>
                      <a:moveTo>
                        <a:pt x="16083" y="10323"/>
                      </a:moveTo>
                      <a:lnTo>
                        <a:pt x="15909" y="10672"/>
                      </a:lnTo>
                      <a:lnTo>
                        <a:pt x="16031" y="10788"/>
                      </a:lnTo>
                      <a:lnTo>
                        <a:pt x="16204" y="10463"/>
                      </a:lnTo>
                      <a:lnTo>
                        <a:pt x="16083" y="10323"/>
                      </a:lnTo>
                      <a:close/>
                      <a:moveTo>
                        <a:pt x="16430" y="9649"/>
                      </a:moveTo>
                      <a:lnTo>
                        <a:pt x="16256" y="9975"/>
                      </a:lnTo>
                      <a:lnTo>
                        <a:pt x="16378" y="10114"/>
                      </a:lnTo>
                      <a:lnTo>
                        <a:pt x="16569" y="9765"/>
                      </a:lnTo>
                      <a:lnTo>
                        <a:pt x="16430" y="9649"/>
                      </a:lnTo>
                      <a:close/>
                      <a:moveTo>
                        <a:pt x="16794" y="8952"/>
                      </a:moveTo>
                      <a:lnTo>
                        <a:pt x="16603" y="9300"/>
                      </a:lnTo>
                      <a:lnTo>
                        <a:pt x="16742" y="9440"/>
                      </a:lnTo>
                      <a:lnTo>
                        <a:pt x="16916" y="9068"/>
                      </a:lnTo>
                      <a:lnTo>
                        <a:pt x="16794" y="8952"/>
                      </a:lnTo>
                      <a:close/>
                      <a:moveTo>
                        <a:pt x="17159" y="8277"/>
                      </a:moveTo>
                      <a:lnTo>
                        <a:pt x="16985" y="8626"/>
                      </a:lnTo>
                      <a:lnTo>
                        <a:pt x="17107" y="8719"/>
                      </a:lnTo>
                      <a:lnTo>
                        <a:pt x="17280" y="8370"/>
                      </a:lnTo>
                      <a:lnTo>
                        <a:pt x="17159" y="8277"/>
                      </a:lnTo>
                      <a:close/>
                      <a:moveTo>
                        <a:pt x="17506" y="7557"/>
                      </a:moveTo>
                      <a:lnTo>
                        <a:pt x="17332" y="7929"/>
                      </a:lnTo>
                      <a:lnTo>
                        <a:pt x="17471" y="8045"/>
                      </a:lnTo>
                      <a:lnTo>
                        <a:pt x="17644" y="7696"/>
                      </a:lnTo>
                      <a:lnTo>
                        <a:pt x="17506" y="7557"/>
                      </a:lnTo>
                      <a:close/>
                      <a:moveTo>
                        <a:pt x="17887" y="6882"/>
                      </a:moveTo>
                      <a:lnTo>
                        <a:pt x="17679" y="7231"/>
                      </a:lnTo>
                      <a:lnTo>
                        <a:pt x="17818" y="7347"/>
                      </a:lnTo>
                      <a:lnTo>
                        <a:pt x="17991" y="7022"/>
                      </a:lnTo>
                      <a:lnTo>
                        <a:pt x="17887" y="6882"/>
                      </a:lnTo>
                      <a:close/>
                      <a:moveTo>
                        <a:pt x="18234" y="6208"/>
                      </a:moveTo>
                      <a:lnTo>
                        <a:pt x="18061" y="6533"/>
                      </a:lnTo>
                      <a:lnTo>
                        <a:pt x="18182" y="6673"/>
                      </a:lnTo>
                      <a:lnTo>
                        <a:pt x="18373" y="6324"/>
                      </a:lnTo>
                      <a:lnTo>
                        <a:pt x="18234" y="6208"/>
                      </a:lnTo>
                      <a:close/>
                      <a:moveTo>
                        <a:pt x="18581" y="5510"/>
                      </a:moveTo>
                      <a:lnTo>
                        <a:pt x="18408" y="5859"/>
                      </a:lnTo>
                      <a:lnTo>
                        <a:pt x="18547" y="5999"/>
                      </a:lnTo>
                      <a:lnTo>
                        <a:pt x="18720" y="5627"/>
                      </a:lnTo>
                      <a:lnTo>
                        <a:pt x="18581" y="5510"/>
                      </a:lnTo>
                      <a:close/>
                      <a:moveTo>
                        <a:pt x="18963" y="4836"/>
                      </a:moveTo>
                      <a:lnTo>
                        <a:pt x="18789" y="5185"/>
                      </a:lnTo>
                      <a:lnTo>
                        <a:pt x="18893" y="5278"/>
                      </a:lnTo>
                      <a:lnTo>
                        <a:pt x="19084" y="4952"/>
                      </a:lnTo>
                      <a:lnTo>
                        <a:pt x="18963" y="4836"/>
                      </a:lnTo>
                      <a:close/>
                      <a:moveTo>
                        <a:pt x="19310" y="4139"/>
                      </a:moveTo>
                      <a:lnTo>
                        <a:pt x="19136" y="4487"/>
                      </a:lnTo>
                      <a:lnTo>
                        <a:pt x="19275" y="4604"/>
                      </a:lnTo>
                      <a:lnTo>
                        <a:pt x="19449" y="4255"/>
                      </a:lnTo>
                      <a:lnTo>
                        <a:pt x="19310" y="4139"/>
                      </a:lnTo>
                      <a:close/>
                      <a:moveTo>
                        <a:pt x="19692" y="3441"/>
                      </a:moveTo>
                      <a:lnTo>
                        <a:pt x="19483" y="3790"/>
                      </a:lnTo>
                      <a:lnTo>
                        <a:pt x="19622" y="3929"/>
                      </a:lnTo>
                      <a:lnTo>
                        <a:pt x="19796" y="3581"/>
                      </a:lnTo>
                      <a:lnTo>
                        <a:pt x="19692" y="3441"/>
                      </a:lnTo>
                      <a:close/>
                      <a:moveTo>
                        <a:pt x="20039" y="2767"/>
                      </a:moveTo>
                      <a:lnTo>
                        <a:pt x="19865" y="3116"/>
                      </a:lnTo>
                      <a:lnTo>
                        <a:pt x="19969" y="3232"/>
                      </a:lnTo>
                      <a:lnTo>
                        <a:pt x="20160" y="2906"/>
                      </a:lnTo>
                      <a:lnTo>
                        <a:pt x="20039" y="2767"/>
                      </a:lnTo>
                      <a:close/>
                      <a:moveTo>
                        <a:pt x="20386" y="2093"/>
                      </a:moveTo>
                      <a:lnTo>
                        <a:pt x="20212" y="2418"/>
                      </a:lnTo>
                      <a:lnTo>
                        <a:pt x="20351" y="2558"/>
                      </a:lnTo>
                      <a:lnTo>
                        <a:pt x="20524" y="2186"/>
                      </a:lnTo>
                      <a:lnTo>
                        <a:pt x="20386" y="2093"/>
                      </a:lnTo>
                      <a:close/>
                      <a:moveTo>
                        <a:pt x="20767" y="1395"/>
                      </a:moveTo>
                      <a:lnTo>
                        <a:pt x="20576" y="1744"/>
                      </a:lnTo>
                      <a:lnTo>
                        <a:pt x="20698" y="1837"/>
                      </a:lnTo>
                      <a:lnTo>
                        <a:pt x="20871" y="1511"/>
                      </a:lnTo>
                      <a:lnTo>
                        <a:pt x="20767" y="1395"/>
                      </a:lnTo>
                      <a:close/>
                      <a:moveTo>
                        <a:pt x="21114" y="698"/>
                      </a:moveTo>
                      <a:lnTo>
                        <a:pt x="20941" y="1070"/>
                      </a:lnTo>
                      <a:lnTo>
                        <a:pt x="21045" y="1163"/>
                      </a:lnTo>
                      <a:lnTo>
                        <a:pt x="21253" y="814"/>
                      </a:lnTo>
                      <a:lnTo>
                        <a:pt x="21114" y="698"/>
                      </a:lnTo>
                      <a:close/>
                      <a:moveTo>
                        <a:pt x="21461" y="0"/>
                      </a:moveTo>
                      <a:lnTo>
                        <a:pt x="21288" y="349"/>
                      </a:lnTo>
                      <a:lnTo>
                        <a:pt x="21427" y="488"/>
                      </a:lnTo>
                      <a:lnTo>
                        <a:pt x="21600" y="140"/>
                      </a:lnTo>
                      <a:lnTo>
                        <a:pt x="21461"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grpSp>
        <p:sp>
          <p:nvSpPr>
            <p:cNvPr id="2484" name="Freeform 29"/>
            <p:cNvSpPr/>
            <p:nvPr/>
          </p:nvSpPr>
          <p:spPr>
            <a:xfrm>
              <a:off x="93749" y="1897211"/>
              <a:ext cx="645501" cy="645501"/>
            </a:xfrm>
            <a:custGeom>
              <a:avLst/>
              <a:gdLst/>
              <a:ahLst/>
              <a:cxnLst>
                <a:cxn ang="0">
                  <a:pos x="wd2" y="hd2"/>
                </a:cxn>
                <a:cxn ang="5400000">
                  <a:pos x="wd2" y="hd2"/>
                </a:cxn>
                <a:cxn ang="10800000">
                  <a:pos x="wd2" y="hd2"/>
                </a:cxn>
                <a:cxn ang="16200000">
                  <a:pos x="wd2" y="hd2"/>
                </a:cxn>
              </a:cxnLst>
              <a:rect l="0" t="0" r="r" b="b"/>
              <a:pathLst>
                <a:path w="19677" h="19677" extrusionOk="0">
                  <a:moveTo>
                    <a:pt x="16809" y="16809"/>
                  </a:moveTo>
                  <a:cubicBezTo>
                    <a:pt x="12938" y="20632"/>
                    <a:pt x="6726" y="20632"/>
                    <a:pt x="2903" y="16809"/>
                  </a:cubicBezTo>
                  <a:cubicBezTo>
                    <a:pt x="-968" y="12938"/>
                    <a:pt x="-968" y="6726"/>
                    <a:pt x="2903" y="2903"/>
                  </a:cubicBezTo>
                  <a:cubicBezTo>
                    <a:pt x="6726" y="-968"/>
                    <a:pt x="12938" y="-968"/>
                    <a:pt x="16809" y="2903"/>
                  </a:cubicBezTo>
                  <a:cubicBezTo>
                    <a:pt x="20632" y="6726"/>
                    <a:pt x="20632" y="12938"/>
                    <a:pt x="16809"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5" name="Freeform 30"/>
            <p:cNvSpPr/>
            <p:nvPr/>
          </p:nvSpPr>
          <p:spPr>
            <a:xfrm>
              <a:off x="3287609"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6" name="Freeform 36"/>
            <p:cNvSpPr/>
            <p:nvPr/>
          </p:nvSpPr>
          <p:spPr>
            <a:xfrm>
              <a:off x="1964891" y="26674"/>
              <a:ext cx="645893" cy="645501"/>
            </a:xfrm>
            <a:custGeom>
              <a:avLst/>
              <a:gdLst/>
              <a:ahLst/>
              <a:cxnLst>
                <a:cxn ang="0">
                  <a:pos x="wd2" y="hd2"/>
                </a:cxn>
                <a:cxn ang="5400000">
                  <a:pos x="wd2" y="hd2"/>
                </a:cxn>
                <a:cxn ang="10800000">
                  <a:pos x="wd2" y="hd2"/>
                </a:cxn>
                <a:cxn ang="16200000">
                  <a:pos x="wd2" y="hd2"/>
                </a:cxn>
              </a:cxnLst>
              <a:rect l="0" t="0" r="r" b="b"/>
              <a:pathLst>
                <a:path w="19688" h="19677" extrusionOk="0">
                  <a:moveTo>
                    <a:pt x="16821" y="16773"/>
                  </a:moveTo>
                  <a:cubicBezTo>
                    <a:pt x="12950" y="20644"/>
                    <a:pt x="6738" y="20644"/>
                    <a:pt x="2867" y="16773"/>
                  </a:cubicBezTo>
                  <a:cubicBezTo>
                    <a:pt x="-956" y="12950"/>
                    <a:pt x="-956" y="6690"/>
                    <a:pt x="2867" y="2867"/>
                  </a:cubicBezTo>
                  <a:cubicBezTo>
                    <a:pt x="6738" y="-956"/>
                    <a:pt x="12950" y="-956"/>
                    <a:pt x="16821" y="2867"/>
                  </a:cubicBezTo>
                  <a:cubicBezTo>
                    <a:pt x="20644" y="6690"/>
                    <a:pt x="20644" y="12950"/>
                    <a:pt x="16821" y="16773"/>
                  </a:cubicBezTo>
                  <a:close/>
                </a:path>
              </a:pathLst>
            </a:custGeom>
            <a:solidFill>
              <a:schemeClr val="accent5"/>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7" name="Freeform 37"/>
            <p:cNvSpPr/>
            <p:nvPr/>
          </p:nvSpPr>
          <p:spPr>
            <a:xfrm>
              <a:off x="642174"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88" name="Freeform 49"/>
            <p:cNvSpPr/>
            <p:nvPr/>
          </p:nvSpPr>
          <p:spPr>
            <a:xfrm>
              <a:off x="3836427" y="1897211"/>
              <a:ext cx="645500" cy="645501"/>
            </a:xfrm>
            <a:custGeom>
              <a:avLst/>
              <a:gdLst/>
              <a:ahLst/>
              <a:cxnLst>
                <a:cxn ang="0">
                  <a:pos x="wd2" y="hd2"/>
                </a:cxn>
                <a:cxn ang="5400000">
                  <a:pos x="wd2" y="hd2"/>
                </a:cxn>
                <a:cxn ang="10800000">
                  <a:pos x="wd2" y="hd2"/>
                </a:cxn>
                <a:cxn ang="16200000">
                  <a:pos x="wd2" y="hd2"/>
                </a:cxn>
              </a:cxnLst>
              <a:rect l="0" t="0" r="r" b="b"/>
              <a:pathLst>
                <a:path w="19677" h="19677" extrusionOk="0">
                  <a:moveTo>
                    <a:pt x="16773" y="16809"/>
                  </a:moveTo>
                  <a:cubicBezTo>
                    <a:pt x="12950" y="20632"/>
                    <a:pt x="6738" y="20632"/>
                    <a:pt x="2867" y="16809"/>
                  </a:cubicBezTo>
                  <a:cubicBezTo>
                    <a:pt x="-956" y="12938"/>
                    <a:pt x="-956" y="6726"/>
                    <a:pt x="2867" y="2903"/>
                  </a:cubicBezTo>
                  <a:cubicBezTo>
                    <a:pt x="6738" y="-968"/>
                    <a:pt x="12950" y="-968"/>
                    <a:pt x="16773" y="2903"/>
                  </a:cubicBezTo>
                  <a:cubicBezTo>
                    <a:pt x="20644" y="6726"/>
                    <a:pt x="20644" y="12938"/>
                    <a:pt x="16773"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9" name="Freeform 56"/>
            <p:cNvSpPr/>
            <p:nvPr/>
          </p:nvSpPr>
          <p:spPr>
            <a:xfrm>
              <a:off x="4073740" y="1180998"/>
              <a:ext cx="465820" cy="46582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0" name="Freeform 89"/>
            <p:cNvSpPr/>
            <p:nvPr/>
          </p:nvSpPr>
          <p:spPr>
            <a:xfrm>
              <a:off x="2884352" y="9734"/>
              <a:ext cx="463540" cy="464807"/>
            </a:xfrm>
            <a:custGeom>
              <a:avLst/>
              <a:gdLst/>
              <a:ahLst/>
              <a:cxnLst>
                <a:cxn ang="0">
                  <a:pos x="wd2" y="hd2"/>
                </a:cxn>
                <a:cxn ang="5400000">
                  <a:pos x="wd2" y="hd2"/>
                </a:cxn>
                <a:cxn ang="10800000">
                  <a:pos x="wd2" y="hd2"/>
                </a:cxn>
                <a:cxn ang="16200000">
                  <a:pos x="wd2" y="hd2"/>
                </a:cxn>
              </a:cxnLst>
              <a:rect l="0" t="0" r="r" b="b"/>
              <a:pathLst>
                <a:path w="19689" h="19689" extrusionOk="0">
                  <a:moveTo>
                    <a:pt x="16848" y="16848"/>
                  </a:moveTo>
                  <a:cubicBezTo>
                    <a:pt x="12993" y="20636"/>
                    <a:pt x="6746" y="20636"/>
                    <a:pt x="2891" y="16848"/>
                  </a:cubicBezTo>
                  <a:cubicBezTo>
                    <a:pt x="-964" y="12993"/>
                    <a:pt x="-964" y="6746"/>
                    <a:pt x="2891" y="2891"/>
                  </a:cubicBezTo>
                  <a:cubicBezTo>
                    <a:pt x="6746" y="-964"/>
                    <a:pt x="12993" y="-964"/>
                    <a:pt x="16848" y="2891"/>
                  </a:cubicBezTo>
                  <a:cubicBezTo>
                    <a:pt x="20636" y="6746"/>
                    <a:pt x="20636" y="12993"/>
                    <a:pt x="16848" y="16848"/>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1" name="Freeform 101"/>
            <p:cNvSpPr/>
            <p:nvPr/>
          </p:nvSpPr>
          <p:spPr>
            <a:xfrm>
              <a:off x="1212562" y="0"/>
              <a:ext cx="464808" cy="465820"/>
            </a:xfrm>
            <a:custGeom>
              <a:avLst/>
              <a:gdLst/>
              <a:ahLst/>
              <a:cxnLst>
                <a:cxn ang="0">
                  <a:pos x="wd2" y="hd2"/>
                </a:cxn>
                <a:cxn ang="5400000">
                  <a:pos x="wd2" y="hd2"/>
                </a:cxn>
                <a:cxn ang="10800000">
                  <a:pos x="wd2" y="hd2"/>
                </a:cxn>
                <a:cxn ang="16200000">
                  <a:pos x="wd2" y="hd2"/>
                </a:cxn>
              </a:cxnLst>
              <a:rect l="0" t="0" r="r" b="b"/>
              <a:pathLst>
                <a:path w="19689" h="19679" extrusionOk="0">
                  <a:moveTo>
                    <a:pt x="16798" y="16796"/>
                  </a:moveTo>
                  <a:cubicBezTo>
                    <a:pt x="12943" y="20639"/>
                    <a:pt x="6696" y="20639"/>
                    <a:pt x="2841" y="16796"/>
                  </a:cubicBezTo>
                  <a:cubicBezTo>
                    <a:pt x="-947" y="12953"/>
                    <a:pt x="-947" y="6725"/>
                    <a:pt x="2841" y="2882"/>
                  </a:cubicBezTo>
                  <a:cubicBezTo>
                    <a:pt x="6696" y="-961"/>
                    <a:pt x="12943" y="-961"/>
                    <a:pt x="16798" y="2882"/>
                  </a:cubicBezTo>
                  <a:cubicBezTo>
                    <a:pt x="20653" y="6725"/>
                    <a:pt x="20653" y="12953"/>
                    <a:pt x="16798" y="16796"/>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2" name="Freeform 109"/>
            <p:cNvSpPr/>
            <p:nvPr/>
          </p:nvSpPr>
          <p:spPr>
            <a:xfrm>
              <a:off x="0" y="1151767"/>
              <a:ext cx="464415" cy="463149"/>
            </a:xfrm>
            <a:custGeom>
              <a:avLst/>
              <a:gdLst/>
              <a:ahLst/>
              <a:cxnLst>
                <a:cxn ang="0">
                  <a:pos x="wd2" y="hd2"/>
                </a:cxn>
                <a:cxn ang="5400000">
                  <a:pos x="wd2" y="hd2"/>
                </a:cxn>
                <a:cxn ang="10800000">
                  <a:pos x="wd2" y="hd2"/>
                </a:cxn>
                <a:cxn ang="16200000">
                  <a:pos x="wd2" y="hd2"/>
                </a:cxn>
              </a:cxnLst>
              <a:rect l="0" t="0" r="r" b="b"/>
              <a:pathLst>
                <a:path w="19673" h="19673" extrusionOk="0">
                  <a:moveTo>
                    <a:pt x="16781" y="16781"/>
                  </a:moveTo>
                  <a:cubicBezTo>
                    <a:pt x="12993" y="20636"/>
                    <a:pt x="6746" y="20636"/>
                    <a:pt x="2891" y="16781"/>
                  </a:cubicBezTo>
                  <a:cubicBezTo>
                    <a:pt x="-964" y="12926"/>
                    <a:pt x="-964" y="6746"/>
                    <a:pt x="2891" y="2891"/>
                  </a:cubicBezTo>
                  <a:cubicBezTo>
                    <a:pt x="6746" y="-964"/>
                    <a:pt x="12993" y="-964"/>
                    <a:pt x="16781" y="2891"/>
                  </a:cubicBezTo>
                  <a:cubicBezTo>
                    <a:pt x="20636" y="6746"/>
                    <a:pt x="20636" y="12926"/>
                    <a:pt x="16781" y="16781"/>
                  </a:cubicBezTo>
                </a:path>
              </a:pathLst>
            </a:cu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3" name="AutoShape 19"/>
            <p:cNvSpPr/>
            <p:nvPr/>
          </p:nvSpPr>
          <p:spPr>
            <a:xfrm>
              <a:off x="3444557" y="730311"/>
              <a:ext cx="331981" cy="332068"/>
            </a:xfrm>
            <a:custGeom>
              <a:avLst/>
              <a:gdLst/>
              <a:ahLst/>
              <a:cxnLst>
                <a:cxn ang="0">
                  <a:pos x="wd2" y="hd2"/>
                </a:cxn>
                <a:cxn ang="5400000">
                  <a:pos x="wd2" y="hd2"/>
                </a:cxn>
                <a:cxn ang="10800000">
                  <a:pos x="wd2" y="hd2"/>
                </a:cxn>
                <a:cxn ang="16200000">
                  <a:pos x="wd2" y="hd2"/>
                </a:cxn>
              </a:cxnLst>
              <a:rect l="0" t="0" r="r" b="b"/>
              <a:pathLst>
                <a:path w="21600" h="21579" extrusionOk="0">
                  <a:moveTo>
                    <a:pt x="21600" y="9391"/>
                  </a:moveTo>
                  <a:cubicBezTo>
                    <a:pt x="21600" y="9887"/>
                    <a:pt x="21473" y="10321"/>
                    <a:pt x="21219" y="10697"/>
                  </a:cubicBezTo>
                  <a:cubicBezTo>
                    <a:pt x="20964" y="11073"/>
                    <a:pt x="20648" y="11314"/>
                    <a:pt x="20264" y="11428"/>
                  </a:cubicBezTo>
                  <a:lnTo>
                    <a:pt x="20264" y="16611"/>
                  </a:lnTo>
                  <a:cubicBezTo>
                    <a:pt x="20264" y="17201"/>
                    <a:pt x="20088" y="17709"/>
                    <a:pt x="19730" y="18129"/>
                  </a:cubicBezTo>
                  <a:cubicBezTo>
                    <a:pt x="19375" y="18551"/>
                    <a:pt x="18952" y="18759"/>
                    <a:pt x="18460" y="18759"/>
                  </a:cubicBezTo>
                  <a:cubicBezTo>
                    <a:pt x="17928" y="18123"/>
                    <a:pt x="17287" y="17506"/>
                    <a:pt x="16538" y="16905"/>
                  </a:cubicBezTo>
                  <a:cubicBezTo>
                    <a:pt x="15786" y="16306"/>
                    <a:pt x="14981" y="15757"/>
                    <a:pt x="14117" y="15255"/>
                  </a:cubicBezTo>
                  <a:cubicBezTo>
                    <a:pt x="13255" y="14756"/>
                    <a:pt x="12364" y="14325"/>
                    <a:pt x="11450" y="13970"/>
                  </a:cubicBezTo>
                  <a:cubicBezTo>
                    <a:pt x="10536" y="13615"/>
                    <a:pt x="9648" y="13380"/>
                    <a:pt x="8788" y="13268"/>
                  </a:cubicBezTo>
                  <a:cubicBezTo>
                    <a:pt x="8453" y="13380"/>
                    <a:pt x="8179" y="13565"/>
                    <a:pt x="7968" y="13829"/>
                  </a:cubicBezTo>
                  <a:cubicBezTo>
                    <a:pt x="7758" y="14093"/>
                    <a:pt x="7613" y="14387"/>
                    <a:pt x="7535" y="14707"/>
                  </a:cubicBezTo>
                  <a:cubicBezTo>
                    <a:pt x="7457" y="15029"/>
                    <a:pt x="7449" y="15361"/>
                    <a:pt x="7510" y="15699"/>
                  </a:cubicBezTo>
                  <a:cubicBezTo>
                    <a:pt x="7574" y="16036"/>
                    <a:pt x="7719" y="16341"/>
                    <a:pt x="7946" y="16611"/>
                  </a:cubicBezTo>
                  <a:cubicBezTo>
                    <a:pt x="7750" y="16993"/>
                    <a:pt x="7660" y="17348"/>
                    <a:pt x="7677" y="17674"/>
                  </a:cubicBezTo>
                  <a:cubicBezTo>
                    <a:pt x="7692" y="17994"/>
                    <a:pt x="7772" y="18308"/>
                    <a:pt x="7917" y="18607"/>
                  </a:cubicBezTo>
                  <a:cubicBezTo>
                    <a:pt x="8059" y="18909"/>
                    <a:pt x="8255" y="19194"/>
                    <a:pt x="8497" y="19470"/>
                  </a:cubicBezTo>
                  <a:cubicBezTo>
                    <a:pt x="8737" y="19746"/>
                    <a:pt x="8996" y="20022"/>
                    <a:pt x="9271" y="20292"/>
                  </a:cubicBezTo>
                  <a:cubicBezTo>
                    <a:pt x="9114" y="20697"/>
                    <a:pt x="8842" y="21002"/>
                    <a:pt x="8455" y="21213"/>
                  </a:cubicBezTo>
                  <a:cubicBezTo>
                    <a:pt x="8069" y="21424"/>
                    <a:pt x="7655" y="21542"/>
                    <a:pt x="7212" y="21571"/>
                  </a:cubicBezTo>
                  <a:cubicBezTo>
                    <a:pt x="6771" y="21600"/>
                    <a:pt x="6340" y="21551"/>
                    <a:pt x="5917" y="21424"/>
                  </a:cubicBezTo>
                  <a:cubicBezTo>
                    <a:pt x="5496" y="21295"/>
                    <a:pt x="5163" y="21093"/>
                    <a:pt x="4923" y="20811"/>
                  </a:cubicBezTo>
                  <a:cubicBezTo>
                    <a:pt x="4781" y="20242"/>
                    <a:pt x="4624" y="19658"/>
                    <a:pt x="4453" y="19056"/>
                  </a:cubicBezTo>
                  <a:cubicBezTo>
                    <a:pt x="4281" y="18454"/>
                    <a:pt x="4139" y="17844"/>
                    <a:pt x="4032" y="17225"/>
                  </a:cubicBezTo>
                  <a:cubicBezTo>
                    <a:pt x="3921" y="16600"/>
                    <a:pt x="3868" y="15954"/>
                    <a:pt x="3868" y="15282"/>
                  </a:cubicBezTo>
                  <a:cubicBezTo>
                    <a:pt x="3868" y="14616"/>
                    <a:pt x="3961" y="13906"/>
                    <a:pt x="4149" y="13154"/>
                  </a:cubicBezTo>
                  <a:lnTo>
                    <a:pt x="1804" y="13154"/>
                  </a:lnTo>
                  <a:cubicBezTo>
                    <a:pt x="1312" y="13154"/>
                    <a:pt x="888" y="12946"/>
                    <a:pt x="533" y="12523"/>
                  </a:cubicBezTo>
                  <a:cubicBezTo>
                    <a:pt x="176" y="12101"/>
                    <a:pt x="0" y="11593"/>
                    <a:pt x="0" y="10991"/>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1" y="4821"/>
                    <a:pt x="12537" y="4399"/>
                    <a:pt x="13512" y="3873"/>
                  </a:cubicBezTo>
                  <a:cubicBezTo>
                    <a:pt x="14489" y="3342"/>
                    <a:pt x="15409" y="2744"/>
                    <a:pt x="16273" y="2071"/>
                  </a:cubicBezTo>
                  <a:cubicBezTo>
                    <a:pt x="17135" y="1405"/>
                    <a:pt x="17865" y="713"/>
                    <a:pt x="18460" y="0"/>
                  </a:cubicBezTo>
                  <a:cubicBezTo>
                    <a:pt x="18952" y="0"/>
                    <a:pt x="19375" y="214"/>
                    <a:pt x="19730" y="633"/>
                  </a:cubicBezTo>
                  <a:cubicBezTo>
                    <a:pt x="20088" y="1056"/>
                    <a:pt x="20264" y="1567"/>
                    <a:pt x="20264" y="2165"/>
                  </a:cubicBezTo>
                  <a:lnTo>
                    <a:pt x="20264" y="7334"/>
                  </a:lnTo>
                  <a:cubicBezTo>
                    <a:pt x="20648" y="7445"/>
                    <a:pt x="20964" y="7692"/>
                    <a:pt x="21219" y="8070"/>
                  </a:cubicBezTo>
                  <a:cubicBezTo>
                    <a:pt x="21473" y="8454"/>
                    <a:pt x="21600" y="8895"/>
                    <a:pt x="21600" y="9391"/>
                  </a:cubicBezTo>
                  <a:moveTo>
                    <a:pt x="18460" y="2855"/>
                  </a:moveTo>
                  <a:cubicBezTo>
                    <a:pt x="17865" y="3407"/>
                    <a:pt x="17216" y="3941"/>
                    <a:pt x="16513" y="4451"/>
                  </a:cubicBezTo>
                  <a:cubicBezTo>
                    <a:pt x="15811" y="4962"/>
                    <a:pt x="15066" y="5423"/>
                    <a:pt x="14281" y="5834"/>
                  </a:cubicBezTo>
                  <a:cubicBezTo>
                    <a:pt x="13495" y="6245"/>
                    <a:pt x="12694" y="6609"/>
                    <a:pt x="11879" y="6923"/>
                  </a:cubicBezTo>
                  <a:cubicBezTo>
                    <a:pt x="11061" y="7237"/>
                    <a:pt x="10255" y="7462"/>
                    <a:pt x="9457" y="7603"/>
                  </a:cubicBezTo>
                  <a:lnTo>
                    <a:pt x="9457" y="11173"/>
                  </a:lnTo>
                  <a:cubicBezTo>
                    <a:pt x="10255" y="11326"/>
                    <a:pt x="11061" y="11555"/>
                    <a:pt x="11879" y="11863"/>
                  </a:cubicBezTo>
                  <a:cubicBezTo>
                    <a:pt x="12694" y="12171"/>
                    <a:pt x="13495" y="12538"/>
                    <a:pt x="14281" y="12957"/>
                  </a:cubicBezTo>
                  <a:cubicBezTo>
                    <a:pt x="15066" y="13380"/>
                    <a:pt x="15813" y="13844"/>
                    <a:pt x="16525" y="14348"/>
                  </a:cubicBezTo>
                  <a:cubicBezTo>
                    <a:pt x="17235" y="14856"/>
                    <a:pt x="17882" y="15381"/>
                    <a:pt x="18460" y="15921"/>
                  </a:cubicBezTo>
                  <a:lnTo>
                    <a:pt x="18460" y="2855"/>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4" name="AutoShape 114"/>
            <p:cNvSpPr/>
            <p:nvPr/>
          </p:nvSpPr>
          <p:spPr>
            <a:xfrm>
              <a:off x="109140" y="1259697"/>
              <a:ext cx="246123" cy="247277"/>
            </a:xfrm>
            <a:custGeom>
              <a:avLst/>
              <a:gdLst/>
              <a:ahLst/>
              <a:cxnLst>
                <a:cxn ang="0">
                  <a:pos x="wd2" y="hd2"/>
                </a:cxn>
                <a:cxn ang="5400000">
                  <a:pos x="wd2" y="hd2"/>
                </a:cxn>
                <a:cxn ang="10800000">
                  <a:pos x="wd2" y="hd2"/>
                </a:cxn>
                <a:cxn ang="16200000">
                  <a:pos x="wd2" y="hd2"/>
                </a:cxn>
              </a:cxnLst>
              <a:rect l="0" t="0" r="r" b="b"/>
              <a:pathLst>
                <a:path w="21600" h="21600" extrusionOk="0">
                  <a:moveTo>
                    <a:pt x="21051" y="9182"/>
                  </a:moveTo>
                  <a:cubicBezTo>
                    <a:pt x="21201" y="9182"/>
                    <a:pt x="21330" y="9229"/>
                    <a:pt x="21436" y="9326"/>
                  </a:cubicBezTo>
                  <a:cubicBezTo>
                    <a:pt x="21545" y="9426"/>
                    <a:pt x="21600" y="9549"/>
                    <a:pt x="21600" y="9699"/>
                  </a:cubicBezTo>
                  <a:lnTo>
                    <a:pt x="21600" y="11868"/>
                  </a:lnTo>
                  <a:cubicBezTo>
                    <a:pt x="21600" y="12233"/>
                    <a:pt x="21416" y="12415"/>
                    <a:pt x="21051" y="12415"/>
                  </a:cubicBezTo>
                  <a:lnTo>
                    <a:pt x="18747" y="12415"/>
                  </a:lnTo>
                  <a:cubicBezTo>
                    <a:pt x="18576" y="13205"/>
                    <a:pt x="18300" y="13948"/>
                    <a:pt x="17916" y="14647"/>
                  </a:cubicBezTo>
                  <a:cubicBezTo>
                    <a:pt x="17531" y="15343"/>
                    <a:pt x="17067" y="15966"/>
                    <a:pt x="16518" y="16515"/>
                  </a:cubicBezTo>
                  <a:cubicBezTo>
                    <a:pt x="15969" y="17062"/>
                    <a:pt x="15347" y="17529"/>
                    <a:pt x="14648" y="17914"/>
                  </a:cubicBezTo>
                  <a:cubicBezTo>
                    <a:pt x="13949" y="18299"/>
                    <a:pt x="13207" y="18578"/>
                    <a:pt x="12420" y="18742"/>
                  </a:cubicBezTo>
                  <a:lnTo>
                    <a:pt x="12420" y="21051"/>
                  </a:lnTo>
                  <a:cubicBezTo>
                    <a:pt x="12420" y="21198"/>
                    <a:pt x="12370" y="21330"/>
                    <a:pt x="12270" y="21436"/>
                  </a:cubicBezTo>
                  <a:cubicBezTo>
                    <a:pt x="12173" y="21545"/>
                    <a:pt x="12050" y="21600"/>
                    <a:pt x="11897" y="21600"/>
                  </a:cubicBezTo>
                  <a:lnTo>
                    <a:pt x="9732" y="21600"/>
                  </a:lnTo>
                  <a:cubicBezTo>
                    <a:pt x="9368" y="21600"/>
                    <a:pt x="9183" y="21418"/>
                    <a:pt x="9183" y="21051"/>
                  </a:cubicBezTo>
                  <a:lnTo>
                    <a:pt x="9183" y="18742"/>
                  </a:lnTo>
                  <a:cubicBezTo>
                    <a:pt x="8396" y="18578"/>
                    <a:pt x="7654" y="18299"/>
                    <a:pt x="6955" y="17914"/>
                  </a:cubicBezTo>
                  <a:cubicBezTo>
                    <a:pt x="6259" y="17529"/>
                    <a:pt x="5634" y="17062"/>
                    <a:pt x="5085" y="16515"/>
                  </a:cubicBezTo>
                  <a:cubicBezTo>
                    <a:pt x="4536" y="15966"/>
                    <a:pt x="4069" y="15343"/>
                    <a:pt x="3687" y="14647"/>
                  </a:cubicBezTo>
                  <a:cubicBezTo>
                    <a:pt x="3300" y="13948"/>
                    <a:pt x="3024" y="13205"/>
                    <a:pt x="2856" y="12415"/>
                  </a:cubicBezTo>
                  <a:lnTo>
                    <a:pt x="551" y="12415"/>
                  </a:lnTo>
                  <a:cubicBezTo>
                    <a:pt x="187" y="12415"/>
                    <a:pt x="0" y="12232"/>
                    <a:pt x="0" y="11868"/>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7" y="0"/>
                  </a:lnTo>
                  <a:cubicBezTo>
                    <a:pt x="12050" y="0"/>
                    <a:pt x="12173" y="50"/>
                    <a:pt x="12270" y="158"/>
                  </a:cubicBezTo>
                  <a:cubicBezTo>
                    <a:pt x="12370" y="267"/>
                    <a:pt x="12420" y="396"/>
                    <a:pt x="12420" y="546"/>
                  </a:cubicBezTo>
                  <a:lnTo>
                    <a:pt x="12420" y="2852"/>
                  </a:lnTo>
                  <a:cubicBezTo>
                    <a:pt x="13207" y="3022"/>
                    <a:pt x="13949" y="3298"/>
                    <a:pt x="14648" y="3680"/>
                  </a:cubicBezTo>
                  <a:cubicBezTo>
                    <a:pt x="15344" y="4065"/>
                    <a:pt x="15969" y="4532"/>
                    <a:pt x="16518" y="5082"/>
                  </a:cubicBezTo>
                  <a:cubicBezTo>
                    <a:pt x="17067" y="5631"/>
                    <a:pt x="17531" y="6251"/>
                    <a:pt x="17916" y="6953"/>
                  </a:cubicBezTo>
                  <a:cubicBezTo>
                    <a:pt x="18300" y="7652"/>
                    <a:pt x="18579" y="8392"/>
                    <a:pt x="18747" y="9182"/>
                  </a:cubicBezTo>
                  <a:lnTo>
                    <a:pt x="21051" y="9182"/>
                  </a:lnTo>
                  <a:close/>
                  <a:moveTo>
                    <a:pt x="12420" y="16466"/>
                  </a:moveTo>
                  <a:cubicBezTo>
                    <a:pt x="13412" y="16195"/>
                    <a:pt x="14269" y="15699"/>
                    <a:pt x="14992" y="14982"/>
                  </a:cubicBezTo>
                  <a:cubicBezTo>
                    <a:pt x="15711" y="14265"/>
                    <a:pt x="16204" y="13411"/>
                    <a:pt x="16468" y="12415"/>
                  </a:cubicBezTo>
                  <a:lnTo>
                    <a:pt x="14049" y="12415"/>
                  </a:lnTo>
                  <a:cubicBezTo>
                    <a:pt x="13685" y="12415"/>
                    <a:pt x="13506" y="12232"/>
                    <a:pt x="13515" y="11868"/>
                  </a:cubicBezTo>
                  <a:lnTo>
                    <a:pt x="13515" y="9699"/>
                  </a:lnTo>
                  <a:cubicBezTo>
                    <a:pt x="13515" y="9549"/>
                    <a:pt x="13568" y="9426"/>
                    <a:pt x="13670" y="9326"/>
                  </a:cubicBezTo>
                  <a:cubicBezTo>
                    <a:pt x="13773" y="9229"/>
                    <a:pt x="13899" y="9182"/>
                    <a:pt x="14049" y="9182"/>
                  </a:cubicBezTo>
                  <a:lnTo>
                    <a:pt x="16468" y="9182"/>
                  </a:lnTo>
                  <a:cubicBezTo>
                    <a:pt x="16195" y="8186"/>
                    <a:pt x="15699" y="7332"/>
                    <a:pt x="14983" y="6609"/>
                  </a:cubicBezTo>
                  <a:cubicBezTo>
                    <a:pt x="14266" y="5883"/>
                    <a:pt x="13412" y="5390"/>
                    <a:pt x="12420" y="5131"/>
                  </a:cubicBezTo>
                  <a:lnTo>
                    <a:pt x="12420" y="7549"/>
                  </a:lnTo>
                  <a:cubicBezTo>
                    <a:pt x="12420" y="7699"/>
                    <a:pt x="12370" y="7828"/>
                    <a:pt x="12270" y="7928"/>
                  </a:cubicBezTo>
                  <a:cubicBezTo>
                    <a:pt x="12173" y="8031"/>
                    <a:pt x="12050" y="8081"/>
                    <a:pt x="11897"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8"/>
                  </a:lnTo>
                  <a:cubicBezTo>
                    <a:pt x="8088" y="12018"/>
                    <a:pt x="8038" y="12145"/>
                    <a:pt x="7947" y="12253"/>
                  </a:cubicBezTo>
                  <a:cubicBezTo>
                    <a:pt x="7853" y="12365"/>
                    <a:pt x="7733" y="12415"/>
                    <a:pt x="7580" y="12415"/>
                  </a:cubicBezTo>
                  <a:lnTo>
                    <a:pt x="5135" y="12415"/>
                  </a:lnTo>
                  <a:cubicBezTo>
                    <a:pt x="5408" y="13411"/>
                    <a:pt x="5904" y="14268"/>
                    <a:pt x="6620" y="14991"/>
                  </a:cubicBezTo>
                  <a:cubicBezTo>
                    <a:pt x="7337" y="15711"/>
                    <a:pt x="8191" y="16204"/>
                    <a:pt x="9183" y="16466"/>
                  </a:cubicBezTo>
                  <a:lnTo>
                    <a:pt x="9183" y="14019"/>
                  </a:lnTo>
                  <a:cubicBezTo>
                    <a:pt x="9183" y="13869"/>
                    <a:pt x="9239" y="13745"/>
                    <a:pt x="9348" y="13654"/>
                  </a:cubicBezTo>
                  <a:cubicBezTo>
                    <a:pt x="9453" y="13560"/>
                    <a:pt x="9583" y="13513"/>
                    <a:pt x="9732" y="13513"/>
                  </a:cubicBezTo>
                  <a:lnTo>
                    <a:pt x="11897" y="13513"/>
                  </a:lnTo>
                  <a:cubicBezTo>
                    <a:pt x="12050" y="13513"/>
                    <a:pt x="12173" y="13560"/>
                    <a:pt x="12270" y="13654"/>
                  </a:cubicBezTo>
                  <a:cubicBezTo>
                    <a:pt x="12370" y="13745"/>
                    <a:pt x="12420" y="13869"/>
                    <a:pt x="12420" y="14019"/>
                  </a:cubicBezTo>
                  <a:lnTo>
                    <a:pt x="12420" y="16466"/>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5" name="AutoShape 82"/>
            <p:cNvSpPr/>
            <p:nvPr/>
          </p:nvSpPr>
          <p:spPr>
            <a:xfrm>
              <a:off x="4204720" y="1311951"/>
              <a:ext cx="203850" cy="203903"/>
            </a:xfrm>
            <a:custGeom>
              <a:avLst/>
              <a:gdLst/>
              <a:ahLst/>
              <a:cxnLst>
                <a:cxn ang="0">
                  <a:pos x="wd2" y="hd2"/>
                </a:cxn>
                <a:cxn ang="5400000">
                  <a:pos x="wd2" y="hd2"/>
                </a:cxn>
                <a:cxn ang="10800000">
                  <a:pos x="wd2" y="hd2"/>
                </a:cxn>
                <a:cxn ang="16200000">
                  <a:pos x="wd2" y="hd2"/>
                </a:cxn>
              </a:cxnLst>
              <a:rect l="0" t="0" r="r" b="b"/>
              <a:pathLst>
                <a:path w="21600" h="21600" extrusionOk="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6" y="12063"/>
                  </a:moveTo>
                  <a:cubicBezTo>
                    <a:pt x="18673" y="12605"/>
                    <a:pt x="19071" y="13143"/>
                    <a:pt x="19357" y="13670"/>
                  </a:cubicBezTo>
                  <a:cubicBezTo>
                    <a:pt x="19642" y="14197"/>
                    <a:pt x="19789" y="14802"/>
                    <a:pt x="19789" y="15481"/>
                  </a:cubicBezTo>
                  <a:lnTo>
                    <a:pt x="19789" y="20817"/>
                  </a:lnTo>
                  <a:cubicBezTo>
                    <a:pt x="19695" y="20869"/>
                    <a:pt x="19621" y="20932"/>
                    <a:pt x="19558" y="20996"/>
                  </a:cubicBezTo>
                  <a:cubicBezTo>
                    <a:pt x="19498" y="21062"/>
                    <a:pt x="19426" y="21123"/>
                    <a:pt x="19345" y="21192"/>
                  </a:cubicBezTo>
                  <a:cubicBezTo>
                    <a:pt x="19263" y="21252"/>
                    <a:pt x="19174" y="21318"/>
                    <a:pt x="19076" y="21387"/>
                  </a:cubicBezTo>
                  <a:cubicBezTo>
                    <a:pt x="18977" y="21456"/>
                    <a:pt x="18836" y="21529"/>
                    <a:pt x="18663" y="21600"/>
                  </a:cubicBezTo>
                  <a:lnTo>
                    <a:pt x="2942" y="21600"/>
                  </a:lnTo>
                  <a:cubicBezTo>
                    <a:pt x="2675" y="21600"/>
                    <a:pt x="2467" y="21500"/>
                    <a:pt x="2318" y="21292"/>
                  </a:cubicBezTo>
                  <a:cubicBezTo>
                    <a:pt x="2167" y="21082"/>
                    <a:pt x="2003" y="20927"/>
                    <a:pt x="1819" y="20817"/>
                  </a:cubicBezTo>
                  <a:lnTo>
                    <a:pt x="1819" y="15481"/>
                  </a:lnTo>
                  <a:cubicBezTo>
                    <a:pt x="1819" y="14764"/>
                    <a:pt x="1989" y="14128"/>
                    <a:pt x="2335" y="13572"/>
                  </a:cubicBezTo>
                  <a:cubicBezTo>
                    <a:pt x="2678" y="13019"/>
                    <a:pt x="3052" y="12512"/>
                    <a:pt x="3460" y="12063"/>
                  </a:cubicBezTo>
                  <a:cubicBezTo>
                    <a:pt x="3535" y="11971"/>
                    <a:pt x="3633" y="11870"/>
                    <a:pt x="3753" y="11767"/>
                  </a:cubicBezTo>
                  <a:cubicBezTo>
                    <a:pt x="3873" y="11660"/>
                    <a:pt x="4000" y="11591"/>
                    <a:pt x="4137" y="11554"/>
                  </a:cubicBezTo>
                  <a:cubicBezTo>
                    <a:pt x="4276" y="11496"/>
                    <a:pt x="4432" y="11467"/>
                    <a:pt x="4610" y="11456"/>
                  </a:cubicBezTo>
                  <a:cubicBezTo>
                    <a:pt x="4785" y="11447"/>
                    <a:pt x="4956" y="11424"/>
                    <a:pt x="5126" y="11389"/>
                  </a:cubicBezTo>
                  <a:cubicBezTo>
                    <a:pt x="5594" y="11300"/>
                    <a:pt x="6091" y="11211"/>
                    <a:pt x="6621" y="11122"/>
                  </a:cubicBezTo>
                  <a:cubicBezTo>
                    <a:pt x="7149" y="11035"/>
                    <a:pt x="7665" y="10946"/>
                    <a:pt x="8172" y="10854"/>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3" y="3"/>
                  </a:cubicBezTo>
                  <a:cubicBezTo>
                    <a:pt x="11477" y="3"/>
                    <a:pt x="12113" y="158"/>
                    <a:pt x="12711" y="472"/>
                  </a:cubicBezTo>
                  <a:cubicBezTo>
                    <a:pt x="13308" y="786"/>
                    <a:pt x="13827" y="1203"/>
                    <a:pt x="14273" y="1733"/>
                  </a:cubicBezTo>
                  <a:cubicBezTo>
                    <a:pt x="14717" y="2260"/>
                    <a:pt x="15068" y="2885"/>
                    <a:pt x="15329" y="3608"/>
                  </a:cubicBezTo>
                  <a:cubicBezTo>
                    <a:pt x="15591" y="4331"/>
                    <a:pt x="15720" y="5097"/>
                    <a:pt x="15720" y="5903"/>
                  </a:cubicBezTo>
                  <a:cubicBezTo>
                    <a:pt x="15720" y="6939"/>
                    <a:pt x="15514" y="7890"/>
                    <a:pt x="15101" y="8757"/>
                  </a:cubicBezTo>
                  <a:cubicBezTo>
                    <a:pt x="14686" y="9620"/>
                    <a:pt x="14129" y="10320"/>
                    <a:pt x="13433" y="10854"/>
                  </a:cubicBezTo>
                  <a:cubicBezTo>
                    <a:pt x="13937" y="10946"/>
                    <a:pt x="14453" y="11032"/>
                    <a:pt x="14979" y="11116"/>
                  </a:cubicBezTo>
                  <a:cubicBezTo>
                    <a:pt x="15505" y="11199"/>
                    <a:pt x="16006" y="11289"/>
                    <a:pt x="16479" y="11389"/>
                  </a:cubicBezTo>
                  <a:cubicBezTo>
                    <a:pt x="16654" y="11427"/>
                    <a:pt x="16827" y="11450"/>
                    <a:pt x="16995" y="11456"/>
                  </a:cubicBezTo>
                  <a:cubicBezTo>
                    <a:pt x="17163" y="11467"/>
                    <a:pt x="17324" y="11496"/>
                    <a:pt x="17468" y="11554"/>
                  </a:cubicBezTo>
                  <a:cubicBezTo>
                    <a:pt x="17604" y="11591"/>
                    <a:pt x="17732" y="11660"/>
                    <a:pt x="17852" y="11767"/>
                  </a:cubicBezTo>
                  <a:cubicBezTo>
                    <a:pt x="17967" y="11870"/>
                    <a:pt x="18075" y="11971"/>
                    <a:pt x="18166" y="12063"/>
                  </a:cubicBezTo>
                  <a:moveTo>
                    <a:pt x="20475" y="5419"/>
                  </a:moveTo>
                  <a:cubicBezTo>
                    <a:pt x="20758" y="5419"/>
                    <a:pt x="20974" y="5505"/>
                    <a:pt x="21125" y="5687"/>
                  </a:cubicBezTo>
                  <a:cubicBezTo>
                    <a:pt x="21272" y="5865"/>
                    <a:pt x="21382" y="6078"/>
                    <a:pt x="21449" y="6326"/>
                  </a:cubicBezTo>
                  <a:cubicBezTo>
                    <a:pt x="21521" y="6574"/>
                    <a:pt x="21562" y="6836"/>
                    <a:pt x="21577" y="7106"/>
                  </a:cubicBezTo>
                  <a:cubicBezTo>
                    <a:pt x="21593" y="7377"/>
                    <a:pt x="21600" y="7596"/>
                    <a:pt x="21600" y="7760"/>
                  </a:cubicBezTo>
                  <a:lnTo>
                    <a:pt x="21600" y="9856"/>
                  </a:lnTo>
                  <a:cubicBezTo>
                    <a:pt x="21509" y="9928"/>
                    <a:pt x="21423" y="10015"/>
                    <a:pt x="21341" y="10110"/>
                  </a:cubicBezTo>
                  <a:cubicBezTo>
                    <a:pt x="21262" y="10208"/>
                    <a:pt x="21159" y="10257"/>
                    <a:pt x="21037" y="10257"/>
                  </a:cubicBezTo>
                  <a:lnTo>
                    <a:pt x="17269" y="10257"/>
                  </a:lnTo>
                  <a:cubicBezTo>
                    <a:pt x="17132" y="10257"/>
                    <a:pt x="17024" y="10208"/>
                    <a:pt x="16954" y="10110"/>
                  </a:cubicBezTo>
                  <a:cubicBezTo>
                    <a:pt x="16880" y="10015"/>
                    <a:pt x="16791" y="9928"/>
                    <a:pt x="16683" y="9856"/>
                  </a:cubicBezTo>
                  <a:lnTo>
                    <a:pt x="16683" y="7760"/>
                  </a:lnTo>
                  <a:cubicBezTo>
                    <a:pt x="16683" y="7596"/>
                    <a:pt x="16693" y="7377"/>
                    <a:pt x="16707" y="7106"/>
                  </a:cubicBezTo>
                  <a:cubicBezTo>
                    <a:pt x="16721" y="6836"/>
                    <a:pt x="16767" y="6574"/>
                    <a:pt x="16837" y="6326"/>
                  </a:cubicBezTo>
                  <a:cubicBezTo>
                    <a:pt x="16913" y="6078"/>
                    <a:pt x="17024" y="5865"/>
                    <a:pt x="17184" y="5687"/>
                  </a:cubicBezTo>
                  <a:cubicBezTo>
                    <a:pt x="17338" y="5508"/>
                    <a:pt x="17557" y="5419"/>
                    <a:pt x="17830" y="5419"/>
                  </a:cubicBezTo>
                  <a:cubicBezTo>
                    <a:pt x="17489" y="5151"/>
                    <a:pt x="17211" y="4803"/>
                    <a:pt x="17000" y="4377"/>
                  </a:cubicBezTo>
                  <a:cubicBezTo>
                    <a:pt x="16789" y="3950"/>
                    <a:pt x="16683" y="3469"/>
                    <a:pt x="16683" y="2937"/>
                  </a:cubicBezTo>
                  <a:cubicBezTo>
                    <a:pt x="16683" y="2539"/>
                    <a:pt x="16745" y="2162"/>
                    <a:pt x="16873" y="1805"/>
                  </a:cubicBezTo>
                  <a:cubicBezTo>
                    <a:pt x="17000" y="1448"/>
                    <a:pt x="17175" y="1134"/>
                    <a:pt x="17401" y="861"/>
                  </a:cubicBezTo>
                  <a:cubicBezTo>
                    <a:pt x="17626" y="590"/>
                    <a:pt x="17890" y="380"/>
                    <a:pt x="18188" y="227"/>
                  </a:cubicBezTo>
                  <a:cubicBezTo>
                    <a:pt x="18488" y="77"/>
                    <a:pt x="18809" y="0"/>
                    <a:pt x="19153" y="0"/>
                  </a:cubicBezTo>
                  <a:cubicBezTo>
                    <a:pt x="19481" y="0"/>
                    <a:pt x="19796" y="77"/>
                    <a:pt x="20096" y="227"/>
                  </a:cubicBezTo>
                  <a:cubicBezTo>
                    <a:pt x="20396" y="380"/>
                    <a:pt x="20657" y="590"/>
                    <a:pt x="20883" y="861"/>
                  </a:cubicBezTo>
                  <a:cubicBezTo>
                    <a:pt x="21109" y="1134"/>
                    <a:pt x="21286" y="1448"/>
                    <a:pt x="21413" y="1805"/>
                  </a:cubicBezTo>
                  <a:cubicBezTo>
                    <a:pt x="21538" y="2162"/>
                    <a:pt x="21600" y="2539"/>
                    <a:pt x="21600" y="2937"/>
                  </a:cubicBezTo>
                  <a:cubicBezTo>
                    <a:pt x="21600" y="3458"/>
                    <a:pt x="21500" y="3939"/>
                    <a:pt x="21296" y="4371"/>
                  </a:cubicBezTo>
                  <a:cubicBezTo>
                    <a:pt x="21094" y="4800"/>
                    <a:pt x="20821" y="5151"/>
                    <a:pt x="20475" y="5419"/>
                  </a:cubicBezTo>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44CEB9"/>
                  </a:solidFill>
                  <a:effectLst>
                    <a:outerShdw blurRad="38100" dist="38100" dir="2700000" rotWithShape="0">
                      <a:srgbClr val="000000"/>
                    </a:outerShdw>
                  </a:effectLst>
                  <a:latin typeface="Gill Sans"/>
                  <a:ea typeface="Gill Sans"/>
                  <a:cs typeface="Gill Sans"/>
                  <a:sym typeface="Gill Sans"/>
                </a:defRPr>
              </a:pPr>
              <a:endParaRPr dirty="0">
                <a:latin typeface="黑体" panose="02010609060101010101" charset="-122"/>
                <a:ea typeface="黑体" panose="02010609060101010101" charset="-122"/>
              </a:endParaRPr>
            </a:p>
          </p:txBody>
        </p:sp>
        <p:sp>
          <p:nvSpPr>
            <p:cNvPr id="2496" name="Freeform 290"/>
            <p:cNvSpPr/>
            <p:nvPr/>
          </p:nvSpPr>
          <p:spPr>
            <a:xfrm>
              <a:off x="243851" y="2095014"/>
              <a:ext cx="366525" cy="277055"/>
            </a:xfrm>
            <a:custGeom>
              <a:avLst/>
              <a:gdLst/>
              <a:ahLst/>
              <a:cxnLst>
                <a:cxn ang="0">
                  <a:pos x="wd2" y="hd2"/>
                </a:cxn>
                <a:cxn ang="5400000">
                  <a:pos x="wd2" y="hd2"/>
                </a:cxn>
                <a:cxn ang="10800000">
                  <a:pos x="wd2" y="hd2"/>
                </a:cxn>
                <a:cxn ang="16200000">
                  <a:pos x="wd2" y="hd2"/>
                </a:cxn>
              </a:cxnLst>
              <a:rect l="0" t="0" r="r" b="b"/>
              <a:pathLst>
                <a:path w="21600" h="21086" extrusionOk="0">
                  <a:moveTo>
                    <a:pt x="21600" y="2653"/>
                  </a:moveTo>
                  <a:cubicBezTo>
                    <a:pt x="21600" y="11332"/>
                    <a:pt x="21600" y="11332"/>
                    <a:pt x="21600" y="11332"/>
                  </a:cubicBezTo>
                  <a:cubicBezTo>
                    <a:pt x="21600" y="11332"/>
                    <a:pt x="20146" y="11810"/>
                    <a:pt x="19972" y="11810"/>
                  </a:cubicBezTo>
                  <a:cubicBezTo>
                    <a:pt x="19603" y="11810"/>
                    <a:pt x="18691" y="12287"/>
                    <a:pt x="18148" y="11332"/>
                  </a:cubicBezTo>
                  <a:cubicBezTo>
                    <a:pt x="17063" y="10152"/>
                    <a:pt x="13438" y="5237"/>
                    <a:pt x="13438" y="5237"/>
                  </a:cubicBezTo>
                  <a:cubicBezTo>
                    <a:pt x="13438" y="5237"/>
                    <a:pt x="12895" y="4535"/>
                    <a:pt x="11788" y="5237"/>
                  </a:cubicBezTo>
                  <a:cubicBezTo>
                    <a:pt x="10898" y="5939"/>
                    <a:pt x="9617" y="6866"/>
                    <a:pt x="9074" y="7119"/>
                  </a:cubicBezTo>
                  <a:cubicBezTo>
                    <a:pt x="8901" y="7344"/>
                    <a:pt x="8531" y="7568"/>
                    <a:pt x="8336" y="7568"/>
                  </a:cubicBezTo>
                  <a:cubicBezTo>
                    <a:pt x="7620" y="7568"/>
                    <a:pt x="7077" y="6641"/>
                    <a:pt x="7077" y="5714"/>
                  </a:cubicBezTo>
                  <a:cubicBezTo>
                    <a:pt x="7077" y="4984"/>
                    <a:pt x="7446" y="4535"/>
                    <a:pt x="7815" y="4282"/>
                  </a:cubicBezTo>
                  <a:cubicBezTo>
                    <a:pt x="9248" y="3102"/>
                    <a:pt x="11983" y="1248"/>
                    <a:pt x="13069" y="293"/>
                  </a:cubicBezTo>
                  <a:cubicBezTo>
                    <a:pt x="13785" y="-156"/>
                    <a:pt x="14154" y="-156"/>
                    <a:pt x="15239" y="771"/>
                  </a:cubicBezTo>
                  <a:cubicBezTo>
                    <a:pt x="16325" y="2175"/>
                    <a:pt x="17432" y="3355"/>
                    <a:pt x="17432" y="3355"/>
                  </a:cubicBezTo>
                  <a:cubicBezTo>
                    <a:pt x="17432" y="3355"/>
                    <a:pt x="17779" y="3580"/>
                    <a:pt x="18148" y="3580"/>
                  </a:cubicBezTo>
                  <a:cubicBezTo>
                    <a:pt x="19060" y="3355"/>
                    <a:pt x="21600" y="2653"/>
                    <a:pt x="21600" y="2653"/>
                  </a:cubicBezTo>
                  <a:close/>
                  <a:moveTo>
                    <a:pt x="7251" y="17427"/>
                  </a:moveTo>
                  <a:cubicBezTo>
                    <a:pt x="7446" y="16978"/>
                    <a:pt x="7446" y="16276"/>
                    <a:pt x="7077" y="15798"/>
                  </a:cubicBezTo>
                  <a:cubicBezTo>
                    <a:pt x="6708" y="15321"/>
                    <a:pt x="6361" y="15321"/>
                    <a:pt x="5992" y="15321"/>
                  </a:cubicBezTo>
                  <a:cubicBezTo>
                    <a:pt x="5992" y="14871"/>
                    <a:pt x="5992" y="14169"/>
                    <a:pt x="5623" y="13916"/>
                  </a:cubicBezTo>
                  <a:cubicBezTo>
                    <a:pt x="5449" y="13439"/>
                    <a:pt x="4906" y="13214"/>
                    <a:pt x="4537" y="13439"/>
                  </a:cubicBezTo>
                  <a:cubicBezTo>
                    <a:pt x="4711" y="12989"/>
                    <a:pt x="4537" y="12287"/>
                    <a:pt x="4363" y="11810"/>
                  </a:cubicBezTo>
                  <a:cubicBezTo>
                    <a:pt x="3821" y="11107"/>
                    <a:pt x="2909" y="11332"/>
                    <a:pt x="2366" y="12034"/>
                  </a:cubicBezTo>
                  <a:cubicBezTo>
                    <a:pt x="1997" y="12512"/>
                    <a:pt x="1628" y="13916"/>
                    <a:pt x="1997" y="14619"/>
                  </a:cubicBezTo>
                  <a:cubicBezTo>
                    <a:pt x="2540" y="15321"/>
                    <a:pt x="3083" y="14871"/>
                    <a:pt x="3452" y="14871"/>
                  </a:cubicBezTo>
                  <a:cubicBezTo>
                    <a:pt x="3452" y="15321"/>
                    <a:pt x="3083" y="15798"/>
                    <a:pt x="3452" y="16500"/>
                  </a:cubicBezTo>
                  <a:cubicBezTo>
                    <a:pt x="3821" y="17203"/>
                    <a:pt x="4537" y="16753"/>
                    <a:pt x="4906" y="16753"/>
                  </a:cubicBezTo>
                  <a:cubicBezTo>
                    <a:pt x="4711" y="17203"/>
                    <a:pt x="4363" y="17905"/>
                    <a:pt x="4906" y="18607"/>
                  </a:cubicBezTo>
                  <a:cubicBezTo>
                    <a:pt x="5253" y="19085"/>
                    <a:pt x="5992" y="18860"/>
                    <a:pt x="6361" y="18607"/>
                  </a:cubicBezTo>
                  <a:cubicBezTo>
                    <a:pt x="6165" y="19309"/>
                    <a:pt x="5818" y="19787"/>
                    <a:pt x="6361" y="20742"/>
                  </a:cubicBezTo>
                  <a:cubicBezTo>
                    <a:pt x="6903" y="21444"/>
                    <a:pt x="7989" y="20966"/>
                    <a:pt x="8531" y="20264"/>
                  </a:cubicBezTo>
                  <a:cubicBezTo>
                    <a:pt x="9074" y="19562"/>
                    <a:pt x="9074" y="18607"/>
                    <a:pt x="8531" y="17905"/>
                  </a:cubicBezTo>
                  <a:cubicBezTo>
                    <a:pt x="8162" y="17427"/>
                    <a:pt x="7815" y="17427"/>
                    <a:pt x="7251" y="17427"/>
                  </a:cubicBezTo>
                  <a:close/>
                  <a:moveTo>
                    <a:pt x="17063" y="12989"/>
                  </a:moveTo>
                  <a:cubicBezTo>
                    <a:pt x="13242" y="7821"/>
                    <a:pt x="15066" y="10152"/>
                    <a:pt x="12895" y="7344"/>
                  </a:cubicBezTo>
                  <a:cubicBezTo>
                    <a:pt x="12895" y="7344"/>
                    <a:pt x="12352" y="6417"/>
                    <a:pt x="11440" y="7119"/>
                  </a:cubicBezTo>
                  <a:cubicBezTo>
                    <a:pt x="10898" y="7344"/>
                    <a:pt x="10160" y="7821"/>
                    <a:pt x="9617" y="8299"/>
                  </a:cubicBezTo>
                  <a:cubicBezTo>
                    <a:pt x="9074" y="8523"/>
                    <a:pt x="8531" y="8748"/>
                    <a:pt x="8336" y="8748"/>
                  </a:cubicBezTo>
                  <a:cubicBezTo>
                    <a:pt x="7077" y="8748"/>
                    <a:pt x="6165" y="7344"/>
                    <a:pt x="6165" y="5939"/>
                  </a:cubicBezTo>
                  <a:cubicBezTo>
                    <a:pt x="6165" y="4759"/>
                    <a:pt x="6534" y="3833"/>
                    <a:pt x="7251" y="3355"/>
                  </a:cubicBezTo>
                  <a:cubicBezTo>
                    <a:pt x="7989" y="2653"/>
                    <a:pt x="9986" y="1248"/>
                    <a:pt x="9986" y="1248"/>
                  </a:cubicBezTo>
                  <a:cubicBezTo>
                    <a:pt x="9986" y="1248"/>
                    <a:pt x="9443" y="69"/>
                    <a:pt x="8162" y="69"/>
                  </a:cubicBezTo>
                  <a:cubicBezTo>
                    <a:pt x="6708" y="69"/>
                    <a:pt x="3994" y="2653"/>
                    <a:pt x="3994" y="2653"/>
                  </a:cubicBezTo>
                  <a:cubicBezTo>
                    <a:pt x="3994" y="2653"/>
                    <a:pt x="3256" y="3102"/>
                    <a:pt x="2171" y="2653"/>
                  </a:cubicBezTo>
                  <a:cubicBezTo>
                    <a:pt x="0" y="1698"/>
                    <a:pt x="0" y="1698"/>
                    <a:pt x="0" y="1698"/>
                  </a:cubicBezTo>
                  <a:cubicBezTo>
                    <a:pt x="0" y="11810"/>
                    <a:pt x="0" y="11810"/>
                    <a:pt x="0" y="11810"/>
                  </a:cubicBezTo>
                  <a:cubicBezTo>
                    <a:pt x="0" y="11810"/>
                    <a:pt x="543" y="12034"/>
                    <a:pt x="1085" y="12287"/>
                  </a:cubicBezTo>
                  <a:cubicBezTo>
                    <a:pt x="1281" y="11810"/>
                    <a:pt x="1454" y="11332"/>
                    <a:pt x="1802" y="10855"/>
                  </a:cubicBezTo>
                  <a:cubicBezTo>
                    <a:pt x="2714" y="9703"/>
                    <a:pt x="4168" y="9703"/>
                    <a:pt x="5080" y="10855"/>
                  </a:cubicBezTo>
                  <a:cubicBezTo>
                    <a:pt x="5253" y="11332"/>
                    <a:pt x="5449" y="11557"/>
                    <a:pt x="5449" y="12034"/>
                  </a:cubicBezTo>
                  <a:cubicBezTo>
                    <a:pt x="5818" y="12287"/>
                    <a:pt x="6165" y="12512"/>
                    <a:pt x="6361" y="12989"/>
                  </a:cubicBezTo>
                  <a:cubicBezTo>
                    <a:pt x="6708" y="13214"/>
                    <a:pt x="6903" y="13692"/>
                    <a:pt x="6903" y="14169"/>
                  </a:cubicBezTo>
                  <a:cubicBezTo>
                    <a:pt x="7251" y="14169"/>
                    <a:pt x="7620" y="14394"/>
                    <a:pt x="7815" y="14871"/>
                  </a:cubicBezTo>
                  <a:cubicBezTo>
                    <a:pt x="8162" y="15321"/>
                    <a:pt x="8336" y="15798"/>
                    <a:pt x="8336" y="16276"/>
                  </a:cubicBezTo>
                  <a:cubicBezTo>
                    <a:pt x="8705" y="16276"/>
                    <a:pt x="9074" y="16500"/>
                    <a:pt x="9248" y="16978"/>
                  </a:cubicBezTo>
                  <a:cubicBezTo>
                    <a:pt x="9791" y="17680"/>
                    <a:pt x="9986" y="18607"/>
                    <a:pt x="9791" y="19562"/>
                  </a:cubicBezTo>
                  <a:cubicBezTo>
                    <a:pt x="9986" y="19562"/>
                    <a:pt x="10160" y="20011"/>
                    <a:pt x="10355" y="20264"/>
                  </a:cubicBezTo>
                  <a:cubicBezTo>
                    <a:pt x="10702" y="20742"/>
                    <a:pt x="11440" y="20742"/>
                    <a:pt x="11788" y="20264"/>
                  </a:cubicBezTo>
                  <a:cubicBezTo>
                    <a:pt x="12157" y="19787"/>
                    <a:pt x="12157" y="18860"/>
                    <a:pt x="11788" y="18382"/>
                  </a:cubicBezTo>
                  <a:lnTo>
                    <a:pt x="11614" y="18382"/>
                  </a:lnTo>
                  <a:cubicBezTo>
                    <a:pt x="10529" y="16753"/>
                    <a:pt x="10355" y="16500"/>
                    <a:pt x="10529" y="16276"/>
                  </a:cubicBezTo>
                  <a:cubicBezTo>
                    <a:pt x="10702" y="16276"/>
                    <a:pt x="10898" y="16500"/>
                    <a:pt x="12157" y="18382"/>
                  </a:cubicBezTo>
                  <a:cubicBezTo>
                    <a:pt x="12352" y="18607"/>
                    <a:pt x="12352" y="18607"/>
                    <a:pt x="12352" y="18607"/>
                  </a:cubicBezTo>
                  <a:cubicBezTo>
                    <a:pt x="12699" y="19085"/>
                    <a:pt x="13242" y="19085"/>
                    <a:pt x="13611" y="18607"/>
                  </a:cubicBezTo>
                  <a:cubicBezTo>
                    <a:pt x="13980" y="18158"/>
                    <a:pt x="13980" y="17203"/>
                    <a:pt x="13611" y="16753"/>
                  </a:cubicBezTo>
                  <a:cubicBezTo>
                    <a:pt x="12352" y="14871"/>
                    <a:pt x="12157" y="14619"/>
                    <a:pt x="12157" y="14394"/>
                  </a:cubicBezTo>
                  <a:cubicBezTo>
                    <a:pt x="12352" y="14394"/>
                    <a:pt x="12895" y="15321"/>
                    <a:pt x="14154" y="16978"/>
                  </a:cubicBezTo>
                  <a:cubicBezTo>
                    <a:pt x="14523" y="17427"/>
                    <a:pt x="15239" y="17427"/>
                    <a:pt x="15608" y="16978"/>
                  </a:cubicBezTo>
                  <a:cubicBezTo>
                    <a:pt x="15782" y="16500"/>
                    <a:pt x="15977" y="15798"/>
                    <a:pt x="15608" y="15096"/>
                  </a:cubicBezTo>
                  <a:cubicBezTo>
                    <a:pt x="13980" y="12989"/>
                    <a:pt x="13980" y="12989"/>
                    <a:pt x="14154" y="12737"/>
                  </a:cubicBezTo>
                  <a:lnTo>
                    <a:pt x="15782" y="14619"/>
                  </a:lnTo>
                  <a:cubicBezTo>
                    <a:pt x="15782" y="14871"/>
                    <a:pt x="15782" y="14871"/>
                    <a:pt x="15782" y="14871"/>
                  </a:cubicBezTo>
                  <a:cubicBezTo>
                    <a:pt x="16151" y="15321"/>
                    <a:pt x="16694" y="15321"/>
                    <a:pt x="17063" y="14871"/>
                  </a:cubicBezTo>
                  <a:cubicBezTo>
                    <a:pt x="17432" y="14169"/>
                    <a:pt x="17432" y="13439"/>
                    <a:pt x="17063" y="1298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7" name="Freeform 266"/>
            <p:cNvSpPr/>
            <p:nvPr/>
          </p:nvSpPr>
          <p:spPr>
            <a:xfrm>
              <a:off x="3020020" y="130603"/>
              <a:ext cx="204067" cy="230898"/>
            </a:xfrm>
            <a:custGeom>
              <a:avLst/>
              <a:gdLst/>
              <a:ahLst/>
              <a:cxnLst>
                <a:cxn ang="0">
                  <a:pos x="wd2" y="hd2"/>
                </a:cxn>
                <a:cxn ang="5400000">
                  <a:pos x="wd2" y="hd2"/>
                </a:cxn>
                <a:cxn ang="10800000">
                  <a:pos x="wd2" y="hd2"/>
                </a:cxn>
                <a:cxn ang="16200000">
                  <a:pos x="wd2" y="hd2"/>
                </a:cxn>
              </a:cxnLst>
              <a:rect l="0" t="0" r="r" b="b"/>
              <a:pathLst>
                <a:path w="20301" h="20835" extrusionOk="0">
                  <a:moveTo>
                    <a:pt x="18314" y="8890"/>
                  </a:moveTo>
                  <a:cubicBezTo>
                    <a:pt x="19793" y="2249"/>
                    <a:pt x="13703" y="-765"/>
                    <a:pt x="7013" y="164"/>
                  </a:cubicBezTo>
                  <a:cubicBezTo>
                    <a:pt x="297" y="1116"/>
                    <a:pt x="498" y="4720"/>
                    <a:pt x="97" y="6420"/>
                  </a:cubicBezTo>
                  <a:cubicBezTo>
                    <a:pt x="-755" y="10976"/>
                    <a:pt x="4282" y="15894"/>
                    <a:pt x="4282" y="15894"/>
                  </a:cubicBezTo>
                  <a:cubicBezTo>
                    <a:pt x="4081" y="20835"/>
                    <a:pt x="4081" y="20835"/>
                    <a:pt x="4081" y="20835"/>
                  </a:cubicBezTo>
                  <a:cubicBezTo>
                    <a:pt x="12250" y="20835"/>
                    <a:pt x="12250" y="20835"/>
                    <a:pt x="12250" y="20835"/>
                  </a:cubicBezTo>
                  <a:cubicBezTo>
                    <a:pt x="12877" y="18546"/>
                    <a:pt x="12877" y="18546"/>
                    <a:pt x="12877" y="18546"/>
                  </a:cubicBezTo>
                  <a:cubicBezTo>
                    <a:pt x="12877" y="18546"/>
                    <a:pt x="13077" y="19112"/>
                    <a:pt x="15182" y="19316"/>
                  </a:cubicBezTo>
                  <a:cubicBezTo>
                    <a:pt x="17487" y="19498"/>
                    <a:pt x="17061" y="17027"/>
                    <a:pt x="17061" y="17027"/>
                  </a:cubicBezTo>
                  <a:cubicBezTo>
                    <a:pt x="17061" y="17027"/>
                    <a:pt x="18540" y="16461"/>
                    <a:pt x="18540" y="16098"/>
                  </a:cubicBezTo>
                  <a:cubicBezTo>
                    <a:pt x="18540" y="15713"/>
                    <a:pt x="17688" y="15146"/>
                    <a:pt x="17688" y="15146"/>
                  </a:cubicBezTo>
                  <a:cubicBezTo>
                    <a:pt x="17688" y="15146"/>
                    <a:pt x="18540" y="15327"/>
                    <a:pt x="18941" y="14942"/>
                  </a:cubicBezTo>
                  <a:cubicBezTo>
                    <a:pt x="19141" y="14579"/>
                    <a:pt x="18540" y="13423"/>
                    <a:pt x="18540" y="13423"/>
                  </a:cubicBezTo>
                  <a:cubicBezTo>
                    <a:pt x="18540" y="13423"/>
                    <a:pt x="19567" y="13423"/>
                    <a:pt x="20193" y="12676"/>
                  </a:cubicBezTo>
                  <a:cubicBezTo>
                    <a:pt x="20845" y="12109"/>
                    <a:pt x="18314" y="10205"/>
                    <a:pt x="18314" y="8890"/>
                  </a:cubicBezTo>
                  <a:close/>
                  <a:moveTo>
                    <a:pt x="6587" y="9842"/>
                  </a:moveTo>
                  <a:cubicBezTo>
                    <a:pt x="6587" y="9842"/>
                    <a:pt x="6587" y="9457"/>
                    <a:pt x="6587" y="9276"/>
                  </a:cubicBezTo>
                  <a:cubicBezTo>
                    <a:pt x="6361" y="9072"/>
                    <a:pt x="6161" y="9072"/>
                    <a:pt x="5961" y="9072"/>
                  </a:cubicBezTo>
                  <a:cubicBezTo>
                    <a:pt x="5760" y="9276"/>
                    <a:pt x="5334" y="9457"/>
                    <a:pt x="5334" y="9457"/>
                  </a:cubicBezTo>
                  <a:cubicBezTo>
                    <a:pt x="5109" y="9638"/>
                    <a:pt x="5109" y="9638"/>
                    <a:pt x="5109" y="9638"/>
                  </a:cubicBezTo>
                  <a:lnTo>
                    <a:pt x="4482" y="9457"/>
                  </a:lnTo>
                  <a:cubicBezTo>
                    <a:pt x="3229" y="8120"/>
                    <a:pt x="3229" y="8120"/>
                    <a:pt x="3229" y="8120"/>
                  </a:cubicBezTo>
                  <a:cubicBezTo>
                    <a:pt x="3229" y="7372"/>
                    <a:pt x="3229" y="7372"/>
                    <a:pt x="3229" y="7372"/>
                  </a:cubicBezTo>
                  <a:cubicBezTo>
                    <a:pt x="3229" y="7372"/>
                    <a:pt x="3655" y="6987"/>
                    <a:pt x="3856" y="6987"/>
                  </a:cubicBezTo>
                  <a:cubicBezTo>
                    <a:pt x="3856" y="6805"/>
                    <a:pt x="3856" y="6624"/>
                    <a:pt x="3856" y="6420"/>
                  </a:cubicBezTo>
                  <a:cubicBezTo>
                    <a:pt x="3455" y="6239"/>
                    <a:pt x="2803" y="6057"/>
                    <a:pt x="2803" y="6057"/>
                  </a:cubicBezTo>
                  <a:cubicBezTo>
                    <a:pt x="2603" y="5287"/>
                    <a:pt x="2603" y="5287"/>
                    <a:pt x="2603" y="5287"/>
                  </a:cubicBezTo>
                  <a:cubicBezTo>
                    <a:pt x="3455" y="3768"/>
                    <a:pt x="3455" y="3768"/>
                    <a:pt x="3455" y="3768"/>
                  </a:cubicBezTo>
                  <a:cubicBezTo>
                    <a:pt x="4282" y="3587"/>
                    <a:pt x="4282" y="3587"/>
                    <a:pt x="4282" y="3587"/>
                  </a:cubicBezTo>
                  <a:cubicBezTo>
                    <a:pt x="4282" y="3587"/>
                    <a:pt x="4908" y="3768"/>
                    <a:pt x="5109" y="3768"/>
                  </a:cubicBezTo>
                  <a:cubicBezTo>
                    <a:pt x="5334" y="3768"/>
                    <a:pt x="5334" y="3587"/>
                    <a:pt x="5535" y="3587"/>
                  </a:cubicBezTo>
                  <a:cubicBezTo>
                    <a:pt x="5535" y="3201"/>
                    <a:pt x="5535" y="2635"/>
                    <a:pt x="5535" y="2635"/>
                  </a:cubicBezTo>
                  <a:cubicBezTo>
                    <a:pt x="6161" y="2068"/>
                    <a:pt x="6161" y="2068"/>
                    <a:pt x="6161" y="2068"/>
                  </a:cubicBezTo>
                  <a:cubicBezTo>
                    <a:pt x="8040" y="1887"/>
                    <a:pt x="8040" y="1887"/>
                    <a:pt x="8040" y="1887"/>
                  </a:cubicBezTo>
                  <a:cubicBezTo>
                    <a:pt x="8667" y="2453"/>
                    <a:pt x="8667" y="2453"/>
                    <a:pt x="8667" y="2453"/>
                  </a:cubicBezTo>
                  <a:cubicBezTo>
                    <a:pt x="8667" y="2453"/>
                    <a:pt x="8667" y="3020"/>
                    <a:pt x="8667" y="3201"/>
                  </a:cubicBezTo>
                  <a:cubicBezTo>
                    <a:pt x="8892" y="3201"/>
                    <a:pt x="9093" y="3383"/>
                    <a:pt x="9318" y="3383"/>
                  </a:cubicBezTo>
                  <a:cubicBezTo>
                    <a:pt x="9519" y="3201"/>
                    <a:pt x="9945" y="3020"/>
                    <a:pt x="9945" y="3020"/>
                  </a:cubicBezTo>
                  <a:cubicBezTo>
                    <a:pt x="10772" y="3020"/>
                    <a:pt x="10772" y="3020"/>
                    <a:pt x="10772" y="3020"/>
                  </a:cubicBezTo>
                  <a:cubicBezTo>
                    <a:pt x="12025" y="4153"/>
                    <a:pt x="12025" y="4153"/>
                    <a:pt x="12025" y="4153"/>
                  </a:cubicBezTo>
                  <a:cubicBezTo>
                    <a:pt x="12025" y="4901"/>
                    <a:pt x="12025" y="4901"/>
                    <a:pt x="12025" y="4901"/>
                  </a:cubicBezTo>
                  <a:cubicBezTo>
                    <a:pt x="12025" y="4901"/>
                    <a:pt x="11624" y="5287"/>
                    <a:pt x="11198" y="5672"/>
                  </a:cubicBezTo>
                  <a:cubicBezTo>
                    <a:pt x="11398" y="5672"/>
                    <a:pt x="11398" y="5853"/>
                    <a:pt x="11398" y="6057"/>
                  </a:cubicBezTo>
                  <a:cubicBezTo>
                    <a:pt x="11624" y="6239"/>
                    <a:pt x="12250" y="6624"/>
                    <a:pt x="12250" y="6624"/>
                  </a:cubicBezTo>
                  <a:cubicBezTo>
                    <a:pt x="12451" y="7372"/>
                    <a:pt x="12451" y="7372"/>
                    <a:pt x="12451" y="7372"/>
                  </a:cubicBezTo>
                  <a:cubicBezTo>
                    <a:pt x="11624" y="8709"/>
                    <a:pt x="11624" y="8709"/>
                    <a:pt x="11624" y="8709"/>
                  </a:cubicBezTo>
                  <a:cubicBezTo>
                    <a:pt x="10772" y="8890"/>
                    <a:pt x="10772" y="8890"/>
                    <a:pt x="10772" y="8890"/>
                  </a:cubicBezTo>
                  <a:cubicBezTo>
                    <a:pt x="10772" y="8890"/>
                    <a:pt x="10346" y="8709"/>
                    <a:pt x="9945" y="8505"/>
                  </a:cubicBezTo>
                  <a:cubicBezTo>
                    <a:pt x="9945" y="8709"/>
                    <a:pt x="9719" y="8709"/>
                    <a:pt x="9519" y="8890"/>
                  </a:cubicBezTo>
                  <a:cubicBezTo>
                    <a:pt x="9519" y="9072"/>
                    <a:pt x="9719" y="9638"/>
                    <a:pt x="9719" y="9638"/>
                  </a:cubicBezTo>
                  <a:cubicBezTo>
                    <a:pt x="9093" y="10205"/>
                    <a:pt x="9093" y="10205"/>
                    <a:pt x="9093" y="10205"/>
                  </a:cubicBezTo>
                  <a:cubicBezTo>
                    <a:pt x="7213" y="10409"/>
                    <a:pt x="7213" y="10409"/>
                    <a:pt x="7213" y="10409"/>
                  </a:cubicBezTo>
                  <a:lnTo>
                    <a:pt x="6587" y="9842"/>
                  </a:lnTo>
                  <a:close/>
                  <a:moveTo>
                    <a:pt x="14129" y="14194"/>
                  </a:moveTo>
                  <a:cubicBezTo>
                    <a:pt x="13703" y="14398"/>
                    <a:pt x="13703" y="14398"/>
                    <a:pt x="13703" y="14398"/>
                  </a:cubicBezTo>
                  <a:cubicBezTo>
                    <a:pt x="13703" y="14398"/>
                    <a:pt x="13303" y="14194"/>
                    <a:pt x="13303" y="14013"/>
                  </a:cubicBezTo>
                  <a:cubicBezTo>
                    <a:pt x="13077" y="14194"/>
                    <a:pt x="13077" y="14194"/>
                    <a:pt x="12877" y="14194"/>
                  </a:cubicBezTo>
                  <a:cubicBezTo>
                    <a:pt x="12877" y="14398"/>
                    <a:pt x="13077" y="14761"/>
                    <a:pt x="13077" y="14761"/>
                  </a:cubicBezTo>
                  <a:cubicBezTo>
                    <a:pt x="12651" y="15146"/>
                    <a:pt x="12651" y="15146"/>
                    <a:pt x="12651" y="15146"/>
                  </a:cubicBezTo>
                  <a:cubicBezTo>
                    <a:pt x="11398" y="15327"/>
                    <a:pt x="11398" y="15327"/>
                    <a:pt x="11398" y="15327"/>
                  </a:cubicBezTo>
                  <a:cubicBezTo>
                    <a:pt x="10997" y="14942"/>
                    <a:pt x="10997" y="14942"/>
                    <a:pt x="10997" y="14942"/>
                  </a:cubicBezTo>
                  <a:lnTo>
                    <a:pt x="10997" y="14579"/>
                  </a:lnTo>
                  <a:cubicBezTo>
                    <a:pt x="10772" y="14398"/>
                    <a:pt x="10772" y="14398"/>
                    <a:pt x="10571" y="14398"/>
                  </a:cubicBezTo>
                  <a:cubicBezTo>
                    <a:pt x="10145" y="14761"/>
                    <a:pt x="10145" y="14761"/>
                    <a:pt x="10145" y="14761"/>
                  </a:cubicBezTo>
                  <a:lnTo>
                    <a:pt x="9519" y="14761"/>
                  </a:lnTo>
                  <a:cubicBezTo>
                    <a:pt x="8892" y="13809"/>
                    <a:pt x="8892" y="13809"/>
                    <a:pt x="8892" y="13809"/>
                  </a:cubicBezTo>
                  <a:cubicBezTo>
                    <a:pt x="8892" y="13423"/>
                    <a:pt x="8892" y="13423"/>
                    <a:pt x="8892" y="13423"/>
                  </a:cubicBezTo>
                  <a:cubicBezTo>
                    <a:pt x="9318" y="13061"/>
                    <a:pt x="9318" y="13061"/>
                    <a:pt x="9318" y="13061"/>
                  </a:cubicBezTo>
                  <a:cubicBezTo>
                    <a:pt x="9318" y="12879"/>
                    <a:pt x="9318" y="12879"/>
                    <a:pt x="9318" y="12676"/>
                  </a:cubicBezTo>
                  <a:cubicBezTo>
                    <a:pt x="9093" y="12676"/>
                    <a:pt x="8667" y="12494"/>
                    <a:pt x="8667" y="12494"/>
                  </a:cubicBezTo>
                  <a:cubicBezTo>
                    <a:pt x="8466" y="11928"/>
                    <a:pt x="8466" y="11928"/>
                    <a:pt x="8466" y="11928"/>
                  </a:cubicBezTo>
                  <a:cubicBezTo>
                    <a:pt x="9093" y="10976"/>
                    <a:pt x="9093" y="10976"/>
                    <a:pt x="9093" y="10976"/>
                  </a:cubicBezTo>
                  <a:cubicBezTo>
                    <a:pt x="9519" y="10794"/>
                    <a:pt x="9519" y="10794"/>
                    <a:pt x="9519" y="10794"/>
                  </a:cubicBezTo>
                  <a:lnTo>
                    <a:pt x="9945" y="10976"/>
                  </a:lnTo>
                  <a:cubicBezTo>
                    <a:pt x="10145" y="10976"/>
                    <a:pt x="10346" y="10976"/>
                    <a:pt x="10346" y="10794"/>
                  </a:cubicBezTo>
                  <a:cubicBezTo>
                    <a:pt x="10346" y="10590"/>
                    <a:pt x="10346" y="10205"/>
                    <a:pt x="10346" y="10205"/>
                  </a:cubicBezTo>
                  <a:cubicBezTo>
                    <a:pt x="10772" y="9842"/>
                    <a:pt x="10772" y="9842"/>
                    <a:pt x="10772" y="9842"/>
                  </a:cubicBezTo>
                  <a:cubicBezTo>
                    <a:pt x="11824" y="9842"/>
                    <a:pt x="11824" y="9842"/>
                    <a:pt x="11824" y="9842"/>
                  </a:cubicBezTo>
                  <a:cubicBezTo>
                    <a:pt x="12250" y="10205"/>
                    <a:pt x="12250" y="10205"/>
                    <a:pt x="12250" y="10205"/>
                  </a:cubicBezTo>
                  <a:cubicBezTo>
                    <a:pt x="12250" y="10205"/>
                    <a:pt x="12250" y="10409"/>
                    <a:pt x="12250" y="10590"/>
                  </a:cubicBezTo>
                  <a:cubicBezTo>
                    <a:pt x="12451" y="10590"/>
                    <a:pt x="12651" y="10794"/>
                    <a:pt x="12877" y="10794"/>
                  </a:cubicBezTo>
                  <a:cubicBezTo>
                    <a:pt x="13077" y="10409"/>
                    <a:pt x="13077" y="10409"/>
                    <a:pt x="13077" y="10409"/>
                  </a:cubicBezTo>
                  <a:cubicBezTo>
                    <a:pt x="13703" y="10409"/>
                    <a:pt x="13703" y="10409"/>
                    <a:pt x="13703" y="10409"/>
                  </a:cubicBezTo>
                  <a:cubicBezTo>
                    <a:pt x="14555" y="11361"/>
                    <a:pt x="14555" y="11361"/>
                    <a:pt x="14555" y="11361"/>
                  </a:cubicBezTo>
                  <a:cubicBezTo>
                    <a:pt x="14555" y="11724"/>
                    <a:pt x="14555" y="11724"/>
                    <a:pt x="14555" y="11724"/>
                  </a:cubicBezTo>
                  <a:lnTo>
                    <a:pt x="14129" y="12109"/>
                  </a:lnTo>
                  <a:cubicBezTo>
                    <a:pt x="14129" y="12290"/>
                    <a:pt x="14129" y="12290"/>
                    <a:pt x="14129" y="12494"/>
                  </a:cubicBezTo>
                  <a:cubicBezTo>
                    <a:pt x="14330" y="12494"/>
                    <a:pt x="14756" y="12879"/>
                    <a:pt x="14756" y="12879"/>
                  </a:cubicBezTo>
                  <a:cubicBezTo>
                    <a:pt x="14756" y="13242"/>
                    <a:pt x="14756" y="13242"/>
                    <a:pt x="14756" y="13242"/>
                  </a:cubicBezTo>
                  <a:lnTo>
                    <a:pt x="14129" y="14194"/>
                  </a:ln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8" name="Freeform 33"/>
            <p:cNvSpPr/>
            <p:nvPr/>
          </p:nvSpPr>
          <p:spPr>
            <a:xfrm>
              <a:off x="825123" y="773314"/>
              <a:ext cx="315529" cy="279038"/>
            </a:xfrm>
            <a:custGeom>
              <a:avLst/>
              <a:gdLst/>
              <a:ahLst/>
              <a:cxnLst>
                <a:cxn ang="0">
                  <a:pos x="wd2" y="hd2"/>
                </a:cxn>
                <a:cxn ang="5400000">
                  <a:pos x="wd2" y="hd2"/>
                </a:cxn>
                <a:cxn ang="10800000">
                  <a:pos x="wd2" y="hd2"/>
                </a:cxn>
                <a:cxn ang="16200000">
                  <a:pos x="wd2" y="hd2"/>
                </a:cxn>
              </a:cxnLst>
              <a:rect l="0" t="0" r="r" b="b"/>
              <a:pathLst>
                <a:path w="21600" h="21600" extrusionOk="0">
                  <a:moveTo>
                    <a:pt x="15123" y="19502"/>
                  </a:moveTo>
                  <a:cubicBezTo>
                    <a:pt x="14831" y="19502"/>
                    <a:pt x="14555" y="19813"/>
                    <a:pt x="14555" y="20299"/>
                  </a:cubicBezTo>
                  <a:cubicBezTo>
                    <a:pt x="14555" y="20629"/>
                    <a:pt x="14831" y="20959"/>
                    <a:pt x="15123" y="20959"/>
                  </a:cubicBezTo>
                  <a:cubicBezTo>
                    <a:pt x="15416" y="20959"/>
                    <a:pt x="15692" y="20629"/>
                    <a:pt x="15692" y="20299"/>
                  </a:cubicBezTo>
                  <a:cubicBezTo>
                    <a:pt x="15692" y="19813"/>
                    <a:pt x="15416" y="19502"/>
                    <a:pt x="15123" y="19502"/>
                  </a:cubicBezTo>
                  <a:close/>
                  <a:moveTo>
                    <a:pt x="6371" y="14327"/>
                  </a:moveTo>
                  <a:lnTo>
                    <a:pt x="8250" y="14327"/>
                  </a:lnTo>
                  <a:lnTo>
                    <a:pt x="8250" y="16452"/>
                  </a:lnTo>
                  <a:lnTo>
                    <a:pt x="6371" y="16452"/>
                  </a:lnTo>
                  <a:close/>
                  <a:moveTo>
                    <a:pt x="3034" y="14327"/>
                  </a:moveTo>
                  <a:lnTo>
                    <a:pt x="5065" y="14327"/>
                  </a:lnTo>
                  <a:lnTo>
                    <a:pt x="5065" y="16452"/>
                  </a:lnTo>
                  <a:lnTo>
                    <a:pt x="3034" y="16452"/>
                  </a:lnTo>
                  <a:close/>
                  <a:moveTo>
                    <a:pt x="20308" y="13655"/>
                  </a:moveTo>
                  <a:cubicBezTo>
                    <a:pt x="20015" y="13655"/>
                    <a:pt x="19740" y="13966"/>
                    <a:pt x="19740" y="14296"/>
                  </a:cubicBezTo>
                  <a:cubicBezTo>
                    <a:pt x="19740" y="14782"/>
                    <a:pt x="20015" y="14937"/>
                    <a:pt x="20308" y="14937"/>
                  </a:cubicBezTo>
                  <a:cubicBezTo>
                    <a:pt x="20739" y="14937"/>
                    <a:pt x="21032" y="14782"/>
                    <a:pt x="21032" y="14296"/>
                  </a:cubicBezTo>
                  <a:cubicBezTo>
                    <a:pt x="21032" y="13966"/>
                    <a:pt x="20739" y="13655"/>
                    <a:pt x="20308" y="13655"/>
                  </a:cubicBezTo>
                  <a:close/>
                  <a:moveTo>
                    <a:pt x="9939" y="13655"/>
                  </a:moveTo>
                  <a:cubicBezTo>
                    <a:pt x="9646" y="13655"/>
                    <a:pt x="9370" y="13966"/>
                    <a:pt x="9370" y="14296"/>
                  </a:cubicBezTo>
                  <a:cubicBezTo>
                    <a:pt x="9370" y="14782"/>
                    <a:pt x="9646" y="14937"/>
                    <a:pt x="9939" y="14937"/>
                  </a:cubicBezTo>
                  <a:cubicBezTo>
                    <a:pt x="10232" y="14937"/>
                    <a:pt x="10507" y="14782"/>
                    <a:pt x="10507" y="14296"/>
                  </a:cubicBezTo>
                  <a:cubicBezTo>
                    <a:pt x="10507" y="13966"/>
                    <a:pt x="10232" y="13655"/>
                    <a:pt x="9939" y="13655"/>
                  </a:cubicBezTo>
                  <a:close/>
                  <a:moveTo>
                    <a:pt x="6371" y="10895"/>
                  </a:moveTo>
                  <a:lnTo>
                    <a:pt x="8250" y="10895"/>
                  </a:lnTo>
                  <a:lnTo>
                    <a:pt x="8250" y="13021"/>
                  </a:lnTo>
                  <a:lnTo>
                    <a:pt x="6371" y="13021"/>
                  </a:lnTo>
                  <a:close/>
                  <a:moveTo>
                    <a:pt x="3034" y="10895"/>
                  </a:moveTo>
                  <a:lnTo>
                    <a:pt x="5065" y="10895"/>
                  </a:lnTo>
                  <a:lnTo>
                    <a:pt x="5065" y="13021"/>
                  </a:lnTo>
                  <a:lnTo>
                    <a:pt x="3034" y="13021"/>
                  </a:lnTo>
                  <a:close/>
                  <a:moveTo>
                    <a:pt x="18000" y="10567"/>
                  </a:moveTo>
                  <a:cubicBezTo>
                    <a:pt x="18000" y="10567"/>
                    <a:pt x="18000" y="10567"/>
                    <a:pt x="15692" y="13150"/>
                  </a:cubicBezTo>
                  <a:cubicBezTo>
                    <a:pt x="15554" y="13150"/>
                    <a:pt x="15416" y="12995"/>
                    <a:pt x="15123" y="12995"/>
                  </a:cubicBezTo>
                  <a:cubicBezTo>
                    <a:pt x="14831" y="12995"/>
                    <a:pt x="14555" y="13150"/>
                    <a:pt x="14400" y="13325"/>
                  </a:cubicBezTo>
                  <a:cubicBezTo>
                    <a:pt x="14400" y="13325"/>
                    <a:pt x="14400" y="13325"/>
                    <a:pt x="11954" y="11363"/>
                  </a:cubicBezTo>
                  <a:cubicBezTo>
                    <a:pt x="11816" y="11053"/>
                    <a:pt x="11386" y="11208"/>
                    <a:pt x="11231" y="11363"/>
                  </a:cubicBezTo>
                  <a:cubicBezTo>
                    <a:pt x="11093" y="11538"/>
                    <a:pt x="11231" y="12024"/>
                    <a:pt x="11386" y="12179"/>
                  </a:cubicBezTo>
                  <a:cubicBezTo>
                    <a:pt x="11386" y="12179"/>
                    <a:pt x="11386" y="12179"/>
                    <a:pt x="13969" y="14452"/>
                  </a:cubicBezTo>
                  <a:cubicBezTo>
                    <a:pt x="13969" y="15112"/>
                    <a:pt x="14555" y="15598"/>
                    <a:pt x="15123" y="15598"/>
                  </a:cubicBezTo>
                  <a:cubicBezTo>
                    <a:pt x="15847" y="15598"/>
                    <a:pt x="16277" y="15112"/>
                    <a:pt x="16277" y="14296"/>
                  </a:cubicBezTo>
                  <a:lnTo>
                    <a:pt x="16277" y="14141"/>
                  </a:lnTo>
                  <a:cubicBezTo>
                    <a:pt x="16277" y="14141"/>
                    <a:pt x="16277" y="14141"/>
                    <a:pt x="18723" y="11363"/>
                  </a:cubicBezTo>
                  <a:cubicBezTo>
                    <a:pt x="18878" y="11053"/>
                    <a:pt x="19016" y="10722"/>
                    <a:pt x="18723" y="10567"/>
                  </a:cubicBezTo>
                  <a:cubicBezTo>
                    <a:pt x="18586" y="10392"/>
                    <a:pt x="18293" y="10392"/>
                    <a:pt x="18000" y="10567"/>
                  </a:cubicBezTo>
                  <a:close/>
                  <a:moveTo>
                    <a:pt x="15123" y="7809"/>
                  </a:moveTo>
                  <a:cubicBezTo>
                    <a:pt x="14831" y="7809"/>
                    <a:pt x="14555" y="8119"/>
                    <a:pt x="14555" y="8450"/>
                  </a:cubicBezTo>
                  <a:cubicBezTo>
                    <a:pt x="14555" y="8780"/>
                    <a:pt x="14831" y="9091"/>
                    <a:pt x="15123" y="9091"/>
                  </a:cubicBezTo>
                  <a:cubicBezTo>
                    <a:pt x="15416" y="9091"/>
                    <a:pt x="15692" y="8780"/>
                    <a:pt x="15692" y="8450"/>
                  </a:cubicBezTo>
                  <a:cubicBezTo>
                    <a:pt x="15692" y="8119"/>
                    <a:pt x="15416" y="7809"/>
                    <a:pt x="15123" y="7809"/>
                  </a:cubicBezTo>
                  <a:close/>
                  <a:moveTo>
                    <a:pt x="6371" y="7464"/>
                  </a:moveTo>
                  <a:lnTo>
                    <a:pt x="8250" y="7464"/>
                  </a:lnTo>
                  <a:lnTo>
                    <a:pt x="8250" y="9589"/>
                  </a:lnTo>
                  <a:lnTo>
                    <a:pt x="6371" y="9589"/>
                  </a:lnTo>
                  <a:close/>
                  <a:moveTo>
                    <a:pt x="1585" y="4876"/>
                  </a:moveTo>
                  <a:lnTo>
                    <a:pt x="1585" y="17870"/>
                  </a:lnTo>
                  <a:cubicBezTo>
                    <a:pt x="1585" y="17870"/>
                    <a:pt x="1585" y="17870"/>
                    <a:pt x="9646" y="17870"/>
                  </a:cubicBezTo>
                  <a:cubicBezTo>
                    <a:pt x="9078" y="16899"/>
                    <a:pt x="8785" y="15598"/>
                    <a:pt x="8785" y="14296"/>
                  </a:cubicBezTo>
                  <a:cubicBezTo>
                    <a:pt x="8785" y="12509"/>
                    <a:pt x="9370" y="10878"/>
                    <a:pt x="10369" y="9596"/>
                  </a:cubicBezTo>
                  <a:cubicBezTo>
                    <a:pt x="10369" y="9596"/>
                    <a:pt x="10369" y="9596"/>
                    <a:pt x="9508" y="9596"/>
                  </a:cubicBezTo>
                  <a:cubicBezTo>
                    <a:pt x="9508" y="9596"/>
                    <a:pt x="9508" y="9596"/>
                    <a:pt x="9508" y="7478"/>
                  </a:cubicBezTo>
                  <a:cubicBezTo>
                    <a:pt x="9508" y="7478"/>
                    <a:pt x="9508" y="7478"/>
                    <a:pt x="11386" y="7478"/>
                  </a:cubicBezTo>
                  <a:cubicBezTo>
                    <a:pt x="11386" y="7478"/>
                    <a:pt x="11386" y="7478"/>
                    <a:pt x="11386" y="8450"/>
                  </a:cubicBezTo>
                  <a:cubicBezTo>
                    <a:pt x="12385" y="7634"/>
                    <a:pt x="13694" y="7148"/>
                    <a:pt x="15123" y="7148"/>
                  </a:cubicBezTo>
                  <a:cubicBezTo>
                    <a:pt x="15416" y="7148"/>
                    <a:pt x="15847" y="7148"/>
                    <a:pt x="16140" y="7148"/>
                  </a:cubicBezTo>
                  <a:cubicBezTo>
                    <a:pt x="16140" y="7148"/>
                    <a:pt x="16140" y="7148"/>
                    <a:pt x="16140" y="4876"/>
                  </a:cubicBezTo>
                  <a:cubicBezTo>
                    <a:pt x="16140" y="4876"/>
                    <a:pt x="16140" y="4876"/>
                    <a:pt x="1585" y="4876"/>
                  </a:cubicBezTo>
                  <a:close/>
                  <a:moveTo>
                    <a:pt x="5770" y="1457"/>
                  </a:moveTo>
                  <a:lnTo>
                    <a:pt x="5770" y="3244"/>
                  </a:lnTo>
                  <a:cubicBezTo>
                    <a:pt x="5770" y="3244"/>
                    <a:pt x="5770" y="3244"/>
                    <a:pt x="11954" y="3244"/>
                  </a:cubicBezTo>
                  <a:cubicBezTo>
                    <a:pt x="11954" y="3244"/>
                    <a:pt x="11954" y="3244"/>
                    <a:pt x="11954" y="1457"/>
                  </a:cubicBezTo>
                  <a:cubicBezTo>
                    <a:pt x="11954" y="1457"/>
                    <a:pt x="11954" y="1457"/>
                    <a:pt x="5770" y="1457"/>
                  </a:cubicBezTo>
                  <a:close/>
                  <a:moveTo>
                    <a:pt x="1292" y="0"/>
                  </a:moveTo>
                  <a:cubicBezTo>
                    <a:pt x="1292" y="0"/>
                    <a:pt x="1292" y="0"/>
                    <a:pt x="16415" y="0"/>
                  </a:cubicBezTo>
                  <a:cubicBezTo>
                    <a:pt x="17139" y="0"/>
                    <a:pt x="17724" y="660"/>
                    <a:pt x="17724" y="1457"/>
                  </a:cubicBezTo>
                  <a:cubicBezTo>
                    <a:pt x="17724" y="1457"/>
                    <a:pt x="17724" y="1457"/>
                    <a:pt x="17724" y="7809"/>
                  </a:cubicBezTo>
                  <a:cubicBezTo>
                    <a:pt x="20015" y="8935"/>
                    <a:pt x="21600" y="11363"/>
                    <a:pt x="21600" y="14296"/>
                  </a:cubicBezTo>
                  <a:cubicBezTo>
                    <a:pt x="21600" y="18356"/>
                    <a:pt x="18723" y="21600"/>
                    <a:pt x="15123" y="21600"/>
                  </a:cubicBezTo>
                  <a:cubicBezTo>
                    <a:pt x="13694" y="21600"/>
                    <a:pt x="12247" y="20959"/>
                    <a:pt x="11093" y="19988"/>
                  </a:cubicBezTo>
                  <a:cubicBezTo>
                    <a:pt x="11093" y="19988"/>
                    <a:pt x="11093" y="19988"/>
                    <a:pt x="1292" y="19988"/>
                  </a:cubicBezTo>
                  <a:cubicBezTo>
                    <a:pt x="586" y="19988"/>
                    <a:pt x="0" y="19327"/>
                    <a:pt x="0" y="18512"/>
                  </a:cubicBezTo>
                  <a:cubicBezTo>
                    <a:pt x="0" y="18512"/>
                    <a:pt x="0" y="18512"/>
                    <a:pt x="0" y="1457"/>
                  </a:cubicBezTo>
                  <a:cubicBezTo>
                    <a:pt x="0" y="660"/>
                    <a:pt x="586" y="0"/>
                    <a:pt x="1292"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9" name="Freeform 34"/>
            <p:cNvSpPr/>
            <p:nvPr/>
          </p:nvSpPr>
          <p:spPr>
            <a:xfrm>
              <a:off x="2143763" y="177185"/>
              <a:ext cx="288150" cy="344872"/>
            </a:xfrm>
            <a:custGeom>
              <a:avLst/>
              <a:gdLst/>
              <a:ahLst/>
              <a:cxnLst>
                <a:cxn ang="0">
                  <a:pos x="wd2" y="hd2"/>
                </a:cxn>
                <a:cxn ang="5400000">
                  <a:pos x="wd2" y="hd2"/>
                </a:cxn>
                <a:cxn ang="10800000">
                  <a:pos x="wd2" y="hd2"/>
                </a:cxn>
                <a:cxn ang="16200000">
                  <a:pos x="wd2" y="hd2"/>
                </a:cxn>
              </a:cxnLst>
              <a:rect l="0" t="0" r="r" b="b"/>
              <a:pathLst>
                <a:path w="21321" h="21480" extrusionOk="0">
                  <a:moveTo>
                    <a:pt x="9783" y="16894"/>
                  </a:moveTo>
                  <a:cubicBezTo>
                    <a:pt x="9938" y="16970"/>
                    <a:pt x="10003" y="17124"/>
                    <a:pt x="9885" y="17332"/>
                  </a:cubicBezTo>
                  <a:cubicBezTo>
                    <a:pt x="9392" y="18361"/>
                    <a:pt x="8169" y="20221"/>
                    <a:pt x="6453" y="21052"/>
                  </a:cubicBezTo>
                  <a:cubicBezTo>
                    <a:pt x="5959" y="21250"/>
                    <a:pt x="5466" y="21052"/>
                    <a:pt x="5724" y="20636"/>
                  </a:cubicBezTo>
                  <a:cubicBezTo>
                    <a:pt x="6195" y="19607"/>
                    <a:pt x="7182" y="17965"/>
                    <a:pt x="9133" y="16916"/>
                  </a:cubicBezTo>
                  <a:cubicBezTo>
                    <a:pt x="9380" y="16817"/>
                    <a:pt x="9627" y="16817"/>
                    <a:pt x="9783" y="16894"/>
                  </a:cubicBezTo>
                  <a:close/>
                  <a:moveTo>
                    <a:pt x="7507" y="15415"/>
                  </a:moveTo>
                  <a:cubicBezTo>
                    <a:pt x="7657" y="15491"/>
                    <a:pt x="7716" y="15644"/>
                    <a:pt x="7598" y="15841"/>
                  </a:cubicBezTo>
                  <a:cubicBezTo>
                    <a:pt x="6870" y="17281"/>
                    <a:pt x="5389" y="19963"/>
                    <a:pt x="2452" y="21403"/>
                  </a:cubicBezTo>
                  <a:cubicBezTo>
                    <a:pt x="1958" y="21600"/>
                    <a:pt x="1723" y="21403"/>
                    <a:pt x="1958" y="20989"/>
                  </a:cubicBezTo>
                  <a:cubicBezTo>
                    <a:pt x="2452" y="19549"/>
                    <a:pt x="3932" y="16867"/>
                    <a:pt x="6870" y="15447"/>
                  </a:cubicBezTo>
                  <a:cubicBezTo>
                    <a:pt x="7117" y="15339"/>
                    <a:pt x="7358" y="15339"/>
                    <a:pt x="7507" y="15415"/>
                  </a:cubicBezTo>
                  <a:close/>
                  <a:moveTo>
                    <a:pt x="5309" y="13965"/>
                  </a:moveTo>
                  <a:cubicBezTo>
                    <a:pt x="5462" y="14068"/>
                    <a:pt x="5521" y="14275"/>
                    <a:pt x="5392" y="14482"/>
                  </a:cubicBezTo>
                  <a:cubicBezTo>
                    <a:pt x="4898" y="15506"/>
                    <a:pt x="3675" y="17140"/>
                    <a:pt x="1959" y="18165"/>
                  </a:cubicBezTo>
                  <a:cubicBezTo>
                    <a:pt x="1231" y="18361"/>
                    <a:pt x="996" y="18165"/>
                    <a:pt x="1231" y="17751"/>
                  </a:cubicBezTo>
                  <a:cubicBezTo>
                    <a:pt x="1724" y="16727"/>
                    <a:pt x="2712" y="15092"/>
                    <a:pt x="4663" y="14068"/>
                  </a:cubicBezTo>
                  <a:cubicBezTo>
                    <a:pt x="4910" y="13861"/>
                    <a:pt x="5157" y="13861"/>
                    <a:pt x="5309" y="13965"/>
                  </a:cubicBezTo>
                  <a:close/>
                  <a:moveTo>
                    <a:pt x="13629" y="6116"/>
                  </a:moveTo>
                  <a:cubicBezTo>
                    <a:pt x="13169" y="6141"/>
                    <a:pt x="12739" y="6294"/>
                    <a:pt x="12373" y="6602"/>
                  </a:cubicBezTo>
                  <a:cubicBezTo>
                    <a:pt x="12373" y="6800"/>
                    <a:pt x="12373" y="6800"/>
                    <a:pt x="12114" y="7018"/>
                  </a:cubicBezTo>
                  <a:cubicBezTo>
                    <a:pt x="11642" y="7831"/>
                    <a:pt x="11878" y="8881"/>
                    <a:pt x="13104" y="9278"/>
                  </a:cubicBezTo>
                  <a:cubicBezTo>
                    <a:pt x="13835" y="9694"/>
                    <a:pt x="15062" y="9694"/>
                    <a:pt x="15557" y="9080"/>
                  </a:cubicBezTo>
                  <a:cubicBezTo>
                    <a:pt x="15816" y="8881"/>
                    <a:pt x="15816" y="8881"/>
                    <a:pt x="15816" y="8663"/>
                  </a:cubicBezTo>
                  <a:cubicBezTo>
                    <a:pt x="16547" y="7831"/>
                    <a:pt x="16052" y="6800"/>
                    <a:pt x="15062" y="6403"/>
                  </a:cubicBezTo>
                  <a:cubicBezTo>
                    <a:pt x="14578" y="6195"/>
                    <a:pt x="14089" y="6091"/>
                    <a:pt x="13629" y="6116"/>
                  </a:cubicBezTo>
                  <a:close/>
                  <a:moveTo>
                    <a:pt x="20721" y="0"/>
                  </a:moveTo>
                  <a:lnTo>
                    <a:pt x="20957" y="0"/>
                  </a:lnTo>
                  <a:cubicBezTo>
                    <a:pt x="21216" y="0"/>
                    <a:pt x="21452" y="0"/>
                    <a:pt x="21216" y="198"/>
                  </a:cubicBezTo>
                  <a:lnTo>
                    <a:pt x="21216" y="397"/>
                  </a:lnTo>
                  <a:cubicBezTo>
                    <a:pt x="21452" y="615"/>
                    <a:pt x="21216" y="615"/>
                    <a:pt x="21216" y="813"/>
                  </a:cubicBezTo>
                  <a:cubicBezTo>
                    <a:pt x="21216" y="1031"/>
                    <a:pt x="21216" y="1447"/>
                    <a:pt x="21216" y="1844"/>
                  </a:cubicBezTo>
                  <a:cubicBezTo>
                    <a:pt x="21216" y="2478"/>
                    <a:pt x="21216" y="3291"/>
                    <a:pt x="20957" y="4123"/>
                  </a:cubicBezTo>
                  <a:cubicBezTo>
                    <a:pt x="20957" y="4322"/>
                    <a:pt x="20957" y="4322"/>
                    <a:pt x="20957" y="4540"/>
                  </a:cubicBezTo>
                  <a:cubicBezTo>
                    <a:pt x="20721" y="4956"/>
                    <a:pt x="20721" y="5154"/>
                    <a:pt x="20721" y="5353"/>
                  </a:cubicBezTo>
                  <a:cubicBezTo>
                    <a:pt x="20462" y="5987"/>
                    <a:pt x="20226" y="6602"/>
                    <a:pt x="19966" y="7018"/>
                  </a:cubicBezTo>
                  <a:cubicBezTo>
                    <a:pt x="19259" y="8465"/>
                    <a:pt x="18269" y="9912"/>
                    <a:pt x="16783" y="11558"/>
                  </a:cubicBezTo>
                  <a:cubicBezTo>
                    <a:pt x="16547" y="11756"/>
                    <a:pt x="16311" y="12588"/>
                    <a:pt x="16311" y="13005"/>
                  </a:cubicBezTo>
                  <a:cubicBezTo>
                    <a:pt x="16783" y="14650"/>
                    <a:pt x="17042" y="18357"/>
                    <a:pt x="13104" y="20221"/>
                  </a:cubicBezTo>
                  <a:cubicBezTo>
                    <a:pt x="12609" y="20637"/>
                    <a:pt x="12114" y="20439"/>
                    <a:pt x="12373" y="19805"/>
                  </a:cubicBezTo>
                  <a:cubicBezTo>
                    <a:pt x="12373" y="17545"/>
                    <a:pt x="11383" y="12172"/>
                    <a:pt x="819" y="12390"/>
                  </a:cubicBezTo>
                  <a:cubicBezTo>
                    <a:pt x="88" y="12390"/>
                    <a:pt x="-148" y="11974"/>
                    <a:pt x="88" y="11558"/>
                  </a:cubicBezTo>
                  <a:cubicBezTo>
                    <a:pt x="819" y="10110"/>
                    <a:pt x="2800" y="7216"/>
                    <a:pt x="7704" y="7434"/>
                  </a:cubicBezTo>
                  <a:cubicBezTo>
                    <a:pt x="8200" y="7434"/>
                    <a:pt x="8931" y="7018"/>
                    <a:pt x="9166" y="6602"/>
                  </a:cubicBezTo>
                  <a:cubicBezTo>
                    <a:pt x="10157" y="5571"/>
                    <a:pt x="11878" y="3509"/>
                    <a:pt x="14826" y="2062"/>
                  </a:cubicBezTo>
                  <a:cubicBezTo>
                    <a:pt x="16547" y="1031"/>
                    <a:pt x="18009" y="615"/>
                    <a:pt x="19000" y="397"/>
                  </a:cubicBezTo>
                  <a:cubicBezTo>
                    <a:pt x="19731" y="397"/>
                    <a:pt x="20226" y="397"/>
                    <a:pt x="20226" y="198"/>
                  </a:cubicBezTo>
                  <a:cubicBezTo>
                    <a:pt x="20462" y="198"/>
                    <a:pt x="20462" y="0"/>
                    <a:pt x="207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0" name="Freeform 328"/>
            <p:cNvSpPr/>
            <p:nvPr/>
          </p:nvSpPr>
          <p:spPr>
            <a:xfrm>
              <a:off x="3940011" y="2097386"/>
              <a:ext cx="438443" cy="244479"/>
            </a:xfrm>
            <a:custGeom>
              <a:avLst/>
              <a:gdLst/>
              <a:ahLst/>
              <a:cxnLst>
                <a:cxn ang="0">
                  <a:pos x="wd2" y="hd2"/>
                </a:cxn>
                <a:cxn ang="5400000">
                  <a:pos x="wd2" y="hd2"/>
                </a:cxn>
                <a:cxn ang="10800000">
                  <a:pos x="wd2" y="hd2"/>
                </a:cxn>
                <a:cxn ang="16200000">
                  <a:pos x="wd2" y="hd2"/>
                </a:cxn>
              </a:cxnLst>
              <a:rect l="0" t="0" r="r" b="b"/>
              <a:pathLst>
                <a:path w="21600" h="21600" extrusionOk="0">
                  <a:moveTo>
                    <a:pt x="8084" y="15145"/>
                  </a:moveTo>
                  <a:cubicBezTo>
                    <a:pt x="7048" y="15145"/>
                    <a:pt x="6233" y="16610"/>
                    <a:pt x="6233" y="18472"/>
                  </a:cubicBezTo>
                  <a:cubicBezTo>
                    <a:pt x="6233" y="20359"/>
                    <a:pt x="7048" y="21600"/>
                    <a:pt x="8084" y="21600"/>
                  </a:cubicBezTo>
                  <a:cubicBezTo>
                    <a:pt x="9010" y="21600"/>
                    <a:pt x="9812" y="20359"/>
                    <a:pt x="9812" y="18472"/>
                  </a:cubicBezTo>
                  <a:cubicBezTo>
                    <a:pt x="9812" y="16610"/>
                    <a:pt x="9010" y="15145"/>
                    <a:pt x="8084" y="15145"/>
                  </a:cubicBezTo>
                  <a:close/>
                  <a:moveTo>
                    <a:pt x="8084" y="20135"/>
                  </a:moveTo>
                  <a:cubicBezTo>
                    <a:pt x="7504" y="20135"/>
                    <a:pt x="7159" y="19316"/>
                    <a:pt x="7159" y="18472"/>
                  </a:cubicBezTo>
                  <a:cubicBezTo>
                    <a:pt x="7159" y="17652"/>
                    <a:pt x="7504" y="16808"/>
                    <a:pt x="8084" y="16808"/>
                  </a:cubicBezTo>
                  <a:cubicBezTo>
                    <a:pt x="8540" y="16808"/>
                    <a:pt x="8886" y="17652"/>
                    <a:pt x="8886" y="18472"/>
                  </a:cubicBezTo>
                  <a:cubicBezTo>
                    <a:pt x="8886" y="19316"/>
                    <a:pt x="8540" y="20135"/>
                    <a:pt x="8084" y="20135"/>
                  </a:cubicBezTo>
                  <a:close/>
                  <a:moveTo>
                    <a:pt x="21600" y="12886"/>
                  </a:moveTo>
                  <a:cubicBezTo>
                    <a:pt x="21600" y="16188"/>
                    <a:pt x="21600" y="16188"/>
                    <a:pt x="21600" y="16188"/>
                  </a:cubicBezTo>
                  <a:cubicBezTo>
                    <a:pt x="21600" y="17230"/>
                    <a:pt x="21255" y="17851"/>
                    <a:pt x="20798" y="17851"/>
                  </a:cubicBezTo>
                  <a:cubicBezTo>
                    <a:pt x="19748" y="17851"/>
                    <a:pt x="19748" y="17851"/>
                    <a:pt x="19748" y="17851"/>
                  </a:cubicBezTo>
                  <a:cubicBezTo>
                    <a:pt x="19638" y="15790"/>
                    <a:pt x="18601" y="14127"/>
                    <a:pt x="17440" y="14127"/>
                  </a:cubicBezTo>
                  <a:cubicBezTo>
                    <a:pt x="16279" y="14127"/>
                    <a:pt x="15243" y="15790"/>
                    <a:pt x="15132" y="17851"/>
                  </a:cubicBezTo>
                  <a:cubicBezTo>
                    <a:pt x="10392" y="17851"/>
                    <a:pt x="10392" y="17851"/>
                    <a:pt x="10392" y="17851"/>
                  </a:cubicBezTo>
                  <a:cubicBezTo>
                    <a:pt x="10157" y="15790"/>
                    <a:pt x="9245" y="14127"/>
                    <a:pt x="8084" y="14127"/>
                  </a:cubicBezTo>
                  <a:cubicBezTo>
                    <a:pt x="6813" y="14127"/>
                    <a:pt x="5887" y="15790"/>
                    <a:pt x="5652" y="17851"/>
                  </a:cubicBezTo>
                  <a:cubicBezTo>
                    <a:pt x="4505" y="17851"/>
                    <a:pt x="4505" y="17851"/>
                    <a:pt x="4505" y="17851"/>
                  </a:cubicBezTo>
                  <a:cubicBezTo>
                    <a:pt x="4035" y="17851"/>
                    <a:pt x="3690" y="17230"/>
                    <a:pt x="3690" y="16188"/>
                  </a:cubicBezTo>
                  <a:cubicBezTo>
                    <a:pt x="3690" y="12886"/>
                    <a:pt x="3690" y="12886"/>
                    <a:pt x="3690" y="12886"/>
                  </a:cubicBezTo>
                  <a:lnTo>
                    <a:pt x="21600" y="12886"/>
                  </a:lnTo>
                  <a:close/>
                  <a:moveTo>
                    <a:pt x="17440" y="15145"/>
                  </a:moveTo>
                  <a:cubicBezTo>
                    <a:pt x="16404" y="15145"/>
                    <a:pt x="15588" y="16610"/>
                    <a:pt x="15588" y="18472"/>
                  </a:cubicBezTo>
                  <a:cubicBezTo>
                    <a:pt x="15588" y="20359"/>
                    <a:pt x="16404" y="21600"/>
                    <a:pt x="17440" y="21600"/>
                  </a:cubicBezTo>
                  <a:cubicBezTo>
                    <a:pt x="18477" y="21600"/>
                    <a:pt x="19292" y="20359"/>
                    <a:pt x="19292" y="18472"/>
                  </a:cubicBezTo>
                  <a:cubicBezTo>
                    <a:pt x="19292" y="16610"/>
                    <a:pt x="18477" y="15145"/>
                    <a:pt x="17440" y="15145"/>
                  </a:cubicBezTo>
                  <a:close/>
                  <a:moveTo>
                    <a:pt x="17440" y="20135"/>
                  </a:moveTo>
                  <a:cubicBezTo>
                    <a:pt x="16984" y="20135"/>
                    <a:pt x="16514" y="19316"/>
                    <a:pt x="16514" y="18472"/>
                  </a:cubicBezTo>
                  <a:cubicBezTo>
                    <a:pt x="16514" y="17652"/>
                    <a:pt x="16984" y="16808"/>
                    <a:pt x="17440" y="16808"/>
                  </a:cubicBezTo>
                  <a:cubicBezTo>
                    <a:pt x="17896" y="16808"/>
                    <a:pt x="18366" y="17652"/>
                    <a:pt x="18366" y="18472"/>
                  </a:cubicBezTo>
                  <a:cubicBezTo>
                    <a:pt x="18366" y="19316"/>
                    <a:pt x="17896" y="20135"/>
                    <a:pt x="17440" y="20135"/>
                  </a:cubicBezTo>
                  <a:close/>
                  <a:moveTo>
                    <a:pt x="21255" y="9335"/>
                  </a:moveTo>
                  <a:cubicBezTo>
                    <a:pt x="17896" y="3327"/>
                    <a:pt x="17896" y="3327"/>
                    <a:pt x="17896" y="3327"/>
                  </a:cubicBezTo>
                  <a:cubicBezTo>
                    <a:pt x="17675" y="2905"/>
                    <a:pt x="17330" y="2706"/>
                    <a:pt x="16984" y="2706"/>
                  </a:cubicBezTo>
                  <a:cubicBezTo>
                    <a:pt x="15367" y="2706"/>
                    <a:pt x="15367" y="2706"/>
                    <a:pt x="15367" y="2706"/>
                  </a:cubicBezTo>
                  <a:cubicBezTo>
                    <a:pt x="15367" y="1465"/>
                    <a:pt x="15367" y="1465"/>
                    <a:pt x="15367" y="1465"/>
                  </a:cubicBezTo>
                  <a:cubicBezTo>
                    <a:pt x="15367" y="621"/>
                    <a:pt x="14898" y="0"/>
                    <a:pt x="14441" y="0"/>
                  </a:cubicBezTo>
                  <a:cubicBezTo>
                    <a:pt x="4505" y="0"/>
                    <a:pt x="4505" y="0"/>
                    <a:pt x="4505" y="0"/>
                  </a:cubicBezTo>
                  <a:cubicBezTo>
                    <a:pt x="4035" y="0"/>
                    <a:pt x="3690" y="621"/>
                    <a:pt x="3690" y="1465"/>
                  </a:cubicBezTo>
                  <a:cubicBezTo>
                    <a:pt x="3690" y="1862"/>
                    <a:pt x="3690" y="1862"/>
                    <a:pt x="3690" y="1862"/>
                  </a:cubicBezTo>
                  <a:cubicBezTo>
                    <a:pt x="111" y="2508"/>
                    <a:pt x="111" y="2508"/>
                    <a:pt x="111" y="2508"/>
                  </a:cubicBezTo>
                  <a:cubicBezTo>
                    <a:pt x="6343" y="3948"/>
                    <a:pt x="6343" y="3948"/>
                    <a:pt x="6343" y="3948"/>
                  </a:cubicBezTo>
                  <a:cubicBezTo>
                    <a:pt x="0" y="5189"/>
                    <a:pt x="0" y="5189"/>
                    <a:pt x="0" y="5189"/>
                  </a:cubicBezTo>
                  <a:cubicBezTo>
                    <a:pt x="6343" y="6654"/>
                    <a:pt x="6343" y="6654"/>
                    <a:pt x="6343" y="6654"/>
                  </a:cubicBezTo>
                  <a:cubicBezTo>
                    <a:pt x="0" y="7672"/>
                    <a:pt x="0" y="7672"/>
                    <a:pt x="0" y="7672"/>
                  </a:cubicBezTo>
                  <a:cubicBezTo>
                    <a:pt x="3690" y="8938"/>
                    <a:pt x="3690" y="8938"/>
                    <a:pt x="3690" y="8938"/>
                  </a:cubicBezTo>
                  <a:cubicBezTo>
                    <a:pt x="3690" y="12041"/>
                    <a:pt x="3690" y="12041"/>
                    <a:pt x="3690" y="12041"/>
                  </a:cubicBezTo>
                  <a:cubicBezTo>
                    <a:pt x="21600" y="12041"/>
                    <a:pt x="21600" y="12041"/>
                    <a:pt x="21600" y="12041"/>
                  </a:cubicBezTo>
                  <a:cubicBezTo>
                    <a:pt x="21600" y="10800"/>
                    <a:pt x="21600" y="10800"/>
                    <a:pt x="21600" y="10800"/>
                  </a:cubicBezTo>
                  <a:cubicBezTo>
                    <a:pt x="21600" y="10179"/>
                    <a:pt x="21489" y="9757"/>
                    <a:pt x="21255" y="9335"/>
                  </a:cubicBezTo>
                  <a:close/>
                  <a:moveTo>
                    <a:pt x="19748" y="9559"/>
                  </a:moveTo>
                  <a:cubicBezTo>
                    <a:pt x="16514" y="9559"/>
                    <a:pt x="16514" y="9559"/>
                    <a:pt x="16514" y="9559"/>
                  </a:cubicBezTo>
                  <a:cubicBezTo>
                    <a:pt x="16404" y="9559"/>
                    <a:pt x="16279" y="9335"/>
                    <a:pt x="16279" y="9335"/>
                  </a:cubicBezTo>
                  <a:cubicBezTo>
                    <a:pt x="16279" y="4792"/>
                    <a:pt x="16279" y="4792"/>
                    <a:pt x="16279" y="4792"/>
                  </a:cubicBezTo>
                  <a:cubicBezTo>
                    <a:pt x="16279" y="4568"/>
                    <a:pt x="16404" y="4568"/>
                    <a:pt x="16514" y="4568"/>
                  </a:cubicBezTo>
                  <a:cubicBezTo>
                    <a:pt x="17095" y="4568"/>
                    <a:pt x="17095" y="4568"/>
                    <a:pt x="17095" y="4568"/>
                  </a:cubicBezTo>
                  <a:lnTo>
                    <a:pt x="17205" y="4568"/>
                  </a:lnTo>
                  <a:cubicBezTo>
                    <a:pt x="19873" y="9137"/>
                    <a:pt x="19873" y="9137"/>
                    <a:pt x="19873" y="9137"/>
                  </a:cubicBezTo>
                  <a:cubicBezTo>
                    <a:pt x="19983" y="9335"/>
                    <a:pt x="19873" y="9559"/>
                    <a:pt x="19748" y="955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1" name="Freeform 102"/>
            <p:cNvSpPr/>
            <p:nvPr/>
          </p:nvSpPr>
          <p:spPr>
            <a:xfrm>
              <a:off x="1327757" y="115503"/>
              <a:ext cx="234811" cy="23481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25" y="0"/>
                    <a:pt x="0" y="4725"/>
                    <a:pt x="0" y="10800"/>
                  </a:cubicBezTo>
                  <a:cubicBezTo>
                    <a:pt x="0" y="16875"/>
                    <a:pt x="4725" y="21600"/>
                    <a:pt x="10800" y="21600"/>
                  </a:cubicBezTo>
                  <a:cubicBezTo>
                    <a:pt x="16875" y="21600"/>
                    <a:pt x="21600" y="16875"/>
                    <a:pt x="21600" y="10800"/>
                  </a:cubicBezTo>
                  <a:cubicBezTo>
                    <a:pt x="21600" y="4725"/>
                    <a:pt x="16875" y="0"/>
                    <a:pt x="10800" y="0"/>
                  </a:cubicBezTo>
                  <a:close/>
                  <a:moveTo>
                    <a:pt x="9450" y="2700"/>
                  </a:moveTo>
                  <a:cubicBezTo>
                    <a:pt x="12150" y="2700"/>
                    <a:pt x="12150" y="2700"/>
                    <a:pt x="12150" y="2700"/>
                  </a:cubicBezTo>
                  <a:cubicBezTo>
                    <a:pt x="12150" y="9450"/>
                    <a:pt x="12150" y="9450"/>
                    <a:pt x="12150" y="9450"/>
                  </a:cubicBezTo>
                  <a:cubicBezTo>
                    <a:pt x="9450" y="9450"/>
                    <a:pt x="9450" y="9450"/>
                    <a:pt x="9450" y="9450"/>
                  </a:cubicBezTo>
                  <a:lnTo>
                    <a:pt x="9450" y="2700"/>
                  </a:lnTo>
                  <a:close/>
                  <a:moveTo>
                    <a:pt x="10800" y="17888"/>
                  </a:moveTo>
                  <a:cubicBezTo>
                    <a:pt x="6750" y="17888"/>
                    <a:pt x="3712" y="14850"/>
                    <a:pt x="3712" y="10800"/>
                  </a:cubicBezTo>
                  <a:cubicBezTo>
                    <a:pt x="3712" y="8100"/>
                    <a:pt x="5400" y="5400"/>
                    <a:pt x="8100" y="4387"/>
                  </a:cubicBezTo>
                  <a:cubicBezTo>
                    <a:pt x="8100" y="4050"/>
                    <a:pt x="8100" y="4050"/>
                    <a:pt x="8100" y="4050"/>
                  </a:cubicBezTo>
                  <a:cubicBezTo>
                    <a:pt x="8100" y="6750"/>
                    <a:pt x="8100" y="6750"/>
                    <a:pt x="8100" y="6750"/>
                  </a:cubicBezTo>
                  <a:cubicBezTo>
                    <a:pt x="6750" y="7425"/>
                    <a:pt x="5737" y="9112"/>
                    <a:pt x="5737" y="10800"/>
                  </a:cubicBezTo>
                  <a:cubicBezTo>
                    <a:pt x="5737" y="13500"/>
                    <a:pt x="8100" y="15863"/>
                    <a:pt x="10800" y="15863"/>
                  </a:cubicBezTo>
                  <a:cubicBezTo>
                    <a:pt x="13500" y="15863"/>
                    <a:pt x="15863" y="13500"/>
                    <a:pt x="15863" y="10800"/>
                  </a:cubicBezTo>
                  <a:cubicBezTo>
                    <a:pt x="15863" y="9112"/>
                    <a:pt x="14850" y="7425"/>
                    <a:pt x="13500" y="6750"/>
                  </a:cubicBezTo>
                  <a:cubicBezTo>
                    <a:pt x="13500" y="4050"/>
                    <a:pt x="13500" y="4050"/>
                    <a:pt x="13500" y="4050"/>
                  </a:cubicBezTo>
                  <a:cubicBezTo>
                    <a:pt x="13500" y="4387"/>
                    <a:pt x="13500" y="4387"/>
                    <a:pt x="13500" y="4387"/>
                  </a:cubicBezTo>
                  <a:cubicBezTo>
                    <a:pt x="16200" y="5400"/>
                    <a:pt x="17888" y="8100"/>
                    <a:pt x="17888" y="10800"/>
                  </a:cubicBezTo>
                  <a:cubicBezTo>
                    <a:pt x="17888" y="14850"/>
                    <a:pt x="14850" y="17888"/>
                    <a:pt x="10800" y="17888"/>
                  </a:cubicBezTo>
                  <a:close/>
                </a:path>
              </a:pathLst>
            </a:custGeom>
            <a:solidFill>
              <a:srgbClr val="FFFFF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sp>
        <p:nvSpPr>
          <p:cNvPr id="2503" name="Freeform 12"/>
          <p:cNvSpPr/>
          <p:nvPr/>
        </p:nvSpPr>
        <p:spPr>
          <a:xfrm>
            <a:off x="2087066" y="2774252"/>
            <a:ext cx="1681394" cy="2769145"/>
          </a:xfrm>
          <a:custGeom>
            <a:avLst/>
            <a:gdLst/>
            <a:ahLst/>
            <a:cxnLst>
              <a:cxn ang="0">
                <a:pos x="wd2" y="hd2"/>
              </a:cxn>
              <a:cxn ang="5400000">
                <a:pos x="wd2" y="hd2"/>
              </a:cxn>
              <a:cxn ang="10800000">
                <a:pos x="wd2" y="hd2"/>
              </a:cxn>
              <a:cxn ang="16200000">
                <a:pos x="wd2" y="hd2"/>
              </a:cxn>
            </a:cxnLst>
            <a:rect l="0" t="0" r="r" b="b"/>
            <a:pathLst>
              <a:path w="21514" h="21418" extrusionOk="0">
                <a:moveTo>
                  <a:pt x="20718" y="3362"/>
                </a:moveTo>
                <a:cubicBezTo>
                  <a:pt x="20417" y="3447"/>
                  <a:pt x="19454" y="3641"/>
                  <a:pt x="19374" y="3786"/>
                </a:cubicBezTo>
                <a:cubicBezTo>
                  <a:pt x="19294" y="3920"/>
                  <a:pt x="19394" y="4211"/>
                  <a:pt x="19073" y="4320"/>
                </a:cubicBezTo>
                <a:cubicBezTo>
                  <a:pt x="18772" y="4429"/>
                  <a:pt x="16105" y="5618"/>
                  <a:pt x="15904" y="5860"/>
                </a:cubicBezTo>
                <a:cubicBezTo>
                  <a:pt x="15904" y="5860"/>
                  <a:pt x="14942" y="4696"/>
                  <a:pt x="14380" y="4514"/>
                </a:cubicBezTo>
                <a:cubicBezTo>
                  <a:pt x="14380" y="4514"/>
                  <a:pt x="14199" y="3617"/>
                  <a:pt x="13036" y="3568"/>
                </a:cubicBezTo>
                <a:cubicBezTo>
                  <a:pt x="12615" y="3556"/>
                  <a:pt x="12374" y="3532"/>
                  <a:pt x="12214" y="3495"/>
                </a:cubicBezTo>
                <a:cubicBezTo>
                  <a:pt x="12535" y="3192"/>
                  <a:pt x="12535" y="3192"/>
                  <a:pt x="12535" y="3192"/>
                </a:cubicBezTo>
                <a:cubicBezTo>
                  <a:pt x="12214" y="3192"/>
                  <a:pt x="12214" y="3192"/>
                  <a:pt x="12214" y="3192"/>
                </a:cubicBezTo>
                <a:cubicBezTo>
                  <a:pt x="12374" y="3034"/>
                  <a:pt x="12595" y="2828"/>
                  <a:pt x="12675" y="2828"/>
                </a:cubicBezTo>
                <a:cubicBezTo>
                  <a:pt x="12775" y="2816"/>
                  <a:pt x="13518" y="2755"/>
                  <a:pt x="13618" y="2731"/>
                </a:cubicBezTo>
                <a:cubicBezTo>
                  <a:pt x="13698" y="2695"/>
                  <a:pt x="13778" y="2404"/>
                  <a:pt x="13678" y="2234"/>
                </a:cubicBezTo>
                <a:cubicBezTo>
                  <a:pt x="13578" y="2064"/>
                  <a:pt x="13778" y="1894"/>
                  <a:pt x="13778" y="1894"/>
                </a:cubicBezTo>
                <a:cubicBezTo>
                  <a:pt x="13999" y="1785"/>
                  <a:pt x="13999" y="1785"/>
                  <a:pt x="13999" y="1785"/>
                </a:cubicBezTo>
                <a:cubicBezTo>
                  <a:pt x="13999" y="1785"/>
                  <a:pt x="13718" y="1518"/>
                  <a:pt x="13558" y="1385"/>
                </a:cubicBezTo>
                <a:cubicBezTo>
                  <a:pt x="13377" y="1252"/>
                  <a:pt x="13417" y="1082"/>
                  <a:pt x="13337" y="960"/>
                </a:cubicBezTo>
                <a:cubicBezTo>
                  <a:pt x="13257" y="839"/>
                  <a:pt x="13477" y="754"/>
                  <a:pt x="13477" y="754"/>
                </a:cubicBezTo>
                <a:cubicBezTo>
                  <a:pt x="13477" y="754"/>
                  <a:pt x="13397" y="633"/>
                  <a:pt x="13257" y="572"/>
                </a:cubicBezTo>
                <a:cubicBezTo>
                  <a:pt x="13096" y="524"/>
                  <a:pt x="13357" y="500"/>
                  <a:pt x="13016" y="403"/>
                </a:cubicBezTo>
                <a:cubicBezTo>
                  <a:pt x="12675" y="306"/>
                  <a:pt x="12856" y="354"/>
                  <a:pt x="12575" y="257"/>
                </a:cubicBezTo>
                <a:cubicBezTo>
                  <a:pt x="12274" y="160"/>
                  <a:pt x="12715" y="221"/>
                  <a:pt x="12274" y="160"/>
                </a:cubicBezTo>
                <a:cubicBezTo>
                  <a:pt x="11853" y="99"/>
                  <a:pt x="11612" y="2"/>
                  <a:pt x="11552" y="2"/>
                </a:cubicBezTo>
                <a:cubicBezTo>
                  <a:pt x="11492" y="2"/>
                  <a:pt x="11672" y="39"/>
                  <a:pt x="11492" y="2"/>
                </a:cubicBezTo>
                <a:cubicBezTo>
                  <a:pt x="11291" y="-34"/>
                  <a:pt x="9988" y="366"/>
                  <a:pt x="9867" y="548"/>
                </a:cubicBezTo>
                <a:cubicBezTo>
                  <a:pt x="9727" y="742"/>
                  <a:pt x="9526" y="973"/>
                  <a:pt x="9526" y="973"/>
                </a:cubicBezTo>
                <a:cubicBezTo>
                  <a:pt x="9526" y="973"/>
                  <a:pt x="9406" y="1227"/>
                  <a:pt x="9446" y="1409"/>
                </a:cubicBezTo>
                <a:cubicBezTo>
                  <a:pt x="9506" y="1591"/>
                  <a:pt x="9707" y="1749"/>
                  <a:pt x="9787" y="1809"/>
                </a:cubicBezTo>
                <a:cubicBezTo>
                  <a:pt x="9847" y="1858"/>
                  <a:pt x="10188" y="2198"/>
                  <a:pt x="10289" y="2379"/>
                </a:cubicBezTo>
                <a:cubicBezTo>
                  <a:pt x="10369" y="2537"/>
                  <a:pt x="10449" y="2731"/>
                  <a:pt x="10148" y="2816"/>
                </a:cubicBezTo>
                <a:cubicBezTo>
                  <a:pt x="9928" y="2671"/>
                  <a:pt x="9928" y="2671"/>
                  <a:pt x="9928" y="2671"/>
                </a:cubicBezTo>
                <a:cubicBezTo>
                  <a:pt x="9547" y="2840"/>
                  <a:pt x="9547" y="2840"/>
                  <a:pt x="9547" y="2840"/>
                </a:cubicBezTo>
                <a:cubicBezTo>
                  <a:pt x="9105" y="2792"/>
                  <a:pt x="8564" y="2658"/>
                  <a:pt x="7742" y="2755"/>
                </a:cubicBezTo>
                <a:cubicBezTo>
                  <a:pt x="6679" y="2889"/>
                  <a:pt x="6277" y="3083"/>
                  <a:pt x="5636" y="3180"/>
                </a:cubicBezTo>
                <a:cubicBezTo>
                  <a:pt x="4994" y="3265"/>
                  <a:pt x="2567" y="3520"/>
                  <a:pt x="2126" y="3762"/>
                </a:cubicBezTo>
                <a:cubicBezTo>
                  <a:pt x="1685" y="3993"/>
                  <a:pt x="1524" y="5036"/>
                  <a:pt x="1645" y="6673"/>
                </a:cubicBezTo>
                <a:cubicBezTo>
                  <a:pt x="1645" y="6673"/>
                  <a:pt x="1243" y="7437"/>
                  <a:pt x="1203" y="7607"/>
                </a:cubicBezTo>
                <a:cubicBezTo>
                  <a:pt x="1183" y="7776"/>
                  <a:pt x="1344" y="8492"/>
                  <a:pt x="2788" y="8334"/>
                </a:cubicBezTo>
                <a:cubicBezTo>
                  <a:pt x="4071" y="8201"/>
                  <a:pt x="3028" y="7510"/>
                  <a:pt x="2768" y="7231"/>
                </a:cubicBezTo>
                <a:cubicBezTo>
                  <a:pt x="2928" y="7170"/>
                  <a:pt x="3089" y="7122"/>
                  <a:pt x="3089" y="7122"/>
                </a:cubicBezTo>
                <a:cubicBezTo>
                  <a:pt x="3089" y="7122"/>
                  <a:pt x="3369" y="6685"/>
                  <a:pt x="3389" y="6357"/>
                </a:cubicBezTo>
                <a:cubicBezTo>
                  <a:pt x="3389" y="6151"/>
                  <a:pt x="3490" y="5472"/>
                  <a:pt x="3530" y="4926"/>
                </a:cubicBezTo>
                <a:cubicBezTo>
                  <a:pt x="3530" y="4914"/>
                  <a:pt x="3530" y="4902"/>
                  <a:pt x="3530" y="4890"/>
                </a:cubicBezTo>
                <a:cubicBezTo>
                  <a:pt x="3570" y="4744"/>
                  <a:pt x="3590" y="4623"/>
                  <a:pt x="3610" y="4550"/>
                </a:cubicBezTo>
                <a:cubicBezTo>
                  <a:pt x="3811" y="4526"/>
                  <a:pt x="4091" y="4514"/>
                  <a:pt x="4412" y="4490"/>
                </a:cubicBezTo>
                <a:cubicBezTo>
                  <a:pt x="4492" y="4490"/>
                  <a:pt x="4593" y="4490"/>
                  <a:pt x="4693" y="4478"/>
                </a:cubicBezTo>
                <a:cubicBezTo>
                  <a:pt x="5315" y="4453"/>
                  <a:pt x="5896" y="4381"/>
                  <a:pt x="6177" y="4332"/>
                </a:cubicBezTo>
                <a:cubicBezTo>
                  <a:pt x="6177" y="4332"/>
                  <a:pt x="6177" y="4332"/>
                  <a:pt x="6177" y="4332"/>
                </a:cubicBezTo>
                <a:cubicBezTo>
                  <a:pt x="6237" y="4332"/>
                  <a:pt x="6297" y="4320"/>
                  <a:pt x="6358" y="4308"/>
                </a:cubicBezTo>
                <a:cubicBezTo>
                  <a:pt x="6358" y="4332"/>
                  <a:pt x="6398" y="4465"/>
                  <a:pt x="6458" y="4635"/>
                </a:cubicBezTo>
                <a:cubicBezTo>
                  <a:pt x="6217" y="5618"/>
                  <a:pt x="5415" y="8941"/>
                  <a:pt x="5134" y="9183"/>
                </a:cubicBezTo>
                <a:cubicBezTo>
                  <a:pt x="4813" y="9474"/>
                  <a:pt x="4653" y="9656"/>
                  <a:pt x="4653" y="9656"/>
                </a:cubicBezTo>
                <a:cubicBezTo>
                  <a:pt x="4653" y="9656"/>
                  <a:pt x="4853" y="9632"/>
                  <a:pt x="5094" y="9596"/>
                </a:cubicBezTo>
                <a:cubicBezTo>
                  <a:pt x="5014" y="9802"/>
                  <a:pt x="4994" y="10057"/>
                  <a:pt x="5054" y="10408"/>
                </a:cubicBezTo>
                <a:cubicBezTo>
                  <a:pt x="5054" y="10408"/>
                  <a:pt x="5094" y="10590"/>
                  <a:pt x="5235" y="10833"/>
                </a:cubicBezTo>
                <a:cubicBezTo>
                  <a:pt x="4954" y="11839"/>
                  <a:pt x="4553" y="14241"/>
                  <a:pt x="4011" y="15199"/>
                </a:cubicBezTo>
                <a:cubicBezTo>
                  <a:pt x="3490" y="15514"/>
                  <a:pt x="2828" y="16048"/>
                  <a:pt x="2467" y="17018"/>
                </a:cubicBezTo>
                <a:cubicBezTo>
                  <a:pt x="2467" y="17018"/>
                  <a:pt x="2467" y="17018"/>
                  <a:pt x="2467" y="17018"/>
                </a:cubicBezTo>
                <a:cubicBezTo>
                  <a:pt x="1725" y="17952"/>
                  <a:pt x="943" y="19092"/>
                  <a:pt x="943" y="19104"/>
                </a:cubicBezTo>
                <a:cubicBezTo>
                  <a:pt x="501" y="19322"/>
                  <a:pt x="201" y="19419"/>
                  <a:pt x="100" y="19698"/>
                </a:cubicBezTo>
                <a:cubicBezTo>
                  <a:pt x="80" y="19735"/>
                  <a:pt x="80" y="19747"/>
                  <a:pt x="80" y="19771"/>
                </a:cubicBezTo>
                <a:cubicBezTo>
                  <a:pt x="0" y="20159"/>
                  <a:pt x="0" y="20159"/>
                  <a:pt x="0" y="20159"/>
                </a:cubicBezTo>
                <a:cubicBezTo>
                  <a:pt x="0" y="20159"/>
                  <a:pt x="882" y="20559"/>
                  <a:pt x="1123" y="20438"/>
                </a:cubicBezTo>
                <a:cubicBezTo>
                  <a:pt x="1284" y="20365"/>
                  <a:pt x="1484" y="20377"/>
                  <a:pt x="1705" y="20487"/>
                </a:cubicBezTo>
                <a:cubicBezTo>
                  <a:pt x="1825" y="20559"/>
                  <a:pt x="1945" y="20644"/>
                  <a:pt x="2086" y="20753"/>
                </a:cubicBezTo>
                <a:cubicBezTo>
                  <a:pt x="2106" y="20766"/>
                  <a:pt x="2106" y="20778"/>
                  <a:pt x="2126" y="20790"/>
                </a:cubicBezTo>
                <a:cubicBezTo>
                  <a:pt x="2226" y="20875"/>
                  <a:pt x="2326" y="20960"/>
                  <a:pt x="2447" y="21081"/>
                </a:cubicBezTo>
                <a:cubicBezTo>
                  <a:pt x="2447" y="21081"/>
                  <a:pt x="3069" y="21566"/>
                  <a:pt x="3871" y="21372"/>
                </a:cubicBezTo>
                <a:cubicBezTo>
                  <a:pt x="3871" y="21372"/>
                  <a:pt x="4172" y="20972"/>
                  <a:pt x="3490" y="20620"/>
                </a:cubicBezTo>
                <a:cubicBezTo>
                  <a:pt x="2948" y="20341"/>
                  <a:pt x="2908" y="19977"/>
                  <a:pt x="2968" y="19735"/>
                </a:cubicBezTo>
                <a:cubicBezTo>
                  <a:pt x="3229" y="19807"/>
                  <a:pt x="3229" y="19807"/>
                  <a:pt x="3229" y="19807"/>
                </a:cubicBezTo>
                <a:cubicBezTo>
                  <a:pt x="3229" y="19807"/>
                  <a:pt x="3229" y="19807"/>
                  <a:pt x="3409" y="19213"/>
                </a:cubicBezTo>
                <a:cubicBezTo>
                  <a:pt x="3590" y="18631"/>
                  <a:pt x="6037" y="15902"/>
                  <a:pt x="6478" y="15660"/>
                </a:cubicBezTo>
                <a:cubicBezTo>
                  <a:pt x="6739" y="15514"/>
                  <a:pt x="7060" y="14883"/>
                  <a:pt x="7320" y="14338"/>
                </a:cubicBezTo>
                <a:cubicBezTo>
                  <a:pt x="7461" y="14229"/>
                  <a:pt x="7601" y="14095"/>
                  <a:pt x="7721" y="13937"/>
                </a:cubicBezTo>
                <a:cubicBezTo>
                  <a:pt x="8103" y="13440"/>
                  <a:pt x="8764" y="11609"/>
                  <a:pt x="8764" y="11609"/>
                </a:cubicBezTo>
                <a:cubicBezTo>
                  <a:pt x="8764" y="11609"/>
                  <a:pt x="9426" y="11475"/>
                  <a:pt x="9647" y="11403"/>
                </a:cubicBezTo>
                <a:cubicBezTo>
                  <a:pt x="9867" y="11342"/>
                  <a:pt x="10188" y="11330"/>
                  <a:pt x="11492" y="11160"/>
                </a:cubicBezTo>
                <a:cubicBezTo>
                  <a:pt x="12775" y="10978"/>
                  <a:pt x="14019" y="10627"/>
                  <a:pt x="14019" y="10627"/>
                </a:cubicBezTo>
                <a:cubicBezTo>
                  <a:pt x="14019" y="10627"/>
                  <a:pt x="13618" y="11221"/>
                  <a:pt x="13658" y="11670"/>
                </a:cubicBezTo>
                <a:cubicBezTo>
                  <a:pt x="13658" y="11718"/>
                  <a:pt x="13678" y="11754"/>
                  <a:pt x="13678" y="11803"/>
                </a:cubicBezTo>
                <a:cubicBezTo>
                  <a:pt x="13497" y="12373"/>
                  <a:pt x="13297" y="12967"/>
                  <a:pt x="13177" y="13125"/>
                </a:cubicBezTo>
                <a:cubicBezTo>
                  <a:pt x="12936" y="13428"/>
                  <a:pt x="12675" y="13804"/>
                  <a:pt x="12675" y="13804"/>
                </a:cubicBezTo>
                <a:cubicBezTo>
                  <a:pt x="12675" y="13804"/>
                  <a:pt x="12816" y="13816"/>
                  <a:pt x="13016" y="13828"/>
                </a:cubicBezTo>
                <a:cubicBezTo>
                  <a:pt x="12695" y="14241"/>
                  <a:pt x="12334" y="14653"/>
                  <a:pt x="12394" y="14823"/>
                </a:cubicBezTo>
                <a:cubicBezTo>
                  <a:pt x="12314" y="15090"/>
                  <a:pt x="12314" y="15090"/>
                  <a:pt x="12314" y="15090"/>
                </a:cubicBezTo>
                <a:cubicBezTo>
                  <a:pt x="13437" y="15356"/>
                  <a:pt x="13437" y="15356"/>
                  <a:pt x="13437" y="15356"/>
                </a:cubicBezTo>
                <a:cubicBezTo>
                  <a:pt x="13437" y="15356"/>
                  <a:pt x="13919" y="15284"/>
                  <a:pt x="14601" y="15417"/>
                </a:cubicBezTo>
                <a:cubicBezTo>
                  <a:pt x="15082" y="15551"/>
                  <a:pt x="15583" y="15648"/>
                  <a:pt x="15944" y="15551"/>
                </a:cubicBezTo>
                <a:cubicBezTo>
                  <a:pt x="16546" y="15405"/>
                  <a:pt x="17388" y="15053"/>
                  <a:pt x="17388" y="14835"/>
                </a:cubicBezTo>
                <a:cubicBezTo>
                  <a:pt x="17388" y="14617"/>
                  <a:pt x="17148" y="14702"/>
                  <a:pt x="16646" y="14750"/>
                </a:cubicBezTo>
                <a:cubicBezTo>
                  <a:pt x="16165" y="14799"/>
                  <a:pt x="15363" y="14459"/>
                  <a:pt x="15102" y="14265"/>
                </a:cubicBezTo>
                <a:cubicBezTo>
                  <a:pt x="15042" y="14229"/>
                  <a:pt x="15002" y="14168"/>
                  <a:pt x="14962" y="14095"/>
                </a:cubicBezTo>
                <a:cubicBezTo>
                  <a:pt x="15102" y="14265"/>
                  <a:pt x="15363" y="14277"/>
                  <a:pt x="15363" y="14277"/>
                </a:cubicBezTo>
                <a:cubicBezTo>
                  <a:pt x="15363" y="14277"/>
                  <a:pt x="16386" y="11512"/>
                  <a:pt x="16847" y="10445"/>
                </a:cubicBezTo>
                <a:cubicBezTo>
                  <a:pt x="16847" y="10445"/>
                  <a:pt x="16847" y="10445"/>
                  <a:pt x="16847" y="10445"/>
                </a:cubicBezTo>
                <a:cubicBezTo>
                  <a:pt x="17168" y="10238"/>
                  <a:pt x="17769" y="9426"/>
                  <a:pt x="16666" y="9208"/>
                </a:cubicBezTo>
                <a:cubicBezTo>
                  <a:pt x="15583" y="8989"/>
                  <a:pt x="11572" y="9014"/>
                  <a:pt x="10449" y="9183"/>
                </a:cubicBezTo>
                <a:cubicBezTo>
                  <a:pt x="10309" y="9208"/>
                  <a:pt x="10228" y="9195"/>
                  <a:pt x="10168" y="9147"/>
                </a:cubicBezTo>
                <a:cubicBezTo>
                  <a:pt x="10188" y="9147"/>
                  <a:pt x="10188" y="9147"/>
                  <a:pt x="10188" y="9147"/>
                </a:cubicBezTo>
                <a:cubicBezTo>
                  <a:pt x="10188" y="9159"/>
                  <a:pt x="10188" y="9159"/>
                  <a:pt x="10188" y="9159"/>
                </a:cubicBezTo>
                <a:cubicBezTo>
                  <a:pt x="10750" y="8916"/>
                  <a:pt x="10750" y="8916"/>
                  <a:pt x="10750" y="8916"/>
                </a:cubicBezTo>
                <a:cubicBezTo>
                  <a:pt x="10750" y="8916"/>
                  <a:pt x="10890" y="8346"/>
                  <a:pt x="11231" y="7946"/>
                </a:cubicBezTo>
                <a:cubicBezTo>
                  <a:pt x="11552" y="7546"/>
                  <a:pt x="12013" y="6273"/>
                  <a:pt x="12174" y="6163"/>
                </a:cubicBezTo>
                <a:cubicBezTo>
                  <a:pt x="12174" y="6163"/>
                  <a:pt x="12174" y="6163"/>
                  <a:pt x="12174" y="6163"/>
                </a:cubicBezTo>
                <a:cubicBezTo>
                  <a:pt x="12254" y="6103"/>
                  <a:pt x="12334" y="6030"/>
                  <a:pt x="12435" y="5921"/>
                </a:cubicBezTo>
                <a:cubicBezTo>
                  <a:pt x="12715" y="5606"/>
                  <a:pt x="12896" y="5411"/>
                  <a:pt x="12896" y="5411"/>
                </a:cubicBezTo>
                <a:cubicBezTo>
                  <a:pt x="12896" y="5411"/>
                  <a:pt x="13939" y="6273"/>
                  <a:pt x="14340" y="6382"/>
                </a:cubicBezTo>
                <a:cubicBezTo>
                  <a:pt x="14721" y="6479"/>
                  <a:pt x="15383" y="7231"/>
                  <a:pt x="15724" y="7194"/>
                </a:cubicBezTo>
                <a:cubicBezTo>
                  <a:pt x="15944" y="7170"/>
                  <a:pt x="16285" y="7061"/>
                  <a:pt x="16767" y="6830"/>
                </a:cubicBezTo>
                <a:cubicBezTo>
                  <a:pt x="16767" y="6830"/>
                  <a:pt x="16767" y="6830"/>
                  <a:pt x="16767" y="6830"/>
                </a:cubicBezTo>
                <a:cubicBezTo>
                  <a:pt x="17489" y="6685"/>
                  <a:pt x="20056" y="5169"/>
                  <a:pt x="20316" y="5120"/>
                </a:cubicBezTo>
                <a:cubicBezTo>
                  <a:pt x="20437" y="5096"/>
                  <a:pt x="20256" y="4963"/>
                  <a:pt x="20036" y="4841"/>
                </a:cubicBezTo>
                <a:cubicBezTo>
                  <a:pt x="20056" y="4829"/>
                  <a:pt x="20056" y="4829"/>
                  <a:pt x="20076" y="4829"/>
                </a:cubicBezTo>
                <a:cubicBezTo>
                  <a:pt x="20377" y="4769"/>
                  <a:pt x="20657" y="4744"/>
                  <a:pt x="20898" y="4502"/>
                </a:cubicBezTo>
                <a:cubicBezTo>
                  <a:pt x="21139" y="4271"/>
                  <a:pt x="21600" y="3677"/>
                  <a:pt x="21500" y="3556"/>
                </a:cubicBezTo>
                <a:cubicBezTo>
                  <a:pt x="21399" y="3447"/>
                  <a:pt x="20998" y="3289"/>
                  <a:pt x="20718" y="3362"/>
                </a:cubicBezTo>
                <a:close/>
              </a:path>
            </a:pathLst>
          </a:custGeom>
          <a:solidFill>
            <a:srgbClr val="A6A6A6"/>
          </a:solidFill>
          <a:ln w="12700">
            <a:miter lim="400000"/>
          </a:ln>
        </p:spPr>
        <p:txBody>
          <a:bodyPr lIns="45719" rIns="45719"/>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nvGrpSpPr>
          <p:cNvPr id="2520" name="Group 46"/>
          <p:cNvGrpSpPr/>
          <p:nvPr/>
        </p:nvGrpSpPr>
        <p:grpSpPr>
          <a:xfrm>
            <a:off x="1941177" y="4792829"/>
            <a:ext cx="1999361" cy="1028164"/>
            <a:chOff x="0" y="0"/>
            <a:chExt cx="1999360" cy="1028163"/>
          </a:xfrm>
        </p:grpSpPr>
        <p:sp>
          <p:nvSpPr>
            <p:cNvPr id="2504" name="Freeform 13"/>
            <p:cNvSpPr/>
            <p:nvPr/>
          </p:nvSpPr>
          <p:spPr>
            <a:xfrm>
              <a:off x="0" y="875328"/>
              <a:ext cx="546039" cy="152836"/>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160"/>
                  </a:lnTo>
                  <a:lnTo>
                    <a:pt x="20611" y="2160"/>
                  </a:lnTo>
                  <a:lnTo>
                    <a:pt x="20611" y="4320"/>
                  </a:lnTo>
                  <a:lnTo>
                    <a:pt x="989" y="4320"/>
                  </a:lnTo>
                  <a:lnTo>
                    <a:pt x="989" y="17673"/>
                  </a:lnTo>
                  <a:lnTo>
                    <a:pt x="20611" y="17673"/>
                  </a:lnTo>
                  <a:lnTo>
                    <a:pt x="20611" y="19636"/>
                  </a:lnTo>
                  <a:lnTo>
                    <a:pt x="0" y="19636"/>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5" name="Freeform 14"/>
            <p:cNvSpPr/>
            <p:nvPr/>
          </p:nvSpPr>
          <p:spPr>
            <a:xfrm>
              <a:off x="0" y="750281"/>
              <a:ext cx="582163" cy="122269"/>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209"/>
                  </a:lnTo>
                  <a:lnTo>
                    <a:pt x="20569" y="2209"/>
                  </a:lnTo>
                  <a:lnTo>
                    <a:pt x="20569" y="4173"/>
                  </a:lnTo>
                  <a:lnTo>
                    <a:pt x="979" y="4173"/>
                  </a:lnTo>
                  <a:lnTo>
                    <a:pt x="979" y="17673"/>
                  </a:lnTo>
                  <a:lnTo>
                    <a:pt x="20569" y="17673"/>
                  </a:lnTo>
                  <a:lnTo>
                    <a:pt x="20569" y="19636"/>
                  </a:lnTo>
                  <a:lnTo>
                    <a:pt x="0" y="19636"/>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6" name="Freeform 15"/>
            <p:cNvSpPr/>
            <p:nvPr/>
          </p:nvSpPr>
          <p:spPr>
            <a:xfrm>
              <a:off x="696094" y="885054"/>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7" name="Freeform 16"/>
            <p:cNvSpPr/>
            <p:nvPr/>
          </p:nvSpPr>
          <p:spPr>
            <a:xfrm>
              <a:off x="696094" y="77668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2274"/>
                  </a:lnTo>
                  <a:lnTo>
                    <a:pt x="20621" y="2274"/>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8" name="Freeform 17"/>
            <p:cNvSpPr/>
            <p:nvPr/>
          </p:nvSpPr>
          <p:spPr>
            <a:xfrm>
              <a:off x="637739" y="647465"/>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1044" y="4181"/>
                  </a:lnTo>
                  <a:lnTo>
                    <a:pt x="1044"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9" name="Freeform 18"/>
            <p:cNvSpPr/>
            <p:nvPr/>
          </p:nvSpPr>
          <p:spPr>
            <a:xfrm>
              <a:off x="637739" y="540481"/>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1031" y="4263"/>
                  </a:lnTo>
                  <a:lnTo>
                    <a:pt x="1031"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0" name="Freeform 19"/>
            <p:cNvSpPr/>
            <p:nvPr/>
          </p:nvSpPr>
          <p:spPr>
            <a:xfrm>
              <a:off x="696094" y="434886"/>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1" name="Freeform 20"/>
            <p:cNvSpPr/>
            <p:nvPr/>
          </p:nvSpPr>
          <p:spPr>
            <a:xfrm>
              <a:off x="1417197" y="897559"/>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2" name="Freeform 21"/>
            <p:cNvSpPr/>
            <p:nvPr/>
          </p:nvSpPr>
          <p:spPr>
            <a:xfrm>
              <a:off x="1417197" y="7891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2274"/>
                  </a:lnTo>
                  <a:lnTo>
                    <a:pt x="20517" y="2274"/>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3" name="Freeform 22"/>
            <p:cNvSpPr/>
            <p:nvPr/>
          </p:nvSpPr>
          <p:spPr>
            <a:xfrm>
              <a:off x="1357453" y="659970"/>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989" y="4181"/>
                  </a:lnTo>
                  <a:lnTo>
                    <a:pt x="989"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4" name="Freeform 23"/>
            <p:cNvSpPr/>
            <p:nvPr/>
          </p:nvSpPr>
          <p:spPr>
            <a:xfrm>
              <a:off x="1357453" y="5529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5" name="Freeform 24"/>
            <p:cNvSpPr/>
            <p:nvPr/>
          </p:nvSpPr>
          <p:spPr>
            <a:xfrm>
              <a:off x="1300487" y="343185"/>
              <a:ext cx="580774" cy="104207"/>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016"/>
                  </a:lnTo>
                  <a:lnTo>
                    <a:pt x="20618" y="2016"/>
                  </a:lnTo>
                  <a:lnTo>
                    <a:pt x="20618" y="4032"/>
                  </a:lnTo>
                  <a:lnTo>
                    <a:pt x="982" y="4032"/>
                  </a:lnTo>
                  <a:lnTo>
                    <a:pt x="982" y="17856"/>
                  </a:lnTo>
                  <a:lnTo>
                    <a:pt x="20618" y="17856"/>
                  </a:lnTo>
                  <a:lnTo>
                    <a:pt x="20618" y="19872"/>
                  </a:lnTo>
                  <a:lnTo>
                    <a:pt x="0" y="19872"/>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6" name="Freeform 25"/>
            <p:cNvSpPr/>
            <p:nvPr/>
          </p:nvSpPr>
          <p:spPr>
            <a:xfrm>
              <a:off x="1282425" y="0"/>
              <a:ext cx="582164" cy="104207"/>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304"/>
                  </a:lnTo>
                  <a:lnTo>
                    <a:pt x="20569" y="2304"/>
                  </a:lnTo>
                  <a:lnTo>
                    <a:pt x="20569" y="4032"/>
                  </a:lnTo>
                  <a:lnTo>
                    <a:pt x="979" y="4032"/>
                  </a:lnTo>
                  <a:lnTo>
                    <a:pt x="979" y="17856"/>
                  </a:lnTo>
                  <a:lnTo>
                    <a:pt x="20569" y="17856"/>
                  </a:lnTo>
                  <a:lnTo>
                    <a:pt x="20569" y="19584"/>
                  </a:lnTo>
                  <a:lnTo>
                    <a:pt x="0" y="19584"/>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7" name="Freeform 26"/>
            <p:cNvSpPr/>
            <p:nvPr/>
          </p:nvSpPr>
          <p:spPr>
            <a:xfrm>
              <a:off x="1242131" y="212579"/>
              <a:ext cx="544649" cy="130606"/>
            </a:xfrm>
            <a:custGeom>
              <a:avLst/>
              <a:gdLst/>
              <a:ahLst/>
              <a:cxnLst>
                <a:cxn ang="0">
                  <a:pos x="wd2" y="hd2"/>
                </a:cxn>
                <a:cxn ang="5400000">
                  <a:pos x="wd2" y="hd2"/>
                </a:cxn>
                <a:cxn ang="10800000">
                  <a:pos x="wd2" y="hd2"/>
                </a:cxn>
                <a:cxn ang="16200000">
                  <a:pos x="wd2" y="hd2"/>
                </a:cxn>
              </a:cxnLst>
              <a:rect l="0" t="0" r="r" b="b"/>
              <a:pathLst>
                <a:path w="21600" h="21600" extrusionOk="0">
                  <a:moveTo>
                    <a:pt x="20608" y="0"/>
                  </a:moveTo>
                  <a:lnTo>
                    <a:pt x="0" y="0"/>
                  </a:lnTo>
                  <a:lnTo>
                    <a:pt x="0" y="2068"/>
                  </a:lnTo>
                  <a:lnTo>
                    <a:pt x="20608" y="2068"/>
                  </a:lnTo>
                  <a:lnTo>
                    <a:pt x="20608" y="4136"/>
                  </a:lnTo>
                  <a:lnTo>
                    <a:pt x="992" y="4136"/>
                  </a:lnTo>
                  <a:lnTo>
                    <a:pt x="992" y="17694"/>
                  </a:lnTo>
                  <a:lnTo>
                    <a:pt x="20608" y="17694"/>
                  </a:lnTo>
                  <a:lnTo>
                    <a:pt x="20608" y="19532"/>
                  </a:lnTo>
                  <a:lnTo>
                    <a:pt x="0" y="19532"/>
                  </a:lnTo>
                  <a:lnTo>
                    <a:pt x="0" y="21600"/>
                  </a:lnTo>
                  <a:lnTo>
                    <a:pt x="21600" y="21600"/>
                  </a:lnTo>
                  <a:lnTo>
                    <a:pt x="21600" y="0"/>
                  </a:lnTo>
                  <a:lnTo>
                    <a:pt x="2060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8" name="Freeform 27"/>
            <p:cNvSpPr/>
            <p:nvPr/>
          </p:nvSpPr>
          <p:spPr>
            <a:xfrm>
              <a:off x="1242131" y="104206"/>
              <a:ext cx="58077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274"/>
                  </a:lnTo>
                  <a:lnTo>
                    <a:pt x="20618" y="2274"/>
                  </a:lnTo>
                  <a:lnTo>
                    <a:pt x="20618" y="4263"/>
                  </a:lnTo>
                  <a:lnTo>
                    <a:pt x="982" y="4263"/>
                  </a:lnTo>
                  <a:lnTo>
                    <a:pt x="982" y="17621"/>
                  </a:lnTo>
                  <a:lnTo>
                    <a:pt x="20618" y="17621"/>
                  </a:lnTo>
                  <a:lnTo>
                    <a:pt x="20618" y="19611"/>
                  </a:lnTo>
                  <a:lnTo>
                    <a:pt x="0" y="19611"/>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9" name="Freeform 28"/>
            <p:cNvSpPr/>
            <p:nvPr/>
          </p:nvSpPr>
          <p:spPr>
            <a:xfrm>
              <a:off x="1417197" y="44739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1989"/>
                  </a:lnTo>
                  <a:lnTo>
                    <a:pt x="20517" y="1989"/>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sp>
        <p:nvSpPr>
          <p:cNvPr id="2521" name="TextBox 78"/>
          <p:cNvSpPr txBox="1"/>
          <p:nvPr/>
        </p:nvSpPr>
        <p:spPr>
          <a:xfrm>
            <a:off x="6537960" y="2042795"/>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组织的战略目标</a:t>
            </a:r>
          </a:p>
        </p:txBody>
      </p:sp>
      <p:sp>
        <p:nvSpPr>
          <p:cNvPr id="2522" name="TextBox 79"/>
          <p:cNvSpPr txBox="1"/>
          <p:nvPr/>
        </p:nvSpPr>
        <p:spPr>
          <a:xfrm>
            <a:off x="6538595" y="2856865"/>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工作分析</a:t>
            </a:r>
          </a:p>
        </p:txBody>
      </p:sp>
      <p:sp>
        <p:nvSpPr>
          <p:cNvPr id="2523" name="TextBox 80"/>
          <p:cNvSpPr txBox="1"/>
          <p:nvPr/>
        </p:nvSpPr>
        <p:spPr>
          <a:xfrm>
            <a:off x="6527165" y="3608070"/>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业务流程</a:t>
            </a:r>
          </a:p>
        </p:txBody>
      </p:sp>
      <p:sp>
        <p:nvSpPr>
          <p:cNvPr id="2524" name="TextBox 81"/>
          <p:cNvSpPr txBox="1"/>
          <p:nvPr/>
        </p:nvSpPr>
        <p:spPr>
          <a:xfrm>
            <a:off x="6539230" y="4343400"/>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考核目的</a:t>
            </a:r>
          </a:p>
        </p:txBody>
      </p:sp>
      <p:sp>
        <p:nvSpPr>
          <p:cNvPr id="2525" name="TextBox 82"/>
          <p:cNvSpPr txBox="1"/>
          <p:nvPr/>
        </p:nvSpPr>
        <p:spPr>
          <a:xfrm>
            <a:off x="6539230" y="5120005"/>
            <a:ext cx="3313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取得考核所需信息的便利程度</a:t>
            </a:r>
          </a:p>
        </p:txBody>
      </p:sp>
      <p:grpSp>
        <p:nvGrpSpPr>
          <p:cNvPr id="2529" name="Group 83"/>
          <p:cNvGrpSpPr/>
          <p:nvPr/>
        </p:nvGrpSpPr>
        <p:grpSpPr>
          <a:xfrm>
            <a:off x="9674168" y="2096022"/>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grpSp>
        <p:nvGrpSpPr>
          <p:cNvPr id="2533" name="Group 87"/>
          <p:cNvGrpSpPr/>
          <p:nvPr/>
        </p:nvGrpSpPr>
        <p:grpSpPr>
          <a:xfrm>
            <a:off x="9674168" y="2841881"/>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grpSp>
        <p:nvGrpSpPr>
          <p:cNvPr id="2537" name="Group 91"/>
          <p:cNvGrpSpPr/>
          <p:nvPr/>
        </p:nvGrpSpPr>
        <p:grpSpPr>
          <a:xfrm>
            <a:off x="9674168" y="3589327"/>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pSp>
        <p:nvGrpSpPr>
          <p:cNvPr id="2541" name="Group 95"/>
          <p:cNvGrpSpPr/>
          <p:nvPr/>
        </p:nvGrpSpPr>
        <p:grpSpPr>
          <a:xfrm>
            <a:off x="9674168" y="4336772"/>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grpSp>
        <p:nvGrpSpPr>
          <p:cNvPr id="2545" name="Group 99"/>
          <p:cNvGrpSpPr/>
          <p:nvPr/>
        </p:nvGrpSpPr>
        <p:grpSpPr>
          <a:xfrm>
            <a:off x="9674168" y="508421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6241"/>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t>5</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par>
                          <p:cTn id="8" fill="hold">
                            <p:stCondLst>
                              <p:cond delay="0"/>
                            </p:stCondLst>
                            <p:childTnLst>
                              <p:par>
                                <p:cTn id="9" presetID="2" presetClass="entr" presetSubtype="4" fill="hold" grpId="0" nodeType="afterEffect">
                                  <p:stCondLst>
                                    <p:cond delay="0"/>
                                  </p:stCondLst>
                                  <p:childTnLst>
                                    <p:set>
                                      <p:cBhvr>
                                        <p:cTn id="10" dur="indefinite" fill="hold"/>
                                        <p:tgtEl>
                                          <p:spTgt spid="2520"/>
                                        </p:tgtEl>
                                        <p:attrNameLst>
                                          <p:attrName>style.visibility</p:attrName>
                                        </p:attrNameLst>
                                      </p:cBhvr>
                                      <p:to>
                                        <p:strVal val="visible"/>
                                      </p:to>
                                    </p:set>
                                    <p:anim calcmode="lin" valueType="num">
                                      <p:cBhvr>
                                        <p:cTn id="11" dur="500" fill="hold"/>
                                        <p:tgtEl>
                                          <p:spTgt spid="2520"/>
                                        </p:tgtEl>
                                        <p:attrNameLst>
                                          <p:attrName>ppt_x</p:attrName>
                                        </p:attrNameLst>
                                      </p:cBhvr>
                                      <p:tavLst>
                                        <p:tav tm="0">
                                          <p:val>
                                            <p:strVal val="#ppt_x"/>
                                          </p:val>
                                        </p:tav>
                                        <p:tav tm="100000">
                                          <p:val>
                                            <p:strVal val="#ppt_x"/>
                                          </p:val>
                                        </p:tav>
                                      </p:tavLst>
                                    </p:anim>
                                    <p:anim calcmode="lin" valueType="num">
                                      <p:cBhvr>
                                        <p:cTn id="12" dur="500" fill="hold"/>
                                        <p:tgtEl>
                                          <p:spTgt spid="25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grpId="0" nodeType="afterEffect">
                                  <p:stCondLst>
                                    <p:cond delay="0"/>
                                  </p:stCondLst>
                                  <p:childTnLst>
                                    <p:set>
                                      <p:cBhvr>
                                        <p:cTn id="15" dur="indefinite" fill="hold"/>
                                        <p:tgtEl>
                                          <p:spTgt spid="2503"/>
                                        </p:tgtEl>
                                        <p:attrNameLst>
                                          <p:attrName>style.visibility</p:attrName>
                                        </p:attrNameLst>
                                      </p:cBhvr>
                                      <p:to>
                                        <p:strVal val="visible"/>
                                      </p:to>
                                    </p:set>
                                    <p:anim calcmode="lin" valueType="num">
                                      <p:cBhvr>
                                        <p:cTn id="16" dur="500" fill="hold"/>
                                        <p:tgtEl>
                                          <p:spTgt spid="2503"/>
                                        </p:tgtEl>
                                        <p:attrNameLst>
                                          <p:attrName>ppt_x</p:attrName>
                                        </p:attrNameLst>
                                      </p:cBhvr>
                                      <p:tavLst>
                                        <p:tav tm="0">
                                          <p:val>
                                            <p:strVal val="#ppt_x"/>
                                          </p:val>
                                        </p:tav>
                                        <p:tav tm="100000">
                                          <p:val>
                                            <p:strVal val="#ppt_x"/>
                                          </p:val>
                                        </p:tav>
                                      </p:tavLst>
                                    </p:anim>
                                    <p:anim calcmode="lin" valueType="num">
                                      <p:cBhvr>
                                        <p:cTn id="17" dur="500" fill="hold"/>
                                        <p:tgtEl>
                                          <p:spTgt spid="2503"/>
                                        </p:tgtEl>
                                        <p:attrNameLst>
                                          <p:attrName>ppt_y</p:attrName>
                                        </p:attrNameLst>
                                      </p:cBhvr>
                                      <p:tavLst>
                                        <p:tav tm="0">
                                          <p:val>
                                            <p:strVal val="0-#ppt_h/2"/>
                                          </p:val>
                                        </p:tav>
                                        <p:tav tm="100000">
                                          <p:val>
                                            <p:strVal val="#ppt_y"/>
                                          </p:val>
                                        </p:tav>
                                      </p:tavLst>
                                    </p:anim>
                                  </p:childTnLst>
                                </p:cTn>
                              </p:par>
                            </p:childTnLst>
                          </p:cTn>
                        </p:par>
                        <p:par>
                          <p:cTn id="18" fill="hold">
                            <p:stCondLst>
                              <p:cond delay="1000"/>
                            </p:stCondLst>
                            <p:childTnLst>
                              <p:par>
                                <p:cTn id="19" presetID="23" presetClass="entr" presetSubtype="16" fill="hold" grpId="0" nodeType="afterEffect">
                                  <p:stCondLst>
                                    <p:cond delay="0"/>
                                  </p:stCondLst>
                                  <p:childTnLst>
                                    <p:set>
                                      <p:cBhvr>
                                        <p:cTn id="20" dur="indefinite" fill="hold"/>
                                        <p:tgtEl>
                                          <p:spTgt spid="2502"/>
                                        </p:tgtEl>
                                        <p:attrNameLst>
                                          <p:attrName>style.visibility</p:attrName>
                                        </p:attrNameLst>
                                      </p:cBhvr>
                                      <p:to>
                                        <p:strVal val="visible"/>
                                      </p:to>
                                    </p:set>
                                    <p:anim calcmode="lin" valueType="num">
                                      <p:cBhvr>
                                        <p:cTn id="21" dur="500" fill="hold"/>
                                        <p:tgtEl>
                                          <p:spTgt spid="2502"/>
                                        </p:tgtEl>
                                        <p:attrNameLst>
                                          <p:attrName>ppt_w</p:attrName>
                                        </p:attrNameLst>
                                      </p:cBhvr>
                                      <p:tavLst>
                                        <p:tav tm="0">
                                          <p:val>
                                            <p:fltVal val="0"/>
                                          </p:val>
                                        </p:tav>
                                        <p:tav tm="100000">
                                          <p:val>
                                            <p:strVal val="#ppt_w"/>
                                          </p:val>
                                        </p:tav>
                                      </p:tavLst>
                                    </p:anim>
                                    <p:anim calcmode="lin" valueType="num">
                                      <p:cBhvr>
                                        <p:cTn id="22" dur="500" fill="hold"/>
                                        <p:tgtEl>
                                          <p:spTgt spid="2502"/>
                                        </p:tgtEl>
                                        <p:attrNameLst>
                                          <p:attrName>ppt_h</p:attrName>
                                        </p:attrNameLst>
                                      </p:cBhvr>
                                      <p:tavLst>
                                        <p:tav tm="0">
                                          <p:val>
                                            <p:fltVal val="0"/>
                                          </p:val>
                                        </p:tav>
                                        <p:tav tm="100000">
                                          <p:val>
                                            <p:strVal val="#ppt_h"/>
                                          </p:val>
                                        </p:tav>
                                      </p:tavLst>
                                    </p:anim>
                                  </p:childTnLst>
                                </p:cTn>
                              </p:par>
                            </p:childTnLst>
                          </p:cTn>
                        </p:par>
                        <p:par>
                          <p:cTn id="23" fill="hold">
                            <p:stCondLst>
                              <p:cond delay="1500"/>
                            </p:stCondLst>
                            <p:childTnLst>
                              <p:par>
                                <p:cTn id="24" presetID="23" presetClass="entr" presetSubtype="16" fill="hold" grpId="0" nodeType="afterEffect">
                                  <p:stCondLst>
                                    <p:cond delay="0"/>
                                  </p:stCondLst>
                                  <p:childTnLst>
                                    <p:set>
                                      <p:cBhvr>
                                        <p:cTn id="25" dur="indefinite" fill="hold"/>
                                        <p:tgtEl>
                                          <p:spTgt spid="2529"/>
                                        </p:tgtEl>
                                        <p:attrNameLst>
                                          <p:attrName>style.visibility</p:attrName>
                                        </p:attrNameLst>
                                      </p:cBhvr>
                                      <p:to>
                                        <p:strVal val="visible"/>
                                      </p:to>
                                    </p:set>
                                    <p:anim calcmode="lin" valueType="num">
                                      <p:cBhvr>
                                        <p:cTn id="26" dur="500" fill="hold"/>
                                        <p:tgtEl>
                                          <p:spTgt spid="2529"/>
                                        </p:tgtEl>
                                        <p:attrNameLst>
                                          <p:attrName>ppt_w</p:attrName>
                                        </p:attrNameLst>
                                      </p:cBhvr>
                                      <p:tavLst>
                                        <p:tav tm="0">
                                          <p:val>
                                            <p:fltVal val="0"/>
                                          </p:val>
                                        </p:tav>
                                        <p:tav tm="100000">
                                          <p:val>
                                            <p:strVal val="#ppt_w"/>
                                          </p:val>
                                        </p:tav>
                                      </p:tavLst>
                                    </p:anim>
                                    <p:anim calcmode="lin" valueType="num">
                                      <p:cBhvr>
                                        <p:cTn id="27" dur="500" fill="hold"/>
                                        <p:tgtEl>
                                          <p:spTgt spid="2529"/>
                                        </p:tgtEl>
                                        <p:attrNameLst>
                                          <p:attrName>ppt_h</p:attrName>
                                        </p:attrNameLst>
                                      </p:cBhvr>
                                      <p:tavLst>
                                        <p:tav tm="0">
                                          <p:val>
                                            <p:fltVal val="0"/>
                                          </p:val>
                                        </p:tav>
                                        <p:tav tm="100000">
                                          <p:val>
                                            <p:strVal val="#ppt_h"/>
                                          </p:val>
                                        </p:tav>
                                      </p:tavLst>
                                    </p:anim>
                                  </p:childTnLst>
                                </p:cTn>
                              </p:par>
                            </p:childTnLst>
                          </p:cTn>
                        </p:par>
                        <p:par>
                          <p:cTn id="28" fill="hold">
                            <p:stCondLst>
                              <p:cond delay="2000"/>
                            </p:stCondLst>
                            <p:childTnLst>
                              <p:par>
                                <p:cTn id="29" presetID="23" presetClass="entr" presetSubtype="16" fill="hold" grpId="0" nodeType="afterEffect">
                                  <p:stCondLst>
                                    <p:cond delay="250"/>
                                  </p:stCondLst>
                                  <p:childTnLst>
                                    <p:set>
                                      <p:cBhvr>
                                        <p:cTn id="30" dur="indefinite" fill="hold"/>
                                        <p:tgtEl>
                                          <p:spTgt spid="2533"/>
                                        </p:tgtEl>
                                        <p:attrNameLst>
                                          <p:attrName>style.visibility</p:attrName>
                                        </p:attrNameLst>
                                      </p:cBhvr>
                                      <p:to>
                                        <p:strVal val="visible"/>
                                      </p:to>
                                    </p:set>
                                    <p:anim calcmode="lin" valueType="num">
                                      <p:cBhvr>
                                        <p:cTn id="31" dur="500" fill="hold"/>
                                        <p:tgtEl>
                                          <p:spTgt spid="2533"/>
                                        </p:tgtEl>
                                        <p:attrNameLst>
                                          <p:attrName>ppt_w</p:attrName>
                                        </p:attrNameLst>
                                      </p:cBhvr>
                                      <p:tavLst>
                                        <p:tav tm="0">
                                          <p:val>
                                            <p:fltVal val="0"/>
                                          </p:val>
                                        </p:tav>
                                        <p:tav tm="100000">
                                          <p:val>
                                            <p:strVal val="#ppt_w"/>
                                          </p:val>
                                        </p:tav>
                                      </p:tavLst>
                                    </p:anim>
                                    <p:anim calcmode="lin" valueType="num">
                                      <p:cBhvr>
                                        <p:cTn id="32" dur="500" fill="hold"/>
                                        <p:tgtEl>
                                          <p:spTgt spid="2533"/>
                                        </p:tgtEl>
                                        <p:attrNameLst>
                                          <p:attrName>ppt_h</p:attrName>
                                        </p:attrNameLst>
                                      </p:cBhvr>
                                      <p:tavLst>
                                        <p:tav tm="0">
                                          <p:val>
                                            <p:fltVal val="0"/>
                                          </p:val>
                                        </p:tav>
                                        <p:tav tm="100000">
                                          <p:val>
                                            <p:strVal val="#ppt_h"/>
                                          </p:val>
                                        </p:tav>
                                      </p:tavLst>
                                    </p:anim>
                                  </p:childTnLst>
                                </p:cTn>
                              </p:par>
                            </p:childTnLst>
                          </p:cTn>
                        </p:par>
                        <p:par>
                          <p:cTn id="33" fill="hold">
                            <p:stCondLst>
                              <p:cond delay="2750"/>
                            </p:stCondLst>
                            <p:childTnLst>
                              <p:par>
                                <p:cTn id="34" presetID="23" presetClass="entr" presetSubtype="16" fill="hold" grpId="0" nodeType="afterEffect">
                                  <p:stCondLst>
                                    <p:cond delay="500"/>
                                  </p:stCondLst>
                                  <p:childTnLst>
                                    <p:set>
                                      <p:cBhvr>
                                        <p:cTn id="35" dur="indefinite" fill="hold"/>
                                        <p:tgtEl>
                                          <p:spTgt spid="2537"/>
                                        </p:tgtEl>
                                        <p:attrNameLst>
                                          <p:attrName>style.visibility</p:attrName>
                                        </p:attrNameLst>
                                      </p:cBhvr>
                                      <p:to>
                                        <p:strVal val="visible"/>
                                      </p:to>
                                    </p:set>
                                    <p:anim calcmode="lin" valueType="num">
                                      <p:cBhvr>
                                        <p:cTn id="36" dur="500" fill="hold"/>
                                        <p:tgtEl>
                                          <p:spTgt spid="2537"/>
                                        </p:tgtEl>
                                        <p:attrNameLst>
                                          <p:attrName>ppt_w</p:attrName>
                                        </p:attrNameLst>
                                      </p:cBhvr>
                                      <p:tavLst>
                                        <p:tav tm="0">
                                          <p:val>
                                            <p:fltVal val="0"/>
                                          </p:val>
                                        </p:tav>
                                        <p:tav tm="100000">
                                          <p:val>
                                            <p:strVal val="#ppt_w"/>
                                          </p:val>
                                        </p:tav>
                                      </p:tavLst>
                                    </p:anim>
                                    <p:anim calcmode="lin" valueType="num">
                                      <p:cBhvr>
                                        <p:cTn id="37" dur="500" fill="hold"/>
                                        <p:tgtEl>
                                          <p:spTgt spid="2537"/>
                                        </p:tgtEl>
                                        <p:attrNameLst>
                                          <p:attrName>ppt_h</p:attrName>
                                        </p:attrNameLst>
                                      </p:cBhvr>
                                      <p:tavLst>
                                        <p:tav tm="0">
                                          <p:val>
                                            <p:fltVal val="0"/>
                                          </p:val>
                                        </p:tav>
                                        <p:tav tm="100000">
                                          <p:val>
                                            <p:strVal val="#ppt_h"/>
                                          </p:val>
                                        </p:tav>
                                      </p:tavLst>
                                    </p:anim>
                                  </p:childTnLst>
                                </p:cTn>
                              </p:par>
                            </p:childTnLst>
                          </p:cTn>
                        </p:par>
                        <p:par>
                          <p:cTn id="38" fill="hold">
                            <p:stCondLst>
                              <p:cond delay="3750"/>
                            </p:stCondLst>
                            <p:childTnLst>
                              <p:par>
                                <p:cTn id="39" presetID="23" presetClass="entr" presetSubtype="16" fill="hold" grpId="0" nodeType="afterEffect">
                                  <p:stCondLst>
                                    <p:cond delay="750"/>
                                  </p:stCondLst>
                                  <p:childTnLst>
                                    <p:set>
                                      <p:cBhvr>
                                        <p:cTn id="40" dur="indefinite" fill="hold"/>
                                        <p:tgtEl>
                                          <p:spTgt spid="2541"/>
                                        </p:tgtEl>
                                        <p:attrNameLst>
                                          <p:attrName>style.visibility</p:attrName>
                                        </p:attrNameLst>
                                      </p:cBhvr>
                                      <p:to>
                                        <p:strVal val="visible"/>
                                      </p:to>
                                    </p:set>
                                    <p:anim calcmode="lin" valueType="num">
                                      <p:cBhvr>
                                        <p:cTn id="41" dur="500" fill="hold"/>
                                        <p:tgtEl>
                                          <p:spTgt spid="2541"/>
                                        </p:tgtEl>
                                        <p:attrNameLst>
                                          <p:attrName>ppt_w</p:attrName>
                                        </p:attrNameLst>
                                      </p:cBhvr>
                                      <p:tavLst>
                                        <p:tav tm="0">
                                          <p:val>
                                            <p:fltVal val="0"/>
                                          </p:val>
                                        </p:tav>
                                        <p:tav tm="100000">
                                          <p:val>
                                            <p:strVal val="#ppt_w"/>
                                          </p:val>
                                        </p:tav>
                                      </p:tavLst>
                                    </p:anim>
                                    <p:anim calcmode="lin" valueType="num">
                                      <p:cBhvr>
                                        <p:cTn id="42" dur="500" fill="hold"/>
                                        <p:tgtEl>
                                          <p:spTgt spid="2541"/>
                                        </p:tgtEl>
                                        <p:attrNameLst>
                                          <p:attrName>ppt_h</p:attrName>
                                        </p:attrNameLst>
                                      </p:cBhvr>
                                      <p:tavLst>
                                        <p:tav tm="0">
                                          <p:val>
                                            <p:fltVal val="0"/>
                                          </p:val>
                                        </p:tav>
                                        <p:tav tm="100000">
                                          <p:val>
                                            <p:strVal val="#ppt_h"/>
                                          </p:val>
                                        </p:tav>
                                      </p:tavLst>
                                    </p:anim>
                                  </p:childTnLst>
                                </p:cTn>
                              </p:par>
                            </p:childTnLst>
                          </p:cTn>
                        </p:par>
                        <p:par>
                          <p:cTn id="43" fill="hold">
                            <p:stCondLst>
                              <p:cond delay="5000"/>
                            </p:stCondLst>
                            <p:childTnLst>
                              <p:par>
                                <p:cTn id="44" presetID="23" presetClass="entr" presetSubtype="16" fill="hold" grpId="0" nodeType="afterEffect">
                                  <p:stCondLst>
                                    <p:cond delay="1000"/>
                                  </p:stCondLst>
                                  <p:childTnLst>
                                    <p:set>
                                      <p:cBhvr>
                                        <p:cTn id="45" dur="indefinite" fill="hold"/>
                                        <p:tgtEl>
                                          <p:spTgt spid="2545"/>
                                        </p:tgtEl>
                                        <p:attrNameLst>
                                          <p:attrName>style.visibility</p:attrName>
                                        </p:attrNameLst>
                                      </p:cBhvr>
                                      <p:to>
                                        <p:strVal val="visible"/>
                                      </p:to>
                                    </p:set>
                                    <p:anim calcmode="lin" valueType="num">
                                      <p:cBhvr>
                                        <p:cTn id="46" dur="500" fill="hold"/>
                                        <p:tgtEl>
                                          <p:spTgt spid="2545"/>
                                        </p:tgtEl>
                                        <p:attrNameLst>
                                          <p:attrName>ppt_w</p:attrName>
                                        </p:attrNameLst>
                                      </p:cBhvr>
                                      <p:tavLst>
                                        <p:tav tm="0">
                                          <p:val>
                                            <p:fltVal val="0"/>
                                          </p:val>
                                        </p:tav>
                                        <p:tav tm="100000">
                                          <p:val>
                                            <p:strVal val="#ppt_w"/>
                                          </p:val>
                                        </p:tav>
                                      </p:tavLst>
                                    </p:anim>
                                    <p:anim calcmode="lin" valueType="num">
                                      <p:cBhvr>
                                        <p:cTn id="47" dur="500" fill="hold"/>
                                        <p:tgtEl>
                                          <p:spTgt spid="2545"/>
                                        </p:tgtEl>
                                        <p:attrNameLst>
                                          <p:attrName>ppt_h</p:attrName>
                                        </p:attrNameLst>
                                      </p:cBhvr>
                                      <p:tavLst>
                                        <p:tav tm="0">
                                          <p:val>
                                            <p:fltVal val="0"/>
                                          </p:val>
                                        </p:tav>
                                        <p:tav tm="100000">
                                          <p:val>
                                            <p:strVal val="#ppt_h"/>
                                          </p:val>
                                        </p:tav>
                                      </p:tavLst>
                                    </p:anim>
                                  </p:childTnLst>
                                </p:cTn>
                              </p:par>
                            </p:childTnLst>
                          </p:cTn>
                        </p:par>
                        <p:par>
                          <p:cTn id="48" fill="hold">
                            <p:stCondLst>
                              <p:cond delay="6500"/>
                            </p:stCondLst>
                            <p:childTnLst>
                              <p:par>
                                <p:cTn id="49" presetID="2" presetClass="entr" presetSubtype="2" fill="hold" grpId="0" nodeType="afterEffect">
                                  <p:stCondLst>
                                    <p:cond delay="0"/>
                                  </p:stCondLst>
                                  <p:childTnLst>
                                    <p:set>
                                      <p:cBhvr>
                                        <p:cTn id="50" dur="indefinite" fill="hold"/>
                                        <p:tgtEl>
                                          <p:spTgt spid="2521"/>
                                        </p:tgtEl>
                                        <p:attrNameLst>
                                          <p:attrName>style.visibility</p:attrName>
                                        </p:attrNameLst>
                                      </p:cBhvr>
                                      <p:to>
                                        <p:strVal val="visible"/>
                                      </p:to>
                                    </p:set>
                                    <p:anim calcmode="lin" valueType="num">
                                      <p:cBhvr>
                                        <p:cTn id="51" dur="500" fill="hold"/>
                                        <p:tgtEl>
                                          <p:spTgt spid="2521"/>
                                        </p:tgtEl>
                                        <p:attrNameLst>
                                          <p:attrName>ppt_x</p:attrName>
                                        </p:attrNameLst>
                                      </p:cBhvr>
                                      <p:tavLst>
                                        <p:tav tm="0">
                                          <p:val>
                                            <p:strVal val="1+#ppt_w/2"/>
                                          </p:val>
                                        </p:tav>
                                        <p:tav tm="100000">
                                          <p:val>
                                            <p:strVal val="#ppt_x"/>
                                          </p:val>
                                        </p:tav>
                                      </p:tavLst>
                                    </p:anim>
                                    <p:anim calcmode="lin" valueType="num">
                                      <p:cBhvr>
                                        <p:cTn id="52" dur="500" fill="hold"/>
                                        <p:tgtEl>
                                          <p:spTgt spid="2521"/>
                                        </p:tgtEl>
                                        <p:attrNameLst>
                                          <p:attrName>ppt_y</p:attrName>
                                        </p:attrNameLst>
                                      </p:cBhvr>
                                      <p:tavLst>
                                        <p:tav tm="0">
                                          <p:val>
                                            <p:strVal val="#ppt_y"/>
                                          </p:val>
                                        </p:tav>
                                        <p:tav tm="100000">
                                          <p:val>
                                            <p:strVal val="#ppt_y"/>
                                          </p:val>
                                        </p:tav>
                                      </p:tavLst>
                                    </p:anim>
                                  </p:childTnLst>
                                </p:cTn>
                              </p:par>
                            </p:childTnLst>
                          </p:cTn>
                        </p:par>
                        <p:par>
                          <p:cTn id="53" fill="hold">
                            <p:stCondLst>
                              <p:cond delay="7000"/>
                            </p:stCondLst>
                            <p:childTnLst>
                              <p:par>
                                <p:cTn id="54" presetID="2" presetClass="entr" presetSubtype="2" fill="hold" grpId="0" nodeType="afterEffect">
                                  <p:stCondLst>
                                    <p:cond delay="250"/>
                                  </p:stCondLst>
                                  <p:childTnLst>
                                    <p:set>
                                      <p:cBhvr>
                                        <p:cTn id="55" dur="indefinite" fill="hold"/>
                                        <p:tgtEl>
                                          <p:spTgt spid="2522"/>
                                        </p:tgtEl>
                                        <p:attrNameLst>
                                          <p:attrName>style.visibility</p:attrName>
                                        </p:attrNameLst>
                                      </p:cBhvr>
                                      <p:to>
                                        <p:strVal val="visible"/>
                                      </p:to>
                                    </p:set>
                                    <p:anim calcmode="lin" valueType="num">
                                      <p:cBhvr>
                                        <p:cTn id="56" dur="500" fill="hold"/>
                                        <p:tgtEl>
                                          <p:spTgt spid="2522"/>
                                        </p:tgtEl>
                                        <p:attrNameLst>
                                          <p:attrName>ppt_x</p:attrName>
                                        </p:attrNameLst>
                                      </p:cBhvr>
                                      <p:tavLst>
                                        <p:tav tm="0">
                                          <p:val>
                                            <p:strVal val="1+#ppt_w/2"/>
                                          </p:val>
                                        </p:tav>
                                        <p:tav tm="100000">
                                          <p:val>
                                            <p:strVal val="#ppt_x"/>
                                          </p:val>
                                        </p:tav>
                                      </p:tavLst>
                                    </p:anim>
                                    <p:anim calcmode="lin" valueType="num">
                                      <p:cBhvr>
                                        <p:cTn id="57" dur="500" fill="hold"/>
                                        <p:tgtEl>
                                          <p:spTgt spid="2522"/>
                                        </p:tgtEl>
                                        <p:attrNameLst>
                                          <p:attrName>ppt_y</p:attrName>
                                        </p:attrNameLst>
                                      </p:cBhvr>
                                      <p:tavLst>
                                        <p:tav tm="0">
                                          <p:val>
                                            <p:strVal val="#ppt_y"/>
                                          </p:val>
                                        </p:tav>
                                        <p:tav tm="100000">
                                          <p:val>
                                            <p:strVal val="#ppt_y"/>
                                          </p:val>
                                        </p:tav>
                                      </p:tavLst>
                                    </p:anim>
                                  </p:childTnLst>
                                </p:cTn>
                              </p:par>
                            </p:childTnLst>
                          </p:cTn>
                        </p:par>
                        <p:par>
                          <p:cTn id="58" fill="hold">
                            <p:stCondLst>
                              <p:cond delay="7750"/>
                            </p:stCondLst>
                            <p:childTnLst>
                              <p:par>
                                <p:cTn id="59" presetID="2" presetClass="entr" presetSubtype="2" fill="hold" grpId="0" nodeType="afterEffect">
                                  <p:stCondLst>
                                    <p:cond delay="500"/>
                                  </p:stCondLst>
                                  <p:childTnLst>
                                    <p:set>
                                      <p:cBhvr>
                                        <p:cTn id="60" dur="indefinite" fill="hold"/>
                                        <p:tgtEl>
                                          <p:spTgt spid="2523"/>
                                        </p:tgtEl>
                                        <p:attrNameLst>
                                          <p:attrName>style.visibility</p:attrName>
                                        </p:attrNameLst>
                                      </p:cBhvr>
                                      <p:to>
                                        <p:strVal val="visible"/>
                                      </p:to>
                                    </p:set>
                                    <p:anim calcmode="lin" valueType="num">
                                      <p:cBhvr>
                                        <p:cTn id="61" dur="500" fill="hold"/>
                                        <p:tgtEl>
                                          <p:spTgt spid="2523"/>
                                        </p:tgtEl>
                                        <p:attrNameLst>
                                          <p:attrName>ppt_x</p:attrName>
                                        </p:attrNameLst>
                                      </p:cBhvr>
                                      <p:tavLst>
                                        <p:tav tm="0">
                                          <p:val>
                                            <p:strVal val="1+#ppt_w/2"/>
                                          </p:val>
                                        </p:tav>
                                        <p:tav tm="100000">
                                          <p:val>
                                            <p:strVal val="#ppt_x"/>
                                          </p:val>
                                        </p:tav>
                                      </p:tavLst>
                                    </p:anim>
                                    <p:anim calcmode="lin" valueType="num">
                                      <p:cBhvr>
                                        <p:cTn id="62" dur="500" fill="hold"/>
                                        <p:tgtEl>
                                          <p:spTgt spid="2523"/>
                                        </p:tgtEl>
                                        <p:attrNameLst>
                                          <p:attrName>ppt_y</p:attrName>
                                        </p:attrNameLst>
                                      </p:cBhvr>
                                      <p:tavLst>
                                        <p:tav tm="0">
                                          <p:val>
                                            <p:strVal val="#ppt_y"/>
                                          </p:val>
                                        </p:tav>
                                        <p:tav tm="100000">
                                          <p:val>
                                            <p:strVal val="#ppt_y"/>
                                          </p:val>
                                        </p:tav>
                                      </p:tavLst>
                                    </p:anim>
                                  </p:childTnLst>
                                </p:cTn>
                              </p:par>
                            </p:childTnLst>
                          </p:cTn>
                        </p:par>
                        <p:par>
                          <p:cTn id="63" fill="hold">
                            <p:stCondLst>
                              <p:cond delay="8750"/>
                            </p:stCondLst>
                            <p:childTnLst>
                              <p:par>
                                <p:cTn id="64" presetID="2" presetClass="entr" presetSubtype="2" fill="hold" grpId="0" nodeType="afterEffect">
                                  <p:stCondLst>
                                    <p:cond delay="750"/>
                                  </p:stCondLst>
                                  <p:childTnLst>
                                    <p:set>
                                      <p:cBhvr>
                                        <p:cTn id="65" dur="indefinite" fill="hold"/>
                                        <p:tgtEl>
                                          <p:spTgt spid="2524"/>
                                        </p:tgtEl>
                                        <p:attrNameLst>
                                          <p:attrName>style.visibility</p:attrName>
                                        </p:attrNameLst>
                                      </p:cBhvr>
                                      <p:to>
                                        <p:strVal val="visible"/>
                                      </p:to>
                                    </p:set>
                                    <p:anim calcmode="lin" valueType="num">
                                      <p:cBhvr>
                                        <p:cTn id="66" dur="500" fill="hold"/>
                                        <p:tgtEl>
                                          <p:spTgt spid="2524"/>
                                        </p:tgtEl>
                                        <p:attrNameLst>
                                          <p:attrName>ppt_x</p:attrName>
                                        </p:attrNameLst>
                                      </p:cBhvr>
                                      <p:tavLst>
                                        <p:tav tm="0">
                                          <p:val>
                                            <p:strVal val="1+#ppt_w/2"/>
                                          </p:val>
                                        </p:tav>
                                        <p:tav tm="100000">
                                          <p:val>
                                            <p:strVal val="#ppt_x"/>
                                          </p:val>
                                        </p:tav>
                                      </p:tavLst>
                                    </p:anim>
                                    <p:anim calcmode="lin" valueType="num">
                                      <p:cBhvr>
                                        <p:cTn id="67" dur="500" fill="hold"/>
                                        <p:tgtEl>
                                          <p:spTgt spid="2524"/>
                                        </p:tgtEl>
                                        <p:attrNameLst>
                                          <p:attrName>ppt_y</p:attrName>
                                        </p:attrNameLst>
                                      </p:cBhvr>
                                      <p:tavLst>
                                        <p:tav tm="0">
                                          <p:val>
                                            <p:strVal val="#ppt_y"/>
                                          </p:val>
                                        </p:tav>
                                        <p:tav tm="100000">
                                          <p:val>
                                            <p:strVal val="#ppt_y"/>
                                          </p:val>
                                        </p:tav>
                                      </p:tavLst>
                                    </p:anim>
                                  </p:childTnLst>
                                </p:cTn>
                              </p:par>
                            </p:childTnLst>
                          </p:cTn>
                        </p:par>
                        <p:par>
                          <p:cTn id="68" fill="hold">
                            <p:stCondLst>
                              <p:cond delay="10000"/>
                            </p:stCondLst>
                            <p:childTnLst>
                              <p:par>
                                <p:cTn id="69" presetID="2" presetClass="entr" presetSubtype="2" fill="hold" grpId="0" nodeType="afterEffect">
                                  <p:stCondLst>
                                    <p:cond delay="1000"/>
                                  </p:stCondLst>
                                  <p:childTnLst>
                                    <p:set>
                                      <p:cBhvr>
                                        <p:cTn id="70" dur="indefinite" fill="hold"/>
                                        <p:tgtEl>
                                          <p:spTgt spid="2525"/>
                                        </p:tgtEl>
                                        <p:attrNameLst>
                                          <p:attrName>style.visibility</p:attrName>
                                        </p:attrNameLst>
                                      </p:cBhvr>
                                      <p:to>
                                        <p:strVal val="visible"/>
                                      </p:to>
                                    </p:set>
                                    <p:anim calcmode="lin" valueType="num">
                                      <p:cBhvr>
                                        <p:cTn id="71" dur="500" fill="hold"/>
                                        <p:tgtEl>
                                          <p:spTgt spid="2525"/>
                                        </p:tgtEl>
                                        <p:attrNameLst>
                                          <p:attrName>ppt_x</p:attrName>
                                        </p:attrNameLst>
                                      </p:cBhvr>
                                      <p:tavLst>
                                        <p:tav tm="0">
                                          <p:val>
                                            <p:strVal val="1+#ppt_w/2"/>
                                          </p:val>
                                        </p:tav>
                                        <p:tav tm="100000">
                                          <p:val>
                                            <p:strVal val="#ppt_x"/>
                                          </p:val>
                                        </p:tav>
                                      </p:tavLst>
                                    </p:anim>
                                    <p:anim calcmode="lin" valueType="num">
                                      <p:cBhvr>
                                        <p:cTn id="72" dur="500" fill="hold"/>
                                        <p:tgtEl>
                                          <p:spTgt spid="25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2502" grpId="0" bldLvl="0" animBg="1" advAuto="0"/>
      <p:bldP spid="2503" grpId="0" bldLvl="0" animBg="1" advAuto="0"/>
      <p:bldP spid="2520" grpId="0" bldLvl="0" animBg="1" advAuto="0"/>
      <p:bldP spid="2521" grpId="0" animBg="1" advAuto="0"/>
      <p:bldP spid="2522" grpId="0" animBg="1" advAuto="0"/>
      <p:bldP spid="2523" grpId="0" animBg="1" advAuto="0"/>
      <p:bldP spid="2524" grpId="0" animBg="1" advAuto="0"/>
      <p:bldP spid="2525" grpId="0" animBg="1" advAuto="0"/>
      <p:bldP spid="2529" grpId="0" bldLvl="0" animBg="1" advAuto="0"/>
      <p:bldP spid="2533" grpId="0" bldLvl="0" animBg="1" advAuto="0"/>
      <p:bldP spid="2537" grpId="0" bldLvl="0" animBg="1" advAuto="0"/>
      <p:bldP spid="2541" grpId="0" bldLvl="0" animBg="1" advAuto="0"/>
      <p:bldP spid="2545" grpId="0" bldLvl="0" animBg="1" advAuto="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选择绩效考核指标的方法</a:t>
            </a:r>
          </a:p>
        </p:txBody>
      </p:sp>
      <p:sp>
        <p:nvSpPr>
          <p:cNvPr id="3" name="椭圆 2"/>
          <p:cNvSpPr/>
          <p:nvPr/>
        </p:nvSpPr>
        <p:spPr bwMode="auto">
          <a:xfrm>
            <a:off x="6551716"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问卷调查法</a:t>
            </a:r>
          </a:p>
        </p:txBody>
      </p:sp>
      <p:sp>
        <p:nvSpPr>
          <p:cNvPr id="7" name="椭圆 6"/>
          <p:cNvSpPr/>
          <p:nvPr/>
        </p:nvSpPr>
        <p:spPr bwMode="auto">
          <a:xfrm>
            <a:off x="4063062" y="1629430"/>
            <a:ext cx="1088567" cy="1086932"/>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工作分析法</a:t>
            </a:r>
          </a:p>
        </p:txBody>
      </p:sp>
      <p:sp>
        <p:nvSpPr>
          <p:cNvPr id="8" name="椭圆 7"/>
          <p:cNvSpPr/>
          <p:nvPr/>
        </p:nvSpPr>
        <p:spPr bwMode="auto">
          <a:xfrm>
            <a:off x="6551716"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经验总结法</a:t>
            </a:r>
          </a:p>
        </p:txBody>
      </p:sp>
      <p:sp>
        <p:nvSpPr>
          <p:cNvPr id="26" name="椭圆 25"/>
          <p:cNvSpPr/>
          <p:nvPr/>
        </p:nvSpPr>
        <p:spPr bwMode="auto">
          <a:xfrm>
            <a:off x="4063062" y="3920564"/>
            <a:ext cx="1088567" cy="1086931"/>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800" b="1" dirty="0">
                <a:solidFill>
                  <a:schemeClr val="tx1">
                    <a:lumMod val="75000"/>
                    <a:lumOff val="25000"/>
                  </a:schemeClr>
                </a:solidFill>
                <a:latin typeface="微软雅黑" panose="020B0503020204020204" charset="-122"/>
                <a:ea typeface="微软雅黑" panose="020B0503020204020204" charset="-122"/>
              </a:rPr>
              <a:t>访谈法</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725930"/>
            <a:ext cx="4183380" cy="17773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问卷调查法是设计者根据需要,把要调查的项目和问题以书面的形式设计出来,分发给有关人员填写,收集和征求不同人员意见的一种方法。</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问卷调查分为开放式问卷调查和封闭式问卷调查两种类型。</a:t>
            </a:r>
          </a:p>
          <a:p>
            <a:pPr algn="just">
              <a:lnSpc>
                <a:spcPct val="130000"/>
              </a:lnSpc>
              <a:defRPr/>
            </a:pPr>
            <a:endParaRPr lang="zh-CN" altLang="en-US" sz="1400" dirty="0">
              <a:solidFill>
                <a:schemeClr val="tx1">
                  <a:lumMod val="85000"/>
                  <a:lumOff val="15000"/>
                </a:schemeClr>
              </a:solidFill>
              <a:latin typeface="微软雅黑" panose="020B0503020204020204" charset="-122"/>
              <a:ea typeface="微软雅黑" panose="020B0503020204020204" charset="-122"/>
            </a:endParaRPr>
          </a:p>
        </p:txBody>
      </p:sp>
      <p:sp>
        <p:nvSpPr>
          <p:cNvPr id="30" name="TextBox 29"/>
          <p:cNvSpPr txBox="1"/>
          <p:nvPr/>
        </p:nvSpPr>
        <p:spPr>
          <a:xfrm>
            <a:off x="7785735" y="4034155"/>
            <a:ext cx="4183380" cy="938530"/>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众多专家通过总结经验,提炼出规律性的研究方法称为经验总结法。</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经验总结法分为个人总结法和集体总结法两种。</a:t>
            </a:r>
          </a:p>
        </p:txBody>
      </p:sp>
      <p:sp>
        <p:nvSpPr>
          <p:cNvPr id="31" name="TextBox 30"/>
          <p:cNvSpPr txBox="1"/>
          <p:nvPr/>
        </p:nvSpPr>
        <p:spPr>
          <a:xfrm>
            <a:off x="281940" y="4017010"/>
            <a:ext cx="3717925" cy="12185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访谈法是指通过与各类人员进行面对面谈话,收集有关信息,以此作为确定考核指标依据的一种研究方法。</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访谈法分为个别访谈和群体访谈两种形式。</a:t>
            </a:r>
          </a:p>
        </p:txBody>
      </p:sp>
      <p:sp>
        <p:nvSpPr>
          <p:cNvPr id="32" name="TextBox 31"/>
          <p:cNvSpPr txBox="1"/>
          <p:nvPr/>
        </p:nvSpPr>
        <p:spPr>
          <a:xfrm>
            <a:off x="270510" y="1725930"/>
            <a:ext cx="3729355" cy="938530"/>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工作分析的主要内容由两部分组成:一是职务说明书;二是人员说明书。</a:t>
            </a:r>
          </a:p>
          <a:p>
            <a:pPr algn="just">
              <a:lnSpc>
                <a:spcPct val="130000"/>
              </a:lnSpc>
              <a:defRPr/>
            </a:pPr>
            <a:endParaRPr lang="zh-CN" altLang="en-US" sz="1400" dirty="0">
              <a:solidFill>
                <a:schemeClr val="tx1">
                  <a:lumMod val="85000"/>
                  <a:lumOff val="15000"/>
                </a:schemeClr>
              </a:solidFill>
              <a:latin typeface="微软雅黑" panose="020B0503020204020204" charset="-122"/>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heel(1)">
                                      <p:cBhvr>
                                        <p:cTn id="17" dur="750"/>
                                        <p:tgtEl>
                                          <p:spTgt spid="7"/>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heel(1)">
                                      <p:cBhvr>
                                        <p:cTn id="25" dur="750"/>
                                        <p:tgtEl>
                                          <p:spTgt spid="3"/>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heel(1)">
                                      <p:cBhvr>
                                        <p:cTn id="41" dur="750"/>
                                        <p:tgtEl>
                                          <p:spTgt spid="8"/>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7" grpId="0" bldLvl="0" animBg="1"/>
      <p:bldP spid="8" grpId="0" bldLvl="0" animBg="1"/>
      <p:bldP spid="26" grpId="0" bldLvl="0" animBg="1"/>
      <p:bldP spid="27" grpId="0" bldLvl="0" animBg="1"/>
      <p:bldP spid="28" grpId="0"/>
      <p:bldP spid="30" grpId="0"/>
      <p:bldP spid="31" grpId="0"/>
      <p:bldP spid="32"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绩效考核标准</a:t>
            </a:r>
          </a:p>
        </p:txBody>
      </p:sp>
      <p:graphicFrame>
        <p:nvGraphicFramePr>
          <p:cNvPr id="3" name="表格 2"/>
          <p:cNvGraphicFramePr/>
          <p:nvPr>
            <p:custDataLst>
              <p:tags r:id="rId2"/>
            </p:custDataLst>
          </p:nvPr>
        </p:nvGraphicFramePr>
        <p:xfrm>
          <a:off x="884555" y="1027430"/>
          <a:ext cx="10572750" cy="2108835"/>
        </p:xfrm>
        <a:graphic>
          <a:graphicData uri="http://schemas.openxmlformats.org/drawingml/2006/table">
            <a:tbl>
              <a:tblPr firstRow="1" bandRow="1">
                <a:tableStyleId>{5C22544A-7EE6-4342-B048-85BDC9FD1C3A}</a:tableStyleId>
              </a:tblPr>
              <a:tblGrid>
                <a:gridCol w="3524250">
                  <a:extLst>
                    <a:ext uri="{9D8B030D-6E8A-4147-A177-3AD203B41FA5}">
                      <a16:colId xmlns:a16="http://schemas.microsoft.com/office/drawing/2014/main" val="20000"/>
                    </a:ext>
                  </a:extLst>
                </a:gridCol>
                <a:gridCol w="3524250">
                  <a:extLst>
                    <a:ext uri="{9D8B030D-6E8A-4147-A177-3AD203B41FA5}">
                      <a16:colId xmlns:a16="http://schemas.microsoft.com/office/drawing/2014/main" val="20001"/>
                    </a:ext>
                  </a:extLst>
                </a:gridCol>
                <a:gridCol w="3524250">
                  <a:extLst>
                    <a:ext uri="{9D8B030D-6E8A-4147-A177-3AD203B41FA5}">
                      <a16:colId xmlns:a16="http://schemas.microsoft.com/office/drawing/2014/main" val="20002"/>
                    </a:ext>
                  </a:extLst>
                </a:gridCol>
              </a:tblGrid>
              <a:tr h="365760">
                <a:tc>
                  <a:txBody>
                    <a:bodyPr/>
                    <a:lstStyle/>
                    <a:p>
                      <a:pPr>
                        <a:buNone/>
                      </a:pPr>
                      <a:endParaRPr lang="zh-CN" altLang="en-US" sz="1800" b="1">
                        <a:latin typeface="微软雅黑" panose="020B0503020204020204" charset="-122"/>
                        <a:ea typeface="微软雅黑" panose="020B0503020204020204" charset="-122"/>
                        <a:sym typeface="+mn-ea"/>
                      </a:endParaRPr>
                    </a:p>
                  </a:txBody>
                  <a:tcPr/>
                </a:tc>
                <a:tc>
                  <a:txBody>
                    <a:bodyPr/>
                    <a:lstStyle/>
                    <a:p>
                      <a:pPr>
                        <a:buNone/>
                      </a:pPr>
                      <a:r>
                        <a:rPr lang="zh-CN" altLang="en-US" sz="1800" b="1">
                          <a:latin typeface="微软雅黑" panose="020B0503020204020204" charset="-122"/>
                          <a:ea typeface="微软雅黑" panose="020B0503020204020204" charset="-122"/>
                        </a:rPr>
                        <a:t>强调</a:t>
                      </a:r>
                    </a:p>
                  </a:txBody>
                  <a:tcPr/>
                </a:tc>
                <a:tc>
                  <a:txBody>
                    <a:bodyPr/>
                    <a:lstStyle/>
                    <a:p>
                      <a:pPr>
                        <a:buNone/>
                      </a:pPr>
                      <a:r>
                        <a:rPr lang="zh-CN" altLang="en-US" sz="1800" b="1">
                          <a:latin typeface="微软雅黑" panose="020B0503020204020204" charset="-122"/>
                          <a:ea typeface="微软雅黑" panose="020B0503020204020204" charset="-122"/>
                        </a:rPr>
                        <a:t>解决的问题</a:t>
                      </a:r>
                    </a:p>
                  </a:txBody>
                  <a:tcPr/>
                </a:tc>
                <a:extLst>
                  <a:ext uri="{0D108BD9-81ED-4DB2-BD59-A6C34878D82A}">
                    <a16:rowId xmlns:a16="http://schemas.microsoft.com/office/drawing/2014/main" val="10000"/>
                  </a:ext>
                </a:extLst>
              </a:tr>
              <a:tr h="640080">
                <a:tc>
                  <a:txBody>
                    <a:bodyPr/>
                    <a:lstStyle/>
                    <a:p>
                      <a:pPr>
                        <a:buNone/>
                      </a:pPr>
                      <a:r>
                        <a:rPr lang="zh-CN" altLang="en-US" sz="1800" b="1">
                          <a:latin typeface="微软雅黑" panose="020B0503020204020204" charset="-122"/>
                          <a:ea typeface="微软雅黑" panose="020B0503020204020204" charset="-122"/>
                          <a:sym typeface="+mn-ea"/>
                        </a:rPr>
                        <a:t>绩效考核指标</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从哪些方面对工作产出进行衡量或评价</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我们需要评价“什么”的问题</a:t>
                      </a:r>
                    </a:p>
                  </a:txBody>
                  <a:tcPr>
                    <a:solidFill>
                      <a:schemeClr val="accent2"/>
                    </a:solidFill>
                  </a:tcPr>
                </a:tc>
                <a:extLst>
                  <a:ext uri="{0D108BD9-81ED-4DB2-BD59-A6C34878D82A}">
                    <a16:rowId xmlns:a16="http://schemas.microsoft.com/office/drawing/2014/main" val="10001"/>
                  </a:ext>
                </a:extLst>
              </a:tr>
              <a:tr h="708025">
                <a:tc>
                  <a:txBody>
                    <a:bodyPr/>
                    <a:lstStyle/>
                    <a:p>
                      <a:pPr>
                        <a:buNone/>
                      </a:pPr>
                      <a:r>
                        <a:rPr lang="zh-CN" altLang="en-US" sz="1800" b="1">
                          <a:latin typeface="微软雅黑" panose="020B0503020204020204" charset="-122"/>
                          <a:ea typeface="微软雅黑" panose="020B0503020204020204" charset="-122"/>
                          <a:sym typeface="+mn-ea"/>
                        </a:rPr>
                        <a:t>绩效考核标准</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在各项指标上分别应该达到什么样的水平</a:t>
                      </a:r>
                    </a:p>
                  </a:txBody>
                  <a:tcPr>
                    <a:solidFill>
                      <a:schemeClr val="accent2"/>
                    </a:solidFill>
                  </a:tcPr>
                </a:tc>
                <a:tc>
                  <a:txBody>
                    <a:bodyPr/>
                    <a:lstStyle/>
                    <a:p>
                      <a:pPr>
                        <a:buNone/>
                      </a:pPr>
                      <a:r>
                        <a:rPr lang="zh-CN" altLang="en-US" sz="1800" b="0">
                          <a:latin typeface="微软雅黑" panose="020B0503020204020204" charset="-122"/>
                          <a:ea typeface="微软雅黑" panose="020B0503020204020204" charset="-122"/>
                        </a:rPr>
                        <a:t>要求被考核者做到什么水平、完成多少以及达到什么程度的问题</a:t>
                      </a:r>
                    </a:p>
                  </a:txBody>
                  <a:tcPr>
                    <a:solidFill>
                      <a:schemeClr val="accent2"/>
                    </a:solidFill>
                  </a:tcPr>
                </a:tc>
                <a:extLst>
                  <a:ext uri="{0D108BD9-81ED-4DB2-BD59-A6C34878D82A}">
                    <a16:rowId xmlns:a16="http://schemas.microsoft.com/office/drawing/2014/main" val="10002"/>
                  </a:ext>
                </a:extLst>
              </a:tr>
              <a:tr h="394970">
                <a:tc gridSpan="3">
                  <a:txBody>
                    <a:bodyPr/>
                    <a:lstStyle/>
                    <a:p>
                      <a:pPr algn="ctr">
                        <a:buNone/>
                      </a:pPr>
                      <a:r>
                        <a:rPr lang="zh-CN" altLang="en-US" sz="1800" b="1">
                          <a:latin typeface="微软雅黑" panose="020B0503020204020204" charset="-122"/>
                          <a:ea typeface="微软雅黑" panose="020B0503020204020204" charset="-122"/>
                          <a:sym typeface="+mn-ea"/>
                        </a:rPr>
                        <a:t>绩效考核标准是对绩效考核指标的进一步明确。</a:t>
                      </a:r>
                    </a:p>
                  </a:txBody>
                  <a:tcPr>
                    <a:solidFill>
                      <a:schemeClr val="accent3">
                        <a:lumMod val="90000"/>
                      </a:schemeClr>
                    </a:solidFill>
                  </a:tcPr>
                </a:tc>
                <a:tc hMerge="1">
                  <a:txBody>
                    <a:bodyPr/>
                    <a:lstStyle/>
                    <a:p>
                      <a:endParaRPr lang="zh-CN"/>
                    </a:p>
                  </a:txBody>
                  <a:tcPr>
                    <a:solidFill>
                      <a:schemeClr val="accent3">
                        <a:lumMod val="90000"/>
                      </a:schemeClr>
                    </a:solidFill>
                  </a:tcPr>
                </a:tc>
                <a:tc hMerge="1">
                  <a:txBody>
                    <a:bodyPr/>
                    <a:lstStyle/>
                    <a:p>
                      <a:endParaRPr lang="zh-CN"/>
                    </a:p>
                  </a:txBody>
                  <a:tcPr>
                    <a:solidFill>
                      <a:schemeClr val="accent3">
                        <a:lumMod val="90000"/>
                      </a:schemeClr>
                    </a:solidFill>
                  </a:tcPr>
                </a:tc>
                <a:extLst>
                  <a:ext uri="{0D108BD9-81ED-4DB2-BD59-A6C34878D82A}">
                    <a16:rowId xmlns:a16="http://schemas.microsoft.com/office/drawing/2014/main" val="10003"/>
                  </a:ext>
                </a:extLst>
              </a:tr>
            </a:tbl>
          </a:graphicData>
        </a:graphic>
      </p:graphicFrame>
      <p:graphicFrame>
        <p:nvGraphicFramePr>
          <p:cNvPr id="4" name="表格 3"/>
          <p:cNvGraphicFramePr/>
          <p:nvPr>
            <p:custDataLst>
              <p:tags r:id="rId3"/>
            </p:custDataLst>
          </p:nvPr>
        </p:nvGraphicFramePr>
        <p:xfrm>
          <a:off x="888365" y="3752215"/>
          <a:ext cx="10544175" cy="2682240"/>
        </p:xfrm>
        <a:graphic>
          <a:graphicData uri="http://schemas.openxmlformats.org/drawingml/2006/table">
            <a:tbl>
              <a:tblPr firstRow="1" bandRow="1">
                <a:tableStyleId>{5940675A-B579-460E-94D1-54222C63F5DA}</a:tableStyleId>
              </a:tblPr>
              <a:tblGrid>
                <a:gridCol w="1614805">
                  <a:extLst>
                    <a:ext uri="{9D8B030D-6E8A-4147-A177-3AD203B41FA5}">
                      <a16:colId xmlns:a16="http://schemas.microsoft.com/office/drawing/2014/main" val="20000"/>
                    </a:ext>
                  </a:extLst>
                </a:gridCol>
                <a:gridCol w="1154430">
                  <a:extLst>
                    <a:ext uri="{9D8B030D-6E8A-4147-A177-3AD203B41FA5}">
                      <a16:colId xmlns:a16="http://schemas.microsoft.com/office/drawing/2014/main" val="20001"/>
                    </a:ext>
                  </a:extLst>
                </a:gridCol>
                <a:gridCol w="2306955">
                  <a:extLst>
                    <a:ext uri="{9D8B030D-6E8A-4147-A177-3AD203B41FA5}">
                      <a16:colId xmlns:a16="http://schemas.microsoft.com/office/drawing/2014/main" val="20002"/>
                    </a:ext>
                  </a:extLst>
                </a:gridCol>
                <a:gridCol w="5467985">
                  <a:extLst>
                    <a:ext uri="{9D8B030D-6E8A-4147-A177-3AD203B41FA5}">
                      <a16:colId xmlns:a16="http://schemas.microsoft.com/office/drawing/2014/main" val="20003"/>
                    </a:ext>
                  </a:extLst>
                </a:gridCol>
              </a:tblGrid>
              <a:tr h="14160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工作产出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类型</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绩效考核指标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绩效考核标准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142240">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市场拓展</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数量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市场占有率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市场占有率达到5%</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22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市场拓展计划完成率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市场拓展计划完成率达到95%</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224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销售费用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成本</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销售费用率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销售费用率控制在20%以下</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1605">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顾客满意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数量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顾客满意度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顾客满意度调查问卷平均分数在85分以上</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422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顾客投诉率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顾客投诉率控制在5%以内</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1605">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销售利润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数量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年销售额</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年销售额在2000万~2200万元</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422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税前利润率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税前利润率达到30%~35%</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42240">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竞争对手总结</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质量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全面性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总结包括已知竞争对手的所有产品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838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数据的价值</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提供的数据包括对产品的详细描述,如产品成本、广告费用、回头客等</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sp>
        <p:nvSpPr>
          <p:cNvPr id="100" name="文本框 99"/>
          <p:cNvSpPr txBox="1"/>
          <p:nvPr/>
        </p:nvSpPr>
        <p:spPr>
          <a:xfrm>
            <a:off x="4342130" y="3425825"/>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方正书宋_GBK" charset="0"/>
              </a:rPr>
              <a:t>绩效考核指标与绩效考核标准样例</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8" presetClass="entr" presetSubtype="12"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strips(downLeft)">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linds(horizontal)">
                                      <p:cBhvr>
                                        <p:cTn id="15" dur="500"/>
                                        <p:tgtEl>
                                          <p:spTgt spid="4"/>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blinds(horizontal)">
                                      <p:cBhvr>
                                        <p:cTn id="18"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绩效考核标准</a:t>
            </a:r>
          </a:p>
        </p:txBody>
      </p:sp>
      <p:sp>
        <p:nvSpPr>
          <p:cNvPr id="643" name="空心弧 4"/>
          <p:cNvSpPr/>
          <p:nvPr/>
        </p:nvSpPr>
        <p:spPr>
          <a:xfrm>
            <a:off x="2080121" y="1318437"/>
            <a:ext cx="1083390" cy="5157276"/>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2589725" y="1532361"/>
            <a:ext cx="7710666" cy="833607"/>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2024472" y="1452996"/>
            <a:ext cx="1042012" cy="1042013"/>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3099908" y="2667825"/>
            <a:ext cx="7215411" cy="833609"/>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2589725" y="2611936"/>
            <a:ext cx="1042013" cy="1042013"/>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3202111" y="3997964"/>
            <a:ext cx="7215411" cy="833609"/>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2514450" y="3918786"/>
            <a:ext cx="1042013" cy="1042013"/>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2821020" y="5328103"/>
            <a:ext cx="7710666" cy="833609"/>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2176946" y="5212711"/>
            <a:ext cx="1042012" cy="1042013"/>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2292993" y="1836986"/>
            <a:ext cx="504969" cy="217238"/>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2537123" y="5468752"/>
            <a:ext cx="321658" cy="505220"/>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2855208" y="4270468"/>
            <a:ext cx="402379" cy="315861"/>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2916572" y="2936571"/>
            <a:ext cx="367017" cy="366332"/>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3119135" y="1688364"/>
            <a:ext cx="6675006" cy="459105"/>
          </a:xfrm>
          <a:prstGeom prst="rect">
            <a:avLst/>
          </a:prstGeom>
          <a:ln w="12700">
            <a:miter lim="400000"/>
          </a:ln>
        </p:spPr>
        <p:txBody>
          <a:bodyPr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2400" dirty="0">
                <a:solidFill>
                  <a:schemeClr val="tx1"/>
                </a:solidFill>
              </a:rPr>
              <a:t>(一)标准的难易度要适中</a:t>
            </a:r>
          </a:p>
        </p:txBody>
      </p:sp>
      <p:sp>
        <p:nvSpPr>
          <p:cNvPr id="669" name="文本框 30"/>
          <p:cNvSpPr txBox="1"/>
          <p:nvPr/>
        </p:nvSpPr>
        <p:spPr>
          <a:xfrm>
            <a:off x="3667271" y="2841243"/>
            <a:ext cx="6080684" cy="459105"/>
          </a:xfrm>
          <a:prstGeom prst="rect">
            <a:avLst/>
          </a:prstGeom>
          <a:ln w="12700">
            <a:miter lim="400000"/>
          </a:ln>
        </p:spPr>
        <p:txBody>
          <a:bodyPr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2400" dirty="0">
                <a:solidFill>
                  <a:schemeClr val="tx1"/>
                </a:solidFill>
              </a:rPr>
              <a:t>(二)标准要具有一定的稳定性</a:t>
            </a:r>
          </a:p>
        </p:txBody>
      </p:sp>
      <p:sp>
        <p:nvSpPr>
          <p:cNvPr id="670" name="文本框 31"/>
          <p:cNvSpPr txBox="1"/>
          <p:nvPr/>
        </p:nvSpPr>
        <p:spPr>
          <a:xfrm>
            <a:off x="3596866" y="4138509"/>
            <a:ext cx="6080684" cy="569595"/>
          </a:xfrm>
          <a:prstGeom prst="rect">
            <a:avLst/>
          </a:prstGeom>
          <a:ln w="12700">
            <a:miter lim="400000"/>
          </a:ln>
        </p:spPr>
        <p:txBody>
          <a:bodyPr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2400" dirty="0">
                <a:solidFill>
                  <a:schemeClr val="tx1"/>
                </a:solidFill>
              </a:rPr>
              <a:t>(三)标准要被大家所接受</a:t>
            </a:r>
          </a:p>
        </p:txBody>
      </p:sp>
      <p:sp>
        <p:nvSpPr>
          <p:cNvPr id="671" name="文本框 32"/>
          <p:cNvSpPr txBox="1"/>
          <p:nvPr/>
        </p:nvSpPr>
        <p:spPr>
          <a:xfrm>
            <a:off x="3241234" y="5469608"/>
            <a:ext cx="6675006" cy="569595"/>
          </a:xfrm>
          <a:prstGeom prst="rect">
            <a:avLst/>
          </a:prstGeom>
          <a:ln w="12700">
            <a:miter lim="400000"/>
          </a:ln>
        </p:spPr>
        <p:txBody>
          <a:bodyPr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dirty="0">
                <a:latin typeface="微软雅黑" panose="020B0503020204020204" charset="-122"/>
                <a:ea typeface="微软雅黑" panose="020B0503020204020204" charset="-122"/>
              </a:rPr>
              <a:t>(四)标准要尽可能具体而且可以衡量</a:t>
            </a:r>
          </a:p>
        </p:txBody>
      </p:sp>
      <p:sp>
        <p:nvSpPr>
          <p:cNvPr id="100" name="文本框 99"/>
          <p:cNvSpPr txBox="1"/>
          <p:nvPr/>
        </p:nvSpPr>
        <p:spPr>
          <a:xfrm>
            <a:off x="824230" y="3139440"/>
            <a:ext cx="1729740" cy="1014730"/>
          </a:xfrm>
          <a:prstGeom prst="rect">
            <a:avLst/>
          </a:prstGeom>
          <a:noFill/>
          <a:ln w="9525">
            <a:noFill/>
          </a:ln>
        </p:spPr>
        <p:txBody>
          <a:bodyPr wrap="square">
            <a:spAutoFit/>
          </a:bodyPr>
          <a:lstStyle/>
          <a:p>
            <a:r>
              <a:rPr lang="zh-CN" sz="2000" b="0">
                <a:solidFill>
                  <a:srgbClr val="000000"/>
                </a:solidFill>
                <a:latin typeface="微软雅黑" panose="020B0503020204020204" charset="-122"/>
                <a:ea typeface="微软雅黑" panose="020B0503020204020204" charset="-122"/>
                <a:cs typeface="方正书宋_GBK" charset="0"/>
              </a:rPr>
              <a:t>设计绩效考核标准时应注意以下问题：</a:t>
            </a:r>
            <a:endParaRPr lang="zh-CN" altLang="en-US" sz="2000" b="0">
              <a:solidFill>
                <a:srgbClr val="000000"/>
              </a:solidFill>
              <a:latin typeface="微软雅黑" panose="020B0503020204020204" charset="-122"/>
              <a:ea typeface="微软雅黑" panose="020B0503020204020204" charset="-122"/>
              <a:cs typeface="方正书宋_GBK" charset="0"/>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43"/>
                                        </p:tgtEl>
                                        <p:attrNameLst>
                                          <p:attrName>style.visibility</p:attrName>
                                        </p:attrNameLst>
                                      </p:cBhvr>
                                      <p:to>
                                        <p:strVal val="visible"/>
                                      </p:to>
                                    </p:set>
                                    <p:animEffect transition="in" filter="wipe(left)">
                                      <p:cBhvr>
                                        <p:cTn id="12" dur="500"/>
                                        <p:tgtEl>
                                          <p:spTgt spid="643"/>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644"/>
                                        </p:tgtEl>
                                        <p:attrNameLst>
                                          <p:attrName>style.visibility</p:attrName>
                                        </p:attrNameLst>
                                      </p:cBhvr>
                                      <p:to>
                                        <p:strVal val="visible"/>
                                      </p:to>
                                    </p:set>
                                    <p:animEffect transition="in" filter="wipe(left)">
                                      <p:cBhvr>
                                        <p:cTn id="15" dur="500"/>
                                        <p:tgtEl>
                                          <p:spTgt spid="644"/>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45"/>
                                        </p:tgtEl>
                                        <p:attrNameLst>
                                          <p:attrName>style.visibility</p:attrName>
                                        </p:attrNameLst>
                                      </p:cBhvr>
                                      <p:to>
                                        <p:strVal val="visible"/>
                                      </p:to>
                                    </p:set>
                                    <p:animEffect transition="in" filter="wipe(left)">
                                      <p:cBhvr>
                                        <p:cTn id="18" dur="500"/>
                                        <p:tgtEl>
                                          <p:spTgt spid="645"/>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646"/>
                                        </p:tgtEl>
                                        <p:attrNameLst>
                                          <p:attrName>style.visibility</p:attrName>
                                        </p:attrNameLst>
                                      </p:cBhvr>
                                      <p:to>
                                        <p:strVal val="visible"/>
                                      </p:to>
                                    </p:set>
                                    <p:animEffect transition="in" filter="wipe(left)">
                                      <p:cBhvr>
                                        <p:cTn id="21" dur="500"/>
                                        <p:tgtEl>
                                          <p:spTgt spid="646"/>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47"/>
                                        </p:tgtEl>
                                        <p:attrNameLst>
                                          <p:attrName>style.visibility</p:attrName>
                                        </p:attrNameLst>
                                      </p:cBhvr>
                                      <p:to>
                                        <p:strVal val="visible"/>
                                      </p:to>
                                    </p:set>
                                    <p:animEffect transition="in" filter="wipe(left)">
                                      <p:cBhvr>
                                        <p:cTn id="24" dur="500"/>
                                        <p:tgtEl>
                                          <p:spTgt spid="64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48"/>
                                        </p:tgtEl>
                                        <p:attrNameLst>
                                          <p:attrName>style.visibility</p:attrName>
                                        </p:attrNameLst>
                                      </p:cBhvr>
                                      <p:to>
                                        <p:strVal val="visible"/>
                                      </p:to>
                                    </p:set>
                                    <p:animEffect transition="in" filter="wipe(left)">
                                      <p:cBhvr>
                                        <p:cTn id="27" dur="500"/>
                                        <p:tgtEl>
                                          <p:spTgt spid="64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49"/>
                                        </p:tgtEl>
                                        <p:attrNameLst>
                                          <p:attrName>style.visibility</p:attrName>
                                        </p:attrNameLst>
                                      </p:cBhvr>
                                      <p:to>
                                        <p:strVal val="visible"/>
                                      </p:to>
                                    </p:set>
                                    <p:animEffect transition="in" filter="wipe(left)">
                                      <p:cBhvr>
                                        <p:cTn id="30" dur="500"/>
                                        <p:tgtEl>
                                          <p:spTgt spid="649"/>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650"/>
                                        </p:tgtEl>
                                        <p:attrNameLst>
                                          <p:attrName>style.visibility</p:attrName>
                                        </p:attrNameLst>
                                      </p:cBhvr>
                                      <p:to>
                                        <p:strVal val="visible"/>
                                      </p:to>
                                    </p:set>
                                    <p:animEffect transition="in" filter="wipe(left)">
                                      <p:cBhvr>
                                        <p:cTn id="33" dur="500"/>
                                        <p:tgtEl>
                                          <p:spTgt spid="650"/>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651"/>
                                        </p:tgtEl>
                                        <p:attrNameLst>
                                          <p:attrName>style.visibility</p:attrName>
                                        </p:attrNameLst>
                                      </p:cBhvr>
                                      <p:to>
                                        <p:strVal val="visible"/>
                                      </p:to>
                                    </p:set>
                                    <p:animEffect transition="in" filter="wipe(left)">
                                      <p:cBhvr>
                                        <p:cTn id="36" dur="500"/>
                                        <p:tgtEl>
                                          <p:spTgt spid="65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52"/>
                                        </p:tgtEl>
                                        <p:attrNameLst>
                                          <p:attrName>style.visibility</p:attrName>
                                        </p:attrNameLst>
                                      </p:cBhvr>
                                      <p:to>
                                        <p:strVal val="visible"/>
                                      </p:to>
                                    </p:set>
                                    <p:animEffect transition="in" filter="wipe(left)">
                                      <p:cBhvr>
                                        <p:cTn id="39" dur="500"/>
                                        <p:tgtEl>
                                          <p:spTgt spid="652"/>
                                        </p:tgtEl>
                                      </p:cBhvr>
                                    </p:animEffect>
                                  </p:childTnLst>
                                </p:cTn>
                              </p:par>
                              <p:par>
                                <p:cTn id="40" presetID="22" presetClass="entr" presetSubtype="8" fill="hold" nodeType="withEffect">
                                  <p:stCondLst>
                                    <p:cond delay="0"/>
                                  </p:stCondLst>
                                  <p:childTnLst>
                                    <p:set>
                                      <p:cBhvr>
                                        <p:cTn id="41" dur="1" fill="hold">
                                          <p:stCondLst>
                                            <p:cond delay="0"/>
                                          </p:stCondLst>
                                        </p:cTn>
                                        <p:tgtEl>
                                          <p:spTgt spid="656"/>
                                        </p:tgtEl>
                                        <p:attrNameLst>
                                          <p:attrName>style.visibility</p:attrName>
                                        </p:attrNameLst>
                                      </p:cBhvr>
                                      <p:to>
                                        <p:strVal val="visible"/>
                                      </p:to>
                                    </p:set>
                                    <p:animEffect transition="in" filter="wipe(left)">
                                      <p:cBhvr>
                                        <p:cTn id="42" dur="500"/>
                                        <p:tgtEl>
                                          <p:spTgt spid="656"/>
                                        </p:tgtEl>
                                      </p:cBhvr>
                                    </p:animEffect>
                                  </p:childTnLst>
                                </p:cTn>
                              </p:par>
                              <p:par>
                                <p:cTn id="43" presetID="22" presetClass="entr" presetSubtype="8" fill="hold" nodeType="withEffect">
                                  <p:stCondLst>
                                    <p:cond delay="0"/>
                                  </p:stCondLst>
                                  <p:childTnLst>
                                    <p:set>
                                      <p:cBhvr>
                                        <p:cTn id="44" dur="1" fill="hold">
                                          <p:stCondLst>
                                            <p:cond delay="0"/>
                                          </p:stCondLst>
                                        </p:cTn>
                                        <p:tgtEl>
                                          <p:spTgt spid="664"/>
                                        </p:tgtEl>
                                        <p:attrNameLst>
                                          <p:attrName>style.visibility</p:attrName>
                                        </p:attrNameLst>
                                      </p:cBhvr>
                                      <p:to>
                                        <p:strVal val="visible"/>
                                      </p:to>
                                    </p:set>
                                    <p:animEffect transition="in" filter="wipe(left)">
                                      <p:cBhvr>
                                        <p:cTn id="45" dur="500"/>
                                        <p:tgtEl>
                                          <p:spTgt spid="664"/>
                                        </p:tgtEl>
                                      </p:cBhvr>
                                    </p:animEffect>
                                  </p:childTnLst>
                                </p:cTn>
                              </p:par>
                              <p:par>
                                <p:cTn id="46" presetID="22" presetClass="entr" presetSubtype="8" fill="hold" nodeType="withEffect">
                                  <p:stCondLst>
                                    <p:cond delay="0"/>
                                  </p:stCondLst>
                                  <p:childTnLst>
                                    <p:set>
                                      <p:cBhvr>
                                        <p:cTn id="47" dur="1" fill="hold">
                                          <p:stCondLst>
                                            <p:cond delay="0"/>
                                          </p:stCondLst>
                                        </p:cTn>
                                        <p:tgtEl>
                                          <p:spTgt spid="667"/>
                                        </p:tgtEl>
                                        <p:attrNameLst>
                                          <p:attrName>style.visibility</p:attrName>
                                        </p:attrNameLst>
                                      </p:cBhvr>
                                      <p:to>
                                        <p:strVal val="visible"/>
                                      </p:to>
                                    </p:set>
                                    <p:animEffect transition="in" filter="wipe(left)">
                                      <p:cBhvr>
                                        <p:cTn id="48" dur="500"/>
                                        <p:tgtEl>
                                          <p:spTgt spid="667"/>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668"/>
                                        </p:tgtEl>
                                        <p:attrNameLst>
                                          <p:attrName>style.visibility</p:attrName>
                                        </p:attrNameLst>
                                      </p:cBhvr>
                                      <p:to>
                                        <p:strVal val="visible"/>
                                      </p:to>
                                    </p:set>
                                    <p:animEffect transition="in" filter="wipe(left)">
                                      <p:cBhvr>
                                        <p:cTn id="51" dur="500"/>
                                        <p:tgtEl>
                                          <p:spTgt spid="668"/>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669"/>
                                        </p:tgtEl>
                                        <p:attrNameLst>
                                          <p:attrName>style.visibility</p:attrName>
                                        </p:attrNameLst>
                                      </p:cBhvr>
                                      <p:to>
                                        <p:strVal val="visible"/>
                                      </p:to>
                                    </p:set>
                                    <p:animEffect transition="in" filter="wipe(left)">
                                      <p:cBhvr>
                                        <p:cTn id="54" dur="500"/>
                                        <p:tgtEl>
                                          <p:spTgt spid="66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670"/>
                                        </p:tgtEl>
                                        <p:attrNameLst>
                                          <p:attrName>style.visibility</p:attrName>
                                        </p:attrNameLst>
                                      </p:cBhvr>
                                      <p:to>
                                        <p:strVal val="visible"/>
                                      </p:to>
                                    </p:set>
                                    <p:animEffect transition="in" filter="wipe(left)">
                                      <p:cBhvr>
                                        <p:cTn id="57" dur="500"/>
                                        <p:tgtEl>
                                          <p:spTgt spid="67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671"/>
                                        </p:tgtEl>
                                        <p:attrNameLst>
                                          <p:attrName>style.visibility</p:attrName>
                                        </p:attrNameLst>
                                      </p:cBhvr>
                                      <p:to>
                                        <p:strVal val="visible"/>
                                      </p:to>
                                    </p:set>
                                    <p:animEffect transition="in" filter="wipe(left)">
                                      <p:cBhvr>
                                        <p:cTn id="60" dur="500"/>
                                        <p:tgtEl>
                                          <p:spTgt spid="67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00"/>
                                        </p:tgtEl>
                                        <p:attrNameLst>
                                          <p:attrName>style.visibility</p:attrName>
                                        </p:attrNameLst>
                                      </p:cBhvr>
                                      <p:to>
                                        <p:strVal val="visible"/>
                                      </p:to>
                                    </p:set>
                                    <p:animEffect transition="in" filter="wipe(left)">
                                      <p:cBhvr>
                                        <p:cTn id="6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643" grpId="0" animBg="1"/>
      <p:bldP spid="643" grpId="1" animBg="1"/>
      <p:bldP spid="644" grpId="0" animBg="1"/>
      <p:bldP spid="644" grpId="1" animBg="1"/>
      <p:bldP spid="645" grpId="0" animBg="1"/>
      <p:bldP spid="645" grpId="1" animBg="1"/>
      <p:bldP spid="646" grpId="0" animBg="1"/>
      <p:bldP spid="646" grpId="1" animBg="1"/>
      <p:bldP spid="647" grpId="0" animBg="1"/>
      <p:bldP spid="647" grpId="1" animBg="1"/>
      <p:bldP spid="648" grpId="0" animBg="1"/>
      <p:bldP spid="648" grpId="1" animBg="1"/>
      <p:bldP spid="649" grpId="0" animBg="1"/>
      <p:bldP spid="649" grpId="1" animBg="1"/>
      <p:bldP spid="650" grpId="0" animBg="1"/>
      <p:bldP spid="650" grpId="1" animBg="1"/>
      <p:bldP spid="651" grpId="0" animBg="1"/>
      <p:bldP spid="651" grpId="1" animBg="1"/>
      <p:bldP spid="652" grpId="0" animBg="1"/>
      <p:bldP spid="652" grpId="1" animBg="1"/>
      <p:bldP spid="668" grpId="0" animBg="1"/>
      <p:bldP spid="668" grpId="1"/>
      <p:bldP spid="669" grpId="0" animBg="1"/>
      <p:bldP spid="669" grpId="1"/>
      <p:bldP spid="670" grpId="0" animBg="1"/>
      <p:bldP spid="670" grpId="1"/>
      <p:bldP spid="671" grpId="0" animBg="1"/>
      <p:bldP spid="671" grpId="1"/>
      <p:bldP spid="100" grpId="0"/>
      <p:bldP spid="100" grpId="1"/>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建立绩效考核指标体系的关键步骤</a:t>
            </a:r>
          </a:p>
        </p:txBody>
      </p:sp>
      <p:sp>
        <p:nvSpPr>
          <p:cNvPr id="3" name="椭圆 2"/>
          <p:cNvSpPr/>
          <p:nvPr/>
        </p:nvSpPr>
        <p:spPr bwMode="auto">
          <a:xfrm>
            <a:off x="6419850"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400" b="1" dirty="0">
                <a:solidFill>
                  <a:schemeClr val="tx1">
                    <a:lumMod val="75000"/>
                    <a:lumOff val="25000"/>
                  </a:schemeClr>
                </a:solidFill>
                <a:latin typeface="微软雅黑" panose="020B0503020204020204" charset="-122"/>
                <a:ea typeface="微软雅黑" panose="020B0503020204020204" charset="-122"/>
              </a:rPr>
              <a:t>确定不同指标的权重</a:t>
            </a:r>
          </a:p>
        </p:txBody>
      </p:sp>
      <p:sp>
        <p:nvSpPr>
          <p:cNvPr id="7" name="椭圆 6"/>
          <p:cNvSpPr/>
          <p:nvPr/>
        </p:nvSpPr>
        <p:spPr bwMode="auto">
          <a:xfrm>
            <a:off x="3931285"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400" b="1" dirty="0">
                <a:solidFill>
                  <a:schemeClr val="tx1">
                    <a:lumMod val="75000"/>
                    <a:lumOff val="25000"/>
                  </a:schemeClr>
                </a:solidFill>
                <a:latin typeface="微软雅黑" panose="020B0503020204020204" charset="-122"/>
                <a:ea typeface="微软雅黑" panose="020B0503020204020204" charset="-122"/>
              </a:rPr>
              <a:t>构建绩效考核指标库</a:t>
            </a:r>
          </a:p>
        </p:txBody>
      </p:sp>
      <p:sp>
        <p:nvSpPr>
          <p:cNvPr id="8" name="椭圆 7"/>
          <p:cNvSpPr/>
          <p:nvPr/>
        </p:nvSpPr>
        <p:spPr bwMode="auto">
          <a:xfrm>
            <a:off x="6419850"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400" b="1" dirty="0">
                <a:solidFill>
                  <a:schemeClr val="tx1">
                    <a:lumMod val="75000"/>
                    <a:lumOff val="25000"/>
                  </a:schemeClr>
                </a:solidFill>
                <a:latin typeface="微软雅黑" panose="020B0503020204020204" charset="-122"/>
                <a:ea typeface="微软雅黑" panose="020B0503020204020204" charset="-122"/>
              </a:rPr>
              <a:t>绩效考核标准的导入</a:t>
            </a:r>
          </a:p>
        </p:txBody>
      </p:sp>
      <p:sp>
        <p:nvSpPr>
          <p:cNvPr id="26" name="椭圆 25"/>
          <p:cNvSpPr/>
          <p:nvPr/>
        </p:nvSpPr>
        <p:spPr bwMode="auto">
          <a:xfrm>
            <a:off x="3890645"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400" b="1" dirty="0">
                <a:solidFill>
                  <a:schemeClr val="tx1">
                    <a:lumMod val="75000"/>
                    <a:lumOff val="25000"/>
                  </a:schemeClr>
                </a:solidFill>
                <a:latin typeface="微软雅黑" panose="020B0503020204020204" charset="-122"/>
                <a:ea typeface="微软雅黑" panose="020B0503020204020204" charset="-122"/>
              </a:rPr>
              <a:t>根据不同岗位的特点选择不同的绩效考核指标</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725930"/>
            <a:ext cx="4183380" cy="14979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影响绩效考核指标权重大小的因素主要有三个:一是考核的目的;二是考核岗位的特征;三是企业文化的要求。</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考核的目的是影响指标权重最重要的因素。</a:t>
            </a:r>
          </a:p>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考核岗位的特征也是影响指标权重的一个重要因素。</a:t>
            </a:r>
          </a:p>
        </p:txBody>
      </p:sp>
      <p:sp>
        <p:nvSpPr>
          <p:cNvPr id="30" name="TextBox 29"/>
          <p:cNvSpPr txBox="1"/>
          <p:nvPr/>
        </p:nvSpPr>
        <p:spPr>
          <a:xfrm>
            <a:off x="7785735" y="4034155"/>
            <a:ext cx="4183380" cy="14979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绩效考核标准是对绩效考核指标的进一步明确,它主要涉及等级的划分以及对每个等级界限进行确定的问题。常见的等级划分有“很好、较好、一般、较差、很差”“一、二、三、四、五”“A、B、C、D、E”等级别,每个级别都需要进行明确界定。</a:t>
            </a:r>
          </a:p>
        </p:txBody>
      </p:sp>
      <p:sp>
        <p:nvSpPr>
          <p:cNvPr id="31" name="TextBox 30"/>
          <p:cNvSpPr txBox="1"/>
          <p:nvPr/>
        </p:nvSpPr>
        <p:spPr>
          <a:xfrm>
            <a:off x="281940" y="4017010"/>
            <a:ext cx="3717925" cy="12185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我们把这种绩效考核称为“分层分类的绩效考核体系”。它包含两层含义:一是职务种类不同所形成的横向分类;二是职能等级不同所形成的纵向层次。</a:t>
            </a:r>
          </a:p>
        </p:txBody>
      </p:sp>
      <p:sp>
        <p:nvSpPr>
          <p:cNvPr id="32" name="TextBox 31"/>
          <p:cNvSpPr txBox="1"/>
          <p:nvPr/>
        </p:nvSpPr>
        <p:spPr>
          <a:xfrm>
            <a:off x="270510" y="1725930"/>
            <a:ext cx="3729355" cy="1218565"/>
          </a:xfrm>
          <a:prstGeom prst="rect">
            <a:avLst/>
          </a:prstGeom>
          <a:noFill/>
        </p:spPr>
        <p:txBody>
          <a:bodyPr wrap="square" lIns="100790" tIns="50396" rIns="100790" bIns="50396">
            <a:spAutoFit/>
          </a:bodyPr>
          <a:lstStyle/>
          <a:p>
            <a:pPr algn="just">
              <a:lnSpc>
                <a:spcPct val="130000"/>
              </a:lnSpc>
              <a:defRPr/>
            </a:pPr>
            <a:r>
              <a:rPr lang="zh-CN" altLang="en-US" sz="1400" dirty="0">
                <a:solidFill>
                  <a:schemeClr val="tx1">
                    <a:lumMod val="85000"/>
                    <a:lumOff val="15000"/>
                  </a:schemeClr>
                </a:solidFill>
                <a:latin typeface="微软雅黑" panose="020B0503020204020204" charset="-122"/>
                <a:ea typeface="微软雅黑" panose="020B0503020204020204" charset="-122"/>
              </a:rPr>
              <a:t>指标库包括岗位所在部门、岗位名称、指标属性、关键业绩领域、指标定义、计算公式、指标收集、指标来源、统计周期与统计方式等。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heel(1)">
                                      <p:cBhvr>
                                        <p:cTn id="17" dur="750"/>
                                        <p:tgtEl>
                                          <p:spTgt spid="7"/>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heel(1)">
                                      <p:cBhvr>
                                        <p:cTn id="25" dur="750"/>
                                        <p:tgtEl>
                                          <p:spTgt spid="3"/>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heel(1)">
                                      <p:cBhvr>
                                        <p:cTn id="41" dur="750"/>
                                        <p:tgtEl>
                                          <p:spTgt spid="8"/>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7" grpId="0" bldLvl="0" animBg="1"/>
      <p:bldP spid="8" grpId="0" bldLvl="0" animBg="1"/>
      <p:bldP spid="26" grpId="0" bldLvl="0" animBg="1"/>
      <p:bldP spid="27" grpId="0" bldLvl="0" animBg="1"/>
      <p:bldP spid="28" grpId="0"/>
      <p:bldP spid="30" grpId="0"/>
      <p:bldP spid="31" grpId="0"/>
      <p:bldP spid="32"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绩效考核指标体系的设计</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建立绩效考核指标体系的关键步骤</a:t>
            </a:r>
            <a:endParaRPr lang="zh-CN" altLang="en-US" sz="1800" b="1">
              <a:latin typeface="微软雅黑" panose="020B0503020204020204" charset="-122"/>
              <a:ea typeface="微软雅黑" panose="020B0503020204020204" charset="-122"/>
            </a:endParaRPr>
          </a:p>
        </p:txBody>
      </p:sp>
      <p:sp>
        <p:nvSpPr>
          <p:cNvPr id="100" name="文本框 99"/>
          <p:cNvSpPr txBox="1"/>
          <p:nvPr/>
        </p:nvSpPr>
        <p:spPr>
          <a:xfrm>
            <a:off x="556895" y="1159510"/>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班组长绩效考核指标权重分配表</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3" name="表格 2"/>
          <p:cNvGraphicFramePr/>
          <p:nvPr>
            <p:custDataLst>
              <p:tags r:id="rId2"/>
            </p:custDataLst>
          </p:nvPr>
        </p:nvGraphicFramePr>
        <p:xfrm>
          <a:off x="287020" y="1466215"/>
          <a:ext cx="5461000" cy="4912995"/>
        </p:xfrm>
        <a:graphic>
          <a:graphicData uri="http://schemas.openxmlformats.org/drawingml/2006/table">
            <a:tbl>
              <a:tblPr firstRow="1" bandRow="1">
                <a:tableStyleId>{5940675A-B579-460E-94D1-54222C63F5DA}</a:tableStyleId>
              </a:tblPr>
              <a:tblGrid>
                <a:gridCol w="925830">
                  <a:extLst>
                    <a:ext uri="{9D8B030D-6E8A-4147-A177-3AD203B41FA5}">
                      <a16:colId xmlns:a16="http://schemas.microsoft.com/office/drawing/2014/main" val="20000"/>
                    </a:ext>
                  </a:extLst>
                </a:gridCol>
                <a:gridCol w="1322705">
                  <a:extLst>
                    <a:ext uri="{9D8B030D-6E8A-4147-A177-3AD203B41FA5}">
                      <a16:colId xmlns:a16="http://schemas.microsoft.com/office/drawing/2014/main" val="20001"/>
                    </a:ext>
                  </a:extLst>
                </a:gridCol>
                <a:gridCol w="537210">
                  <a:extLst>
                    <a:ext uri="{9D8B030D-6E8A-4147-A177-3AD203B41FA5}">
                      <a16:colId xmlns:a16="http://schemas.microsoft.com/office/drawing/2014/main" val="20002"/>
                    </a:ext>
                  </a:extLst>
                </a:gridCol>
                <a:gridCol w="840105">
                  <a:extLst>
                    <a:ext uri="{9D8B030D-6E8A-4147-A177-3AD203B41FA5}">
                      <a16:colId xmlns:a16="http://schemas.microsoft.com/office/drawing/2014/main" val="20003"/>
                    </a:ext>
                  </a:extLst>
                </a:gridCol>
                <a:gridCol w="840105">
                  <a:extLst>
                    <a:ext uri="{9D8B030D-6E8A-4147-A177-3AD203B41FA5}">
                      <a16:colId xmlns:a16="http://schemas.microsoft.com/office/drawing/2014/main" val="20004"/>
                    </a:ext>
                  </a:extLst>
                </a:gridCol>
                <a:gridCol w="995045">
                  <a:extLst>
                    <a:ext uri="{9D8B030D-6E8A-4147-A177-3AD203B41FA5}">
                      <a16:colId xmlns:a16="http://schemas.microsoft.com/office/drawing/2014/main" val="20005"/>
                    </a:ext>
                  </a:extLst>
                </a:gridCol>
              </a:tblGrid>
              <a:tr h="30670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考核维度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考核指标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权重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考核主体</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平均得分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折合分数</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7340">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工作业绩(60%)</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(1)业绩目标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70%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670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(2)工作任务</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30%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307340">
                <a:tc rowSpan="5">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工作能力(30%)</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(1)沟通能力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140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(2)组织协调能力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4"/>
                  </a:ext>
                </a:extLst>
              </a:tr>
              <a:tr h="30670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(3)业务知识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30%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5"/>
                  </a:ext>
                </a:extLst>
              </a:tr>
              <a:tr h="6153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(4)指导下属的能力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6"/>
                  </a:ext>
                </a:extLst>
              </a:tr>
              <a:tr h="30670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(5)创新能力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307340">
                <a:tc rowSpan="5">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工作态度(10%)</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(1)纪律性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5">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140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(2)工作主动性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9"/>
                  </a:ext>
                </a:extLst>
              </a:tr>
              <a:tr h="30670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(3)责任心</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0"/>
                  </a:ext>
                </a:extLst>
              </a:tr>
              <a:tr h="3073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(4)合作性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1"/>
                  </a:ext>
                </a:extLst>
              </a:tr>
              <a:tr h="30670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(5)成本意识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30%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bl>
          </a:graphicData>
        </a:graphic>
      </p:graphicFrame>
      <p:sp>
        <p:nvSpPr>
          <p:cNvPr id="4" name="文本框 3"/>
          <p:cNvSpPr txBox="1"/>
          <p:nvPr/>
        </p:nvSpPr>
        <p:spPr>
          <a:xfrm>
            <a:off x="6521450" y="1159510"/>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绩效考核标准的导入样例</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5" name="表格 4"/>
          <p:cNvGraphicFramePr/>
          <p:nvPr>
            <p:custDataLst>
              <p:tags r:id="rId3"/>
            </p:custDataLst>
          </p:nvPr>
        </p:nvGraphicFramePr>
        <p:xfrm>
          <a:off x="6521450" y="1466215"/>
          <a:ext cx="5222875" cy="4876800"/>
        </p:xfrm>
        <a:graphic>
          <a:graphicData uri="http://schemas.openxmlformats.org/drawingml/2006/table">
            <a:tbl>
              <a:tblPr firstRow="1" bandRow="1">
                <a:tableStyleId>{5940675A-B579-460E-94D1-54222C63F5DA}</a:tableStyleId>
              </a:tblPr>
              <a:tblGrid>
                <a:gridCol w="6858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85800">
                  <a:extLst>
                    <a:ext uri="{9D8B030D-6E8A-4147-A177-3AD203B41FA5}">
                      <a16:colId xmlns:a16="http://schemas.microsoft.com/office/drawing/2014/main" val="20002"/>
                    </a:ext>
                  </a:extLst>
                </a:gridCol>
                <a:gridCol w="2287588">
                  <a:extLst>
                    <a:ext uri="{9D8B030D-6E8A-4147-A177-3AD203B41FA5}">
                      <a16:colId xmlns:a16="http://schemas.microsoft.com/office/drawing/2014/main" val="20003"/>
                    </a:ext>
                  </a:extLst>
                </a:gridCol>
                <a:gridCol w="877887">
                  <a:extLst>
                    <a:ext uri="{9D8B030D-6E8A-4147-A177-3AD203B41FA5}">
                      <a16:colId xmlns:a16="http://schemas.microsoft.com/office/drawing/2014/main" val="20004"/>
                    </a:ext>
                  </a:extLst>
                </a:gridCol>
              </a:tblGrid>
              <a:tr h="42672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考核指标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指标定义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等级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定义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分值</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rowSpan="5">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品质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5">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诚实廉洁顾全大局尊重他人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A.很好</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诚实,实事求是,无虚假信息;行事公正,尊重他人,主动关注企业利益,能起到榜样作用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90~100分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B.较好</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诚实,无虚假信息;平易近人,能遵从企业利益,对他人有积极影响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80~89分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C.一般</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诚实,平易近人,偶尔有失误,但不损害企业利益,对他人无不良影响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70~79分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D.较差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品行尚可,偶尔有不负责行为,对工作造成轻度不良影响,对他人有轻微负面影响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60~69分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E.很差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品行欠佳,过于关注个人利益,有不良行为和不真实信息,对他人造成不良影响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60分以下</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fill="hold"/>
                                        <p:tgtEl>
                                          <p:spTgt spid="100"/>
                                        </p:tgtEl>
                                        <p:attrNameLst>
                                          <p:attrName>ppt_x</p:attrName>
                                        </p:attrNameLst>
                                      </p:cBhvr>
                                      <p:tavLst>
                                        <p:tav tm="0">
                                          <p:val>
                                            <p:strVal val="0-#ppt_w/2"/>
                                          </p:val>
                                        </p:tav>
                                        <p:tav tm="100000">
                                          <p:val>
                                            <p:strVal val="#ppt_x"/>
                                          </p:val>
                                        </p:tav>
                                      </p:tavLst>
                                    </p:anim>
                                    <p:anim calcmode="lin" valueType="num">
                                      <p:cBhvr additive="base">
                                        <p:cTn id="13" dur="500" fill="hold"/>
                                        <p:tgtEl>
                                          <p:spTgt spid="100"/>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1+#ppt_w/2"/>
                                          </p:val>
                                        </p:tav>
                                        <p:tav tm="100000">
                                          <p:val>
                                            <p:strVal val="#ppt_x"/>
                                          </p:val>
                                        </p:tav>
                                      </p:tavLst>
                                    </p:anim>
                                    <p:anim calcmode="lin" valueType="num">
                                      <p:cBhvr additive="base">
                                        <p:cTn id="21" dur="500" fill="hold"/>
                                        <p:tgtEl>
                                          <p:spTgt spid="4"/>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500" fill="hold"/>
                                        <p:tgtEl>
                                          <p:spTgt spid="5"/>
                                        </p:tgtEl>
                                        <p:attrNameLst>
                                          <p:attrName>ppt_x</p:attrName>
                                        </p:attrNameLst>
                                      </p:cBhvr>
                                      <p:tavLst>
                                        <p:tav tm="0">
                                          <p:val>
                                            <p:strVal val="1+#ppt_w/2"/>
                                          </p:val>
                                        </p:tav>
                                        <p:tav tm="100000">
                                          <p:val>
                                            <p:strVal val="#ppt_x"/>
                                          </p:val>
                                        </p:tav>
                                      </p:tavLst>
                                    </p:anim>
                                    <p:anim calcmode="lin" valueType="num">
                                      <p:cBhvr additive="base">
                                        <p:cTn id="25"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4" grpId="0"/>
      <p:bldP spid="4" grpId="1"/>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排序法</a:t>
            </a:r>
          </a:p>
        </p:txBody>
      </p:sp>
      <p:sp>
        <p:nvSpPr>
          <p:cNvPr id="9" name="矩形 8"/>
          <p:cNvSpPr/>
          <p:nvPr/>
        </p:nvSpPr>
        <p:spPr>
          <a:xfrm>
            <a:off x="1252220" y="972820"/>
            <a:ext cx="9992360" cy="1060450"/>
          </a:xfrm>
          <a:prstGeom prst="rect">
            <a:avLst/>
          </a:prstGeom>
          <a:ln>
            <a:solidFill>
              <a:srgbClr val="9B552C"/>
            </a:solidFill>
          </a:ln>
        </p:spPr>
        <p:txBody>
          <a:bodyPr wrap="square">
            <a:spAutoFit/>
          </a:bodyPr>
          <a:lstStyle/>
          <a:p>
            <a:pPr indent="482600" algn="l">
              <a:lnSpc>
                <a:spcPct val="150000"/>
              </a:lnSpc>
              <a:spcAft>
                <a:spcPts val="0"/>
              </a:spcAft>
            </a:pPr>
            <a:r>
              <a:rPr sz="1400" b="1" dirty="0">
                <a:solidFill>
                  <a:schemeClr val="tx1"/>
                </a:solidFill>
                <a:latin typeface="微软雅黑" panose="020B0503020204020204" charset="-122"/>
                <a:ea typeface="微软雅黑" panose="020B0503020204020204" charset="-122"/>
                <a:cs typeface="微软雅黑" panose="020B0503020204020204" charset="-122"/>
              </a:rPr>
              <a:t>(一)直接排序法</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直接排序法是最简单的一种排序方法,它是考核者根据被考核对象的总体业绩,按照由高到低的顺序对被考核对象进行排列。</a:t>
            </a:r>
          </a:p>
        </p:txBody>
      </p:sp>
      <p:sp>
        <p:nvSpPr>
          <p:cNvPr id="100" name="文本框 99"/>
          <p:cNvSpPr txBox="1"/>
          <p:nvPr/>
        </p:nvSpPr>
        <p:spPr>
          <a:xfrm>
            <a:off x="3556000" y="3987165"/>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企划部直接排序法</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3" name="表格 2"/>
          <p:cNvGraphicFramePr/>
          <p:nvPr>
            <p:custDataLst>
              <p:tags r:id="rId2"/>
            </p:custDataLst>
          </p:nvPr>
        </p:nvGraphicFramePr>
        <p:xfrm>
          <a:off x="1273810" y="4271010"/>
          <a:ext cx="10009505" cy="2211705"/>
        </p:xfrm>
        <a:graphic>
          <a:graphicData uri="http://schemas.openxmlformats.org/drawingml/2006/table">
            <a:tbl>
              <a:tblPr firstRow="1" bandRow="1">
                <a:tableStyleId>{5940675A-B579-460E-94D1-54222C63F5DA}</a:tableStyleId>
              </a:tblPr>
              <a:tblGrid>
                <a:gridCol w="4930140">
                  <a:extLst>
                    <a:ext uri="{9D8B030D-6E8A-4147-A177-3AD203B41FA5}">
                      <a16:colId xmlns:a16="http://schemas.microsoft.com/office/drawing/2014/main" val="20000"/>
                    </a:ext>
                  </a:extLst>
                </a:gridCol>
                <a:gridCol w="5079365">
                  <a:extLst>
                    <a:ext uri="{9D8B030D-6E8A-4147-A177-3AD203B41FA5}">
                      <a16:colId xmlns:a16="http://schemas.microsoft.com/office/drawing/2014/main" val="20001"/>
                    </a:ext>
                  </a:extLst>
                </a:gridCol>
              </a:tblGrid>
              <a:tr h="245745">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所属部门:企划部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部门领导:王××</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5745">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排列顺序</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员工姓名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57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第一名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吴</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57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第二名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李</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57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第三名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张</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57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57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第十名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康</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5745">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备注:本部门员工共10人。</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245745">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日期:××××年×月×日上级领导审核:杨××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bl>
          </a:graphicData>
        </a:graphic>
      </p:graphicFrame>
      <p:graphicFrame>
        <p:nvGraphicFramePr>
          <p:cNvPr id="5" name="图示 4"/>
          <p:cNvGraphicFramePr/>
          <p:nvPr/>
        </p:nvGraphicFramePr>
        <p:xfrm>
          <a:off x="726440" y="2141220"/>
          <a:ext cx="11044555" cy="166751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0"/>
                                        </p:tgtEl>
                                        <p:attrNameLst>
                                          <p:attrName>style.visibility</p:attrName>
                                        </p:attrNameLst>
                                      </p:cBhvr>
                                      <p:to>
                                        <p:strVal val="visible"/>
                                      </p:to>
                                    </p:set>
                                    <p:anim calcmode="lin" valueType="num">
                                      <p:cBhvr additive="base">
                                        <p:cTn id="20" dur="500" fill="hold"/>
                                        <p:tgtEl>
                                          <p:spTgt spid="100"/>
                                        </p:tgtEl>
                                        <p:attrNameLst>
                                          <p:attrName>ppt_x</p:attrName>
                                        </p:attrNameLst>
                                      </p:cBhvr>
                                      <p:tavLst>
                                        <p:tav tm="0">
                                          <p:val>
                                            <p:strVal val="#ppt_x"/>
                                          </p:val>
                                        </p:tav>
                                        <p:tav tm="100000">
                                          <p:val>
                                            <p:strVal val="#ppt_x"/>
                                          </p:val>
                                        </p:tav>
                                      </p:tavLst>
                                    </p:anim>
                                    <p:anim calcmode="lin" valueType="num">
                                      <p:cBhvr additive="base">
                                        <p:cTn id="21" dur="500" fill="hold"/>
                                        <p:tgtEl>
                                          <p:spTgt spid="100"/>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P spid="100" grpId="0"/>
      <p:bldP spid="100" grpId="1"/>
      <p:bldGraphic spid="5" grpId="0">
        <p:bldAsOne/>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847465" y="5372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科学管理理论</a:t>
            </a:r>
          </a:p>
        </p:txBody>
      </p:sp>
      <p:grpSp>
        <p:nvGrpSpPr>
          <p:cNvPr id="4" name="组合 2"/>
          <p:cNvGrpSpPr/>
          <p:nvPr/>
        </p:nvGrpSpPr>
        <p:grpSpPr>
          <a:xfrm>
            <a:off x="1302385" y="1487805"/>
            <a:ext cx="9509760" cy="1546225"/>
            <a:chOff x="1069416" y="1608612"/>
            <a:chExt cx="4642552" cy="2039661"/>
          </a:xfrm>
        </p:grpSpPr>
        <p:sp>
          <p:nvSpPr>
            <p:cNvPr id="2" name="任意形状 5"/>
            <p:cNvSpPr/>
            <p:nvPr>
              <p:custDataLst>
                <p:tags r:id="rId7"/>
              </p:custDataLst>
            </p:nvPr>
          </p:nvSpPr>
          <p:spPr>
            <a:xfrm>
              <a:off x="1070196" y="1608612"/>
              <a:ext cx="656191" cy="2038880"/>
            </a:xfrm>
            <a:custGeom>
              <a:avLst/>
              <a:gdLst/>
              <a:ahLst/>
              <a:cxnLst>
                <a:cxn ang="0">
                  <a:pos x="97142" y="4963"/>
                </a:cxn>
                <a:cxn ang="0">
                  <a:pos x="4963" y="97142"/>
                </a:cxn>
                <a:cxn ang="0">
                  <a:pos x="4963" y="1943852"/>
                </a:cxn>
                <a:cxn ang="0">
                  <a:pos x="97142" y="2036031"/>
                </a:cxn>
                <a:cxn ang="0">
                  <a:pos x="272907" y="2036031"/>
                </a:cxn>
                <a:cxn ang="0">
                  <a:pos x="272907" y="2036031"/>
                </a:cxn>
                <a:cxn ang="0">
                  <a:pos x="272907" y="833014"/>
                </a:cxn>
                <a:cxn ang="0">
                  <a:pos x="338526" y="675215"/>
                </a:cxn>
                <a:cxn ang="0">
                  <a:pos x="586160" y="427581"/>
                </a:cxn>
                <a:cxn ang="0">
                  <a:pos x="651780" y="269783"/>
                </a:cxn>
                <a:cxn ang="0">
                  <a:pos x="651780" y="5744"/>
                </a:cxn>
                <a:cxn ang="0">
                  <a:pos x="97142" y="5744"/>
                </a:cxn>
              </a:cxnLst>
              <a:rect l="0" t="0" r="0" b="0"/>
              <a:pathLst>
                <a:path w="677731" h="2105809">
                  <a:moveTo>
                    <a:pt x="100331" y="5126"/>
                  </a:moveTo>
                  <a:cubicBezTo>
                    <a:pt x="47887" y="5126"/>
                    <a:pt x="5126" y="47887"/>
                    <a:pt x="5126" y="100331"/>
                  </a:cubicBezTo>
                  <a:lnTo>
                    <a:pt x="5126" y="2007662"/>
                  </a:lnTo>
                  <a:cubicBezTo>
                    <a:pt x="5126" y="2060105"/>
                    <a:pt x="47887" y="2102867"/>
                    <a:pt x="100331" y="2102867"/>
                  </a:cubicBezTo>
                  <a:lnTo>
                    <a:pt x="281866" y="2102867"/>
                  </a:lnTo>
                  <a:cubicBezTo>
                    <a:pt x="281866" y="2102867"/>
                    <a:pt x="281866" y="2102867"/>
                    <a:pt x="281866" y="2102867"/>
                  </a:cubicBezTo>
                  <a:lnTo>
                    <a:pt x="281866" y="860359"/>
                  </a:lnTo>
                  <a:cubicBezTo>
                    <a:pt x="281866" y="807915"/>
                    <a:pt x="312525" y="734494"/>
                    <a:pt x="349639" y="697380"/>
                  </a:cubicBezTo>
                  <a:lnTo>
                    <a:pt x="605402" y="441617"/>
                  </a:lnTo>
                  <a:cubicBezTo>
                    <a:pt x="642516" y="404503"/>
                    <a:pt x="673176" y="331082"/>
                    <a:pt x="673176" y="278639"/>
                  </a:cubicBezTo>
                  <a:lnTo>
                    <a:pt x="673176" y="5933"/>
                  </a:lnTo>
                  <a:lnTo>
                    <a:pt x="100331" y="5933"/>
                  </a:lnTo>
                  <a:close/>
                </a:path>
              </a:pathLst>
            </a:custGeom>
            <a:solidFill>
              <a:srgbClr val="F2F2F2"/>
            </a:solidFill>
            <a:ln w="25400">
              <a:noFill/>
            </a:ln>
          </p:spPr>
          <p:txBody>
            <a:bodyPr/>
            <a:lstStyle/>
            <a:p>
              <a:endParaRPr lang="zh-CN" altLang="en-US">
                <a:latin typeface="黑体" panose="02010609060101010101" charset="-122"/>
                <a:ea typeface="黑体" panose="02010609060101010101" charset="-122"/>
              </a:endParaRPr>
            </a:p>
          </p:txBody>
        </p:sp>
        <p:sp>
          <p:nvSpPr>
            <p:cNvPr id="3" name="圆角矩形 3"/>
            <p:cNvSpPr/>
            <p:nvPr>
              <p:custDataLst>
                <p:tags r:id="rId8"/>
              </p:custDataLst>
            </p:nvPr>
          </p:nvSpPr>
          <p:spPr>
            <a:xfrm>
              <a:off x="1069416" y="1609393"/>
              <a:ext cx="4640209" cy="2038880"/>
            </a:xfrm>
            <a:prstGeom prst="roundRect">
              <a:avLst>
                <a:gd name="adj" fmla="val 4745"/>
              </a:avLst>
            </a:prstGeom>
            <a:noFill/>
            <a:ln w="25400" cap="flat" cmpd="sng">
              <a:solidFill>
                <a:srgbClr val="FDA431"/>
              </a:solidFill>
              <a:prstDash val="solid"/>
              <a:miter/>
              <a:headEnd type="none" w="med" len="med"/>
              <a:tailEnd type="none" w="med" len="med"/>
            </a:ln>
          </p:spPr>
          <p:txBody>
            <a:bodyPr wrap="square" lIns="91440" tIns="45720" rIns="91440" bIns="45720" anchor="ctr" anchorCtr="0"/>
            <a:lstStyle/>
            <a:p>
              <a:pPr defTabSz="457200"/>
              <a:endParaRPr lang="zh-CN" altLang="en-US">
                <a:solidFill>
                  <a:srgbClr val="222222"/>
                </a:solidFill>
                <a:latin typeface="黑体" panose="02010609060101010101" charset="-122"/>
                <a:ea typeface="黑体" panose="02010609060101010101" charset="-122"/>
              </a:endParaRPr>
            </a:p>
          </p:txBody>
        </p:sp>
        <p:sp>
          <p:nvSpPr>
            <p:cNvPr id="10" name="任意形状 4"/>
            <p:cNvSpPr/>
            <p:nvPr>
              <p:custDataLst>
                <p:tags r:id="rId9"/>
              </p:custDataLst>
            </p:nvPr>
          </p:nvSpPr>
          <p:spPr>
            <a:xfrm>
              <a:off x="4844858" y="1609393"/>
              <a:ext cx="867110" cy="2038880"/>
            </a:xfrm>
            <a:custGeom>
              <a:avLst/>
              <a:gdLst/>
              <a:ahLst/>
              <a:cxnLst>
                <a:cxn ang="0">
                  <a:pos x="773644" y="2035250"/>
                </a:cxn>
                <a:cxn ang="0">
                  <a:pos x="865823" y="1943071"/>
                </a:cxn>
                <a:cxn ang="0">
                  <a:pos x="865823" y="97142"/>
                </a:cxn>
                <a:cxn ang="0">
                  <a:pos x="773644" y="4963"/>
                </a:cxn>
                <a:cxn ang="0">
                  <a:pos x="383835" y="4963"/>
                </a:cxn>
                <a:cxn ang="0">
                  <a:pos x="383835" y="4963"/>
                </a:cxn>
                <a:cxn ang="0">
                  <a:pos x="383835" y="818171"/>
                </a:cxn>
                <a:cxn ang="0">
                  <a:pos x="318216" y="975969"/>
                </a:cxn>
                <a:cxn ang="0">
                  <a:pos x="70582" y="1223603"/>
                </a:cxn>
                <a:cxn ang="0">
                  <a:pos x="4963" y="1381402"/>
                </a:cxn>
                <a:cxn ang="0">
                  <a:pos x="4963" y="2036031"/>
                </a:cxn>
                <a:cxn ang="0">
                  <a:pos x="773644" y="2036031"/>
                </a:cxn>
              </a:cxnLst>
              <a:rect l="0" t="0" r="0" b="0"/>
              <a:pathLst>
                <a:path w="895574" h="2105809">
                  <a:moveTo>
                    <a:pt x="799040" y="2102060"/>
                  </a:moveTo>
                  <a:cubicBezTo>
                    <a:pt x="851484" y="2102060"/>
                    <a:pt x="894245" y="2059298"/>
                    <a:pt x="894245" y="2006855"/>
                  </a:cubicBezTo>
                  <a:lnTo>
                    <a:pt x="894245" y="100331"/>
                  </a:lnTo>
                  <a:cubicBezTo>
                    <a:pt x="894245" y="47887"/>
                    <a:pt x="851484" y="5126"/>
                    <a:pt x="799040" y="5126"/>
                  </a:cubicBezTo>
                  <a:lnTo>
                    <a:pt x="396435" y="5126"/>
                  </a:lnTo>
                  <a:cubicBezTo>
                    <a:pt x="396435" y="5126"/>
                    <a:pt x="396435" y="5126"/>
                    <a:pt x="396435" y="5126"/>
                  </a:cubicBezTo>
                  <a:lnTo>
                    <a:pt x="396435" y="845029"/>
                  </a:lnTo>
                  <a:cubicBezTo>
                    <a:pt x="396435" y="897472"/>
                    <a:pt x="365776" y="970893"/>
                    <a:pt x="328662" y="1008007"/>
                  </a:cubicBezTo>
                  <a:lnTo>
                    <a:pt x="72899" y="1263770"/>
                  </a:lnTo>
                  <a:cubicBezTo>
                    <a:pt x="35785" y="1300884"/>
                    <a:pt x="5126" y="1374305"/>
                    <a:pt x="5126" y="1426749"/>
                  </a:cubicBezTo>
                  <a:lnTo>
                    <a:pt x="5126" y="2102867"/>
                  </a:lnTo>
                  <a:lnTo>
                    <a:pt x="799040" y="2102867"/>
                  </a:lnTo>
                  <a:close/>
                </a:path>
              </a:pathLst>
            </a:custGeom>
            <a:solidFill>
              <a:srgbClr val="FDA431"/>
            </a:solidFill>
            <a:ln w="25400">
              <a:noFill/>
            </a:ln>
          </p:spPr>
          <p:txBody>
            <a:bodyPr/>
            <a:lstStyle/>
            <a:p>
              <a:endParaRPr lang="zh-CN" altLang="en-US">
                <a:latin typeface="黑体" panose="02010609060101010101" charset="-122"/>
                <a:ea typeface="黑体" panose="02010609060101010101" charset="-122"/>
              </a:endParaRPr>
            </a:p>
          </p:txBody>
        </p:sp>
      </p:grpSp>
      <p:sp>
        <p:nvSpPr>
          <p:cNvPr id="16" name="文本框 15"/>
          <p:cNvSpPr txBox="1"/>
          <p:nvPr>
            <p:custDataLst>
              <p:tags r:id="rId2"/>
            </p:custDataLst>
          </p:nvPr>
        </p:nvSpPr>
        <p:spPr>
          <a:xfrm>
            <a:off x="9448800" y="2099945"/>
            <a:ext cx="1080135" cy="761365"/>
          </a:xfrm>
          <a:prstGeom prst="rect">
            <a:avLst/>
          </a:prstGeom>
          <a:noFill/>
        </p:spPr>
        <p:txBody>
          <a:bodyPr wrap="square" rtlCol="0">
            <a:noAutofit/>
          </a:bodyPr>
          <a:lstStyle/>
          <a:p>
            <a:pPr algn="ctr" defTabSz="457200"/>
            <a:r>
              <a:rPr kumimoji="1" lang="en-US" altLang="zh-CN" sz="2800" b="1" noProof="1">
                <a:solidFill>
                  <a:srgbClr val="FFFFFF"/>
                </a:solidFill>
                <a:latin typeface="微软雅黑" panose="020B0503020204020204" charset="-122"/>
                <a:ea typeface="微软雅黑" panose="020B0503020204020204" charset="-122"/>
              </a:rPr>
              <a:t>贡</a:t>
            </a:r>
          </a:p>
          <a:p>
            <a:pPr algn="ctr" defTabSz="457200"/>
            <a:r>
              <a:rPr kumimoji="1" lang="en-US" altLang="zh-CN" sz="2800" b="1" noProof="1">
                <a:solidFill>
                  <a:srgbClr val="FFFFFF"/>
                </a:solidFill>
                <a:latin typeface="微软雅黑" panose="020B0503020204020204" charset="-122"/>
                <a:ea typeface="微软雅黑" panose="020B0503020204020204" charset="-122"/>
              </a:rPr>
              <a:t>献</a:t>
            </a:r>
          </a:p>
        </p:txBody>
      </p:sp>
      <p:sp>
        <p:nvSpPr>
          <p:cNvPr id="18" name="矩形 17"/>
          <p:cNvSpPr/>
          <p:nvPr/>
        </p:nvSpPr>
        <p:spPr>
          <a:xfrm>
            <a:off x="1339215" y="1548130"/>
            <a:ext cx="7926070" cy="1322070"/>
          </a:xfrm>
          <a:prstGeom prst="rect">
            <a:avLst/>
          </a:prstGeom>
        </p:spPr>
        <p:txBody>
          <a:bodyPr wrap="square">
            <a:spAutoFit/>
          </a:bodyPr>
          <a:lstStyle/>
          <a:p>
            <a:r>
              <a:rPr altLang="zh-CN" sz="1600" b="1" dirty="0">
                <a:latin typeface="微软雅黑" panose="020B0503020204020204" charset="-122"/>
                <a:ea typeface="微软雅黑" panose="020B0503020204020204" charset="-122"/>
                <a:cs typeface="微软雅黑" panose="020B0503020204020204" charset="-122"/>
              </a:rPr>
              <a:t>泰罗科学管理的最大贡献在于他所提倡的在管理中运用科学方法和他本人的科学实践精神。</a:t>
            </a:r>
          </a:p>
          <a:p>
            <a:r>
              <a:rPr altLang="zh-CN" sz="1600" b="1" dirty="0">
                <a:latin typeface="微软雅黑" panose="020B0503020204020204" charset="-122"/>
                <a:ea typeface="微软雅黑" panose="020B0503020204020204" charset="-122"/>
                <a:cs typeface="微软雅黑" panose="020B0503020204020204" charset="-122"/>
              </a:rPr>
              <a:t>科学管理之所以重要,是因为当时它的推广极大地促进了企业生产效率的提高,甚至能够提高整个社会的生活水平,因而其意义是历史性的。科学管理是管理发展史上的一次伟大的革命,它的提出也标志着管理学作为一门科学开始形成。</a:t>
            </a:r>
          </a:p>
        </p:txBody>
      </p:sp>
      <p:grpSp>
        <p:nvGrpSpPr>
          <p:cNvPr id="24" name="组合 15"/>
          <p:cNvGrpSpPr/>
          <p:nvPr/>
        </p:nvGrpSpPr>
        <p:grpSpPr>
          <a:xfrm rot="10800000">
            <a:off x="1489075" y="3542030"/>
            <a:ext cx="9980930" cy="1548765"/>
            <a:chOff x="6476393" y="1606020"/>
            <a:chExt cx="4646191" cy="2042253"/>
          </a:xfrm>
        </p:grpSpPr>
        <p:sp>
          <p:nvSpPr>
            <p:cNvPr id="26" name="任意形状 8"/>
            <p:cNvSpPr/>
            <p:nvPr>
              <p:custDataLst>
                <p:tags r:id="rId4"/>
              </p:custDataLst>
            </p:nvPr>
          </p:nvSpPr>
          <p:spPr>
            <a:xfrm>
              <a:off x="6480812" y="1608612"/>
              <a:ext cx="656191" cy="2038880"/>
            </a:xfrm>
            <a:custGeom>
              <a:avLst/>
              <a:gdLst/>
              <a:ahLst/>
              <a:cxnLst>
                <a:cxn ang="0">
                  <a:pos x="97142" y="4963"/>
                </a:cxn>
                <a:cxn ang="0">
                  <a:pos x="4963" y="97142"/>
                </a:cxn>
                <a:cxn ang="0">
                  <a:pos x="4963" y="1943852"/>
                </a:cxn>
                <a:cxn ang="0">
                  <a:pos x="97142" y="2036031"/>
                </a:cxn>
                <a:cxn ang="0">
                  <a:pos x="272907" y="2036031"/>
                </a:cxn>
                <a:cxn ang="0">
                  <a:pos x="272907" y="2036031"/>
                </a:cxn>
                <a:cxn ang="0">
                  <a:pos x="272907" y="833014"/>
                </a:cxn>
                <a:cxn ang="0">
                  <a:pos x="338526" y="675215"/>
                </a:cxn>
                <a:cxn ang="0">
                  <a:pos x="586160" y="427581"/>
                </a:cxn>
                <a:cxn ang="0">
                  <a:pos x="651780" y="269783"/>
                </a:cxn>
                <a:cxn ang="0">
                  <a:pos x="651780" y="5744"/>
                </a:cxn>
                <a:cxn ang="0">
                  <a:pos x="97142" y="5744"/>
                </a:cxn>
              </a:cxnLst>
              <a:rect l="0" t="0" r="0" b="0"/>
              <a:pathLst>
                <a:path w="677731" h="2105809">
                  <a:moveTo>
                    <a:pt x="100331" y="5126"/>
                  </a:moveTo>
                  <a:cubicBezTo>
                    <a:pt x="47887" y="5126"/>
                    <a:pt x="5126" y="47887"/>
                    <a:pt x="5126" y="100331"/>
                  </a:cubicBezTo>
                  <a:lnTo>
                    <a:pt x="5126" y="2007662"/>
                  </a:lnTo>
                  <a:cubicBezTo>
                    <a:pt x="5126" y="2060105"/>
                    <a:pt x="47887" y="2102867"/>
                    <a:pt x="100331" y="2102867"/>
                  </a:cubicBezTo>
                  <a:lnTo>
                    <a:pt x="281866" y="2102867"/>
                  </a:lnTo>
                  <a:cubicBezTo>
                    <a:pt x="281866" y="2102867"/>
                    <a:pt x="281866" y="2102867"/>
                    <a:pt x="281866" y="2102867"/>
                  </a:cubicBezTo>
                  <a:lnTo>
                    <a:pt x="281866" y="860359"/>
                  </a:lnTo>
                  <a:cubicBezTo>
                    <a:pt x="281866" y="807915"/>
                    <a:pt x="312525" y="734494"/>
                    <a:pt x="349639" y="697380"/>
                  </a:cubicBezTo>
                  <a:lnTo>
                    <a:pt x="605402" y="441617"/>
                  </a:lnTo>
                  <a:cubicBezTo>
                    <a:pt x="642516" y="404503"/>
                    <a:pt x="673176" y="331082"/>
                    <a:pt x="673176" y="278639"/>
                  </a:cubicBezTo>
                  <a:lnTo>
                    <a:pt x="673176" y="5933"/>
                  </a:lnTo>
                  <a:lnTo>
                    <a:pt x="100331" y="5933"/>
                  </a:lnTo>
                  <a:close/>
                </a:path>
              </a:pathLst>
            </a:custGeom>
            <a:solidFill>
              <a:srgbClr val="F2F2F2"/>
            </a:solidFill>
            <a:ln w="25400">
              <a:noFill/>
            </a:ln>
          </p:spPr>
          <p:txBody>
            <a:bodyPr/>
            <a:lstStyle/>
            <a:p>
              <a:endParaRPr lang="zh-CN" altLang="en-US">
                <a:latin typeface="黑体" panose="02010609060101010101" charset="-122"/>
                <a:ea typeface="黑体" panose="02010609060101010101" charset="-122"/>
              </a:endParaRPr>
            </a:p>
          </p:txBody>
        </p:sp>
        <p:sp>
          <p:nvSpPr>
            <p:cNvPr id="27" name="任意形状 7"/>
            <p:cNvSpPr/>
            <p:nvPr>
              <p:custDataLst>
                <p:tags r:id="rId5"/>
              </p:custDataLst>
            </p:nvPr>
          </p:nvSpPr>
          <p:spPr>
            <a:xfrm>
              <a:off x="10255474" y="1609393"/>
              <a:ext cx="867110" cy="2038880"/>
            </a:xfrm>
            <a:custGeom>
              <a:avLst/>
              <a:gdLst/>
              <a:ahLst/>
              <a:cxnLst>
                <a:cxn ang="0">
                  <a:pos x="773644" y="2035250"/>
                </a:cxn>
                <a:cxn ang="0">
                  <a:pos x="865823" y="1943071"/>
                </a:cxn>
                <a:cxn ang="0">
                  <a:pos x="865823" y="97142"/>
                </a:cxn>
                <a:cxn ang="0">
                  <a:pos x="773644" y="4963"/>
                </a:cxn>
                <a:cxn ang="0">
                  <a:pos x="383835" y="4963"/>
                </a:cxn>
                <a:cxn ang="0">
                  <a:pos x="383835" y="4963"/>
                </a:cxn>
                <a:cxn ang="0">
                  <a:pos x="383835" y="818171"/>
                </a:cxn>
                <a:cxn ang="0">
                  <a:pos x="318216" y="975969"/>
                </a:cxn>
                <a:cxn ang="0">
                  <a:pos x="70582" y="1223603"/>
                </a:cxn>
                <a:cxn ang="0">
                  <a:pos x="4963" y="1381402"/>
                </a:cxn>
                <a:cxn ang="0">
                  <a:pos x="4963" y="2036031"/>
                </a:cxn>
                <a:cxn ang="0">
                  <a:pos x="773644" y="2036031"/>
                </a:cxn>
              </a:cxnLst>
              <a:rect l="0" t="0" r="0" b="0"/>
              <a:pathLst>
                <a:path w="895574" h="2105809">
                  <a:moveTo>
                    <a:pt x="799040" y="2102060"/>
                  </a:moveTo>
                  <a:cubicBezTo>
                    <a:pt x="851484" y="2102060"/>
                    <a:pt x="894245" y="2059298"/>
                    <a:pt x="894245" y="2006855"/>
                  </a:cubicBezTo>
                  <a:lnTo>
                    <a:pt x="894245" y="100331"/>
                  </a:lnTo>
                  <a:cubicBezTo>
                    <a:pt x="894245" y="47887"/>
                    <a:pt x="851484" y="5126"/>
                    <a:pt x="799040" y="5126"/>
                  </a:cubicBezTo>
                  <a:lnTo>
                    <a:pt x="396435" y="5126"/>
                  </a:lnTo>
                  <a:cubicBezTo>
                    <a:pt x="396435" y="5126"/>
                    <a:pt x="396435" y="5126"/>
                    <a:pt x="396435" y="5126"/>
                  </a:cubicBezTo>
                  <a:lnTo>
                    <a:pt x="396435" y="845029"/>
                  </a:lnTo>
                  <a:cubicBezTo>
                    <a:pt x="396435" y="897472"/>
                    <a:pt x="365776" y="970893"/>
                    <a:pt x="328662" y="1008007"/>
                  </a:cubicBezTo>
                  <a:lnTo>
                    <a:pt x="72899" y="1263770"/>
                  </a:lnTo>
                  <a:cubicBezTo>
                    <a:pt x="35785" y="1300884"/>
                    <a:pt x="5126" y="1374305"/>
                    <a:pt x="5126" y="1426749"/>
                  </a:cubicBezTo>
                  <a:lnTo>
                    <a:pt x="5126" y="2102867"/>
                  </a:lnTo>
                  <a:lnTo>
                    <a:pt x="799040" y="2102867"/>
                  </a:lnTo>
                  <a:close/>
                </a:path>
              </a:pathLst>
            </a:custGeom>
            <a:solidFill>
              <a:srgbClr val="FDA431"/>
            </a:solidFill>
            <a:ln w="25400">
              <a:noFill/>
            </a:ln>
          </p:spPr>
          <p:txBody>
            <a:bodyPr/>
            <a:lstStyle/>
            <a:p>
              <a:endParaRPr lang="zh-CN" altLang="en-US">
                <a:latin typeface="黑体" panose="02010609060101010101" charset="-122"/>
                <a:ea typeface="黑体" panose="02010609060101010101" charset="-122"/>
              </a:endParaRPr>
            </a:p>
          </p:txBody>
        </p:sp>
        <p:sp>
          <p:nvSpPr>
            <p:cNvPr id="28" name="圆角矩形 38"/>
            <p:cNvSpPr/>
            <p:nvPr>
              <p:custDataLst>
                <p:tags r:id="rId6"/>
              </p:custDataLst>
            </p:nvPr>
          </p:nvSpPr>
          <p:spPr>
            <a:xfrm>
              <a:off x="6476393" y="1606020"/>
              <a:ext cx="4640209" cy="2038880"/>
            </a:xfrm>
            <a:prstGeom prst="roundRect">
              <a:avLst>
                <a:gd name="adj" fmla="val 4745"/>
              </a:avLst>
            </a:prstGeom>
            <a:noFill/>
            <a:ln w="25400" cap="flat" cmpd="sng">
              <a:solidFill>
                <a:srgbClr val="FDA431"/>
              </a:solidFill>
              <a:prstDash val="solid"/>
              <a:miter/>
              <a:headEnd type="none" w="med" len="med"/>
              <a:tailEnd type="none" w="med" len="med"/>
            </a:ln>
          </p:spPr>
          <p:txBody>
            <a:bodyPr wrap="square" lIns="91440" tIns="45720" rIns="91440" bIns="45720" anchor="ctr" anchorCtr="0"/>
            <a:lstStyle/>
            <a:p>
              <a:pPr defTabSz="457200"/>
              <a:endParaRPr lang="zh-CN" altLang="en-US">
                <a:solidFill>
                  <a:srgbClr val="222222"/>
                </a:solidFill>
                <a:latin typeface="黑体" panose="02010609060101010101" charset="-122"/>
                <a:ea typeface="黑体" panose="02010609060101010101" charset="-122"/>
              </a:endParaRPr>
            </a:p>
          </p:txBody>
        </p:sp>
      </p:grpSp>
      <p:sp>
        <p:nvSpPr>
          <p:cNvPr id="29" name="矩形 28"/>
          <p:cNvSpPr/>
          <p:nvPr/>
        </p:nvSpPr>
        <p:spPr>
          <a:xfrm>
            <a:off x="3397250" y="3545205"/>
            <a:ext cx="7977505" cy="1568450"/>
          </a:xfrm>
          <a:prstGeom prst="rect">
            <a:avLst/>
          </a:prstGeom>
        </p:spPr>
        <p:txBody>
          <a:bodyPr wrap="square">
            <a:spAutoFit/>
          </a:bodyPr>
          <a:lstStyle/>
          <a:p>
            <a:r>
              <a:rPr altLang="zh-CN" sz="1600" b="1" dirty="0">
                <a:latin typeface="微软雅黑" panose="020B0503020204020204" charset="-122"/>
                <a:ea typeface="微软雅黑" panose="020B0503020204020204" charset="-122"/>
                <a:cs typeface="微软雅黑" panose="020B0503020204020204" charset="-122"/>
              </a:rPr>
              <a:t>科学管理最明显的局限性是认为工人是“经济人”。</a:t>
            </a:r>
          </a:p>
          <a:p>
            <a:r>
              <a:rPr altLang="zh-CN" sz="1600" b="1" dirty="0">
                <a:latin typeface="微软雅黑" panose="020B0503020204020204" charset="-122"/>
                <a:ea typeface="微软雅黑" panose="020B0503020204020204" charset="-122"/>
                <a:cs typeface="微软雅黑" panose="020B0503020204020204" charset="-122"/>
              </a:rPr>
              <a:t>其次,其局限性还表现在只重视物质技术因素,忽视人及社会因素。泰罗反对工人集体工作,理由是“工人在班组里工作时,他的工作效率要比工人作为个人干活时的效率低”。他将工人看成是机器的附属品,是提高劳动生产率的工具。因此,在生产过程中他强调严格服从,他没有看到工人的主观能动性及社会心理因素在生产中的作用。“心理革命”的提出也是强调工人的服从,服从生产效率,服从雇主,做“一流工人”或“头等工人”。</a:t>
            </a:r>
          </a:p>
        </p:txBody>
      </p:sp>
      <p:sp>
        <p:nvSpPr>
          <p:cNvPr id="30" name="文本框 29"/>
          <p:cNvSpPr txBox="1"/>
          <p:nvPr>
            <p:custDataLst>
              <p:tags r:id="rId3"/>
            </p:custDataLst>
          </p:nvPr>
        </p:nvSpPr>
        <p:spPr>
          <a:xfrm>
            <a:off x="1811655" y="3663950"/>
            <a:ext cx="819150" cy="537845"/>
          </a:xfrm>
          <a:prstGeom prst="rect">
            <a:avLst/>
          </a:prstGeom>
          <a:noFill/>
        </p:spPr>
        <p:txBody>
          <a:bodyPr wrap="square" rtlCol="0">
            <a:noAutofit/>
          </a:bodyPr>
          <a:lstStyle/>
          <a:p>
            <a:pPr algn="ctr" defTabSz="457200"/>
            <a:r>
              <a:rPr kumimoji="1" lang="en-US" altLang="zh-CN" sz="2800" b="1" noProof="1">
                <a:solidFill>
                  <a:srgbClr val="FFFFFF"/>
                </a:solidFill>
                <a:latin typeface="微软雅黑" panose="020B0503020204020204" charset="-122"/>
                <a:ea typeface="微软雅黑" panose="020B0503020204020204" charset="-122"/>
              </a:rPr>
              <a:t>局限性</a:t>
            </a:r>
          </a:p>
        </p:txBody>
      </p:sp>
      <p:sp>
        <p:nvSpPr>
          <p:cNvPr id="7"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人力资源管理的基本理论</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ppt_x</p:attrName>
                                        </p:attrNameLst>
                                      </p:cBhvr>
                                      <p:tavLst>
                                        <p:tav tm="0">
                                          <p:val>
                                            <p:strVal val="#ppt_x-.2"/>
                                          </p:val>
                                        </p:tav>
                                        <p:tav tm="100000">
                                          <p:val>
                                            <p:strVal val="#ppt_x"/>
                                          </p:val>
                                        </p:tav>
                                      </p:tavLst>
                                    </p:anim>
                                    <p:anim calcmode="lin" valueType="num">
                                      <p:cBhvr>
                                        <p:cTn id="13"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4"/>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1000" fill="hold"/>
                                        <p:tgtEl>
                                          <p:spTgt spid="16"/>
                                        </p:tgtEl>
                                        <p:attrNameLst>
                                          <p:attrName>ppt_x</p:attrName>
                                        </p:attrNameLst>
                                      </p:cBhvr>
                                      <p:tavLst>
                                        <p:tav tm="0">
                                          <p:val>
                                            <p:strVal val="#ppt_x-.2"/>
                                          </p:val>
                                        </p:tav>
                                        <p:tav tm="100000">
                                          <p:val>
                                            <p:strVal val="#ppt_x"/>
                                          </p:val>
                                        </p:tav>
                                      </p:tavLst>
                                    </p:anim>
                                    <p:anim calcmode="lin" valueType="num">
                                      <p:cBhvr>
                                        <p:cTn id="18" dur="1000" fill="hold"/>
                                        <p:tgtEl>
                                          <p:spTgt spid="16"/>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6"/>
                                        </p:tgtEl>
                                      </p:cBhvr>
                                    </p:animEffect>
                                  </p:childTnLst>
                                </p:cTn>
                              </p:par>
                              <p:par>
                                <p:cTn id="20" presetID="29"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ppt_x</p:attrName>
                                        </p:attrNameLst>
                                      </p:cBhvr>
                                      <p:tavLst>
                                        <p:tav tm="0">
                                          <p:val>
                                            <p:strVal val="#ppt_x-.2"/>
                                          </p:val>
                                        </p:tav>
                                        <p:tav tm="100000">
                                          <p:val>
                                            <p:strVal val="#ppt_x"/>
                                          </p:val>
                                        </p:tav>
                                      </p:tavLst>
                                    </p:anim>
                                    <p:anim calcmode="lin" valueType="num">
                                      <p:cBhvr>
                                        <p:cTn id="23"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8"/>
                                        </p:tgtEl>
                                      </p:cBhvr>
                                    </p:animEffect>
                                  </p:childTnLst>
                                </p:cTn>
                              </p:par>
                              <p:par>
                                <p:cTn id="25" presetID="29"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ppt_x</p:attrName>
                                        </p:attrNameLst>
                                      </p:cBhvr>
                                      <p:tavLst>
                                        <p:tav tm="0">
                                          <p:val>
                                            <p:strVal val="#ppt_x-.2"/>
                                          </p:val>
                                        </p:tav>
                                        <p:tav tm="100000">
                                          <p:val>
                                            <p:strVal val="#ppt_x"/>
                                          </p:val>
                                        </p:tav>
                                      </p:tavLst>
                                    </p:anim>
                                    <p:anim calcmode="lin" valueType="num">
                                      <p:cBhvr>
                                        <p:cTn id="28" dur="1000" fill="hold"/>
                                        <p:tgtEl>
                                          <p:spTgt spid="24"/>
                                        </p:tgtEl>
                                        <p:attrNameLst>
                                          <p:attrName>ppt_y</p:attrName>
                                        </p:attrNameLst>
                                      </p:cBhvr>
                                      <p:tavLst>
                                        <p:tav tm="0">
                                          <p:val>
                                            <p:strVal val="#ppt_y"/>
                                          </p:val>
                                        </p:tav>
                                        <p:tav tm="100000">
                                          <p:val>
                                            <p:strVal val="#ppt_y"/>
                                          </p:val>
                                        </p:tav>
                                      </p:tavLst>
                                    </p:anim>
                                    <p:animEffect transition="in" filter="wipe(right)" prLst="gradientSize: 0.1">
                                      <p:cBhvr>
                                        <p:cTn id="29" dur="1000"/>
                                        <p:tgtEl>
                                          <p:spTgt spid="24"/>
                                        </p:tgtEl>
                                      </p:cBhvr>
                                    </p:animEffect>
                                  </p:childTnLst>
                                </p:cTn>
                              </p:par>
                              <p:par>
                                <p:cTn id="30" presetID="29"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p:cTn id="32" dur="1000" fill="hold"/>
                                        <p:tgtEl>
                                          <p:spTgt spid="29"/>
                                        </p:tgtEl>
                                        <p:attrNameLst>
                                          <p:attrName>ppt_x</p:attrName>
                                        </p:attrNameLst>
                                      </p:cBhvr>
                                      <p:tavLst>
                                        <p:tav tm="0">
                                          <p:val>
                                            <p:strVal val="#ppt_x-.2"/>
                                          </p:val>
                                        </p:tav>
                                        <p:tav tm="100000">
                                          <p:val>
                                            <p:strVal val="#ppt_x"/>
                                          </p:val>
                                        </p:tav>
                                      </p:tavLst>
                                    </p:anim>
                                    <p:anim calcmode="lin" valueType="num">
                                      <p:cBhvr>
                                        <p:cTn id="33" dur="1000" fill="hold"/>
                                        <p:tgtEl>
                                          <p:spTgt spid="29"/>
                                        </p:tgtEl>
                                        <p:attrNameLst>
                                          <p:attrName>ppt_y</p:attrName>
                                        </p:attrNameLst>
                                      </p:cBhvr>
                                      <p:tavLst>
                                        <p:tav tm="0">
                                          <p:val>
                                            <p:strVal val="#ppt_y"/>
                                          </p:val>
                                        </p:tav>
                                        <p:tav tm="100000">
                                          <p:val>
                                            <p:strVal val="#ppt_y"/>
                                          </p:val>
                                        </p:tav>
                                      </p:tavLst>
                                    </p:anim>
                                    <p:animEffect transition="in" filter="wipe(right)" prLst="gradientSize: 0.1">
                                      <p:cBhvr>
                                        <p:cTn id="34" dur="1000"/>
                                        <p:tgtEl>
                                          <p:spTgt spid="29"/>
                                        </p:tgtEl>
                                      </p:cBhvr>
                                    </p:animEffect>
                                  </p:childTnLst>
                                </p:cTn>
                              </p:par>
                              <p:par>
                                <p:cTn id="35" presetID="29" presetClass="entr" presetSubtype="0"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p:cTn id="37" dur="1000" fill="hold"/>
                                        <p:tgtEl>
                                          <p:spTgt spid="30"/>
                                        </p:tgtEl>
                                        <p:attrNameLst>
                                          <p:attrName>ppt_x</p:attrName>
                                        </p:attrNameLst>
                                      </p:cBhvr>
                                      <p:tavLst>
                                        <p:tav tm="0">
                                          <p:val>
                                            <p:strVal val="#ppt_x-.2"/>
                                          </p:val>
                                        </p:tav>
                                        <p:tav tm="100000">
                                          <p:val>
                                            <p:strVal val="#ppt_x"/>
                                          </p:val>
                                        </p:tav>
                                      </p:tavLst>
                                    </p:anim>
                                    <p:anim calcmode="lin" valueType="num">
                                      <p:cBhvr>
                                        <p:cTn id="38" dur="1000" fill="hold"/>
                                        <p:tgtEl>
                                          <p:spTgt spid="30"/>
                                        </p:tgtEl>
                                        <p:attrNameLst>
                                          <p:attrName>ppt_y</p:attrName>
                                        </p:attrNameLst>
                                      </p:cBhvr>
                                      <p:tavLst>
                                        <p:tav tm="0">
                                          <p:val>
                                            <p:strVal val="#ppt_y"/>
                                          </p:val>
                                        </p:tav>
                                        <p:tav tm="100000">
                                          <p:val>
                                            <p:strVal val="#ppt_y"/>
                                          </p:val>
                                        </p:tav>
                                      </p:tavLst>
                                    </p:anim>
                                    <p:animEffect transition="in" filter="wipe(right)" prLst="gradientSize: 0.1">
                                      <p:cBhvr>
                                        <p:cTn id="39" dur="10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6" grpId="0"/>
      <p:bldP spid="16" grpId="1"/>
      <p:bldP spid="18" grpId="0"/>
      <p:bldP spid="18" grpId="1"/>
      <p:bldP spid="29" grpId="0"/>
      <p:bldP spid="29" grpId="1"/>
      <p:bldP spid="30" grpId="0"/>
      <p:bldP spid="30" grpId="1"/>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排序法</a:t>
            </a:r>
          </a:p>
        </p:txBody>
      </p:sp>
      <p:sp>
        <p:nvSpPr>
          <p:cNvPr id="9" name="矩形 8"/>
          <p:cNvSpPr/>
          <p:nvPr/>
        </p:nvSpPr>
        <p:spPr>
          <a:xfrm>
            <a:off x="1252220" y="972820"/>
            <a:ext cx="9992360" cy="1706880"/>
          </a:xfrm>
          <a:prstGeom prst="rect">
            <a:avLst/>
          </a:prstGeom>
          <a:ln>
            <a:solidFill>
              <a:srgbClr val="9B552C"/>
            </a:solidFill>
          </a:ln>
        </p:spPr>
        <p:txBody>
          <a:bodyPr wrap="square">
            <a:spAutoFit/>
          </a:bodyPr>
          <a:lstStyle/>
          <a:p>
            <a:pPr indent="482600" algn="l">
              <a:lnSpc>
                <a:spcPct val="150000"/>
              </a:lnSpc>
              <a:spcAft>
                <a:spcPts val="0"/>
              </a:spcAft>
            </a:pPr>
            <a:r>
              <a:rPr sz="1400" b="1" dirty="0">
                <a:solidFill>
                  <a:schemeClr val="tx1"/>
                </a:solidFill>
                <a:latin typeface="微软雅黑" panose="020B0503020204020204" charset="-122"/>
                <a:ea typeface="微软雅黑" panose="020B0503020204020204" charset="-122"/>
                <a:cs typeface="微软雅黑" panose="020B0503020204020204" charset="-122"/>
              </a:rPr>
              <a:t>(二)交替排序法</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交替排序法也是运用得比较普遍的一种绩效考核方法。它的操作步骤如下:</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(1)将需要考核的所有人员选出来,然后把不是很熟悉因而无法对其进行考核的人员删去;(2)分别针对每一个考核要素开展评估,找出各考核要素上表现最好的员工,将其排在第一位,再找出最差的员工,将其排在最后一位;(3)从剩下的人员当中选出最好的和最差的,分别排在第二位和倒数第二位。以此类推,直到所有必须被考核的员工都被排列到表格中为止。</a:t>
            </a:r>
          </a:p>
        </p:txBody>
      </p:sp>
      <p:graphicFrame>
        <p:nvGraphicFramePr>
          <p:cNvPr id="5" name="图示 4"/>
          <p:cNvGraphicFramePr/>
          <p:nvPr/>
        </p:nvGraphicFramePr>
        <p:xfrm>
          <a:off x="711200" y="2843530"/>
          <a:ext cx="11044555" cy="13335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文本框 3"/>
          <p:cNvSpPr txBox="1"/>
          <p:nvPr/>
        </p:nvSpPr>
        <p:spPr>
          <a:xfrm>
            <a:off x="3413760" y="4340225"/>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交替排序法绩效考核表</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7" name="表格 6"/>
          <p:cNvGraphicFramePr/>
          <p:nvPr>
            <p:custDataLst>
              <p:tags r:id="rId2"/>
            </p:custDataLst>
          </p:nvPr>
        </p:nvGraphicFramePr>
        <p:xfrm>
          <a:off x="1260475" y="4624705"/>
          <a:ext cx="9946640" cy="1920240"/>
        </p:xfrm>
        <a:graphic>
          <a:graphicData uri="http://schemas.openxmlformats.org/drawingml/2006/table">
            <a:tbl>
              <a:tblPr firstRow="1" bandRow="1">
                <a:tableStyleId>{5940675A-B579-460E-94D1-54222C63F5DA}</a:tableStyleId>
              </a:tblPr>
              <a:tblGrid>
                <a:gridCol w="9946640">
                  <a:extLst>
                    <a:ext uri="{9D8B030D-6E8A-4147-A177-3AD203B41FA5}">
                      <a16:colId xmlns:a16="http://schemas.microsoft.com/office/drawing/2014/main" val="20000"/>
                    </a:ext>
                  </a:extLst>
                </a:gridCol>
              </a:tblGrid>
              <a:tr h="1920240">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　　排序所依据的绩效考核要素:</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针对你所要考核的每一种绩效要素,将需要考核的所有员工姓名都列举出来。如需要考核的员工共20人。先将绩效最高的员工列在第1位,将绩效最差的员工列在第20位。然后将次优的员工列在第2位,将次差的员工列在第19位。将这一交替排序继续下去,直到所有的员工都被排列出来。绩效排序最高的员工1.</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11.</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2.</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12.</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3.</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13.</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4.</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14.</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5.</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15.</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6.</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16.</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7.</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17.</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8.</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18.</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9.</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19.</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10.</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20.</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绩效排序最低的员工</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4" grpId="0"/>
      <p:bldP spid="4" grpId="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排序法</a:t>
            </a:r>
          </a:p>
        </p:txBody>
      </p:sp>
      <p:sp>
        <p:nvSpPr>
          <p:cNvPr id="9" name="矩形 8"/>
          <p:cNvSpPr/>
          <p:nvPr/>
        </p:nvSpPr>
        <p:spPr>
          <a:xfrm>
            <a:off x="1252220" y="972820"/>
            <a:ext cx="9992360" cy="1060450"/>
          </a:xfrm>
          <a:prstGeom prst="rect">
            <a:avLst/>
          </a:prstGeom>
          <a:ln>
            <a:solidFill>
              <a:srgbClr val="9B552C"/>
            </a:solidFill>
          </a:ln>
        </p:spPr>
        <p:txBody>
          <a:bodyPr wrap="square">
            <a:spAutoFit/>
          </a:bodyPr>
          <a:lstStyle/>
          <a:p>
            <a:pPr indent="482600" algn="l">
              <a:lnSpc>
                <a:spcPct val="150000"/>
              </a:lnSpc>
              <a:spcAft>
                <a:spcPts val="0"/>
              </a:spcAft>
            </a:pPr>
            <a:r>
              <a:rPr sz="1400" b="1" dirty="0">
                <a:solidFill>
                  <a:schemeClr val="tx1"/>
                </a:solidFill>
                <a:latin typeface="微软雅黑" panose="020B0503020204020204" charset="-122"/>
                <a:ea typeface="微软雅黑" panose="020B0503020204020204" charset="-122"/>
                <a:cs typeface="微软雅黑" panose="020B0503020204020204" charset="-122"/>
              </a:rPr>
              <a:t>(三)配对比较法</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配对比较法是根据每一种绩效考核要素(如“工作数量”“工作质量”等)将每一位员工与其他员工进行配对比较,根据比较的结果排列出他们的绩效名次。</a:t>
            </a:r>
          </a:p>
        </p:txBody>
      </p:sp>
      <p:graphicFrame>
        <p:nvGraphicFramePr>
          <p:cNvPr id="5" name="图示 4"/>
          <p:cNvGraphicFramePr/>
          <p:nvPr/>
        </p:nvGraphicFramePr>
        <p:xfrm>
          <a:off x="574040" y="2246630"/>
          <a:ext cx="11044555" cy="166751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文本框 3"/>
          <p:cNvSpPr txBox="1"/>
          <p:nvPr/>
        </p:nvSpPr>
        <p:spPr>
          <a:xfrm>
            <a:off x="3556000" y="4260850"/>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配对比较法示例</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7" name="表格 6"/>
          <p:cNvGraphicFramePr/>
          <p:nvPr>
            <p:custDataLst>
              <p:tags r:id="rId2"/>
            </p:custDataLst>
          </p:nvPr>
        </p:nvGraphicFramePr>
        <p:xfrm>
          <a:off x="1229995" y="4572000"/>
          <a:ext cx="10033635" cy="1920240"/>
        </p:xfrm>
        <a:graphic>
          <a:graphicData uri="http://schemas.openxmlformats.org/drawingml/2006/table">
            <a:tbl>
              <a:tblPr firstRow="1" bandRow="1">
                <a:tableStyleId>{5940675A-B579-460E-94D1-54222C63F5DA}</a:tableStyleId>
              </a:tblPr>
              <a:tblGrid>
                <a:gridCol w="822325">
                  <a:extLst>
                    <a:ext uri="{9D8B030D-6E8A-4147-A177-3AD203B41FA5}">
                      <a16:colId xmlns:a16="http://schemas.microsoft.com/office/drawing/2014/main" val="20000"/>
                    </a:ext>
                  </a:extLst>
                </a:gridCol>
                <a:gridCol w="826135">
                  <a:extLst>
                    <a:ext uri="{9D8B030D-6E8A-4147-A177-3AD203B41FA5}">
                      <a16:colId xmlns:a16="http://schemas.microsoft.com/office/drawing/2014/main" val="20001"/>
                    </a:ext>
                  </a:extLst>
                </a:gridCol>
                <a:gridCol w="822325">
                  <a:extLst>
                    <a:ext uri="{9D8B030D-6E8A-4147-A177-3AD203B41FA5}">
                      <a16:colId xmlns:a16="http://schemas.microsoft.com/office/drawing/2014/main" val="20002"/>
                    </a:ext>
                  </a:extLst>
                </a:gridCol>
                <a:gridCol w="824865">
                  <a:extLst>
                    <a:ext uri="{9D8B030D-6E8A-4147-A177-3AD203B41FA5}">
                      <a16:colId xmlns:a16="http://schemas.microsoft.com/office/drawing/2014/main" val="20003"/>
                    </a:ext>
                  </a:extLst>
                </a:gridCol>
                <a:gridCol w="822325">
                  <a:extLst>
                    <a:ext uri="{9D8B030D-6E8A-4147-A177-3AD203B41FA5}">
                      <a16:colId xmlns:a16="http://schemas.microsoft.com/office/drawing/2014/main" val="20004"/>
                    </a:ext>
                  </a:extLst>
                </a:gridCol>
                <a:gridCol w="822960">
                  <a:extLst>
                    <a:ext uri="{9D8B030D-6E8A-4147-A177-3AD203B41FA5}">
                      <a16:colId xmlns:a16="http://schemas.microsoft.com/office/drawing/2014/main" val="20005"/>
                    </a:ext>
                  </a:extLst>
                </a:gridCol>
                <a:gridCol w="825500">
                  <a:extLst>
                    <a:ext uri="{9D8B030D-6E8A-4147-A177-3AD203B41FA5}">
                      <a16:colId xmlns:a16="http://schemas.microsoft.com/office/drawing/2014/main" val="20006"/>
                    </a:ext>
                  </a:extLst>
                </a:gridCol>
                <a:gridCol w="822325">
                  <a:extLst>
                    <a:ext uri="{9D8B030D-6E8A-4147-A177-3AD203B41FA5}">
                      <a16:colId xmlns:a16="http://schemas.microsoft.com/office/drawing/2014/main" val="20007"/>
                    </a:ext>
                  </a:extLst>
                </a:gridCol>
                <a:gridCol w="825500">
                  <a:extLst>
                    <a:ext uri="{9D8B030D-6E8A-4147-A177-3AD203B41FA5}">
                      <a16:colId xmlns:a16="http://schemas.microsoft.com/office/drawing/2014/main" val="20008"/>
                    </a:ext>
                  </a:extLst>
                </a:gridCol>
                <a:gridCol w="822325">
                  <a:extLst>
                    <a:ext uri="{9D8B030D-6E8A-4147-A177-3AD203B41FA5}">
                      <a16:colId xmlns:a16="http://schemas.microsoft.com/office/drawing/2014/main" val="20009"/>
                    </a:ext>
                  </a:extLst>
                </a:gridCol>
                <a:gridCol w="822325">
                  <a:extLst>
                    <a:ext uri="{9D8B030D-6E8A-4147-A177-3AD203B41FA5}">
                      <a16:colId xmlns:a16="http://schemas.microsoft.com/office/drawing/2014/main" val="20010"/>
                    </a:ext>
                  </a:extLst>
                </a:gridCol>
                <a:gridCol w="974725">
                  <a:extLst>
                    <a:ext uri="{9D8B030D-6E8A-4147-A177-3AD203B41FA5}">
                      <a16:colId xmlns:a16="http://schemas.microsoft.com/office/drawing/2014/main" val="20011"/>
                    </a:ext>
                  </a:extLst>
                </a:gridCol>
              </a:tblGrid>
              <a:tr h="213360">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就“工作态度”要素所做的考核</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就“工作数量”要素所做的考核</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213360">
                <a:tc gridSpan="6">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被考核员工姓名: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被考核员工姓名: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李</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钟</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陈</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邹</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汤</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李</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钟</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陈</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邹</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汤</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李</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李</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钟</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钟</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陈</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陈</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邹</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邹</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汤</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汤</a:t>
                      </a: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2+</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4+</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2+</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4+</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2+</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2+</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4" grpId="0"/>
      <p:bldP spid="4" grpId="1"/>
    </p:bld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排序法</a:t>
            </a:r>
          </a:p>
        </p:txBody>
      </p:sp>
      <p:sp>
        <p:nvSpPr>
          <p:cNvPr id="9" name="矩形 8"/>
          <p:cNvSpPr/>
          <p:nvPr/>
        </p:nvSpPr>
        <p:spPr>
          <a:xfrm>
            <a:off x="1252220" y="972820"/>
            <a:ext cx="9992360" cy="1706880"/>
          </a:xfrm>
          <a:prstGeom prst="rect">
            <a:avLst/>
          </a:prstGeom>
          <a:ln>
            <a:solidFill>
              <a:srgbClr val="9B552C"/>
            </a:solidFill>
          </a:ln>
        </p:spPr>
        <p:txBody>
          <a:bodyPr wrap="square">
            <a:spAutoFit/>
          </a:bodyPr>
          <a:lstStyle/>
          <a:p>
            <a:pPr indent="482600" algn="l">
              <a:lnSpc>
                <a:spcPct val="150000"/>
              </a:lnSpc>
              <a:spcAft>
                <a:spcPts val="0"/>
              </a:spcAft>
            </a:pPr>
            <a:r>
              <a:rPr sz="1400" b="1" dirty="0">
                <a:solidFill>
                  <a:schemeClr val="tx1"/>
                </a:solidFill>
                <a:latin typeface="微软雅黑" panose="020B0503020204020204" charset="-122"/>
                <a:ea typeface="微软雅黑" panose="020B0503020204020204" charset="-122"/>
                <a:cs typeface="微软雅黑" panose="020B0503020204020204" charset="-122"/>
              </a:rPr>
              <a:t>(四)强制分配法</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该方法并不完全依据于绩效考核得分,而是按照事物“两头小、中间大”的正态分布规律,先确定好各等级在总数中所占的比例,然后按照每个员工绩效的相对优劣程度,强制列入其中的一定等级。</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强制分配法与“按照一条曲线进行等级评定”的意思基本相同。使用这种方法,一般都是按照一种提前确定的比例将被考核者分别分配到每一个工作绩效等级上去。</a:t>
            </a:r>
          </a:p>
        </p:txBody>
      </p:sp>
      <p:graphicFrame>
        <p:nvGraphicFramePr>
          <p:cNvPr id="5" name="图示 4"/>
          <p:cNvGraphicFramePr/>
          <p:nvPr/>
        </p:nvGraphicFramePr>
        <p:xfrm>
          <a:off x="791210" y="2987040"/>
          <a:ext cx="11044555" cy="166751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0" name="文本框 99"/>
          <p:cNvSpPr txBox="1"/>
          <p:nvPr/>
        </p:nvSpPr>
        <p:spPr>
          <a:xfrm>
            <a:off x="3556000" y="4822825"/>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强制分配比例示例</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3" name="表格 2"/>
          <p:cNvGraphicFramePr/>
          <p:nvPr>
            <p:custDataLst>
              <p:tags r:id="rId2"/>
            </p:custDataLst>
          </p:nvPr>
        </p:nvGraphicFramePr>
        <p:xfrm>
          <a:off x="1275715" y="5129530"/>
          <a:ext cx="9944735" cy="1280160"/>
        </p:xfrm>
        <a:graphic>
          <a:graphicData uri="http://schemas.openxmlformats.org/drawingml/2006/table">
            <a:tbl>
              <a:tblPr firstRow="1" bandRow="1">
                <a:tableStyleId>{5940675A-B579-460E-94D1-54222C63F5DA}</a:tableStyleId>
              </a:tblPr>
              <a:tblGrid>
                <a:gridCol w="3155315">
                  <a:extLst>
                    <a:ext uri="{9D8B030D-6E8A-4147-A177-3AD203B41FA5}">
                      <a16:colId xmlns:a16="http://schemas.microsoft.com/office/drawing/2014/main" val="20000"/>
                    </a:ext>
                  </a:extLst>
                </a:gridCol>
                <a:gridCol w="3289935">
                  <a:extLst>
                    <a:ext uri="{9D8B030D-6E8A-4147-A177-3AD203B41FA5}">
                      <a16:colId xmlns:a16="http://schemas.microsoft.com/office/drawing/2014/main" val="20001"/>
                    </a:ext>
                  </a:extLst>
                </a:gridCol>
                <a:gridCol w="3499485">
                  <a:extLst>
                    <a:ext uri="{9D8B030D-6E8A-4147-A177-3AD203B41FA5}">
                      <a16:colId xmlns:a16="http://schemas.microsoft.com/office/drawing/2014/main" val="20002"/>
                    </a:ext>
                  </a:extLst>
                </a:gridCol>
              </a:tblGrid>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等级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相应绩效情况</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比例分配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一级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绩效最高的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15%</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二级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绩效较高的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20%</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三级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绩效一般的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40%</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四级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绩效低于要求水平的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15%</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五级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绩效很低的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10%</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0"/>
                                        </p:tgtEl>
                                        <p:attrNameLst>
                                          <p:attrName>style.visibility</p:attrName>
                                        </p:attrNameLst>
                                      </p:cBhvr>
                                      <p:to>
                                        <p:strVal val="visible"/>
                                      </p:to>
                                    </p:set>
                                    <p:anim calcmode="lin" valueType="num">
                                      <p:cBhvr additive="base">
                                        <p:cTn id="20" dur="500" fill="hold"/>
                                        <p:tgtEl>
                                          <p:spTgt spid="100"/>
                                        </p:tgtEl>
                                        <p:attrNameLst>
                                          <p:attrName>ppt_x</p:attrName>
                                        </p:attrNameLst>
                                      </p:cBhvr>
                                      <p:tavLst>
                                        <p:tav tm="0">
                                          <p:val>
                                            <p:strVal val="#ppt_x"/>
                                          </p:val>
                                        </p:tav>
                                        <p:tav tm="100000">
                                          <p:val>
                                            <p:strVal val="#ppt_x"/>
                                          </p:val>
                                        </p:tav>
                                      </p:tavLst>
                                    </p:anim>
                                    <p:anim calcmode="lin" valueType="num">
                                      <p:cBhvr additive="base">
                                        <p:cTn id="21" dur="500" fill="hold"/>
                                        <p:tgtEl>
                                          <p:spTgt spid="100"/>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500" fill="hold"/>
                                        <p:tgtEl>
                                          <p:spTgt spid="3"/>
                                        </p:tgtEl>
                                        <p:attrNameLst>
                                          <p:attrName>ppt_x</p:attrName>
                                        </p:attrNameLst>
                                      </p:cBhvr>
                                      <p:tavLst>
                                        <p:tav tm="0">
                                          <p:val>
                                            <p:strVal val="#ppt_x"/>
                                          </p:val>
                                        </p:tav>
                                        <p:tav tm="100000">
                                          <p:val>
                                            <p:strVal val="#ppt_x"/>
                                          </p:val>
                                        </p:tav>
                                      </p:tavLst>
                                    </p:anim>
                                    <p:anim calcmode="lin" valueType="num">
                                      <p:cBhvr additive="base">
                                        <p:cTn id="25"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100" grpId="0"/>
      <p:bldP spid="100" grpId="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图尺度评价法</a:t>
            </a:r>
          </a:p>
        </p:txBody>
      </p:sp>
      <p:sp>
        <p:nvSpPr>
          <p:cNvPr id="9" name="矩形 8"/>
          <p:cNvSpPr/>
          <p:nvPr/>
        </p:nvSpPr>
        <p:spPr>
          <a:xfrm>
            <a:off x="1252220" y="972820"/>
            <a:ext cx="9992360" cy="1938020"/>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图尺度评价法又称图形等级量表法、图解式考核法,是一种最简单和运用最普遍的绩效评价方法。</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它列举了一些绩效特征要素(如“质量”和“可靠性”等),同时还分别为每一个绩效特征要素列举出了取值范围(如从“不令人满意”到“优异”),并对每个取值范围进行了明确的界定和描述。在进行绩效考核时,管理者只需在最能够反映下属员工在某一项绩效特征要素的分数上画圈或者打钩,然后再将员工在所有要素上的得分进行加总,即得到其最终的工作绩效考核结果。</a:t>
            </a:r>
          </a:p>
        </p:txBody>
      </p:sp>
      <p:graphicFrame>
        <p:nvGraphicFramePr>
          <p:cNvPr id="5" name="图示 4"/>
          <p:cNvGraphicFramePr/>
          <p:nvPr/>
        </p:nvGraphicFramePr>
        <p:xfrm>
          <a:off x="791210" y="3302000"/>
          <a:ext cx="11044555" cy="2628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图尺度评价法</a:t>
            </a:r>
          </a:p>
        </p:txBody>
      </p:sp>
      <p:graphicFrame>
        <p:nvGraphicFramePr>
          <p:cNvPr id="3" name="表格 2"/>
          <p:cNvGraphicFramePr/>
          <p:nvPr>
            <p:custDataLst>
              <p:tags r:id="rId2"/>
            </p:custDataLst>
          </p:nvPr>
        </p:nvGraphicFramePr>
        <p:xfrm>
          <a:off x="528955" y="1383665"/>
          <a:ext cx="11283315" cy="5029200"/>
        </p:xfrm>
        <a:graphic>
          <a:graphicData uri="http://schemas.openxmlformats.org/drawingml/2006/table">
            <a:tbl>
              <a:tblPr firstRow="1" bandRow="1">
                <a:tableStyleId>{5940675A-B579-460E-94D1-54222C63F5DA}</a:tableStyleId>
              </a:tblPr>
              <a:tblGrid>
                <a:gridCol w="2708275">
                  <a:extLst>
                    <a:ext uri="{9D8B030D-6E8A-4147-A177-3AD203B41FA5}">
                      <a16:colId xmlns:a16="http://schemas.microsoft.com/office/drawing/2014/main" val="20000"/>
                    </a:ext>
                  </a:extLst>
                </a:gridCol>
                <a:gridCol w="902970">
                  <a:extLst>
                    <a:ext uri="{9D8B030D-6E8A-4147-A177-3AD203B41FA5}">
                      <a16:colId xmlns:a16="http://schemas.microsoft.com/office/drawing/2014/main" val="20001"/>
                    </a:ext>
                  </a:extLst>
                </a:gridCol>
                <a:gridCol w="1203960">
                  <a:extLst>
                    <a:ext uri="{9D8B030D-6E8A-4147-A177-3AD203B41FA5}">
                      <a16:colId xmlns:a16="http://schemas.microsoft.com/office/drawing/2014/main" val="20002"/>
                    </a:ext>
                  </a:extLst>
                </a:gridCol>
                <a:gridCol w="603250">
                  <a:extLst>
                    <a:ext uri="{9D8B030D-6E8A-4147-A177-3AD203B41FA5}">
                      <a16:colId xmlns:a16="http://schemas.microsoft.com/office/drawing/2014/main" val="20003"/>
                    </a:ext>
                  </a:extLst>
                </a:gridCol>
                <a:gridCol w="1807845">
                  <a:extLst>
                    <a:ext uri="{9D8B030D-6E8A-4147-A177-3AD203B41FA5}">
                      <a16:colId xmlns:a16="http://schemas.microsoft.com/office/drawing/2014/main" val="20004"/>
                    </a:ext>
                  </a:extLst>
                </a:gridCol>
                <a:gridCol w="1186815">
                  <a:extLst>
                    <a:ext uri="{9D8B030D-6E8A-4147-A177-3AD203B41FA5}">
                      <a16:colId xmlns:a16="http://schemas.microsoft.com/office/drawing/2014/main" val="20005"/>
                    </a:ext>
                  </a:extLst>
                </a:gridCol>
                <a:gridCol w="311150">
                  <a:extLst>
                    <a:ext uri="{9D8B030D-6E8A-4147-A177-3AD203B41FA5}">
                      <a16:colId xmlns:a16="http://schemas.microsoft.com/office/drawing/2014/main" val="20006"/>
                    </a:ext>
                  </a:extLst>
                </a:gridCol>
                <a:gridCol w="2559050">
                  <a:extLst>
                    <a:ext uri="{9D8B030D-6E8A-4147-A177-3AD203B41FA5}">
                      <a16:colId xmlns:a16="http://schemas.microsoft.com/office/drawing/2014/main" val="20007"/>
                    </a:ext>
                  </a:extLst>
                </a:gridCol>
              </a:tblGrid>
              <a:tr h="182880">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员工姓名:</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职位:</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所属部门:</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员工薪酬:</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2880">
                <a:tc gridSpan="8">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绩效考核目的:□年度例行考核　□晋升　□绩效不佳　□工资调整　□试用期结束　□其他</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182880">
                <a:tc gridSpan="2">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员工到现职时间:</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上次考核时间:</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正式考核日期:</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548640">
                <a:tc gridSpan="8">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　　说明:请根据员工当前所从事工作的要求,仔细对员工的工作绩效进行评价。在能够反映员工绩效的小方框中打钩。如果绩效方框不适合某一员工,请以N来说明。请按照尺度表所表明的取值范围,来确定员工在每一绩效要素上的得分,并将其填写在相应的用于填写分数的地方。最终的工作绩效结果通过将所有分数进行加总和平均而得出。</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182880">
                <a:tc gridSpan="8">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考核等级说明</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731520">
                <a:tc gridSpan="8">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杰出,Outstanding):在所有方面的绩效都十分突出,且明显比其他人优异。V(很好,VeryGood):工作绩效在大多数方面明显超出职位的要求,工作绩效是高质量的,并且在考核期内一贯如此。G(好,Good):属于称职的、可信赖的绩效水平,达到了绩效标准的要求。I(需要改进,ImprovementNeeded):在某些方面存在绩效缺陷,需要进行改进。U(不令人满意,Unsatisfactory):工作绩效水平总的来说让人无法接受,必须立即改进。绩效考核等级在这一水平上的员工不能增加工资。N(不适合评价,NotRated):绩效考核标准不适用此人,或现在对此人进行评价为时尚早。</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274320">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总体绩效评价要素</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考核尺度</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评价依据或评语</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548640">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(1)质量:所完成工作的精确性、彻底性和可接受性。</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　　90~100分V	□　　	80~89分G	□　　	70~79分I	□　　	60~69分U	□　　	60分以下</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得分:  </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548640">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(2)生产率:在某一特定时间周期内所完成的工作数量和工作效率。</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　　90~100分V	□　　	80~89分G	□　　	70~79分I	□　　	60~69分U	□　　	60分以下</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得分:   </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548640">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(3)工作知识:在工作中运用实践经验、技能以及信息的情况。</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　　90~100分V	□　　	80~89分G	□　　	70~79分I	□　　	60~69分U	□　　	60分以下</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得分:   </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548640">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(4)可靠性:员工在完成工作任务并持续改进方面值得信赖的程度。</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　　90~100分V	□　　	80~89分G	□　　	70~79分I	□　　	60~69分U	□　　	60分以下</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得分:   </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548640">
                <a:tc gridSpan="3">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(5)勤勉性:员工上下班的准时程度、遵守规定的工间休息、用餐时间的情况以及总体的出勤率。</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O□　　90~100分V	□　　	80~89分G	□　　	70~79分I	□　　	60~69分U	□　　	60分以下</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得分:  </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a:lnL w="12700" cap="flat" cmpd="sng" algn="ctr">
                      <a:solidFill>
                        <a:srgbClr val="00FFFF"/>
                      </a:solidFill>
                      <a:prstDash val="solid"/>
                      <a:roun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bl>
          </a:graphicData>
        </a:graphic>
      </p:graphicFrame>
      <p:sp>
        <p:nvSpPr>
          <p:cNvPr id="100" name="文本框 99"/>
          <p:cNvSpPr txBox="1"/>
          <p:nvPr/>
        </p:nvSpPr>
        <p:spPr>
          <a:xfrm>
            <a:off x="528955" y="1076960"/>
            <a:ext cx="5080000" cy="30670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方正书宋_GBK" charset="0"/>
              </a:rPr>
              <a:t>图尺度评价法的典型示例</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ppt_x"/>
                                          </p:val>
                                        </p:tav>
                                        <p:tav tm="100000">
                                          <p:val>
                                            <p:strVal val="#ppt_x"/>
                                          </p:val>
                                        </p:tav>
                                      </p:tavLst>
                                    </p:anim>
                                    <p:anim calcmode="lin" valueType="num">
                                      <p:cBhvr additive="base">
                                        <p:cTn id="17"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图尺度评价法</a:t>
            </a:r>
          </a:p>
        </p:txBody>
      </p:sp>
      <p:sp>
        <p:nvSpPr>
          <p:cNvPr id="4" name="文本框 3"/>
          <p:cNvSpPr txBox="1"/>
          <p:nvPr/>
        </p:nvSpPr>
        <p:spPr>
          <a:xfrm>
            <a:off x="645795" y="1160145"/>
            <a:ext cx="5080000" cy="306705"/>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针对实际工作职责的图尺度绩效评价示例</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局部内容</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zh-CN" altLang="en-US" sz="1400">
              <a:latin typeface="微软雅黑" panose="020B0503020204020204" charset="-122"/>
              <a:ea typeface="微软雅黑" panose="020B0503020204020204" charset="-122"/>
              <a:cs typeface="微软雅黑" panose="020B0503020204020204" charset="-122"/>
            </a:endParaRPr>
          </a:p>
        </p:txBody>
      </p:sp>
      <p:graphicFrame>
        <p:nvGraphicFramePr>
          <p:cNvPr id="5" name="表格 4"/>
          <p:cNvGraphicFramePr/>
          <p:nvPr>
            <p:custDataLst>
              <p:tags r:id="rId2"/>
            </p:custDataLst>
          </p:nvPr>
        </p:nvGraphicFramePr>
        <p:xfrm>
          <a:off x="645160" y="1522730"/>
          <a:ext cx="10898505" cy="4419600"/>
        </p:xfrm>
        <a:graphic>
          <a:graphicData uri="http://schemas.openxmlformats.org/drawingml/2006/table">
            <a:tbl>
              <a:tblPr firstRow="1" bandRow="1">
                <a:tableStyleId>{5940675A-B579-460E-94D1-54222C63F5DA}</a:tableStyleId>
              </a:tblPr>
              <a:tblGrid>
                <a:gridCol w="2682875">
                  <a:extLst>
                    <a:ext uri="{9D8B030D-6E8A-4147-A177-3AD203B41FA5}">
                      <a16:colId xmlns:a16="http://schemas.microsoft.com/office/drawing/2014/main" val="20000"/>
                    </a:ext>
                  </a:extLst>
                </a:gridCol>
                <a:gridCol w="2686050">
                  <a:extLst>
                    <a:ext uri="{9D8B030D-6E8A-4147-A177-3AD203B41FA5}">
                      <a16:colId xmlns:a16="http://schemas.microsoft.com/office/drawing/2014/main" val="20001"/>
                    </a:ext>
                  </a:extLst>
                </a:gridCol>
                <a:gridCol w="2681605">
                  <a:extLst>
                    <a:ext uri="{9D8B030D-6E8A-4147-A177-3AD203B41FA5}">
                      <a16:colId xmlns:a16="http://schemas.microsoft.com/office/drawing/2014/main" val="20002"/>
                    </a:ext>
                  </a:extLst>
                </a:gridCol>
                <a:gridCol w="2847975">
                  <a:extLst>
                    <a:ext uri="{9D8B030D-6E8A-4147-A177-3AD203B41FA5}">
                      <a16:colId xmlns:a16="http://schemas.microsoft.com/office/drawing/2014/main" val="20003"/>
                    </a:ext>
                  </a:extLst>
                </a:gridCol>
              </a:tblGrid>
              <a:tr h="144780">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姓名: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职位: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评价者姓名: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评价者职位: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95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评价者所属部门: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评价期间:××××年×月×日至××××年×月×日</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144780">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考核等级说明</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895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(1)未能达到工作要求(2)基本达到工作要求(3)完全达到工作要求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(4)很好地达到了工作要求(5)超过了工作要求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144780">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工作内容与职责</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被考核职位:行政秘书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144780">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A.打字速写</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权重:30%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考核等级:1□　2□　3□　4□　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115951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以每分钟60个字的速度按照适当格式准确地将来自以下各个方面的指令录入为电子文件:口头指示、录音内容、手写笔记或正式笔记、总经理的手写材料、手写会议纪要等;打印通知、会议议程、工作日程和其他内容材料;汇总和打印经营报告和其他各种报告,包括文本和表格;打印从报纸杂志上摘选下来的文章,整理和打印信件、备忘录、文件副本以及其他要求打印的文件。</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评语:</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144780">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B.接待</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权重:25%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考核等级:1□　2□　3□　4□　5□</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86868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接待来电来访人员,有礼貌地为来电者和来访者提供帮助;接听电话,传达消息,提供信息或将电话转给适当的人;对来访者表示欢迎,为来访者提供信息或直接将客人引到相应的办公室或同事那里;在客人等待期间作为主人提供临时帮助;操作自动应答设备;对来电者和来访者的情况做好记录。</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评语: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14478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14478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员工签名: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考核者签名:</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4" grpId="0"/>
      <p:bldP spid="4" grpId="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关键事件法</a:t>
            </a:r>
          </a:p>
        </p:txBody>
      </p:sp>
      <p:sp>
        <p:nvSpPr>
          <p:cNvPr id="9" name="矩形 8"/>
          <p:cNvSpPr/>
          <p:nvPr/>
        </p:nvSpPr>
        <p:spPr>
          <a:xfrm>
            <a:off x="1252220" y="972820"/>
            <a:ext cx="9992360" cy="1383665"/>
          </a:xfrm>
          <a:prstGeom prst="rect">
            <a:avLst/>
          </a:prstGeom>
          <a:ln>
            <a:solidFill>
              <a:srgbClr val="9B552C"/>
            </a:solidFill>
          </a:ln>
        </p:spPr>
        <p:txBody>
          <a:bodyPr wrap="square">
            <a:spAutoFit/>
          </a:bodyPr>
          <a:lstStyle/>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关键事件法是由美国学者弗拉赖根和伯恩斯共同创立的。这种方法要求考核者将每一位被考核者在工作过程中所表现出来的非常好的行为或非常不好的行为(关键事件)记录下来,然后每隔一段时间,如一个季度或半年,考核者与被考核者面对面地以所记录的事件为例,来共同讨论后者的工作绩效。</a:t>
            </a:r>
          </a:p>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该方法要求记录的事件必须是关键事件,那些对工作成功或失败没有直接影响的行为,则不在记录范围之内。</a:t>
            </a:r>
          </a:p>
        </p:txBody>
      </p:sp>
      <p:graphicFrame>
        <p:nvGraphicFramePr>
          <p:cNvPr id="5" name="图示 4"/>
          <p:cNvGraphicFramePr/>
          <p:nvPr/>
        </p:nvGraphicFramePr>
        <p:xfrm>
          <a:off x="791210" y="2651760"/>
          <a:ext cx="11044555" cy="166751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0" name="文本框 99"/>
          <p:cNvSpPr txBox="1"/>
          <p:nvPr/>
        </p:nvSpPr>
        <p:spPr>
          <a:xfrm>
            <a:off x="3556000" y="4487545"/>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关键事件法应用实例</a:t>
            </a:r>
          </a:p>
        </p:txBody>
      </p:sp>
      <p:graphicFrame>
        <p:nvGraphicFramePr>
          <p:cNvPr id="4" name="表格 3"/>
          <p:cNvGraphicFramePr/>
          <p:nvPr>
            <p:custDataLst>
              <p:tags r:id="rId2"/>
            </p:custDataLst>
          </p:nvPr>
        </p:nvGraphicFramePr>
        <p:xfrm>
          <a:off x="1262380" y="4794250"/>
          <a:ext cx="9945370" cy="1706880"/>
        </p:xfrm>
        <a:graphic>
          <a:graphicData uri="http://schemas.openxmlformats.org/drawingml/2006/table">
            <a:tbl>
              <a:tblPr firstRow="1" bandRow="1">
                <a:tableStyleId>{5940675A-B579-460E-94D1-54222C63F5DA}</a:tableStyleId>
              </a:tblPr>
              <a:tblGrid>
                <a:gridCol w="2175510">
                  <a:extLst>
                    <a:ext uri="{9D8B030D-6E8A-4147-A177-3AD203B41FA5}">
                      <a16:colId xmlns:a16="http://schemas.microsoft.com/office/drawing/2014/main" val="20000"/>
                    </a:ext>
                  </a:extLst>
                </a:gridCol>
                <a:gridCol w="3267710">
                  <a:extLst>
                    <a:ext uri="{9D8B030D-6E8A-4147-A177-3AD203B41FA5}">
                      <a16:colId xmlns:a16="http://schemas.microsoft.com/office/drawing/2014/main" val="20001"/>
                    </a:ext>
                  </a:extLst>
                </a:gridCol>
                <a:gridCol w="4502150">
                  <a:extLst>
                    <a:ext uri="{9D8B030D-6E8A-4147-A177-3AD203B41FA5}">
                      <a16:colId xmlns:a16="http://schemas.microsoft.com/office/drawing/2014/main" val="20002"/>
                    </a:ext>
                  </a:extLst>
                </a:gridCol>
              </a:tblGrid>
              <a:tr h="137160">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岗位:厂长助理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137795">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工作职责</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工作目标</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关键事件</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108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生产计划时间表的安排</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充分利用工厂中的人员和机器设备,及时完成订单生产</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采用新的生产计划安排系统;上个月订单的延误率降低了15%;上个月机器设备的利用率提高了10%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1211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原材料的采购和库存控制</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在保证充足的原材料供应的前提下,使库存成本降到最低</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上个月导致库存成本上升了20%;“A”类和“B”类零部件的采购过剩15%;“C”类零部件的采购则短缺20%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10845">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机器的维修保养</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不出现因机器故障而造成的停产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在工厂中建立了一套新的预防性机器维护保养系统;由于及时发现机器部件故障而防止了机器损坏</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00"/>
                                        </p:tgtEl>
                                        <p:attrNameLst>
                                          <p:attrName>style.visibility</p:attrName>
                                        </p:attrNameLst>
                                      </p:cBhvr>
                                      <p:to>
                                        <p:strVal val="visible"/>
                                      </p:to>
                                    </p:set>
                                    <p:anim calcmode="lin" valueType="num">
                                      <p:cBhvr additive="base">
                                        <p:cTn id="20" dur="500" fill="hold"/>
                                        <p:tgtEl>
                                          <p:spTgt spid="100"/>
                                        </p:tgtEl>
                                        <p:attrNameLst>
                                          <p:attrName>ppt_x</p:attrName>
                                        </p:attrNameLst>
                                      </p:cBhvr>
                                      <p:tavLst>
                                        <p:tav tm="0">
                                          <p:val>
                                            <p:strVal val="#ppt_x"/>
                                          </p:val>
                                        </p:tav>
                                        <p:tav tm="100000">
                                          <p:val>
                                            <p:strVal val="#ppt_x"/>
                                          </p:val>
                                        </p:tav>
                                      </p:tavLst>
                                    </p:anim>
                                    <p:anim calcmode="lin" valueType="num">
                                      <p:cBhvr additive="base">
                                        <p:cTn id="21" dur="500" fill="hold"/>
                                        <p:tgtEl>
                                          <p:spTgt spid="100"/>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100" grpId="0"/>
      <p:bldP spid="100" grpId="1"/>
    </p:bld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行为锚定法</a:t>
            </a:r>
          </a:p>
        </p:txBody>
      </p:sp>
      <p:sp>
        <p:nvSpPr>
          <p:cNvPr id="9" name="矩形 8"/>
          <p:cNvSpPr/>
          <p:nvPr/>
        </p:nvSpPr>
        <p:spPr>
          <a:xfrm>
            <a:off x="1252220" y="972820"/>
            <a:ext cx="9992360" cy="1938020"/>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行为锚定法是通过一些特定的关于优良绩效和不良绩效的描述性事例来对一个量化的尺度加以解释或锚定的方法。该方法将关键事件法和图尺度评价法的优点结合在一起,是一种比较有效的绩效考核方法。</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建立行为锚定法一般按照以下几个步骤进行:</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(1)获取关键事件。(2)开发绩效维度。(3)重新分配关键事件。(4)确定各关键事件的评定等级。(5)建立最终的行为锚定评价量表。</a:t>
            </a:r>
          </a:p>
        </p:txBody>
      </p:sp>
      <p:graphicFrame>
        <p:nvGraphicFramePr>
          <p:cNvPr id="5" name="图示 4"/>
          <p:cNvGraphicFramePr/>
          <p:nvPr/>
        </p:nvGraphicFramePr>
        <p:xfrm>
          <a:off x="791210" y="3302000"/>
          <a:ext cx="11044555" cy="2628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行为锚定法</a:t>
            </a:r>
          </a:p>
        </p:txBody>
      </p:sp>
      <p:sp>
        <p:nvSpPr>
          <p:cNvPr id="100" name="文本框 99"/>
          <p:cNvSpPr txBox="1"/>
          <p:nvPr/>
        </p:nvSpPr>
        <p:spPr>
          <a:xfrm>
            <a:off x="623570" y="1277620"/>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　客户服务行为等级锚定法示例</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3" name="表格 2"/>
          <p:cNvGraphicFramePr/>
          <p:nvPr>
            <p:custDataLst>
              <p:tags r:id="rId2"/>
            </p:custDataLst>
          </p:nvPr>
        </p:nvGraphicFramePr>
        <p:xfrm>
          <a:off x="623570" y="1614805"/>
          <a:ext cx="4622165" cy="4434840"/>
        </p:xfrm>
        <a:graphic>
          <a:graphicData uri="http://schemas.openxmlformats.org/drawingml/2006/table">
            <a:tbl>
              <a:tblPr firstRow="1" bandRow="1">
                <a:tableStyleId>{5940675A-B579-460E-94D1-54222C63F5DA}</a:tableStyleId>
              </a:tblPr>
              <a:tblGrid>
                <a:gridCol w="506095">
                  <a:extLst>
                    <a:ext uri="{9D8B030D-6E8A-4147-A177-3AD203B41FA5}">
                      <a16:colId xmlns:a16="http://schemas.microsoft.com/office/drawing/2014/main" val="20000"/>
                    </a:ext>
                  </a:extLst>
                </a:gridCol>
                <a:gridCol w="4116070">
                  <a:extLst>
                    <a:ext uri="{9D8B030D-6E8A-4147-A177-3AD203B41FA5}">
                      <a16:colId xmlns:a16="http://schemas.microsoft.com/office/drawing/2014/main" val="20001"/>
                    </a:ext>
                  </a:extLst>
                </a:gridCol>
              </a:tblGrid>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等级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等级描述</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被动地回应客户,拖延和含糊回答</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能够保持对客户的回应,有问必答</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3</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与客户保持紧密而清晰的沟通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4</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个人承担责任,能够亲自负责</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为客户而行动,提供超常服务</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6</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关注客户潜在需求,起到专业参谋作用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5435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7</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把握长远获利观点,与客户达成伙伴关系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pic>
        <p:nvPicPr>
          <p:cNvPr id="205" name="RL6-3.EPS" descr="id:2147510723;FounderCES"/>
          <p:cNvPicPr>
            <a:picLocks noChangeAspect="1"/>
          </p:cNvPicPr>
          <p:nvPr/>
        </p:nvPicPr>
        <p:blipFill>
          <a:blip r:embed="rId4"/>
          <a:stretch>
            <a:fillRect/>
          </a:stretch>
        </p:blipFill>
        <p:spPr>
          <a:xfrm>
            <a:off x="6097270" y="1668780"/>
            <a:ext cx="5898515" cy="4342765"/>
          </a:xfrm>
          <a:prstGeom prst="rect">
            <a:avLst/>
          </a:prstGeom>
        </p:spPr>
      </p:pic>
      <p:sp>
        <p:nvSpPr>
          <p:cNvPr id="4" name="文本框 3"/>
          <p:cNvSpPr txBox="1"/>
          <p:nvPr/>
        </p:nvSpPr>
        <p:spPr>
          <a:xfrm>
            <a:off x="6424930" y="1331595"/>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方正书宋_GBK" charset="0"/>
              </a:rPr>
              <a:t>商场售货员处理顾客退货行为的锚定量表</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fill="hold"/>
                                        <p:tgtEl>
                                          <p:spTgt spid="100"/>
                                        </p:tgtEl>
                                        <p:attrNameLst>
                                          <p:attrName>ppt_x</p:attrName>
                                        </p:attrNameLst>
                                      </p:cBhvr>
                                      <p:tavLst>
                                        <p:tav tm="0">
                                          <p:val>
                                            <p:strVal val="#ppt_x"/>
                                          </p:val>
                                        </p:tav>
                                        <p:tav tm="100000">
                                          <p:val>
                                            <p:strVal val="#ppt_x"/>
                                          </p:val>
                                        </p:tav>
                                      </p:tavLst>
                                    </p:anim>
                                    <p:anim calcmode="lin" valueType="num">
                                      <p:cBhvr additive="base">
                                        <p:cTn id="13" dur="500" fill="hold"/>
                                        <p:tgtEl>
                                          <p:spTgt spid="100"/>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ppt_x"/>
                                          </p:val>
                                        </p:tav>
                                        <p:tav tm="100000">
                                          <p:val>
                                            <p:strVal val="#ppt_x"/>
                                          </p:val>
                                        </p:tav>
                                      </p:tavLst>
                                    </p:anim>
                                    <p:anim calcmode="lin" valueType="num">
                                      <p:cBhvr additive="base">
                                        <p:cTn id="17" dur="50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205"/>
                                        </p:tgtEl>
                                        <p:attrNameLst>
                                          <p:attrName>style.visibility</p:attrName>
                                        </p:attrNameLst>
                                      </p:cBhvr>
                                      <p:to>
                                        <p:strVal val="visible"/>
                                      </p:to>
                                    </p:set>
                                    <p:anim calcmode="lin" valueType="num">
                                      <p:cBhvr additive="base">
                                        <p:cTn id="20" dur="500" fill="hold"/>
                                        <p:tgtEl>
                                          <p:spTgt spid="205"/>
                                        </p:tgtEl>
                                        <p:attrNameLst>
                                          <p:attrName>ppt_x</p:attrName>
                                        </p:attrNameLst>
                                      </p:cBhvr>
                                      <p:tavLst>
                                        <p:tav tm="0">
                                          <p:val>
                                            <p:strVal val="#ppt_x"/>
                                          </p:val>
                                        </p:tav>
                                        <p:tav tm="100000">
                                          <p:val>
                                            <p:strVal val="#ppt_x"/>
                                          </p:val>
                                        </p:tav>
                                      </p:tavLst>
                                    </p:anim>
                                    <p:anim calcmode="lin" valueType="num">
                                      <p:cBhvr additive="base">
                                        <p:cTn id="21" dur="500" fill="hold"/>
                                        <p:tgtEl>
                                          <p:spTgt spid="20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P spid="4" grpId="0"/>
      <p:bldP spid="4" grpId="1"/>
    </p:bld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360度绩效考核法</a:t>
            </a:r>
          </a:p>
        </p:txBody>
      </p:sp>
      <p:sp>
        <p:nvSpPr>
          <p:cNvPr id="9" name="矩形 8"/>
          <p:cNvSpPr/>
          <p:nvPr/>
        </p:nvSpPr>
        <p:spPr>
          <a:xfrm>
            <a:off x="1252220" y="972820"/>
            <a:ext cx="9992360" cy="1060450"/>
          </a:xfrm>
          <a:prstGeom prst="rect">
            <a:avLst/>
          </a:prstGeom>
          <a:ln>
            <a:solidFill>
              <a:srgbClr val="9B552C"/>
            </a:solidFill>
          </a:ln>
        </p:spPr>
        <p:txBody>
          <a:bodyPr wrap="square">
            <a:spAutoFit/>
          </a:bodyPr>
          <a:lstStyle/>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360度绩效考核法也称全视角反馈法,是一种新的绩效考核方法。它是由被考核人的上级、同级、下级和(或)内部客户、外部客户以及被考核者个人担任评价者,从各自不同的角度对被考核者进行全方位的评价,再通过反馈程序将考核结果反馈给被考核者,使被考核者清楚自己的长处和短处,以达到改善被考核者工作行为、提高工作绩效的目的。</a:t>
            </a:r>
          </a:p>
        </p:txBody>
      </p:sp>
      <p:graphicFrame>
        <p:nvGraphicFramePr>
          <p:cNvPr id="5" name="图示 4"/>
          <p:cNvGraphicFramePr/>
          <p:nvPr/>
        </p:nvGraphicFramePr>
        <p:xfrm>
          <a:off x="791210" y="2103120"/>
          <a:ext cx="11044555" cy="16675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43" name="空心弧 4"/>
          <p:cNvSpPr/>
          <p:nvPr/>
        </p:nvSpPr>
        <p:spPr>
          <a:xfrm>
            <a:off x="3094355" y="3840480"/>
            <a:ext cx="591185" cy="2536825"/>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3372485" y="3945890"/>
            <a:ext cx="7865745" cy="410210"/>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3063875" y="3906520"/>
            <a:ext cx="568960" cy="512445"/>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3651250" y="4504055"/>
            <a:ext cx="7586345" cy="410210"/>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3372485" y="4476750"/>
            <a:ext cx="568960" cy="512445"/>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3706495" y="5158740"/>
            <a:ext cx="7530465" cy="410210"/>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3331210" y="5120005"/>
            <a:ext cx="568960" cy="512445"/>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3498850" y="5812790"/>
            <a:ext cx="7726680" cy="410210"/>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3147060" y="5756275"/>
            <a:ext cx="568960" cy="512445"/>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3210560" y="4095750"/>
            <a:ext cx="275590" cy="106680"/>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3343910" y="5882005"/>
            <a:ext cx="175895" cy="248285"/>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3517265" y="5292725"/>
            <a:ext cx="219710" cy="155575"/>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3550920" y="4636770"/>
            <a:ext cx="200660" cy="180340"/>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3661410" y="4022725"/>
            <a:ext cx="6809105" cy="33591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dirty="0">
                <a:solidFill>
                  <a:schemeClr val="tx1"/>
                </a:solidFill>
              </a:rPr>
              <a:t>(1)匿名考核。</a:t>
            </a:r>
          </a:p>
        </p:txBody>
      </p:sp>
      <p:sp>
        <p:nvSpPr>
          <p:cNvPr id="669" name="文本框 30"/>
          <p:cNvSpPr txBox="1"/>
          <p:nvPr/>
        </p:nvSpPr>
        <p:spPr>
          <a:xfrm>
            <a:off x="3960495" y="4589780"/>
            <a:ext cx="6355715" cy="33591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dirty="0">
                <a:solidFill>
                  <a:schemeClr val="tx1"/>
                </a:solidFill>
              </a:rPr>
              <a:t>(2)加强考核者的责任意识。</a:t>
            </a:r>
          </a:p>
        </p:txBody>
      </p:sp>
      <p:sp>
        <p:nvSpPr>
          <p:cNvPr id="670" name="文本框 31"/>
          <p:cNvSpPr txBox="1"/>
          <p:nvPr/>
        </p:nvSpPr>
        <p:spPr>
          <a:xfrm>
            <a:off x="3922395" y="5177155"/>
            <a:ext cx="6320155" cy="40957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1600" dirty="0">
                <a:solidFill>
                  <a:schemeClr val="tx1"/>
                </a:solidFill>
              </a:rPr>
              <a:t>(3)防止舞弊行为。</a:t>
            </a:r>
          </a:p>
        </p:txBody>
      </p:sp>
      <p:sp>
        <p:nvSpPr>
          <p:cNvPr id="671" name="文本框 32"/>
          <p:cNvSpPr txBox="1"/>
          <p:nvPr/>
        </p:nvSpPr>
        <p:spPr>
          <a:xfrm>
            <a:off x="3728085" y="5811520"/>
            <a:ext cx="6670040" cy="409575"/>
          </a:xfrm>
          <a:prstGeom prst="rect">
            <a:avLst/>
          </a:prstGeom>
          <a:ln w="12700">
            <a:miter lim="400000"/>
          </a:ln>
        </p:spPr>
        <p:txBody>
          <a:bodyPr wrap="square"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sz="1600" dirty="0">
                <a:latin typeface="微软雅黑" panose="020B0503020204020204" charset="-122"/>
                <a:ea typeface="微软雅黑" panose="020B0503020204020204" charset="-122"/>
              </a:rPr>
              <a:t>(4)采用统计程序。</a:t>
            </a:r>
          </a:p>
        </p:txBody>
      </p:sp>
      <p:sp>
        <p:nvSpPr>
          <p:cNvPr id="3" name="文本框 2"/>
          <p:cNvSpPr txBox="1"/>
          <p:nvPr/>
        </p:nvSpPr>
        <p:spPr>
          <a:xfrm>
            <a:off x="987425" y="4610735"/>
            <a:ext cx="2366010" cy="829945"/>
          </a:xfrm>
          <a:prstGeom prst="rect">
            <a:avLst/>
          </a:prstGeom>
          <a:noFill/>
          <a:ln w="9525">
            <a:noFill/>
          </a:ln>
        </p:spPr>
        <p:txBody>
          <a:bodyPr wrap="square">
            <a:spAutoFit/>
          </a:bodyPr>
          <a:lstStyle/>
          <a:p>
            <a:r>
              <a:rPr lang="zh-CN" sz="1600" b="0">
                <a:solidFill>
                  <a:srgbClr val="000000"/>
                </a:solidFill>
                <a:latin typeface="微软雅黑" panose="020B0503020204020204" charset="-122"/>
                <a:ea typeface="微软雅黑" panose="020B0503020204020204" charset="-122"/>
                <a:cs typeface="方正书宋_GBK" charset="0"/>
              </a:rPr>
              <a:t>为保证360度绩效考核的质量与准确性,必须注意以下几个问题:</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43"/>
                                        </p:tgtEl>
                                        <p:attrNameLst>
                                          <p:attrName>style.visibility</p:attrName>
                                        </p:attrNameLst>
                                      </p:cBhvr>
                                      <p:to>
                                        <p:strVal val="visible"/>
                                      </p:to>
                                    </p:set>
                                    <p:animEffect transition="in" filter="wipe(left)">
                                      <p:cBhvr>
                                        <p:cTn id="20" dur="500"/>
                                        <p:tgtEl>
                                          <p:spTgt spid="643"/>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644"/>
                                        </p:tgtEl>
                                        <p:attrNameLst>
                                          <p:attrName>style.visibility</p:attrName>
                                        </p:attrNameLst>
                                      </p:cBhvr>
                                      <p:to>
                                        <p:strVal val="visible"/>
                                      </p:to>
                                    </p:set>
                                    <p:animEffect transition="in" filter="wipe(left)">
                                      <p:cBhvr>
                                        <p:cTn id="23" dur="500"/>
                                        <p:tgtEl>
                                          <p:spTgt spid="644"/>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645"/>
                                        </p:tgtEl>
                                        <p:attrNameLst>
                                          <p:attrName>style.visibility</p:attrName>
                                        </p:attrNameLst>
                                      </p:cBhvr>
                                      <p:to>
                                        <p:strVal val="visible"/>
                                      </p:to>
                                    </p:set>
                                    <p:animEffect transition="in" filter="wipe(left)">
                                      <p:cBhvr>
                                        <p:cTn id="26" dur="500"/>
                                        <p:tgtEl>
                                          <p:spTgt spid="64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646"/>
                                        </p:tgtEl>
                                        <p:attrNameLst>
                                          <p:attrName>style.visibility</p:attrName>
                                        </p:attrNameLst>
                                      </p:cBhvr>
                                      <p:to>
                                        <p:strVal val="visible"/>
                                      </p:to>
                                    </p:set>
                                    <p:animEffect transition="in" filter="wipe(left)">
                                      <p:cBhvr>
                                        <p:cTn id="29" dur="500"/>
                                        <p:tgtEl>
                                          <p:spTgt spid="646"/>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647"/>
                                        </p:tgtEl>
                                        <p:attrNameLst>
                                          <p:attrName>style.visibility</p:attrName>
                                        </p:attrNameLst>
                                      </p:cBhvr>
                                      <p:to>
                                        <p:strVal val="visible"/>
                                      </p:to>
                                    </p:set>
                                    <p:animEffect transition="in" filter="wipe(left)">
                                      <p:cBhvr>
                                        <p:cTn id="32" dur="500"/>
                                        <p:tgtEl>
                                          <p:spTgt spid="64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648"/>
                                        </p:tgtEl>
                                        <p:attrNameLst>
                                          <p:attrName>style.visibility</p:attrName>
                                        </p:attrNameLst>
                                      </p:cBhvr>
                                      <p:to>
                                        <p:strVal val="visible"/>
                                      </p:to>
                                    </p:set>
                                    <p:animEffect transition="in" filter="wipe(left)">
                                      <p:cBhvr>
                                        <p:cTn id="35" dur="500"/>
                                        <p:tgtEl>
                                          <p:spTgt spid="64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49"/>
                                        </p:tgtEl>
                                        <p:attrNameLst>
                                          <p:attrName>style.visibility</p:attrName>
                                        </p:attrNameLst>
                                      </p:cBhvr>
                                      <p:to>
                                        <p:strVal val="visible"/>
                                      </p:to>
                                    </p:set>
                                    <p:animEffect transition="in" filter="wipe(left)">
                                      <p:cBhvr>
                                        <p:cTn id="38" dur="500"/>
                                        <p:tgtEl>
                                          <p:spTgt spid="64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650"/>
                                        </p:tgtEl>
                                        <p:attrNameLst>
                                          <p:attrName>style.visibility</p:attrName>
                                        </p:attrNameLst>
                                      </p:cBhvr>
                                      <p:to>
                                        <p:strVal val="visible"/>
                                      </p:to>
                                    </p:set>
                                    <p:animEffect transition="in" filter="wipe(left)">
                                      <p:cBhvr>
                                        <p:cTn id="41" dur="500"/>
                                        <p:tgtEl>
                                          <p:spTgt spid="65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651"/>
                                        </p:tgtEl>
                                        <p:attrNameLst>
                                          <p:attrName>style.visibility</p:attrName>
                                        </p:attrNameLst>
                                      </p:cBhvr>
                                      <p:to>
                                        <p:strVal val="visible"/>
                                      </p:to>
                                    </p:set>
                                    <p:animEffect transition="in" filter="wipe(left)">
                                      <p:cBhvr>
                                        <p:cTn id="44" dur="500"/>
                                        <p:tgtEl>
                                          <p:spTgt spid="651"/>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652"/>
                                        </p:tgtEl>
                                        <p:attrNameLst>
                                          <p:attrName>style.visibility</p:attrName>
                                        </p:attrNameLst>
                                      </p:cBhvr>
                                      <p:to>
                                        <p:strVal val="visible"/>
                                      </p:to>
                                    </p:set>
                                    <p:animEffect transition="in" filter="wipe(left)">
                                      <p:cBhvr>
                                        <p:cTn id="47" dur="500"/>
                                        <p:tgtEl>
                                          <p:spTgt spid="652"/>
                                        </p:tgtEl>
                                      </p:cBhvr>
                                    </p:animEffect>
                                  </p:childTnLst>
                                </p:cTn>
                              </p:par>
                              <p:par>
                                <p:cTn id="48" presetID="22" presetClass="entr" presetSubtype="8" fill="hold" nodeType="withEffect">
                                  <p:stCondLst>
                                    <p:cond delay="0"/>
                                  </p:stCondLst>
                                  <p:childTnLst>
                                    <p:set>
                                      <p:cBhvr>
                                        <p:cTn id="49" dur="1" fill="hold">
                                          <p:stCondLst>
                                            <p:cond delay="0"/>
                                          </p:stCondLst>
                                        </p:cTn>
                                        <p:tgtEl>
                                          <p:spTgt spid="656"/>
                                        </p:tgtEl>
                                        <p:attrNameLst>
                                          <p:attrName>style.visibility</p:attrName>
                                        </p:attrNameLst>
                                      </p:cBhvr>
                                      <p:to>
                                        <p:strVal val="visible"/>
                                      </p:to>
                                    </p:set>
                                    <p:animEffect transition="in" filter="wipe(left)">
                                      <p:cBhvr>
                                        <p:cTn id="50" dur="500"/>
                                        <p:tgtEl>
                                          <p:spTgt spid="656"/>
                                        </p:tgtEl>
                                      </p:cBhvr>
                                    </p:animEffect>
                                  </p:childTnLst>
                                </p:cTn>
                              </p:par>
                              <p:par>
                                <p:cTn id="51" presetID="22" presetClass="entr" presetSubtype="8" fill="hold" nodeType="withEffect">
                                  <p:stCondLst>
                                    <p:cond delay="0"/>
                                  </p:stCondLst>
                                  <p:childTnLst>
                                    <p:set>
                                      <p:cBhvr>
                                        <p:cTn id="52" dur="1" fill="hold">
                                          <p:stCondLst>
                                            <p:cond delay="0"/>
                                          </p:stCondLst>
                                        </p:cTn>
                                        <p:tgtEl>
                                          <p:spTgt spid="664"/>
                                        </p:tgtEl>
                                        <p:attrNameLst>
                                          <p:attrName>style.visibility</p:attrName>
                                        </p:attrNameLst>
                                      </p:cBhvr>
                                      <p:to>
                                        <p:strVal val="visible"/>
                                      </p:to>
                                    </p:set>
                                    <p:animEffect transition="in" filter="wipe(left)">
                                      <p:cBhvr>
                                        <p:cTn id="53" dur="500"/>
                                        <p:tgtEl>
                                          <p:spTgt spid="664"/>
                                        </p:tgtEl>
                                      </p:cBhvr>
                                    </p:animEffect>
                                  </p:childTnLst>
                                </p:cTn>
                              </p:par>
                              <p:par>
                                <p:cTn id="54" presetID="22" presetClass="entr" presetSubtype="8" fill="hold" nodeType="withEffect">
                                  <p:stCondLst>
                                    <p:cond delay="0"/>
                                  </p:stCondLst>
                                  <p:childTnLst>
                                    <p:set>
                                      <p:cBhvr>
                                        <p:cTn id="55" dur="1" fill="hold">
                                          <p:stCondLst>
                                            <p:cond delay="0"/>
                                          </p:stCondLst>
                                        </p:cTn>
                                        <p:tgtEl>
                                          <p:spTgt spid="667"/>
                                        </p:tgtEl>
                                        <p:attrNameLst>
                                          <p:attrName>style.visibility</p:attrName>
                                        </p:attrNameLst>
                                      </p:cBhvr>
                                      <p:to>
                                        <p:strVal val="visible"/>
                                      </p:to>
                                    </p:set>
                                    <p:animEffect transition="in" filter="wipe(left)">
                                      <p:cBhvr>
                                        <p:cTn id="56" dur="500"/>
                                        <p:tgtEl>
                                          <p:spTgt spid="66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668"/>
                                        </p:tgtEl>
                                        <p:attrNameLst>
                                          <p:attrName>style.visibility</p:attrName>
                                        </p:attrNameLst>
                                      </p:cBhvr>
                                      <p:to>
                                        <p:strVal val="visible"/>
                                      </p:to>
                                    </p:set>
                                    <p:animEffect transition="in" filter="wipe(left)">
                                      <p:cBhvr>
                                        <p:cTn id="59" dur="500"/>
                                        <p:tgtEl>
                                          <p:spTgt spid="668"/>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669"/>
                                        </p:tgtEl>
                                        <p:attrNameLst>
                                          <p:attrName>style.visibility</p:attrName>
                                        </p:attrNameLst>
                                      </p:cBhvr>
                                      <p:to>
                                        <p:strVal val="visible"/>
                                      </p:to>
                                    </p:set>
                                    <p:animEffect transition="in" filter="wipe(left)">
                                      <p:cBhvr>
                                        <p:cTn id="62" dur="500"/>
                                        <p:tgtEl>
                                          <p:spTgt spid="669"/>
                                        </p:tgtEl>
                                      </p:cBhvr>
                                    </p:animEffect>
                                  </p:childTnLst>
                                </p:cTn>
                              </p:par>
                              <p:par>
                                <p:cTn id="63" presetID="22" presetClass="entr" presetSubtype="8" fill="hold" grpId="0" nodeType="withEffect">
                                  <p:stCondLst>
                                    <p:cond delay="0"/>
                                  </p:stCondLst>
                                  <p:childTnLst>
                                    <p:set>
                                      <p:cBhvr>
                                        <p:cTn id="64" dur="1" fill="hold">
                                          <p:stCondLst>
                                            <p:cond delay="0"/>
                                          </p:stCondLst>
                                        </p:cTn>
                                        <p:tgtEl>
                                          <p:spTgt spid="670"/>
                                        </p:tgtEl>
                                        <p:attrNameLst>
                                          <p:attrName>style.visibility</p:attrName>
                                        </p:attrNameLst>
                                      </p:cBhvr>
                                      <p:to>
                                        <p:strVal val="visible"/>
                                      </p:to>
                                    </p:set>
                                    <p:animEffect transition="in" filter="wipe(left)">
                                      <p:cBhvr>
                                        <p:cTn id="65" dur="500"/>
                                        <p:tgtEl>
                                          <p:spTgt spid="670"/>
                                        </p:tgtEl>
                                      </p:cBhvr>
                                    </p:animEffect>
                                  </p:childTnLst>
                                </p:cTn>
                              </p:par>
                              <p:par>
                                <p:cTn id="66" presetID="22" presetClass="entr" presetSubtype="8" fill="hold" grpId="0" nodeType="withEffect">
                                  <p:stCondLst>
                                    <p:cond delay="0"/>
                                  </p:stCondLst>
                                  <p:childTnLst>
                                    <p:set>
                                      <p:cBhvr>
                                        <p:cTn id="67" dur="1" fill="hold">
                                          <p:stCondLst>
                                            <p:cond delay="0"/>
                                          </p:stCondLst>
                                        </p:cTn>
                                        <p:tgtEl>
                                          <p:spTgt spid="671"/>
                                        </p:tgtEl>
                                        <p:attrNameLst>
                                          <p:attrName>style.visibility</p:attrName>
                                        </p:attrNameLst>
                                      </p:cBhvr>
                                      <p:to>
                                        <p:strVal val="visible"/>
                                      </p:to>
                                    </p:set>
                                    <p:animEffect transition="in" filter="wipe(left)">
                                      <p:cBhvr>
                                        <p:cTn id="68" dur="500"/>
                                        <p:tgtEl>
                                          <p:spTgt spid="67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wipe(left)">
                                      <p:cBhvr>
                                        <p:cTn id="7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643" grpId="0" animBg="1"/>
      <p:bldP spid="643" grpId="1" animBg="1"/>
      <p:bldP spid="644" grpId="0" animBg="1"/>
      <p:bldP spid="644" grpId="1" animBg="1"/>
      <p:bldP spid="645" grpId="0" animBg="1"/>
      <p:bldP spid="645" grpId="1" animBg="1"/>
      <p:bldP spid="646" grpId="0" animBg="1"/>
      <p:bldP spid="646" grpId="1" animBg="1"/>
      <p:bldP spid="647" grpId="0" animBg="1"/>
      <p:bldP spid="647" grpId="1" animBg="1"/>
      <p:bldP spid="648" grpId="0" animBg="1"/>
      <p:bldP spid="648" grpId="1" animBg="1"/>
      <p:bldP spid="649" grpId="0" animBg="1"/>
      <p:bldP spid="649" grpId="1" animBg="1"/>
      <p:bldP spid="650" grpId="0" animBg="1"/>
      <p:bldP spid="650" grpId="1" animBg="1"/>
      <p:bldP spid="651" grpId="0" animBg="1"/>
      <p:bldP spid="651" grpId="1" animBg="1"/>
      <p:bldP spid="652" grpId="0" animBg="1"/>
      <p:bldP spid="652" grpId="1" animBg="1"/>
      <p:bldP spid="668" grpId="0" animBg="1"/>
      <p:bldP spid="668" grpId="1"/>
      <p:bldP spid="669" grpId="0" animBg="1"/>
      <p:bldP spid="669" grpId="1"/>
      <p:bldP spid="670" grpId="0" animBg="1"/>
      <p:bldP spid="670" grpId="1"/>
      <p:bldP spid="671" grpId="0" animBg="1"/>
      <p:bldP spid="671" grpId="1"/>
      <p:bldP spid="3" grpId="0"/>
      <p:bldP spid="3"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847465" y="74041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行为科学理论</a:t>
            </a:r>
          </a:p>
        </p:txBody>
      </p:sp>
      <p:grpSp>
        <p:nvGrpSpPr>
          <p:cNvPr id="2" name="组合 1"/>
          <p:cNvGrpSpPr/>
          <p:nvPr/>
        </p:nvGrpSpPr>
        <p:grpSpPr>
          <a:xfrm>
            <a:off x="508635" y="1219835"/>
            <a:ext cx="10455275" cy="1602740"/>
            <a:chOff x="801" y="1921"/>
            <a:chExt cx="16465" cy="2524"/>
          </a:xfrm>
        </p:grpSpPr>
        <p:grpSp>
          <p:nvGrpSpPr>
            <p:cNvPr id="77" name="Group 76"/>
            <p:cNvGrpSpPr/>
            <p:nvPr/>
          </p:nvGrpSpPr>
          <p:grpSpPr>
            <a:xfrm>
              <a:off x="4066" y="2241"/>
              <a:ext cx="1469" cy="659"/>
              <a:chOff x="2432406" y="1560591"/>
              <a:chExt cx="814633" cy="1068766"/>
            </a:xfrm>
          </p:grpSpPr>
          <p:cxnSp>
            <p:nvCxnSpPr>
              <p:cNvPr id="173" name="Straight Connector 172"/>
              <p:cNvCxnSpPr/>
              <p:nvPr/>
            </p:nvCxnSpPr>
            <p:spPr>
              <a:xfrm rot="16200000">
                <a:off x="2943929" y="1257480"/>
                <a:ext cx="0" cy="606221"/>
              </a:xfrm>
              <a:prstGeom prst="line">
                <a:avLst/>
              </a:prstGeom>
              <a:ln w="19050" cap="rnd">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2640818" y="1562971"/>
                <a:ext cx="0" cy="1066385"/>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16200000" flipV="1">
                <a:off x="2536612" y="2525151"/>
                <a:ext cx="0" cy="208412"/>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 name="Group 100"/>
            <p:cNvGrpSpPr/>
            <p:nvPr/>
          </p:nvGrpSpPr>
          <p:grpSpPr>
            <a:xfrm>
              <a:off x="5700" y="1921"/>
              <a:ext cx="11124" cy="699"/>
              <a:chOff x="2786183" y="1419610"/>
              <a:chExt cx="3571634" cy="681302"/>
            </a:xfrm>
          </p:grpSpPr>
          <p:sp>
            <p:nvSpPr>
              <p:cNvPr id="94" name="Rounded Rectangle 93"/>
              <p:cNvSpPr/>
              <p:nvPr/>
            </p:nvSpPr>
            <p:spPr>
              <a:xfrm>
                <a:off x="2786183" y="1467235"/>
                <a:ext cx="3571634" cy="633677"/>
              </a:xfrm>
              <a:prstGeom prst="roundRect">
                <a:avLst>
                  <a:gd name="adj" fmla="val 1065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sp>
            <p:nvSpPr>
              <p:cNvPr id="95" name="Rounded Rectangle 94"/>
              <p:cNvSpPr/>
              <p:nvPr/>
            </p:nvSpPr>
            <p:spPr>
              <a:xfrm>
                <a:off x="2786183" y="1419610"/>
                <a:ext cx="3571634" cy="633677"/>
              </a:xfrm>
              <a:prstGeom prst="roundRect">
                <a:avLst>
                  <a:gd name="adj" fmla="val 10654"/>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grpSp>
        <p:grpSp>
          <p:nvGrpSpPr>
            <p:cNvPr id="15" name="Group 100"/>
            <p:cNvGrpSpPr/>
            <p:nvPr/>
          </p:nvGrpSpPr>
          <p:grpSpPr>
            <a:xfrm>
              <a:off x="801" y="2320"/>
              <a:ext cx="3157" cy="1211"/>
              <a:chOff x="2786183" y="844801"/>
              <a:chExt cx="3571634" cy="1500219"/>
            </a:xfrm>
          </p:grpSpPr>
          <p:sp>
            <p:nvSpPr>
              <p:cNvPr id="99" name="Rounded Rectangle 98"/>
              <p:cNvSpPr/>
              <p:nvPr/>
            </p:nvSpPr>
            <p:spPr>
              <a:xfrm>
                <a:off x="2786183" y="1467235"/>
                <a:ext cx="3571634" cy="633677"/>
              </a:xfrm>
              <a:prstGeom prst="roundRect">
                <a:avLst>
                  <a:gd name="adj" fmla="val 1065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sp>
            <p:nvSpPr>
              <p:cNvPr id="7" name="Rounded Rectangle 99"/>
              <p:cNvSpPr/>
              <p:nvPr/>
            </p:nvSpPr>
            <p:spPr>
              <a:xfrm>
                <a:off x="2786183" y="844801"/>
                <a:ext cx="3571407" cy="1500219"/>
              </a:xfrm>
              <a:prstGeom prst="roundRect">
                <a:avLst>
                  <a:gd name="adj" fmla="val 1065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grpSp>
        <p:grpSp>
          <p:nvGrpSpPr>
            <p:cNvPr id="5" name="Group 100"/>
            <p:cNvGrpSpPr/>
            <p:nvPr/>
          </p:nvGrpSpPr>
          <p:grpSpPr>
            <a:xfrm>
              <a:off x="5645" y="2768"/>
              <a:ext cx="11096" cy="730"/>
              <a:chOff x="2786183" y="1419610"/>
              <a:chExt cx="3571634" cy="681302"/>
            </a:xfrm>
          </p:grpSpPr>
          <p:sp>
            <p:nvSpPr>
              <p:cNvPr id="104" name="Rounded Rectangle 103"/>
              <p:cNvSpPr/>
              <p:nvPr/>
            </p:nvSpPr>
            <p:spPr>
              <a:xfrm>
                <a:off x="2786183" y="1467235"/>
                <a:ext cx="3571634" cy="633677"/>
              </a:xfrm>
              <a:prstGeom prst="roundRect">
                <a:avLst>
                  <a:gd name="adj" fmla="val 1065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sp>
            <p:nvSpPr>
              <p:cNvPr id="105" name="Rounded Rectangle 104"/>
              <p:cNvSpPr/>
              <p:nvPr/>
            </p:nvSpPr>
            <p:spPr>
              <a:xfrm>
                <a:off x="2786183" y="1419610"/>
                <a:ext cx="3571634" cy="633677"/>
              </a:xfrm>
              <a:prstGeom prst="roundRect">
                <a:avLst>
                  <a:gd name="adj" fmla="val 106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grpSp>
        <p:grpSp>
          <p:nvGrpSpPr>
            <p:cNvPr id="67" name="Group 100"/>
            <p:cNvGrpSpPr/>
            <p:nvPr/>
          </p:nvGrpSpPr>
          <p:grpSpPr>
            <a:xfrm>
              <a:off x="5535" y="3692"/>
              <a:ext cx="11206" cy="753"/>
              <a:chOff x="2774768" y="1467235"/>
              <a:chExt cx="3607191" cy="648704"/>
            </a:xfrm>
            <a:solidFill>
              <a:srgbClr val="00B050"/>
            </a:solidFill>
          </p:grpSpPr>
          <p:sp>
            <p:nvSpPr>
              <p:cNvPr id="68" name="Rounded Rectangle 67"/>
              <p:cNvSpPr/>
              <p:nvPr/>
            </p:nvSpPr>
            <p:spPr>
              <a:xfrm>
                <a:off x="2786034" y="1467235"/>
                <a:ext cx="3216729" cy="634059"/>
              </a:xfrm>
              <a:prstGeom prst="roundRect">
                <a:avLst>
                  <a:gd name="adj" fmla="val 1065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sp>
            <p:nvSpPr>
              <p:cNvPr id="69" name="Rounded Rectangle 68"/>
              <p:cNvSpPr/>
              <p:nvPr/>
            </p:nvSpPr>
            <p:spPr>
              <a:xfrm>
                <a:off x="2774768" y="1481880"/>
                <a:ext cx="3607191" cy="634059"/>
              </a:xfrm>
              <a:prstGeom prst="roundRect">
                <a:avLst>
                  <a:gd name="adj" fmla="val 106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微软雅黑" panose="020B0503020204020204" charset="-122"/>
                  <a:ea typeface="微软雅黑" panose="020B0503020204020204" charset="-122"/>
                </a:endParaRPr>
              </a:p>
            </p:txBody>
          </p:sp>
        </p:grpSp>
        <p:grpSp>
          <p:nvGrpSpPr>
            <p:cNvPr id="78" name="Group 77"/>
            <p:cNvGrpSpPr/>
            <p:nvPr/>
          </p:nvGrpSpPr>
          <p:grpSpPr>
            <a:xfrm flipV="1">
              <a:off x="4066" y="3254"/>
              <a:ext cx="1469" cy="659"/>
              <a:chOff x="2432406" y="1560591"/>
              <a:chExt cx="814633" cy="1068766"/>
            </a:xfrm>
          </p:grpSpPr>
          <p:cxnSp>
            <p:nvCxnSpPr>
              <p:cNvPr id="79" name="Straight Connector 78"/>
              <p:cNvCxnSpPr/>
              <p:nvPr/>
            </p:nvCxnSpPr>
            <p:spPr>
              <a:xfrm rot="16200000">
                <a:off x="2943929" y="1257480"/>
                <a:ext cx="0" cy="606221"/>
              </a:xfrm>
              <a:prstGeom prst="line">
                <a:avLst/>
              </a:prstGeom>
              <a:ln w="19050" cap="rnd">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640818" y="1562971"/>
                <a:ext cx="0" cy="1066385"/>
              </a:xfrm>
              <a:prstGeom prst="line">
                <a:avLst/>
              </a:prstGeom>
              <a:ln w="1905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V="1">
                <a:off x="2536612" y="2525151"/>
                <a:ext cx="0" cy="208412"/>
              </a:xfrm>
              <a:prstGeom prst="line">
                <a:avLst/>
              </a:prstGeom>
              <a:ln w="19050" cap="rnd">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 name="Straight Connector 81"/>
            <p:cNvCxnSpPr/>
            <p:nvPr/>
          </p:nvCxnSpPr>
          <p:spPr>
            <a:xfrm>
              <a:off x="4066" y="3094"/>
              <a:ext cx="1469" cy="0"/>
            </a:xfrm>
            <a:prstGeom prst="line">
              <a:avLst/>
            </a:prstGeom>
            <a:ln w="19050" cap="rnd">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nvGrpSpPr>
            <p:cNvPr id="123" name="Group 122"/>
            <p:cNvGrpSpPr/>
            <p:nvPr/>
          </p:nvGrpSpPr>
          <p:grpSpPr>
            <a:xfrm>
              <a:off x="5946" y="2122"/>
              <a:ext cx="365" cy="315"/>
              <a:chOff x="1982788" y="820738"/>
              <a:chExt cx="1060450" cy="1428750"/>
            </a:xfrm>
            <a:solidFill>
              <a:schemeClr val="bg1"/>
            </a:solidFill>
          </p:grpSpPr>
          <p:sp>
            <p:nvSpPr>
              <p:cNvPr id="124" name="Freeform 12"/>
              <p:cNvSpPr>
                <a:spLocks noEditPoints="1"/>
              </p:cNvSpPr>
              <p:nvPr/>
            </p:nvSpPr>
            <p:spPr bwMode="auto">
              <a:xfrm>
                <a:off x="2193926" y="1239838"/>
                <a:ext cx="682625" cy="590550"/>
              </a:xfrm>
              <a:custGeom>
                <a:avLst/>
                <a:gdLst/>
                <a:ahLst/>
                <a:cxnLst>
                  <a:cxn ang="0">
                    <a:pos x="170" y="1"/>
                  </a:cxn>
                  <a:cxn ang="0">
                    <a:pos x="63" y="93"/>
                  </a:cxn>
                  <a:cxn ang="0">
                    <a:pos x="23" y="62"/>
                  </a:cxn>
                  <a:cxn ang="0">
                    <a:pos x="1" y="81"/>
                  </a:cxn>
                  <a:cxn ang="0">
                    <a:pos x="74" y="155"/>
                  </a:cxn>
                  <a:cxn ang="0">
                    <a:pos x="76" y="156"/>
                  </a:cxn>
                  <a:cxn ang="0">
                    <a:pos x="76" y="156"/>
                  </a:cxn>
                  <a:cxn ang="0">
                    <a:pos x="78" y="154"/>
                  </a:cxn>
                  <a:cxn ang="0">
                    <a:pos x="178" y="16"/>
                  </a:cxn>
                  <a:cxn ang="0">
                    <a:pos x="179" y="12"/>
                  </a:cxn>
                  <a:cxn ang="0">
                    <a:pos x="170" y="1"/>
                  </a:cxn>
                  <a:cxn ang="0">
                    <a:pos x="170" y="1"/>
                  </a:cxn>
                  <a:cxn ang="0">
                    <a:pos x="170" y="1"/>
                  </a:cxn>
                </a:cxnLst>
                <a:rect l="0" t="0" r="r" b="b"/>
                <a:pathLst>
                  <a:path w="180" h="156">
                    <a:moveTo>
                      <a:pt x="170" y="1"/>
                    </a:moveTo>
                    <a:cubicBezTo>
                      <a:pt x="117" y="33"/>
                      <a:pt x="79" y="75"/>
                      <a:pt x="63" y="93"/>
                    </a:cubicBezTo>
                    <a:cubicBezTo>
                      <a:pt x="23" y="62"/>
                      <a:pt x="23" y="62"/>
                      <a:pt x="23" y="62"/>
                    </a:cubicBezTo>
                    <a:cubicBezTo>
                      <a:pt x="22" y="61"/>
                      <a:pt x="0" y="80"/>
                      <a:pt x="1" y="81"/>
                    </a:cubicBezTo>
                    <a:cubicBezTo>
                      <a:pt x="74" y="155"/>
                      <a:pt x="74" y="155"/>
                      <a:pt x="74" y="155"/>
                    </a:cubicBezTo>
                    <a:cubicBezTo>
                      <a:pt x="74" y="155"/>
                      <a:pt x="75" y="156"/>
                      <a:pt x="76" y="156"/>
                    </a:cubicBezTo>
                    <a:cubicBezTo>
                      <a:pt x="76" y="156"/>
                      <a:pt x="76" y="156"/>
                      <a:pt x="76" y="156"/>
                    </a:cubicBezTo>
                    <a:cubicBezTo>
                      <a:pt x="77" y="156"/>
                      <a:pt x="78" y="155"/>
                      <a:pt x="78" y="154"/>
                    </a:cubicBezTo>
                    <a:cubicBezTo>
                      <a:pt x="90" y="124"/>
                      <a:pt x="129" y="61"/>
                      <a:pt x="178" y="16"/>
                    </a:cubicBezTo>
                    <a:cubicBezTo>
                      <a:pt x="179" y="15"/>
                      <a:pt x="180" y="13"/>
                      <a:pt x="179" y="12"/>
                    </a:cubicBezTo>
                    <a:cubicBezTo>
                      <a:pt x="179" y="12"/>
                      <a:pt x="171" y="0"/>
                      <a:pt x="170" y="1"/>
                    </a:cubicBezTo>
                    <a:close/>
                    <a:moveTo>
                      <a:pt x="170" y="1"/>
                    </a:moveTo>
                    <a:cubicBezTo>
                      <a:pt x="170" y="1"/>
                      <a:pt x="170" y="1"/>
                      <a:pt x="170" y="1"/>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sp>
            <p:nvSpPr>
              <p:cNvPr id="125" name="Freeform 13"/>
              <p:cNvSpPr>
                <a:spLocks noEditPoints="1"/>
              </p:cNvSpPr>
              <p:nvPr/>
            </p:nvSpPr>
            <p:spPr bwMode="auto">
              <a:xfrm>
                <a:off x="1982788" y="820738"/>
                <a:ext cx="1060450" cy="1428750"/>
              </a:xfrm>
              <a:custGeom>
                <a:avLst/>
                <a:gdLst/>
                <a:ahLst/>
                <a:cxnLst>
                  <a:cxn ang="0">
                    <a:pos x="274" y="46"/>
                  </a:cxn>
                  <a:cxn ang="0">
                    <a:pos x="145" y="4"/>
                  </a:cxn>
                  <a:cxn ang="0">
                    <a:pos x="140" y="0"/>
                  </a:cxn>
                  <a:cxn ang="0">
                    <a:pos x="140" y="0"/>
                  </a:cxn>
                  <a:cxn ang="0">
                    <a:pos x="135" y="4"/>
                  </a:cxn>
                  <a:cxn ang="0">
                    <a:pos x="6" y="46"/>
                  </a:cxn>
                  <a:cxn ang="0">
                    <a:pos x="0" y="52"/>
                  </a:cxn>
                  <a:cxn ang="0">
                    <a:pos x="0" y="239"/>
                  </a:cxn>
                  <a:cxn ang="0">
                    <a:pos x="138" y="377"/>
                  </a:cxn>
                  <a:cxn ang="0">
                    <a:pos x="140" y="378"/>
                  </a:cxn>
                  <a:cxn ang="0">
                    <a:pos x="142" y="377"/>
                  </a:cxn>
                  <a:cxn ang="0">
                    <a:pos x="280" y="239"/>
                  </a:cxn>
                  <a:cxn ang="0">
                    <a:pos x="280" y="52"/>
                  </a:cxn>
                  <a:cxn ang="0">
                    <a:pos x="274" y="46"/>
                  </a:cxn>
                  <a:cxn ang="0">
                    <a:pos x="249" y="228"/>
                  </a:cxn>
                  <a:cxn ang="0">
                    <a:pos x="142" y="336"/>
                  </a:cxn>
                  <a:cxn ang="0">
                    <a:pos x="140" y="337"/>
                  </a:cxn>
                  <a:cxn ang="0">
                    <a:pos x="138" y="336"/>
                  </a:cxn>
                  <a:cxn ang="0">
                    <a:pos x="31" y="228"/>
                  </a:cxn>
                  <a:cxn ang="0">
                    <a:pos x="31" y="81"/>
                  </a:cxn>
                  <a:cxn ang="0">
                    <a:pos x="35" y="77"/>
                  </a:cxn>
                  <a:cxn ang="0">
                    <a:pos x="136" y="44"/>
                  </a:cxn>
                  <a:cxn ang="0">
                    <a:pos x="140" y="41"/>
                  </a:cxn>
                  <a:cxn ang="0">
                    <a:pos x="140" y="41"/>
                  </a:cxn>
                  <a:cxn ang="0">
                    <a:pos x="144" y="44"/>
                  </a:cxn>
                  <a:cxn ang="0">
                    <a:pos x="245" y="77"/>
                  </a:cxn>
                  <a:cxn ang="0">
                    <a:pos x="249" y="81"/>
                  </a:cxn>
                  <a:cxn ang="0">
                    <a:pos x="249" y="228"/>
                  </a:cxn>
                  <a:cxn ang="0">
                    <a:pos x="249" y="228"/>
                  </a:cxn>
                  <a:cxn ang="0">
                    <a:pos x="249" y="228"/>
                  </a:cxn>
                </a:cxnLst>
                <a:rect l="0" t="0" r="r" b="b"/>
                <a:pathLst>
                  <a:path w="280" h="378">
                    <a:moveTo>
                      <a:pt x="274" y="46"/>
                    </a:moveTo>
                    <a:cubicBezTo>
                      <a:pt x="164" y="46"/>
                      <a:pt x="145" y="4"/>
                      <a:pt x="145" y="4"/>
                    </a:cubicBezTo>
                    <a:cubicBezTo>
                      <a:pt x="144" y="2"/>
                      <a:pt x="142" y="0"/>
                      <a:pt x="140" y="0"/>
                    </a:cubicBezTo>
                    <a:cubicBezTo>
                      <a:pt x="140" y="0"/>
                      <a:pt x="140" y="0"/>
                      <a:pt x="140" y="0"/>
                    </a:cubicBezTo>
                    <a:cubicBezTo>
                      <a:pt x="138" y="0"/>
                      <a:pt x="136" y="2"/>
                      <a:pt x="135" y="4"/>
                    </a:cubicBezTo>
                    <a:cubicBezTo>
                      <a:pt x="135" y="4"/>
                      <a:pt x="116" y="46"/>
                      <a:pt x="6" y="46"/>
                    </a:cubicBezTo>
                    <a:cubicBezTo>
                      <a:pt x="3" y="46"/>
                      <a:pt x="0" y="49"/>
                      <a:pt x="0" y="52"/>
                    </a:cubicBezTo>
                    <a:cubicBezTo>
                      <a:pt x="0" y="239"/>
                      <a:pt x="0" y="239"/>
                      <a:pt x="0" y="239"/>
                    </a:cubicBezTo>
                    <a:cubicBezTo>
                      <a:pt x="0" y="316"/>
                      <a:pt x="132" y="375"/>
                      <a:pt x="138" y="377"/>
                    </a:cubicBezTo>
                    <a:cubicBezTo>
                      <a:pt x="139" y="377"/>
                      <a:pt x="139" y="378"/>
                      <a:pt x="140" y="378"/>
                    </a:cubicBezTo>
                    <a:cubicBezTo>
                      <a:pt x="141" y="378"/>
                      <a:pt x="142" y="377"/>
                      <a:pt x="142" y="377"/>
                    </a:cubicBezTo>
                    <a:cubicBezTo>
                      <a:pt x="148" y="375"/>
                      <a:pt x="280" y="316"/>
                      <a:pt x="280" y="239"/>
                    </a:cubicBezTo>
                    <a:cubicBezTo>
                      <a:pt x="280" y="52"/>
                      <a:pt x="280" y="52"/>
                      <a:pt x="280" y="52"/>
                    </a:cubicBezTo>
                    <a:cubicBezTo>
                      <a:pt x="280" y="49"/>
                      <a:pt x="277" y="46"/>
                      <a:pt x="274" y="46"/>
                    </a:cubicBezTo>
                    <a:close/>
                    <a:moveTo>
                      <a:pt x="249" y="228"/>
                    </a:moveTo>
                    <a:cubicBezTo>
                      <a:pt x="249" y="288"/>
                      <a:pt x="146" y="334"/>
                      <a:pt x="142" y="336"/>
                    </a:cubicBezTo>
                    <a:cubicBezTo>
                      <a:pt x="141" y="337"/>
                      <a:pt x="141" y="337"/>
                      <a:pt x="140" y="337"/>
                    </a:cubicBezTo>
                    <a:cubicBezTo>
                      <a:pt x="139" y="337"/>
                      <a:pt x="139" y="337"/>
                      <a:pt x="138" y="336"/>
                    </a:cubicBezTo>
                    <a:cubicBezTo>
                      <a:pt x="134" y="334"/>
                      <a:pt x="31" y="288"/>
                      <a:pt x="31" y="228"/>
                    </a:cubicBezTo>
                    <a:cubicBezTo>
                      <a:pt x="31" y="81"/>
                      <a:pt x="31" y="81"/>
                      <a:pt x="31" y="81"/>
                    </a:cubicBezTo>
                    <a:cubicBezTo>
                      <a:pt x="31" y="79"/>
                      <a:pt x="33" y="77"/>
                      <a:pt x="35" y="77"/>
                    </a:cubicBezTo>
                    <a:cubicBezTo>
                      <a:pt x="121" y="77"/>
                      <a:pt x="136" y="44"/>
                      <a:pt x="136" y="44"/>
                    </a:cubicBezTo>
                    <a:cubicBezTo>
                      <a:pt x="137" y="42"/>
                      <a:pt x="138" y="41"/>
                      <a:pt x="140" y="41"/>
                    </a:cubicBezTo>
                    <a:cubicBezTo>
                      <a:pt x="140" y="41"/>
                      <a:pt x="140" y="41"/>
                      <a:pt x="140" y="41"/>
                    </a:cubicBezTo>
                    <a:cubicBezTo>
                      <a:pt x="142" y="41"/>
                      <a:pt x="143" y="42"/>
                      <a:pt x="144" y="44"/>
                    </a:cubicBezTo>
                    <a:cubicBezTo>
                      <a:pt x="144" y="44"/>
                      <a:pt x="159" y="77"/>
                      <a:pt x="245" y="77"/>
                    </a:cubicBezTo>
                    <a:cubicBezTo>
                      <a:pt x="247" y="77"/>
                      <a:pt x="249" y="79"/>
                      <a:pt x="249" y="81"/>
                    </a:cubicBezTo>
                    <a:lnTo>
                      <a:pt x="249" y="228"/>
                    </a:lnTo>
                    <a:close/>
                    <a:moveTo>
                      <a:pt x="249" y="228"/>
                    </a:moveTo>
                    <a:cubicBezTo>
                      <a:pt x="249" y="228"/>
                      <a:pt x="249" y="228"/>
                      <a:pt x="249" y="228"/>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grpSp>
        <p:grpSp>
          <p:nvGrpSpPr>
            <p:cNvPr id="126" name="Group 125"/>
            <p:cNvGrpSpPr/>
            <p:nvPr/>
          </p:nvGrpSpPr>
          <p:grpSpPr>
            <a:xfrm rot="4500000">
              <a:off x="6040" y="3005"/>
              <a:ext cx="348" cy="372"/>
              <a:chOff x="1616075" y="463551"/>
              <a:chExt cx="1173163" cy="809625"/>
            </a:xfrm>
            <a:solidFill>
              <a:schemeClr val="bg1"/>
            </a:solidFill>
          </p:grpSpPr>
          <p:sp>
            <p:nvSpPr>
              <p:cNvPr id="127" name="Freeform 17"/>
              <p:cNvSpPr>
                <a:spLocks noEditPoints="1"/>
              </p:cNvSpPr>
              <p:nvPr/>
            </p:nvSpPr>
            <p:spPr bwMode="auto">
              <a:xfrm>
                <a:off x="1616075" y="463551"/>
                <a:ext cx="814388" cy="804863"/>
              </a:xfrm>
              <a:custGeom>
                <a:avLst/>
                <a:gdLst/>
                <a:ahLst/>
                <a:cxnLst>
                  <a:cxn ang="0">
                    <a:pos x="215" y="95"/>
                  </a:cxn>
                  <a:cxn ang="0">
                    <a:pos x="190" y="38"/>
                  </a:cxn>
                  <a:cxn ang="0">
                    <a:pos x="165" y="19"/>
                  </a:cxn>
                  <a:cxn ang="0">
                    <a:pos x="117" y="0"/>
                  </a:cxn>
                  <a:cxn ang="0">
                    <a:pos x="75" y="28"/>
                  </a:cxn>
                  <a:cxn ang="0">
                    <a:pos x="38" y="24"/>
                  </a:cxn>
                  <a:cxn ang="0">
                    <a:pos x="28" y="74"/>
                  </a:cxn>
                  <a:cxn ang="0">
                    <a:pos x="0" y="116"/>
                  </a:cxn>
                  <a:cxn ang="0">
                    <a:pos x="25" y="174"/>
                  </a:cxn>
                  <a:cxn ang="0">
                    <a:pos x="50" y="192"/>
                  </a:cxn>
                  <a:cxn ang="0">
                    <a:pos x="98" y="212"/>
                  </a:cxn>
                  <a:cxn ang="0">
                    <a:pos x="141" y="183"/>
                  </a:cxn>
                  <a:cxn ang="0">
                    <a:pos x="177" y="187"/>
                  </a:cxn>
                  <a:cxn ang="0">
                    <a:pos x="187" y="138"/>
                  </a:cxn>
                  <a:cxn ang="0">
                    <a:pos x="165" y="174"/>
                  </a:cxn>
                  <a:cxn ang="0">
                    <a:pos x="140" y="164"/>
                  </a:cxn>
                  <a:cxn ang="0">
                    <a:pos x="126" y="173"/>
                  </a:cxn>
                  <a:cxn ang="0">
                    <a:pos x="99" y="194"/>
                  </a:cxn>
                  <a:cxn ang="0">
                    <a:pos x="88" y="170"/>
                  </a:cxn>
                  <a:cxn ang="0">
                    <a:pos x="72" y="166"/>
                  </a:cxn>
                  <a:cxn ang="0">
                    <a:pos x="38" y="162"/>
                  </a:cxn>
                  <a:cxn ang="0">
                    <a:pos x="48" y="138"/>
                  </a:cxn>
                  <a:cxn ang="0">
                    <a:pos x="39" y="123"/>
                  </a:cxn>
                  <a:cxn ang="0">
                    <a:pos x="17" y="97"/>
                  </a:cxn>
                  <a:cxn ang="0">
                    <a:pos x="42" y="87"/>
                  </a:cxn>
                  <a:cxn ang="0">
                    <a:pos x="46" y="71"/>
                  </a:cxn>
                  <a:cxn ang="0">
                    <a:pos x="50" y="38"/>
                  </a:cxn>
                  <a:cxn ang="0">
                    <a:pos x="75" y="47"/>
                  </a:cxn>
                  <a:cxn ang="0">
                    <a:pos x="90" y="38"/>
                  </a:cxn>
                  <a:cxn ang="0">
                    <a:pos x="116" y="18"/>
                  </a:cxn>
                  <a:cxn ang="0">
                    <a:pos x="127" y="42"/>
                  </a:cxn>
                  <a:cxn ang="0">
                    <a:pos x="144" y="46"/>
                  </a:cxn>
                  <a:cxn ang="0">
                    <a:pos x="177" y="49"/>
                  </a:cxn>
                  <a:cxn ang="0">
                    <a:pos x="167" y="74"/>
                  </a:cxn>
                  <a:cxn ang="0">
                    <a:pos x="177" y="88"/>
                  </a:cxn>
                  <a:cxn ang="0">
                    <a:pos x="198" y="114"/>
                  </a:cxn>
                  <a:cxn ang="0">
                    <a:pos x="173" y="125"/>
                  </a:cxn>
                  <a:cxn ang="0">
                    <a:pos x="169" y="141"/>
                  </a:cxn>
                  <a:cxn ang="0">
                    <a:pos x="165" y="174"/>
                  </a:cxn>
                  <a:cxn ang="0">
                    <a:pos x="165" y="174"/>
                  </a:cxn>
                </a:cxnLst>
                <a:rect l="0" t="0" r="r" b="b"/>
                <a:pathLst>
                  <a:path w="215" h="212">
                    <a:moveTo>
                      <a:pt x="215" y="115"/>
                    </a:moveTo>
                    <a:cubicBezTo>
                      <a:pt x="215" y="95"/>
                      <a:pt x="215" y="95"/>
                      <a:pt x="215" y="95"/>
                    </a:cubicBezTo>
                    <a:cubicBezTo>
                      <a:pt x="215" y="84"/>
                      <a:pt x="209" y="81"/>
                      <a:pt x="187" y="73"/>
                    </a:cubicBezTo>
                    <a:cubicBezTo>
                      <a:pt x="196" y="52"/>
                      <a:pt x="198" y="45"/>
                      <a:pt x="190" y="38"/>
                    </a:cubicBezTo>
                    <a:cubicBezTo>
                      <a:pt x="176" y="24"/>
                      <a:pt x="176" y="24"/>
                      <a:pt x="176" y="24"/>
                    </a:cubicBezTo>
                    <a:cubicBezTo>
                      <a:pt x="173" y="21"/>
                      <a:pt x="169" y="19"/>
                      <a:pt x="165" y="19"/>
                    </a:cubicBezTo>
                    <a:cubicBezTo>
                      <a:pt x="163" y="19"/>
                      <a:pt x="160" y="19"/>
                      <a:pt x="140" y="28"/>
                    </a:cubicBezTo>
                    <a:cubicBezTo>
                      <a:pt x="131" y="7"/>
                      <a:pt x="128" y="0"/>
                      <a:pt x="117" y="0"/>
                    </a:cubicBezTo>
                    <a:cubicBezTo>
                      <a:pt x="97" y="0"/>
                      <a:pt x="97" y="0"/>
                      <a:pt x="97" y="0"/>
                    </a:cubicBezTo>
                    <a:cubicBezTo>
                      <a:pt x="86" y="0"/>
                      <a:pt x="83" y="6"/>
                      <a:pt x="75" y="28"/>
                    </a:cubicBezTo>
                    <a:cubicBezTo>
                      <a:pt x="55" y="20"/>
                      <a:pt x="52" y="20"/>
                      <a:pt x="49" y="20"/>
                    </a:cubicBezTo>
                    <a:cubicBezTo>
                      <a:pt x="45" y="20"/>
                      <a:pt x="41" y="22"/>
                      <a:pt x="38" y="24"/>
                    </a:cubicBezTo>
                    <a:cubicBezTo>
                      <a:pt x="24" y="38"/>
                      <a:pt x="24" y="38"/>
                      <a:pt x="24" y="38"/>
                    </a:cubicBezTo>
                    <a:cubicBezTo>
                      <a:pt x="16" y="46"/>
                      <a:pt x="19" y="54"/>
                      <a:pt x="28" y="74"/>
                    </a:cubicBezTo>
                    <a:cubicBezTo>
                      <a:pt x="6" y="82"/>
                      <a:pt x="0" y="85"/>
                      <a:pt x="0" y="96"/>
                    </a:cubicBezTo>
                    <a:cubicBezTo>
                      <a:pt x="0" y="116"/>
                      <a:pt x="0" y="116"/>
                      <a:pt x="0" y="116"/>
                    </a:cubicBezTo>
                    <a:cubicBezTo>
                      <a:pt x="0" y="127"/>
                      <a:pt x="7" y="130"/>
                      <a:pt x="28" y="138"/>
                    </a:cubicBezTo>
                    <a:cubicBezTo>
                      <a:pt x="19" y="159"/>
                      <a:pt x="17" y="166"/>
                      <a:pt x="25" y="174"/>
                    </a:cubicBezTo>
                    <a:cubicBezTo>
                      <a:pt x="39" y="188"/>
                      <a:pt x="39" y="188"/>
                      <a:pt x="39" y="188"/>
                    </a:cubicBezTo>
                    <a:cubicBezTo>
                      <a:pt x="42" y="191"/>
                      <a:pt x="46" y="192"/>
                      <a:pt x="50" y="192"/>
                    </a:cubicBezTo>
                    <a:cubicBezTo>
                      <a:pt x="53" y="192"/>
                      <a:pt x="55" y="192"/>
                      <a:pt x="75" y="184"/>
                    </a:cubicBezTo>
                    <a:cubicBezTo>
                      <a:pt x="84" y="205"/>
                      <a:pt x="87" y="212"/>
                      <a:pt x="98" y="212"/>
                    </a:cubicBezTo>
                    <a:cubicBezTo>
                      <a:pt x="118" y="212"/>
                      <a:pt x="118" y="212"/>
                      <a:pt x="118" y="212"/>
                    </a:cubicBezTo>
                    <a:cubicBezTo>
                      <a:pt x="129" y="212"/>
                      <a:pt x="132" y="206"/>
                      <a:pt x="141" y="183"/>
                    </a:cubicBezTo>
                    <a:cubicBezTo>
                      <a:pt x="161" y="192"/>
                      <a:pt x="164" y="192"/>
                      <a:pt x="166" y="192"/>
                    </a:cubicBezTo>
                    <a:cubicBezTo>
                      <a:pt x="170" y="192"/>
                      <a:pt x="174" y="190"/>
                      <a:pt x="177" y="187"/>
                    </a:cubicBezTo>
                    <a:cubicBezTo>
                      <a:pt x="191" y="173"/>
                      <a:pt x="191" y="173"/>
                      <a:pt x="191" y="173"/>
                    </a:cubicBezTo>
                    <a:cubicBezTo>
                      <a:pt x="199" y="165"/>
                      <a:pt x="196" y="158"/>
                      <a:pt x="187" y="138"/>
                    </a:cubicBezTo>
                    <a:cubicBezTo>
                      <a:pt x="209" y="130"/>
                      <a:pt x="215" y="126"/>
                      <a:pt x="215" y="115"/>
                    </a:cubicBezTo>
                    <a:close/>
                    <a:moveTo>
                      <a:pt x="165" y="174"/>
                    </a:moveTo>
                    <a:cubicBezTo>
                      <a:pt x="163" y="174"/>
                      <a:pt x="158" y="172"/>
                      <a:pt x="144" y="166"/>
                    </a:cubicBezTo>
                    <a:cubicBezTo>
                      <a:pt x="140" y="164"/>
                      <a:pt x="140" y="164"/>
                      <a:pt x="140" y="164"/>
                    </a:cubicBezTo>
                    <a:cubicBezTo>
                      <a:pt x="127" y="170"/>
                      <a:pt x="127" y="170"/>
                      <a:pt x="127" y="170"/>
                    </a:cubicBezTo>
                    <a:cubicBezTo>
                      <a:pt x="126" y="173"/>
                      <a:pt x="126" y="173"/>
                      <a:pt x="126" y="173"/>
                    </a:cubicBezTo>
                    <a:cubicBezTo>
                      <a:pt x="124" y="178"/>
                      <a:pt x="119" y="190"/>
                      <a:pt x="117" y="194"/>
                    </a:cubicBezTo>
                    <a:cubicBezTo>
                      <a:pt x="99" y="194"/>
                      <a:pt x="99" y="194"/>
                      <a:pt x="99" y="194"/>
                    </a:cubicBezTo>
                    <a:cubicBezTo>
                      <a:pt x="97" y="190"/>
                      <a:pt x="92" y="178"/>
                      <a:pt x="90" y="173"/>
                    </a:cubicBezTo>
                    <a:cubicBezTo>
                      <a:pt x="88" y="170"/>
                      <a:pt x="88" y="170"/>
                      <a:pt x="88" y="170"/>
                    </a:cubicBezTo>
                    <a:cubicBezTo>
                      <a:pt x="75" y="164"/>
                      <a:pt x="75" y="164"/>
                      <a:pt x="75" y="164"/>
                    </a:cubicBezTo>
                    <a:cubicBezTo>
                      <a:pt x="72" y="166"/>
                      <a:pt x="72" y="166"/>
                      <a:pt x="72" y="166"/>
                    </a:cubicBezTo>
                    <a:cubicBezTo>
                      <a:pt x="57" y="172"/>
                      <a:pt x="52" y="174"/>
                      <a:pt x="51" y="175"/>
                    </a:cubicBezTo>
                    <a:cubicBezTo>
                      <a:pt x="38" y="162"/>
                      <a:pt x="38" y="162"/>
                      <a:pt x="38" y="162"/>
                    </a:cubicBezTo>
                    <a:cubicBezTo>
                      <a:pt x="39" y="158"/>
                      <a:pt x="44" y="146"/>
                      <a:pt x="46" y="141"/>
                    </a:cubicBezTo>
                    <a:cubicBezTo>
                      <a:pt x="48" y="138"/>
                      <a:pt x="48" y="138"/>
                      <a:pt x="48" y="138"/>
                    </a:cubicBezTo>
                    <a:cubicBezTo>
                      <a:pt x="42" y="125"/>
                      <a:pt x="42" y="125"/>
                      <a:pt x="42" y="125"/>
                    </a:cubicBezTo>
                    <a:cubicBezTo>
                      <a:pt x="39" y="123"/>
                      <a:pt x="39" y="123"/>
                      <a:pt x="39" y="123"/>
                    </a:cubicBezTo>
                    <a:cubicBezTo>
                      <a:pt x="34" y="122"/>
                      <a:pt x="22" y="117"/>
                      <a:pt x="17" y="115"/>
                    </a:cubicBezTo>
                    <a:cubicBezTo>
                      <a:pt x="17" y="97"/>
                      <a:pt x="17" y="97"/>
                      <a:pt x="17" y="97"/>
                    </a:cubicBezTo>
                    <a:cubicBezTo>
                      <a:pt x="22" y="95"/>
                      <a:pt x="33" y="91"/>
                      <a:pt x="39" y="88"/>
                    </a:cubicBezTo>
                    <a:cubicBezTo>
                      <a:pt x="42" y="87"/>
                      <a:pt x="42" y="87"/>
                      <a:pt x="42" y="87"/>
                    </a:cubicBezTo>
                    <a:cubicBezTo>
                      <a:pt x="48" y="74"/>
                      <a:pt x="48" y="74"/>
                      <a:pt x="48" y="74"/>
                    </a:cubicBezTo>
                    <a:cubicBezTo>
                      <a:pt x="46" y="71"/>
                      <a:pt x="46" y="71"/>
                      <a:pt x="46" y="71"/>
                    </a:cubicBezTo>
                    <a:cubicBezTo>
                      <a:pt x="44" y="66"/>
                      <a:pt x="39" y="55"/>
                      <a:pt x="37" y="50"/>
                    </a:cubicBezTo>
                    <a:cubicBezTo>
                      <a:pt x="50" y="38"/>
                      <a:pt x="50" y="38"/>
                      <a:pt x="50" y="38"/>
                    </a:cubicBezTo>
                    <a:cubicBezTo>
                      <a:pt x="52" y="38"/>
                      <a:pt x="57" y="40"/>
                      <a:pt x="72" y="46"/>
                    </a:cubicBezTo>
                    <a:cubicBezTo>
                      <a:pt x="75" y="47"/>
                      <a:pt x="75" y="47"/>
                      <a:pt x="75" y="47"/>
                    </a:cubicBezTo>
                    <a:cubicBezTo>
                      <a:pt x="88" y="42"/>
                      <a:pt x="88" y="42"/>
                      <a:pt x="88" y="42"/>
                    </a:cubicBezTo>
                    <a:cubicBezTo>
                      <a:pt x="90" y="38"/>
                      <a:pt x="90" y="38"/>
                      <a:pt x="90" y="38"/>
                    </a:cubicBezTo>
                    <a:cubicBezTo>
                      <a:pt x="91" y="34"/>
                      <a:pt x="96" y="22"/>
                      <a:pt x="98" y="18"/>
                    </a:cubicBezTo>
                    <a:cubicBezTo>
                      <a:pt x="116" y="18"/>
                      <a:pt x="116" y="18"/>
                      <a:pt x="116" y="18"/>
                    </a:cubicBezTo>
                    <a:cubicBezTo>
                      <a:pt x="119" y="22"/>
                      <a:pt x="124" y="34"/>
                      <a:pt x="125" y="39"/>
                    </a:cubicBezTo>
                    <a:cubicBezTo>
                      <a:pt x="127" y="42"/>
                      <a:pt x="127" y="42"/>
                      <a:pt x="127" y="42"/>
                    </a:cubicBezTo>
                    <a:cubicBezTo>
                      <a:pt x="140" y="47"/>
                      <a:pt x="140" y="47"/>
                      <a:pt x="140" y="47"/>
                    </a:cubicBezTo>
                    <a:cubicBezTo>
                      <a:pt x="144" y="46"/>
                      <a:pt x="144" y="46"/>
                      <a:pt x="144" y="46"/>
                    </a:cubicBezTo>
                    <a:cubicBezTo>
                      <a:pt x="158" y="39"/>
                      <a:pt x="163" y="37"/>
                      <a:pt x="165" y="37"/>
                    </a:cubicBezTo>
                    <a:cubicBezTo>
                      <a:pt x="177" y="49"/>
                      <a:pt x="177" y="49"/>
                      <a:pt x="177" y="49"/>
                    </a:cubicBezTo>
                    <a:cubicBezTo>
                      <a:pt x="176" y="54"/>
                      <a:pt x="171" y="66"/>
                      <a:pt x="169" y="70"/>
                    </a:cubicBezTo>
                    <a:cubicBezTo>
                      <a:pt x="167" y="74"/>
                      <a:pt x="167" y="74"/>
                      <a:pt x="167" y="74"/>
                    </a:cubicBezTo>
                    <a:cubicBezTo>
                      <a:pt x="173" y="87"/>
                      <a:pt x="173" y="87"/>
                      <a:pt x="173" y="87"/>
                    </a:cubicBezTo>
                    <a:cubicBezTo>
                      <a:pt x="177" y="88"/>
                      <a:pt x="177" y="88"/>
                      <a:pt x="177" y="88"/>
                    </a:cubicBezTo>
                    <a:cubicBezTo>
                      <a:pt x="181" y="90"/>
                      <a:pt x="193" y="94"/>
                      <a:pt x="198" y="97"/>
                    </a:cubicBezTo>
                    <a:cubicBezTo>
                      <a:pt x="198" y="114"/>
                      <a:pt x="198" y="114"/>
                      <a:pt x="198" y="114"/>
                    </a:cubicBezTo>
                    <a:cubicBezTo>
                      <a:pt x="194" y="117"/>
                      <a:pt x="181" y="121"/>
                      <a:pt x="176" y="123"/>
                    </a:cubicBezTo>
                    <a:cubicBezTo>
                      <a:pt x="173" y="125"/>
                      <a:pt x="173" y="125"/>
                      <a:pt x="173" y="125"/>
                    </a:cubicBezTo>
                    <a:cubicBezTo>
                      <a:pt x="167" y="138"/>
                      <a:pt x="167" y="138"/>
                      <a:pt x="167" y="138"/>
                    </a:cubicBezTo>
                    <a:cubicBezTo>
                      <a:pt x="169" y="141"/>
                      <a:pt x="169" y="141"/>
                      <a:pt x="169" y="141"/>
                    </a:cubicBezTo>
                    <a:cubicBezTo>
                      <a:pt x="171" y="145"/>
                      <a:pt x="177" y="157"/>
                      <a:pt x="178" y="162"/>
                    </a:cubicBezTo>
                    <a:lnTo>
                      <a:pt x="165" y="174"/>
                    </a:lnTo>
                    <a:close/>
                    <a:moveTo>
                      <a:pt x="165" y="174"/>
                    </a:moveTo>
                    <a:cubicBezTo>
                      <a:pt x="165" y="174"/>
                      <a:pt x="165" y="174"/>
                      <a:pt x="165" y="174"/>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sp>
            <p:nvSpPr>
              <p:cNvPr id="128" name="Freeform 18"/>
              <p:cNvSpPr>
                <a:spLocks noEditPoints="1"/>
              </p:cNvSpPr>
              <p:nvPr/>
            </p:nvSpPr>
            <p:spPr bwMode="auto">
              <a:xfrm>
                <a:off x="1903413" y="744538"/>
                <a:ext cx="242888" cy="239713"/>
              </a:xfrm>
              <a:custGeom>
                <a:avLst/>
                <a:gdLst/>
                <a:ahLst/>
                <a:cxnLst>
                  <a:cxn ang="0">
                    <a:pos x="32" y="0"/>
                  </a:cxn>
                  <a:cxn ang="0">
                    <a:pos x="0" y="32"/>
                  </a:cxn>
                  <a:cxn ang="0">
                    <a:pos x="32" y="63"/>
                  </a:cxn>
                  <a:cxn ang="0">
                    <a:pos x="64" y="32"/>
                  </a:cxn>
                  <a:cxn ang="0">
                    <a:pos x="32" y="0"/>
                  </a:cxn>
                  <a:cxn ang="0">
                    <a:pos x="32" y="46"/>
                  </a:cxn>
                  <a:cxn ang="0">
                    <a:pos x="17" y="32"/>
                  </a:cxn>
                  <a:cxn ang="0">
                    <a:pos x="32" y="18"/>
                  </a:cxn>
                  <a:cxn ang="0">
                    <a:pos x="46" y="32"/>
                  </a:cxn>
                  <a:cxn ang="0">
                    <a:pos x="32" y="46"/>
                  </a:cxn>
                  <a:cxn ang="0">
                    <a:pos x="32" y="46"/>
                  </a:cxn>
                  <a:cxn ang="0">
                    <a:pos x="32" y="46"/>
                  </a:cxn>
                </a:cxnLst>
                <a:rect l="0" t="0" r="r" b="b"/>
                <a:pathLst>
                  <a:path w="64" h="63">
                    <a:moveTo>
                      <a:pt x="32" y="0"/>
                    </a:moveTo>
                    <a:cubicBezTo>
                      <a:pt x="14" y="0"/>
                      <a:pt x="0" y="15"/>
                      <a:pt x="0" y="32"/>
                    </a:cubicBezTo>
                    <a:cubicBezTo>
                      <a:pt x="0" y="49"/>
                      <a:pt x="14" y="63"/>
                      <a:pt x="32" y="63"/>
                    </a:cubicBezTo>
                    <a:cubicBezTo>
                      <a:pt x="49" y="63"/>
                      <a:pt x="64" y="49"/>
                      <a:pt x="64" y="32"/>
                    </a:cubicBezTo>
                    <a:cubicBezTo>
                      <a:pt x="64" y="15"/>
                      <a:pt x="49" y="0"/>
                      <a:pt x="32" y="0"/>
                    </a:cubicBezTo>
                    <a:close/>
                    <a:moveTo>
                      <a:pt x="32" y="46"/>
                    </a:moveTo>
                    <a:cubicBezTo>
                      <a:pt x="24" y="46"/>
                      <a:pt x="17" y="40"/>
                      <a:pt x="17" y="32"/>
                    </a:cubicBezTo>
                    <a:cubicBezTo>
                      <a:pt x="17" y="24"/>
                      <a:pt x="24" y="18"/>
                      <a:pt x="32" y="18"/>
                    </a:cubicBezTo>
                    <a:cubicBezTo>
                      <a:pt x="40" y="18"/>
                      <a:pt x="46" y="24"/>
                      <a:pt x="46" y="32"/>
                    </a:cubicBezTo>
                    <a:cubicBezTo>
                      <a:pt x="46" y="40"/>
                      <a:pt x="40" y="46"/>
                      <a:pt x="32" y="46"/>
                    </a:cubicBezTo>
                    <a:close/>
                    <a:moveTo>
                      <a:pt x="32" y="46"/>
                    </a:moveTo>
                    <a:cubicBezTo>
                      <a:pt x="32" y="46"/>
                      <a:pt x="32" y="46"/>
                      <a:pt x="32" y="46"/>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sp>
            <p:nvSpPr>
              <p:cNvPr id="129" name="Freeform 19"/>
              <p:cNvSpPr>
                <a:spLocks noEditPoints="1"/>
              </p:cNvSpPr>
              <p:nvPr/>
            </p:nvSpPr>
            <p:spPr bwMode="auto">
              <a:xfrm>
                <a:off x="2414588" y="903288"/>
                <a:ext cx="374650" cy="369888"/>
              </a:xfrm>
              <a:custGeom>
                <a:avLst/>
                <a:gdLst/>
                <a:ahLst/>
                <a:cxnLst>
                  <a:cxn ang="0">
                    <a:pos x="87" y="17"/>
                  </a:cxn>
                  <a:cxn ang="0">
                    <a:pos x="76" y="9"/>
                  </a:cxn>
                  <a:cxn ang="0">
                    <a:pos x="54" y="0"/>
                  </a:cxn>
                  <a:cxn ang="0">
                    <a:pos x="34" y="13"/>
                  </a:cxn>
                  <a:cxn ang="0">
                    <a:pos x="18" y="11"/>
                  </a:cxn>
                  <a:cxn ang="0">
                    <a:pos x="13" y="34"/>
                  </a:cxn>
                  <a:cxn ang="0">
                    <a:pos x="0" y="53"/>
                  </a:cxn>
                  <a:cxn ang="0">
                    <a:pos x="11" y="80"/>
                  </a:cxn>
                  <a:cxn ang="0">
                    <a:pos x="23" y="88"/>
                  </a:cxn>
                  <a:cxn ang="0">
                    <a:pos x="45" y="97"/>
                  </a:cxn>
                  <a:cxn ang="0">
                    <a:pos x="64" y="84"/>
                  </a:cxn>
                  <a:cxn ang="0">
                    <a:pos x="81" y="86"/>
                  </a:cxn>
                  <a:cxn ang="0">
                    <a:pos x="86" y="63"/>
                  </a:cxn>
                  <a:cxn ang="0">
                    <a:pos x="99" y="44"/>
                  </a:cxn>
                  <a:cxn ang="0">
                    <a:pos x="91" y="52"/>
                  </a:cxn>
                  <a:cxn ang="0">
                    <a:pos x="79" y="57"/>
                  </a:cxn>
                  <a:cxn ang="0">
                    <a:pos x="78" y="65"/>
                  </a:cxn>
                  <a:cxn ang="0">
                    <a:pos x="76" y="80"/>
                  </a:cxn>
                  <a:cxn ang="0">
                    <a:pos x="64" y="75"/>
                  </a:cxn>
                  <a:cxn ang="0">
                    <a:pos x="58" y="79"/>
                  </a:cxn>
                  <a:cxn ang="0">
                    <a:pos x="45" y="89"/>
                  </a:cxn>
                  <a:cxn ang="0">
                    <a:pos x="41" y="78"/>
                  </a:cxn>
                  <a:cxn ang="0">
                    <a:pos x="33" y="76"/>
                  </a:cxn>
                  <a:cxn ang="0">
                    <a:pos x="17" y="74"/>
                  </a:cxn>
                  <a:cxn ang="0">
                    <a:pos x="22" y="63"/>
                  </a:cxn>
                  <a:cxn ang="0">
                    <a:pos x="18" y="57"/>
                  </a:cxn>
                  <a:cxn ang="0">
                    <a:pos x="8" y="45"/>
                  </a:cxn>
                  <a:cxn ang="0">
                    <a:pos x="19" y="40"/>
                  </a:cxn>
                  <a:cxn ang="0">
                    <a:pos x="21" y="32"/>
                  </a:cxn>
                  <a:cxn ang="0">
                    <a:pos x="23" y="17"/>
                  </a:cxn>
                  <a:cxn ang="0">
                    <a:pos x="34" y="22"/>
                  </a:cxn>
                  <a:cxn ang="0">
                    <a:pos x="41" y="18"/>
                  </a:cxn>
                  <a:cxn ang="0">
                    <a:pos x="53" y="8"/>
                  </a:cxn>
                  <a:cxn ang="0">
                    <a:pos x="58" y="19"/>
                  </a:cxn>
                  <a:cxn ang="0">
                    <a:pos x="66" y="21"/>
                  </a:cxn>
                  <a:cxn ang="0">
                    <a:pos x="81" y="23"/>
                  </a:cxn>
                  <a:cxn ang="0">
                    <a:pos x="77" y="34"/>
                  </a:cxn>
                  <a:cxn ang="0">
                    <a:pos x="81" y="41"/>
                  </a:cxn>
                  <a:cxn ang="0">
                    <a:pos x="91" y="52"/>
                  </a:cxn>
                  <a:cxn ang="0">
                    <a:pos x="91" y="52"/>
                  </a:cxn>
                </a:cxnLst>
                <a:rect l="0" t="0" r="r" b="b"/>
                <a:pathLst>
                  <a:path w="99" h="97">
                    <a:moveTo>
                      <a:pt x="86" y="34"/>
                    </a:moveTo>
                    <a:cubicBezTo>
                      <a:pt x="90" y="24"/>
                      <a:pt x="91" y="21"/>
                      <a:pt x="87" y="17"/>
                    </a:cubicBezTo>
                    <a:cubicBezTo>
                      <a:pt x="81" y="11"/>
                      <a:pt x="81" y="11"/>
                      <a:pt x="81" y="11"/>
                    </a:cubicBezTo>
                    <a:cubicBezTo>
                      <a:pt x="79" y="10"/>
                      <a:pt x="78" y="9"/>
                      <a:pt x="76" y="9"/>
                    </a:cubicBezTo>
                    <a:cubicBezTo>
                      <a:pt x="75" y="9"/>
                      <a:pt x="73" y="9"/>
                      <a:pt x="64" y="13"/>
                    </a:cubicBezTo>
                    <a:cubicBezTo>
                      <a:pt x="60" y="3"/>
                      <a:pt x="59" y="0"/>
                      <a:pt x="54" y="0"/>
                    </a:cubicBezTo>
                    <a:cubicBezTo>
                      <a:pt x="44" y="0"/>
                      <a:pt x="44" y="0"/>
                      <a:pt x="44" y="0"/>
                    </a:cubicBezTo>
                    <a:cubicBezTo>
                      <a:pt x="40" y="0"/>
                      <a:pt x="38" y="3"/>
                      <a:pt x="34" y="13"/>
                    </a:cubicBezTo>
                    <a:cubicBezTo>
                      <a:pt x="25" y="9"/>
                      <a:pt x="24" y="9"/>
                      <a:pt x="23" y="9"/>
                    </a:cubicBezTo>
                    <a:cubicBezTo>
                      <a:pt x="21" y="9"/>
                      <a:pt x="19" y="10"/>
                      <a:pt x="18" y="11"/>
                    </a:cubicBezTo>
                    <a:cubicBezTo>
                      <a:pt x="11" y="18"/>
                      <a:pt x="11" y="18"/>
                      <a:pt x="11" y="18"/>
                    </a:cubicBezTo>
                    <a:cubicBezTo>
                      <a:pt x="7" y="21"/>
                      <a:pt x="9" y="25"/>
                      <a:pt x="13" y="34"/>
                    </a:cubicBezTo>
                    <a:cubicBezTo>
                      <a:pt x="3" y="38"/>
                      <a:pt x="0" y="39"/>
                      <a:pt x="0" y="44"/>
                    </a:cubicBezTo>
                    <a:cubicBezTo>
                      <a:pt x="0" y="53"/>
                      <a:pt x="0" y="53"/>
                      <a:pt x="0" y="53"/>
                    </a:cubicBezTo>
                    <a:cubicBezTo>
                      <a:pt x="0" y="59"/>
                      <a:pt x="3" y="60"/>
                      <a:pt x="13" y="64"/>
                    </a:cubicBezTo>
                    <a:cubicBezTo>
                      <a:pt x="9" y="73"/>
                      <a:pt x="8" y="76"/>
                      <a:pt x="11" y="80"/>
                    </a:cubicBezTo>
                    <a:cubicBezTo>
                      <a:pt x="18" y="86"/>
                      <a:pt x="18" y="86"/>
                      <a:pt x="18" y="86"/>
                    </a:cubicBezTo>
                    <a:cubicBezTo>
                      <a:pt x="19" y="87"/>
                      <a:pt x="21" y="88"/>
                      <a:pt x="23" y="88"/>
                    </a:cubicBezTo>
                    <a:cubicBezTo>
                      <a:pt x="24" y="88"/>
                      <a:pt x="25" y="88"/>
                      <a:pt x="35" y="84"/>
                    </a:cubicBezTo>
                    <a:cubicBezTo>
                      <a:pt x="38" y="94"/>
                      <a:pt x="40" y="97"/>
                      <a:pt x="45" y="97"/>
                    </a:cubicBezTo>
                    <a:cubicBezTo>
                      <a:pt x="54" y="97"/>
                      <a:pt x="54" y="97"/>
                      <a:pt x="54" y="97"/>
                    </a:cubicBezTo>
                    <a:cubicBezTo>
                      <a:pt x="59" y="97"/>
                      <a:pt x="61" y="94"/>
                      <a:pt x="64" y="84"/>
                    </a:cubicBezTo>
                    <a:cubicBezTo>
                      <a:pt x="74" y="88"/>
                      <a:pt x="75" y="88"/>
                      <a:pt x="76" y="88"/>
                    </a:cubicBezTo>
                    <a:cubicBezTo>
                      <a:pt x="78" y="88"/>
                      <a:pt x="80" y="87"/>
                      <a:pt x="81" y="86"/>
                    </a:cubicBezTo>
                    <a:cubicBezTo>
                      <a:pt x="88" y="79"/>
                      <a:pt x="88" y="79"/>
                      <a:pt x="88" y="79"/>
                    </a:cubicBezTo>
                    <a:cubicBezTo>
                      <a:pt x="91" y="76"/>
                      <a:pt x="90" y="72"/>
                      <a:pt x="86" y="63"/>
                    </a:cubicBezTo>
                    <a:cubicBezTo>
                      <a:pt x="95" y="59"/>
                      <a:pt x="99" y="58"/>
                      <a:pt x="99" y="53"/>
                    </a:cubicBezTo>
                    <a:cubicBezTo>
                      <a:pt x="99" y="44"/>
                      <a:pt x="99" y="44"/>
                      <a:pt x="99" y="44"/>
                    </a:cubicBezTo>
                    <a:cubicBezTo>
                      <a:pt x="99" y="39"/>
                      <a:pt x="95" y="37"/>
                      <a:pt x="86" y="34"/>
                    </a:cubicBezTo>
                    <a:close/>
                    <a:moveTo>
                      <a:pt x="91" y="52"/>
                    </a:moveTo>
                    <a:cubicBezTo>
                      <a:pt x="89" y="54"/>
                      <a:pt x="83" y="56"/>
                      <a:pt x="81" y="57"/>
                    </a:cubicBezTo>
                    <a:cubicBezTo>
                      <a:pt x="79" y="57"/>
                      <a:pt x="79" y="57"/>
                      <a:pt x="79" y="57"/>
                    </a:cubicBezTo>
                    <a:cubicBezTo>
                      <a:pt x="77" y="63"/>
                      <a:pt x="77" y="63"/>
                      <a:pt x="77" y="63"/>
                    </a:cubicBezTo>
                    <a:cubicBezTo>
                      <a:pt x="78" y="65"/>
                      <a:pt x="78" y="65"/>
                      <a:pt x="78" y="65"/>
                    </a:cubicBezTo>
                    <a:cubicBezTo>
                      <a:pt x="78" y="67"/>
                      <a:pt x="81" y="72"/>
                      <a:pt x="82" y="74"/>
                    </a:cubicBezTo>
                    <a:cubicBezTo>
                      <a:pt x="76" y="80"/>
                      <a:pt x="76" y="80"/>
                      <a:pt x="76" y="80"/>
                    </a:cubicBezTo>
                    <a:cubicBezTo>
                      <a:pt x="75" y="80"/>
                      <a:pt x="72" y="79"/>
                      <a:pt x="66" y="76"/>
                    </a:cubicBezTo>
                    <a:cubicBezTo>
                      <a:pt x="64" y="75"/>
                      <a:pt x="64" y="75"/>
                      <a:pt x="64" y="75"/>
                    </a:cubicBezTo>
                    <a:cubicBezTo>
                      <a:pt x="58" y="78"/>
                      <a:pt x="58" y="78"/>
                      <a:pt x="58" y="78"/>
                    </a:cubicBezTo>
                    <a:cubicBezTo>
                      <a:pt x="58" y="79"/>
                      <a:pt x="58" y="79"/>
                      <a:pt x="58" y="79"/>
                    </a:cubicBezTo>
                    <a:cubicBezTo>
                      <a:pt x="57" y="81"/>
                      <a:pt x="55" y="87"/>
                      <a:pt x="54" y="89"/>
                    </a:cubicBezTo>
                    <a:cubicBezTo>
                      <a:pt x="45" y="89"/>
                      <a:pt x="45" y="89"/>
                      <a:pt x="45" y="89"/>
                    </a:cubicBezTo>
                    <a:cubicBezTo>
                      <a:pt x="44" y="87"/>
                      <a:pt x="42" y="82"/>
                      <a:pt x="41" y="79"/>
                    </a:cubicBezTo>
                    <a:cubicBezTo>
                      <a:pt x="41" y="78"/>
                      <a:pt x="41" y="78"/>
                      <a:pt x="41" y="78"/>
                    </a:cubicBezTo>
                    <a:cubicBezTo>
                      <a:pt x="35" y="75"/>
                      <a:pt x="35" y="75"/>
                      <a:pt x="35" y="75"/>
                    </a:cubicBezTo>
                    <a:cubicBezTo>
                      <a:pt x="33" y="76"/>
                      <a:pt x="33" y="76"/>
                      <a:pt x="33" y="76"/>
                    </a:cubicBezTo>
                    <a:cubicBezTo>
                      <a:pt x="26" y="79"/>
                      <a:pt x="24" y="80"/>
                      <a:pt x="23" y="80"/>
                    </a:cubicBezTo>
                    <a:cubicBezTo>
                      <a:pt x="17" y="74"/>
                      <a:pt x="17" y="74"/>
                      <a:pt x="17" y="74"/>
                    </a:cubicBezTo>
                    <a:cubicBezTo>
                      <a:pt x="18" y="72"/>
                      <a:pt x="20" y="67"/>
                      <a:pt x="21" y="65"/>
                    </a:cubicBezTo>
                    <a:cubicBezTo>
                      <a:pt x="22" y="63"/>
                      <a:pt x="22" y="63"/>
                      <a:pt x="22" y="63"/>
                    </a:cubicBezTo>
                    <a:cubicBezTo>
                      <a:pt x="19" y="57"/>
                      <a:pt x="19" y="57"/>
                      <a:pt x="19" y="57"/>
                    </a:cubicBezTo>
                    <a:cubicBezTo>
                      <a:pt x="18" y="57"/>
                      <a:pt x="18" y="57"/>
                      <a:pt x="18" y="57"/>
                    </a:cubicBezTo>
                    <a:cubicBezTo>
                      <a:pt x="16" y="56"/>
                      <a:pt x="10" y="54"/>
                      <a:pt x="8" y="53"/>
                    </a:cubicBezTo>
                    <a:cubicBezTo>
                      <a:pt x="8" y="45"/>
                      <a:pt x="8" y="45"/>
                      <a:pt x="8" y="45"/>
                    </a:cubicBezTo>
                    <a:cubicBezTo>
                      <a:pt x="10" y="44"/>
                      <a:pt x="15" y="42"/>
                      <a:pt x="18" y="41"/>
                    </a:cubicBezTo>
                    <a:cubicBezTo>
                      <a:pt x="19" y="40"/>
                      <a:pt x="19" y="40"/>
                      <a:pt x="19" y="40"/>
                    </a:cubicBezTo>
                    <a:cubicBezTo>
                      <a:pt x="22" y="34"/>
                      <a:pt x="22" y="34"/>
                      <a:pt x="22" y="34"/>
                    </a:cubicBezTo>
                    <a:cubicBezTo>
                      <a:pt x="21" y="32"/>
                      <a:pt x="21" y="32"/>
                      <a:pt x="21" y="32"/>
                    </a:cubicBezTo>
                    <a:cubicBezTo>
                      <a:pt x="20" y="31"/>
                      <a:pt x="18" y="25"/>
                      <a:pt x="17" y="23"/>
                    </a:cubicBezTo>
                    <a:cubicBezTo>
                      <a:pt x="23" y="17"/>
                      <a:pt x="23" y="17"/>
                      <a:pt x="23" y="17"/>
                    </a:cubicBezTo>
                    <a:cubicBezTo>
                      <a:pt x="24" y="18"/>
                      <a:pt x="26" y="18"/>
                      <a:pt x="33" y="21"/>
                    </a:cubicBezTo>
                    <a:cubicBezTo>
                      <a:pt x="34" y="22"/>
                      <a:pt x="34" y="22"/>
                      <a:pt x="34" y="22"/>
                    </a:cubicBezTo>
                    <a:cubicBezTo>
                      <a:pt x="40" y="19"/>
                      <a:pt x="40" y="19"/>
                      <a:pt x="40" y="19"/>
                    </a:cubicBezTo>
                    <a:cubicBezTo>
                      <a:pt x="41" y="18"/>
                      <a:pt x="41" y="18"/>
                      <a:pt x="41" y="18"/>
                    </a:cubicBezTo>
                    <a:cubicBezTo>
                      <a:pt x="42" y="16"/>
                      <a:pt x="44" y="10"/>
                      <a:pt x="45" y="8"/>
                    </a:cubicBezTo>
                    <a:cubicBezTo>
                      <a:pt x="53" y="8"/>
                      <a:pt x="53" y="8"/>
                      <a:pt x="53" y="8"/>
                    </a:cubicBezTo>
                    <a:cubicBezTo>
                      <a:pt x="54" y="10"/>
                      <a:pt x="57" y="16"/>
                      <a:pt x="58" y="18"/>
                    </a:cubicBezTo>
                    <a:cubicBezTo>
                      <a:pt x="58" y="19"/>
                      <a:pt x="58" y="19"/>
                      <a:pt x="58" y="19"/>
                    </a:cubicBezTo>
                    <a:cubicBezTo>
                      <a:pt x="64" y="22"/>
                      <a:pt x="64" y="22"/>
                      <a:pt x="64" y="22"/>
                    </a:cubicBezTo>
                    <a:cubicBezTo>
                      <a:pt x="66" y="21"/>
                      <a:pt x="66" y="21"/>
                      <a:pt x="66" y="21"/>
                    </a:cubicBezTo>
                    <a:cubicBezTo>
                      <a:pt x="72" y="18"/>
                      <a:pt x="75" y="17"/>
                      <a:pt x="75" y="17"/>
                    </a:cubicBezTo>
                    <a:cubicBezTo>
                      <a:pt x="81" y="23"/>
                      <a:pt x="81" y="23"/>
                      <a:pt x="81" y="23"/>
                    </a:cubicBezTo>
                    <a:cubicBezTo>
                      <a:pt x="81" y="25"/>
                      <a:pt x="78" y="30"/>
                      <a:pt x="77" y="32"/>
                    </a:cubicBezTo>
                    <a:cubicBezTo>
                      <a:pt x="77" y="34"/>
                      <a:pt x="77" y="34"/>
                      <a:pt x="77" y="34"/>
                    </a:cubicBezTo>
                    <a:cubicBezTo>
                      <a:pt x="79" y="40"/>
                      <a:pt x="79" y="40"/>
                      <a:pt x="79" y="40"/>
                    </a:cubicBezTo>
                    <a:cubicBezTo>
                      <a:pt x="81" y="41"/>
                      <a:pt x="81" y="41"/>
                      <a:pt x="81" y="41"/>
                    </a:cubicBezTo>
                    <a:cubicBezTo>
                      <a:pt x="83" y="41"/>
                      <a:pt x="89" y="43"/>
                      <a:pt x="91" y="44"/>
                    </a:cubicBezTo>
                    <a:lnTo>
                      <a:pt x="91" y="52"/>
                    </a:lnTo>
                    <a:close/>
                    <a:moveTo>
                      <a:pt x="91" y="52"/>
                    </a:moveTo>
                    <a:cubicBezTo>
                      <a:pt x="91" y="52"/>
                      <a:pt x="91" y="52"/>
                      <a:pt x="91" y="52"/>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sp>
            <p:nvSpPr>
              <p:cNvPr id="130" name="Freeform 20"/>
              <p:cNvSpPr>
                <a:spLocks noEditPoints="1"/>
              </p:cNvSpPr>
              <p:nvPr/>
            </p:nvSpPr>
            <p:spPr bwMode="auto">
              <a:xfrm>
                <a:off x="2547938" y="1033463"/>
                <a:ext cx="109538" cy="109538"/>
              </a:xfrm>
              <a:custGeom>
                <a:avLst/>
                <a:gdLst/>
                <a:ahLst/>
                <a:cxnLst>
                  <a:cxn ang="0">
                    <a:pos x="14" y="0"/>
                  </a:cxn>
                  <a:cxn ang="0">
                    <a:pos x="0" y="15"/>
                  </a:cxn>
                  <a:cxn ang="0">
                    <a:pos x="14" y="29"/>
                  </a:cxn>
                  <a:cxn ang="0">
                    <a:pos x="29" y="15"/>
                  </a:cxn>
                  <a:cxn ang="0">
                    <a:pos x="14" y="0"/>
                  </a:cxn>
                  <a:cxn ang="0">
                    <a:pos x="14" y="21"/>
                  </a:cxn>
                  <a:cxn ang="0">
                    <a:pos x="8" y="15"/>
                  </a:cxn>
                  <a:cxn ang="0">
                    <a:pos x="14" y="8"/>
                  </a:cxn>
                  <a:cxn ang="0">
                    <a:pos x="21" y="15"/>
                  </a:cxn>
                  <a:cxn ang="0">
                    <a:pos x="14" y="21"/>
                  </a:cxn>
                  <a:cxn ang="0">
                    <a:pos x="14" y="21"/>
                  </a:cxn>
                  <a:cxn ang="0">
                    <a:pos x="14" y="21"/>
                  </a:cxn>
                </a:cxnLst>
                <a:rect l="0" t="0" r="r" b="b"/>
                <a:pathLst>
                  <a:path w="29" h="29">
                    <a:moveTo>
                      <a:pt x="14" y="0"/>
                    </a:moveTo>
                    <a:cubicBezTo>
                      <a:pt x="6" y="0"/>
                      <a:pt x="0" y="7"/>
                      <a:pt x="0" y="15"/>
                    </a:cubicBezTo>
                    <a:cubicBezTo>
                      <a:pt x="0" y="23"/>
                      <a:pt x="6" y="29"/>
                      <a:pt x="14" y="29"/>
                    </a:cubicBezTo>
                    <a:cubicBezTo>
                      <a:pt x="22" y="29"/>
                      <a:pt x="29" y="23"/>
                      <a:pt x="29" y="15"/>
                    </a:cubicBezTo>
                    <a:cubicBezTo>
                      <a:pt x="29" y="7"/>
                      <a:pt x="22" y="0"/>
                      <a:pt x="14" y="0"/>
                    </a:cubicBezTo>
                    <a:close/>
                    <a:moveTo>
                      <a:pt x="14" y="21"/>
                    </a:moveTo>
                    <a:cubicBezTo>
                      <a:pt x="11" y="21"/>
                      <a:pt x="8" y="18"/>
                      <a:pt x="8" y="15"/>
                    </a:cubicBezTo>
                    <a:cubicBezTo>
                      <a:pt x="8" y="11"/>
                      <a:pt x="11" y="8"/>
                      <a:pt x="14" y="8"/>
                    </a:cubicBezTo>
                    <a:cubicBezTo>
                      <a:pt x="18" y="8"/>
                      <a:pt x="21" y="11"/>
                      <a:pt x="21" y="15"/>
                    </a:cubicBezTo>
                    <a:cubicBezTo>
                      <a:pt x="21" y="18"/>
                      <a:pt x="18" y="21"/>
                      <a:pt x="14" y="21"/>
                    </a:cubicBezTo>
                    <a:close/>
                    <a:moveTo>
                      <a:pt x="14" y="21"/>
                    </a:moveTo>
                    <a:cubicBezTo>
                      <a:pt x="14" y="21"/>
                      <a:pt x="14" y="21"/>
                      <a:pt x="14" y="21"/>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grpSp>
        <p:grpSp>
          <p:nvGrpSpPr>
            <p:cNvPr id="131" name="Group 130"/>
            <p:cNvGrpSpPr/>
            <p:nvPr/>
          </p:nvGrpSpPr>
          <p:grpSpPr>
            <a:xfrm>
              <a:off x="5741" y="3894"/>
              <a:ext cx="450" cy="278"/>
              <a:chOff x="-369888" y="438150"/>
              <a:chExt cx="1020763" cy="974726"/>
            </a:xfrm>
            <a:solidFill>
              <a:schemeClr val="bg1"/>
            </a:solidFill>
          </p:grpSpPr>
          <p:sp>
            <p:nvSpPr>
              <p:cNvPr id="132" name="Freeform 24"/>
              <p:cNvSpPr>
                <a:spLocks noEditPoints="1"/>
              </p:cNvSpPr>
              <p:nvPr/>
            </p:nvSpPr>
            <p:spPr bwMode="auto">
              <a:xfrm>
                <a:off x="-369888" y="703263"/>
                <a:ext cx="827088" cy="709613"/>
              </a:xfrm>
              <a:custGeom>
                <a:avLst/>
                <a:gdLst/>
                <a:ahLst/>
                <a:cxnLst>
                  <a:cxn ang="0">
                    <a:pos x="258" y="0"/>
                  </a:cxn>
                  <a:cxn ang="0">
                    <a:pos x="20" y="0"/>
                  </a:cxn>
                  <a:cxn ang="0">
                    <a:pos x="0" y="19"/>
                  </a:cxn>
                  <a:cxn ang="0">
                    <a:pos x="0" y="218"/>
                  </a:cxn>
                  <a:cxn ang="0">
                    <a:pos x="20" y="238"/>
                  </a:cxn>
                  <a:cxn ang="0">
                    <a:pos x="258" y="238"/>
                  </a:cxn>
                  <a:cxn ang="0">
                    <a:pos x="278" y="218"/>
                  </a:cxn>
                  <a:cxn ang="0">
                    <a:pos x="278" y="19"/>
                  </a:cxn>
                  <a:cxn ang="0">
                    <a:pos x="258" y="0"/>
                  </a:cxn>
                  <a:cxn ang="0">
                    <a:pos x="95" y="15"/>
                  </a:cxn>
                  <a:cxn ang="0">
                    <a:pos x="105" y="24"/>
                  </a:cxn>
                  <a:cxn ang="0">
                    <a:pos x="95" y="34"/>
                  </a:cxn>
                  <a:cxn ang="0">
                    <a:pos x="85" y="24"/>
                  </a:cxn>
                  <a:cxn ang="0">
                    <a:pos x="95" y="15"/>
                  </a:cxn>
                  <a:cxn ang="0">
                    <a:pos x="65" y="15"/>
                  </a:cxn>
                  <a:cxn ang="0">
                    <a:pos x="74" y="24"/>
                  </a:cxn>
                  <a:cxn ang="0">
                    <a:pos x="65" y="34"/>
                  </a:cxn>
                  <a:cxn ang="0">
                    <a:pos x="55" y="24"/>
                  </a:cxn>
                  <a:cxn ang="0">
                    <a:pos x="65" y="15"/>
                  </a:cxn>
                  <a:cxn ang="0">
                    <a:pos x="35" y="15"/>
                  </a:cxn>
                  <a:cxn ang="0">
                    <a:pos x="45" y="24"/>
                  </a:cxn>
                  <a:cxn ang="0">
                    <a:pos x="35" y="34"/>
                  </a:cxn>
                  <a:cxn ang="0">
                    <a:pos x="25" y="24"/>
                  </a:cxn>
                  <a:cxn ang="0">
                    <a:pos x="35" y="15"/>
                  </a:cxn>
                  <a:cxn ang="0">
                    <a:pos x="258" y="218"/>
                  </a:cxn>
                  <a:cxn ang="0">
                    <a:pos x="20" y="218"/>
                  </a:cxn>
                  <a:cxn ang="0">
                    <a:pos x="20" y="49"/>
                  </a:cxn>
                  <a:cxn ang="0">
                    <a:pos x="258" y="49"/>
                  </a:cxn>
                  <a:cxn ang="0">
                    <a:pos x="258" y="218"/>
                  </a:cxn>
                  <a:cxn ang="0">
                    <a:pos x="258" y="30"/>
                  </a:cxn>
                  <a:cxn ang="0">
                    <a:pos x="119" y="30"/>
                  </a:cxn>
                  <a:cxn ang="0">
                    <a:pos x="119" y="20"/>
                  </a:cxn>
                  <a:cxn ang="0">
                    <a:pos x="258" y="20"/>
                  </a:cxn>
                  <a:cxn ang="0">
                    <a:pos x="258" y="30"/>
                  </a:cxn>
                  <a:cxn ang="0">
                    <a:pos x="258" y="30"/>
                  </a:cxn>
                  <a:cxn ang="0">
                    <a:pos x="258" y="30"/>
                  </a:cxn>
                </a:cxnLst>
                <a:rect l="0" t="0" r="r" b="b"/>
                <a:pathLst>
                  <a:path w="278" h="238">
                    <a:moveTo>
                      <a:pt x="258" y="0"/>
                    </a:moveTo>
                    <a:cubicBezTo>
                      <a:pt x="20" y="0"/>
                      <a:pt x="20" y="0"/>
                      <a:pt x="20" y="0"/>
                    </a:cubicBezTo>
                    <a:cubicBezTo>
                      <a:pt x="9" y="0"/>
                      <a:pt x="0" y="8"/>
                      <a:pt x="0" y="19"/>
                    </a:cubicBezTo>
                    <a:cubicBezTo>
                      <a:pt x="0" y="218"/>
                      <a:pt x="0" y="218"/>
                      <a:pt x="0" y="218"/>
                    </a:cubicBezTo>
                    <a:cubicBezTo>
                      <a:pt x="0" y="229"/>
                      <a:pt x="9" y="238"/>
                      <a:pt x="20" y="238"/>
                    </a:cubicBezTo>
                    <a:cubicBezTo>
                      <a:pt x="258" y="238"/>
                      <a:pt x="258" y="238"/>
                      <a:pt x="258" y="238"/>
                    </a:cubicBezTo>
                    <a:cubicBezTo>
                      <a:pt x="269" y="238"/>
                      <a:pt x="278" y="229"/>
                      <a:pt x="278" y="218"/>
                    </a:cubicBezTo>
                    <a:cubicBezTo>
                      <a:pt x="278" y="19"/>
                      <a:pt x="278" y="19"/>
                      <a:pt x="278" y="19"/>
                    </a:cubicBezTo>
                    <a:cubicBezTo>
                      <a:pt x="278" y="8"/>
                      <a:pt x="269" y="0"/>
                      <a:pt x="258" y="0"/>
                    </a:cubicBezTo>
                    <a:close/>
                    <a:moveTo>
                      <a:pt x="95" y="15"/>
                    </a:moveTo>
                    <a:cubicBezTo>
                      <a:pt x="100" y="15"/>
                      <a:pt x="105" y="19"/>
                      <a:pt x="105" y="24"/>
                    </a:cubicBezTo>
                    <a:cubicBezTo>
                      <a:pt x="105" y="30"/>
                      <a:pt x="100" y="34"/>
                      <a:pt x="95" y="34"/>
                    </a:cubicBezTo>
                    <a:cubicBezTo>
                      <a:pt x="89" y="34"/>
                      <a:pt x="85" y="30"/>
                      <a:pt x="85" y="24"/>
                    </a:cubicBezTo>
                    <a:cubicBezTo>
                      <a:pt x="85" y="19"/>
                      <a:pt x="89" y="15"/>
                      <a:pt x="95" y="15"/>
                    </a:cubicBezTo>
                    <a:close/>
                    <a:moveTo>
                      <a:pt x="65" y="15"/>
                    </a:moveTo>
                    <a:cubicBezTo>
                      <a:pt x="70" y="15"/>
                      <a:pt x="74" y="19"/>
                      <a:pt x="74" y="24"/>
                    </a:cubicBezTo>
                    <a:cubicBezTo>
                      <a:pt x="74" y="30"/>
                      <a:pt x="70" y="34"/>
                      <a:pt x="65" y="34"/>
                    </a:cubicBezTo>
                    <a:cubicBezTo>
                      <a:pt x="59" y="34"/>
                      <a:pt x="55" y="30"/>
                      <a:pt x="55" y="24"/>
                    </a:cubicBezTo>
                    <a:cubicBezTo>
                      <a:pt x="55" y="19"/>
                      <a:pt x="59" y="15"/>
                      <a:pt x="65" y="15"/>
                    </a:cubicBezTo>
                    <a:close/>
                    <a:moveTo>
                      <a:pt x="35" y="15"/>
                    </a:moveTo>
                    <a:cubicBezTo>
                      <a:pt x="40" y="15"/>
                      <a:pt x="45" y="19"/>
                      <a:pt x="45" y="24"/>
                    </a:cubicBezTo>
                    <a:cubicBezTo>
                      <a:pt x="45" y="30"/>
                      <a:pt x="40" y="34"/>
                      <a:pt x="35" y="34"/>
                    </a:cubicBezTo>
                    <a:cubicBezTo>
                      <a:pt x="29" y="34"/>
                      <a:pt x="25" y="30"/>
                      <a:pt x="25" y="24"/>
                    </a:cubicBezTo>
                    <a:cubicBezTo>
                      <a:pt x="25" y="19"/>
                      <a:pt x="29" y="15"/>
                      <a:pt x="35" y="15"/>
                    </a:cubicBezTo>
                    <a:close/>
                    <a:moveTo>
                      <a:pt x="258" y="218"/>
                    </a:moveTo>
                    <a:cubicBezTo>
                      <a:pt x="20" y="218"/>
                      <a:pt x="20" y="218"/>
                      <a:pt x="20" y="218"/>
                    </a:cubicBezTo>
                    <a:cubicBezTo>
                      <a:pt x="20" y="49"/>
                      <a:pt x="20" y="49"/>
                      <a:pt x="20" y="49"/>
                    </a:cubicBezTo>
                    <a:cubicBezTo>
                      <a:pt x="258" y="49"/>
                      <a:pt x="258" y="49"/>
                      <a:pt x="258" y="49"/>
                    </a:cubicBezTo>
                    <a:lnTo>
                      <a:pt x="258" y="218"/>
                    </a:lnTo>
                    <a:close/>
                    <a:moveTo>
                      <a:pt x="258" y="30"/>
                    </a:moveTo>
                    <a:cubicBezTo>
                      <a:pt x="119" y="30"/>
                      <a:pt x="119" y="30"/>
                      <a:pt x="119" y="30"/>
                    </a:cubicBezTo>
                    <a:cubicBezTo>
                      <a:pt x="119" y="20"/>
                      <a:pt x="119" y="20"/>
                      <a:pt x="119" y="20"/>
                    </a:cubicBezTo>
                    <a:cubicBezTo>
                      <a:pt x="258" y="20"/>
                      <a:pt x="258" y="20"/>
                      <a:pt x="258" y="20"/>
                    </a:cubicBezTo>
                    <a:cubicBezTo>
                      <a:pt x="258" y="30"/>
                      <a:pt x="258" y="30"/>
                      <a:pt x="258" y="30"/>
                    </a:cubicBezTo>
                    <a:close/>
                    <a:moveTo>
                      <a:pt x="258" y="30"/>
                    </a:moveTo>
                    <a:cubicBezTo>
                      <a:pt x="258" y="30"/>
                      <a:pt x="258" y="30"/>
                      <a:pt x="258" y="30"/>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sp>
            <p:nvSpPr>
              <p:cNvPr id="133" name="Freeform 25"/>
              <p:cNvSpPr>
                <a:spLocks noEditPoints="1"/>
              </p:cNvSpPr>
              <p:nvPr/>
            </p:nvSpPr>
            <p:spPr bwMode="auto">
              <a:xfrm>
                <a:off x="-176213" y="438150"/>
                <a:ext cx="827088" cy="709613"/>
              </a:xfrm>
              <a:custGeom>
                <a:avLst/>
                <a:gdLst/>
                <a:ahLst/>
                <a:cxnLst>
                  <a:cxn ang="0">
                    <a:pos x="258" y="0"/>
                  </a:cxn>
                  <a:cxn ang="0">
                    <a:pos x="20" y="0"/>
                  </a:cxn>
                  <a:cxn ang="0">
                    <a:pos x="0" y="20"/>
                  </a:cxn>
                  <a:cxn ang="0">
                    <a:pos x="0" y="77"/>
                  </a:cxn>
                  <a:cxn ang="0">
                    <a:pos x="20" y="77"/>
                  </a:cxn>
                  <a:cxn ang="0">
                    <a:pos x="20" y="50"/>
                  </a:cxn>
                  <a:cxn ang="0">
                    <a:pos x="258" y="50"/>
                  </a:cxn>
                  <a:cxn ang="0">
                    <a:pos x="258" y="218"/>
                  </a:cxn>
                  <a:cxn ang="0">
                    <a:pos x="224" y="218"/>
                  </a:cxn>
                  <a:cxn ang="0">
                    <a:pos x="224" y="238"/>
                  </a:cxn>
                  <a:cxn ang="0">
                    <a:pos x="258" y="238"/>
                  </a:cxn>
                  <a:cxn ang="0">
                    <a:pos x="278" y="218"/>
                  </a:cxn>
                  <a:cxn ang="0">
                    <a:pos x="278" y="20"/>
                  </a:cxn>
                  <a:cxn ang="0">
                    <a:pos x="258" y="0"/>
                  </a:cxn>
                  <a:cxn ang="0">
                    <a:pos x="35" y="35"/>
                  </a:cxn>
                  <a:cxn ang="0">
                    <a:pos x="25" y="25"/>
                  </a:cxn>
                  <a:cxn ang="0">
                    <a:pos x="35" y="15"/>
                  </a:cxn>
                  <a:cxn ang="0">
                    <a:pos x="45" y="25"/>
                  </a:cxn>
                  <a:cxn ang="0">
                    <a:pos x="35" y="35"/>
                  </a:cxn>
                  <a:cxn ang="0">
                    <a:pos x="65" y="35"/>
                  </a:cxn>
                  <a:cxn ang="0">
                    <a:pos x="55" y="25"/>
                  </a:cxn>
                  <a:cxn ang="0">
                    <a:pos x="65" y="15"/>
                  </a:cxn>
                  <a:cxn ang="0">
                    <a:pos x="75" y="25"/>
                  </a:cxn>
                  <a:cxn ang="0">
                    <a:pos x="65" y="35"/>
                  </a:cxn>
                  <a:cxn ang="0">
                    <a:pos x="95" y="35"/>
                  </a:cxn>
                  <a:cxn ang="0">
                    <a:pos x="85" y="25"/>
                  </a:cxn>
                  <a:cxn ang="0">
                    <a:pos x="95" y="15"/>
                  </a:cxn>
                  <a:cxn ang="0">
                    <a:pos x="105" y="25"/>
                  </a:cxn>
                  <a:cxn ang="0">
                    <a:pos x="95" y="35"/>
                  </a:cxn>
                  <a:cxn ang="0">
                    <a:pos x="258" y="30"/>
                  </a:cxn>
                  <a:cxn ang="0">
                    <a:pos x="119" y="30"/>
                  </a:cxn>
                  <a:cxn ang="0">
                    <a:pos x="119" y="20"/>
                  </a:cxn>
                  <a:cxn ang="0">
                    <a:pos x="258" y="20"/>
                  </a:cxn>
                  <a:cxn ang="0">
                    <a:pos x="258" y="30"/>
                  </a:cxn>
                  <a:cxn ang="0">
                    <a:pos x="258" y="30"/>
                  </a:cxn>
                  <a:cxn ang="0">
                    <a:pos x="258" y="30"/>
                  </a:cxn>
                </a:cxnLst>
                <a:rect l="0" t="0" r="r" b="b"/>
                <a:pathLst>
                  <a:path w="278" h="238">
                    <a:moveTo>
                      <a:pt x="258" y="0"/>
                    </a:moveTo>
                    <a:cubicBezTo>
                      <a:pt x="20" y="0"/>
                      <a:pt x="20" y="0"/>
                      <a:pt x="20" y="0"/>
                    </a:cubicBezTo>
                    <a:cubicBezTo>
                      <a:pt x="9" y="0"/>
                      <a:pt x="0" y="9"/>
                      <a:pt x="0" y="20"/>
                    </a:cubicBezTo>
                    <a:cubicBezTo>
                      <a:pt x="0" y="77"/>
                      <a:pt x="0" y="77"/>
                      <a:pt x="0" y="77"/>
                    </a:cubicBezTo>
                    <a:cubicBezTo>
                      <a:pt x="20" y="77"/>
                      <a:pt x="20" y="77"/>
                      <a:pt x="20" y="77"/>
                    </a:cubicBezTo>
                    <a:cubicBezTo>
                      <a:pt x="20" y="50"/>
                      <a:pt x="20" y="50"/>
                      <a:pt x="20" y="50"/>
                    </a:cubicBezTo>
                    <a:cubicBezTo>
                      <a:pt x="258" y="50"/>
                      <a:pt x="258" y="50"/>
                      <a:pt x="258" y="50"/>
                    </a:cubicBezTo>
                    <a:cubicBezTo>
                      <a:pt x="258" y="218"/>
                      <a:pt x="258" y="218"/>
                      <a:pt x="258" y="218"/>
                    </a:cubicBezTo>
                    <a:cubicBezTo>
                      <a:pt x="224" y="218"/>
                      <a:pt x="224" y="218"/>
                      <a:pt x="224" y="218"/>
                    </a:cubicBezTo>
                    <a:cubicBezTo>
                      <a:pt x="224" y="238"/>
                      <a:pt x="224" y="238"/>
                      <a:pt x="224" y="238"/>
                    </a:cubicBezTo>
                    <a:cubicBezTo>
                      <a:pt x="258" y="238"/>
                      <a:pt x="258" y="238"/>
                      <a:pt x="258" y="238"/>
                    </a:cubicBezTo>
                    <a:cubicBezTo>
                      <a:pt x="269" y="238"/>
                      <a:pt x="278" y="229"/>
                      <a:pt x="278" y="218"/>
                    </a:cubicBezTo>
                    <a:cubicBezTo>
                      <a:pt x="278" y="20"/>
                      <a:pt x="278" y="20"/>
                      <a:pt x="278" y="20"/>
                    </a:cubicBezTo>
                    <a:cubicBezTo>
                      <a:pt x="278" y="9"/>
                      <a:pt x="269" y="0"/>
                      <a:pt x="258" y="0"/>
                    </a:cubicBezTo>
                    <a:close/>
                    <a:moveTo>
                      <a:pt x="35" y="35"/>
                    </a:moveTo>
                    <a:cubicBezTo>
                      <a:pt x="29" y="35"/>
                      <a:pt x="25" y="30"/>
                      <a:pt x="25" y="25"/>
                    </a:cubicBezTo>
                    <a:cubicBezTo>
                      <a:pt x="25" y="19"/>
                      <a:pt x="29" y="15"/>
                      <a:pt x="35" y="15"/>
                    </a:cubicBezTo>
                    <a:cubicBezTo>
                      <a:pt x="40" y="15"/>
                      <a:pt x="45" y="19"/>
                      <a:pt x="45" y="25"/>
                    </a:cubicBezTo>
                    <a:cubicBezTo>
                      <a:pt x="45" y="30"/>
                      <a:pt x="40" y="35"/>
                      <a:pt x="35" y="35"/>
                    </a:cubicBezTo>
                    <a:close/>
                    <a:moveTo>
                      <a:pt x="65" y="35"/>
                    </a:moveTo>
                    <a:cubicBezTo>
                      <a:pt x="59" y="35"/>
                      <a:pt x="55" y="30"/>
                      <a:pt x="55" y="25"/>
                    </a:cubicBezTo>
                    <a:cubicBezTo>
                      <a:pt x="55" y="19"/>
                      <a:pt x="59" y="15"/>
                      <a:pt x="65" y="15"/>
                    </a:cubicBezTo>
                    <a:cubicBezTo>
                      <a:pt x="70" y="15"/>
                      <a:pt x="75" y="19"/>
                      <a:pt x="75" y="25"/>
                    </a:cubicBezTo>
                    <a:cubicBezTo>
                      <a:pt x="75" y="30"/>
                      <a:pt x="70" y="35"/>
                      <a:pt x="65" y="35"/>
                    </a:cubicBezTo>
                    <a:close/>
                    <a:moveTo>
                      <a:pt x="95" y="35"/>
                    </a:moveTo>
                    <a:cubicBezTo>
                      <a:pt x="89" y="35"/>
                      <a:pt x="85" y="30"/>
                      <a:pt x="85" y="25"/>
                    </a:cubicBezTo>
                    <a:cubicBezTo>
                      <a:pt x="85" y="19"/>
                      <a:pt x="89" y="15"/>
                      <a:pt x="95" y="15"/>
                    </a:cubicBezTo>
                    <a:cubicBezTo>
                      <a:pt x="100" y="15"/>
                      <a:pt x="105" y="19"/>
                      <a:pt x="105" y="25"/>
                    </a:cubicBezTo>
                    <a:cubicBezTo>
                      <a:pt x="105" y="30"/>
                      <a:pt x="100" y="35"/>
                      <a:pt x="95" y="35"/>
                    </a:cubicBezTo>
                    <a:close/>
                    <a:moveTo>
                      <a:pt x="258" y="30"/>
                    </a:moveTo>
                    <a:cubicBezTo>
                      <a:pt x="119" y="30"/>
                      <a:pt x="119" y="30"/>
                      <a:pt x="119" y="30"/>
                    </a:cubicBezTo>
                    <a:cubicBezTo>
                      <a:pt x="119" y="20"/>
                      <a:pt x="119" y="20"/>
                      <a:pt x="119" y="20"/>
                    </a:cubicBezTo>
                    <a:cubicBezTo>
                      <a:pt x="258" y="20"/>
                      <a:pt x="258" y="20"/>
                      <a:pt x="258" y="20"/>
                    </a:cubicBezTo>
                    <a:lnTo>
                      <a:pt x="258" y="30"/>
                    </a:lnTo>
                    <a:close/>
                    <a:moveTo>
                      <a:pt x="258" y="30"/>
                    </a:moveTo>
                    <a:cubicBezTo>
                      <a:pt x="258" y="30"/>
                      <a:pt x="258" y="30"/>
                      <a:pt x="258" y="30"/>
                    </a:cubicBezTo>
                  </a:path>
                </a:pathLst>
              </a:custGeom>
              <a:grpFill/>
              <a:ln w="9525">
                <a:noFill/>
                <a:round/>
              </a:ln>
            </p:spPr>
            <p:txBody>
              <a:bodyPr vert="horz" wrap="square" lIns="91440" tIns="45720" rIns="91440" bIns="45720" numCol="1" anchor="t" anchorCtr="0" compatLnSpc="1"/>
              <a:lstStyle/>
              <a:p>
                <a:endParaRPr lang="en-US" sz="1800">
                  <a:latin typeface="微软雅黑" panose="020B0503020204020204" charset="-122"/>
                  <a:ea typeface="微软雅黑" panose="020B0503020204020204" charset="-122"/>
                </a:endParaRPr>
              </a:p>
            </p:txBody>
          </p:sp>
        </p:grpSp>
        <p:sp>
          <p:nvSpPr>
            <p:cNvPr id="60" name="矩形 59"/>
            <p:cNvSpPr/>
            <p:nvPr/>
          </p:nvSpPr>
          <p:spPr>
            <a:xfrm>
              <a:off x="801" y="2516"/>
              <a:ext cx="2988" cy="1016"/>
            </a:xfrm>
            <a:prstGeom prst="rect">
              <a:avLst/>
            </a:prstGeom>
          </p:spPr>
          <p:txBody>
            <a:bodyPr wrap="square">
              <a:spAutoFit/>
            </a:bodyPr>
            <a:lstStyle/>
            <a:p>
              <a:r>
                <a:rPr lang="zh-CN" altLang="zh-CN" sz="1800" dirty="0">
                  <a:latin typeface="微软雅黑" panose="020B0503020204020204" charset="-122"/>
                  <a:ea typeface="微软雅黑" panose="020B0503020204020204" charset="-122"/>
                  <a:cs typeface="微软雅黑" panose="020B0503020204020204" charset="-122"/>
                </a:rPr>
                <a:t>(一)梅奥的人际关系理论思想</a:t>
              </a:r>
            </a:p>
          </p:txBody>
        </p:sp>
        <p:sp>
          <p:nvSpPr>
            <p:cNvPr id="61" name="矩形 60"/>
            <p:cNvSpPr/>
            <p:nvPr/>
          </p:nvSpPr>
          <p:spPr>
            <a:xfrm flipH="1">
              <a:off x="7064" y="2006"/>
              <a:ext cx="10202" cy="580"/>
            </a:xfrm>
            <a:prstGeom prst="rect">
              <a:avLst/>
            </a:prstGeom>
          </p:spPr>
          <p:txBody>
            <a:bodyPr wrap="square">
              <a:spAutoFit/>
            </a:bodyPr>
            <a:lstStyle/>
            <a:p>
              <a:pPr>
                <a:lnSpc>
                  <a:spcPct val="100000"/>
                </a:lnSpc>
                <a:spcBef>
                  <a:spcPts val="0"/>
                </a:spcBef>
              </a:pPr>
              <a:r>
                <a:rPr altLang="zh-CN" sz="1800" dirty="0">
                  <a:latin typeface="微软雅黑" panose="020B0503020204020204" charset="-122"/>
                  <a:ea typeface="微软雅黑" panose="020B0503020204020204" charset="-122"/>
                  <a:cs typeface="微软雅黑" panose="020B0503020204020204" charset="-122"/>
                </a:rPr>
                <a:t>人是“社会人”</a:t>
              </a:r>
            </a:p>
          </p:txBody>
        </p:sp>
        <p:sp>
          <p:nvSpPr>
            <p:cNvPr id="62" name="矩形 61"/>
            <p:cNvSpPr/>
            <p:nvPr/>
          </p:nvSpPr>
          <p:spPr>
            <a:xfrm>
              <a:off x="7064" y="2856"/>
              <a:ext cx="9599" cy="580"/>
            </a:xfrm>
            <a:prstGeom prst="rect">
              <a:avLst/>
            </a:prstGeom>
          </p:spPr>
          <p:txBody>
            <a:bodyPr wrap="square">
              <a:spAutoFit/>
            </a:bodyPr>
            <a:lstStyle/>
            <a:p>
              <a:pPr>
                <a:lnSpc>
                  <a:spcPct val="100000"/>
                </a:lnSpc>
                <a:spcBef>
                  <a:spcPts val="0"/>
                </a:spcBef>
              </a:pPr>
              <a:r>
                <a:rPr lang="zh-CN" altLang="zh-CN" sz="1800" dirty="0">
                  <a:latin typeface="微软雅黑" panose="020B0503020204020204" charset="-122"/>
                  <a:ea typeface="微软雅黑" panose="020B0503020204020204" charset="-122"/>
                </a:rPr>
                <a:t>生产效率主要取决于职工的工作态度和人们的相互关系</a:t>
              </a:r>
            </a:p>
          </p:txBody>
        </p:sp>
        <p:sp>
          <p:nvSpPr>
            <p:cNvPr id="63" name="矩形 62"/>
            <p:cNvSpPr/>
            <p:nvPr/>
          </p:nvSpPr>
          <p:spPr>
            <a:xfrm>
              <a:off x="7064" y="3778"/>
              <a:ext cx="6437" cy="580"/>
            </a:xfrm>
            <a:prstGeom prst="rect">
              <a:avLst/>
            </a:prstGeom>
          </p:spPr>
          <p:txBody>
            <a:bodyPr wrap="square">
              <a:spAutoFit/>
            </a:bodyPr>
            <a:lstStyle/>
            <a:p>
              <a:pPr>
                <a:lnSpc>
                  <a:spcPct val="100000"/>
                </a:lnSpc>
                <a:spcBef>
                  <a:spcPts val="0"/>
                </a:spcBef>
              </a:pPr>
              <a:r>
                <a:rPr lang="zh-CN" altLang="zh-CN" sz="1800" dirty="0">
                  <a:latin typeface="微软雅黑" panose="020B0503020204020204" charset="-122"/>
                  <a:ea typeface="微软雅黑" panose="020B0503020204020204" charset="-122"/>
                </a:rPr>
                <a:t>重视非正式组织的存在和作用</a:t>
              </a:r>
            </a:p>
          </p:txBody>
        </p:sp>
      </p:grpSp>
      <p:sp>
        <p:nvSpPr>
          <p:cNvPr id="9" name="矩形 8"/>
          <p:cNvSpPr/>
          <p:nvPr/>
        </p:nvSpPr>
        <p:spPr>
          <a:xfrm>
            <a:off x="229235" y="3187065"/>
            <a:ext cx="11737975" cy="2999740"/>
          </a:xfrm>
          <a:prstGeom prst="rect">
            <a:avLst/>
          </a:prstGeom>
          <a:ln>
            <a:solidFill>
              <a:srgbClr val="9B552C"/>
            </a:solidFill>
          </a:ln>
        </p:spPr>
        <p:txBody>
          <a:bodyPr wrap="square">
            <a:spAutoFit/>
          </a:bodyPr>
          <a:lstStyle/>
          <a:p>
            <a:pPr indent="266700">
              <a:lnSpc>
                <a:spcPct val="150000"/>
              </a:lnSpc>
              <a:spcAft>
                <a:spcPts val="0"/>
              </a:spcAft>
            </a:pPr>
            <a:r>
              <a:rPr sz="1400" dirty="0">
                <a:solidFill>
                  <a:srgbClr val="0070C0"/>
                </a:solidFill>
                <a:latin typeface="微软雅黑" panose="020B0503020204020204" charset="-122"/>
                <a:ea typeface="微软雅黑" panose="020B0503020204020204" charset="-122"/>
                <a:cs typeface="微软雅黑" panose="020B0503020204020204" charset="-122"/>
              </a:rPr>
              <a:t>霍桑实验</a:t>
            </a:r>
            <a:endParaRPr sz="1400" dirty="0">
              <a:latin typeface="微软雅黑" panose="020B0503020204020204" charset="-122"/>
              <a:ea typeface="微软雅黑" panose="020B0503020204020204" charset="-122"/>
              <a:cs typeface="微软雅黑" panose="020B0503020204020204" charset="-122"/>
            </a:endParaRPr>
          </a:p>
          <a:p>
            <a:pPr indent="266700">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rPr>
              <a:t>霍桑工厂是位于美国芝加哥郊外的西方电气公司的一家专门制造电话机的工厂,它的设备完善,福利优越,具有良好的娱乐设施、医疗制度和养老金制度,但工人们仍愤愤不平,生产效率一直不理想。为此,美国科学院专门组织了一系列包括照明实验、继电器装配实验、会见与交谈研究、绕线观察实验等在内的调查。后来研究发现:原来假定的对工厂生产效率起影响作用的照明条件、休息时间以及薪水的高低与工作效率的相关程度很低,而工厂内自由宽容的群体气氛、工人的工作情绪、责任感与工作效率的相关程度较大。也就是说,工人的士气、生产的积极性主要决定于工人与管理人员以及工人与工人之间的关系是否融洽等因素,而非工作条件等物理环境。这一结论的得出相当具有震撼力,它说明企业不仅仅是一些简单因素的并列、相加,而是一个有情绪、有需要的人的集合;作为管理者不仅应具有组织、计划、指导、控制的管理技能,更应该有激励职工工作热情,了解职工的需要与情感,并加以控制指挥的能力。</a:t>
            </a:r>
          </a:p>
          <a:p>
            <a:pPr indent="266700">
              <a:lnSpc>
                <a:spcPct val="150000"/>
              </a:lnSpc>
              <a:spcAft>
                <a:spcPts val="0"/>
              </a:spcAft>
            </a:pPr>
            <a:endParaRPr sz="1400" dirty="0">
              <a:latin typeface="微软雅黑" panose="020B0503020204020204" charset="-122"/>
              <a:ea typeface="微软雅黑" panose="020B0503020204020204" charset="-122"/>
              <a:cs typeface="微软雅黑" panose="020B0503020204020204" charset="-122"/>
            </a:endParaRP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人力资源管理的基本理论</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ox(in)">
                                      <p:cBhvr>
                                        <p:cTn id="12" dur="2000"/>
                                        <p:tgtEl>
                                          <p:spTgt spid="2"/>
                                        </p:tgtEl>
                                      </p:cBhvr>
                                    </p:animEffect>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animBg="1"/>
      <p:bldP spid="9" grpId="1"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KPI法</a:t>
            </a:r>
          </a:p>
        </p:txBody>
      </p:sp>
      <p:sp>
        <p:nvSpPr>
          <p:cNvPr id="9" name="矩形 8"/>
          <p:cNvSpPr/>
          <p:nvPr/>
        </p:nvSpPr>
        <p:spPr>
          <a:xfrm>
            <a:off x="1252220" y="972820"/>
            <a:ext cx="9992360" cy="737235"/>
          </a:xfrm>
          <a:prstGeom prst="rect">
            <a:avLst/>
          </a:prstGeom>
          <a:ln>
            <a:solidFill>
              <a:srgbClr val="9B552C"/>
            </a:solidFill>
          </a:ln>
        </p:spPr>
        <p:txBody>
          <a:bodyPr wrap="square">
            <a:spAutoFit/>
          </a:bodyPr>
          <a:lstStyle/>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KPI(Key Performance Indicator)法即关键绩效指标考核法。它是通过对工作绩效特征的分析,提炼出最能代表绩效的若干关键指标,并以此为基础进行绩效考核的一种方法。</a:t>
            </a:r>
          </a:p>
        </p:txBody>
      </p:sp>
      <p:graphicFrame>
        <p:nvGraphicFramePr>
          <p:cNvPr id="5" name="图示 4"/>
          <p:cNvGraphicFramePr/>
          <p:nvPr/>
        </p:nvGraphicFramePr>
        <p:xfrm>
          <a:off x="791210" y="4246880"/>
          <a:ext cx="11044555" cy="19634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43" name="空心弧 4"/>
          <p:cNvSpPr/>
          <p:nvPr/>
        </p:nvSpPr>
        <p:spPr>
          <a:xfrm>
            <a:off x="3094355" y="1656080"/>
            <a:ext cx="591185" cy="2536825"/>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3372485" y="1761490"/>
            <a:ext cx="7865745" cy="410210"/>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3063875" y="1722120"/>
            <a:ext cx="568960" cy="512445"/>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3651250" y="2319655"/>
            <a:ext cx="7586345" cy="410210"/>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3372485" y="2292350"/>
            <a:ext cx="568960" cy="512445"/>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3706495" y="2974340"/>
            <a:ext cx="7530465" cy="410210"/>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3331210" y="2935605"/>
            <a:ext cx="568960" cy="512445"/>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3498850" y="3628390"/>
            <a:ext cx="7726680" cy="410210"/>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3147060" y="3571875"/>
            <a:ext cx="568960" cy="512445"/>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3210560" y="1911350"/>
            <a:ext cx="275590" cy="106680"/>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3343910" y="3697605"/>
            <a:ext cx="175895" cy="248285"/>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3517265" y="3108325"/>
            <a:ext cx="219710" cy="155575"/>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3550920" y="2452370"/>
            <a:ext cx="200660" cy="180340"/>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3661410" y="1838325"/>
            <a:ext cx="6809105" cy="33591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dirty="0">
                <a:solidFill>
                  <a:schemeClr val="tx1"/>
                </a:solidFill>
              </a:rPr>
              <a:t>(1)KPI来自公司战略目标的分解。</a:t>
            </a:r>
          </a:p>
        </p:txBody>
      </p:sp>
      <p:sp>
        <p:nvSpPr>
          <p:cNvPr id="669" name="文本框 30"/>
          <p:cNvSpPr txBox="1"/>
          <p:nvPr/>
        </p:nvSpPr>
        <p:spPr>
          <a:xfrm>
            <a:off x="3960495" y="2405380"/>
            <a:ext cx="6604000" cy="33591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dirty="0">
                <a:solidFill>
                  <a:schemeClr val="tx1"/>
                </a:solidFill>
              </a:rPr>
              <a:t>(2)KPI是用于考核和管理被考核者绩效的可量化的或可行为化的标准体系。</a:t>
            </a:r>
          </a:p>
        </p:txBody>
      </p:sp>
      <p:sp>
        <p:nvSpPr>
          <p:cNvPr id="670" name="文本框 31"/>
          <p:cNvSpPr txBox="1"/>
          <p:nvPr/>
        </p:nvSpPr>
        <p:spPr>
          <a:xfrm>
            <a:off x="3922395" y="2992755"/>
            <a:ext cx="6320155" cy="40957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1600" dirty="0">
                <a:solidFill>
                  <a:schemeClr val="tx1"/>
                </a:solidFill>
              </a:rPr>
              <a:t>(3)KPI着重于对重点经营活动的衡量。</a:t>
            </a:r>
          </a:p>
        </p:txBody>
      </p:sp>
      <p:sp>
        <p:nvSpPr>
          <p:cNvPr id="671" name="文本框 32"/>
          <p:cNvSpPr txBox="1"/>
          <p:nvPr/>
        </p:nvSpPr>
        <p:spPr>
          <a:xfrm>
            <a:off x="3728085" y="3627120"/>
            <a:ext cx="6670040" cy="409575"/>
          </a:xfrm>
          <a:prstGeom prst="rect">
            <a:avLst/>
          </a:prstGeom>
          <a:ln w="12700">
            <a:miter lim="400000"/>
          </a:ln>
        </p:spPr>
        <p:txBody>
          <a:bodyPr wrap="square"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sz="1600" dirty="0">
                <a:latin typeface="微软雅黑" panose="020B0503020204020204" charset="-122"/>
                <a:ea typeface="微软雅黑" panose="020B0503020204020204" charset="-122"/>
              </a:rPr>
              <a:t>(4)KPI是管理者与员工沟通后的结果,得到了组织上下的认同。</a:t>
            </a:r>
          </a:p>
        </p:txBody>
      </p:sp>
      <p:sp>
        <p:nvSpPr>
          <p:cNvPr id="3" name="文本框 2"/>
          <p:cNvSpPr txBox="1"/>
          <p:nvPr/>
        </p:nvSpPr>
        <p:spPr>
          <a:xfrm>
            <a:off x="987425" y="2426335"/>
            <a:ext cx="2366010" cy="829945"/>
          </a:xfrm>
          <a:prstGeom prst="rect">
            <a:avLst/>
          </a:prstGeom>
          <a:noFill/>
          <a:ln w="9525">
            <a:noFill/>
          </a:ln>
        </p:spPr>
        <p:txBody>
          <a:bodyPr wrap="square">
            <a:spAutoFit/>
          </a:bodyPr>
          <a:lstStyle/>
          <a:p>
            <a:r>
              <a:rPr lang="zh-CN" sz="1600" b="0">
                <a:solidFill>
                  <a:srgbClr val="000000"/>
                </a:solidFill>
                <a:latin typeface="微软雅黑" panose="020B0503020204020204" charset="-122"/>
                <a:ea typeface="微软雅黑" panose="020B0503020204020204" charset="-122"/>
                <a:cs typeface="方正书宋_GBK" charset="0"/>
              </a:rPr>
              <a:t>我们可以从以下四个方面深入理解KPI的具体含义: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643"/>
                                        </p:tgtEl>
                                        <p:attrNameLst>
                                          <p:attrName>style.visibility</p:attrName>
                                        </p:attrNameLst>
                                      </p:cBhvr>
                                      <p:to>
                                        <p:strVal val="visible"/>
                                      </p:to>
                                    </p:set>
                                    <p:anim calcmode="lin" valueType="num">
                                      <p:cBhvr additive="base">
                                        <p:cTn id="14" dur="500" fill="hold"/>
                                        <p:tgtEl>
                                          <p:spTgt spid="643"/>
                                        </p:tgtEl>
                                        <p:attrNameLst>
                                          <p:attrName>ppt_x</p:attrName>
                                        </p:attrNameLst>
                                      </p:cBhvr>
                                      <p:tavLst>
                                        <p:tav tm="0">
                                          <p:val>
                                            <p:strVal val="0-#ppt_w/2"/>
                                          </p:val>
                                        </p:tav>
                                        <p:tav tm="100000">
                                          <p:val>
                                            <p:strVal val="#ppt_x"/>
                                          </p:val>
                                        </p:tav>
                                      </p:tavLst>
                                    </p:anim>
                                    <p:anim calcmode="lin" valueType="num">
                                      <p:cBhvr additive="base">
                                        <p:cTn id="15" dur="500" fill="hold"/>
                                        <p:tgtEl>
                                          <p:spTgt spid="643"/>
                                        </p:tgtEl>
                                        <p:attrNameLst>
                                          <p:attrName>ppt_y</p:attrName>
                                        </p:attrNameLst>
                                      </p:cBhvr>
                                      <p:tavLst>
                                        <p:tav tm="0">
                                          <p:val>
                                            <p:strVal val="#ppt_y"/>
                                          </p:val>
                                        </p:tav>
                                        <p:tav tm="100000">
                                          <p:val>
                                            <p:strVal val="#ppt_y"/>
                                          </p:val>
                                        </p:tav>
                                      </p:tavLst>
                                    </p:anim>
                                  </p:childTnLst>
                                </p:cTn>
                              </p:par>
                              <p:par>
                                <p:cTn id="16" presetID="2" presetClass="entr" presetSubtype="8" fill="hold" grpId="0" nodeType="withEffect">
                                  <p:stCondLst>
                                    <p:cond delay="0"/>
                                  </p:stCondLst>
                                  <p:childTnLst>
                                    <p:set>
                                      <p:cBhvr>
                                        <p:cTn id="17" dur="1" fill="hold">
                                          <p:stCondLst>
                                            <p:cond delay="0"/>
                                          </p:stCondLst>
                                        </p:cTn>
                                        <p:tgtEl>
                                          <p:spTgt spid="644"/>
                                        </p:tgtEl>
                                        <p:attrNameLst>
                                          <p:attrName>style.visibility</p:attrName>
                                        </p:attrNameLst>
                                      </p:cBhvr>
                                      <p:to>
                                        <p:strVal val="visible"/>
                                      </p:to>
                                    </p:set>
                                    <p:anim calcmode="lin" valueType="num">
                                      <p:cBhvr additive="base">
                                        <p:cTn id="18" dur="500" fill="hold"/>
                                        <p:tgtEl>
                                          <p:spTgt spid="644"/>
                                        </p:tgtEl>
                                        <p:attrNameLst>
                                          <p:attrName>ppt_x</p:attrName>
                                        </p:attrNameLst>
                                      </p:cBhvr>
                                      <p:tavLst>
                                        <p:tav tm="0">
                                          <p:val>
                                            <p:strVal val="0-#ppt_w/2"/>
                                          </p:val>
                                        </p:tav>
                                        <p:tav tm="100000">
                                          <p:val>
                                            <p:strVal val="#ppt_x"/>
                                          </p:val>
                                        </p:tav>
                                      </p:tavLst>
                                    </p:anim>
                                    <p:anim calcmode="lin" valueType="num">
                                      <p:cBhvr additive="base">
                                        <p:cTn id="19" dur="500" fill="hold"/>
                                        <p:tgtEl>
                                          <p:spTgt spid="644"/>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645"/>
                                        </p:tgtEl>
                                        <p:attrNameLst>
                                          <p:attrName>style.visibility</p:attrName>
                                        </p:attrNameLst>
                                      </p:cBhvr>
                                      <p:to>
                                        <p:strVal val="visible"/>
                                      </p:to>
                                    </p:set>
                                    <p:anim calcmode="lin" valueType="num">
                                      <p:cBhvr additive="base">
                                        <p:cTn id="22" dur="500" fill="hold"/>
                                        <p:tgtEl>
                                          <p:spTgt spid="645"/>
                                        </p:tgtEl>
                                        <p:attrNameLst>
                                          <p:attrName>ppt_x</p:attrName>
                                        </p:attrNameLst>
                                      </p:cBhvr>
                                      <p:tavLst>
                                        <p:tav tm="0">
                                          <p:val>
                                            <p:strVal val="0-#ppt_w/2"/>
                                          </p:val>
                                        </p:tav>
                                        <p:tav tm="100000">
                                          <p:val>
                                            <p:strVal val="#ppt_x"/>
                                          </p:val>
                                        </p:tav>
                                      </p:tavLst>
                                    </p:anim>
                                    <p:anim calcmode="lin" valueType="num">
                                      <p:cBhvr additive="base">
                                        <p:cTn id="23" dur="500" fill="hold"/>
                                        <p:tgtEl>
                                          <p:spTgt spid="645"/>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46"/>
                                        </p:tgtEl>
                                        <p:attrNameLst>
                                          <p:attrName>style.visibility</p:attrName>
                                        </p:attrNameLst>
                                      </p:cBhvr>
                                      <p:to>
                                        <p:strVal val="visible"/>
                                      </p:to>
                                    </p:set>
                                    <p:anim calcmode="lin" valueType="num">
                                      <p:cBhvr additive="base">
                                        <p:cTn id="26" dur="500" fill="hold"/>
                                        <p:tgtEl>
                                          <p:spTgt spid="646"/>
                                        </p:tgtEl>
                                        <p:attrNameLst>
                                          <p:attrName>ppt_x</p:attrName>
                                        </p:attrNameLst>
                                      </p:cBhvr>
                                      <p:tavLst>
                                        <p:tav tm="0">
                                          <p:val>
                                            <p:strVal val="0-#ppt_w/2"/>
                                          </p:val>
                                        </p:tav>
                                        <p:tav tm="100000">
                                          <p:val>
                                            <p:strVal val="#ppt_x"/>
                                          </p:val>
                                        </p:tav>
                                      </p:tavLst>
                                    </p:anim>
                                    <p:anim calcmode="lin" valueType="num">
                                      <p:cBhvr additive="base">
                                        <p:cTn id="27" dur="500" fill="hold"/>
                                        <p:tgtEl>
                                          <p:spTgt spid="646"/>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647"/>
                                        </p:tgtEl>
                                        <p:attrNameLst>
                                          <p:attrName>style.visibility</p:attrName>
                                        </p:attrNameLst>
                                      </p:cBhvr>
                                      <p:to>
                                        <p:strVal val="visible"/>
                                      </p:to>
                                    </p:set>
                                    <p:anim calcmode="lin" valueType="num">
                                      <p:cBhvr additive="base">
                                        <p:cTn id="30" dur="500" fill="hold"/>
                                        <p:tgtEl>
                                          <p:spTgt spid="647"/>
                                        </p:tgtEl>
                                        <p:attrNameLst>
                                          <p:attrName>ppt_x</p:attrName>
                                        </p:attrNameLst>
                                      </p:cBhvr>
                                      <p:tavLst>
                                        <p:tav tm="0">
                                          <p:val>
                                            <p:strVal val="0-#ppt_w/2"/>
                                          </p:val>
                                        </p:tav>
                                        <p:tav tm="100000">
                                          <p:val>
                                            <p:strVal val="#ppt_x"/>
                                          </p:val>
                                        </p:tav>
                                      </p:tavLst>
                                    </p:anim>
                                    <p:anim calcmode="lin" valueType="num">
                                      <p:cBhvr additive="base">
                                        <p:cTn id="31" dur="500" fill="hold"/>
                                        <p:tgtEl>
                                          <p:spTgt spid="647"/>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648"/>
                                        </p:tgtEl>
                                        <p:attrNameLst>
                                          <p:attrName>style.visibility</p:attrName>
                                        </p:attrNameLst>
                                      </p:cBhvr>
                                      <p:to>
                                        <p:strVal val="visible"/>
                                      </p:to>
                                    </p:set>
                                    <p:anim calcmode="lin" valueType="num">
                                      <p:cBhvr additive="base">
                                        <p:cTn id="34" dur="500" fill="hold"/>
                                        <p:tgtEl>
                                          <p:spTgt spid="648"/>
                                        </p:tgtEl>
                                        <p:attrNameLst>
                                          <p:attrName>ppt_x</p:attrName>
                                        </p:attrNameLst>
                                      </p:cBhvr>
                                      <p:tavLst>
                                        <p:tav tm="0">
                                          <p:val>
                                            <p:strVal val="0-#ppt_w/2"/>
                                          </p:val>
                                        </p:tav>
                                        <p:tav tm="100000">
                                          <p:val>
                                            <p:strVal val="#ppt_x"/>
                                          </p:val>
                                        </p:tav>
                                      </p:tavLst>
                                    </p:anim>
                                    <p:anim calcmode="lin" valueType="num">
                                      <p:cBhvr additive="base">
                                        <p:cTn id="35" dur="500" fill="hold"/>
                                        <p:tgtEl>
                                          <p:spTgt spid="648"/>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0"/>
                                  </p:stCondLst>
                                  <p:childTnLst>
                                    <p:set>
                                      <p:cBhvr>
                                        <p:cTn id="37" dur="1" fill="hold">
                                          <p:stCondLst>
                                            <p:cond delay="0"/>
                                          </p:stCondLst>
                                        </p:cTn>
                                        <p:tgtEl>
                                          <p:spTgt spid="649"/>
                                        </p:tgtEl>
                                        <p:attrNameLst>
                                          <p:attrName>style.visibility</p:attrName>
                                        </p:attrNameLst>
                                      </p:cBhvr>
                                      <p:to>
                                        <p:strVal val="visible"/>
                                      </p:to>
                                    </p:set>
                                    <p:anim calcmode="lin" valueType="num">
                                      <p:cBhvr additive="base">
                                        <p:cTn id="38" dur="500" fill="hold"/>
                                        <p:tgtEl>
                                          <p:spTgt spid="649"/>
                                        </p:tgtEl>
                                        <p:attrNameLst>
                                          <p:attrName>ppt_x</p:attrName>
                                        </p:attrNameLst>
                                      </p:cBhvr>
                                      <p:tavLst>
                                        <p:tav tm="0">
                                          <p:val>
                                            <p:strVal val="0-#ppt_w/2"/>
                                          </p:val>
                                        </p:tav>
                                        <p:tav tm="100000">
                                          <p:val>
                                            <p:strVal val="#ppt_x"/>
                                          </p:val>
                                        </p:tav>
                                      </p:tavLst>
                                    </p:anim>
                                    <p:anim calcmode="lin" valueType="num">
                                      <p:cBhvr additive="base">
                                        <p:cTn id="39" dur="500" fill="hold"/>
                                        <p:tgtEl>
                                          <p:spTgt spid="649"/>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650"/>
                                        </p:tgtEl>
                                        <p:attrNameLst>
                                          <p:attrName>style.visibility</p:attrName>
                                        </p:attrNameLst>
                                      </p:cBhvr>
                                      <p:to>
                                        <p:strVal val="visible"/>
                                      </p:to>
                                    </p:set>
                                    <p:anim calcmode="lin" valueType="num">
                                      <p:cBhvr additive="base">
                                        <p:cTn id="42" dur="500" fill="hold"/>
                                        <p:tgtEl>
                                          <p:spTgt spid="650"/>
                                        </p:tgtEl>
                                        <p:attrNameLst>
                                          <p:attrName>ppt_x</p:attrName>
                                        </p:attrNameLst>
                                      </p:cBhvr>
                                      <p:tavLst>
                                        <p:tav tm="0">
                                          <p:val>
                                            <p:strVal val="0-#ppt_w/2"/>
                                          </p:val>
                                        </p:tav>
                                        <p:tav tm="100000">
                                          <p:val>
                                            <p:strVal val="#ppt_x"/>
                                          </p:val>
                                        </p:tav>
                                      </p:tavLst>
                                    </p:anim>
                                    <p:anim calcmode="lin" valueType="num">
                                      <p:cBhvr additive="base">
                                        <p:cTn id="43" dur="500" fill="hold"/>
                                        <p:tgtEl>
                                          <p:spTgt spid="650"/>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651"/>
                                        </p:tgtEl>
                                        <p:attrNameLst>
                                          <p:attrName>style.visibility</p:attrName>
                                        </p:attrNameLst>
                                      </p:cBhvr>
                                      <p:to>
                                        <p:strVal val="visible"/>
                                      </p:to>
                                    </p:set>
                                    <p:anim calcmode="lin" valueType="num">
                                      <p:cBhvr additive="base">
                                        <p:cTn id="46" dur="500" fill="hold"/>
                                        <p:tgtEl>
                                          <p:spTgt spid="651"/>
                                        </p:tgtEl>
                                        <p:attrNameLst>
                                          <p:attrName>ppt_x</p:attrName>
                                        </p:attrNameLst>
                                      </p:cBhvr>
                                      <p:tavLst>
                                        <p:tav tm="0">
                                          <p:val>
                                            <p:strVal val="0-#ppt_w/2"/>
                                          </p:val>
                                        </p:tav>
                                        <p:tav tm="100000">
                                          <p:val>
                                            <p:strVal val="#ppt_x"/>
                                          </p:val>
                                        </p:tav>
                                      </p:tavLst>
                                    </p:anim>
                                    <p:anim calcmode="lin" valueType="num">
                                      <p:cBhvr additive="base">
                                        <p:cTn id="47" dur="500" fill="hold"/>
                                        <p:tgtEl>
                                          <p:spTgt spid="651"/>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652"/>
                                        </p:tgtEl>
                                        <p:attrNameLst>
                                          <p:attrName>style.visibility</p:attrName>
                                        </p:attrNameLst>
                                      </p:cBhvr>
                                      <p:to>
                                        <p:strVal val="visible"/>
                                      </p:to>
                                    </p:set>
                                    <p:anim calcmode="lin" valueType="num">
                                      <p:cBhvr additive="base">
                                        <p:cTn id="50" dur="500" fill="hold"/>
                                        <p:tgtEl>
                                          <p:spTgt spid="652"/>
                                        </p:tgtEl>
                                        <p:attrNameLst>
                                          <p:attrName>ppt_x</p:attrName>
                                        </p:attrNameLst>
                                      </p:cBhvr>
                                      <p:tavLst>
                                        <p:tav tm="0">
                                          <p:val>
                                            <p:strVal val="0-#ppt_w/2"/>
                                          </p:val>
                                        </p:tav>
                                        <p:tav tm="100000">
                                          <p:val>
                                            <p:strVal val="#ppt_x"/>
                                          </p:val>
                                        </p:tav>
                                      </p:tavLst>
                                    </p:anim>
                                    <p:anim calcmode="lin" valueType="num">
                                      <p:cBhvr additive="base">
                                        <p:cTn id="51" dur="500" fill="hold"/>
                                        <p:tgtEl>
                                          <p:spTgt spid="652"/>
                                        </p:tgtEl>
                                        <p:attrNameLst>
                                          <p:attrName>ppt_y</p:attrName>
                                        </p:attrNameLst>
                                      </p:cBhvr>
                                      <p:tavLst>
                                        <p:tav tm="0">
                                          <p:val>
                                            <p:strVal val="#ppt_y"/>
                                          </p:val>
                                        </p:tav>
                                        <p:tav tm="100000">
                                          <p:val>
                                            <p:strVal val="#ppt_y"/>
                                          </p:val>
                                        </p:tav>
                                      </p:tavLst>
                                    </p:anim>
                                  </p:childTnLst>
                                </p:cTn>
                              </p:par>
                              <p:par>
                                <p:cTn id="52" presetID="2" presetClass="entr" presetSubtype="8" fill="hold" nodeType="withEffect">
                                  <p:stCondLst>
                                    <p:cond delay="0"/>
                                  </p:stCondLst>
                                  <p:childTnLst>
                                    <p:set>
                                      <p:cBhvr>
                                        <p:cTn id="53" dur="1" fill="hold">
                                          <p:stCondLst>
                                            <p:cond delay="0"/>
                                          </p:stCondLst>
                                        </p:cTn>
                                        <p:tgtEl>
                                          <p:spTgt spid="656"/>
                                        </p:tgtEl>
                                        <p:attrNameLst>
                                          <p:attrName>style.visibility</p:attrName>
                                        </p:attrNameLst>
                                      </p:cBhvr>
                                      <p:to>
                                        <p:strVal val="visible"/>
                                      </p:to>
                                    </p:set>
                                    <p:anim calcmode="lin" valueType="num">
                                      <p:cBhvr additive="base">
                                        <p:cTn id="54" dur="500" fill="hold"/>
                                        <p:tgtEl>
                                          <p:spTgt spid="656"/>
                                        </p:tgtEl>
                                        <p:attrNameLst>
                                          <p:attrName>ppt_x</p:attrName>
                                        </p:attrNameLst>
                                      </p:cBhvr>
                                      <p:tavLst>
                                        <p:tav tm="0">
                                          <p:val>
                                            <p:strVal val="0-#ppt_w/2"/>
                                          </p:val>
                                        </p:tav>
                                        <p:tav tm="100000">
                                          <p:val>
                                            <p:strVal val="#ppt_x"/>
                                          </p:val>
                                        </p:tav>
                                      </p:tavLst>
                                    </p:anim>
                                    <p:anim calcmode="lin" valueType="num">
                                      <p:cBhvr additive="base">
                                        <p:cTn id="55" dur="500" fill="hold"/>
                                        <p:tgtEl>
                                          <p:spTgt spid="656"/>
                                        </p:tgtEl>
                                        <p:attrNameLst>
                                          <p:attrName>ppt_y</p:attrName>
                                        </p:attrNameLst>
                                      </p:cBhvr>
                                      <p:tavLst>
                                        <p:tav tm="0">
                                          <p:val>
                                            <p:strVal val="#ppt_y"/>
                                          </p:val>
                                        </p:tav>
                                        <p:tav tm="100000">
                                          <p:val>
                                            <p:strVal val="#ppt_y"/>
                                          </p:val>
                                        </p:tav>
                                      </p:tavLst>
                                    </p:anim>
                                  </p:childTnLst>
                                </p:cTn>
                              </p:par>
                              <p:par>
                                <p:cTn id="56" presetID="2" presetClass="entr" presetSubtype="8" fill="hold" nodeType="withEffect">
                                  <p:stCondLst>
                                    <p:cond delay="0"/>
                                  </p:stCondLst>
                                  <p:childTnLst>
                                    <p:set>
                                      <p:cBhvr>
                                        <p:cTn id="57" dur="1" fill="hold">
                                          <p:stCondLst>
                                            <p:cond delay="0"/>
                                          </p:stCondLst>
                                        </p:cTn>
                                        <p:tgtEl>
                                          <p:spTgt spid="664"/>
                                        </p:tgtEl>
                                        <p:attrNameLst>
                                          <p:attrName>style.visibility</p:attrName>
                                        </p:attrNameLst>
                                      </p:cBhvr>
                                      <p:to>
                                        <p:strVal val="visible"/>
                                      </p:to>
                                    </p:set>
                                    <p:anim calcmode="lin" valueType="num">
                                      <p:cBhvr additive="base">
                                        <p:cTn id="58" dur="500" fill="hold"/>
                                        <p:tgtEl>
                                          <p:spTgt spid="664"/>
                                        </p:tgtEl>
                                        <p:attrNameLst>
                                          <p:attrName>ppt_x</p:attrName>
                                        </p:attrNameLst>
                                      </p:cBhvr>
                                      <p:tavLst>
                                        <p:tav tm="0">
                                          <p:val>
                                            <p:strVal val="0-#ppt_w/2"/>
                                          </p:val>
                                        </p:tav>
                                        <p:tav tm="100000">
                                          <p:val>
                                            <p:strVal val="#ppt_x"/>
                                          </p:val>
                                        </p:tav>
                                      </p:tavLst>
                                    </p:anim>
                                    <p:anim calcmode="lin" valueType="num">
                                      <p:cBhvr additive="base">
                                        <p:cTn id="59" dur="500" fill="hold"/>
                                        <p:tgtEl>
                                          <p:spTgt spid="664"/>
                                        </p:tgtEl>
                                        <p:attrNameLst>
                                          <p:attrName>ppt_y</p:attrName>
                                        </p:attrNameLst>
                                      </p:cBhvr>
                                      <p:tavLst>
                                        <p:tav tm="0">
                                          <p:val>
                                            <p:strVal val="#ppt_y"/>
                                          </p:val>
                                        </p:tav>
                                        <p:tav tm="100000">
                                          <p:val>
                                            <p:strVal val="#ppt_y"/>
                                          </p:val>
                                        </p:tav>
                                      </p:tavLst>
                                    </p:anim>
                                  </p:childTnLst>
                                </p:cTn>
                              </p:par>
                              <p:par>
                                <p:cTn id="60" presetID="2" presetClass="entr" presetSubtype="8" fill="hold" nodeType="withEffect">
                                  <p:stCondLst>
                                    <p:cond delay="0"/>
                                  </p:stCondLst>
                                  <p:childTnLst>
                                    <p:set>
                                      <p:cBhvr>
                                        <p:cTn id="61" dur="1" fill="hold">
                                          <p:stCondLst>
                                            <p:cond delay="0"/>
                                          </p:stCondLst>
                                        </p:cTn>
                                        <p:tgtEl>
                                          <p:spTgt spid="667"/>
                                        </p:tgtEl>
                                        <p:attrNameLst>
                                          <p:attrName>style.visibility</p:attrName>
                                        </p:attrNameLst>
                                      </p:cBhvr>
                                      <p:to>
                                        <p:strVal val="visible"/>
                                      </p:to>
                                    </p:set>
                                    <p:anim calcmode="lin" valueType="num">
                                      <p:cBhvr additive="base">
                                        <p:cTn id="62" dur="500" fill="hold"/>
                                        <p:tgtEl>
                                          <p:spTgt spid="667"/>
                                        </p:tgtEl>
                                        <p:attrNameLst>
                                          <p:attrName>ppt_x</p:attrName>
                                        </p:attrNameLst>
                                      </p:cBhvr>
                                      <p:tavLst>
                                        <p:tav tm="0">
                                          <p:val>
                                            <p:strVal val="0-#ppt_w/2"/>
                                          </p:val>
                                        </p:tav>
                                        <p:tav tm="100000">
                                          <p:val>
                                            <p:strVal val="#ppt_x"/>
                                          </p:val>
                                        </p:tav>
                                      </p:tavLst>
                                    </p:anim>
                                    <p:anim calcmode="lin" valueType="num">
                                      <p:cBhvr additive="base">
                                        <p:cTn id="63" dur="500" fill="hold"/>
                                        <p:tgtEl>
                                          <p:spTgt spid="667"/>
                                        </p:tgtEl>
                                        <p:attrNameLst>
                                          <p:attrName>ppt_y</p:attrName>
                                        </p:attrNameLst>
                                      </p:cBhvr>
                                      <p:tavLst>
                                        <p:tav tm="0">
                                          <p:val>
                                            <p:strVal val="#ppt_y"/>
                                          </p:val>
                                        </p:tav>
                                        <p:tav tm="100000">
                                          <p:val>
                                            <p:strVal val="#ppt_y"/>
                                          </p:val>
                                        </p:tav>
                                      </p:tavLst>
                                    </p:anim>
                                  </p:childTnLst>
                                </p:cTn>
                              </p:par>
                              <p:par>
                                <p:cTn id="64" presetID="2" presetClass="entr" presetSubtype="8" fill="hold" grpId="0" nodeType="withEffect">
                                  <p:stCondLst>
                                    <p:cond delay="0"/>
                                  </p:stCondLst>
                                  <p:childTnLst>
                                    <p:set>
                                      <p:cBhvr>
                                        <p:cTn id="65" dur="1" fill="hold">
                                          <p:stCondLst>
                                            <p:cond delay="0"/>
                                          </p:stCondLst>
                                        </p:cTn>
                                        <p:tgtEl>
                                          <p:spTgt spid="668"/>
                                        </p:tgtEl>
                                        <p:attrNameLst>
                                          <p:attrName>style.visibility</p:attrName>
                                        </p:attrNameLst>
                                      </p:cBhvr>
                                      <p:to>
                                        <p:strVal val="visible"/>
                                      </p:to>
                                    </p:set>
                                    <p:anim calcmode="lin" valueType="num">
                                      <p:cBhvr additive="base">
                                        <p:cTn id="66" dur="500" fill="hold"/>
                                        <p:tgtEl>
                                          <p:spTgt spid="668"/>
                                        </p:tgtEl>
                                        <p:attrNameLst>
                                          <p:attrName>ppt_x</p:attrName>
                                        </p:attrNameLst>
                                      </p:cBhvr>
                                      <p:tavLst>
                                        <p:tav tm="0">
                                          <p:val>
                                            <p:strVal val="0-#ppt_w/2"/>
                                          </p:val>
                                        </p:tav>
                                        <p:tav tm="100000">
                                          <p:val>
                                            <p:strVal val="#ppt_x"/>
                                          </p:val>
                                        </p:tav>
                                      </p:tavLst>
                                    </p:anim>
                                    <p:anim calcmode="lin" valueType="num">
                                      <p:cBhvr additive="base">
                                        <p:cTn id="67" dur="500" fill="hold"/>
                                        <p:tgtEl>
                                          <p:spTgt spid="668"/>
                                        </p:tgtEl>
                                        <p:attrNameLst>
                                          <p:attrName>ppt_y</p:attrName>
                                        </p:attrNameLst>
                                      </p:cBhvr>
                                      <p:tavLst>
                                        <p:tav tm="0">
                                          <p:val>
                                            <p:strVal val="#ppt_y"/>
                                          </p:val>
                                        </p:tav>
                                        <p:tav tm="100000">
                                          <p:val>
                                            <p:strVal val="#ppt_y"/>
                                          </p:val>
                                        </p:tav>
                                      </p:tavLst>
                                    </p:anim>
                                  </p:childTnLst>
                                </p:cTn>
                              </p:par>
                              <p:par>
                                <p:cTn id="68" presetID="2" presetClass="entr" presetSubtype="8" fill="hold" grpId="0" nodeType="withEffect">
                                  <p:stCondLst>
                                    <p:cond delay="0"/>
                                  </p:stCondLst>
                                  <p:childTnLst>
                                    <p:set>
                                      <p:cBhvr>
                                        <p:cTn id="69" dur="1" fill="hold">
                                          <p:stCondLst>
                                            <p:cond delay="0"/>
                                          </p:stCondLst>
                                        </p:cTn>
                                        <p:tgtEl>
                                          <p:spTgt spid="669"/>
                                        </p:tgtEl>
                                        <p:attrNameLst>
                                          <p:attrName>style.visibility</p:attrName>
                                        </p:attrNameLst>
                                      </p:cBhvr>
                                      <p:to>
                                        <p:strVal val="visible"/>
                                      </p:to>
                                    </p:set>
                                    <p:anim calcmode="lin" valueType="num">
                                      <p:cBhvr additive="base">
                                        <p:cTn id="70" dur="500" fill="hold"/>
                                        <p:tgtEl>
                                          <p:spTgt spid="669"/>
                                        </p:tgtEl>
                                        <p:attrNameLst>
                                          <p:attrName>ppt_x</p:attrName>
                                        </p:attrNameLst>
                                      </p:cBhvr>
                                      <p:tavLst>
                                        <p:tav tm="0">
                                          <p:val>
                                            <p:strVal val="0-#ppt_w/2"/>
                                          </p:val>
                                        </p:tav>
                                        <p:tav tm="100000">
                                          <p:val>
                                            <p:strVal val="#ppt_x"/>
                                          </p:val>
                                        </p:tav>
                                      </p:tavLst>
                                    </p:anim>
                                    <p:anim calcmode="lin" valueType="num">
                                      <p:cBhvr additive="base">
                                        <p:cTn id="71" dur="500" fill="hold"/>
                                        <p:tgtEl>
                                          <p:spTgt spid="669"/>
                                        </p:tgtEl>
                                        <p:attrNameLst>
                                          <p:attrName>ppt_y</p:attrName>
                                        </p:attrNameLst>
                                      </p:cBhvr>
                                      <p:tavLst>
                                        <p:tav tm="0">
                                          <p:val>
                                            <p:strVal val="#ppt_y"/>
                                          </p:val>
                                        </p:tav>
                                        <p:tav tm="100000">
                                          <p:val>
                                            <p:strVal val="#ppt_y"/>
                                          </p:val>
                                        </p:tav>
                                      </p:tavLst>
                                    </p:anim>
                                  </p:childTnLst>
                                </p:cTn>
                              </p:par>
                              <p:par>
                                <p:cTn id="72" presetID="2" presetClass="entr" presetSubtype="8" fill="hold" grpId="0" nodeType="withEffect">
                                  <p:stCondLst>
                                    <p:cond delay="0"/>
                                  </p:stCondLst>
                                  <p:childTnLst>
                                    <p:set>
                                      <p:cBhvr>
                                        <p:cTn id="73" dur="1" fill="hold">
                                          <p:stCondLst>
                                            <p:cond delay="0"/>
                                          </p:stCondLst>
                                        </p:cTn>
                                        <p:tgtEl>
                                          <p:spTgt spid="670"/>
                                        </p:tgtEl>
                                        <p:attrNameLst>
                                          <p:attrName>style.visibility</p:attrName>
                                        </p:attrNameLst>
                                      </p:cBhvr>
                                      <p:to>
                                        <p:strVal val="visible"/>
                                      </p:to>
                                    </p:set>
                                    <p:anim calcmode="lin" valueType="num">
                                      <p:cBhvr additive="base">
                                        <p:cTn id="74" dur="500" fill="hold"/>
                                        <p:tgtEl>
                                          <p:spTgt spid="670"/>
                                        </p:tgtEl>
                                        <p:attrNameLst>
                                          <p:attrName>ppt_x</p:attrName>
                                        </p:attrNameLst>
                                      </p:cBhvr>
                                      <p:tavLst>
                                        <p:tav tm="0">
                                          <p:val>
                                            <p:strVal val="0-#ppt_w/2"/>
                                          </p:val>
                                        </p:tav>
                                        <p:tav tm="100000">
                                          <p:val>
                                            <p:strVal val="#ppt_x"/>
                                          </p:val>
                                        </p:tav>
                                      </p:tavLst>
                                    </p:anim>
                                    <p:anim calcmode="lin" valueType="num">
                                      <p:cBhvr additive="base">
                                        <p:cTn id="75" dur="500" fill="hold"/>
                                        <p:tgtEl>
                                          <p:spTgt spid="670"/>
                                        </p:tgtEl>
                                        <p:attrNameLst>
                                          <p:attrName>ppt_y</p:attrName>
                                        </p:attrNameLst>
                                      </p:cBhvr>
                                      <p:tavLst>
                                        <p:tav tm="0">
                                          <p:val>
                                            <p:strVal val="#ppt_y"/>
                                          </p:val>
                                        </p:tav>
                                        <p:tav tm="100000">
                                          <p:val>
                                            <p:strVal val="#ppt_y"/>
                                          </p:val>
                                        </p:tav>
                                      </p:tavLst>
                                    </p:anim>
                                  </p:childTnLst>
                                </p:cTn>
                              </p:par>
                              <p:par>
                                <p:cTn id="76" presetID="2" presetClass="entr" presetSubtype="8" fill="hold" grpId="0" nodeType="withEffect">
                                  <p:stCondLst>
                                    <p:cond delay="0"/>
                                  </p:stCondLst>
                                  <p:childTnLst>
                                    <p:set>
                                      <p:cBhvr>
                                        <p:cTn id="77" dur="1" fill="hold">
                                          <p:stCondLst>
                                            <p:cond delay="0"/>
                                          </p:stCondLst>
                                        </p:cTn>
                                        <p:tgtEl>
                                          <p:spTgt spid="671"/>
                                        </p:tgtEl>
                                        <p:attrNameLst>
                                          <p:attrName>style.visibility</p:attrName>
                                        </p:attrNameLst>
                                      </p:cBhvr>
                                      <p:to>
                                        <p:strVal val="visible"/>
                                      </p:to>
                                    </p:set>
                                    <p:anim calcmode="lin" valueType="num">
                                      <p:cBhvr additive="base">
                                        <p:cTn id="78" dur="500" fill="hold"/>
                                        <p:tgtEl>
                                          <p:spTgt spid="671"/>
                                        </p:tgtEl>
                                        <p:attrNameLst>
                                          <p:attrName>ppt_x</p:attrName>
                                        </p:attrNameLst>
                                      </p:cBhvr>
                                      <p:tavLst>
                                        <p:tav tm="0">
                                          <p:val>
                                            <p:strVal val="0-#ppt_w/2"/>
                                          </p:val>
                                        </p:tav>
                                        <p:tav tm="100000">
                                          <p:val>
                                            <p:strVal val="#ppt_x"/>
                                          </p:val>
                                        </p:tav>
                                      </p:tavLst>
                                    </p:anim>
                                    <p:anim calcmode="lin" valueType="num">
                                      <p:cBhvr additive="base">
                                        <p:cTn id="79" dur="500" fill="hold"/>
                                        <p:tgtEl>
                                          <p:spTgt spid="671"/>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3"/>
                                        </p:tgtEl>
                                        <p:attrNameLst>
                                          <p:attrName>style.visibility</p:attrName>
                                        </p:attrNameLst>
                                      </p:cBhvr>
                                      <p:to>
                                        <p:strVal val="visible"/>
                                      </p:to>
                                    </p:set>
                                    <p:anim calcmode="lin" valueType="num">
                                      <p:cBhvr additive="base">
                                        <p:cTn id="82" dur="500" fill="hold"/>
                                        <p:tgtEl>
                                          <p:spTgt spid="3"/>
                                        </p:tgtEl>
                                        <p:attrNameLst>
                                          <p:attrName>ppt_x</p:attrName>
                                        </p:attrNameLst>
                                      </p:cBhvr>
                                      <p:tavLst>
                                        <p:tav tm="0">
                                          <p:val>
                                            <p:strVal val="0-#ppt_w/2"/>
                                          </p:val>
                                        </p:tav>
                                        <p:tav tm="100000">
                                          <p:val>
                                            <p:strVal val="#ppt_x"/>
                                          </p:val>
                                        </p:tav>
                                      </p:tavLst>
                                    </p:anim>
                                    <p:anim calcmode="lin" valueType="num">
                                      <p:cBhvr additive="base">
                                        <p:cTn id="83"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 presetClass="entr" presetSubtype="4" fill="hold" grpId="0" nodeType="clickEffect">
                                  <p:stCondLst>
                                    <p:cond delay="0"/>
                                  </p:stCondLst>
                                  <p:childTnLst>
                                    <p:set>
                                      <p:cBhvr>
                                        <p:cTn id="87" dur="1" fill="hold">
                                          <p:stCondLst>
                                            <p:cond delay="0"/>
                                          </p:stCondLst>
                                        </p:cTn>
                                        <p:tgtEl>
                                          <p:spTgt spid="5"/>
                                        </p:tgtEl>
                                        <p:attrNameLst>
                                          <p:attrName>style.visibility</p:attrName>
                                        </p:attrNameLst>
                                      </p:cBhvr>
                                      <p:to>
                                        <p:strVal val="visible"/>
                                      </p:to>
                                    </p:set>
                                    <p:anim calcmode="lin" valueType="num">
                                      <p:cBhvr additive="base">
                                        <p:cTn id="88" dur="500" fill="hold"/>
                                        <p:tgtEl>
                                          <p:spTgt spid="5"/>
                                        </p:tgtEl>
                                        <p:attrNameLst>
                                          <p:attrName>ppt_x</p:attrName>
                                        </p:attrNameLst>
                                      </p:cBhvr>
                                      <p:tavLst>
                                        <p:tav tm="0">
                                          <p:val>
                                            <p:strVal val="#ppt_x"/>
                                          </p:val>
                                        </p:tav>
                                        <p:tav tm="100000">
                                          <p:val>
                                            <p:strVal val="#ppt_x"/>
                                          </p:val>
                                        </p:tav>
                                      </p:tavLst>
                                    </p:anim>
                                    <p:anim calcmode="lin" valueType="num">
                                      <p:cBhvr additive="base">
                                        <p:cTn id="8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643" grpId="0" animBg="1"/>
      <p:bldP spid="643" grpId="1" animBg="1"/>
      <p:bldP spid="644" grpId="0" animBg="1"/>
      <p:bldP spid="644" grpId="1" animBg="1"/>
      <p:bldP spid="645" grpId="0" animBg="1"/>
      <p:bldP spid="645" grpId="1" animBg="1"/>
      <p:bldP spid="646" grpId="0" animBg="1"/>
      <p:bldP spid="646" grpId="1" animBg="1"/>
      <p:bldP spid="647" grpId="0" animBg="1"/>
      <p:bldP spid="647" grpId="1" animBg="1"/>
      <p:bldP spid="648" grpId="0" animBg="1"/>
      <p:bldP spid="648" grpId="1" animBg="1"/>
      <p:bldP spid="649" grpId="0" animBg="1"/>
      <p:bldP spid="649" grpId="1" animBg="1"/>
      <p:bldP spid="650" grpId="0" animBg="1"/>
      <p:bldP spid="650" grpId="1" animBg="1"/>
      <p:bldP spid="651" grpId="0" animBg="1"/>
      <p:bldP spid="651" grpId="1" animBg="1"/>
      <p:bldP spid="652" grpId="0" animBg="1"/>
      <p:bldP spid="652" grpId="1" animBg="1"/>
      <p:bldP spid="668" grpId="0" animBg="1"/>
      <p:bldP spid="668" grpId="1"/>
      <p:bldP spid="669" grpId="0" animBg="1"/>
      <p:bldP spid="669" grpId="1"/>
      <p:bldP spid="670" grpId="0" animBg="1"/>
      <p:bldP spid="670" grpId="1"/>
      <p:bldP spid="671" grpId="0" animBg="1"/>
      <p:bldP spid="671" grpId="1"/>
      <p:bldP spid="3" grpId="0"/>
      <p:bldP spid="3" grpId="1"/>
    </p:bld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KPI法</a:t>
            </a:r>
          </a:p>
        </p:txBody>
      </p:sp>
      <p:sp>
        <p:nvSpPr>
          <p:cNvPr id="100" name="文本框 99"/>
          <p:cNvSpPr txBox="1"/>
          <p:nvPr/>
        </p:nvSpPr>
        <p:spPr>
          <a:xfrm>
            <a:off x="1551305" y="1306195"/>
            <a:ext cx="5080000" cy="337185"/>
          </a:xfrm>
          <a:prstGeom prst="rect">
            <a:avLst/>
          </a:prstGeom>
          <a:noFill/>
          <a:ln w="9525">
            <a:noFill/>
          </a:ln>
        </p:spPr>
        <p:txBody>
          <a:bodyPr>
            <a:spAutoFit/>
          </a:bodyPr>
          <a:lstStyle/>
          <a:p>
            <a:pPr algn="l"/>
            <a:r>
              <a:rPr lang="zh-CN" sz="1600" b="0">
                <a:solidFill>
                  <a:srgbClr val="000000"/>
                </a:solidFill>
                <a:latin typeface="微软雅黑" panose="020B0503020204020204" charset="-122"/>
                <a:ea typeface="微软雅黑" panose="020B0503020204020204" charset="-122"/>
                <a:cs typeface="微软雅黑" panose="020B0503020204020204" charset="-122"/>
              </a:rPr>
              <a:t>市场部的</a:t>
            </a:r>
            <a:r>
              <a:rPr lang="en-US" sz="1600" b="0">
                <a:solidFill>
                  <a:srgbClr val="000000"/>
                </a:solidFill>
                <a:latin typeface="微软雅黑" panose="020B0503020204020204" charset="-122"/>
                <a:ea typeface="微软雅黑" panose="020B0503020204020204" charset="-122"/>
                <a:cs typeface="微软雅黑" panose="020B0503020204020204" charset="-122"/>
              </a:rPr>
              <a:t>KPI</a:t>
            </a:r>
            <a:r>
              <a:rPr lang="zh-CN" sz="1600" b="0">
                <a:solidFill>
                  <a:srgbClr val="000000"/>
                </a:solidFill>
                <a:latin typeface="微软雅黑" panose="020B0503020204020204" charset="-122"/>
                <a:ea typeface="微软雅黑" panose="020B0503020204020204" charset="-122"/>
                <a:cs typeface="微软雅黑" panose="020B0503020204020204" charset="-122"/>
              </a:rPr>
              <a:t>量表</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4" name="表格 3"/>
          <p:cNvGraphicFramePr/>
          <p:nvPr>
            <p:custDataLst>
              <p:tags r:id="rId2"/>
            </p:custDataLst>
          </p:nvPr>
        </p:nvGraphicFramePr>
        <p:xfrm>
          <a:off x="1551305" y="1643380"/>
          <a:ext cx="10031095" cy="3688080"/>
        </p:xfrm>
        <a:graphic>
          <a:graphicData uri="http://schemas.openxmlformats.org/drawingml/2006/table">
            <a:tbl>
              <a:tblPr firstRow="1" bandRow="1">
                <a:tableStyleId>{5940675A-B579-460E-94D1-54222C63F5DA}</a:tableStyleId>
              </a:tblPr>
              <a:tblGrid>
                <a:gridCol w="3293745">
                  <a:extLst>
                    <a:ext uri="{9D8B030D-6E8A-4147-A177-3AD203B41FA5}">
                      <a16:colId xmlns:a16="http://schemas.microsoft.com/office/drawing/2014/main" val="20000"/>
                    </a:ext>
                  </a:extLst>
                </a:gridCol>
                <a:gridCol w="6737350">
                  <a:extLst>
                    <a:ext uri="{9D8B030D-6E8A-4147-A177-3AD203B41FA5}">
                      <a16:colId xmlns:a16="http://schemas.microsoft.com/office/drawing/2014/main" val="20001"/>
                    </a:ext>
                  </a:extLst>
                </a:gridCol>
              </a:tblGrid>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指标类别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关键绩效考核指标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财务类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(1)部门费用预算达成率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(2)成本控制</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内部运营类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(1)销售增长率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3"/>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(2)成品库存周转率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(1)市场占有率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5"/>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客户类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(2)品牌认知度</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6"/>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(3)关键客户保有量</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7"/>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(4)新客户开发率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学习与发展类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(1)关键员工流失率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9"/>
                  </a:ext>
                </a:extLst>
              </a:tr>
              <a:tr h="33528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(2)业务人员培训率</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fill="hold"/>
                                        <p:tgtEl>
                                          <p:spTgt spid="100"/>
                                        </p:tgtEl>
                                        <p:attrNameLst>
                                          <p:attrName>ppt_x</p:attrName>
                                        </p:attrNameLst>
                                      </p:cBhvr>
                                      <p:tavLst>
                                        <p:tav tm="0">
                                          <p:val>
                                            <p:strVal val="#ppt_x"/>
                                          </p:val>
                                        </p:tav>
                                        <p:tav tm="100000">
                                          <p:val>
                                            <p:strVal val="#ppt_x"/>
                                          </p:val>
                                        </p:tav>
                                      </p:tavLst>
                                    </p:anim>
                                    <p:anim calcmode="lin" valueType="num">
                                      <p:cBhvr additive="base">
                                        <p:cTn id="13" dur="500" fill="hold"/>
                                        <p:tgtEl>
                                          <p:spTgt spid="100"/>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绩效考核方法的选择</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平衡计分卡</a:t>
            </a:r>
          </a:p>
        </p:txBody>
      </p:sp>
      <p:sp>
        <p:nvSpPr>
          <p:cNvPr id="9" name="矩形 8"/>
          <p:cNvSpPr/>
          <p:nvPr/>
        </p:nvSpPr>
        <p:spPr>
          <a:xfrm>
            <a:off x="1252220" y="972820"/>
            <a:ext cx="9992360" cy="737235"/>
          </a:xfrm>
          <a:prstGeom prst="rect">
            <a:avLst/>
          </a:prstGeom>
          <a:ln>
            <a:solidFill>
              <a:srgbClr val="9B552C"/>
            </a:solidFill>
          </a:ln>
        </p:spPr>
        <p:txBody>
          <a:bodyPr wrap="square">
            <a:spAutoFit/>
          </a:bodyPr>
          <a:lstStyle/>
          <a:p>
            <a:pPr indent="4826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平衡计分卡(the Balance Score-Card,简称BSC)是由哈佛大学教授罗伯特·卡普兰和复兴方案国际咨询企业总裁戴维·诺顿共同提出来的。它以企业的战略为基础,把企业的战略和使命转变为具体的目标和测评指标,实现了战略与绩效的有机结合。</a:t>
            </a:r>
          </a:p>
        </p:txBody>
      </p:sp>
      <p:graphicFrame>
        <p:nvGraphicFramePr>
          <p:cNvPr id="5" name="图示 4"/>
          <p:cNvGraphicFramePr/>
          <p:nvPr/>
        </p:nvGraphicFramePr>
        <p:xfrm>
          <a:off x="726440" y="5339715"/>
          <a:ext cx="11044555" cy="13931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209" name="RL6-4.EPS" descr="id:2147510792;FounderCES"/>
          <p:cNvPicPr>
            <a:picLocks noChangeAspect="1"/>
          </p:cNvPicPr>
          <p:nvPr/>
        </p:nvPicPr>
        <p:blipFill>
          <a:blip r:embed="rId8"/>
          <a:stretch>
            <a:fillRect/>
          </a:stretch>
        </p:blipFill>
        <p:spPr>
          <a:xfrm>
            <a:off x="3847465" y="1772285"/>
            <a:ext cx="6316345" cy="3454400"/>
          </a:xfrm>
          <a:prstGeom prst="rect">
            <a:avLst/>
          </a:prstGeom>
        </p:spPr>
      </p:pic>
      <p:sp>
        <p:nvSpPr>
          <p:cNvPr id="4" name="文本框 3"/>
          <p:cNvSpPr txBox="1"/>
          <p:nvPr/>
        </p:nvSpPr>
        <p:spPr>
          <a:xfrm>
            <a:off x="2371090" y="3106420"/>
            <a:ext cx="1476375" cy="583565"/>
          </a:xfrm>
          <a:prstGeom prst="rect">
            <a:avLst/>
          </a:prstGeom>
          <a:noFill/>
        </p:spPr>
        <p:txBody>
          <a:bodyPr wrap="square" rtlCol="0">
            <a:spAutoFit/>
          </a:bodyPr>
          <a:lstStyle/>
          <a:p>
            <a:r>
              <a:rPr lang="zh-CN" altLang="en-US" sz="1600">
                <a:latin typeface="微软雅黑" panose="020B0503020204020204" charset="-122"/>
                <a:ea typeface="微软雅黑" panose="020B0503020204020204" charset="-122"/>
              </a:rPr>
              <a:t>平衡计分卡的基本框架</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3" presetClass="entr" presetSubtype="10" fill="hold" nodeType="clickEffect">
                                  <p:stCondLst>
                                    <p:cond delay="0"/>
                                  </p:stCondLst>
                                  <p:childTnLst>
                                    <p:set>
                                      <p:cBhvr>
                                        <p:cTn id="13" dur="1" fill="hold">
                                          <p:stCondLst>
                                            <p:cond delay="0"/>
                                          </p:stCondLst>
                                        </p:cTn>
                                        <p:tgtEl>
                                          <p:spTgt spid="209"/>
                                        </p:tgtEl>
                                        <p:attrNameLst>
                                          <p:attrName>style.visibility</p:attrName>
                                        </p:attrNameLst>
                                      </p:cBhvr>
                                      <p:to>
                                        <p:strVal val="visible"/>
                                      </p:to>
                                    </p:set>
                                    <p:animEffect transition="in" filter="blinds(horizontal)">
                                      <p:cBhvr>
                                        <p:cTn id="14" dur="500"/>
                                        <p:tgtEl>
                                          <p:spTgt spid="209"/>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ppt_x"/>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Graphic spid="5" grpId="0">
        <p:bldAsOne/>
      </p:bldGraphic>
      <p:bldP spid="4" grpId="0"/>
      <p:bldP spid="4" grpId="1"/>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绩效反馈和结果运用</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绩效反馈</a:t>
            </a:r>
          </a:p>
        </p:txBody>
      </p:sp>
      <p:cxnSp>
        <p:nvCxnSpPr>
          <p:cNvPr id="4" name="直接连接符 3"/>
          <p:cNvCxnSpPr/>
          <p:nvPr>
            <p:custDataLst>
              <p:tags r:id="rId2"/>
            </p:custDataLst>
          </p:nvPr>
        </p:nvCxnSpPr>
        <p:spPr>
          <a:xfrm>
            <a:off x="3773805" y="386842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4824095" y="158623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3036570" y="386842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1013460" y="282956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3521075" y="373951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5038725" y="1748155"/>
            <a:ext cx="7840980" cy="561975"/>
            <a:chOff x="9026" y="2719"/>
            <a:chExt cx="12348" cy="885"/>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对被考核者的表现双方达成一致的看法。</a:t>
              </a:r>
            </a:p>
          </p:txBody>
        </p:sp>
        <p:grpSp>
          <p:nvGrpSpPr>
            <p:cNvPr id="35" name="组合 34"/>
            <p:cNvGrpSpPr/>
            <p:nvPr/>
          </p:nvGrpSpPr>
          <p:grpSpPr>
            <a:xfrm>
              <a:off x="9026" y="2751"/>
              <a:ext cx="826" cy="853"/>
              <a:chOff x="9026" y="2751"/>
              <a:chExt cx="826" cy="853"/>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5038725" y="260286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使员工认识到自己的优势和长处。</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5028565" y="347789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指出员工有待改进的地方。</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5028565" y="438594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制订绩效改进计划。</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5028565" y="527812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协商下一个绩效管理周期的目标和考核标准。</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104900" y="3691255"/>
            <a:ext cx="1835150" cy="368300"/>
          </a:xfrm>
          <a:prstGeom prst="rect">
            <a:avLst/>
          </a:prstGeom>
          <a:noFill/>
        </p:spPr>
        <p:txBody>
          <a:bodyPr wrap="square" rtlCol="0">
            <a:spAutoFit/>
          </a:bodyPr>
          <a:lstStyle/>
          <a:p>
            <a:r>
              <a:rPr lang="zh-CN" altLang="en-US" b="1">
                <a:latin typeface="微软雅黑" panose="020B0503020204020204" charset="-122"/>
                <a:ea typeface="微软雅黑" panose="020B0503020204020204" charset="-122"/>
              </a:rPr>
              <a:t>绩效反馈的目的</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par>
                          <p:cTn id="37" fill="hold">
                            <p:stCondLst>
                              <p:cond delay="0"/>
                            </p:stCondLst>
                            <p:childTnLst>
                              <p:par>
                                <p:cTn id="38" presetID="42" presetClass="entr" presetSubtype="0" fill="hold"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anim calcmode="lin" valueType="num">
                                      <p:cBhvr>
                                        <p:cTn id="41" dur="1000" fill="hold"/>
                                        <p:tgtEl>
                                          <p:spTgt spid="40"/>
                                        </p:tgtEl>
                                        <p:attrNameLst>
                                          <p:attrName>ppt_x</p:attrName>
                                        </p:attrNameLst>
                                      </p:cBhvr>
                                      <p:tavLst>
                                        <p:tav tm="0">
                                          <p:val>
                                            <p:strVal val="#ppt_x"/>
                                          </p:val>
                                        </p:tav>
                                        <p:tav tm="100000">
                                          <p:val>
                                            <p:strVal val="#ppt_x"/>
                                          </p:val>
                                        </p:tav>
                                      </p:tavLst>
                                    </p:anim>
                                    <p:anim calcmode="lin" valueType="num">
                                      <p:cBhvr>
                                        <p:cTn id="42" dur="1000" fill="hold"/>
                                        <p:tgtEl>
                                          <p:spTgt spid="40"/>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1000"/>
                                        <p:tgtEl>
                                          <p:spTgt spid="48"/>
                                        </p:tgtEl>
                                      </p:cBhvr>
                                    </p:animEffect>
                                    <p:anim calcmode="lin" valueType="num">
                                      <p:cBhvr>
                                        <p:cTn id="47" dur="1000" fill="hold"/>
                                        <p:tgtEl>
                                          <p:spTgt spid="48"/>
                                        </p:tgtEl>
                                        <p:attrNameLst>
                                          <p:attrName>ppt_x</p:attrName>
                                        </p:attrNameLst>
                                      </p:cBhvr>
                                      <p:tavLst>
                                        <p:tav tm="0">
                                          <p:val>
                                            <p:strVal val="#ppt_x"/>
                                          </p:val>
                                        </p:tav>
                                        <p:tav tm="100000">
                                          <p:val>
                                            <p:strVal val="#ppt_x"/>
                                          </p:val>
                                        </p:tav>
                                      </p:tavLst>
                                    </p:anim>
                                    <p:anim calcmode="lin" valueType="num">
                                      <p:cBhvr>
                                        <p:cTn id="48" dur="1000" fill="hold"/>
                                        <p:tgtEl>
                                          <p:spTgt spid="48"/>
                                        </p:tgtEl>
                                        <p:attrNameLst>
                                          <p:attrName>ppt_y</p:attrName>
                                        </p:attrNameLst>
                                      </p:cBhvr>
                                      <p:tavLst>
                                        <p:tav tm="0">
                                          <p:val>
                                            <p:strVal val="#ppt_y+.1"/>
                                          </p:val>
                                        </p:tav>
                                        <p:tav tm="100000">
                                          <p:val>
                                            <p:strVal val="#ppt_y"/>
                                          </p:val>
                                        </p:tav>
                                      </p:tavLst>
                                    </p:anim>
                                  </p:childTnLst>
                                </p:cTn>
                              </p:par>
                            </p:childTnLst>
                          </p:cTn>
                        </p:par>
                        <p:par>
                          <p:cTn id="49" fill="hold">
                            <p:stCondLst>
                              <p:cond delay="2000"/>
                            </p:stCondLst>
                            <p:childTnLst>
                              <p:par>
                                <p:cTn id="50" presetID="42" presetClass="entr" presetSubtype="0"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anim calcmode="lin" valueType="num">
                                      <p:cBhvr>
                                        <p:cTn id="53" dur="1000" fill="hold"/>
                                        <p:tgtEl>
                                          <p:spTgt spid="55"/>
                                        </p:tgtEl>
                                        <p:attrNameLst>
                                          <p:attrName>ppt_x</p:attrName>
                                        </p:attrNameLst>
                                      </p:cBhvr>
                                      <p:tavLst>
                                        <p:tav tm="0">
                                          <p:val>
                                            <p:strVal val="#ppt_x"/>
                                          </p:val>
                                        </p:tav>
                                        <p:tav tm="100000">
                                          <p:val>
                                            <p:strVal val="#ppt_x"/>
                                          </p:val>
                                        </p:tav>
                                      </p:tavLst>
                                    </p:anim>
                                    <p:anim calcmode="lin" valueType="num">
                                      <p:cBhvr>
                                        <p:cTn id="54" dur="1000" fill="hold"/>
                                        <p:tgtEl>
                                          <p:spTgt spid="55"/>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42" presetClass="entr" presetSubtype="0"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1000"/>
                                        <p:tgtEl>
                                          <p:spTgt spid="62"/>
                                        </p:tgtEl>
                                      </p:cBhvr>
                                    </p:animEffect>
                                    <p:anim calcmode="lin" valueType="num">
                                      <p:cBhvr>
                                        <p:cTn id="59" dur="1000" fill="hold"/>
                                        <p:tgtEl>
                                          <p:spTgt spid="62"/>
                                        </p:tgtEl>
                                        <p:attrNameLst>
                                          <p:attrName>ppt_x</p:attrName>
                                        </p:attrNameLst>
                                      </p:cBhvr>
                                      <p:tavLst>
                                        <p:tav tm="0">
                                          <p:val>
                                            <p:strVal val="#ppt_x"/>
                                          </p:val>
                                        </p:tav>
                                        <p:tav tm="100000">
                                          <p:val>
                                            <p:strVal val="#ppt_x"/>
                                          </p:val>
                                        </p:tav>
                                      </p:tavLst>
                                    </p:anim>
                                    <p:anim calcmode="lin" valueType="num">
                                      <p:cBhvr>
                                        <p:cTn id="6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8" grpId="0" bldLvl="0" animBg="1"/>
      <p:bldP spid="13" grpId="0" bldLvl="0" animBg="1"/>
      <p:bldP spid="15" grpId="0" bldLvl="0" animBg="1"/>
      <p:bldP spid="10" grpId="0"/>
      <p:bldP spid="10" grpId="1"/>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绩效反馈和结果运用</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sz="1800" b="1" dirty="0">
                <a:latin typeface="微软雅黑" panose="020B0503020204020204" charset="-122"/>
                <a:ea typeface="微软雅黑" panose="020B0503020204020204" charset="-122"/>
                <a:cs typeface="微软雅黑" panose="020B0503020204020204" charset="-122"/>
                <a:sym typeface="+mn-ea"/>
              </a:rPr>
              <a:t>绩效反馈的必要准备</a:t>
            </a:r>
            <a:endParaRPr lang="zh-CN" altLang="en-US" sz="1800" b="1">
              <a:latin typeface="微软雅黑" panose="020B0503020204020204" charset="-122"/>
              <a:ea typeface="微软雅黑" panose="020B0503020204020204" charset="-122"/>
            </a:endParaRPr>
          </a:p>
        </p:txBody>
      </p:sp>
      <p:sp>
        <p:nvSpPr>
          <p:cNvPr id="9" name="矩形 8"/>
          <p:cNvSpPr/>
          <p:nvPr/>
        </p:nvSpPr>
        <p:spPr>
          <a:xfrm>
            <a:off x="1252220" y="972820"/>
            <a:ext cx="9992360" cy="1568450"/>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管理者要做好的准备包括:选择面谈时间与地点、熟悉被面谈者的评估资料、合理安排面谈的内容和顺序、准备一份提示性的注意事项、通知员工等。</a:t>
            </a:r>
          </a:p>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员工要做好的准备包括:回顾绩效,准备好证明自己绩效的相关依据;拟订好个人的职业发展规划,正视自己的优缺点和有待提高的能力;准备好要向管理者提出的问题等。</a:t>
            </a:r>
          </a:p>
        </p:txBody>
      </p:sp>
      <p:graphicFrame>
        <p:nvGraphicFramePr>
          <p:cNvPr id="3" name="表格 2"/>
          <p:cNvGraphicFramePr/>
          <p:nvPr>
            <p:custDataLst>
              <p:tags r:id="rId2"/>
            </p:custDataLst>
          </p:nvPr>
        </p:nvGraphicFramePr>
        <p:xfrm>
          <a:off x="1254125" y="2943225"/>
          <a:ext cx="10020935" cy="1219200"/>
        </p:xfrm>
        <a:graphic>
          <a:graphicData uri="http://schemas.openxmlformats.org/drawingml/2006/table">
            <a:tbl>
              <a:tblPr firstRow="1" bandRow="1">
                <a:tableStyleId>{5940675A-B579-460E-94D1-54222C63F5DA}</a:tableStyleId>
              </a:tblPr>
              <a:tblGrid>
                <a:gridCol w="1753870">
                  <a:extLst>
                    <a:ext uri="{9D8B030D-6E8A-4147-A177-3AD203B41FA5}">
                      <a16:colId xmlns:a16="http://schemas.microsoft.com/office/drawing/2014/main" val="20000"/>
                    </a:ext>
                  </a:extLst>
                </a:gridCol>
                <a:gridCol w="1536700">
                  <a:extLst>
                    <a:ext uri="{9D8B030D-6E8A-4147-A177-3AD203B41FA5}">
                      <a16:colId xmlns:a16="http://schemas.microsoft.com/office/drawing/2014/main" val="20001"/>
                    </a:ext>
                  </a:extLst>
                </a:gridCol>
                <a:gridCol w="6730365">
                  <a:extLst>
                    <a:ext uri="{9D8B030D-6E8A-4147-A177-3AD203B41FA5}">
                      <a16:colId xmlns:a16="http://schemas.microsoft.com/office/drawing/2014/main" val="20002"/>
                    </a:ext>
                  </a:extLst>
                </a:gridCol>
              </a:tblGrid>
              <a:tr h="1657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面谈步骤</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面谈实施者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主要内容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657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暖场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放下其他工作;建立信任的氛围;慰问员工的辛劳;使员工放松心情</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657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进入主题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告知面谈的目的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657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告知考核结果</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说明考核的结果;肯定优良之处,指出不足</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6573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请员工发表意见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管理者与员工</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管理者专心倾听;鼓励员工发言;员工陈述自己的绩效并自我评价</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4" name="表格 3"/>
          <p:cNvGraphicFramePr/>
          <p:nvPr>
            <p:custDataLst>
              <p:tags r:id="rId3"/>
            </p:custDataLst>
          </p:nvPr>
        </p:nvGraphicFramePr>
        <p:xfrm>
          <a:off x="1254125" y="4162425"/>
          <a:ext cx="10020300" cy="1706880"/>
        </p:xfrm>
        <a:graphic>
          <a:graphicData uri="http://schemas.openxmlformats.org/drawingml/2006/table">
            <a:tbl>
              <a:tblPr firstRow="1" bandRow="1">
                <a:tableStyleId>{5940675A-B579-460E-94D1-54222C63F5DA}</a:tableStyleId>
              </a:tblPr>
              <a:tblGrid>
                <a:gridCol w="1743710">
                  <a:extLst>
                    <a:ext uri="{9D8B030D-6E8A-4147-A177-3AD203B41FA5}">
                      <a16:colId xmlns:a16="http://schemas.microsoft.com/office/drawing/2014/main" val="20000"/>
                    </a:ext>
                  </a:extLst>
                </a:gridCol>
                <a:gridCol w="1528445">
                  <a:extLst>
                    <a:ext uri="{9D8B030D-6E8A-4147-A177-3AD203B41FA5}">
                      <a16:colId xmlns:a16="http://schemas.microsoft.com/office/drawing/2014/main" val="20001"/>
                    </a:ext>
                  </a:extLst>
                </a:gridCol>
                <a:gridCol w="6748145">
                  <a:extLst>
                    <a:ext uri="{9D8B030D-6E8A-4147-A177-3AD203B41FA5}">
                      <a16:colId xmlns:a16="http://schemas.microsoft.com/office/drawing/2014/main" val="20002"/>
                    </a:ext>
                  </a:extLst>
                </a:gridCol>
              </a:tblGrid>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讨论沟通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管理者与员工</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讨论考核结果与员工自我评价之间的差异,最终达成共识</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制订改进计划和下期绩效目标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管理者与员工</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设定改进项目;商定下期绩效目标;双方达成一致,避免争议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确认面谈内容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管理者与员工</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确认讨论的结果;达成协议项目;双方签名</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结束面谈</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表达谢意;期待员工更好的表现</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整理面谈记录</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管理者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检查面谈的得与失;补充说明事项;依规定呈报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0">
                <a:tc gridSpan="3">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备注:如果面谈没有达成共识,可以结束面谈并商定下次面谈的时间</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绩效反馈和结果运用</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绩效反馈的注意事项</a:t>
            </a:r>
          </a:p>
        </p:txBody>
      </p:sp>
      <p:grpSp>
        <p:nvGrpSpPr>
          <p:cNvPr id="31" name="组合 30"/>
          <p:cNvGrpSpPr/>
          <p:nvPr/>
        </p:nvGrpSpPr>
        <p:grpSpPr>
          <a:xfrm>
            <a:off x="-10795" y="1538472"/>
            <a:ext cx="12131040" cy="4628222"/>
            <a:chOff x="4736" y="1669"/>
            <a:chExt cx="14419" cy="8708"/>
          </a:xfrm>
        </p:grpSpPr>
        <p:sp>
          <p:nvSpPr>
            <p:cNvPr id="23" name="矩形 22"/>
            <p:cNvSpPr/>
            <p:nvPr>
              <p:custDataLst>
                <p:tags r:id="rId2"/>
              </p:custDataLst>
            </p:nvPr>
          </p:nvSpPr>
          <p:spPr>
            <a:xfrm>
              <a:off x="4752" y="1669"/>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4" name="Rectangle 10"/>
            <p:cNvSpPr/>
            <p:nvPr>
              <p:custDataLst>
                <p:tags r:id="rId3"/>
              </p:custDataLst>
            </p:nvPr>
          </p:nvSpPr>
          <p:spPr>
            <a:xfrm>
              <a:off x="16043" y="1669"/>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5" name="Isosceles Triangle 11"/>
            <p:cNvSpPr/>
            <p:nvPr>
              <p:custDataLst>
                <p:tags r:id="rId4"/>
              </p:custDataLst>
            </p:nvPr>
          </p:nvSpPr>
          <p:spPr>
            <a:xfrm rot="16200000">
              <a:off x="15440" y="1980"/>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8" name="文本框 37"/>
            <p:cNvSpPr txBox="1"/>
            <p:nvPr>
              <p:custDataLst>
                <p:tags r:id="rId5"/>
              </p:custDataLst>
            </p:nvPr>
          </p:nvSpPr>
          <p:spPr>
            <a:xfrm>
              <a:off x="5682" y="1700"/>
              <a:ext cx="10201"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(1)绩效反馈应当是经常性的,而不应当是一年一次。</a:t>
              </a:r>
            </a:p>
          </p:txBody>
        </p:sp>
        <p:sp>
          <p:nvSpPr>
            <p:cNvPr id="41" name="矩形 40"/>
            <p:cNvSpPr/>
            <p:nvPr>
              <p:custDataLst>
                <p:tags r:id="rId6"/>
              </p:custDataLst>
            </p:nvPr>
          </p:nvSpPr>
          <p:spPr>
            <a:xfrm>
              <a:off x="4752" y="2649"/>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2" name="Rectangle 9"/>
            <p:cNvSpPr/>
            <p:nvPr>
              <p:custDataLst>
                <p:tags r:id="rId7"/>
              </p:custDataLst>
            </p:nvPr>
          </p:nvSpPr>
          <p:spPr>
            <a:xfrm>
              <a:off x="16043" y="2649"/>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3" name="Isosceles Triangle 12"/>
            <p:cNvSpPr/>
            <p:nvPr>
              <p:custDataLst>
                <p:tags r:id="rId8"/>
              </p:custDataLst>
            </p:nvPr>
          </p:nvSpPr>
          <p:spPr>
            <a:xfrm rot="16200000">
              <a:off x="15440" y="2960"/>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5" name="文本框 44"/>
            <p:cNvSpPr txBox="1"/>
            <p:nvPr>
              <p:custDataLst>
                <p:tags r:id="rId9"/>
              </p:custDataLst>
            </p:nvPr>
          </p:nvSpPr>
          <p:spPr>
            <a:xfrm>
              <a:off x="5682" y="2680"/>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(2)鼓励员工积极参与绩效反馈过程。</a:t>
              </a:r>
            </a:p>
          </p:txBody>
        </p:sp>
        <p:sp>
          <p:nvSpPr>
            <p:cNvPr id="47" name="矩形 46"/>
            <p:cNvSpPr/>
            <p:nvPr>
              <p:custDataLst>
                <p:tags r:id="rId10"/>
              </p:custDataLst>
            </p:nvPr>
          </p:nvSpPr>
          <p:spPr>
            <a:xfrm>
              <a:off x="4752" y="3630"/>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9" name="Rectangle 10"/>
            <p:cNvSpPr/>
            <p:nvPr>
              <p:custDataLst>
                <p:tags r:id="rId11"/>
              </p:custDataLst>
            </p:nvPr>
          </p:nvSpPr>
          <p:spPr>
            <a:xfrm>
              <a:off x="16043" y="3630"/>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1" name="Isosceles Triangle 11"/>
            <p:cNvSpPr/>
            <p:nvPr>
              <p:custDataLst>
                <p:tags r:id="rId12"/>
              </p:custDataLst>
            </p:nvPr>
          </p:nvSpPr>
          <p:spPr>
            <a:xfrm rot="16200000">
              <a:off x="15440" y="3941"/>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4" name="文本框 53"/>
            <p:cNvSpPr txBox="1"/>
            <p:nvPr>
              <p:custDataLst>
                <p:tags r:id="rId13"/>
              </p:custDataLst>
            </p:nvPr>
          </p:nvSpPr>
          <p:spPr>
            <a:xfrm>
              <a:off x="5682" y="366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(3)多问少讲。</a:t>
              </a:r>
            </a:p>
          </p:txBody>
        </p:sp>
        <p:sp>
          <p:nvSpPr>
            <p:cNvPr id="55" name="矩形 54"/>
            <p:cNvSpPr/>
            <p:nvPr>
              <p:custDataLst>
                <p:tags r:id="rId14"/>
              </p:custDataLst>
            </p:nvPr>
          </p:nvSpPr>
          <p:spPr>
            <a:xfrm>
              <a:off x="4752" y="4610"/>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56" name="Rectangle 9"/>
            <p:cNvSpPr/>
            <p:nvPr>
              <p:custDataLst>
                <p:tags r:id="rId15"/>
              </p:custDataLst>
            </p:nvPr>
          </p:nvSpPr>
          <p:spPr>
            <a:xfrm>
              <a:off x="16043" y="4610"/>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7" name="Isosceles Triangle 12"/>
            <p:cNvSpPr/>
            <p:nvPr>
              <p:custDataLst>
                <p:tags r:id="rId16"/>
              </p:custDataLst>
            </p:nvPr>
          </p:nvSpPr>
          <p:spPr>
            <a:xfrm rot="16200000">
              <a:off x="15440" y="4921"/>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9" name="文本框 58"/>
            <p:cNvSpPr txBox="1"/>
            <p:nvPr>
              <p:custDataLst>
                <p:tags r:id="rId17"/>
              </p:custDataLst>
            </p:nvPr>
          </p:nvSpPr>
          <p:spPr>
            <a:xfrm>
              <a:off x="5682" y="464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(4)沟通的重心放在“我们”。</a:t>
              </a:r>
            </a:p>
          </p:txBody>
        </p:sp>
        <p:sp>
          <p:nvSpPr>
            <p:cNvPr id="3" name="矩形 2"/>
            <p:cNvSpPr/>
            <p:nvPr>
              <p:custDataLst>
                <p:tags r:id="rId18"/>
              </p:custDataLst>
            </p:nvPr>
          </p:nvSpPr>
          <p:spPr>
            <a:xfrm>
              <a:off x="4736" y="5573"/>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 name="Rectangle 10"/>
            <p:cNvSpPr/>
            <p:nvPr>
              <p:custDataLst>
                <p:tags r:id="rId19"/>
              </p:custDataLst>
            </p:nvPr>
          </p:nvSpPr>
          <p:spPr>
            <a:xfrm>
              <a:off x="16027" y="5573"/>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 name="Isosceles Triangle 11"/>
            <p:cNvSpPr/>
            <p:nvPr>
              <p:custDataLst>
                <p:tags r:id="rId20"/>
              </p:custDataLst>
            </p:nvPr>
          </p:nvSpPr>
          <p:spPr>
            <a:xfrm rot="16200000">
              <a:off x="15424" y="5884"/>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7" name="文本框 6"/>
            <p:cNvSpPr txBox="1"/>
            <p:nvPr>
              <p:custDataLst>
                <p:tags r:id="rId21"/>
              </p:custDataLst>
            </p:nvPr>
          </p:nvSpPr>
          <p:spPr>
            <a:xfrm>
              <a:off x="5666" y="5604"/>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(5)反馈应具体明确,言之有理。</a:t>
              </a:r>
            </a:p>
          </p:txBody>
        </p:sp>
        <p:sp>
          <p:nvSpPr>
            <p:cNvPr id="8" name="矩形 7"/>
            <p:cNvSpPr/>
            <p:nvPr>
              <p:custDataLst>
                <p:tags r:id="rId22"/>
              </p:custDataLst>
            </p:nvPr>
          </p:nvSpPr>
          <p:spPr>
            <a:xfrm>
              <a:off x="4736" y="6553"/>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9" name="Rectangle 9"/>
            <p:cNvSpPr/>
            <p:nvPr>
              <p:custDataLst>
                <p:tags r:id="rId23"/>
              </p:custDataLst>
            </p:nvPr>
          </p:nvSpPr>
          <p:spPr>
            <a:xfrm>
              <a:off x="16027" y="6553"/>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0" name="Isosceles Triangle 12"/>
            <p:cNvSpPr/>
            <p:nvPr>
              <p:custDataLst>
                <p:tags r:id="rId24"/>
              </p:custDataLst>
            </p:nvPr>
          </p:nvSpPr>
          <p:spPr>
            <a:xfrm rot="16200000">
              <a:off x="15424" y="6864"/>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1" name="文本框 10"/>
            <p:cNvSpPr txBox="1"/>
            <p:nvPr>
              <p:custDataLst>
                <p:tags r:id="rId25"/>
              </p:custDataLst>
            </p:nvPr>
          </p:nvSpPr>
          <p:spPr>
            <a:xfrm>
              <a:off x="5666" y="6584"/>
              <a:ext cx="954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(6)赞扬与肯定员工的有效绩效。</a:t>
              </a:r>
            </a:p>
          </p:txBody>
        </p:sp>
        <p:sp>
          <p:nvSpPr>
            <p:cNvPr id="12" name="矩形 11"/>
            <p:cNvSpPr/>
            <p:nvPr>
              <p:custDataLst>
                <p:tags r:id="rId26"/>
              </p:custDataLst>
            </p:nvPr>
          </p:nvSpPr>
          <p:spPr>
            <a:xfrm>
              <a:off x="4736" y="7534"/>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3" name="Rectangle 10"/>
            <p:cNvSpPr/>
            <p:nvPr>
              <p:custDataLst>
                <p:tags r:id="rId27"/>
              </p:custDataLst>
            </p:nvPr>
          </p:nvSpPr>
          <p:spPr>
            <a:xfrm>
              <a:off x="16027" y="7534"/>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4" name="Isosceles Triangle 11"/>
            <p:cNvSpPr/>
            <p:nvPr>
              <p:custDataLst>
                <p:tags r:id="rId28"/>
              </p:custDataLst>
            </p:nvPr>
          </p:nvSpPr>
          <p:spPr>
            <a:xfrm rot="16200000">
              <a:off x="15424" y="7845"/>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5" name="文本框 14"/>
            <p:cNvSpPr txBox="1"/>
            <p:nvPr>
              <p:custDataLst>
                <p:tags r:id="rId29"/>
              </p:custDataLst>
            </p:nvPr>
          </p:nvSpPr>
          <p:spPr>
            <a:xfrm>
              <a:off x="5666" y="7565"/>
              <a:ext cx="10362"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(7)把反馈重点放在解决问题上,要对事不对人。</a:t>
              </a:r>
            </a:p>
          </p:txBody>
        </p:sp>
        <p:sp>
          <p:nvSpPr>
            <p:cNvPr id="16" name="矩形 15"/>
            <p:cNvSpPr/>
            <p:nvPr>
              <p:custDataLst>
                <p:tags r:id="rId30"/>
              </p:custDataLst>
            </p:nvPr>
          </p:nvSpPr>
          <p:spPr>
            <a:xfrm>
              <a:off x="4736" y="8514"/>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7" name="Rectangle 9"/>
            <p:cNvSpPr/>
            <p:nvPr>
              <p:custDataLst>
                <p:tags r:id="rId31"/>
              </p:custDataLst>
            </p:nvPr>
          </p:nvSpPr>
          <p:spPr>
            <a:xfrm>
              <a:off x="16027" y="8514"/>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8" name="Isosceles Triangle 12"/>
            <p:cNvSpPr/>
            <p:nvPr>
              <p:custDataLst>
                <p:tags r:id="rId32"/>
              </p:custDataLst>
            </p:nvPr>
          </p:nvSpPr>
          <p:spPr>
            <a:xfrm rot="16200000">
              <a:off x="15424" y="8825"/>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9" name="文本框 18"/>
            <p:cNvSpPr txBox="1"/>
            <p:nvPr>
              <p:custDataLst>
                <p:tags r:id="rId33"/>
              </p:custDataLst>
            </p:nvPr>
          </p:nvSpPr>
          <p:spPr>
            <a:xfrm>
              <a:off x="5666" y="8546"/>
              <a:ext cx="1021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(8)尽量少批评,应侧重思想、经验的分享。</a:t>
              </a:r>
            </a:p>
          </p:txBody>
        </p:sp>
        <p:sp>
          <p:nvSpPr>
            <p:cNvPr id="20" name="矩形 19"/>
            <p:cNvSpPr/>
            <p:nvPr>
              <p:custDataLst>
                <p:tags r:id="rId34"/>
              </p:custDataLst>
            </p:nvPr>
          </p:nvSpPr>
          <p:spPr>
            <a:xfrm>
              <a:off x="4744" y="9421"/>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1" name="Rectangle 10"/>
            <p:cNvSpPr/>
            <p:nvPr>
              <p:custDataLst>
                <p:tags r:id="rId35"/>
              </p:custDataLst>
            </p:nvPr>
          </p:nvSpPr>
          <p:spPr>
            <a:xfrm>
              <a:off x="16035" y="9421"/>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2" name="Isosceles Triangle 11"/>
            <p:cNvSpPr/>
            <p:nvPr>
              <p:custDataLst>
                <p:tags r:id="rId36"/>
              </p:custDataLst>
            </p:nvPr>
          </p:nvSpPr>
          <p:spPr>
            <a:xfrm rot="16200000">
              <a:off x="15432" y="9732"/>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6" name="文本框 25"/>
            <p:cNvSpPr txBox="1"/>
            <p:nvPr>
              <p:custDataLst>
                <p:tags r:id="rId37"/>
              </p:custDataLst>
            </p:nvPr>
          </p:nvSpPr>
          <p:spPr>
            <a:xfrm>
              <a:off x="5674" y="9452"/>
              <a:ext cx="10019"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(9)制定具体的绩效改善目标,然后确定检查改善进度的日期。</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 to="" calcmode="lin" valueType="num">
                                      <p:cBhvr>
                                        <p:cTn id="12" dur="1" fill="hold"/>
                                        <p:tgtEl>
                                          <p:spTgt spid="31"/>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绩效反馈和结果运用</a:t>
            </a:r>
          </a:p>
        </p:txBody>
      </p:sp>
      <p:sp>
        <p:nvSpPr>
          <p:cNvPr id="6" name="文本框 5"/>
          <p:cNvSpPr txBox="1"/>
          <p:nvPr/>
        </p:nvSpPr>
        <p:spPr>
          <a:xfrm>
            <a:off x="3858260"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结果运用</a:t>
            </a:r>
          </a:p>
        </p:txBody>
      </p:sp>
      <p:grpSp>
        <p:nvGrpSpPr>
          <p:cNvPr id="18" name="组合 17"/>
          <p:cNvGrpSpPr/>
          <p:nvPr/>
        </p:nvGrpSpPr>
        <p:grpSpPr>
          <a:xfrm>
            <a:off x="1049655" y="1160332"/>
            <a:ext cx="10538335" cy="5174138"/>
            <a:chOff x="1093" y="1636"/>
            <a:chExt cx="12081" cy="5673"/>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12" y="1636"/>
              <a:ext cx="4846" cy="744"/>
            </a:xfrm>
            <a:prstGeom prst="rect">
              <a:avLst/>
            </a:prstGeom>
            <a:noFill/>
          </p:spPr>
          <p:txBody>
            <a:bodyPr wrap="none">
              <a:noAutofit/>
            </a:bodyPr>
            <a:lstStyle/>
            <a:p>
              <a:pPr algn="l">
                <a:lnSpc>
                  <a:spcPct val="160000"/>
                </a:lnSpc>
              </a:pPr>
              <a:r>
                <a:rPr lang="zh-CN" altLang="zh-CN" sz="1600" b="1" dirty="0">
                  <a:latin typeface="微软雅黑" panose="020B0503020204020204" charset="-122"/>
                  <a:ea typeface="微软雅黑" panose="020B0503020204020204" charset="-122"/>
                  <a:sym typeface="+mn-ea"/>
                </a:rPr>
                <a:t>(一)绩效改进</a:t>
              </a: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468" y="1884"/>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zh-CN" sz="1600" dirty="0">
                  <a:solidFill>
                    <a:schemeClr val="tx1"/>
                  </a:solidFill>
                  <a:latin typeface="微软雅黑" panose="020B0503020204020204" charset="-122"/>
                  <a:ea typeface="微软雅黑" panose="020B0503020204020204" charset="-122"/>
                  <a:sym typeface="+mn-ea"/>
                </a:rPr>
                <a:t>(二)绩效结果在人力资源管理职能中的运用</a:t>
              </a:r>
            </a:p>
          </p:txBody>
        </p:sp>
        <p:sp>
          <p:nvSpPr>
            <p:cNvPr id="16" name="矩形 15"/>
            <p:cNvSpPr/>
            <p:nvPr/>
          </p:nvSpPr>
          <p:spPr>
            <a:xfrm>
              <a:off x="1374" y="2533"/>
              <a:ext cx="5472" cy="2935"/>
            </a:xfrm>
            <a:prstGeom prst="rect">
              <a:avLst/>
            </a:prstGeom>
          </p:spPr>
          <p:txBody>
            <a:bodyPr wrap="square">
              <a:spAutoFit/>
            </a:bodyPr>
            <a:lstStyle/>
            <a:p>
              <a:pPr>
                <a:lnSpc>
                  <a:spcPct val="150000"/>
                </a:lnSpc>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绩效考核结果最突出的运用表现在绩效改进的服务中。绩效改进是绩效考核的后续工作,它通过对员工绩效考核结果的分析,找到绩效改进的方向,并在与员工进行充分沟通的基础上,确定出绩效改进的目标和计划,在员工进行绩效改进的过程中,为员工进行指导,必要时提供相应的资源支持,以保证员工个人绩效的提高。</a:t>
              </a:r>
            </a:p>
          </p:txBody>
        </p:sp>
        <p:sp>
          <p:nvSpPr>
            <p:cNvPr id="17" name="矩形 16"/>
            <p:cNvSpPr/>
            <p:nvPr/>
          </p:nvSpPr>
          <p:spPr>
            <a:xfrm>
              <a:off x="7468" y="2534"/>
              <a:ext cx="5405" cy="4149"/>
            </a:xfrm>
            <a:prstGeom prst="rect">
              <a:avLst/>
            </a:prstGeom>
          </p:spPr>
          <p:txBody>
            <a:bodyPr wrap="square">
              <a:spAutoFit/>
            </a:bodyPr>
            <a:lstStyle/>
            <a:p>
              <a:pPr>
                <a:lnSpc>
                  <a:spcPct val="150000"/>
                </a:lnSpc>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绩效考核的结果还必须运用到人力资源管理的职能当中,以实现与其他管理环节的连接。通常情况下,绩效考核结果主要用于以下人力资源管理决策:</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(1)员工薪酬的分配和调整。</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(2)招聘时人员的选用。</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(3)职务调整和是否继续留用。</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(4)员工的培训与开发。</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(5)员工的职业生涯规划。</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(6)人力资源的战略规划。</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(7)正确处理员工内部关系。</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29"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 calcmode="lin" valueType="num">
                                      <p:cBhvr>
                                        <p:cTn id="10" dur="1000" fill="hold"/>
                                        <p:tgtEl>
                                          <p:spTgt spid="18"/>
                                        </p:tgtEl>
                                        <p:attrNameLst>
                                          <p:attrName>ppt_x</p:attrName>
                                        </p:attrNameLst>
                                      </p:cBhvr>
                                      <p:tavLst>
                                        <p:tav tm="0">
                                          <p:val>
                                            <p:strVal val="#ppt_x-.2"/>
                                          </p:val>
                                        </p:tav>
                                        <p:tav tm="100000">
                                          <p:val>
                                            <p:strVal val="#ppt_x"/>
                                          </p:val>
                                        </p:tav>
                                      </p:tavLst>
                                    </p:anim>
                                    <p:anim calcmode="lin" valueType="num">
                                      <p:cBhvr>
                                        <p:cTn id="11"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226955" y="1020445"/>
            <a:ext cx="11737975" cy="5677535"/>
          </a:xfrm>
          <a:prstGeom prst="rect">
            <a:avLst/>
          </a:prstGeom>
          <a:ln>
            <a:solidFill>
              <a:srgbClr val="9B552C"/>
            </a:solidFill>
          </a:ln>
        </p:spPr>
        <p:txBody>
          <a:bodyPr wrap="square">
            <a:spAutoFit/>
          </a:bodyPr>
          <a:lstStyle/>
          <a:p>
            <a:pPr indent="266700" algn="ctr">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绩效考核问题到底出在哪里?</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韩国某企业集团是世界上著名的跨国公司,其业务包括电子、机械、航空、通信、商业、化学、金融和汽车等领域。该公司在中国各地投资兴建了几十家生产和销售公司。由于各个公司投产的时间都不长,内部管理制度的建设还不完善,因此在业绩考核中采用设计和实施相对比较简单的强制分布评价方法。各个公司的生产员工和管理人员都是每个月进行一次业绩考核,考核的结果对员工的奖金分配和日后的晋升都有重要的影响。但公司高层很快就发现这种业绩考核方法存在许多问题,但是又无法确定问题的具体表现及产生的原因,于是请一家管理咨询公司对企业的员工业绩考核系统进行诊断和改进。</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咨询公司发现,该企业的各个分公司都把员工的绩效考核分为A、B、C、D、E共五个等级,其中A代表最高水平,而E代表最低水平。按照公司规定,每次业绩考核中要保证员工总体的4%~5%得到A等评价,20%的员工得到B等评价,4%~5%得到D等或E等评价,余下的大多数员工得到C等评价。员工绩效考核要素包括工作态度(权重为30%)、业绩(权重为40%~50%)、遵守法纪和其他方面(权重为20%~30%)。</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　　调查过程中,咨询公司还发现很多员工认为在绩效评价过程中存在轮流坐庄的现象,考核结果还受到员工与评价领导之间人际关系的影响,因此考核结果对他们来说虽然有一定的激励作用,但是不太突出。此外,在考核过程中,员工认为评价的对象过于强调个人,而没有考虑各个部门之间业绩的差别,如在一个整体业绩一般的部门里,工作能力一般的员工可以得到A或B,而在一个整体业绩好的部门,工作能力很强的员工尽管非常努力,也很难得到A甚至B。员工还指出,绩效考核非常重要,这不仅是因为考核的结果将影响自己的奖金数额,更主要的是员工需要得到一个对自己工作成绩的客观公正的评价。员工认为业绩评价的标准比较模糊、不明确。在销售公司中,销售人员抱怨自己的销售业绩不理想在很多情况下是由于市场不景气、自己所负责销售的产品在市场上的竞争力不高造成的,这些因素都是自己的能力和努力无法克服的,但是在评价中却被评为C甚至D,所以觉得目前这种业绩考核方法很不合理。</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思考:你觉得该公司的绩效考核存在哪些问题?该如何改正?</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职员考核表(部门经理)</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graphicFrame>
        <p:nvGraphicFramePr>
          <p:cNvPr id="2" name="表格 1"/>
          <p:cNvGraphicFramePr/>
          <p:nvPr>
            <p:custDataLst>
              <p:tags r:id="rId2"/>
            </p:custDataLst>
          </p:nvPr>
        </p:nvGraphicFramePr>
        <p:xfrm>
          <a:off x="639127" y="1027430"/>
          <a:ext cx="5221288" cy="2590800"/>
        </p:xfrm>
        <a:graphic>
          <a:graphicData uri="http://schemas.openxmlformats.org/drawingml/2006/table">
            <a:tbl>
              <a:tblPr firstRow="1" bandRow="1">
                <a:tableStyleId>{5940675A-B579-460E-94D1-54222C63F5DA}</a:tableStyleId>
              </a:tblPr>
              <a:tblGrid>
                <a:gridCol w="215900">
                  <a:extLst>
                    <a:ext uri="{9D8B030D-6E8A-4147-A177-3AD203B41FA5}">
                      <a16:colId xmlns:a16="http://schemas.microsoft.com/office/drawing/2014/main" val="20000"/>
                    </a:ext>
                  </a:extLst>
                </a:gridCol>
                <a:gridCol w="215900">
                  <a:extLst>
                    <a:ext uri="{9D8B030D-6E8A-4147-A177-3AD203B41FA5}">
                      <a16:colId xmlns:a16="http://schemas.microsoft.com/office/drawing/2014/main" val="20001"/>
                    </a:ext>
                  </a:extLst>
                </a:gridCol>
                <a:gridCol w="468313">
                  <a:extLst>
                    <a:ext uri="{9D8B030D-6E8A-4147-A177-3AD203B41FA5}">
                      <a16:colId xmlns:a16="http://schemas.microsoft.com/office/drawing/2014/main" val="20002"/>
                    </a:ext>
                  </a:extLst>
                </a:gridCol>
                <a:gridCol w="215900">
                  <a:extLst>
                    <a:ext uri="{9D8B030D-6E8A-4147-A177-3AD203B41FA5}">
                      <a16:colId xmlns:a16="http://schemas.microsoft.com/office/drawing/2014/main" val="20003"/>
                    </a:ext>
                  </a:extLst>
                </a:gridCol>
                <a:gridCol w="36512">
                  <a:extLst>
                    <a:ext uri="{9D8B030D-6E8A-4147-A177-3AD203B41FA5}">
                      <a16:colId xmlns:a16="http://schemas.microsoft.com/office/drawing/2014/main" val="20004"/>
                    </a:ext>
                  </a:extLst>
                </a:gridCol>
                <a:gridCol w="215900">
                  <a:extLst>
                    <a:ext uri="{9D8B030D-6E8A-4147-A177-3AD203B41FA5}">
                      <a16:colId xmlns:a16="http://schemas.microsoft.com/office/drawing/2014/main" val="20005"/>
                    </a:ext>
                  </a:extLst>
                </a:gridCol>
                <a:gridCol w="215900">
                  <a:extLst>
                    <a:ext uri="{9D8B030D-6E8A-4147-A177-3AD203B41FA5}">
                      <a16:colId xmlns:a16="http://schemas.microsoft.com/office/drawing/2014/main" val="20006"/>
                    </a:ext>
                  </a:extLst>
                </a:gridCol>
                <a:gridCol w="215900">
                  <a:extLst>
                    <a:ext uri="{9D8B030D-6E8A-4147-A177-3AD203B41FA5}">
                      <a16:colId xmlns:a16="http://schemas.microsoft.com/office/drawing/2014/main" val="20007"/>
                    </a:ext>
                  </a:extLst>
                </a:gridCol>
                <a:gridCol w="34925">
                  <a:extLst>
                    <a:ext uri="{9D8B030D-6E8A-4147-A177-3AD203B41FA5}">
                      <a16:colId xmlns:a16="http://schemas.microsoft.com/office/drawing/2014/main" val="20008"/>
                    </a:ext>
                  </a:extLst>
                </a:gridCol>
                <a:gridCol w="468313">
                  <a:extLst>
                    <a:ext uri="{9D8B030D-6E8A-4147-A177-3AD203B41FA5}">
                      <a16:colId xmlns:a16="http://schemas.microsoft.com/office/drawing/2014/main" val="20009"/>
                    </a:ext>
                  </a:extLst>
                </a:gridCol>
                <a:gridCol w="180975">
                  <a:extLst>
                    <a:ext uri="{9D8B030D-6E8A-4147-A177-3AD203B41FA5}">
                      <a16:colId xmlns:a16="http://schemas.microsoft.com/office/drawing/2014/main" val="20010"/>
                    </a:ext>
                  </a:extLst>
                </a:gridCol>
                <a:gridCol w="250825">
                  <a:extLst>
                    <a:ext uri="{9D8B030D-6E8A-4147-A177-3AD203B41FA5}">
                      <a16:colId xmlns:a16="http://schemas.microsoft.com/office/drawing/2014/main" val="20011"/>
                    </a:ext>
                  </a:extLst>
                </a:gridCol>
                <a:gridCol w="217487">
                  <a:extLst>
                    <a:ext uri="{9D8B030D-6E8A-4147-A177-3AD203B41FA5}">
                      <a16:colId xmlns:a16="http://schemas.microsoft.com/office/drawing/2014/main" val="20012"/>
                    </a:ext>
                  </a:extLst>
                </a:gridCol>
                <a:gridCol w="214313">
                  <a:extLst>
                    <a:ext uri="{9D8B030D-6E8A-4147-A177-3AD203B41FA5}">
                      <a16:colId xmlns:a16="http://schemas.microsoft.com/office/drawing/2014/main" val="20013"/>
                    </a:ext>
                  </a:extLst>
                </a:gridCol>
                <a:gridCol w="180975">
                  <a:extLst>
                    <a:ext uri="{9D8B030D-6E8A-4147-A177-3AD203B41FA5}">
                      <a16:colId xmlns:a16="http://schemas.microsoft.com/office/drawing/2014/main" val="20014"/>
                    </a:ext>
                  </a:extLst>
                </a:gridCol>
                <a:gridCol w="322262">
                  <a:extLst>
                    <a:ext uri="{9D8B030D-6E8A-4147-A177-3AD203B41FA5}">
                      <a16:colId xmlns:a16="http://schemas.microsoft.com/office/drawing/2014/main" val="20015"/>
                    </a:ext>
                  </a:extLst>
                </a:gridCol>
                <a:gridCol w="73025">
                  <a:extLst>
                    <a:ext uri="{9D8B030D-6E8A-4147-A177-3AD203B41FA5}">
                      <a16:colId xmlns:a16="http://schemas.microsoft.com/office/drawing/2014/main" val="20016"/>
                    </a:ext>
                  </a:extLst>
                </a:gridCol>
                <a:gridCol w="106363">
                  <a:extLst>
                    <a:ext uri="{9D8B030D-6E8A-4147-A177-3AD203B41FA5}">
                      <a16:colId xmlns:a16="http://schemas.microsoft.com/office/drawing/2014/main" val="20017"/>
                    </a:ext>
                  </a:extLst>
                </a:gridCol>
                <a:gridCol w="288925">
                  <a:extLst>
                    <a:ext uri="{9D8B030D-6E8A-4147-A177-3AD203B41FA5}">
                      <a16:colId xmlns:a16="http://schemas.microsoft.com/office/drawing/2014/main" val="20018"/>
                    </a:ext>
                  </a:extLst>
                </a:gridCol>
                <a:gridCol w="36512">
                  <a:extLst>
                    <a:ext uri="{9D8B030D-6E8A-4147-A177-3AD203B41FA5}">
                      <a16:colId xmlns:a16="http://schemas.microsoft.com/office/drawing/2014/main" val="20019"/>
                    </a:ext>
                  </a:extLst>
                </a:gridCol>
                <a:gridCol w="360363">
                  <a:extLst>
                    <a:ext uri="{9D8B030D-6E8A-4147-A177-3AD203B41FA5}">
                      <a16:colId xmlns:a16="http://schemas.microsoft.com/office/drawing/2014/main" val="20020"/>
                    </a:ext>
                  </a:extLst>
                </a:gridCol>
                <a:gridCol w="179387">
                  <a:extLst>
                    <a:ext uri="{9D8B030D-6E8A-4147-A177-3AD203B41FA5}">
                      <a16:colId xmlns:a16="http://schemas.microsoft.com/office/drawing/2014/main" val="20021"/>
                    </a:ext>
                  </a:extLst>
                </a:gridCol>
                <a:gridCol w="506413">
                  <a:extLst>
                    <a:ext uri="{9D8B030D-6E8A-4147-A177-3AD203B41FA5}">
                      <a16:colId xmlns:a16="http://schemas.microsoft.com/office/drawing/2014/main" val="20022"/>
                    </a:ext>
                  </a:extLst>
                </a:gridCol>
              </a:tblGrid>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姓名</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部门</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职称</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性别</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到职日期</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出勤奖惩</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奖勤</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迟到</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旷工</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产假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事假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病假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婚假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未打卡</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丧假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通报批评</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加/扣分</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出勤奖惩</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警</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告</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小</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大</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过</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通报表扬</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嘉</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奖</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小</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功</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大</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功</a:t>
                      </a:r>
                      <a:r>
                        <a:rPr lang="en-US" sz="1000" b="0">
                          <a:solidFill>
                            <a:srgbClr val="000000"/>
                          </a:solidFill>
                          <a:latin typeface="微软雅黑" panose="020B0503020204020204" charset="-122"/>
                          <a:ea typeface="微软雅黑" panose="020B0503020204020204" charset="-122"/>
                          <a:cs typeface="NEU-BZ-S92" charset="0"/>
                        </a:rPr>
                        <a:t>　　</a:t>
                      </a:r>
                      <a:r>
                        <a:rPr lang="en-US" sz="1000" b="0">
                          <a:solidFill>
                            <a:srgbClr val="000000"/>
                          </a:solidFill>
                          <a:latin typeface="微软雅黑" panose="020B0503020204020204" charset="-122"/>
                          <a:ea typeface="微软雅黑" panose="020B0503020204020204" charset="-122"/>
                          <a:cs typeface="方正楷体_GBK" charset="0"/>
                        </a:rPr>
                        <a:t>次</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加/扣分</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0">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项目</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1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考核内容</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最高分数</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自行评分</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初核评分</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复核评分</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初核评语</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领导能力</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12">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善于领导部属,提高工作意愿,积极达到目标</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rowSpan="5"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5"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extLst>
                  <a:ext uri="{0D108BD9-81ED-4DB2-BD59-A6C34878D82A}">
                    <a16:rowId xmlns:a16="http://schemas.microsoft.com/office/drawing/2014/main" val="10006"/>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12">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灵活领导部属,顺利达到目标</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7"/>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12">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尚能领导部属,勉强达到目标</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11</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8"/>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12">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得不到部属信任,工作意愿低沉</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9"/>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12">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领导方式不佳,常使部属不服或反抗</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bl>
          </a:graphicData>
        </a:graphic>
      </p:graphicFrame>
      <p:graphicFrame>
        <p:nvGraphicFramePr>
          <p:cNvPr id="7" name="表格 6"/>
          <p:cNvGraphicFramePr/>
          <p:nvPr>
            <p:custDataLst>
              <p:tags r:id="rId3"/>
            </p:custDataLst>
          </p:nvPr>
        </p:nvGraphicFramePr>
        <p:xfrm>
          <a:off x="6401435" y="1027430"/>
          <a:ext cx="4897120" cy="5334000"/>
        </p:xfrm>
        <a:graphic>
          <a:graphicData uri="http://schemas.openxmlformats.org/drawingml/2006/table">
            <a:tbl>
              <a:tblPr firstRow="1" bandRow="1">
                <a:tableStyleId>{5940675A-B579-460E-94D1-54222C63F5DA}</a:tableStyleId>
              </a:tblPr>
              <a:tblGrid>
                <a:gridCol w="202565">
                  <a:extLst>
                    <a:ext uri="{9D8B030D-6E8A-4147-A177-3AD203B41FA5}">
                      <a16:colId xmlns:a16="http://schemas.microsoft.com/office/drawing/2014/main" val="20000"/>
                    </a:ext>
                  </a:extLst>
                </a:gridCol>
                <a:gridCol w="439420">
                  <a:extLst>
                    <a:ext uri="{9D8B030D-6E8A-4147-A177-3AD203B41FA5}">
                      <a16:colId xmlns:a16="http://schemas.microsoft.com/office/drawing/2014/main" val="20001"/>
                    </a:ext>
                  </a:extLst>
                </a:gridCol>
                <a:gridCol w="506095">
                  <a:extLst>
                    <a:ext uri="{9D8B030D-6E8A-4147-A177-3AD203B41FA5}">
                      <a16:colId xmlns:a16="http://schemas.microsoft.com/office/drawing/2014/main" val="20002"/>
                    </a:ext>
                  </a:extLst>
                </a:gridCol>
                <a:gridCol w="640715">
                  <a:extLst>
                    <a:ext uri="{9D8B030D-6E8A-4147-A177-3AD203B41FA5}">
                      <a16:colId xmlns:a16="http://schemas.microsoft.com/office/drawing/2014/main" val="20003"/>
                    </a:ext>
                  </a:extLst>
                </a:gridCol>
                <a:gridCol w="981710">
                  <a:extLst>
                    <a:ext uri="{9D8B030D-6E8A-4147-A177-3AD203B41FA5}">
                      <a16:colId xmlns:a16="http://schemas.microsoft.com/office/drawing/2014/main" val="20004"/>
                    </a:ext>
                  </a:extLst>
                </a:gridCol>
                <a:gridCol w="369570">
                  <a:extLst>
                    <a:ext uri="{9D8B030D-6E8A-4147-A177-3AD203B41FA5}">
                      <a16:colId xmlns:a16="http://schemas.microsoft.com/office/drawing/2014/main" val="20005"/>
                    </a:ext>
                  </a:extLst>
                </a:gridCol>
                <a:gridCol w="372745">
                  <a:extLst>
                    <a:ext uri="{9D8B030D-6E8A-4147-A177-3AD203B41FA5}">
                      <a16:colId xmlns:a16="http://schemas.microsoft.com/office/drawing/2014/main" val="20006"/>
                    </a:ext>
                  </a:extLst>
                </a:gridCol>
                <a:gridCol w="370840">
                  <a:extLst>
                    <a:ext uri="{9D8B030D-6E8A-4147-A177-3AD203B41FA5}">
                      <a16:colId xmlns:a16="http://schemas.microsoft.com/office/drawing/2014/main" val="20007"/>
                    </a:ext>
                  </a:extLst>
                </a:gridCol>
                <a:gridCol w="372745">
                  <a:extLst>
                    <a:ext uri="{9D8B030D-6E8A-4147-A177-3AD203B41FA5}">
                      <a16:colId xmlns:a16="http://schemas.microsoft.com/office/drawing/2014/main" val="20008"/>
                    </a:ext>
                  </a:extLst>
                </a:gridCol>
                <a:gridCol w="640715">
                  <a:extLst>
                    <a:ext uri="{9D8B030D-6E8A-4147-A177-3AD203B41FA5}">
                      <a16:colId xmlns:a16="http://schemas.microsoft.com/office/drawing/2014/main" val="20009"/>
                    </a:ext>
                  </a:extLst>
                </a:gridCol>
              </a:tblGrid>
              <a:tr h="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责任感</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有积极责任心,能彻底完成任务,可以放心交付工作</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复核评语</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具有责任心,能顺利完成任务,可以交付工作</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19">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尚有责任心,能如期完成任务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11</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2"/>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责任心不强,需有人督促,方能完成工作</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3"/>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欠缺责任心,时时督促,亦不能如期完成工作</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4"/>
                  </a:ext>
                </a:extLst>
              </a:tr>
              <a:tr h="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协调沟通</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善于上下沟通、平衡协调,能自动、自发与人合作</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10</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5"/>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乐意与人协调沟通,顺利完成任务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6"/>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尚能与人合作,达到工作要求</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7</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7"/>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协调不善,致使工作发生困难</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8"/>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无法与人协调,致使工作无法进行</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9"/>
                  </a:ext>
                </a:extLst>
              </a:tr>
              <a:tr h="19812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授权指导</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善于分配工作与权力,并能积极传授工作知识,引导部属完成任务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10</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0"/>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灵活分配工作与权力,有效传授工作知识,完成任务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1"/>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尚能顺利分配工作与权力,指导部属完成任务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7</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2"/>
                  </a:ext>
                </a:extLst>
              </a:tr>
              <a:tr h="19748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欠缺分配工作、权力及指导部属的方法,完成任务偶有困难</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3"/>
                  </a:ext>
                </a:extLst>
              </a:tr>
              <a:tr h="19748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不善于分配工作、权力,缺乏指导部属的方法,内部时有不服及怨言</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4"/>
                  </a:ext>
                </a:extLst>
              </a:tr>
              <a:tr h="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品德言行</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廉洁,诚信,刚正不阿,足为楷模</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10</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5"/>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诚实,言行规范</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6"/>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言行尚属正常,无越轨行为</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7</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7"/>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固执己见,不易与人相处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18"/>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品行不佳,言行粗暴</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9"/>
                  </a:ext>
                </a:extLst>
              </a:tr>
              <a:tr h="0">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成本意识</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成本意识强烈,能积极节省,避免浪费</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10</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考核分数</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20"/>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具备成本意识,尚能节省</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4">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21"/>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尚具成本意识,尚能节省</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7</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22"/>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缺乏成本意识,稍有浪费</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23"/>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4">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成本意识欠缺,以致常有浪费</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4"/>
                  </a:ext>
                </a:extLst>
              </a:tr>
              <a:tr h="0">
                <a:tc gridSpan="5">
                  <a:txBody>
                    <a:bodyPr/>
                    <a:lstStyle/>
                    <a:p>
                      <a:pPr indent="0">
                        <a:buNone/>
                      </a:pPr>
                      <a:r>
                        <a:rPr lang="en-US" sz="1000" b="0">
                          <a:solidFill>
                            <a:srgbClr val="000000"/>
                          </a:solidFill>
                          <a:latin typeface="微软雅黑" panose="020B0503020204020204" charset="-122"/>
                          <a:ea typeface="微软雅黑" panose="020B0503020204020204" charset="-122"/>
                          <a:cs typeface="方正楷体_GBK" charset="0"/>
                        </a:rPr>
                        <a:t>评定总分</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100</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评核等级</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25"/>
                  </a:ext>
                </a:extLst>
              </a:tr>
              <a:tr h="0">
                <a:tc gridSpan="6">
                  <a:txBody>
                    <a:bodyPr/>
                    <a:lstStyle/>
                    <a:p>
                      <a:pPr indent="0">
                        <a:buNone/>
                      </a:pPr>
                      <a:r>
                        <a:rPr lang="en-US" sz="1000" b="0">
                          <a:solidFill>
                            <a:srgbClr val="000000"/>
                          </a:solidFill>
                          <a:latin typeface="微软雅黑" panose="020B0503020204020204" charset="-122"/>
                          <a:ea typeface="微软雅黑" panose="020B0503020204020204" charset="-122"/>
                          <a:cs typeface="方正楷体_GBK" charset="0"/>
                        </a:rPr>
                        <a:t>评分人员签章</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26"/>
                  </a:ext>
                </a:extLst>
              </a:tr>
              <a:tr h="0">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特殊奖惩分数</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理由</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27"/>
                  </a:ext>
                </a:extLst>
              </a:tr>
            </a:tbl>
          </a:graphicData>
        </a:graphic>
      </p:graphicFrame>
      <p:graphicFrame>
        <p:nvGraphicFramePr>
          <p:cNvPr id="10" name="表格 9"/>
          <p:cNvGraphicFramePr/>
          <p:nvPr>
            <p:custDataLst>
              <p:tags r:id="rId4"/>
            </p:custDataLst>
          </p:nvPr>
        </p:nvGraphicFramePr>
        <p:xfrm>
          <a:off x="639445" y="3618230"/>
          <a:ext cx="5220970" cy="2021840"/>
        </p:xfrm>
        <a:graphic>
          <a:graphicData uri="http://schemas.openxmlformats.org/drawingml/2006/table">
            <a:tbl>
              <a:tblPr firstRow="1" bandRow="1">
                <a:tableStyleId>{5940675A-B579-460E-94D1-54222C63F5DA}</a:tableStyleId>
              </a:tblPr>
              <a:tblGrid>
                <a:gridCol w="215900">
                  <a:extLst>
                    <a:ext uri="{9D8B030D-6E8A-4147-A177-3AD203B41FA5}">
                      <a16:colId xmlns:a16="http://schemas.microsoft.com/office/drawing/2014/main" val="20000"/>
                    </a:ext>
                  </a:extLst>
                </a:gridCol>
                <a:gridCol w="2738120">
                  <a:extLst>
                    <a:ext uri="{9D8B030D-6E8A-4147-A177-3AD203B41FA5}">
                      <a16:colId xmlns:a16="http://schemas.microsoft.com/office/drawing/2014/main" val="20001"/>
                    </a:ext>
                  </a:extLst>
                </a:gridCol>
                <a:gridCol w="393700">
                  <a:extLst>
                    <a:ext uri="{9D8B030D-6E8A-4147-A177-3AD203B41FA5}">
                      <a16:colId xmlns:a16="http://schemas.microsoft.com/office/drawing/2014/main" val="20002"/>
                    </a:ext>
                  </a:extLst>
                </a:gridCol>
                <a:gridCol w="397510">
                  <a:extLst>
                    <a:ext uri="{9D8B030D-6E8A-4147-A177-3AD203B41FA5}">
                      <a16:colId xmlns:a16="http://schemas.microsoft.com/office/drawing/2014/main" val="20003"/>
                    </a:ext>
                  </a:extLst>
                </a:gridCol>
                <a:gridCol w="394970">
                  <a:extLst>
                    <a:ext uri="{9D8B030D-6E8A-4147-A177-3AD203B41FA5}">
                      <a16:colId xmlns:a16="http://schemas.microsoft.com/office/drawing/2014/main" val="20004"/>
                    </a:ext>
                  </a:extLst>
                </a:gridCol>
                <a:gridCol w="397510">
                  <a:extLst>
                    <a:ext uri="{9D8B030D-6E8A-4147-A177-3AD203B41FA5}">
                      <a16:colId xmlns:a16="http://schemas.microsoft.com/office/drawing/2014/main" val="20005"/>
                    </a:ext>
                  </a:extLst>
                </a:gridCol>
                <a:gridCol w="683260">
                  <a:extLst>
                    <a:ext uri="{9D8B030D-6E8A-4147-A177-3AD203B41FA5}">
                      <a16:colId xmlns:a16="http://schemas.microsoft.com/office/drawing/2014/main" val="20006"/>
                    </a:ext>
                  </a:extLst>
                </a:gridCol>
              </a:tblGrid>
              <a:tr h="367665">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策划能力</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策划有系统,工作能力求精进,工作效果事半功倍</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10">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35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具有策划能力,工作能力求改善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1"/>
                  </a:ext>
                </a:extLst>
              </a:tr>
              <a:tr h="1841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称职,工作尚可</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11</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2"/>
                  </a:ext>
                </a:extLst>
              </a:tr>
              <a:tr h="1835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只能做交办事项,不知策划改进</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3"/>
                  </a:ext>
                </a:extLst>
              </a:tr>
              <a:tr h="1841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缺乏策划能力,须依赖他人</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4"/>
                  </a:ext>
                </a:extLst>
              </a:tr>
              <a:tr h="183515">
                <a:tc rowSpan="5">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工作绩效</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工作效率高,具有卓越创意</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5"/>
                  </a:ext>
                </a:extLst>
              </a:tr>
              <a:tr h="1841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能胜任工作,效率较标准高</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13</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6"/>
                  </a:ext>
                </a:extLst>
              </a:tr>
              <a:tr h="1835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工作不误期,表现符合要求</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11</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7"/>
                  </a:ext>
                </a:extLst>
              </a:tr>
              <a:tr h="1841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勉强胜任工作,无甚突出表现</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8</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8"/>
                  </a:ext>
                </a:extLst>
              </a:tr>
              <a:tr h="1835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工作效率低,时有差错</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5</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11" name="表格 10"/>
          <p:cNvGraphicFramePr/>
          <p:nvPr/>
        </p:nvGraphicFramePr>
        <p:xfrm>
          <a:off x="6401435" y="6361430"/>
          <a:ext cx="4896485" cy="304800"/>
        </p:xfrm>
        <a:graphic>
          <a:graphicData uri="http://schemas.openxmlformats.org/drawingml/2006/table">
            <a:tbl>
              <a:tblPr firstRow="1" bandRow="1">
                <a:tableStyleId>{5940675A-B579-460E-94D1-54222C63F5DA}</a:tableStyleId>
              </a:tblPr>
              <a:tblGrid>
                <a:gridCol w="641985">
                  <a:extLst>
                    <a:ext uri="{9D8B030D-6E8A-4147-A177-3AD203B41FA5}">
                      <a16:colId xmlns:a16="http://schemas.microsoft.com/office/drawing/2014/main" val="20000"/>
                    </a:ext>
                  </a:extLst>
                </a:gridCol>
                <a:gridCol w="4254500">
                  <a:extLst>
                    <a:ext uri="{9D8B030D-6E8A-4147-A177-3AD203B41FA5}">
                      <a16:colId xmlns:a16="http://schemas.microsoft.com/office/drawing/2014/main" val="20001"/>
                    </a:ext>
                  </a:extLst>
                </a:gridCol>
              </a:tblGrid>
              <a:tr h="304800">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楷体_GBK" charset="0"/>
                        </a:rPr>
                        <a:t>考核结果</a:t>
                      </a:r>
                      <a:endParaRPr lang="en-US" altLang="en-US" sz="10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□予以晋级,晋级至　　　级,工资升至　　　　元□保留原工资级别□予以通报批评□予以降级,降至　　　　级,工资降至　　　　元</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职员考核总结表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2133600" y="1160780"/>
            <a:ext cx="8086725" cy="5015865"/>
          </a:xfrm>
          <a:prstGeom prst="rect">
            <a:avLst/>
          </a:prstGeom>
          <a:noFill/>
          <a:ln w="28575" cmpd="sng">
            <a:solidFill>
              <a:srgbClr val="00B0F0"/>
            </a:solidFill>
            <a:prstDash val="solid"/>
          </a:ln>
        </p:spPr>
        <p:txBody>
          <a:bodyPr wrap="square">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主管意见</a:t>
            </a:r>
            <a:endParaRPr lang="en-US" sz="1600" b="0">
              <a:solidFill>
                <a:srgbClr val="000000"/>
              </a:solidFill>
              <a:latin typeface="微软雅黑" panose="020B0503020204020204" charset="-122"/>
              <a:ea typeface="微软雅黑" panose="020B0503020204020204" charset="-122"/>
              <a:cs typeface="微软雅黑" panose="020B0503020204020204" charset="-122"/>
            </a:endParaRPr>
          </a:p>
          <a:p>
            <a:r>
              <a:rPr lang="en-US" sz="1600" b="0">
                <a:solidFill>
                  <a:srgbClr val="000000"/>
                </a:solidFill>
                <a:latin typeface="微软雅黑" panose="020B0503020204020204" charset="-122"/>
                <a:ea typeface="微软雅黑" panose="020B0503020204020204" charset="-122"/>
                <a:cs typeface="微软雅黑" panose="020B0503020204020204" charset="-122"/>
              </a:rPr>
              <a:t>1.</a:t>
            </a:r>
            <a:r>
              <a:rPr lang="zh-CN" sz="1600" b="0">
                <a:solidFill>
                  <a:srgbClr val="000000"/>
                </a:solidFill>
                <a:latin typeface="微软雅黑" panose="020B0503020204020204" charset="-122"/>
                <a:ea typeface="微软雅黑" panose="020B0503020204020204" charset="-122"/>
                <a:cs typeface="微软雅黑" panose="020B0503020204020204" charset="-122"/>
              </a:rPr>
              <a:t>综合评分</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2.</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该员工在前一段工作中</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属于</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表现最佳的员工之一</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表现优良</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表现满意</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尚需若干改进才能达到满意</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需大幅度改进才能达到满意。</a:t>
            </a:r>
            <a:endParaRPr lang="en-US" sz="1600" b="0">
              <a:solidFill>
                <a:srgbClr val="000000"/>
              </a:solidFill>
              <a:latin typeface="微软雅黑" panose="020B0503020204020204" charset="-122"/>
              <a:ea typeface="微软雅黑" panose="020B0503020204020204" charset="-122"/>
              <a:cs typeface="微软雅黑" panose="020B0503020204020204" charset="-122"/>
            </a:endParaRPr>
          </a:p>
          <a:p>
            <a:r>
              <a:rPr lang="en-US" sz="1600" b="0">
                <a:solidFill>
                  <a:srgbClr val="000000"/>
                </a:solidFill>
                <a:latin typeface="微软雅黑" panose="020B0503020204020204" charset="-122"/>
                <a:ea typeface="微软雅黑" panose="020B0503020204020204" charset="-122"/>
                <a:cs typeface="微软雅黑" panose="020B0503020204020204" charset="-122"/>
              </a:rPr>
              <a:t>3.</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该员工的主要优点</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4.</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该员工的主要缺点</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5.</a:t>
            </a:r>
            <a:r>
              <a:rPr lang="zh-CN" sz="1600" b="0">
                <a:solidFill>
                  <a:srgbClr val="000000"/>
                </a:solidFill>
                <a:latin typeface="微软雅黑" panose="020B0503020204020204" charset="-122"/>
                <a:ea typeface="微软雅黑" panose="020B0503020204020204" charset="-122"/>
                <a:cs typeface="微软雅黑" panose="020B0503020204020204" charset="-122"/>
              </a:rPr>
              <a:t>绩效改进计划</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6.</a:t>
            </a:r>
            <a:r>
              <a:rPr lang="zh-CN" sz="1600" b="0">
                <a:solidFill>
                  <a:srgbClr val="000000"/>
                </a:solidFill>
                <a:latin typeface="微软雅黑" panose="020B0503020204020204" charset="-122"/>
                <a:ea typeface="微软雅黑" panose="020B0503020204020204" charset="-122"/>
                <a:cs typeface="微软雅黑" panose="020B0503020204020204" charset="-122"/>
              </a:rPr>
              <a:t>为完成本职工作</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该员工需参加培训</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培训计划</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7.</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该员工是否适应本职工作</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是　　</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否</a:t>
            </a:r>
          </a:p>
          <a:p>
            <a:r>
              <a:rPr lang="zh-CN" sz="1600" b="0">
                <a:solidFill>
                  <a:srgbClr val="000000"/>
                </a:solidFill>
                <a:latin typeface="微软雅黑" panose="020B0503020204020204" charset="-122"/>
                <a:ea typeface="微软雅黑" panose="020B0503020204020204" charset="-122"/>
                <a:cs typeface="微软雅黑" panose="020B0503020204020204" charset="-122"/>
              </a:rPr>
              <a:t>如否</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哪些工作较适合</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8.</a:t>
            </a:r>
            <a:r>
              <a:rPr lang="zh-CN" sz="1600" b="0">
                <a:solidFill>
                  <a:srgbClr val="000000"/>
                </a:solidFill>
                <a:latin typeface="微软雅黑" panose="020B0503020204020204" charset="-122"/>
                <a:ea typeface="微软雅黑" panose="020B0503020204020204" charset="-122"/>
                <a:cs typeface="微软雅黑" panose="020B0503020204020204" charset="-122"/>
              </a:rPr>
              <a:t>该员工的晋升潜能、晋升方向</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p>
          <a:p>
            <a:r>
              <a:rPr lang="en-US" sz="1600" b="0">
                <a:solidFill>
                  <a:srgbClr val="000000"/>
                </a:solidFill>
                <a:latin typeface="微软雅黑" panose="020B0503020204020204" charset="-122"/>
                <a:ea typeface="微软雅黑" panose="020B0503020204020204" charset="-122"/>
                <a:cs typeface="微软雅黑" panose="020B0503020204020204" charset="-122"/>
              </a:rPr>
              <a:t>9.</a:t>
            </a:r>
            <a:r>
              <a:rPr lang="zh-CN" sz="1600" b="0">
                <a:solidFill>
                  <a:srgbClr val="000000"/>
                </a:solidFill>
                <a:latin typeface="微软雅黑" panose="020B0503020204020204" charset="-122"/>
                <a:ea typeface="微软雅黑" panose="020B0503020204020204" charset="-122"/>
                <a:cs typeface="微软雅黑" panose="020B0503020204020204" charset="-122"/>
              </a:rPr>
              <a:t>其他意见</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p>
          <a:p>
            <a:r>
              <a:rPr lang="en-US" sz="1600" b="0">
                <a:solidFill>
                  <a:srgbClr val="000000"/>
                </a:solidFill>
                <a:latin typeface="微软雅黑" panose="020B0503020204020204" charset="-122"/>
                <a:ea typeface="微软雅黑" panose="020B0503020204020204" charset="-122"/>
                <a:cs typeface="微软雅黑" panose="020B0503020204020204" charset="-122"/>
              </a:rPr>
              <a:t> </a:t>
            </a:r>
            <a:endParaRPr lang="zh-CN" sz="1600" b="0">
              <a:solidFill>
                <a:srgbClr val="000000"/>
              </a:solidFill>
              <a:latin typeface="微软雅黑" panose="020B0503020204020204" charset="-122"/>
              <a:ea typeface="微软雅黑" panose="020B0503020204020204" charset="-122"/>
              <a:cs typeface="微软雅黑" panose="020B0503020204020204" charset="-122"/>
            </a:endParaRPr>
          </a:p>
          <a:p>
            <a:r>
              <a:rPr lang="zh-CN" sz="1600" b="0">
                <a:solidFill>
                  <a:srgbClr val="000000"/>
                </a:solidFill>
                <a:latin typeface="微软雅黑" panose="020B0503020204020204" charset="-122"/>
                <a:ea typeface="微软雅黑" panose="020B0503020204020204" charset="-122"/>
                <a:cs typeface="微软雅黑" panose="020B0503020204020204" charset="-122"/>
              </a:rPr>
              <a:t>　　</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主管签字</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a:solidFill>
                  <a:srgbClr val="000000"/>
                </a:solidFill>
                <a:latin typeface="微软雅黑" panose="020B0503020204020204" charset="-122"/>
                <a:ea typeface="微软雅黑" panose="020B0503020204020204" charset="-122"/>
                <a:cs typeface="微软雅黑" panose="020B0503020204020204" charset="-122"/>
              </a:rPr>
              <a:t>　　　　　　　　　　日期</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endParaRPr lang="zh-CN" altLang="en-US" sz="16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fill="hold"/>
                                        <p:tgtEl>
                                          <p:spTgt spid="100"/>
                                        </p:tgtEl>
                                        <p:attrNameLst>
                                          <p:attrName>ppt_x</p:attrName>
                                        </p:attrNameLst>
                                      </p:cBhvr>
                                      <p:tavLst>
                                        <p:tav tm="0">
                                          <p:val>
                                            <p:strVal val="#ppt_x"/>
                                          </p:val>
                                        </p:tav>
                                        <p:tav tm="100000">
                                          <p:val>
                                            <p:strVal val="#ppt_x"/>
                                          </p:val>
                                        </p:tav>
                                      </p:tavLst>
                                    </p:anim>
                                    <p:anim calcmode="lin" valueType="num">
                                      <p:cBhvr additive="base">
                                        <p:cTn id="13"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animBg="1"/>
      <p:bldP spid="100"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nvSpPr>
        <p:spPr>
          <a:xfrm>
            <a:off x="3847465" y="659130"/>
            <a:ext cx="4646295" cy="64516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行为科学理论</a:t>
            </a:r>
          </a:p>
          <a:p>
            <a:pPr algn="ctr"/>
            <a:r>
              <a:rPr lang="zh-CN" altLang="en-US" sz="1800" b="1">
                <a:latin typeface="微软雅黑" panose="020B0503020204020204" charset="-122"/>
                <a:ea typeface="微软雅黑" panose="020B0503020204020204" charset="-122"/>
              </a:rPr>
              <a:t>(二)麦格雷戈的“X-Y”理论</a:t>
            </a:r>
          </a:p>
        </p:txBody>
      </p:sp>
      <p:grpSp>
        <p:nvGrpSpPr>
          <p:cNvPr id="18" name="组合 17"/>
          <p:cNvGrpSpPr/>
          <p:nvPr/>
        </p:nvGrpSpPr>
        <p:grpSpPr>
          <a:xfrm>
            <a:off x="1049655" y="1201375"/>
            <a:ext cx="10538335" cy="5238894"/>
            <a:chOff x="1093" y="1681"/>
            <a:chExt cx="12081" cy="5744"/>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2"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7" name="ïsľîḋe"/>
            <p:cNvSpPr txBox="1"/>
            <p:nvPr/>
          </p:nvSpPr>
          <p:spPr>
            <a:xfrm rot="18900000">
              <a:off x="1244" y="2039"/>
              <a:ext cx="573" cy="479"/>
            </a:xfrm>
            <a:prstGeom prst="rect">
              <a:avLst/>
            </a:prstGeom>
            <a:noFill/>
          </p:spPr>
          <p:txBody>
            <a:bodyPr wrap="none">
              <a:normAutofit/>
            </a:bodyPr>
            <a:lstStyle/>
            <a:p>
              <a:pPr algn="ctr"/>
              <a:r>
                <a:rPr lang="en-US" sz="1800" b="1" dirty="0">
                  <a:solidFill>
                    <a:schemeClr val="bg1"/>
                  </a:solidFill>
                </a:rPr>
                <a:t>01</a:t>
              </a:r>
            </a:p>
          </p:txBody>
        </p:sp>
        <p:sp>
          <p:nvSpPr>
            <p:cNvPr id="8" name="îśḷíḋê"/>
            <p:cNvSpPr txBox="1"/>
            <p:nvPr/>
          </p:nvSpPr>
          <p:spPr>
            <a:xfrm>
              <a:off x="2312" y="1681"/>
              <a:ext cx="4846" cy="744"/>
            </a:xfrm>
            <a:prstGeom prst="rect">
              <a:avLst/>
            </a:prstGeom>
            <a:noFill/>
          </p:spPr>
          <p:txBody>
            <a:bodyPr wrap="none">
              <a:noAutofit/>
            </a:bodyPr>
            <a:lstStyle/>
            <a:p>
              <a:pPr algn="l">
                <a:lnSpc>
                  <a:spcPct val="160000"/>
                </a:lnSpc>
              </a:pPr>
              <a:r>
                <a:rPr sz="1800" b="1" dirty="0">
                  <a:solidFill>
                    <a:srgbClr val="9B552C"/>
                  </a:solidFill>
                  <a:latin typeface="微软雅黑" panose="020B0503020204020204" charset="-122"/>
                  <a:ea typeface="微软雅黑" panose="020B0503020204020204" charset="-122"/>
                  <a:cs typeface="微软雅黑" panose="020B0503020204020204" charset="-122"/>
                </a:rPr>
                <a:t>X理论</a:t>
              </a: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3"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2" name="iṡlïḋê"/>
            <p:cNvSpPr txBox="1"/>
            <p:nvPr/>
          </p:nvSpPr>
          <p:spPr>
            <a:xfrm rot="2700000">
              <a:off x="12439" y="2039"/>
              <a:ext cx="573" cy="479"/>
            </a:xfrm>
            <a:prstGeom prst="rect">
              <a:avLst/>
            </a:prstGeom>
            <a:noFill/>
          </p:spPr>
          <p:txBody>
            <a:bodyPr wrap="none">
              <a:normAutofit/>
            </a:bodyPr>
            <a:lstStyle/>
            <a:p>
              <a:pPr algn="ctr"/>
              <a:r>
                <a:rPr lang="en-US" sz="1800" b="1" dirty="0">
                  <a:solidFill>
                    <a:schemeClr val="bg1"/>
                  </a:solidFill>
                </a:rPr>
                <a:t>02</a:t>
              </a:r>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468" y="1884"/>
              <a:ext cx="3079" cy="493"/>
            </a:xfrm>
            <a:prstGeom prst="rect">
              <a:avLst/>
            </a:prstGeom>
            <a:noFill/>
          </p:spPr>
          <p:txBody>
            <a:bodyPr wrap="none">
              <a:noAutofit/>
            </a:bodyPr>
            <a:lstStyle>
              <a:defPPr>
                <a:defRPr lang="zh-CN"/>
              </a:defPPr>
              <a:lvl1pPr>
                <a:defRPr sz="1200" b="1">
                  <a:solidFill>
                    <a:srgbClr val="9B552C"/>
                  </a:solidFill>
                </a:defRPr>
              </a:lvl1pPr>
            </a:lstStyle>
            <a:p>
              <a:pPr algn="l"/>
              <a:r>
                <a:rPr sz="1800" dirty="0">
                  <a:latin typeface="微软雅黑" panose="020B0503020204020204" charset="-122"/>
                  <a:ea typeface="微软雅黑" panose="020B0503020204020204" charset="-122"/>
                  <a:cs typeface="微软雅黑" panose="020B0503020204020204" charset="-122"/>
                </a:rPr>
                <a:t>Y理论</a:t>
              </a:r>
            </a:p>
            <a:p>
              <a:endParaRPr lang="en-GB" altLang="zh-CN" sz="1800" dirty="0">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374" y="2533"/>
              <a:ext cx="5472" cy="293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(1)人一般生来厌恶工作,只要有可能就想逃避工作。</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(2)由于厌恶工作是人的本性,因此,对大多数人必须采用惩罚措施进行强迫、控制、指挥与威胁,以使他们努力去实现组织的目标。</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(3)人一般愿意受人指挥,希望逃避责任,相对而言没什么进取心,把安全感看得重于一切。</a:t>
              </a:r>
            </a:p>
            <a:p>
              <a:pPr>
                <a:lnSpc>
                  <a:spcPct val="150000"/>
                </a:lnSpc>
              </a:pPr>
              <a:endParaRPr lang="zh-CN" altLang="en-US" sz="1600" dirty="0">
                <a:solidFill>
                  <a:srgbClr val="000000"/>
                </a:solidFill>
                <a:latin typeface="微软雅黑" panose="020B0503020204020204" charset="-122"/>
                <a:ea typeface="微软雅黑" panose="020B0503020204020204" charset="-122"/>
                <a:cs typeface="微软雅黑" panose="020B0503020204020204" charset="-122"/>
              </a:endParaRPr>
            </a:p>
          </p:txBody>
        </p:sp>
        <p:sp>
          <p:nvSpPr>
            <p:cNvPr id="17" name="矩形 16"/>
            <p:cNvSpPr/>
            <p:nvPr/>
          </p:nvSpPr>
          <p:spPr>
            <a:xfrm>
              <a:off x="7430" y="2466"/>
              <a:ext cx="5676" cy="495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(1)工作中所耗费的体力与脑力实质上与玩或休息时所耗费的体力与脑力是一样的,一般人并非天生不喜欢工作。</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(2)外界控制与惩罚的威胁并非导致向组织目标努力的唯一手段。</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(3)对任务所做出的承诺与完成任务后所得到的回报成正比。</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(4)人一般都明白,在恰当的条件下,不仅仅是接受责任,而且要寻求责任。</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(5)在现代工业生活条件下,一般人的智力潜能只是</a:t>
              </a:r>
            </a:p>
            <a:p>
              <a:pPr>
                <a:lnSpc>
                  <a:spcPct val="150000"/>
                </a:lnSpc>
                <a:buFont typeface="Wingdings" panose="05000000000000000000" pitchFamily="2" charset="2"/>
              </a:pPr>
              <a:r>
                <a:rPr lang="en-US" altLang="zh-CN" sz="1600" dirty="0">
                  <a:solidFill>
                    <a:srgbClr val="000000"/>
                  </a:solidFill>
                  <a:latin typeface="微软雅黑" panose="020B0503020204020204" charset="-122"/>
                  <a:ea typeface="微软雅黑" panose="020B0503020204020204" charset="-122"/>
                  <a:cs typeface="微软雅黑" panose="020B0503020204020204" charset="-122"/>
                </a:rPr>
                <a:t>         </a:t>
              </a: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部分得到了利用。</a:t>
              </a:r>
            </a:p>
            <a:p>
              <a:pPr>
                <a:lnSpc>
                  <a:spcPct val="150000"/>
                </a:lnSpc>
              </a:pPr>
              <a:endParaRPr lang="zh-CN" altLang="zh-CN" sz="1600" dirty="0">
                <a:solidFill>
                  <a:srgbClr val="000000"/>
                </a:solidFill>
                <a:latin typeface="微软雅黑" panose="020B0503020204020204" charset="-122"/>
                <a:ea typeface="微软雅黑" panose="020B0503020204020204" charset="-122"/>
                <a:cs typeface="微软雅黑" panose="020B0503020204020204" charset="-122"/>
              </a:endParaRPr>
            </a:p>
          </p:txBody>
        </p:sp>
      </p:grpSp>
      <p:sp>
        <p:nvSpPr>
          <p:cNvPr id="19"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人力资源管理的基本理论</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ppt_x</p:attrName>
                                        </p:attrNameLst>
                                      </p:cBhvr>
                                      <p:tavLst>
                                        <p:tav tm="0">
                                          <p:val>
                                            <p:strVal val="#ppt_x-.2"/>
                                          </p:val>
                                        </p:tav>
                                        <p:tav tm="100000">
                                          <p:val>
                                            <p:strVal val="#ppt_x"/>
                                          </p:val>
                                        </p:tav>
                                      </p:tavLst>
                                    </p:anim>
                                    <p:anim calcmode="lin" valueType="num">
                                      <p:cBhvr>
                                        <p:cTn id="8" dur="1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9" dur="1000"/>
                                        <p:tgtEl>
                                          <p:spTgt spid="6"/>
                                        </p:tgtEl>
                                      </p:cBhvr>
                                    </p:animEffect>
                                  </p:childTnLst>
                                </p:cTn>
                              </p:par>
                              <p:par>
                                <p:cTn id="10" presetID="29" presetClass="entr" presetSubtype="0" fill="hold"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ppt_x</p:attrName>
                                        </p:attrNameLst>
                                      </p:cBhvr>
                                      <p:tavLst>
                                        <p:tav tm="0">
                                          <p:val>
                                            <p:strVal val="#ppt_x-.2"/>
                                          </p:val>
                                        </p:tav>
                                        <p:tav tm="100000">
                                          <p:val>
                                            <p:strVal val="#ppt_x"/>
                                          </p:val>
                                        </p:tav>
                                      </p:tavLst>
                                    </p:anim>
                                    <p:anim calcmode="lin" valueType="num">
                                      <p:cBhvr>
                                        <p:cTn id="13"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962660" y="737235"/>
            <a:ext cx="10347960" cy="5908040"/>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OKR——绩效管理的“新宠”</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OKR(Objectives and Key Results,目标与关键结果)是关于目标管理的一种最佳实践,是企业实践的管理理念与经验的总结。20世纪70年代,英特尔(Intel)公司开始摸索并实施OKR,1999年,深受OKR影响的约翰·杜尔(John Doerr)把OKR带给了他刚投资成立还不到一年的谷歌。2013年前后,它被正式引入中国,并逐渐被大众熟知。如今,包括阿里巴巴、华为、万科在内的许多大公司都纷纷将OKR作为自己绩效管理的“新宠”。</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OKR并不是单一的绩效评估工具,而是一种战略落地工具、绩效思维和工作方法。</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1.实施前的准备</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2.选择确定目标,确保团队聚焦到重要的目标上</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3.讨论并制定关键结果</a:t>
            </a:r>
            <a:r>
              <a:rPr lang="zh-CN" sz="1800" dirty="0">
                <a:solidFill>
                  <a:schemeClr val="tx1"/>
                </a:solidFill>
                <a:latin typeface="微软雅黑" panose="020B0503020204020204" charset="-122"/>
                <a:ea typeface="微软雅黑" panose="020B0503020204020204" charset="-122"/>
                <a:cs typeface="微软雅黑" panose="020B0503020204020204" charset="-122"/>
              </a:rPr>
              <a:t>：(1)基线类KR。(2)度量类KR。(3)里程碑型KR。(4)健康度量项。</a:t>
            </a:r>
          </a:p>
          <a:p>
            <a:pPr indent="266700" algn="l">
              <a:lnSpc>
                <a:spcPct val="150000"/>
              </a:lnSpc>
              <a:spcAft>
                <a:spcPts val="0"/>
              </a:spcAft>
            </a:pPr>
            <a:r>
              <a:rPr lang="zh-CN" sz="1800" dirty="0">
                <a:solidFill>
                  <a:schemeClr val="tx1"/>
                </a:solidFill>
                <a:latin typeface="微软雅黑" panose="020B0503020204020204" charset="-122"/>
                <a:ea typeface="微软雅黑" panose="020B0503020204020204" charset="-122"/>
                <a:cs typeface="微软雅黑" panose="020B0503020204020204" charset="-122"/>
              </a:rPr>
              <a:t>4.分解出子任务项</a:t>
            </a:r>
          </a:p>
          <a:p>
            <a:pPr indent="266700" algn="l">
              <a:lnSpc>
                <a:spcPct val="150000"/>
              </a:lnSpc>
              <a:spcAft>
                <a:spcPts val="0"/>
              </a:spcAft>
            </a:pPr>
            <a:r>
              <a:rPr lang="zh-CN" sz="1800" dirty="0">
                <a:solidFill>
                  <a:schemeClr val="tx1"/>
                </a:solidFill>
                <a:latin typeface="微软雅黑" panose="020B0503020204020204" charset="-122"/>
                <a:ea typeface="微软雅黑" panose="020B0503020204020204" charset="-122"/>
                <a:cs typeface="微软雅黑" panose="020B0503020204020204" charset="-122"/>
              </a:rPr>
              <a:t>5.OKR系统性检查</a:t>
            </a:r>
          </a:p>
          <a:p>
            <a:pPr indent="266700" algn="l">
              <a:lnSpc>
                <a:spcPct val="150000"/>
              </a:lnSpc>
              <a:spcAft>
                <a:spcPts val="0"/>
              </a:spcAft>
            </a:pPr>
            <a:r>
              <a:rPr lang="zh-CN" sz="1800" dirty="0">
                <a:solidFill>
                  <a:schemeClr val="tx1"/>
                </a:solidFill>
                <a:latin typeface="微软雅黑" panose="020B0503020204020204" charset="-122"/>
                <a:ea typeface="微软雅黑" panose="020B0503020204020204" charset="-122"/>
                <a:cs typeface="微软雅黑" panose="020B0503020204020204" charset="-122"/>
              </a:rPr>
              <a:t>6.OKR的实施与落地：(1)OKR的层次划分与各层次的OKR任务拟定。① 公司层面的OKR。② 部门OKR。③ 团队OKR。④ 个人OKR。(2)OKR项目实施的交流形式。① 员工会议形式。② 一对一交流。</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薪酬福利管理基本问题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岗位评价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薪酬调查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薪酬制度制定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单元五　薪酬计算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单元六　福利制度设计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模块七　薪酬福利管理</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924"/>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252220" y="1297940"/>
            <a:ext cx="9992360" cy="460375"/>
          </a:xfrm>
          <a:prstGeom prst="rect">
            <a:avLst/>
          </a:prstGeom>
          <a:ln>
            <a:solidFill>
              <a:srgbClr val="9B552C"/>
            </a:solidFill>
          </a:ln>
        </p:spPr>
        <p:txBody>
          <a:bodyPr wrap="square">
            <a:spAutoFit/>
          </a:bodyPr>
          <a:lstStyle/>
          <a:p>
            <a:pPr indent="4826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现代企业薪酬福利管理的根本目的在于建立科学、合理、有效的薪酬福利制度。</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薪酬福利管理基本问题</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薪酬福利管理的目的</a:t>
            </a:r>
          </a:p>
        </p:txBody>
      </p:sp>
      <p:grpSp>
        <p:nvGrpSpPr>
          <p:cNvPr id="3" name="组合 2"/>
          <p:cNvGrpSpPr/>
          <p:nvPr/>
        </p:nvGrpSpPr>
        <p:grpSpPr>
          <a:xfrm>
            <a:off x="2196554" y="1859444"/>
            <a:ext cx="8259561" cy="4780100"/>
            <a:chOff x="3188" y="2860"/>
            <a:chExt cx="13397" cy="8122"/>
          </a:xfrm>
        </p:grpSpPr>
        <p:sp>
          <p:nvSpPr>
            <p:cNvPr id="643" name="空心弧 4"/>
            <p:cNvSpPr/>
            <p:nvPr/>
          </p:nvSpPr>
          <p:spPr>
            <a:xfrm>
              <a:off x="3276" y="2860"/>
              <a:ext cx="1706" cy="8122"/>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4078" y="3197"/>
              <a:ext cx="12143" cy="1313"/>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3188" y="3072"/>
              <a:ext cx="1641" cy="1641"/>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4882" y="4985"/>
              <a:ext cx="11363" cy="1313"/>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4078" y="4897"/>
              <a:ext cx="1641" cy="1641"/>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5043" y="7080"/>
              <a:ext cx="11363" cy="1313"/>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3960" y="6955"/>
              <a:ext cx="1641" cy="1641"/>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4443" y="9175"/>
              <a:ext cx="12143" cy="1313"/>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3428" y="8993"/>
              <a:ext cx="1641" cy="1641"/>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3611" y="3677"/>
              <a:ext cx="795" cy="342"/>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3995" y="9396"/>
              <a:ext cx="507" cy="796"/>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4496" y="7509"/>
              <a:ext cx="634" cy="497"/>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4593" y="5409"/>
              <a:ext cx="578" cy="577"/>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4912" y="3443"/>
              <a:ext cx="10512" cy="571"/>
            </a:xfrm>
            <a:prstGeom prst="rect">
              <a:avLst/>
            </a:prstGeom>
            <a:ln w="12700">
              <a:miter lim="400000"/>
            </a:ln>
          </p:spPr>
          <p:txBody>
            <a:bodyPr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b="1" dirty="0">
                  <a:solidFill>
                    <a:schemeClr val="tx1"/>
                  </a:solidFill>
                </a:rPr>
                <a:t>(1)保证本企业薪酬在劳动力市场上具有竞争性,吸引并留住优秀人才;</a:t>
              </a:r>
            </a:p>
          </p:txBody>
        </p:sp>
        <p:sp>
          <p:nvSpPr>
            <p:cNvPr id="669" name="文本框 30"/>
            <p:cNvSpPr txBox="1"/>
            <p:nvPr/>
          </p:nvSpPr>
          <p:spPr>
            <a:xfrm>
              <a:off x="5775" y="5258"/>
              <a:ext cx="9840" cy="571"/>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600" b="1" dirty="0">
                  <a:solidFill>
                    <a:schemeClr val="tx1"/>
                  </a:solidFill>
                </a:rPr>
                <a:t>(2)对各类员工的贡献给予充分肯定,使员工及时地得到相应的回报;</a:t>
              </a:r>
            </a:p>
          </p:txBody>
        </p:sp>
        <p:sp>
          <p:nvSpPr>
            <p:cNvPr id="670" name="文本框 31"/>
            <p:cNvSpPr txBox="1"/>
            <p:nvPr/>
          </p:nvSpPr>
          <p:spPr>
            <a:xfrm>
              <a:off x="5664" y="7301"/>
              <a:ext cx="10328" cy="696"/>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1600" b="1" dirty="0">
                  <a:solidFill>
                    <a:schemeClr val="tx1"/>
                  </a:solidFill>
                </a:rPr>
                <a:t>(3)合理控制企业人工成本,提高劳动生产效率,增强企业产品的竞争力;</a:t>
              </a:r>
            </a:p>
          </p:txBody>
        </p:sp>
        <p:sp>
          <p:nvSpPr>
            <p:cNvPr id="671" name="文本框 32"/>
            <p:cNvSpPr txBox="1"/>
            <p:nvPr/>
          </p:nvSpPr>
          <p:spPr>
            <a:xfrm>
              <a:off x="5104" y="9279"/>
              <a:ext cx="11301" cy="1240"/>
            </a:xfrm>
            <a:prstGeom prst="rect">
              <a:avLst/>
            </a:prstGeom>
            <a:ln w="12700">
              <a:miter lim="400000"/>
            </a:ln>
          </p:spPr>
          <p:txBody>
            <a:bodyPr wrap="square"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sz="1600" b="1" dirty="0">
                  <a:latin typeface="微软雅黑" panose="020B0503020204020204" charset="-122"/>
                  <a:ea typeface="微软雅黑" panose="020B0503020204020204" charset="-122"/>
                </a:rPr>
                <a:t>(4)通过薪酬激励机制的确立,将企业与员工长期、中短期经济利益有机地结合在一起,促进公司与员工结成利益关系的共同体,谋求员工与企业的共同发展。</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24"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anim to="" calcmode="lin" valueType="num">
                                      <p:cBhvr>
                                        <p:cTn id="9" dur="1" fill="hold"/>
                                        <p:tgtEl>
                                          <p:spTgt spid="6"/>
                                        </p:tgtEl>
                                      </p:cBhvr>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6" grpId="0"/>
      <p:bldP spid="6" grpId="1"/>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薪酬与福利管理程序</a:t>
            </a:r>
          </a:p>
        </p:txBody>
      </p:sp>
      <p:pic>
        <p:nvPicPr>
          <p:cNvPr id="225" name="RL7-1.EPS" descr="id:2147511120;FounderCES"/>
          <p:cNvPicPr>
            <a:picLocks noChangeAspect="1"/>
          </p:cNvPicPr>
          <p:nvPr/>
        </p:nvPicPr>
        <p:blipFill>
          <a:blip r:embed="rId3"/>
          <a:stretch>
            <a:fillRect/>
          </a:stretch>
        </p:blipFill>
        <p:spPr>
          <a:xfrm>
            <a:off x="1910080" y="1245235"/>
            <a:ext cx="8737600" cy="466915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25"/>
                                        </p:tgtEl>
                                        <p:attrNameLst>
                                          <p:attrName>style.visibility</p:attrName>
                                        </p:attrNameLst>
                                      </p:cBhvr>
                                      <p:to>
                                        <p:strVal val="visible"/>
                                      </p:to>
                                    </p:set>
                                    <p:animEffect transition="in" filter="blinds(horizontal)">
                                      <p:cBhvr>
                                        <p:cTn id="12"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岗位评价程序</a:t>
            </a:r>
          </a:p>
        </p:txBody>
      </p:sp>
      <p:sp>
        <p:nvSpPr>
          <p:cNvPr id="9" name="矩形 8"/>
          <p:cNvSpPr/>
          <p:nvPr/>
        </p:nvSpPr>
        <p:spPr>
          <a:xfrm>
            <a:off x="927100" y="4635500"/>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(1)由人力资源部提出委员会成员名单,人力资源部部长审核,报总经理审批。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(2)委员会制定岗位评价标准,人力资源部部长审核,总经理审批后向各职能部门下达。</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(3)各职能部门接受文件后,提供岗位相关材料,由人力资源部汇总材料后交岗位评价委员会。委员会根据接收材料进行评分,人力资源部最后汇总评分。</a:t>
            </a:r>
          </a:p>
        </p:txBody>
      </p:sp>
      <p:pic>
        <p:nvPicPr>
          <p:cNvPr id="226" name="RL7-2.EPS" descr="id:2147511135;FounderCES"/>
          <p:cNvPicPr>
            <a:picLocks noChangeAspect="1"/>
          </p:cNvPicPr>
          <p:nvPr/>
        </p:nvPicPr>
        <p:blipFill>
          <a:blip r:embed="rId3"/>
          <a:stretch>
            <a:fillRect/>
          </a:stretch>
        </p:blipFill>
        <p:spPr>
          <a:xfrm>
            <a:off x="2511425" y="1160145"/>
            <a:ext cx="7449820" cy="334264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26"/>
                                        </p:tgtEl>
                                        <p:attrNameLst>
                                          <p:attrName>style.visibility</p:attrName>
                                        </p:attrNameLst>
                                      </p:cBhvr>
                                      <p:to>
                                        <p:strVal val="visible"/>
                                      </p:to>
                                    </p:set>
                                    <p:animEffect transition="in" filter="box(in)">
                                      <p:cBhvr>
                                        <p:cTn id="12" dur="2000"/>
                                        <p:tgtEl>
                                          <p:spTgt spid="226"/>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薪酬调查程序</a:t>
            </a:r>
          </a:p>
        </p:txBody>
      </p:sp>
      <p:sp>
        <p:nvSpPr>
          <p:cNvPr id="9" name="矩形 8"/>
          <p:cNvSpPr/>
          <p:nvPr/>
        </p:nvSpPr>
        <p:spPr>
          <a:xfrm>
            <a:off x="927100" y="4635500"/>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(1)薪酬专员通过审查企业薪酬管理现状,确定调查的必要性,提出薪酬调查计划,报人力资源部部长审核。</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部长审核薪酬调查计划,通过后执行薪酬调查,根据收集到的企业内外部薪酬信息完成薪酬调查报告,交人力资源部部长。如未通过,提出修改意见,薪酬专员修改薪酬调查计划,重新交人力资源部部长审核或放弃。</a:t>
            </a:r>
          </a:p>
        </p:txBody>
      </p:sp>
      <p:pic>
        <p:nvPicPr>
          <p:cNvPr id="227" name="RL7-3.EPS" descr="id:2147511150;FounderCES"/>
          <p:cNvPicPr>
            <a:picLocks noChangeAspect="1"/>
          </p:cNvPicPr>
          <p:nvPr/>
        </p:nvPicPr>
        <p:blipFill>
          <a:blip r:embed="rId3"/>
          <a:stretch>
            <a:fillRect/>
          </a:stretch>
        </p:blipFill>
        <p:spPr>
          <a:xfrm>
            <a:off x="3671570" y="1027430"/>
            <a:ext cx="5227320" cy="355346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27"/>
                                        </p:tgtEl>
                                        <p:attrNameLst>
                                          <p:attrName>style.visibility</p:attrName>
                                        </p:attrNameLst>
                                      </p:cBhvr>
                                      <p:to>
                                        <p:strVal val="visible"/>
                                      </p:to>
                                    </p:set>
                                    <p:animEffect transition="in" filter="blinds(horizontal)">
                                      <p:cBhvr>
                                        <p:cTn id="12" dur="500"/>
                                        <p:tgtEl>
                                          <p:spTgt spid="22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薪酬结构设计程序</a:t>
            </a:r>
          </a:p>
        </p:txBody>
      </p:sp>
      <p:sp>
        <p:nvSpPr>
          <p:cNvPr id="9" name="矩形 8"/>
          <p:cNvSpPr/>
          <p:nvPr/>
        </p:nvSpPr>
        <p:spPr>
          <a:xfrm>
            <a:off x="927100" y="4635500"/>
            <a:ext cx="9992360" cy="156845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(1)薪酬专员根据前期的岗位评价和薪酬调查设计薪酬结构,确定薪酬级差、薪酬等级和薪酬幅度。</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(2)人力资源部部长审核薪酬结构的合理性和合法性,财务部测算企业的承受能力,薪酬专员进行修改,确认之后,转入薪酬制度制定程序。</a:t>
            </a:r>
          </a:p>
        </p:txBody>
      </p:sp>
      <p:pic>
        <p:nvPicPr>
          <p:cNvPr id="228" name="RL7-4.EPS" descr="id:2147511165;FounderCES"/>
          <p:cNvPicPr>
            <a:picLocks noChangeAspect="1"/>
          </p:cNvPicPr>
          <p:nvPr/>
        </p:nvPicPr>
        <p:blipFill>
          <a:blip r:embed="rId3"/>
          <a:stretch>
            <a:fillRect/>
          </a:stretch>
        </p:blipFill>
        <p:spPr>
          <a:xfrm>
            <a:off x="2049780" y="1027430"/>
            <a:ext cx="7747635" cy="343281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28"/>
                                        </p:tgtEl>
                                        <p:attrNameLst>
                                          <p:attrName>style.visibility</p:attrName>
                                        </p:attrNameLst>
                                      </p:cBhvr>
                                      <p:to>
                                        <p:strVal val="visible"/>
                                      </p:to>
                                    </p:set>
                                    <p:animEffect transition="in" filter="box(in)">
                                      <p:cBhvr>
                                        <p:cTn id="12" dur="2000"/>
                                        <p:tgtEl>
                                          <p:spTgt spid="228"/>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薪酬制度制定程序</a:t>
            </a:r>
          </a:p>
        </p:txBody>
      </p:sp>
      <p:sp>
        <p:nvSpPr>
          <p:cNvPr id="9" name="矩形 8"/>
          <p:cNvSpPr/>
          <p:nvPr/>
        </p:nvSpPr>
        <p:spPr>
          <a:xfrm>
            <a:off x="927100" y="4635500"/>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(1)薪酬专员根据企业战略、竞争状况及财务状况制定薪酬制度草案,交由部门及员工讨论,并形成修改意见及建议。</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(2)人力资源部汇总各方意见后,由薪酬专员修改草案并报人力资源部部长审核,审核后报公司总经理审批。通过审批后向各部门和员工发布。</a:t>
            </a:r>
          </a:p>
        </p:txBody>
      </p:sp>
      <p:pic>
        <p:nvPicPr>
          <p:cNvPr id="229" name="RL7-5.EPS" descr="id:2147511180;FounderCES"/>
          <p:cNvPicPr>
            <a:picLocks noChangeAspect="1"/>
          </p:cNvPicPr>
          <p:nvPr/>
        </p:nvPicPr>
        <p:blipFill>
          <a:blip r:embed="rId3"/>
          <a:stretch>
            <a:fillRect/>
          </a:stretch>
        </p:blipFill>
        <p:spPr>
          <a:xfrm>
            <a:off x="2658110" y="1099185"/>
            <a:ext cx="6875780" cy="346456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29"/>
                                        </p:tgtEl>
                                        <p:attrNameLst>
                                          <p:attrName>style.visibility</p:attrName>
                                        </p:attrNameLst>
                                      </p:cBhvr>
                                      <p:to>
                                        <p:strVal val="visible"/>
                                      </p:to>
                                    </p:set>
                                    <p:animEffect transition="in" filter="blinds(horizontal)">
                                      <p:cBhvr>
                                        <p:cTn id="12" dur="500"/>
                                        <p:tgtEl>
                                          <p:spTgt spid="229"/>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薪酬制度公示程序</a:t>
            </a:r>
          </a:p>
        </p:txBody>
      </p:sp>
      <p:sp>
        <p:nvSpPr>
          <p:cNvPr id="9" name="矩形 8"/>
          <p:cNvSpPr/>
          <p:nvPr/>
        </p:nvSpPr>
        <p:spPr>
          <a:xfrm>
            <a:off x="927100" y="4635500"/>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(1)薪酬制度制作完成后必须经历公示程序,在实践中可用作公示或告知的手段比较多,如传阅或分发、层层培训、考试、签收、员工手册发放法、会议宣传法。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(2)薪酬制度按照程序让员工签收后,薪酬专员收集签收证明留档,如果部分员工不愿意签收,按照制度的生效要件,采用公示手段,即只要证明员工已经知道或应当知道即可,公示相关材料也要留档。</a:t>
            </a:r>
          </a:p>
        </p:txBody>
      </p:sp>
      <p:pic>
        <p:nvPicPr>
          <p:cNvPr id="230" name="RL7-6.EPS" descr="id:2147511195;FounderCES"/>
          <p:cNvPicPr>
            <a:picLocks noChangeAspect="1"/>
          </p:cNvPicPr>
          <p:nvPr/>
        </p:nvPicPr>
        <p:blipFill>
          <a:blip r:embed="rId3"/>
          <a:stretch>
            <a:fillRect/>
          </a:stretch>
        </p:blipFill>
        <p:spPr>
          <a:xfrm>
            <a:off x="3124835" y="1027430"/>
            <a:ext cx="6090920" cy="347281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30"/>
                                        </p:tgtEl>
                                        <p:attrNameLst>
                                          <p:attrName>style.visibility</p:attrName>
                                        </p:attrNameLst>
                                      </p:cBhvr>
                                      <p:to>
                                        <p:strVal val="visible"/>
                                      </p:to>
                                    </p:set>
                                    <p:animEffect transition="in" filter="box(in)">
                                      <p:cBhvr>
                                        <p:cTn id="12" dur="2000"/>
                                        <p:tgtEl>
                                          <p:spTgt spid="230"/>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年度薪酬执行方案制定程序</a:t>
            </a:r>
          </a:p>
        </p:txBody>
      </p:sp>
      <p:sp>
        <p:nvSpPr>
          <p:cNvPr id="9" name="矩形 8"/>
          <p:cNvSpPr/>
          <p:nvPr/>
        </p:nvSpPr>
        <p:spPr>
          <a:xfrm>
            <a:off x="561254" y="4408805"/>
            <a:ext cx="11168292" cy="230695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(1)各职能部门根据公司年度经营计划制订目标管理计划,将目标管理计划分解到各个岗位,并制定各岗位的考核指标。</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(2)由人力资源部薪酬专员在薪酬调研的基础上根据企业自身情况制定本年度公司薪酬福利执行方案草案,或对以往方案进行必要的调整。</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(3)报财务部进行企业承受能力的审核。</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(4)报公司总经理审批。</a:t>
            </a:r>
          </a:p>
        </p:txBody>
      </p:sp>
      <p:pic>
        <p:nvPicPr>
          <p:cNvPr id="231" name="RL7-7.EPS" descr="id:2147511210;FounderCES"/>
          <p:cNvPicPr>
            <a:picLocks noChangeAspect="1"/>
          </p:cNvPicPr>
          <p:nvPr/>
        </p:nvPicPr>
        <p:blipFill>
          <a:blip r:embed="rId3"/>
          <a:stretch>
            <a:fillRect/>
          </a:stretch>
        </p:blipFill>
        <p:spPr>
          <a:xfrm>
            <a:off x="2364105" y="1015365"/>
            <a:ext cx="7612380" cy="339344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31"/>
                                        </p:tgtEl>
                                        <p:attrNameLst>
                                          <p:attrName>style.visibility</p:attrName>
                                        </p:attrNameLst>
                                      </p:cBhvr>
                                      <p:to>
                                        <p:strVal val="visible"/>
                                      </p:to>
                                    </p:set>
                                    <p:animEffect transition="in" filter="blinds(horizontal)">
                                      <p:cBhvr>
                                        <p:cTn id="12" dur="500"/>
                                        <p:tgtEl>
                                          <p:spTgt spid="231"/>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Box 55"/>
          <p:cNvSpPr txBox="1">
            <a:spLocks noChangeArrowheads="1"/>
          </p:cNvSpPr>
          <p:nvPr/>
        </p:nvSpPr>
        <p:spPr bwMode="auto">
          <a:xfrm>
            <a:off x="1270457" y="186015"/>
            <a:ext cx="1506395" cy="12706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121892" tIns="60945" rIns="121892" bIns="60945">
            <a:spAutoFit/>
          </a:bodyPr>
          <a:lstStyle>
            <a:lvl1pPr eaLnBrk="0" hangingPunct="0">
              <a:defRPr i="1">
                <a:solidFill>
                  <a:schemeClr val="tx1"/>
                </a:solidFill>
                <a:latin typeface="Arial" panose="020B0604020202020204" pitchFamily="34" charset="0"/>
                <a:ea typeface="宋体" panose="02010600030101010101" pitchFamily="2" charset="-122"/>
              </a:defRPr>
            </a:lvl1pPr>
            <a:lvl2pPr marL="742950" indent="-285750" eaLnBrk="0" hangingPunct="0">
              <a:defRPr i="1">
                <a:solidFill>
                  <a:schemeClr val="tx1"/>
                </a:solidFill>
                <a:latin typeface="Arial" panose="020B0604020202020204" pitchFamily="34" charset="0"/>
                <a:ea typeface="宋体" panose="02010600030101010101" pitchFamily="2" charset="-122"/>
              </a:defRPr>
            </a:lvl2pPr>
            <a:lvl3pPr marL="1143000" indent="-228600" eaLnBrk="0" hangingPunct="0">
              <a:defRPr i="1">
                <a:solidFill>
                  <a:schemeClr val="tx1"/>
                </a:solidFill>
                <a:latin typeface="Arial" panose="020B0604020202020204" pitchFamily="34" charset="0"/>
                <a:ea typeface="宋体" panose="02010600030101010101" pitchFamily="2" charset="-122"/>
              </a:defRPr>
            </a:lvl3pPr>
            <a:lvl4pPr marL="1600200" indent="-228600" eaLnBrk="0" hangingPunct="0">
              <a:defRPr i="1">
                <a:solidFill>
                  <a:schemeClr val="tx1"/>
                </a:solidFill>
                <a:latin typeface="Arial" panose="020B0604020202020204" pitchFamily="34" charset="0"/>
                <a:ea typeface="宋体" panose="02010600030101010101" pitchFamily="2" charset="-122"/>
              </a:defRPr>
            </a:lvl4pPr>
            <a:lvl5pPr marL="2057400" indent="-228600" eaLnBrk="0" hangingPunct="0">
              <a:defRPr i="1">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i="1">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i="1">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i="1">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i="1">
                <a:solidFill>
                  <a:schemeClr val="tx1"/>
                </a:solidFill>
                <a:latin typeface="Arial" panose="020B0604020202020204" pitchFamily="34" charset="0"/>
                <a:ea typeface="宋体" panose="02010600030101010101" pitchFamily="2" charset="-122"/>
              </a:defRPr>
            </a:lvl9pPr>
          </a:lstStyle>
          <a:p>
            <a:pPr eaLnBrk="1" hangingPunct="1">
              <a:defRPr/>
            </a:pPr>
            <a:r>
              <a:rPr lang="zh-CN" altLang="en-US" sz="3735" b="0" i="0" dirty="0">
                <a:latin typeface="方正毡笔黑简体" panose="03000509000000000000" pitchFamily="65" charset="-122"/>
                <a:ea typeface="方正毡笔黑简体" panose="03000509000000000000" pitchFamily="65" charset="-122"/>
              </a:rPr>
              <a:t>目  录</a:t>
            </a:r>
          </a:p>
        </p:txBody>
      </p:sp>
      <p:grpSp>
        <p:nvGrpSpPr>
          <p:cNvPr id="21" name="组合 20"/>
          <p:cNvGrpSpPr/>
          <p:nvPr/>
        </p:nvGrpSpPr>
        <p:grpSpPr bwMode="auto">
          <a:xfrm>
            <a:off x="1288627" y="1247351"/>
            <a:ext cx="3596215" cy="2061210"/>
            <a:chOff x="966106" y="1202756"/>
            <a:chExt cx="2697070" cy="1545536"/>
          </a:xfrm>
        </p:grpSpPr>
        <p:grpSp>
          <p:nvGrpSpPr>
            <p:cNvPr id="22" name="组合 39"/>
            <p:cNvGrpSpPr/>
            <p:nvPr/>
          </p:nvGrpSpPr>
          <p:grpSpPr bwMode="auto">
            <a:xfrm>
              <a:off x="1010872" y="1358612"/>
              <a:ext cx="2652304" cy="1122257"/>
              <a:chOff x="1068022" y="1358612"/>
              <a:chExt cx="2652304" cy="1122257"/>
            </a:xfrm>
          </p:grpSpPr>
          <p:sp>
            <p:nvSpPr>
              <p:cNvPr id="34" name="矩形 33"/>
              <p:cNvSpPr/>
              <p:nvPr/>
            </p:nvSpPr>
            <p:spPr>
              <a:xfrm>
                <a:off x="1068022" y="1493517"/>
                <a:ext cx="1022315" cy="92370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00"/>
              </a:p>
            </p:txBody>
          </p:sp>
          <p:sp>
            <p:nvSpPr>
              <p:cNvPr id="35" name="矩形 34"/>
              <p:cNvSpPr/>
              <p:nvPr/>
            </p:nvSpPr>
            <p:spPr>
              <a:xfrm>
                <a:off x="2003027" y="1358612"/>
                <a:ext cx="1717299" cy="807050"/>
              </a:xfrm>
              <a:prstGeom prst="rect">
                <a:avLst/>
              </a:prstGeom>
            </p:spPr>
            <p:txBody>
              <a:bodyPr wrap="none">
                <a:spAutoFit/>
              </a:bodyPr>
              <a:lstStyle/>
              <a:p>
                <a:pPr fontAlgn="auto">
                  <a:spcBef>
                    <a:spcPts val="0"/>
                  </a:spcBef>
                  <a:spcAft>
                    <a:spcPts val="0"/>
                  </a:spcAft>
                  <a:defRPr/>
                </a:pPr>
                <a:r>
                  <a:rPr lang="zh-CN" altLang="en-US" sz="6400" dirty="0">
                    <a:solidFill>
                      <a:schemeClr val="tx1">
                        <a:lumMod val="75000"/>
                        <a:lumOff val="25000"/>
                      </a:schemeClr>
                    </a:solidFill>
                    <a:latin typeface="微软雅黑" panose="020B0503020204020204" charset="-122"/>
                    <a:ea typeface="微软雅黑" panose="020B0503020204020204" charset="-122"/>
                  </a:rPr>
                  <a:t>目  录</a:t>
                </a:r>
              </a:p>
            </p:txBody>
          </p:sp>
          <p:sp>
            <p:nvSpPr>
              <p:cNvPr id="36" name="TextBox 5"/>
              <p:cNvSpPr txBox="1">
                <a:spLocks noChangeArrowheads="1"/>
              </p:cNvSpPr>
              <p:nvPr/>
            </p:nvSpPr>
            <p:spPr bwMode="auto">
              <a:xfrm>
                <a:off x="2005563" y="2027588"/>
                <a:ext cx="1657294" cy="453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sz="3335" b="1" dirty="0">
                    <a:solidFill>
                      <a:srgbClr val="C00000"/>
                    </a:solidFill>
                    <a:latin typeface="Arial" panose="020B0604020202020204" pitchFamily="34" charset="0"/>
                    <a:cs typeface="Arial" panose="020B0604020202020204" pitchFamily="34" charset="0"/>
                  </a:rPr>
                  <a:t>ONTENTS</a:t>
                </a:r>
                <a:endParaRPr lang="zh-CN" altLang="en-US" sz="3335" b="1" dirty="0">
                  <a:solidFill>
                    <a:srgbClr val="C00000"/>
                  </a:solidFill>
                  <a:latin typeface="Arial" panose="020B0604020202020204" pitchFamily="34" charset="0"/>
                  <a:cs typeface="Arial" panose="020B0604020202020204" pitchFamily="34" charset="0"/>
                </a:endParaRPr>
              </a:p>
            </p:txBody>
          </p:sp>
        </p:grpSp>
        <p:sp>
          <p:nvSpPr>
            <p:cNvPr id="24" name="矩形 23"/>
            <p:cNvSpPr/>
            <p:nvPr/>
          </p:nvSpPr>
          <p:spPr>
            <a:xfrm>
              <a:off x="966106" y="1202756"/>
              <a:ext cx="1017712" cy="1545536"/>
            </a:xfrm>
            <a:prstGeom prst="rect">
              <a:avLst/>
            </a:prstGeom>
          </p:spPr>
          <p:txBody>
            <a:bodyPr wrap="none">
              <a:spAutoFit/>
            </a:bodyPr>
            <a:lstStyle/>
            <a:p>
              <a:pPr fontAlgn="auto">
                <a:spcBef>
                  <a:spcPts val="0"/>
                </a:spcBef>
                <a:spcAft>
                  <a:spcPts val="0"/>
                </a:spcAft>
                <a:defRPr/>
              </a:pPr>
              <a:r>
                <a:rPr lang="en-US" altLang="zh-CN" sz="12800" dirty="0">
                  <a:solidFill>
                    <a:schemeClr val="bg1"/>
                  </a:solidFill>
                  <a:effectLst>
                    <a:innerShdw blurRad="63500" dist="50800" dir="10800000">
                      <a:prstClr val="black">
                        <a:alpha val="50000"/>
                      </a:prstClr>
                    </a:innerShdw>
                  </a:effectLst>
                  <a:latin typeface="Arial" panose="020B0604020202020204" pitchFamily="34" charset="0"/>
                  <a:ea typeface="+mn-ea"/>
                  <a:cs typeface="Arial" panose="020B0604020202020204" pitchFamily="34" charset="0"/>
                </a:rPr>
                <a:t>C</a:t>
              </a:r>
              <a:endParaRPr lang="zh-CN" altLang="en-US" sz="12800" dirty="0">
                <a:solidFill>
                  <a:schemeClr val="bg1"/>
                </a:solidFill>
                <a:effectLst>
                  <a:innerShdw blurRad="63500" dist="50800" dir="10800000">
                    <a:prstClr val="black">
                      <a:alpha val="50000"/>
                    </a:prstClr>
                  </a:innerShdw>
                </a:effectLst>
                <a:latin typeface="Arial" panose="020B0604020202020204" pitchFamily="34" charset="0"/>
                <a:ea typeface="+mn-ea"/>
                <a:cs typeface="Arial" panose="020B0604020202020204" pitchFamily="34" charset="0"/>
              </a:endParaRPr>
            </a:p>
          </p:txBody>
        </p:sp>
      </p:grpSp>
      <p:grpSp>
        <p:nvGrpSpPr>
          <p:cNvPr id="37" name="组合 8"/>
          <p:cNvGrpSpPr/>
          <p:nvPr/>
        </p:nvGrpSpPr>
        <p:grpSpPr bwMode="auto">
          <a:xfrm>
            <a:off x="5499100" y="569595"/>
            <a:ext cx="5431367" cy="707390"/>
            <a:chOff x="4181203" y="1479950"/>
            <a:chExt cx="4074491" cy="530077"/>
          </a:xfrm>
          <a:solidFill>
            <a:schemeClr val="bg1">
              <a:lumMod val="75000"/>
            </a:schemeClr>
          </a:solidFill>
        </p:grpSpPr>
        <p:sp>
          <p:nvSpPr>
            <p:cNvPr id="38" name="矩形 37"/>
            <p:cNvSpPr/>
            <p:nvPr/>
          </p:nvSpPr>
          <p:spPr bwMode="auto">
            <a:xfrm>
              <a:off x="4181203" y="1522775"/>
              <a:ext cx="4074491" cy="450454"/>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人力资源管理基础</a:t>
              </a:r>
            </a:p>
          </p:txBody>
        </p:sp>
        <p:sp>
          <p:nvSpPr>
            <p:cNvPr id="39" name="椭圆 38"/>
            <p:cNvSpPr/>
            <p:nvPr/>
          </p:nvSpPr>
          <p:spPr bwMode="auto">
            <a:xfrm>
              <a:off x="4305301" y="1565376"/>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40" name="矩形 11"/>
            <p:cNvSpPr>
              <a:spLocks noChangeArrowheads="1"/>
            </p:cNvSpPr>
            <p:nvPr/>
          </p:nvSpPr>
          <p:spPr bwMode="auto">
            <a:xfrm>
              <a:off x="4216136" y="1479950"/>
              <a:ext cx="601806" cy="5300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1</a:t>
              </a:r>
            </a:p>
          </p:txBody>
        </p:sp>
        <p:sp>
          <p:nvSpPr>
            <p:cNvPr id="41" name="TextBox 40"/>
            <p:cNvSpPr txBox="1"/>
            <p:nvPr/>
          </p:nvSpPr>
          <p:spPr bwMode="auto">
            <a:xfrm>
              <a:off x="5318123" y="1565600"/>
              <a:ext cx="365847" cy="79940"/>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42" name="组合 13"/>
          <p:cNvGrpSpPr/>
          <p:nvPr/>
        </p:nvGrpSpPr>
        <p:grpSpPr bwMode="auto">
          <a:xfrm>
            <a:off x="5499100" y="1344295"/>
            <a:ext cx="5431367" cy="707390"/>
            <a:chOff x="4181203" y="2060522"/>
            <a:chExt cx="4074491" cy="530077"/>
          </a:xfrm>
          <a:solidFill>
            <a:schemeClr val="bg1">
              <a:lumMod val="75000"/>
            </a:schemeClr>
          </a:solidFill>
        </p:grpSpPr>
        <p:sp>
          <p:nvSpPr>
            <p:cNvPr id="43" name="矩形 42"/>
            <p:cNvSpPr/>
            <p:nvPr/>
          </p:nvSpPr>
          <p:spPr bwMode="auto">
            <a:xfrm>
              <a:off x="4181203" y="2103347"/>
              <a:ext cx="4074491" cy="450454"/>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人力资源规划</a:t>
              </a:r>
            </a:p>
          </p:txBody>
        </p:sp>
        <p:sp>
          <p:nvSpPr>
            <p:cNvPr id="44" name="椭圆 43"/>
            <p:cNvSpPr/>
            <p:nvPr/>
          </p:nvSpPr>
          <p:spPr bwMode="auto">
            <a:xfrm>
              <a:off x="4305301" y="2145948"/>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45" name="矩形 16"/>
            <p:cNvSpPr>
              <a:spLocks noChangeArrowheads="1"/>
            </p:cNvSpPr>
            <p:nvPr/>
          </p:nvSpPr>
          <p:spPr bwMode="auto">
            <a:xfrm>
              <a:off x="4216136" y="2060522"/>
              <a:ext cx="601806" cy="5300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2</a:t>
              </a:r>
            </a:p>
          </p:txBody>
        </p:sp>
        <p:sp>
          <p:nvSpPr>
            <p:cNvPr id="46" name="TextBox 45"/>
            <p:cNvSpPr txBox="1"/>
            <p:nvPr/>
          </p:nvSpPr>
          <p:spPr bwMode="auto">
            <a:xfrm>
              <a:off x="5318123" y="2131897"/>
              <a:ext cx="365847" cy="79940"/>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47" name="组合 18"/>
          <p:cNvGrpSpPr/>
          <p:nvPr/>
        </p:nvGrpSpPr>
        <p:grpSpPr bwMode="auto">
          <a:xfrm>
            <a:off x="5499100" y="2099945"/>
            <a:ext cx="5431367" cy="707389"/>
            <a:chOff x="4181203" y="2626579"/>
            <a:chExt cx="4074491" cy="531765"/>
          </a:xfrm>
          <a:solidFill>
            <a:schemeClr val="bg1">
              <a:lumMod val="75000"/>
            </a:schemeClr>
          </a:solidFill>
        </p:grpSpPr>
        <p:sp>
          <p:nvSpPr>
            <p:cNvPr id="48" name="矩形 47"/>
            <p:cNvSpPr/>
            <p:nvPr/>
          </p:nvSpPr>
          <p:spPr bwMode="auto">
            <a:xfrm>
              <a:off x="4181203" y="2669540"/>
              <a:ext cx="4074491" cy="450299"/>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工作分析与工作设计</a:t>
              </a:r>
            </a:p>
          </p:txBody>
        </p:sp>
        <p:sp>
          <p:nvSpPr>
            <p:cNvPr id="49" name="椭圆 48"/>
            <p:cNvSpPr/>
            <p:nvPr/>
          </p:nvSpPr>
          <p:spPr bwMode="auto">
            <a:xfrm>
              <a:off x="4305301" y="2712005"/>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50" name="矩形 21"/>
            <p:cNvSpPr>
              <a:spLocks noChangeArrowheads="1"/>
            </p:cNvSpPr>
            <p:nvPr/>
          </p:nvSpPr>
          <p:spPr bwMode="auto">
            <a:xfrm>
              <a:off x="4216136" y="2626579"/>
              <a:ext cx="601806" cy="5317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3</a:t>
              </a:r>
            </a:p>
          </p:txBody>
        </p:sp>
        <p:sp>
          <p:nvSpPr>
            <p:cNvPr id="51" name="TextBox 50"/>
            <p:cNvSpPr txBox="1"/>
            <p:nvPr/>
          </p:nvSpPr>
          <p:spPr bwMode="auto">
            <a:xfrm>
              <a:off x="5318123" y="2712502"/>
              <a:ext cx="365847" cy="80194"/>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52" name="组合 23"/>
          <p:cNvGrpSpPr/>
          <p:nvPr/>
        </p:nvGrpSpPr>
        <p:grpSpPr bwMode="auto">
          <a:xfrm>
            <a:off x="5113867" y="1658408"/>
            <a:ext cx="90901" cy="5199592"/>
            <a:chOff x="6966170" y="1570075"/>
            <a:chExt cx="63500" cy="2204256"/>
          </a:xfrm>
        </p:grpSpPr>
        <p:cxnSp>
          <p:nvCxnSpPr>
            <p:cNvPr id="53" name="直接连接符 52"/>
            <p:cNvCxnSpPr/>
            <p:nvPr/>
          </p:nvCxnSpPr>
          <p:spPr bwMode="auto">
            <a:xfrm>
              <a:off x="6966170" y="1570075"/>
              <a:ext cx="0" cy="2204256"/>
            </a:xfrm>
            <a:prstGeom prst="line">
              <a:avLst/>
            </a:prstGeom>
            <a:noFill/>
            <a:ln w="38100" cap="flat" cmpd="sng" algn="ctr">
              <a:solidFill>
                <a:schemeClr val="tx1">
                  <a:lumMod val="75000"/>
                  <a:lumOff val="25000"/>
                </a:schemeClr>
              </a:solidFill>
              <a:prstDash val="solid"/>
              <a:round/>
              <a:headEnd type="none" w="med" len="med"/>
              <a:tailEnd type="none" w="med" len="med"/>
            </a:ln>
            <a:effectLst/>
          </p:spPr>
        </p:cxnSp>
        <p:cxnSp>
          <p:nvCxnSpPr>
            <p:cNvPr id="54" name="直接连接符 53"/>
            <p:cNvCxnSpPr/>
            <p:nvPr/>
          </p:nvCxnSpPr>
          <p:spPr bwMode="auto">
            <a:xfrm>
              <a:off x="7029670" y="1570075"/>
              <a:ext cx="0" cy="2196549"/>
            </a:xfrm>
            <a:prstGeom prst="line">
              <a:avLst/>
            </a:prstGeom>
            <a:noFill/>
            <a:ln w="3175" cap="flat" cmpd="sng" algn="ctr">
              <a:solidFill>
                <a:schemeClr val="tx1">
                  <a:lumMod val="85000"/>
                  <a:lumOff val="15000"/>
                </a:schemeClr>
              </a:solidFill>
              <a:prstDash val="solid"/>
              <a:round/>
              <a:headEnd type="none" w="med" len="med"/>
              <a:tailEnd type="none" w="med" len="med"/>
            </a:ln>
            <a:effectLst/>
          </p:spPr>
        </p:cxnSp>
      </p:grpSp>
      <p:grpSp>
        <p:nvGrpSpPr>
          <p:cNvPr id="55" name="组合 26"/>
          <p:cNvGrpSpPr/>
          <p:nvPr/>
        </p:nvGrpSpPr>
        <p:grpSpPr bwMode="auto">
          <a:xfrm>
            <a:off x="5113655" y="617855"/>
            <a:ext cx="93345" cy="6221095"/>
            <a:chOff x="6966170" y="1570075"/>
            <a:chExt cx="63500" cy="2204256"/>
          </a:xfrm>
        </p:grpSpPr>
        <p:cxnSp>
          <p:nvCxnSpPr>
            <p:cNvPr id="56" name="直接连接符 55"/>
            <p:cNvCxnSpPr/>
            <p:nvPr/>
          </p:nvCxnSpPr>
          <p:spPr bwMode="auto">
            <a:xfrm>
              <a:off x="6966170" y="1570075"/>
              <a:ext cx="0" cy="2204256"/>
            </a:xfrm>
            <a:prstGeom prst="line">
              <a:avLst/>
            </a:prstGeom>
            <a:noFill/>
            <a:ln w="38100" cap="flat" cmpd="sng" algn="ctr">
              <a:solidFill>
                <a:schemeClr val="tx1">
                  <a:lumMod val="75000"/>
                  <a:lumOff val="25000"/>
                </a:schemeClr>
              </a:solidFill>
              <a:prstDash val="solid"/>
              <a:round/>
              <a:headEnd type="none" w="med" len="med"/>
              <a:tailEnd type="none" w="med" len="med"/>
            </a:ln>
            <a:effectLst/>
          </p:spPr>
        </p:cxnSp>
        <p:cxnSp>
          <p:nvCxnSpPr>
            <p:cNvPr id="57" name="直接连接符 56"/>
            <p:cNvCxnSpPr/>
            <p:nvPr/>
          </p:nvCxnSpPr>
          <p:spPr bwMode="auto">
            <a:xfrm>
              <a:off x="7029670" y="1570075"/>
              <a:ext cx="0" cy="2195552"/>
            </a:xfrm>
            <a:prstGeom prst="line">
              <a:avLst/>
            </a:prstGeom>
            <a:noFill/>
            <a:ln w="3175" cap="flat" cmpd="sng" algn="ctr">
              <a:solidFill>
                <a:schemeClr val="tx1">
                  <a:lumMod val="85000"/>
                  <a:lumOff val="15000"/>
                </a:schemeClr>
              </a:solidFill>
              <a:prstDash val="solid"/>
              <a:round/>
              <a:headEnd type="none" w="med" len="med"/>
              <a:tailEnd type="none" w="med" len="med"/>
            </a:ln>
            <a:effectLst/>
          </p:spPr>
        </p:cxnSp>
      </p:grpSp>
      <p:grpSp>
        <p:nvGrpSpPr>
          <p:cNvPr id="58" name="组合 18"/>
          <p:cNvGrpSpPr/>
          <p:nvPr/>
        </p:nvGrpSpPr>
        <p:grpSpPr bwMode="auto">
          <a:xfrm>
            <a:off x="5499100" y="2871337"/>
            <a:ext cx="5431367" cy="707389"/>
            <a:chOff x="4181203" y="2626579"/>
            <a:chExt cx="4074491" cy="531765"/>
          </a:xfrm>
          <a:solidFill>
            <a:schemeClr val="bg1">
              <a:lumMod val="75000"/>
            </a:schemeClr>
          </a:solidFill>
        </p:grpSpPr>
        <p:sp>
          <p:nvSpPr>
            <p:cNvPr id="59" name="矩形 58"/>
            <p:cNvSpPr/>
            <p:nvPr/>
          </p:nvSpPr>
          <p:spPr bwMode="auto">
            <a:xfrm>
              <a:off x="4181203" y="2669540"/>
              <a:ext cx="4074491" cy="450299"/>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员工招聘与录用</a:t>
              </a:r>
            </a:p>
          </p:txBody>
        </p:sp>
        <p:sp>
          <p:nvSpPr>
            <p:cNvPr id="60" name="椭圆 59"/>
            <p:cNvSpPr/>
            <p:nvPr/>
          </p:nvSpPr>
          <p:spPr bwMode="auto">
            <a:xfrm>
              <a:off x="4305301" y="2712005"/>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61" name="矩形 21"/>
            <p:cNvSpPr>
              <a:spLocks noChangeArrowheads="1"/>
            </p:cNvSpPr>
            <p:nvPr/>
          </p:nvSpPr>
          <p:spPr bwMode="auto">
            <a:xfrm>
              <a:off x="4216136" y="2626579"/>
              <a:ext cx="601806" cy="53176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dirty="0">
                  <a:solidFill>
                    <a:srgbClr val="262626"/>
                  </a:solidFill>
                  <a:latin typeface="微软雅黑" panose="020B0503020204020204" charset="-122"/>
                  <a:ea typeface="微软雅黑" panose="020B0503020204020204" charset="-122"/>
                </a:rPr>
                <a:t>4</a:t>
              </a:r>
            </a:p>
          </p:txBody>
        </p:sp>
        <p:sp>
          <p:nvSpPr>
            <p:cNvPr id="62" name="TextBox 61"/>
            <p:cNvSpPr txBox="1"/>
            <p:nvPr/>
          </p:nvSpPr>
          <p:spPr bwMode="auto">
            <a:xfrm>
              <a:off x="5318123" y="2712502"/>
              <a:ext cx="365847" cy="80194"/>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2" name="组合 8"/>
          <p:cNvGrpSpPr/>
          <p:nvPr/>
        </p:nvGrpSpPr>
        <p:grpSpPr bwMode="auto">
          <a:xfrm>
            <a:off x="5504180" y="3653155"/>
            <a:ext cx="5431367" cy="707390"/>
            <a:chOff x="4181203" y="1479950"/>
            <a:chExt cx="4074491" cy="530077"/>
          </a:xfrm>
          <a:solidFill>
            <a:schemeClr val="bg1">
              <a:lumMod val="75000"/>
            </a:schemeClr>
          </a:solidFill>
        </p:grpSpPr>
        <p:sp>
          <p:nvSpPr>
            <p:cNvPr id="3" name="矩形 2"/>
            <p:cNvSpPr/>
            <p:nvPr/>
          </p:nvSpPr>
          <p:spPr bwMode="auto">
            <a:xfrm>
              <a:off x="4181203" y="1522775"/>
              <a:ext cx="4074491" cy="450454"/>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员工培训与开发</a:t>
              </a:r>
            </a:p>
          </p:txBody>
        </p:sp>
        <p:sp>
          <p:nvSpPr>
            <p:cNvPr id="4" name="椭圆 3"/>
            <p:cNvSpPr/>
            <p:nvPr/>
          </p:nvSpPr>
          <p:spPr bwMode="auto">
            <a:xfrm>
              <a:off x="4305301" y="1565376"/>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5" name="矩形 11"/>
            <p:cNvSpPr>
              <a:spLocks noChangeArrowheads="1"/>
            </p:cNvSpPr>
            <p:nvPr/>
          </p:nvSpPr>
          <p:spPr bwMode="auto">
            <a:xfrm>
              <a:off x="4216136" y="1479950"/>
              <a:ext cx="601806" cy="5300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5</a:t>
              </a:r>
            </a:p>
          </p:txBody>
        </p:sp>
        <p:sp>
          <p:nvSpPr>
            <p:cNvPr id="6" name="TextBox 40"/>
            <p:cNvSpPr txBox="1"/>
            <p:nvPr/>
          </p:nvSpPr>
          <p:spPr bwMode="auto">
            <a:xfrm>
              <a:off x="5318123" y="1565600"/>
              <a:ext cx="365847" cy="79940"/>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7" name="组合 13"/>
          <p:cNvGrpSpPr/>
          <p:nvPr/>
        </p:nvGrpSpPr>
        <p:grpSpPr bwMode="auto">
          <a:xfrm>
            <a:off x="5504180" y="4427855"/>
            <a:ext cx="5431367" cy="707390"/>
            <a:chOff x="4181203" y="2060522"/>
            <a:chExt cx="4074491" cy="530077"/>
          </a:xfrm>
          <a:solidFill>
            <a:schemeClr val="bg1">
              <a:lumMod val="75000"/>
            </a:schemeClr>
          </a:solidFill>
        </p:grpSpPr>
        <p:sp>
          <p:nvSpPr>
            <p:cNvPr id="8" name="矩形 7"/>
            <p:cNvSpPr/>
            <p:nvPr/>
          </p:nvSpPr>
          <p:spPr bwMode="auto">
            <a:xfrm>
              <a:off x="4181203" y="2103347"/>
              <a:ext cx="4074491" cy="450454"/>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绩效管理</a:t>
              </a:r>
            </a:p>
          </p:txBody>
        </p:sp>
        <p:sp>
          <p:nvSpPr>
            <p:cNvPr id="9" name="椭圆 8"/>
            <p:cNvSpPr/>
            <p:nvPr/>
          </p:nvSpPr>
          <p:spPr bwMode="auto">
            <a:xfrm>
              <a:off x="4305301" y="2145948"/>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10" name="矩形 16"/>
            <p:cNvSpPr>
              <a:spLocks noChangeArrowheads="1"/>
            </p:cNvSpPr>
            <p:nvPr/>
          </p:nvSpPr>
          <p:spPr bwMode="auto">
            <a:xfrm>
              <a:off x="4216136" y="2060522"/>
              <a:ext cx="601806" cy="53007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6</a:t>
              </a:r>
            </a:p>
          </p:txBody>
        </p:sp>
        <p:sp>
          <p:nvSpPr>
            <p:cNvPr id="11" name="TextBox 45"/>
            <p:cNvSpPr txBox="1"/>
            <p:nvPr/>
          </p:nvSpPr>
          <p:spPr bwMode="auto">
            <a:xfrm>
              <a:off x="5318123" y="2131897"/>
              <a:ext cx="365847" cy="79940"/>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12" name="组合 18"/>
          <p:cNvGrpSpPr/>
          <p:nvPr/>
        </p:nvGrpSpPr>
        <p:grpSpPr bwMode="auto">
          <a:xfrm>
            <a:off x="5504180" y="5183505"/>
            <a:ext cx="5431367" cy="707390"/>
            <a:chOff x="4181203" y="2626579"/>
            <a:chExt cx="4074491" cy="531766"/>
          </a:xfrm>
          <a:solidFill>
            <a:schemeClr val="bg1">
              <a:lumMod val="75000"/>
            </a:schemeClr>
          </a:solidFill>
        </p:grpSpPr>
        <p:sp>
          <p:nvSpPr>
            <p:cNvPr id="13" name="矩形 12"/>
            <p:cNvSpPr/>
            <p:nvPr/>
          </p:nvSpPr>
          <p:spPr bwMode="auto">
            <a:xfrm>
              <a:off x="4181203" y="2669540"/>
              <a:ext cx="4074491" cy="450299"/>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薪酬福利管理</a:t>
              </a:r>
            </a:p>
          </p:txBody>
        </p:sp>
        <p:sp>
          <p:nvSpPr>
            <p:cNvPr id="14" name="椭圆 13"/>
            <p:cNvSpPr/>
            <p:nvPr/>
          </p:nvSpPr>
          <p:spPr bwMode="auto">
            <a:xfrm>
              <a:off x="4305301" y="2712005"/>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15" name="矩形 21"/>
            <p:cNvSpPr>
              <a:spLocks noChangeArrowheads="1"/>
            </p:cNvSpPr>
            <p:nvPr/>
          </p:nvSpPr>
          <p:spPr bwMode="auto">
            <a:xfrm>
              <a:off x="4216136" y="2626579"/>
              <a:ext cx="601806" cy="53176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a:solidFill>
                    <a:srgbClr val="262626"/>
                  </a:solidFill>
                  <a:latin typeface="微软雅黑" panose="020B0503020204020204" charset="-122"/>
                  <a:ea typeface="微软雅黑" panose="020B0503020204020204" charset="-122"/>
                </a:rPr>
                <a:t>7</a:t>
              </a:r>
            </a:p>
          </p:txBody>
        </p:sp>
        <p:sp>
          <p:nvSpPr>
            <p:cNvPr id="16" name="TextBox 50"/>
            <p:cNvSpPr txBox="1"/>
            <p:nvPr/>
          </p:nvSpPr>
          <p:spPr bwMode="auto">
            <a:xfrm>
              <a:off x="5318123" y="2712502"/>
              <a:ext cx="365847" cy="80194"/>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grpSp>
        <p:nvGrpSpPr>
          <p:cNvPr id="17" name="组合 18"/>
          <p:cNvGrpSpPr/>
          <p:nvPr/>
        </p:nvGrpSpPr>
        <p:grpSpPr bwMode="auto">
          <a:xfrm>
            <a:off x="5504180" y="5954897"/>
            <a:ext cx="5431367" cy="707390"/>
            <a:chOff x="4181203" y="2626579"/>
            <a:chExt cx="4074491" cy="531766"/>
          </a:xfrm>
          <a:solidFill>
            <a:schemeClr val="bg1">
              <a:lumMod val="75000"/>
            </a:schemeClr>
          </a:solidFill>
        </p:grpSpPr>
        <p:sp>
          <p:nvSpPr>
            <p:cNvPr id="18" name="矩形 17"/>
            <p:cNvSpPr/>
            <p:nvPr/>
          </p:nvSpPr>
          <p:spPr bwMode="auto">
            <a:xfrm>
              <a:off x="4181203" y="2669540"/>
              <a:ext cx="4074491" cy="450299"/>
            </a:xfrm>
            <a:prstGeom prst="rect">
              <a:avLst/>
            </a:prstGeom>
            <a:grpFill/>
            <a:ln w="6350" algn="ctr">
              <a:noFill/>
              <a:miter lim="800000"/>
            </a:ln>
            <a:effectLst>
              <a:outerShdw blurRad="50800" dist="38100" dir="2700000" algn="tl" rotWithShape="0">
                <a:prstClr val="black">
                  <a:alpha val="40000"/>
                </a:prstClr>
              </a:outerShdw>
            </a:effectLst>
          </p:spPr>
          <p:txBody>
            <a:bodyPr lIns="0" tIns="0" rIns="0" bIns="0" anchor="ctr"/>
            <a:lstStyle/>
            <a:p>
              <a:pPr algn="ctr" fontAlgn="auto">
                <a:spcBef>
                  <a:spcPts val="0"/>
                </a:spcBef>
                <a:spcAft>
                  <a:spcPts val="0"/>
                </a:spcAft>
                <a:defRPr/>
              </a:pPr>
              <a:r>
                <a:rPr lang="zh-CN" altLang="en-US" sz="2135" dirty="0">
                  <a:latin typeface="华文楷体" panose="02010600040101010101" pitchFamily="2" charset="-122"/>
                  <a:ea typeface="华文楷体" panose="02010600040101010101" pitchFamily="2" charset="-122"/>
                </a:rPr>
                <a:t>劳动关系管理</a:t>
              </a:r>
            </a:p>
          </p:txBody>
        </p:sp>
        <p:sp>
          <p:nvSpPr>
            <p:cNvPr id="19" name="椭圆 18"/>
            <p:cNvSpPr/>
            <p:nvPr/>
          </p:nvSpPr>
          <p:spPr bwMode="auto">
            <a:xfrm>
              <a:off x="4305301" y="2712005"/>
              <a:ext cx="379573" cy="379573"/>
            </a:xfrm>
            <a:prstGeom prst="ellipse">
              <a:avLst/>
            </a:prstGeom>
            <a:grpFill/>
            <a:ln w="6350" algn="ctr">
              <a:noFill/>
              <a:miter lim="800000"/>
            </a:ln>
            <a:effectLst>
              <a:innerShdw blurRad="63500" dist="50800" dir="13500000">
                <a:prstClr val="black">
                  <a:alpha val="50000"/>
                </a:prstClr>
              </a:innerShdw>
            </a:effectLst>
          </p:spPr>
          <p:txBody>
            <a:bodyPr lIns="0" tIns="0" rIns="0" bIns="0" anchor="ctr"/>
            <a:lstStyle/>
            <a:p>
              <a:pPr algn="ctr" fontAlgn="auto">
                <a:spcBef>
                  <a:spcPts val="0"/>
                </a:spcBef>
                <a:spcAft>
                  <a:spcPts val="0"/>
                </a:spcAft>
                <a:defRPr/>
              </a:pPr>
              <a:endParaRPr lang="zh-CN" altLang="en-US" sz="2135" dirty="0">
                <a:latin typeface="华文楷体" panose="02010600040101010101" pitchFamily="2" charset="-122"/>
                <a:ea typeface="华文楷体" panose="02010600040101010101" pitchFamily="2" charset="-122"/>
              </a:endParaRPr>
            </a:p>
          </p:txBody>
        </p:sp>
        <p:sp>
          <p:nvSpPr>
            <p:cNvPr id="23" name="矩形 21"/>
            <p:cNvSpPr>
              <a:spLocks noChangeArrowheads="1"/>
            </p:cNvSpPr>
            <p:nvPr/>
          </p:nvSpPr>
          <p:spPr bwMode="auto">
            <a:xfrm>
              <a:off x="4216136" y="2626579"/>
              <a:ext cx="601806" cy="53176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eaLnBrk="1" hangingPunct="1">
                <a:lnSpc>
                  <a:spcPct val="150000"/>
                </a:lnSpc>
              </a:pPr>
              <a:r>
                <a:rPr lang="en-US" altLang="zh-CN" sz="2665" dirty="0">
                  <a:solidFill>
                    <a:srgbClr val="262626"/>
                  </a:solidFill>
                  <a:latin typeface="微软雅黑" panose="020B0503020204020204" charset="-122"/>
                  <a:ea typeface="微软雅黑" panose="020B0503020204020204" charset="-122"/>
                </a:rPr>
                <a:t>8</a:t>
              </a:r>
            </a:p>
          </p:txBody>
        </p:sp>
        <p:sp>
          <p:nvSpPr>
            <p:cNvPr id="25" name="TextBox 61"/>
            <p:cNvSpPr txBox="1"/>
            <p:nvPr/>
          </p:nvSpPr>
          <p:spPr bwMode="auto">
            <a:xfrm>
              <a:off x="5318123" y="2712502"/>
              <a:ext cx="365847" cy="80194"/>
            </a:xfrm>
            <a:prstGeom prst="rect">
              <a:avLst/>
            </a:prstGeom>
            <a:grpFill/>
          </p:spPr>
          <p:txBody>
            <a:bodyPr wrap="none">
              <a:spAutoFit/>
            </a:bodyPr>
            <a:lstStyle/>
            <a:p>
              <a:pPr fontAlgn="auto">
                <a:spcBef>
                  <a:spcPts val="0"/>
                </a:spcBef>
                <a:spcAft>
                  <a:spcPts val="0"/>
                </a:spcAft>
                <a:defRPr/>
              </a:pPr>
              <a:r>
                <a:rPr lang="zh-CN" altLang="en-US" sz="100" spc="300"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rPr>
                <a:t>点击添加标题</a:t>
              </a:r>
            </a:p>
          </p:txBody>
        </p:sp>
      </p:grpSp>
    </p:spTree>
  </p:cSld>
  <p:clrMapOvr>
    <a:masterClrMapping/>
  </p:clrMapOvr>
  <mc:AlternateContent xmlns:mc="http://schemas.openxmlformats.org/markup-compatibility/2006" xmlns:p14="http://schemas.microsoft.com/office/powerpoint/2010/main">
    <mc:Choice Requires="p14">
      <p:transition spd="slow" p14:dur="1100" advClick="0" advTm="8000">
        <p14:switch dir="r"/>
      </p:transition>
    </mc:Choice>
    <mc:Fallback xmlns="">
      <p:transition spd="slow" advClick="0" advTm="8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heel(4)">
                                      <p:cBhvr>
                                        <p:cTn id="7" dur="1000"/>
                                        <p:tgtEl>
                                          <p:spTgt spid="20"/>
                                        </p:tgtEl>
                                      </p:cBhvr>
                                    </p:animEffect>
                                  </p:childTnLst>
                                </p:cTn>
                              </p:par>
                              <p:par>
                                <p:cTn id="8" presetID="2" presetClass="entr" presetSubtype="4" fill="hold" nodeType="withEffect">
                                  <p:stCondLst>
                                    <p:cond delay="400"/>
                                  </p:stCondLst>
                                  <p:childTnLst>
                                    <p:set>
                                      <p:cBhvr>
                                        <p:cTn id="9" dur="1" fill="hold">
                                          <p:stCondLst>
                                            <p:cond delay="0"/>
                                          </p:stCondLst>
                                        </p:cTn>
                                        <p:tgtEl>
                                          <p:spTgt spid="52"/>
                                        </p:tgtEl>
                                        <p:attrNameLst>
                                          <p:attrName>style.visibility</p:attrName>
                                        </p:attrNameLst>
                                      </p:cBhvr>
                                      <p:to>
                                        <p:strVal val="visible"/>
                                      </p:to>
                                    </p:set>
                                    <p:anim calcmode="lin" valueType="num">
                                      <p:cBhvr additive="base">
                                        <p:cTn id="10" dur="400" fill="hold"/>
                                        <p:tgtEl>
                                          <p:spTgt spid="52"/>
                                        </p:tgtEl>
                                        <p:attrNameLst>
                                          <p:attrName>ppt_x</p:attrName>
                                        </p:attrNameLst>
                                      </p:cBhvr>
                                      <p:tavLst>
                                        <p:tav tm="0">
                                          <p:val>
                                            <p:strVal val="#ppt_x"/>
                                          </p:val>
                                        </p:tav>
                                        <p:tav tm="100000">
                                          <p:val>
                                            <p:strVal val="#ppt_x"/>
                                          </p:val>
                                        </p:tav>
                                      </p:tavLst>
                                    </p:anim>
                                    <p:anim calcmode="lin" valueType="num">
                                      <p:cBhvr additive="base">
                                        <p:cTn id="11" dur="400" fill="hold"/>
                                        <p:tgtEl>
                                          <p:spTgt spid="52"/>
                                        </p:tgtEl>
                                        <p:attrNameLst>
                                          <p:attrName>ppt_y</p:attrName>
                                        </p:attrNameLst>
                                      </p:cBhvr>
                                      <p:tavLst>
                                        <p:tav tm="0">
                                          <p:val>
                                            <p:strVal val="1+#ppt_h/2"/>
                                          </p:val>
                                        </p:tav>
                                        <p:tav tm="100000">
                                          <p:val>
                                            <p:strVal val="#ppt_y"/>
                                          </p:val>
                                        </p:tav>
                                      </p:tavLst>
                                    </p:anim>
                                  </p:childTnLst>
                                </p:cTn>
                              </p:par>
                              <p:par>
                                <p:cTn id="12" presetID="22" presetClass="exit" presetSubtype="4" fill="hold" nodeType="withEffect">
                                  <p:stCondLst>
                                    <p:cond delay="800"/>
                                  </p:stCondLst>
                                  <p:childTnLst>
                                    <p:animEffect transition="out" filter="wipe(down)">
                                      <p:cBhvr>
                                        <p:cTn id="13" dur="200"/>
                                        <p:tgtEl>
                                          <p:spTgt spid="52"/>
                                        </p:tgtEl>
                                      </p:cBhvr>
                                    </p:animEffect>
                                    <p:set>
                                      <p:cBhvr>
                                        <p:cTn id="14" dur="1" fill="hold">
                                          <p:stCondLst>
                                            <p:cond delay="199"/>
                                          </p:stCondLst>
                                        </p:cTn>
                                        <p:tgtEl>
                                          <p:spTgt spid="52"/>
                                        </p:tgtEl>
                                        <p:attrNameLst>
                                          <p:attrName>style.visibility</p:attrName>
                                        </p:attrNameLst>
                                      </p:cBhvr>
                                      <p:to>
                                        <p:strVal val="hidden"/>
                                      </p:to>
                                    </p:set>
                                  </p:childTnLst>
                                </p:cTn>
                              </p:par>
                              <p:par>
                                <p:cTn id="15" presetID="1" presetClass="entr" presetSubtype="0" fill="hold" nodeType="withEffect">
                                  <p:stCondLst>
                                    <p:cond delay="800"/>
                                  </p:stCondLst>
                                  <p:childTnLst>
                                    <p:set>
                                      <p:cBhvr>
                                        <p:cTn id="16" dur="1" fill="hold">
                                          <p:stCondLst>
                                            <p:cond delay="0"/>
                                          </p:stCondLst>
                                        </p:cTn>
                                        <p:tgtEl>
                                          <p:spTgt spid="55"/>
                                        </p:tgtEl>
                                        <p:attrNameLst>
                                          <p:attrName>style.visibility</p:attrName>
                                        </p:attrNameLst>
                                      </p:cBhvr>
                                      <p:to>
                                        <p:strVal val="visible"/>
                                      </p:to>
                                    </p:set>
                                  </p:childTnLst>
                                </p:cTn>
                              </p:par>
                              <p:par>
                                <p:cTn id="17" presetID="12" presetClass="entr" presetSubtype="2" fill="hold" nodeType="withEffect">
                                  <p:stCondLst>
                                    <p:cond delay="100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300"/>
                                        <p:tgtEl>
                                          <p:spTgt spid="21"/>
                                        </p:tgtEl>
                                        <p:attrNameLst>
                                          <p:attrName>ppt_x</p:attrName>
                                        </p:attrNameLst>
                                      </p:cBhvr>
                                      <p:tavLst>
                                        <p:tav tm="0">
                                          <p:val>
                                            <p:strVal val="#ppt_x+#ppt_w*1.125000"/>
                                          </p:val>
                                        </p:tav>
                                        <p:tav tm="100000">
                                          <p:val>
                                            <p:strVal val="#ppt_x"/>
                                          </p:val>
                                        </p:tav>
                                      </p:tavLst>
                                    </p:anim>
                                    <p:animEffect transition="in" filter="wipe(left)">
                                      <p:cBhvr>
                                        <p:cTn id="20" dur="300"/>
                                        <p:tgtEl>
                                          <p:spTgt spid="21"/>
                                        </p:tgtEl>
                                      </p:cBhvr>
                                    </p:animEffect>
                                  </p:childTnLst>
                                </p:cTn>
                              </p:par>
                              <p:par>
                                <p:cTn id="21" presetID="2" presetClass="entr" presetSubtype="2" fill="hold" nodeType="withEffect">
                                  <p:stCondLst>
                                    <p:cond delay="1200"/>
                                  </p:stCondLst>
                                  <p:childTnLst>
                                    <p:set>
                                      <p:cBhvr>
                                        <p:cTn id="22" dur="1" fill="hold">
                                          <p:stCondLst>
                                            <p:cond delay="0"/>
                                          </p:stCondLst>
                                        </p:cTn>
                                        <p:tgtEl>
                                          <p:spTgt spid="37"/>
                                        </p:tgtEl>
                                        <p:attrNameLst>
                                          <p:attrName>style.visibility</p:attrName>
                                        </p:attrNameLst>
                                      </p:cBhvr>
                                      <p:to>
                                        <p:strVal val="visible"/>
                                      </p:to>
                                    </p:set>
                                    <p:anim calcmode="lin" valueType="num">
                                      <p:cBhvr additive="base">
                                        <p:cTn id="23" dur="300" fill="hold"/>
                                        <p:tgtEl>
                                          <p:spTgt spid="37"/>
                                        </p:tgtEl>
                                        <p:attrNameLst>
                                          <p:attrName>ppt_x</p:attrName>
                                        </p:attrNameLst>
                                      </p:cBhvr>
                                      <p:tavLst>
                                        <p:tav tm="0">
                                          <p:val>
                                            <p:strVal val="1+#ppt_w/2"/>
                                          </p:val>
                                        </p:tav>
                                        <p:tav tm="100000">
                                          <p:val>
                                            <p:strVal val="#ppt_x"/>
                                          </p:val>
                                        </p:tav>
                                      </p:tavLst>
                                    </p:anim>
                                    <p:anim calcmode="lin" valueType="num">
                                      <p:cBhvr additive="base">
                                        <p:cTn id="24" dur="300" fill="hold"/>
                                        <p:tgtEl>
                                          <p:spTgt spid="3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130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300" fill="hold"/>
                                        <p:tgtEl>
                                          <p:spTgt spid="42"/>
                                        </p:tgtEl>
                                        <p:attrNameLst>
                                          <p:attrName>ppt_x</p:attrName>
                                        </p:attrNameLst>
                                      </p:cBhvr>
                                      <p:tavLst>
                                        <p:tav tm="0">
                                          <p:val>
                                            <p:strVal val="1+#ppt_w/2"/>
                                          </p:val>
                                        </p:tav>
                                        <p:tav tm="100000">
                                          <p:val>
                                            <p:strVal val="#ppt_x"/>
                                          </p:val>
                                        </p:tav>
                                      </p:tavLst>
                                    </p:anim>
                                    <p:anim calcmode="lin" valueType="num">
                                      <p:cBhvr additive="base">
                                        <p:cTn id="28" dur="300" fill="hold"/>
                                        <p:tgtEl>
                                          <p:spTgt spid="42"/>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140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300" fill="hold"/>
                                        <p:tgtEl>
                                          <p:spTgt spid="47"/>
                                        </p:tgtEl>
                                        <p:attrNameLst>
                                          <p:attrName>ppt_x</p:attrName>
                                        </p:attrNameLst>
                                      </p:cBhvr>
                                      <p:tavLst>
                                        <p:tav tm="0">
                                          <p:val>
                                            <p:strVal val="1+#ppt_w/2"/>
                                          </p:val>
                                        </p:tav>
                                        <p:tav tm="100000">
                                          <p:val>
                                            <p:strVal val="#ppt_x"/>
                                          </p:val>
                                        </p:tav>
                                      </p:tavLst>
                                    </p:anim>
                                    <p:anim calcmode="lin" valueType="num">
                                      <p:cBhvr additive="base">
                                        <p:cTn id="32" dur="3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150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300" fill="hold"/>
                                        <p:tgtEl>
                                          <p:spTgt spid="58"/>
                                        </p:tgtEl>
                                        <p:attrNameLst>
                                          <p:attrName>ppt_x</p:attrName>
                                        </p:attrNameLst>
                                      </p:cBhvr>
                                      <p:tavLst>
                                        <p:tav tm="0">
                                          <p:val>
                                            <p:strVal val="1+#ppt_w/2"/>
                                          </p:val>
                                        </p:tav>
                                        <p:tav tm="100000">
                                          <p:val>
                                            <p:strVal val="#ppt_x"/>
                                          </p:val>
                                        </p:tav>
                                      </p:tavLst>
                                    </p:anim>
                                    <p:anim calcmode="lin" valueType="num">
                                      <p:cBhvr additive="base">
                                        <p:cTn id="36" dur="300" fill="hold"/>
                                        <p:tgtEl>
                                          <p:spTgt spid="58"/>
                                        </p:tgtEl>
                                        <p:attrNameLst>
                                          <p:attrName>ppt_y</p:attrName>
                                        </p:attrNameLst>
                                      </p:cBhvr>
                                      <p:tavLst>
                                        <p:tav tm="0">
                                          <p:val>
                                            <p:strVal val="#ppt_y"/>
                                          </p:val>
                                        </p:tav>
                                        <p:tav tm="100000">
                                          <p:val>
                                            <p:strVal val="#ppt_y"/>
                                          </p:val>
                                        </p:tav>
                                      </p:tavLst>
                                    </p:anim>
                                  </p:childTnLst>
                                </p:cTn>
                              </p:par>
                              <p:par>
                                <p:cTn id="37" presetID="26" presetClass="emph" presetSubtype="0" fill="hold" nodeType="withEffect">
                                  <p:stCondLst>
                                    <p:cond delay="0"/>
                                  </p:stCondLst>
                                  <p:childTnLst>
                                    <p:animEffect transition="out" filter="fade">
                                      <p:cBhvr>
                                        <p:cTn id="38" dur="500" tmFilter="0, 0; .2, .5; .8, .5; 1, 0"/>
                                        <p:tgtEl>
                                          <p:spTgt spid="37"/>
                                        </p:tgtEl>
                                      </p:cBhvr>
                                    </p:animEffect>
                                    <p:animScale>
                                      <p:cBhvr>
                                        <p:cTn id="39" dur="250" autoRev="1" fill="hold"/>
                                        <p:tgtEl>
                                          <p:spTgt spid="37"/>
                                        </p:tgtEl>
                                      </p:cBhvr>
                                      <p:by x="105000" y="105000"/>
                                    </p:animScale>
                                  </p:childTnLst>
                                </p:cTn>
                              </p:par>
                              <p:par>
                                <p:cTn id="40" presetID="2" presetClass="entr" presetSubtype="2" fill="hold" nodeType="withEffect">
                                  <p:stCondLst>
                                    <p:cond delay="1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300" fill="hold"/>
                                        <p:tgtEl>
                                          <p:spTgt spid="2"/>
                                        </p:tgtEl>
                                        <p:attrNameLst>
                                          <p:attrName>ppt_x</p:attrName>
                                        </p:attrNameLst>
                                      </p:cBhvr>
                                      <p:tavLst>
                                        <p:tav tm="0">
                                          <p:val>
                                            <p:strVal val="1+#ppt_w/2"/>
                                          </p:val>
                                        </p:tav>
                                        <p:tav tm="100000">
                                          <p:val>
                                            <p:strVal val="#ppt_x"/>
                                          </p:val>
                                        </p:tav>
                                      </p:tavLst>
                                    </p:anim>
                                    <p:anim calcmode="lin" valueType="num">
                                      <p:cBhvr additive="base">
                                        <p:cTn id="43" dur="300" fill="hold"/>
                                        <p:tgtEl>
                                          <p:spTgt spid="2"/>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1300"/>
                                  </p:stCondLst>
                                  <p:childTnLst>
                                    <p:set>
                                      <p:cBhvr>
                                        <p:cTn id="45" dur="1" fill="hold">
                                          <p:stCondLst>
                                            <p:cond delay="0"/>
                                          </p:stCondLst>
                                        </p:cTn>
                                        <p:tgtEl>
                                          <p:spTgt spid="7"/>
                                        </p:tgtEl>
                                        <p:attrNameLst>
                                          <p:attrName>style.visibility</p:attrName>
                                        </p:attrNameLst>
                                      </p:cBhvr>
                                      <p:to>
                                        <p:strVal val="visible"/>
                                      </p:to>
                                    </p:set>
                                    <p:anim calcmode="lin" valueType="num">
                                      <p:cBhvr additive="base">
                                        <p:cTn id="46" dur="300" fill="hold"/>
                                        <p:tgtEl>
                                          <p:spTgt spid="7"/>
                                        </p:tgtEl>
                                        <p:attrNameLst>
                                          <p:attrName>ppt_x</p:attrName>
                                        </p:attrNameLst>
                                      </p:cBhvr>
                                      <p:tavLst>
                                        <p:tav tm="0">
                                          <p:val>
                                            <p:strVal val="1+#ppt_w/2"/>
                                          </p:val>
                                        </p:tav>
                                        <p:tav tm="100000">
                                          <p:val>
                                            <p:strVal val="#ppt_x"/>
                                          </p:val>
                                        </p:tav>
                                      </p:tavLst>
                                    </p:anim>
                                    <p:anim calcmode="lin" valueType="num">
                                      <p:cBhvr additive="base">
                                        <p:cTn id="47" dur="300" fill="hold"/>
                                        <p:tgtEl>
                                          <p:spTgt spid="7"/>
                                        </p:tgtEl>
                                        <p:attrNameLst>
                                          <p:attrName>ppt_y</p:attrName>
                                        </p:attrNameLst>
                                      </p:cBhvr>
                                      <p:tavLst>
                                        <p:tav tm="0">
                                          <p:val>
                                            <p:strVal val="#ppt_y"/>
                                          </p:val>
                                        </p:tav>
                                        <p:tav tm="100000">
                                          <p:val>
                                            <p:strVal val="#ppt_y"/>
                                          </p:val>
                                        </p:tav>
                                      </p:tavLst>
                                    </p:anim>
                                  </p:childTnLst>
                                </p:cTn>
                              </p:par>
                              <p:par>
                                <p:cTn id="48" presetID="2" presetClass="entr" presetSubtype="2" fill="hold" nodeType="withEffect">
                                  <p:stCondLst>
                                    <p:cond delay="1400"/>
                                  </p:stCondLst>
                                  <p:childTnLst>
                                    <p:set>
                                      <p:cBhvr>
                                        <p:cTn id="49" dur="1" fill="hold">
                                          <p:stCondLst>
                                            <p:cond delay="0"/>
                                          </p:stCondLst>
                                        </p:cTn>
                                        <p:tgtEl>
                                          <p:spTgt spid="12"/>
                                        </p:tgtEl>
                                        <p:attrNameLst>
                                          <p:attrName>style.visibility</p:attrName>
                                        </p:attrNameLst>
                                      </p:cBhvr>
                                      <p:to>
                                        <p:strVal val="visible"/>
                                      </p:to>
                                    </p:set>
                                    <p:anim calcmode="lin" valueType="num">
                                      <p:cBhvr additive="base">
                                        <p:cTn id="50" dur="300" fill="hold"/>
                                        <p:tgtEl>
                                          <p:spTgt spid="12"/>
                                        </p:tgtEl>
                                        <p:attrNameLst>
                                          <p:attrName>ppt_x</p:attrName>
                                        </p:attrNameLst>
                                      </p:cBhvr>
                                      <p:tavLst>
                                        <p:tav tm="0">
                                          <p:val>
                                            <p:strVal val="1+#ppt_w/2"/>
                                          </p:val>
                                        </p:tav>
                                        <p:tav tm="100000">
                                          <p:val>
                                            <p:strVal val="#ppt_x"/>
                                          </p:val>
                                        </p:tav>
                                      </p:tavLst>
                                    </p:anim>
                                    <p:anim calcmode="lin" valueType="num">
                                      <p:cBhvr additive="base">
                                        <p:cTn id="51" dur="300" fill="hold"/>
                                        <p:tgtEl>
                                          <p:spTgt spid="12"/>
                                        </p:tgtEl>
                                        <p:attrNameLst>
                                          <p:attrName>ppt_y</p:attrName>
                                        </p:attrNameLst>
                                      </p:cBhvr>
                                      <p:tavLst>
                                        <p:tav tm="0">
                                          <p:val>
                                            <p:strVal val="#ppt_y"/>
                                          </p:val>
                                        </p:tav>
                                        <p:tav tm="100000">
                                          <p:val>
                                            <p:strVal val="#ppt_y"/>
                                          </p:val>
                                        </p:tav>
                                      </p:tavLst>
                                    </p:anim>
                                  </p:childTnLst>
                                </p:cTn>
                              </p:par>
                              <p:par>
                                <p:cTn id="52" presetID="2" presetClass="entr" presetSubtype="2" fill="hold" nodeType="withEffect">
                                  <p:stCondLst>
                                    <p:cond delay="150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300" fill="hold"/>
                                        <p:tgtEl>
                                          <p:spTgt spid="17"/>
                                        </p:tgtEl>
                                        <p:attrNameLst>
                                          <p:attrName>ppt_x</p:attrName>
                                        </p:attrNameLst>
                                      </p:cBhvr>
                                      <p:tavLst>
                                        <p:tav tm="0">
                                          <p:val>
                                            <p:strVal val="1+#ppt_w/2"/>
                                          </p:val>
                                        </p:tav>
                                        <p:tav tm="100000">
                                          <p:val>
                                            <p:strVal val="#ppt_x"/>
                                          </p:val>
                                        </p:tav>
                                      </p:tavLst>
                                    </p:anim>
                                    <p:anim calcmode="lin" valueType="num">
                                      <p:cBhvr additive="base">
                                        <p:cTn id="55" dur="300" fill="hold"/>
                                        <p:tgtEl>
                                          <p:spTgt spid="17"/>
                                        </p:tgtEl>
                                        <p:attrNameLst>
                                          <p:attrName>ppt_y</p:attrName>
                                        </p:attrNameLst>
                                      </p:cBhvr>
                                      <p:tavLst>
                                        <p:tav tm="0">
                                          <p:val>
                                            <p:strVal val="#ppt_y"/>
                                          </p:val>
                                        </p:tav>
                                        <p:tav tm="100000">
                                          <p:val>
                                            <p:strVal val="#ppt_y"/>
                                          </p:val>
                                        </p:tav>
                                      </p:tavLst>
                                    </p:anim>
                                  </p:childTnLst>
                                </p:cTn>
                              </p:par>
                              <p:par>
                                <p:cTn id="56" presetID="26" presetClass="emph" presetSubtype="0" fill="hold" nodeType="withEffect">
                                  <p:stCondLst>
                                    <p:cond delay="0"/>
                                  </p:stCondLst>
                                  <p:childTnLst>
                                    <p:animEffect transition="out" filter="fade">
                                      <p:cBhvr>
                                        <p:cTn id="57" dur="500" tmFilter="0, 0; .2, .5; .8, .5; 1, 0"/>
                                        <p:tgtEl>
                                          <p:spTgt spid="2"/>
                                        </p:tgtEl>
                                      </p:cBhvr>
                                    </p:animEffect>
                                    <p:animScale>
                                      <p:cBhvr>
                                        <p:cTn id="58"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17409" name="矩形 31"/>
          <p:cNvSpPr/>
          <p:nvPr>
            <p:custDataLst>
              <p:tags r:id="rId2"/>
            </p:custDataLst>
          </p:nvPr>
        </p:nvSpPr>
        <p:spPr>
          <a:xfrm>
            <a:off x="1065213" y="3437255"/>
            <a:ext cx="66675"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0" name="矩形 32"/>
          <p:cNvSpPr/>
          <p:nvPr>
            <p:custDataLst>
              <p:tags r:id="rId3"/>
            </p:custDataLst>
          </p:nvPr>
        </p:nvSpPr>
        <p:spPr>
          <a:xfrm>
            <a:off x="1423988"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1" name="矩形 33"/>
          <p:cNvSpPr/>
          <p:nvPr>
            <p:custDataLst>
              <p:tags r:id="rId4"/>
            </p:custDataLst>
          </p:nvPr>
        </p:nvSpPr>
        <p:spPr>
          <a:xfrm>
            <a:off x="1782763"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2" name="矩形 34"/>
          <p:cNvSpPr/>
          <p:nvPr>
            <p:custDataLst>
              <p:tags r:id="rId5"/>
            </p:custDataLst>
          </p:nvPr>
        </p:nvSpPr>
        <p:spPr>
          <a:xfrm>
            <a:off x="23813" y="3489643"/>
            <a:ext cx="180975" cy="358775"/>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3" name="任意多边形 35"/>
          <p:cNvSpPr/>
          <p:nvPr>
            <p:custDataLst>
              <p:tags r:id="rId6"/>
            </p:custDataLst>
          </p:nvPr>
        </p:nvSpPr>
        <p:spPr>
          <a:xfrm>
            <a:off x="-7937" y="3457893"/>
            <a:ext cx="246062" cy="423862"/>
          </a:xfrm>
          <a:custGeom>
            <a:avLst/>
            <a:gdLst/>
            <a:ahLst/>
            <a:cxnLst>
              <a:cxn ang="0">
                <a:pos x="246441" y="423875"/>
              </a:cxn>
              <a:cxn ang="0">
                <a:pos x="0" y="423875"/>
              </a:cxn>
              <a:cxn ang="0">
                <a:pos x="0" y="0"/>
              </a:cxn>
              <a:cxn ang="0">
                <a:pos x="246441" y="0"/>
              </a:cxn>
              <a:cxn ang="0">
                <a:pos x="246441" y="423875"/>
              </a:cxn>
              <a:cxn ang="0">
                <a:pos x="65717" y="358157"/>
              </a:cxn>
              <a:cxn ang="0">
                <a:pos x="177437" y="358157"/>
              </a:cxn>
              <a:cxn ang="0">
                <a:pos x="177437" y="69002"/>
              </a:cxn>
              <a:cxn ang="0">
                <a:pos x="65717" y="69002"/>
              </a:cxn>
              <a:cxn ang="0">
                <a:pos x="65717" y="358157"/>
              </a:cxn>
            </a:cxnLst>
            <a:rect l="0" t="0" r="0" b="0"/>
            <a:pathLst>
              <a:path w="75" h="129">
                <a:moveTo>
                  <a:pt x="75" y="129"/>
                </a:moveTo>
                <a:lnTo>
                  <a:pt x="0" y="129"/>
                </a:lnTo>
                <a:lnTo>
                  <a:pt x="0" y="0"/>
                </a:lnTo>
                <a:lnTo>
                  <a:pt x="75" y="0"/>
                </a:lnTo>
                <a:lnTo>
                  <a:pt x="75" y="129"/>
                </a:lnTo>
                <a:close/>
                <a:moveTo>
                  <a:pt x="20" y="109"/>
                </a:moveTo>
                <a:lnTo>
                  <a:pt x="54" y="109"/>
                </a:lnTo>
                <a:lnTo>
                  <a:pt x="54" y="21"/>
                </a:lnTo>
                <a:lnTo>
                  <a:pt x="20" y="21"/>
                </a:lnTo>
                <a:lnTo>
                  <a:pt x="20" y="109"/>
                </a:lnTo>
                <a:close/>
              </a:path>
            </a:pathLst>
          </a:custGeom>
          <a:solidFill>
            <a:srgbClr val="545454"/>
          </a:solidFill>
          <a:ln w="9525">
            <a:noFill/>
          </a:ln>
        </p:spPr>
        <p:txBody>
          <a:bodyPr/>
          <a:lstStyle/>
          <a:p>
            <a:endParaRPr lang="zh-CN" altLang="en-US"/>
          </a:p>
        </p:txBody>
      </p:sp>
      <p:sp>
        <p:nvSpPr>
          <p:cNvPr id="17414" name="任意多边形 36"/>
          <p:cNvSpPr/>
          <p:nvPr>
            <p:custDataLst>
              <p:tags r:id="rId7"/>
            </p:custDataLst>
          </p:nvPr>
        </p:nvSpPr>
        <p:spPr>
          <a:xfrm>
            <a:off x="204788" y="2659380"/>
            <a:ext cx="2598737" cy="1936750"/>
          </a:xfrm>
          <a:custGeom>
            <a:avLst/>
            <a:gdLst/>
            <a:ahLst/>
            <a:cxnLst>
              <a:cxn ang="0">
                <a:pos x="2598420" y="871155"/>
              </a:cxn>
              <a:cxn ang="0">
                <a:pos x="2598420" y="0"/>
              </a:cxn>
              <a:cxn ang="0">
                <a:pos x="1771188" y="871155"/>
              </a:cxn>
              <a:cxn ang="0">
                <a:pos x="0" y="871155"/>
              </a:cxn>
              <a:cxn ang="0">
                <a:pos x="0" y="1066229"/>
              </a:cxn>
              <a:cxn ang="0">
                <a:pos x="1771188" y="1066229"/>
              </a:cxn>
              <a:cxn ang="0">
                <a:pos x="2598420" y="1937385"/>
              </a:cxn>
              <a:cxn ang="0">
                <a:pos x="2598420" y="1066229"/>
              </a:cxn>
              <a:cxn ang="0">
                <a:pos x="2598420" y="1066229"/>
              </a:cxn>
              <a:cxn ang="0">
                <a:pos x="2598420" y="871155"/>
              </a:cxn>
            </a:cxnLst>
            <a:rect l="0" t="0" r="0" b="0"/>
            <a:pathLst>
              <a:path w="1024" h="725">
                <a:moveTo>
                  <a:pt x="1024" y="326"/>
                </a:moveTo>
                <a:cubicBezTo>
                  <a:pt x="1024" y="0"/>
                  <a:pt x="1024" y="0"/>
                  <a:pt x="1024" y="0"/>
                </a:cubicBezTo>
                <a:cubicBezTo>
                  <a:pt x="1024" y="180"/>
                  <a:pt x="878" y="326"/>
                  <a:pt x="698" y="326"/>
                </a:cubicBezTo>
                <a:cubicBezTo>
                  <a:pt x="0" y="326"/>
                  <a:pt x="0" y="326"/>
                  <a:pt x="0" y="326"/>
                </a:cubicBezTo>
                <a:cubicBezTo>
                  <a:pt x="0" y="399"/>
                  <a:pt x="0" y="399"/>
                  <a:pt x="0" y="399"/>
                </a:cubicBezTo>
                <a:cubicBezTo>
                  <a:pt x="698" y="399"/>
                  <a:pt x="698" y="399"/>
                  <a:pt x="698" y="399"/>
                </a:cubicBezTo>
                <a:cubicBezTo>
                  <a:pt x="878" y="399"/>
                  <a:pt x="1024" y="545"/>
                  <a:pt x="1024" y="725"/>
                </a:cubicBezTo>
                <a:cubicBezTo>
                  <a:pt x="1024" y="399"/>
                  <a:pt x="1024" y="399"/>
                  <a:pt x="1024" y="399"/>
                </a:cubicBezTo>
                <a:cubicBezTo>
                  <a:pt x="1024" y="399"/>
                  <a:pt x="1024" y="399"/>
                  <a:pt x="1024" y="399"/>
                </a:cubicBezTo>
                <a:cubicBezTo>
                  <a:pt x="1024" y="326"/>
                  <a:pt x="1024" y="326"/>
                  <a:pt x="1024" y="326"/>
                </a:cubicBezTo>
                <a:close/>
              </a:path>
            </a:pathLst>
          </a:custGeom>
          <a:solidFill>
            <a:srgbClr val="FFFFFF"/>
          </a:solidFill>
          <a:ln w="9525">
            <a:noFill/>
          </a:ln>
        </p:spPr>
        <p:txBody>
          <a:bodyPr/>
          <a:lstStyle/>
          <a:p>
            <a:endParaRPr lang="zh-CN" altLang="en-US"/>
          </a:p>
        </p:txBody>
      </p:sp>
      <p:sp>
        <p:nvSpPr>
          <p:cNvPr id="17415" name="任意多边形 37"/>
          <p:cNvSpPr/>
          <p:nvPr>
            <p:custDataLst>
              <p:tags r:id="rId8"/>
            </p:custDataLst>
          </p:nvPr>
        </p:nvSpPr>
        <p:spPr>
          <a:xfrm>
            <a:off x="168275" y="2659380"/>
            <a:ext cx="2374900" cy="2024063"/>
          </a:xfrm>
          <a:custGeom>
            <a:avLst/>
            <a:gdLst/>
            <a:ahLst/>
            <a:cxnLst>
              <a:cxn ang="0">
                <a:pos x="2374265" y="2024380"/>
              </a:cxn>
              <a:cxn ang="0">
                <a:pos x="2319892" y="2024380"/>
              </a:cxn>
              <a:cxn ang="0">
                <a:pos x="1608519" y="1147614"/>
              </a:cxn>
              <a:cxn ang="0">
                <a:pos x="0" y="1147614"/>
              </a:cxn>
              <a:cxn ang="0">
                <a:pos x="0" y="876765"/>
              </a:cxn>
              <a:cxn ang="0">
                <a:pos x="1608519" y="876765"/>
              </a:cxn>
              <a:cxn ang="0">
                <a:pos x="2319892" y="0"/>
              </a:cxn>
              <a:cxn ang="0">
                <a:pos x="2374265" y="0"/>
              </a:cxn>
              <a:cxn ang="0">
                <a:pos x="2374265" y="2024380"/>
              </a:cxn>
              <a:cxn ang="0">
                <a:pos x="54372" y="1080600"/>
              </a:cxn>
              <a:cxn ang="0">
                <a:pos x="1608519" y="1080600"/>
              </a:cxn>
              <a:cxn ang="0">
                <a:pos x="2319892" y="1675348"/>
              </a:cxn>
              <a:cxn ang="0">
                <a:pos x="2319892" y="349031"/>
              </a:cxn>
              <a:cxn ang="0">
                <a:pos x="1608519" y="943779"/>
              </a:cxn>
              <a:cxn ang="0">
                <a:pos x="54372" y="943779"/>
              </a:cxn>
              <a:cxn ang="0">
                <a:pos x="54372" y="1080600"/>
              </a:cxn>
            </a:cxnLst>
            <a:rect l="0" t="0" r="0" b="0"/>
            <a:pathLst>
              <a:path w="1048" h="725">
                <a:moveTo>
                  <a:pt x="1048" y="725"/>
                </a:moveTo>
                <a:cubicBezTo>
                  <a:pt x="1024" y="725"/>
                  <a:pt x="1024" y="725"/>
                  <a:pt x="1024" y="725"/>
                </a:cubicBezTo>
                <a:cubicBezTo>
                  <a:pt x="1024" y="552"/>
                  <a:pt x="883" y="411"/>
                  <a:pt x="710" y="411"/>
                </a:cubicBezTo>
                <a:cubicBezTo>
                  <a:pt x="0" y="411"/>
                  <a:pt x="0" y="411"/>
                  <a:pt x="0" y="411"/>
                </a:cubicBezTo>
                <a:cubicBezTo>
                  <a:pt x="0" y="314"/>
                  <a:pt x="0" y="314"/>
                  <a:pt x="0" y="314"/>
                </a:cubicBezTo>
                <a:cubicBezTo>
                  <a:pt x="710" y="314"/>
                  <a:pt x="710" y="314"/>
                  <a:pt x="710" y="314"/>
                </a:cubicBezTo>
                <a:cubicBezTo>
                  <a:pt x="883" y="314"/>
                  <a:pt x="1024" y="173"/>
                  <a:pt x="1024" y="0"/>
                </a:cubicBezTo>
                <a:cubicBezTo>
                  <a:pt x="1048" y="0"/>
                  <a:pt x="1048" y="0"/>
                  <a:pt x="1048" y="0"/>
                </a:cubicBezTo>
                <a:lnTo>
                  <a:pt x="1048" y="725"/>
                </a:lnTo>
                <a:close/>
                <a:moveTo>
                  <a:pt x="24" y="387"/>
                </a:moveTo>
                <a:cubicBezTo>
                  <a:pt x="710" y="387"/>
                  <a:pt x="710" y="387"/>
                  <a:pt x="710" y="387"/>
                </a:cubicBezTo>
                <a:cubicBezTo>
                  <a:pt x="852" y="387"/>
                  <a:pt x="974" y="475"/>
                  <a:pt x="1024" y="600"/>
                </a:cubicBezTo>
                <a:cubicBezTo>
                  <a:pt x="1024" y="125"/>
                  <a:pt x="1024" y="125"/>
                  <a:pt x="1024" y="125"/>
                </a:cubicBezTo>
                <a:cubicBezTo>
                  <a:pt x="974" y="250"/>
                  <a:pt x="852" y="338"/>
                  <a:pt x="710" y="338"/>
                </a:cubicBezTo>
                <a:cubicBezTo>
                  <a:pt x="24" y="338"/>
                  <a:pt x="24" y="338"/>
                  <a:pt x="24" y="338"/>
                </a:cubicBezTo>
                <a:lnTo>
                  <a:pt x="24" y="387"/>
                </a:lnTo>
                <a:close/>
              </a:path>
            </a:pathLst>
          </a:custGeom>
          <a:solidFill>
            <a:srgbClr val="545454"/>
          </a:solidFill>
          <a:ln w="9525">
            <a:noFill/>
          </a:ln>
        </p:spPr>
        <p:txBody>
          <a:bodyPr/>
          <a:lstStyle/>
          <a:p>
            <a:endParaRPr lang="zh-CN" altLang="en-US"/>
          </a:p>
        </p:txBody>
      </p:sp>
      <p:sp>
        <p:nvSpPr>
          <p:cNvPr id="17416" name="任意多边形 38"/>
          <p:cNvSpPr/>
          <p:nvPr>
            <p:custDataLst>
              <p:tags r:id="rId9"/>
            </p:custDataLst>
          </p:nvPr>
        </p:nvSpPr>
        <p:spPr>
          <a:xfrm>
            <a:off x="563563" y="3772218"/>
            <a:ext cx="1827212" cy="792162"/>
          </a:xfrm>
          <a:custGeom>
            <a:avLst/>
            <a:gdLst/>
            <a:ahLst/>
            <a:cxnLst>
              <a:cxn ang="0">
                <a:pos x="1430264" y="0"/>
              </a:cxn>
              <a:cxn ang="0">
                <a:pos x="396675" y="0"/>
              </a:cxn>
              <a:cxn ang="0">
                <a:pos x="0" y="397343"/>
              </a:cxn>
              <a:cxn ang="0">
                <a:pos x="396675" y="791889"/>
              </a:cxn>
              <a:cxn ang="0">
                <a:pos x="1430264" y="791889"/>
              </a:cxn>
              <a:cxn ang="0">
                <a:pos x="1826940" y="397343"/>
              </a:cxn>
              <a:cxn ang="0">
                <a:pos x="1430264" y="0"/>
              </a:cxn>
              <a:cxn ang="0">
                <a:pos x="1430264" y="674364"/>
              </a:cxn>
              <a:cxn ang="0">
                <a:pos x="1148122" y="674364"/>
              </a:cxn>
              <a:cxn ang="0">
                <a:pos x="676023" y="674364"/>
              </a:cxn>
              <a:cxn ang="0">
                <a:pos x="396675" y="674364"/>
              </a:cxn>
              <a:cxn ang="0">
                <a:pos x="117326" y="397343"/>
              </a:cxn>
              <a:cxn ang="0">
                <a:pos x="396675" y="117524"/>
              </a:cxn>
              <a:cxn ang="0">
                <a:pos x="676023" y="117524"/>
              </a:cxn>
              <a:cxn ang="0">
                <a:pos x="1148122" y="117524"/>
              </a:cxn>
              <a:cxn ang="0">
                <a:pos x="1430264" y="117524"/>
              </a:cxn>
              <a:cxn ang="0">
                <a:pos x="1709613" y="397343"/>
              </a:cxn>
              <a:cxn ang="0">
                <a:pos x="1430264" y="674364"/>
              </a:cxn>
            </a:cxnLst>
            <a:rect l="0" t="0" r="0" b="0"/>
            <a:pathLst>
              <a:path w="654" h="283">
                <a:moveTo>
                  <a:pt x="512" y="0"/>
                </a:moveTo>
                <a:cubicBezTo>
                  <a:pt x="142" y="0"/>
                  <a:pt x="142" y="0"/>
                  <a:pt x="142" y="0"/>
                </a:cubicBezTo>
                <a:cubicBezTo>
                  <a:pt x="63" y="0"/>
                  <a:pt x="0" y="63"/>
                  <a:pt x="0" y="142"/>
                </a:cubicBezTo>
                <a:cubicBezTo>
                  <a:pt x="0" y="220"/>
                  <a:pt x="63" y="283"/>
                  <a:pt x="142" y="283"/>
                </a:cubicBezTo>
                <a:cubicBezTo>
                  <a:pt x="512" y="283"/>
                  <a:pt x="512" y="283"/>
                  <a:pt x="512" y="283"/>
                </a:cubicBezTo>
                <a:cubicBezTo>
                  <a:pt x="590" y="283"/>
                  <a:pt x="654" y="220"/>
                  <a:pt x="654" y="142"/>
                </a:cubicBezTo>
                <a:cubicBezTo>
                  <a:pt x="654" y="63"/>
                  <a:pt x="590" y="0"/>
                  <a:pt x="512" y="0"/>
                </a:cubicBezTo>
                <a:close/>
                <a:moveTo>
                  <a:pt x="512" y="241"/>
                </a:moveTo>
                <a:cubicBezTo>
                  <a:pt x="411" y="241"/>
                  <a:pt x="411" y="241"/>
                  <a:pt x="411" y="241"/>
                </a:cubicBezTo>
                <a:cubicBezTo>
                  <a:pt x="242" y="241"/>
                  <a:pt x="242" y="241"/>
                  <a:pt x="242" y="241"/>
                </a:cubicBezTo>
                <a:cubicBezTo>
                  <a:pt x="142" y="241"/>
                  <a:pt x="142" y="241"/>
                  <a:pt x="142" y="241"/>
                </a:cubicBezTo>
                <a:cubicBezTo>
                  <a:pt x="87" y="241"/>
                  <a:pt x="42" y="197"/>
                  <a:pt x="42" y="142"/>
                </a:cubicBezTo>
                <a:cubicBezTo>
                  <a:pt x="42" y="87"/>
                  <a:pt x="87" y="42"/>
                  <a:pt x="142" y="42"/>
                </a:cubicBezTo>
                <a:cubicBezTo>
                  <a:pt x="242" y="42"/>
                  <a:pt x="242" y="42"/>
                  <a:pt x="242" y="42"/>
                </a:cubicBezTo>
                <a:cubicBezTo>
                  <a:pt x="411" y="42"/>
                  <a:pt x="411" y="42"/>
                  <a:pt x="411" y="42"/>
                </a:cubicBezTo>
                <a:cubicBezTo>
                  <a:pt x="512" y="42"/>
                  <a:pt x="512" y="42"/>
                  <a:pt x="512" y="42"/>
                </a:cubicBezTo>
                <a:cubicBezTo>
                  <a:pt x="567" y="42"/>
                  <a:pt x="612" y="87"/>
                  <a:pt x="612" y="142"/>
                </a:cubicBezTo>
                <a:cubicBezTo>
                  <a:pt x="612" y="197"/>
                  <a:pt x="567" y="241"/>
                  <a:pt x="512" y="241"/>
                </a:cubicBezTo>
                <a:close/>
              </a:path>
            </a:pathLst>
          </a:custGeom>
          <a:solidFill>
            <a:srgbClr val="EF5E5E"/>
          </a:solidFill>
          <a:ln w="9525">
            <a:noFill/>
          </a:ln>
        </p:spPr>
        <p:txBody>
          <a:bodyPr/>
          <a:lstStyle/>
          <a:p>
            <a:endParaRPr lang="zh-CN" altLang="en-US"/>
          </a:p>
        </p:txBody>
      </p:sp>
      <p:sp>
        <p:nvSpPr>
          <p:cNvPr id="17417" name="任意多边形 39"/>
          <p:cNvSpPr/>
          <p:nvPr>
            <p:custDataLst>
              <p:tags r:id="rId10"/>
            </p:custDataLst>
          </p:nvPr>
        </p:nvSpPr>
        <p:spPr>
          <a:xfrm>
            <a:off x="527050" y="3740468"/>
            <a:ext cx="1898650" cy="857250"/>
          </a:xfrm>
          <a:custGeom>
            <a:avLst/>
            <a:gdLst/>
            <a:ahLst/>
            <a:cxnLst>
              <a:cxn ang="0">
                <a:pos x="1467840" y="857606"/>
              </a:cxn>
              <a:cxn ang="0">
                <a:pos x="431388" y="857606"/>
              </a:cxn>
              <a:cxn ang="0">
                <a:pos x="0" y="430199"/>
              </a:cxn>
              <a:cxn ang="0">
                <a:pos x="431388" y="0"/>
              </a:cxn>
              <a:cxn ang="0">
                <a:pos x="1467840" y="0"/>
              </a:cxn>
              <a:cxn ang="0">
                <a:pos x="1899229" y="430199"/>
              </a:cxn>
              <a:cxn ang="0">
                <a:pos x="1467840" y="857606"/>
              </a:cxn>
              <a:cxn ang="0">
                <a:pos x="431388" y="67044"/>
              </a:cxn>
              <a:cxn ang="0">
                <a:pos x="67229" y="430199"/>
              </a:cxn>
              <a:cxn ang="0">
                <a:pos x="431388" y="790561"/>
              </a:cxn>
              <a:cxn ang="0">
                <a:pos x="1467840" y="790561"/>
              </a:cxn>
              <a:cxn ang="0">
                <a:pos x="1831999" y="430199"/>
              </a:cxn>
              <a:cxn ang="0">
                <a:pos x="1467840" y="67044"/>
              </a:cxn>
              <a:cxn ang="0">
                <a:pos x="431388" y="67044"/>
              </a:cxn>
              <a:cxn ang="0">
                <a:pos x="1467840" y="740278"/>
              </a:cxn>
              <a:cxn ang="0">
                <a:pos x="431388" y="740278"/>
              </a:cxn>
              <a:cxn ang="0">
                <a:pos x="117651" y="430199"/>
              </a:cxn>
              <a:cxn ang="0">
                <a:pos x="431388" y="117327"/>
              </a:cxn>
              <a:cxn ang="0">
                <a:pos x="1467840" y="117327"/>
              </a:cxn>
              <a:cxn ang="0">
                <a:pos x="1781577" y="430199"/>
              </a:cxn>
              <a:cxn ang="0">
                <a:pos x="1467840" y="740278"/>
              </a:cxn>
              <a:cxn ang="0">
                <a:pos x="431388" y="184371"/>
              </a:cxn>
              <a:cxn ang="0">
                <a:pos x="184880" y="430199"/>
              </a:cxn>
              <a:cxn ang="0">
                <a:pos x="431388" y="673234"/>
              </a:cxn>
              <a:cxn ang="0">
                <a:pos x="1467840" y="673234"/>
              </a:cxn>
              <a:cxn ang="0">
                <a:pos x="1714348" y="430199"/>
              </a:cxn>
              <a:cxn ang="0">
                <a:pos x="1467840" y="184371"/>
              </a:cxn>
              <a:cxn ang="0">
                <a:pos x="431388" y="184371"/>
              </a:cxn>
            </a:cxnLst>
            <a:rect l="0" t="0" r="0" b="0"/>
            <a:pathLst>
              <a:path w="678" h="307">
                <a:moveTo>
                  <a:pt x="524" y="307"/>
                </a:moveTo>
                <a:cubicBezTo>
                  <a:pt x="154" y="307"/>
                  <a:pt x="154" y="307"/>
                  <a:pt x="154" y="307"/>
                </a:cubicBezTo>
                <a:cubicBezTo>
                  <a:pt x="69" y="307"/>
                  <a:pt x="0" y="239"/>
                  <a:pt x="0" y="154"/>
                </a:cubicBezTo>
                <a:cubicBezTo>
                  <a:pt x="0" y="69"/>
                  <a:pt x="69" y="0"/>
                  <a:pt x="154" y="0"/>
                </a:cubicBezTo>
                <a:cubicBezTo>
                  <a:pt x="524" y="0"/>
                  <a:pt x="524" y="0"/>
                  <a:pt x="524" y="0"/>
                </a:cubicBezTo>
                <a:cubicBezTo>
                  <a:pt x="609" y="0"/>
                  <a:pt x="678" y="69"/>
                  <a:pt x="678" y="154"/>
                </a:cubicBezTo>
                <a:cubicBezTo>
                  <a:pt x="678" y="239"/>
                  <a:pt x="609" y="307"/>
                  <a:pt x="524" y="307"/>
                </a:cubicBezTo>
                <a:close/>
                <a:moveTo>
                  <a:pt x="154" y="24"/>
                </a:moveTo>
                <a:cubicBezTo>
                  <a:pt x="82" y="24"/>
                  <a:pt x="24" y="82"/>
                  <a:pt x="24" y="154"/>
                </a:cubicBezTo>
                <a:cubicBezTo>
                  <a:pt x="24" y="225"/>
                  <a:pt x="82" y="283"/>
                  <a:pt x="154" y="283"/>
                </a:cubicBezTo>
                <a:cubicBezTo>
                  <a:pt x="524" y="283"/>
                  <a:pt x="524" y="283"/>
                  <a:pt x="524" y="283"/>
                </a:cubicBezTo>
                <a:cubicBezTo>
                  <a:pt x="595" y="283"/>
                  <a:pt x="654" y="225"/>
                  <a:pt x="654" y="154"/>
                </a:cubicBezTo>
                <a:cubicBezTo>
                  <a:pt x="654" y="82"/>
                  <a:pt x="595" y="24"/>
                  <a:pt x="524" y="24"/>
                </a:cubicBezTo>
                <a:lnTo>
                  <a:pt x="154" y="24"/>
                </a:lnTo>
                <a:close/>
                <a:moveTo>
                  <a:pt x="524" y="265"/>
                </a:moveTo>
                <a:cubicBezTo>
                  <a:pt x="154" y="265"/>
                  <a:pt x="154" y="265"/>
                  <a:pt x="154" y="265"/>
                </a:cubicBezTo>
                <a:cubicBezTo>
                  <a:pt x="92" y="265"/>
                  <a:pt x="42" y="215"/>
                  <a:pt x="42" y="154"/>
                </a:cubicBezTo>
                <a:cubicBezTo>
                  <a:pt x="42" y="92"/>
                  <a:pt x="92" y="42"/>
                  <a:pt x="154" y="42"/>
                </a:cubicBezTo>
                <a:cubicBezTo>
                  <a:pt x="524" y="42"/>
                  <a:pt x="524" y="42"/>
                  <a:pt x="524" y="42"/>
                </a:cubicBezTo>
                <a:cubicBezTo>
                  <a:pt x="586" y="42"/>
                  <a:pt x="636" y="92"/>
                  <a:pt x="636" y="154"/>
                </a:cubicBezTo>
                <a:cubicBezTo>
                  <a:pt x="636" y="215"/>
                  <a:pt x="586" y="265"/>
                  <a:pt x="524" y="265"/>
                </a:cubicBezTo>
                <a:close/>
                <a:moveTo>
                  <a:pt x="154" y="66"/>
                </a:moveTo>
                <a:cubicBezTo>
                  <a:pt x="105" y="66"/>
                  <a:pt x="66" y="105"/>
                  <a:pt x="66" y="154"/>
                </a:cubicBezTo>
                <a:cubicBezTo>
                  <a:pt x="66" y="202"/>
                  <a:pt x="105" y="241"/>
                  <a:pt x="154" y="241"/>
                </a:cubicBezTo>
                <a:cubicBezTo>
                  <a:pt x="524" y="241"/>
                  <a:pt x="524" y="241"/>
                  <a:pt x="524" y="241"/>
                </a:cubicBezTo>
                <a:cubicBezTo>
                  <a:pt x="572" y="241"/>
                  <a:pt x="612" y="202"/>
                  <a:pt x="612" y="154"/>
                </a:cubicBezTo>
                <a:cubicBezTo>
                  <a:pt x="612" y="105"/>
                  <a:pt x="572" y="66"/>
                  <a:pt x="524" y="66"/>
                </a:cubicBezTo>
                <a:lnTo>
                  <a:pt x="154" y="66"/>
                </a:lnTo>
                <a:close/>
              </a:path>
            </a:pathLst>
          </a:custGeom>
          <a:solidFill>
            <a:srgbClr val="545454"/>
          </a:solidFill>
          <a:ln w="9525">
            <a:noFill/>
          </a:ln>
        </p:spPr>
        <p:txBody>
          <a:bodyPr/>
          <a:lstStyle/>
          <a:p>
            <a:endParaRPr lang="zh-CN" altLang="en-US"/>
          </a:p>
        </p:txBody>
      </p:sp>
      <p:sp>
        <p:nvSpPr>
          <p:cNvPr id="17418" name="矩形 40"/>
          <p:cNvSpPr/>
          <p:nvPr>
            <p:custDataLst>
              <p:tags r:id="rId11"/>
            </p:custDataLst>
          </p:nvPr>
        </p:nvSpPr>
        <p:spPr>
          <a:xfrm>
            <a:off x="1009650"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9" name="矩形 41"/>
          <p:cNvSpPr/>
          <p:nvPr>
            <p:custDataLst>
              <p:tags r:id="rId12"/>
            </p:custDataLst>
          </p:nvPr>
        </p:nvSpPr>
        <p:spPr>
          <a:xfrm>
            <a:off x="1368425"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0" name="矩形 42"/>
          <p:cNvSpPr/>
          <p:nvPr>
            <p:custDataLst>
              <p:tags r:id="rId13"/>
            </p:custDataLst>
          </p:nvPr>
        </p:nvSpPr>
        <p:spPr>
          <a:xfrm>
            <a:off x="1725613"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1" name="矩形 43"/>
          <p:cNvSpPr/>
          <p:nvPr>
            <p:custDataLst>
              <p:tags r:id="rId14"/>
            </p:custDataLst>
          </p:nvPr>
        </p:nvSpPr>
        <p:spPr>
          <a:xfrm>
            <a:off x="1009650"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2" name="矩形 44"/>
          <p:cNvSpPr/>
          <p:nvPr>
            <p:custDataLst>
              <p:tags r:id="rId15"/>
            </p:custDataLst>
          </p:nvPr>
        </p:nvSpPr>
        <p:spPr>
          <a:xfrm>
            <a:off x="1368425"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3" name="矩形 45"/>
          <p:cNvSpPr/>
          <p:nvPr>
            <p:custDataLst>
              <p:tags r:id="rId16"/>
            </p:custDataLst>
          </p:nvPr>
        </p:nvSpPr>
        <p:spPr>
          <a:xfrm>
            <a:off x="1725613"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4" name="矩形 46"/>
          <p:cNvSpPr/>
          <p:nvPr>
            <p:custDataLst>
              <p:tags r:id="rId17"/>
            </p:custDataLst>
          </p:nvPr>
        </p:nvSpPr>
        <p:spPr>
          <a:xfrm>
            <a:off x="2589213" y="2595880"/>
            <a:ext cx="180975" cy="2146300"/>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5" name="任意多边形 47"/>
          <p:cNvSpPr/>
          <p:nvPr>
            <p:custDataLst>
              <p:tags r:id="rId18"/>
            </p:custDataLst>
          </p:nvPr>
        </p:nvSpPr>
        <p:spPr>
          <a:xfrm>
            <a:off x="2557463" y="2564130"/>
            <a:ext cx="246062" cy="2211388"/>
          </a:xfrm>
          <a:custGeom>
            <a:avLst/>
            <a:gdLst/>
            <a:ahLst/>
            <a:cxnLst>
              <a:cxn ang="0">
                <a:pos x="246441" y="2211373"/>
              </a:cxn>
              <a:cxn ang="0">
                <a:pos x="0" y="2211373"/>
              </a:cxn>
              <a:cxn ang="0">
                <a:pos x="0" y="0"/>
              </a:cxn>
              <a:cxn ang="0">
                <a:pos x="246441" y="0"/>
              </a:cxn>
              <a:cxn ang="0">
                <a:pos x="246441" y="2211373"/>
              </a:cxn>
              <a:cxn ang="0">
                <a:pos x="69003" y="2145656"/>
              </a:cxn>
              <a:cxn ang="0">
                <a:pos x="180723" y="2145656"/>
              </a:cxn>
              <a:cxn ang="0">
                <a:pos x="180723" y="69002"/>
              </a:cxn>
              <a:cxn ang="0">
                <a:pos x="69003" y="69002"/>
              </a:cxn>
              <a:cxn ang="0">
                <a:pos x="69003" y="2145656"/>
              </a:cxn>
            </a:cxnLst>
            <a:rect l="0" t="0" r="0" b="0"/>
            <a:pathLst>
              <a:path w="75" h="673">
                <a:moveTo>
                  <a:pt x="75" y="673"/>
                </a:moveTo>
                <a:lnTo>
                  <a:pt x="0" y="673"/>
                </a:lnTo>
                <a:lnTo>
                  <a:pt x="0" y="0"/>
                </a:lnTo>
                <a:lnTo>
                  <a:pt x="75" y="0"/>
                </a:lnTo>
                <a:lnTo>
                  <a:pt x="75" y="673"/>
                </a:lnTo>
                <a:close/>
                <a:moveTo>
                  <a:pt x="21" y="653"/>
                </a:moveTo>
                <a:lnTo>
                  <a:pt x="55" y="653"/>
                </a:lnTo>
                <a:lnTo>
                  <a:pt x="55" y="21"/>
                </a:lnTo>
                <a:lnTo>
                  <a:pt x="21" y="21"/>
                </a:lnTo>
                <a:lnTo>
                  <a:pt x="21" y="653"/>
                </a:lnTo>
                <a:close/>
              </a:path>
            </a:pathLst>
          </a:custGeom>
          <a:solidFill>
            <a:srgbClr val="545454"/>
          </a:solidFill>
          <a:ln w="9525">
            <a:noFill/>
          </a:ln>
        </p:spPr>
        <p:txBody>
          <a:bodyPr/>
          <a:lstStyle/>
          <a:p>
            <a:endParaRPr lang="zh-CN" altLang="en-US"/>
          </a:p>
        </p:txBody>
      </p:sp>
      <p:sp>
        <p:nvSpPr>
          <p:cNvPr id="17426" name="任意多边形 48"/>
          <p:cNvSpPr/>
          <p:nvPr>
            <p:custDataLst>
              <p:tags r:id="rId19"/>
            </p:custDataLst>
          </p:nvPr>
        </p:nvSpPr>
        <p:spPr>
          <a:xfrm>
            <a:off x="238125" y="2333943"/>
            <a:ext cx="1600200" cy="285750"/>
          </a:xfrm>
          <a:custGeom>
            <a:avLst/>
            <a:gdLst/>
            <a:ahLst/>
            <a:cxnLst>
              <a:cxn ang="0">
                <a:pos x="1384803" y="255339"/>
              </a:cxn>
              <a:cxn ang="0">
                <a:pos x="1166591" y="166525"/>
              </a:cxn>
              <a:cxn ang="0">
                <a:pos x="825286" y="166525"/>
              </a:cxn>
              <a:cxn ang="0">
                <a:pos x="816893" y="177627"/>
              </a:cxn>
              <a:cxn ang="0">
                <a:pos x="814096" y="177627"/>
              </a:cxn>
              <a:cxn ang="0">
                <a:pos x="388863" y="166525"/>
              </a:cxn>
              <a:cxn ang="0">
                <a:pos x="47558" y="166525"/>
              </a:cxn>
              <a:cxn ang="0">
                <a:pos x="0" y="119343"/>
              </a:cxn>
              <a:cxn ang="0">
                <a:pos x="436422" y="119343"/>
              </a:cxn>
              <a:cxn ang="0">
                <a:pos x="777727" y="119343"/>
              </a:cxn>
              <a:cxn ang="0">
                <a:pos x="786120" y="108241"/>
              </a:cxn>
              <a:cxn ang="0">
                <a:pos x="788918" y="108241"/>
              </a:cxn>
              <a:cxn ang="0">
                <a:pos x="1214150" y="119343"/>
              </a:cxn>
              <a:cxn ang="0">
                <a:pos x="1552658" y="119343"/>
              </a:cxn>
              <a:cxn ang="0">
                <a:pos x="1600217" y="166525"/>
              </a:cxn>
              <a:cxn ang="0">
                <a:pos x="1384803" y="255339"/>
              </a:cxn>
            </a:cxnLst>
            <a:rect l="0" t="0" r="0" b="0"/>
            <a:pathLst>
              <a:path w="572" h="103">
                <a:moveTo>
                  <a:pt x="495" y="92"/>
                </a:moveTo>
                <a:cubicBezTo>
                  <a:pt x="466" y="92"/>
                  <a:pt x="438" y="81"/>
                  <a:pt x="417" y="60"/>
                </a:cubicBezTo>
                <a:cubicBezTo>
                  <a:pt x="383" y="26"/>
                  <a:pt x="329" y="26"/>
                  <a:pt x="295" y="60"/>
                </a:cubicBezTo>
                <a:cubicBezTo>
                  <a:pt x="292" y="64"/>
                  <a:pt x="292" y="64"/>
                  <a:pt x="292" y="64"/>
                </a:cubicBezTo>
                <a:cubicBezTo>
                  <a:pt x="291" y="64"/>
                  <a:pt x="291" y="64"/>
                  <a:pt x="291" y="64"/>
                </a:cubicBezTo>
                <a:cubicBezTo>
                  <a:pt x="248" y="103"/>
                  <a:pt x="181" y="102"/>
                  <a:pt x="139" y="60"/>
                </a:cubicBezTo>
                <a:cubicBezTo>
                  <a:pt x="106" y="26"/>
                  <a:pt x="51" y="26"/>
                  <a:pt x="17" y="60"/>
                </a:cubicBezTo>
                <a:cubicBezTo>
                  <a:pt x="0" y="43"/>
                  <a:pt x="0" y="43"/>
                  <a:pt x="0" y="43"/>
                </a:cubicBezTo>
                <a:cubicBezTo>
                  <a:pt x="43" y="0"/>
                  <a:pt x="113" y="0"/>
                  <a:pt x="156" y="43"/>
                </a:cubicBezTo>
                <a:cubicBezTo>
                  <a:pt x="190" y="77"/>
                  <a:pt x="244" y="77"/>
                  <a:pt x="278" y="43"/>
                </a:cubicBezTo>
                <a:cubicBezTo>
                  <a:pt x="281" y="39"/>
                  <a:pt x="281" y="39"/>
                  <a:pt x="281" y="39"/>
                </a:cubicBezTo>
                <a:cubicBezTo>
                  <a:pt x="282" y="39"/>
                  <a:pt x="282" y="39"/>
                  <a:pt x="282" y="39"/>
                </a:cubicBezTo>
                <a:cubicBezTo>
                  <a:pt x="325" y="0"/>
                  <a:pt x="392" y="1"/>
                  <a:pt x="434" y="43"/>
                </a:cubicBezTo>
                <a:cubicBezTo>
                  <a:pt x="467" y="77"/>
                  <a:pt x="522" y="77"/>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sp>
        <p:nvSpPr>
          <p:cNvPr id="17427" name="任意多边形 49"/>
          <p:cNvSpPr/>
          <p:nvPr>
            <p:custDataLst>
              <p:tags r:id="rId20"/>
            </p:custDataLst>
          </p:nvPr>
        </p:nvSpPr>
        <p:spPr>
          <a:xfrm>
            <a:off x="238125" y="2638743"/>
            <a:ext cx="1600200" cy="285750"/>
          </a:xfrm>
          <a:custGeom>
            <a:avLst/>
            <a:gdLst/>
            <a:ahLst/>
            <a:cxnLst>
              <a:cxn ang="0">
                <a:pos x="1384803" y="257842"/>
              </a:cxn>
              <a:cxn ang="0">
                <a:pos x="1166591" y="168158"/>
              </a:cxn>
              <a:cxn ang="0">
                <a:pos x="825286" y="168158"/>
              </a:cxn>
              <a:cxn ang="0">
                <a:pos x="816893" y="176566"/>
              </a:cxn>
              <a:cxn ang="0">
                <a:pos x="814096" y="176566"/>
              </a:cxn>
              <a:cxn ang="0">
                <a:pos x="388863" y="168158"/>
              </a:cxn>
              <a:cxn ang="0">
                <a:pos x="47558" y="168158"/>
              </a:cxn>
              <a:cxn ang="0">
                <a:pos x="0" y="120513"/>
              </a:cxn>
              <a:cxn ang="0">
                <a:pos x="436422" y="120513"/>
              </a:cxn>
              <a:cxn ang="0">
                <a:pos x="777727" y="120513"/>
              </a:cxn>
              <a:cxn ang="0">
                <a:pos x="786120" y="109302"/>
              </a:cxn>
              <a:cxn ang="0">
                <a:pos x="788918" y="109302"/>
              </a:cxn>
              <a:cxn ang="0">
                <a:pos x="1214150" y="120513"/>
              </a:cxn>
              <a:cxn ang="0">
                <a:pos x="1552658" y="120513"/>
              </a:cxn>
              <a:cxn ang="0">
                <a:pos x="1600217" y="168158"/>
              </a:cxn>
              <a:cxn ang="0">
                <a:pos x="1384803" y="257842"/>
              </a:cxn>
            </a:cxnLst>
            <a:rect l="0" t="0" r="0" b="0"/>
            <a:pathLst>
              <a:path w="572" h="102">
                <a:moveTo>
                  <a:pt x="495" y="92"/>
                </a:moveTo>
                <a:cubicBezTo>
                  <a:pt x="466" y="92"/>
                  <a:pt x="438" y="81"/>
                  <a:pt x="417" y="60"/>
                </a:cubicBezTo>
                <a:cubicBezTo>
                  <a:pt x="383" y="26"/>
                  <a:pt x="329" y="26"/>
                  <a:pt x="295" y="60"/>
                </a:cubicBezTo>
                <a:cubicBezTo>
                  <a:pt x="292" y="63"/>
                  <a:pt x="292" y="63"/>
                  <a:pt x="292" y="63"/>
                </a:cubicBezTo>
                <a:cubicBezTo>
                  <a:pt x="291" y="63"/>
                  <a:pt x="291" y="63"/>
                  <a:pt x="291" y="63"/>
                </a:cubicBezTo>
                <a:cubicBezTo>
                  <a:pt x="248" y="102"/>
                  <a:pt x="181" y="101"/>
                  <a:pt x="139" y="60"/>
                </a:cubicBezTo>
                <a:cubicBezTo>
                  <a:pt x="106" y="26"/>
                  <a:pt x="51" y="26"/>
                  <a:pt x="17" y="60"/>
                </a:cubicBezTo>
                <a:cubicBezTo>
                  <a:pt x="0" y="43"/>
                  <a:pt x="0" y="43"/>
                  <a:pt x="0" y="43"/>
                </a:cubicBezTo>
                <a:cubicBezTo>
                  <a:pt x="43" y="0"/>
                  <a:pt x="113" y="0"/>
                  <a:pt x="156" y="43"/>
                </a:cubicBezTo>
                <a:cubicBezTo>
                  <a:pt x="190" y="76"/>
                  <a:pt x="244" y="76"/>
                  <a:pt x="278" y="43"/>
                </a:cubicBezTo>
                <a:cubicBezTo>
                  <a:pt x="281" y="39"/>
                  <a:pt x="281" y="39"/>
                  <a:pt x="281" y="39"/>
                </a:cubicBezTo>
                <a:cubicBezTo>
                  <a:pt x="282" y="39"/>
                  <a:pt x="282" y="39"/>
                  <a:pt x="282" y="39"/>
                </a:cubicBezTo>
                <a:cubicBezTo>
                  <a:pt x="325" y="0"/>
                  <a:pt x="392" y="1"/>
                  <a:pt x="434" y="43"/>
                </a:cubicBezTo>
                <a:cubicBezTo>
                  <a:pt x="467" y="76"/>
                  <a:pt x="522" y="76"/>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cxnSp>
        <p:nvCxnSpPr>
          <p:cNvPr id="4" name="直接连接符 3"/>
          <p:cNvCxnSpPr/>
          <p:nvPr>
            <p:custDataLst>
              <p:tags r:id="rId21"/>
            </p:custDataLst>
          </p:nvPr>
        </p:nvCxnSpPr>
        <p:spPr>
          <a:xfrm>
            <a:off x="3596005" y="1703705"/>
            <a:ext cx="8186420" cy="0"/>
          </a:xfrm>
          <a:prstGeom prst="line">
            <a:avLst/>
          </a:prstGeom>
          <a:ln>
            <a:solidFill>
              <a:schemeClr val="tx1">
                <a:lumMod val="25000"/>
                <a:lumOff val="75000"/>
              </a:schemeClr>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cxnSp>
        <p:nvCxnSpPr>
          <p:cNvPr id="52" name="直接连接符 51"/>
          <p:cNvCxnSpPr/>
          <p:nvPr>
            <p:custDataLst>
              <p:tags r:id="rId22"/>
            </p:custDataLst>
          </p:nvPr>
        </p:nvCxnSpPr>
        <p:spPr>
          <a:xfrm>
            <a:off x="3014663" y="3848418"/>
            <a:ext cx="8880475" cy="0"/>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53" name="文本框 52"/>
          <p:cNvSpPr txBox="1"/>
          <p:nvPr>
            <p:custDataLst>
              <p:tags r:id="rId23"/>
            </p:custDataLst>
          </p:nvPr>
        </p:nvSpPr>
        <p:spPr>
          <a:xfrm>
            <a:off x="3429000" y="1748155"/>
            <a:ext cx="3946525" cy="2046288"/>
          </a:xfrm>
          <a:prstGeom prst="rect">
            <a:avLst/>
          </a:prstGeom>
          <a:noFill/>
        </p:spPr>
        <p:txBody>
          <a:bodyPr wrap="square" lIns="90000" tIns="0" rIns="90000" bIns="46800" rtlCol="0">
            <a:noAutofit/>
          </a:bodyPr>
          <a:lstStyle/>
          <a:p>
            <a:pPr fontAlgn="auto">
              <a:lnSpc>
                <a:spcPct val="120000"/>
              </a:lnSpc>
            </a:pPr>
            <a:r>
              <a:rPr lang="zh-CN" altLang="en-US" sz="1600" spc="150" noProof="1">
                <a:solidFill>
                  <a:srgbClr val="0070C0"/>
                </a:solidFill>
                <a:latin typeface="微软雅黑" panose="020B0503020204020204" charset="-122"/>
                <a:ea typeface="微软雅黑" panose="020B0503020204020204" charset="-122"/>
                <a:cs typeface="+mn-cs"/>
              </a:rPr>
              <a:t>定义：</a:t>
            </a:r>
            <a:r>
              <a:rPr lang="zh-CN" altLang="en-US" sz="1600" spc="150" noProof="1">
                <a:latin typeface="微软雅黑" panose="020B0503020204020204" charset="-122"/>
                <a:ea typeface="微软雅黑" panose="020B0503020204020204" charset="-122"/>
                <a:cs typeface="+mn-cs"/>
              </a:rPr>
              <a:t>人视为管理的主要对象及组织的最重要资源,通过激励、调动和发挥员工的积极性和创造性,引导员工去实现预定的目标</a:t>
            </a:r>
            <a:r>
              <a:rPr lang="zh-CN" altLang="en-US" sz="1600" spc="150" noProof="1">
                <a:latin typeface="微软雅黑" panose="020B0503020204020204" charset="-122"/>
                <a:ea typeface="微软雅黑" panose="020B0503020204020204" charset="-122"/>
              </a:rPr>
              <a:t>。</a:t>
            </a:r>
          </a:p>
          <a:p>
            <a:pPr fontAlgn="auto">
              <a:lnSpc>
                <a:spcPct val="120000"/>
              </a:lnSpc>
            </a:pPr>
            <a:r>
              <a:rPr lang="zh-CN" altLang="en-US" sz="1600" spc="150" noProof="1">
                <a:solidFill>
                  <a:srgbClr val="0070C0"/>
                </a:solidFill>
                <a:latin typeface="微软雅黑" panose="020B0503020204020204" charset="-122"/>
                <a:ea typeface="微软雅黑" panose="020B0503020204020204" charset="-122"/>
              </a:rPr>
              <a:t>目的</a:t>
            </a:r>
            <a:r>
              <a:rPr lang="zh-CN" altLang="en-US" sz="1600" spc="150" noProof="1">
                <a:latin typeface="微软雅黑" panose="020B0503020204020204" charset="-122"/>
                <a:ea typeface="微软雅黑" panose="020B0503020204020204" charset="-122"/>
              </a:rPr>
              <a:t>：运用一切可以运用的手段,发挥和应用好组织中最特殊的要素——人的作用。</a:t>
            </a:r>
          </a:p>
        </p:txBody>
      </p:sp>
      <p:sp>
        <p:nvSpPr>
          <p:cNvPr id="54" name="文本框 53"/>
          <p:cNvSpPr txBox="1"/>
          <p:nvPr>
            <p:custDataLst>
              <p:tags r:id="rId24"/>
            </p:custDataLst>
          </p:nvPr>
        </p:nvSpPr>
        <p:spPr>
          <a:xfrm>
            <a:off x="3556000" y="1278255"/>
            <a:ext cx="3273425" cy="4254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F74AD"/>
                </a:solidFill>
                <a:latin typeface="微软雅黑" panose="020B0503020204020204" charset="-122"/>
                <a:ea typeface="微软雅黑" panose="020B0503020204020204" charset="-122"/>
                <a:cs typeface="+mn-ea"/>
              </a:rPr>
              <a:t>(一)人本管理</a:t>
            </a:r>
          </a:p>
        </p:txBody>
      </p:sp>
      <p:sp>
        <p:nvSpPr>
          <p:cNvPr id="55" name="椭圆 54"/>
          <p:cNvSpPr/>
          <p:nvPr>
            <p:custDataLst>
              <p:tags r:id="rId25"/>
            </p:custDataLst>
          </p:nvPr>
        </p:nvSpPr>
        <p:spPr>
          <a:xfrm>
            <a:off x="2803525" y="1548130"/>
            <a:ext cx="623888" cy="623888"/>
          </a:xfrm>
          <a:prstGeom prst="ellipse">
            <a:avLst/>
          </a:prstGeom>
          <a:solidFill>
            <a:srgbClr val="1F74AD"/>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33" name="任意多边形 30"/>
          <p:cNvSpPr/>
          <p:nvPr>
            <p:custDataLst>
              <p:tags r:id="rId26"/>
            </p:custDataLst>
          </p:nvPr>
        </p:nvSpPr>
        <p:spPr>
          <a:xfrm>
            <a:off x="2957513" y="1703705"/>
            <a:ext cx="317500"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57" name="文本框 56"/>
          <p:cNvSpPr txBox="1"/>
          <p:nvPr>
            <p:custDataLst>
              <p:tags r:id="rId27"/>
            </p:custDataLst>
          </p:nvPr>
        </p:nvSpPr>
        <p:spPr>
          <a:xfrm>
            <a:off x="3275013" y="4235768"/>
            <a:ext cx="4100513" cy="2179638"/>
          </a:xfrm>
          <a:prstGeom prst="rect">
            <a:avLst/>
          </a:prstGeom>
          <a:noFill/>
        </p:spPr>
        <p:txBody>
          <a:bodyPr wrap="square" lIns="90000" tIns="0" rIns="90000" bIns="46800" rtlCol="0">
            <a:noAutofit/>
          </a:bodyPr>
          <a:lstStyle/>
          <a:p>
            <a:pPr fontAlgn="auto">
              <a:lnSpc>
                <a:spcPct val="120000"/>
              </a:lnSpc>
            </a:pPr>
            <a:r>
              <a:rPr lang="zh-CN" altLang="en-US" sz="1600" spc="150" noProof="1">
                <a:solidFill>
                  <a:srgbClr val="0070C0"/>
                </a:solidFill>
                <a:latin typeface="微软雅黑" panose="020B0503020204020204" charset="-122"/>
                <a:ea typeface="微软雅黑" panose="020B0503020204020204" charset="-122"/>
              </a:rPr>
              <a:t>内容：</a:t>
            </a:r>
            <a:r>
              <a:rPr lang="zh-CN" altLang="en-US" sz="1600" spc="150" noProof="1">
                <a:latin typeface="微软雅黑" panose="020B0503020204020204" charset="-122"/>
                <a:ea typeface="微软雅黑" panose="020B0503020204020204" charset="-122"/>
              </a:rPr>
              <a:t>(1)培养组织成员的自我超越意识。(2)改善心智模式。(3)建立共同愿景。(4)搞好团体学习。(5)运用系统思考。</a:t>
            </a:r>
          </a:p>
          <a:p>
            <a:pPr fontAlgn="auto">
              <a:lnSpc>
                <a:spcPct val="120000"/>
              </a:lnSpc>
            </a:pPr>
            <a:r>
              <a:rPr lang="zh-CN" altLang="en-US" sz="1600" spc="150" noProof="1">
                <a:solidFill>
                  <a:srgbClr val="0070C0"/>
                </a:solidFill>
                <a:latin typeface="微软雅黑" panose="020B0503020204020204" charset="-122"/>
                <a:ea typeface="微软雅黑" panose="020B0503020204020204" charset="-122"/>
              </a:rPr>
              <a:t>特点：</a:t>
            </a:r>
            <a:r>
              <a:rPr lang="zh-CN" altLang="en-US" sz="1600" spc="150" noProof="1">
                <a:latin typeface="微软雅黑" panose="020B0503020204020204" charset="-122"/>
                <a:ea typeface="微软雅黑" panose="020B0503020204020204" charset="-122"/>
              </a:rPr>
              <a:t>全体成员有共同的愿景和理想;善于不断学习;具有扁平式的组织结构;员工能自主、自觉性管理;员工家庭与事业平衡;领导者的角色改变为设计师、服务者和老师。</a:t>
            </a:r>
          </a:p>
        </p:txBody>
      </p:sp>
      <p:sp>
        <p:nvSpPr>
          <p:cNvPr id="58" name="文本框 57"/>
          <p:cNvSpPr txBox="1"/>
          <p:nvPr>
            <p:custDataLst>
              <p:tags r:id="rId28"/>
            </p:custDataLst>
          </p:nvPr>
        </p:nvSpPr>
        <p:spPr>
          <a:xfrm>
            <a:off x="3556000" y="3784918"/>
            <a:ext cx="3273425"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AA3AA"/>
                </a:solidFill>
                <a:latin typeface="微软雅黑" panose="020B0503020204020204" charset="-122"/>
                <a:ea typeface="微软雅黑" panose="020B0503020204020204" charset="-122"/>
                <a:cs typeface="+mn-ea"/>
              </a:rPr>
              <a:t>(三)学习型组织</a:t>
            </a:r>
          </a:p>
        </p:txBody>
      </p:sp>
      <p:sp>
        <p:nvSpPr>
          <p:cNvPr id="59" name="椭圆 58"/>
          <p:cNvSpPr/>
          <p:nvPr>
            <p:custDataLst>
              <p:tags r:id="rId29"/>
            </p:custDataLst>
          </p:nvPr>
        </p:nvSpPr>
        <p:spPr>
          <a:xfrm>
            <a:off x="2832100" y="3781743"/>
            <a:ext cx="623888" cy="623888"/>
          </a:xfrm>
          <a:prstGeom prst="ellipse">
            <a:avLst/>
          </a:prstGeom>
          <a:solidFill>
            <a:srgbClr val="1AA3AA"/>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solidFill>
                <a:srgbClr val="1AA3AA"/>
              </a:solidFill>
              <a:latin typeface="微软雅黑" panose="020B0503020204020204" charset="-122"/>
              <a:ea typeface="微软雅黑" panose="020B0503020204020204" charset="-122"/>
            </a:endParaRPr>
          </a:p>
        </p:txBody>
      </p:sp>
      <p:sp>
        <p:nvSpPr>
          <p:cNvPr id="17437" name="任意多边形 25"/>
          <p:cNvSpPr/>
          <p:nvPr>
            <p:custDataLst>
              <p:tags r:id="rId30"/>
            </p:custDataLst>
          </p:nvPr>
        </p:nvSpPr>
        <p:spPr>
          <a:xfrm>
            <a:off x="2986088" y="3894455"/>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cxnSp>
        <p:nvCxnSpPr>
          <p:cNvPr id="61" name="直接连接符 60"/>
          <p:cNvCxnSpPr/>
          <p:nvPr>
            <p:custDataLst>
              <p:tags r:id="rId31"/>
            </p:custDataLst>
          </p:nvPr>
        </p:nvCxnSpPr>
        <p:spPr>
          <a:xfrm>
            <a:off x="7505700" y="1765618"/>
            <a:ext cx="0" cy="4098925"/>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62" name="文本框 61"/>
          <p:cNvSpPr txBox="1"/>
          <p:nvPr>
            <p:custDataLst>
              <p:tags r:id="rId32"/>
            </p:custDataLst>
          </p:nvPr>
        </p:nvSpPr>
        <p:spPr>
          <a:xfrm>
            <a:off x="7847013" y="1748155"/>
            <a:ext cx="4048125" cy="2046288"/>
          </a:xfrm>
          <a:prstGeom prst="rect">
            <a:avLst/>
          </a:prstGeom>
          <a:noFill/>
        </p:spPr>
        <p:txBody>
          <a:bodyPr wrap="square" lIns="90000" tIns="0" rIns="90000" bIns="46800" rtlCol="0">
            <a:noAutofit/>
          </a:bodyPr>
          <a:lstStyle/>
          <a:p>
            <a:pPr fontAlgn="auto">
              <a:lnSpc>
                <a:spcPct val="120000"/>
              </a:lnSpc>
            </a:pPr>
            <a:r>
              <a:rPr lang="en-US" altLang="zh-CN" sz="1600" spc="150" noProof="1">
                <a:solidFill>
                  <a:srgbClr val="0070C0"/>
                </a:solidFill>
                <a:latin typeface="微软雅黑" panose="020B0503020204020204" charset="-122"/>
                <a:ea typeface="微软雅黑" panose="020B0503020204020204" charset="-122"/>
              </a:rPr>
              <a:t> </a:t>
            </a:r>
            <a:r>
              <a:rPr lang="zh-CN" altLang="en-US" sz="1600" spc="150" noProof="1">
                <a:solidFill>
                  <a:srgbClr val="0070C0"/>
                </a:solidFill>
                <a:latin typeface="微软雅黑" panose="020B0503020204020204" charset="-122"/>
                <a:ea typeface="微软雅黑" panose="020B0503020204020204" charset="-122"/>
              </a:rPr>
              <a:t>定义</a:t>
            </a:r>
            <a:r>
              <a:rPr lang="zh-CN" altLang="en-US" sz="1600" spc="150" noProof="1">
                <a:latin typeface="微软雅黑" panose="020B0503020204020204" charset="-122"/>
                <a:ea typeface="微软雅黑" panose="020B0503020204020204" charset="-122"/>
              </a:rPr>
              <a:t>:将组织的作业流程做根本的重新思考与彻底翻新,以便在成本、品质、服务与速度上获得戏剧化的改善。</a:t>
            </a:r>
          </a:p>
          <a:p>
            <a:pPr fontAlgn="auto">
              <a:lnSpc>
                <a:spcPct val="120000"/>
              </a:lnSpc>
            </a:pPr>
            <a:r>
              <a:rPr lang="zh-CN" altLang="en-US" sz="1600" spc="150" noProof="1">
                <a:solidFill>
                  <a:srgbClr val="0070C0"/>
                </a:solidFill>
                <a:latin typeface="微软雅黑" panose="020B0503020204020204" charset="-122"/>
                <a:ea typeface="微软雅黑" panose="020B0503020204020204" charset="-122"/>
              </a:rPr>
              <a:t>中心思想</a:t>
            </a:r>
            <a:r>
              <a:rPr lang="zh-CN" altLang="en-US" sz="1600" spc="150" noProof="1">
                <a:latin typeface="微软雅黑" panose="020B0503020204020204" charset="-122"/>
                <a:ea typeface="微软雅黑" panose="020B0503020204020204" charset="-122"/>
              </a:rPr>
              <a:t>：强调组织必须采取激烈的手段,彻底改变工作方法,强调组织流程要“一切重新开始”,摆脱以往陈旧的流程框架。</a:t>
            </a:r>
          </a:p>
        </p:txBody>
      </p:sp>
      <p:sp>
        <p:nvSpPr>
          <p:cNvPr id="63" name="文本框 62"/>
          <p:cNvSpPr txBox="1"/>
          <p:nvPr>
            <p:custDataLst>
              <p:tags r:id="rId33"/>
            </p:custDataLst>
          </p:nvPr>
        </p:nvSpPr>
        <p:spPr>
          <a:xfrm>
            <a:off x="8382000" y="1254443"/>
            <a:ext cx="3271838" cy="449263"/>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3498DB"/>
                </a:solidFill>
                <a:latin typeface="微软雅黑" panose="020B0503020204020204" charset="-122"/>
                <a:ea typeface="微软雅黑" panose="020B0503020204020204" charset="-122"/>
                <a:cs typeface="+mn-ea"/>
              </a:rPr>
              <a:t>(二)组织再造</a:t>
            </a:r>
          </a:p>
        </p:txBody>
      </p:sp>
      <p:sp>
        <p:nvSpPr>
          <p:cNvPr id="64" name="椭圆 63"/>
          <p:cNvSpPr/>
          <p:nvPr>
            <p:custDataLst>
              <p:tags r:id="rId34"/>
            </p:custDataLst>
          </p:nvPr>
        </p:nvSpPr>
        <p:spPr>
          <a:xfrm>
            <a:off x="7375525" y="1548130"/>
            <a:ext cx="623888" cy="623888"/>
          </a:xfrm>
          <a:prstGeom prst="ellipse">
            <a:avLst/>
          </a:prstGeom>
          <a:solidFill>
            <a:srgbClr val="3498D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2" name="任意多边形 20"/>
          <p:cNvSpPr/>
          <p:nvPr>
            <p:custDataLst>
              <p:tags r:id="rId35"/>
            </p:custDataLst>
          </p:nvPr>
        </p:nvSpPr>
        <p:spPr>
          <a:xfrm>
            <a:off x="7527925" y="1703705"/>
            <a:ext cx="319088"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66" name="文本框 65"/>
          <p:cNvSpPr txBox="1"/>
          <p:nvPr>
            <p:custDataLst>
              <p:tags r:id="rId36"/>
            </p:custDataLst>
          </p:nvPr>
        </p:nvSpPr>
        <p:spPr>
          <a:xfrm>
            <a:off x="8004175" y="4345305"/>
            <a:ext cx="3778250" cy="1958975"/>
          </a:xfrm>
          <a:prstGeom prst="rect">
            <a:avLst/>
          </a:prstGeom>
          <a:noFill/>
        </p:spPr>
        <p:txBody>
          <a:bodyPr wrap="square" lIns="90000" tIns="0" rIns="90000" bIns="46800" rtlCol="0">
            <a:noAutofit/>
          </a:bodyPr>
          <a:lstStyle/>
          <a:p>
            <a:pPr fontAlgn="auto">
              <a:lnSpc>
                <a:spcPct val="120000"/>
              </a:lnSpc>
            </a:pPr>
            <a:r>
              <a:rPr lang="zh-CN" altLang="en-US" sz="1600" spc="150" noProof="1">
                <a:latin typeface="微软雅黑" panose="020B0503020204020204" charset="-122"/>
                <a:ea typeface="微软雅黑" panose="020B0503020204020204" charset="-122"/>
              </a:rPr>
              <a:t>21世纪企业的生存能力将取决于它的应变能力,取决于它是否能跟上外界环境变化的规模与速度,取决于它是否能以全球战略眼光来进行全球资源整合。而有效的管理者则需要适应不同的文化、不同的制度和不同的技术。</a:t>
            </a:r>
          </a:p>
        </p:txBody>
      </p:sp>
      <p:sp>
        <p:nvSpPr>
          <p:cNvPr id="67" name="文本框 66"/>
          <p:cNvSpPr txBox="1"/>
          <p:nvPr>
            <p:custDataLst>
              <p:tags r:id="rId37"/>
            </p:custDataLst>
          </p:nvPr>
        </p:nvSpPr>
        <p:spPr>
          <a:xfrm>
            <a:off x="8382000" y="3894455"/>
            <a:ext cx="3552825"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69A35B"/>
                </a:solidFill>
                <a:latin typeface="微软雅黑" panose="020B0503020204020204" charset="-122"/>
                <a:ea typeface="微软雅黑" panose="020B0503020204020204" charset="-122"/>
                <a:cs typeface="+mn-ea"/>
              </a:rPr>
              <a:t>(四)全球化与跨文化管理</a:t>
            </a:r>
          </a:p>
        </p:txBody>
      </p:sp>
      <p:sp>
        <p:nvSpPr>
          <p:cNvPr id="68" name="椭圆 67"/>
          <p:cNvSpPr/>
          <p:nvPr>
            <p:custDataLst>
              <p:tags r:id="rId38"/>
            </p:custDataLst>
          </p:nvPr>
        </p:nvSpPr>
        <p:spPr>
          <a:xfrm>
            <a:off x="7380288" y="3927793"/>
            <a:ext cx="623888" cy="623888"/>
          </a:xfrm>
          <a:prstGeom prst="ellipse">
            <a:avLst/>
          </a:prstGeom>
          <a:solidFill>
            <a:srgbClr val="69A35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6" name="任意多边形 15"/>
          <p:cNvSpPr/>
          <p:nvPr>
            <p:custDataLst>
              <p:tags r:id="rId39"/>
            </p:custDataLst>
          </p:nvPr>
        </p:nvSpPr>
        <p:spPr>
          <a:xfrm>
            <a:off x="7534275" y="4083368"/>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人力资源管理理论发展新趋势</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人力资源管理的基本理论</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424"/>
                                        </p:tgtEl>
                                        <p:attrNameLst>
                                          <p:attrName>style.visibility</p:attrName>
                                        </p:attrNameLst>
                                      </p:cBhvr>
                                      <p:to>
                                        <p:strVal val="visible"/>
                                      </p:to>
                                    </p:set>
                                    <p:anim calcmode="lin" valueType="num">
                                      <p:cBhvr additive="base">
                                        <p:cTn id="7" dur="500" fill="hold"/>
                                        <p:tgtEl>
                                          <p:spTgt spid="17424"/>
                                        </p:tgtEl>
                                        <p:attrNameLst>
                                          <p:attrName>ppt_x</p:attrName>
                                        </p:attrNameLst>
                                      </p:cBhvr>
                                      <p:tavLst>
                                        <p:tav tm="0">
                                          <p:val>
                                            <p:strVal val="#ppt_x"/>
                                          </p:val>
                                        </p:tav>
                                        <p:tav tm="100000">
                                          <p:val>
                                            <p:strVal val="#ppt_x"/>
                                          </p:val>
                                        </p:tav>
                                      </p:tavLst>
                                    </p:anim>
                                    <p:anim calcmode="lin" valueType="num">
                                      <p:cBhvr additive="base">
                                        <p:cTn id="8" dur="500" fill="hold"/>
                                        <p:tgtEl>
                                          <p:spTgt spid="1742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7425"/>
                                        </p:tgtEl>
                                        <p:attrNameLst>
                                          <p:attrName>style.visibility</p:attrName>
                                        </p:attrNameLst>
                                      </p:cBhvr>
                                      <p:to>
                                        <p:strVal val="visible"/>
                                      </p:to>
                                    </p:set>
                                    <p:anim calcmode="lin" valueType="num">
                                      <p:cBhvr additive="base">
                                        <p:cTn id="11" dur="500" fill="hold"/>
                                        <p:tgtEl>
                                          <p:spTgt spid="17425"/>
                                        </p:tgtEl>
                                        <p:attrNameLst>
                                          <p:attrName>ppt_x</p:attrName>
                                        </p:attrNameLst>
                                      </p:cBhvr>
                                      <p:tavLst>
                                        <p:tav tm="0">
                                          <p:val>
                                            <p:strVal val="#ppt_x"/>
                                          </p:val>
                                        </p:tav>
                                        <p:tav tm="100000">
                                          <p:val>
                                            <p:strVal val="#ppt_x"/>
                                          </p:val>
                                        </p:tav>
                                      </p:tavLst>
                                    </p:anim>
                                    <p:anim calcmode="lin" valueType="num">
                                      <p:cBhvr additive="base">
                                        <p:cTn id="12" dur="500" fill="hold"/>
                                        <p:tgtEl>
                                          <p:spTgt spid="1742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ppt_x"/>
                                          </p:val>
                                        </p:tav>
                                        <p:tav tm="100000">
                                          <p:val>
                                            <p:strVal val="#ppt_x"/>
                                          </p:val>
                                        </p:tav>
                                      </p:tavLst>
                                    </p:anim>
                                    <p:anim calcmode="lin" valueType="num">
                                      <p:cBhvr additive="base">
                                        <p:cTn id="20" dur="500" fill="hold"/>
                                        <p:tgtEl>
                                          <p:spTgt spid="5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additive="base">
                                        <p:cTn id="23" dur="500" fill="hold"/>
                                        <p:tgtEl>
                                          <p:spTgt spid="53"/>
                                        </p:tgtEl>
                                        <p:attrNameLst>
                                          <p:attrName>ppt_x</p:attrName>
                                        </p:attrNameLst>
                                      </p:cBhvr>
                                      <p:tavLst>
                                        <p:tav tm="0">
                                          <p:val>
                                            <p:strVal val="#ppt_x"/>
                                          </p:val>
                                        </p:tav>
                                        <p:tav tm="100000">
                                          <p:val>
                                            <p:strVal val="#ppt_x"/>
                                          </p:val>
                                        </p:tav>
                                      </p:tavLst>
                                    </p:anim>
                                    <p:anim calcmode="lin" valueType="num">
                                      <p:cBhvr additive="base">
                                        <p:cTn id="24" dur="500" fill="hold"/>
                                        <p:tgtEl>
                                          <p:spTgt spid="5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 calcmode="lin" valueType="num">
                                      <p:cBhvr additive="base">
                                        <p:cTn id="27" dur="500" fill="hold"/>
                                        <p:tgtEl>
                                          <p:spTgt spid="54"/>
                                        </p:tgtEl>
                                        <p:attrNameLst>
                                          <p:attrName>ppt_x</p:attrName>
                                        </p:attrNameLst>
                                      </p:cBhvr>
                                      <p:tavLst>
                                        <p:tav tm="0">
                                          <p:val>
                                            <p:strVal val="#ppt_x"/>
                                          </p:val>
                                        </p:tav>
                                        <p:tav tm="100000">
                                          <p:val>
                                            <p:strVal val="#ppt_x"/>
                                          </p:val>
                                        </p:tav>
                                      </p:tavLst>
                                    </p:anim>
                                    <p:anim calcmode="lin" valueType="num">
                                      <p:cBhvr additive="base">
                                        <p:cTn id="28" dur="500" fill="hold"/>
                                        <p:tgtEl>
                                          <p:spTgt spid="5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additive="base">
                                        <p:cTn id="31" dur="500" fill="hold"/>
                                        <p:tgtEl>
                                          <p:spTgt spid="55"/>
                                        </p:tgtEl>
                                        <p:attrNameLst>
                                          <p:attrName>ppt_x</p:attrName>
                                        </p:attrNameLst>
                                      </p:cBhvr>
                                      <p:tavLst>
                                        <p:tav tm="0">
                                          <p:val>
                                            <p:strVal val="#ppt_x"/>
                                          </p:val>
                                        </p:tav>
                                        <p:tav tm="100000">
                                          <p:val>
                                            <p:strVal val="#ppt_x"/>
                                          </p:val>
                                        </p:tav>
                                      </p:tavLst>
                                    </p:anim>
                                    <p:anim calcmode="lin" valueType="num">
                                      <p:cBhvr additive="base">
                                        <p:cTn id="32" dur="500" fill="hold"/>
                                        <p:tgtEl>
                                          <p:spTgt spid="5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7433"/>
                                        </p:tgtEl>
                                        <p:attrNameLst>
                                          <p:attrName>style.visibility</p:attrName>
                                        </p:attrNameLst>
                                      </p:cBhvr>
                                      <p:to>
                                        <p:strVal val="visible"/>
                                      </p:to>
                                    </p:set>
                                    <p:anim calcmode="lin" valueType="num">
                                      <p:cBhvr additive="base">
                                        <p:cTn id="35" dur="500" fill="hold"/>
                                        <p:tgtEl>
                                          <p:spTgt spid="17433"/>
                                        </p:tgtEl>
                                        <p:attrNameLst>
                                          <p:attrName>ppt_x</p:attrName>
                                        </p:attrNameLst>
                                      </p:cBhvr>
                                      <p:tavLst>
                                        <p:tav tm="0">
                                          <p:val>
                                            <p:strVal val="#ppt_x"/>
                                          </p:val>
                                        </p:tav>
                                        <p:tav tm="100000">
                                          <p:val>
                                            <p:strVal val="#ppt_x"/>
                                          </p:val>
                                        </p:tav>
                                      </p:tavLst>
                                    </p:anim>
                                    <p:anim calcmode="lin" valueType="num">
                                      <p:cBhvr additive="base">
                                        <p:cTn id="36" dur="500" fill="hold"/>
                                        <p:tgtEl>
                                          <p:spTgt spid="174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7"/>
                                        </p:tgtEl>
                                        <p:attrNameLst>
                                          <p:attrName>style.visibility</p:attrName>
                                        </p:attrNameLst>
                                      </p:cBhvr>
                                      <p:to>
                                        <p:strVal val="visible"/>
                                      </p:to>
                                    </p:set>
                                    <p:anim calcmode="lin" valueType="num">
                                      <p:cBhvr additive="base">
                                        <p:cTn id="39" dur="500" fill="hold"/>
                                        <p:tgtEl>
                                          <p:spTgt spid="57"/>
                                        </p:tgtEl>
                                        <p:attrNameLst>
                                          <p:attrName>ppt_x</p:attrName>
                                        </p:attrNameLst>
                                      </p:cBhvr>
                                      <p:tavLst>
                                        <p:tav tm="0">
                                          <p:val>
                                            <p:strVal val="#ppt_x"/>
                                          </p:val>
                                        </p:tav>
                                        <p:tav tm="100000">
                                          <p:val>
                                            <p:strVal val="#ppt_x"/>
                                          </p:val>
                                        </p:tav>
                                      </p:tavLst>
                                    </p:anim>
                                    <p:anim calcmode="lin" valueType="num">
                                      <p:cBhvr additive="base">
                                        <p:cTn id="40" dur="500" fill="hold"/>
                                        <p:tgtEl>
                                          <p:spTgt spid="5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8"/>
                                        </p:tgtEl>
                                        <p:attrNameLst>
                                          <p:attrName>style.visibility</p:attrName>
                                        </p:attrNameLst>
                                      </p:cBhvr>
                                      <p:to>
                                        <p:strVal val="visible"/>
                                      </p:to>
                                    </p:set>
                                    <p:anim calcmode="lin" valueType="num">
                                      <p:cBhvr additive="base">
                                        <p:cTn id="43" dur="500" fill="hold"/>
                                        <p:tgtEl>
                                          <p:spTgt spid="58"/>
                                        </p:tgtEl>
                                        <p:attrNameLst>
                                          <p:attrName>ppt_x</p:attrName>
                                        </p:attrNameLst>
                                      </p:cBhvr>
                                      <p:tavLst>
                                        <p:tav tm="0">
                                          <p:val>
                                            <p:strVal val="#ppt_x"/>
                                          </p:val>
                                        </p:tav>
                                        <p:tav tm="100000">
                                          <p:val>
                                            <p:strVal val="#ppt_x"/>
                                          </p:val>
                                        </p:tav>
                                      </p:tavLst>
                                    </p:anim>
                                    <p:anim calcmode="lin" valueType="num">
                                      <p:cBhvr additive="base">
                                        <p:cTn id="44" dur="500" fill="hold"/>
                                        <p:tgtEl>
                                          <p:spTgt spid="5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ppt_x"/>
                                          </p:val>
                                        </p:tav>
                                        <p:tav tm="100000">
                                          <p:val>
                                            <p:strVal val="#ppt_x"/>
                                          </p:val>
                                        </p:tav>
                                      </p:tavLst>
                                    </p:anim>
                                    <p:anim calcmode="lin" valueType="num">
                                      <p:cBhvr additive="base">
                                        <p:cTn id="48" dur="500" fill="hold"/>
                                        <p:tgtEl>
                                          <p:spTgt spid="59"/>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437"/>
                                        </p:tgtEl>
                                        <p:attrNameLst>
                                          <p:attrName>style.visibility</p:attrName>
                                        </p:attrNameLst>
                                      </p:cBhvr>
                                      <p:to>
                                        <p:strVal val="visible"/>
                                      </p:to>
                                    </p:set>
                                    <p:anim calcmode="lin" valueType="num">
                                      <p:cBhvr additive="base">
                                        <p:cTn id="51" dur="500" fill="hold"/>
                                        <p:tgtEl>
                                          <p:spTgt spid="17437"/>
                                        </p:tgtEl>
                                        <p:attrNameLst>
                                          <p:attrName>ppt_x</p:attrName>
                                        </p:attrNameLst>
                                      </p:cBhvr>
                                      <p:tavLst>
                                        <p:tav tm="0">
                                          <p:val>
                                            <p:strVal val="#ppt_x"/>
                                          </p:val>
                                        </p:tav>
                                        <p:tav tm="100000">
                                          <p:val>
                                            <p:strVal val="#ppt_x"/>
                                          </p:val>
                                        </p:tav>
                                      </p:tavLst>
                                    </p:anim>
                                    <p:anim calcmode="lin" valueType="num">
                                      <p:cBhvr additive="base">
                                        <p:cTn id="52" dur="500" fill="hold"/>
                                        <p:tgtEl>
                                          <p:spTgt spid="17437"/>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61"/>
                                        </p:tgtEl>
                                        <p:attrNameLst>
                                          <p:attrName>style.visibility</p:attrName>
                                        </p:attrNameLst>
                                      </p:cBhvr>
                                      <p:to>
                                        <p:strVal val="visible"/>
                                      </p:to>
                                    </p:set>
                                    <p:anim calcmode="lin" valueType="num">
                                      <p:cBhvr additive="base">
                                        <p:cTn id="55" dur="500" fill="hold"/>
                                        <p:tgtEl>
                                          <p:spTgt spid="61"/>
                                        </p:tgtEl>
                                        <p:attrNameLst>
                                          <p:attrName>ppt_x</p:attrName>
                                        </p:attrNameLst>
                                      </p:cBhvr>
                                      <p:tavLst>
                                        <p:tav tm="0">
                                          <p:val>
                                            <p:strVal val="#ppt_x"/>
                                          </p:val>
                                        </p:tav>
                                        <p:tav tm="100000">
                                          <p:val>
                                            <p:strVal val="#ppt_x"/>
                                          </p:val>
                                        </p:tav>
                                      </p:tavLst>
                                    </p:anim>
                                    <p:anim calcmode="lin" valueType="num">
                                      <p:cBhvr additive="base">
                                        <p:cTn id="56" dur="500" fill="hold"/>
                                        <p:tgtEl>
                                          <p:spTgt spid="6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additive="base">
                                        <p:cTn id="59" dur="500" fill="hold"/>
                                        <p:tgtEl>
                                          <p:spTgt spid="62"/>
                                        </p:tgtEl>
                                        <p:attrNameLst>
                                          <p:attrName>ppt_x</p:attrName>
                                        </p:attrNameLst>
                                      </p:cBhvr>
                                      <p:tavLst>
                                        <p:tav tm="0">
                                          <p:val>
                                            <p:strVal val="#ppt_x"/>
                                          </p:val>
                                        </p:tav>
                                        <p:tav tm="100000">
                                          <p:val>
                                            <p:strVal val="#ppt_x"/>
                                          </p:val>
                                        </p:tav>
                                      </p:tavLst>
                                    </p:anim>
                                    <p:anim calcmode="lin" valueType="num">
                                      <p:cBhvr additive="base">
                                        <p:cTn id="60" dur="500" fill="hold"/>
                                        <p:tgtEl>
                                          <p:spTgt spid="62"/>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63"/>
                                        </p:tgtEl>
                                        <p:attrNameLst>
                                          <p:attrName>style.visibility</p:attrName>
                                        </p:attrNameLst>
                                      </p:cBhvr>
                                      <p:to>
                                        <p:strVal val="visible"/>
                                      </p:to>
                                    </p:set>
                                    <p:anim calcmode="lin" valueType="num">
                                      <p:cBhvr additive="base">
                                        <p:cTn id="63" dur="500" fill="hold"/>
                                        <p:tgtEl>
                                          <p:spTgt spid="63"/>
                                        </p:tgtEl>
                                        <p:attrNameLst>
                                          <p:attrName>ppt_x</p:attrName>
                                        </p:attrNameLst>
                                      </p:cBhvr>
                                      <p:tavLst>
                                        <p:tav tm="0">
                                          <p:val>
                                            <p:strVal val="#ppt_x"/>
                                          </p:val>
                                        </p:tav>
                                        <p:tav tm="100000">
                                          <p:val>
                                            <p:strVal val="#ppt_x"/>
                                          </p:val>
                                        </p:tav>
                                      </p:tavLst>
                                    </p:anim>
                                    <p:anim calcmode="lin" valueType="num">
                                      <p:cBhvr additive="base">
                                        <p:cTn id="64" dur="500" fill="hold"/>
                                        <p:tgtEl>
                                          <p:spTgt spid="6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500" fill="hold"/>
                                        <p:tgtEl>
                                          <p:spTgt spid="64"/>
                                        </p:tgtEl>
                                        <p:attrNameLst>
                                          <p:attrName>ppt_x</p:attrName>
                                        </p:attrNameLst>
                                      </p:cBhvr>
                                      <p:tavLst>
                                        <p:tav tm="0">
                                          <p:val>
                                            <p:strVal val="#ppt_x"/>
                                          </p:val>
                                        </p:tav>
                                        <p:tav tm="100000">
                                          <p:val>
                                            <p:strVal val="#ppt_x"/>
                                          </p:val>
                                        </p:tav>
                                      </p:tavLst>
                                    </p:anim>
                                    <p:anim calcmode="lin" valueType="num">
                                      <p:cBhvr additive="base">
                                        <p:cTn id="68" dur="500" fill="hold"/>
                                        <p:tgtEl>
                                          <p:spTgt spid="64"/>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7442"/>
                                        </p:tgtEl>
                                        <p:attrNameLst>
                                          <p:attrName>style.visibility</p:attrName>
                                        </p:attrNameLst>
                                      </p:cBhvr>
                                      <p:to>
                                        <p:strVal val="visible"/>
                                      </p:to>
                                    </p:set>
                                    <p:anim calcmode="lin" valueType="num">
                                      <p:cBhvr additive="base">
                                        <p:cTn id="71" dur="500" fill="hold"/>
                                        <p:tgtEl>
                                          <p:spTgt spid="17442"/>
                                        </p:tgtEl>
                                        <p:attrNameLst>
                                          <p:attrName>ppt_x</p:attrName>
                                        </p:attrNameLst>
                                      </p:cBhvr>
                                      <p:tavLst>
                                        <p:tav tm="0">
                                          <p:val>
                                            <p:strVal val="#ppt_x"/>
                                          </p:val>
                                        </p:tav>
                                        <p:tav tm="100000">
                                          <p:val>
                                            <p:strVal val="#ppt_x"/>
                                          </p:val>
                                        </p:tav>
                                      </p:tavLst>
                                    </p:anim>
                                    <p:anim calcmode="lin" valueType="num">
                                      <p:cBhvr additive="base">
                                        <p:cTn id="72" dur="500" fill="hold"/>
                                        <p:tgtEl>
                                          <p:spTgt spid="174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additive="base">
                                        <p:cTn id="75" dur="500" fill="hold"/>
                                        <p:tgtEl>
                                          <p:spTgt spid="66"/>
                                        </p:tgtEl>
                                        <p:attrNameLst>
                                          <p:attrName>ppt_x</p:attrName>
                                        </p:attrNameLst>
                                      </p:cBhvr>
                                      <p:tavLst>
                                        <p:tav tm="0">
                                          <p:val>
                                            <p:strVal val="#ppt_x"/>
                                          </p:val>
                                        </p:tav>
                                        <p:tav tm="100000">
                                          <p:val>
                                            <p:strVal val="#ppt_x"/>
                                          </p:val>
                                        </p:tav>
                                      </p:tavLst>
                                    </p:anim>
                                    <p:anim calcmode="lin" valueType="num">
                                      <p:cBhvr additive="base">
                                        <p:cTn id="76" dur="500" fill="hold"/>
                                        <p:tgtEl>
                                          <p:spTgt spid="66"/>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anim calcmode="lin" valueType="num">
                                      <p:cBhvr additive="base">
                                        <p:cTn id="79" dur="500" fill="hold"/>
                                        <p:tgtEl>
                                          <p:spTgt spid="67"/>
                                        </p:tgtEl>
                                        <p:attrNameLst>
                                          <p:attrName>ppt_x</p:attrName>
                                        </p:attrNameLst>
                                      </p:cBhvr>
                                      <p:tavLst>
                                        <p:tav tm="0">
                                          <p:val>
                                            <p:strVal val="#ppt_x"/>
                                          </p:val>
                                        </p:tav>
                                        <p:tav tm="100000">
                                          <p:val>
                                            <p:strVal val="#ppt_x"/>
                                          </p:val>
                                        </p:tav>
                                      </p:tavLst>
                                    </p:anim>
                                    <p:anim calcmode="lin" valueType="num">
                                      <p:cBhvr additive="base">
                                        <p:cTn id="80" dur="500" fill="hold"/>
                                        <p:tgtEl>
                                          <p:spTgt spid="67"/>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68"/>
                                        </p:tgtEl>
                                        <p:attrNameLst>
                                          <p:attrName>style.visibility</p:attrName>
                                        </p:attrNameLst>
                                      </p:cBhvr>
                                      <p:to>
                                        <p:strVal val="visible"/>
                                      </p:to>
                                    </p:set>
                                    <p:anim calcmode="lin" valueType="num">
                                      <p:cBhvr additive="base">
                                        <p:cTn id="83" dur="500" fill="hold"/>
                                        <p:tgtEl>
                                          <p:spTgt spid="68"/>
                                        </p:tgtEl>
                                        <p:attrNameLst>
                                          <p:attrName>ppt_x</p:attrName>
                                        </p:attrNameLst>
                                      </p:cBhvr>
                                      <p:tavLst>
                                        <p:tav tm="0">
                                          <p:val>
                                            <p:strVal val="#ppt_x"/>
                                          </p:val>
                                        </p:tav>
                                        <p:tav tm="100000">
                                          <p:val>
                                            <p:strVal val="#ppt_x"/>
                                          </p:val>
                                        </p:tav>
                                      </p:tavLst>
                                    </p:anim>
                                    <p:anim calcmode="lin" valueType="num">
                                      <p:cBhvr additive="base">
                                        <p:cTn id="84" dur="500" fill="hold"/>
                                        <p:tgtEl>
                                          <p:spTgt spid="68"/>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7446"/>
                                        </p:tgtEl>
                                        <p:attrNameLst>
                                          <p:attrName>style.visibility</p:attrName>
                                        </p:attrNameLst>
                                      </p:cBhvr>
                                      <p:to>
                                        <p:strVal val="visible"/>
                                      </p:to>
                                    </p:set>
                                    <p:anim calcmode="lin" valueType="num">
                                      <p:cBhvr additive="base">
                                        <p:cTn id="87" dur="500" fill="hold"/>
                                        <p:tgtEl>
                                          <p:spTgt spid="17446"/>
                                        </p:tgtEl>
                                        <p:attrNameLst>
                                          <p:attrName>ppt_x</p:attrName>
                                        </p:attrNameLst>
                                      </p:cBhvr>
                                      <p:tavLst>
                                        <p:tav tm="0">
                                          <p:val>
                                            <p:strVal val="#ppt_x"/>
                                          </p:val>
                                        </p:tav>
                                        <p:tav tm="100000">
                                          <p:val>
                                            <p:strVal val="#ppt_x"/>
                                          </p:val>
                                        </p:tav>
                                      </p:tavLst>
                                    </p:anim>
                                    <p:anim calcmode="lin" valueType="num">
                                      <p:cBhvr additive="base">
                                        <p:cTn id="88" dur="500" fill="hold"/>
                                        <p:tgtEl>
                                          <p:spTgt spid="17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4" grpId="0" bldLvl="0" animBg="1"/>
      <p:bldP spid="17424" grpId="1" animBg="1"/>
      <p:bldP spid="17425" grpId="0" bldLvl="0" animBg="1"/>
      <p:bldP spid="17425" grpId="1" animBg="1"/>
      <p:bldP spid="53" grpId="0"/>
      <p:bldP spid="53" grpId="1"/>
      <p:bldP spid="54" grpId="0"/>
      <p:bldP spid="54" grpId="1"/>
      <p:bldP spid="55" grpId="0" bldLvl="0" animBg="1"/>
      <p:bldP spid="55" grpId="1" animBg="1"/>
      <p:bldP spid="17433" grpId="0" bldLvl="0" animBg="1"/>
      <p:bldP spid="17433" grpId="1" animBg="1"/>
      <p:bldP spid="57" grpId="0"/>
      <p:bldP spid="57" grpId="1"/>
      <p:bldP spid="58" grpId="0"/>
      <p:bldP spid="58" grpId="1"/>
      <p:bldP spid="59" grpId="0" bldLvl="0" animBg="1"/>
      <p:bldP spid="59" grpId="1" animBg="1"/>
      <p:bldP spid="17437" grpId="0" bldLvl="0" animBg="1"/>
      <p:bldP spid="17437" grpId="1" animBg="1"/>
      <p:bldP spid="62" grpId="0"/>
      <p:bldP spid="62" grpId="1"/>
      <p:bldP spid="63" grpId="0"/>
      <p:bldP spid="63" grpId="1"/>
      <p:bldP spid="64" grpId="0" bldLvl="0" animBg="1"/>
      <p:bldP spid="64" grpId="1" animBg="1"/>
      <p:bldP spid="17442" grpId="0" bldLvl="0" animBg="1"/>
      <p:bldP spid="17442" grpId="1" animBg="1"/>
      <p:bldP spid="66" grpId="0"/>
      <p:bldP spid="66" grpId="1"/>
      <p:bldP spid="67" grpId="0"/>
      <p:bldP spid="67" grpId="1"/>
      <p:bldP spid="68" grpId="0" bldLvl="0" animBg="1"/>
      <p:bldP spid="68" grpId="1" animBg="1"/>
      <p:bldP spid="17446" grpId="0" bldLvl="0" animBg="1"/>
      <p:bldP spid="17446" grpId="1"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工资调整程序</a:t>
            </a:r>
          </a:p>
        </p:txBody>
      </p:sp>
      <p:sp>
        <p:nvSpPr>
          <p:cNvPr id="9" name="矩形 8"/>
          <p:cNvSpPr/>
          <p:nvPr/>
        </p:nvSpPr>
        <p:spPr>
          <a:xfrm>
            <a:off x="792480" y="5076825"/>
            <a:ext cx="10756265" cy="156845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(1)各职能部门根据年度薪酬执行方案编制员工调资表,由薪酬专员汇总各部门的员工调资表,根据薪酬福利体系审核部门员工调资表后送人力资源部部长审阅,部长同意后将员工调资表交总经理审批。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(2)总经理审批员工调资表,同意后由薪酬主管编制调资汇总表,同时更新员工信息档案并存档。</a:t>
            </a:r>
          </a:p>
        </p:txBody>
      </p:sp>
      <p:pic>
        <p:nvPicPr>
          <p:cNvPr id="232" name="RL7-8.EPS" descr="id:2147511225;FounderCES"/>
          <p:cNvPicPr>
            <a:picLocks noChangeAspect="1"/>
          </p:cNvPicPr>
          <p:nvPr/>
        </p:nvPicPr>
        <p:blipFill>
          <a:blip r:embed="rId3"/>
          <a:stretch>
            <a:fillRect/>
          </a:stretch>
        </p:blipFill>
        <p:spPr>
          <a:xfrm>
            <a:off x="2943860" y="1027430"/>
            <a:ext cx="6453505" cy="386461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32"/>
                                        </p:tgtEl>
                                        <p:attrNameLst>
                                          <p:attrName>style.visibility</p:attrName>
                                        </p:attrNameLst>
                                      </p:cBhvr>
                                      <p:to>
                                        <p:strVal val="visible"/>
                                      </p:to>
                                    </p:set>
                                    <p:animEffect transition="in" filter="box(in)">
                                      <p:cBhvr>
                                        <p:cTn id="12" dur="2000"/>
                                        <p:tgtEl>
                                          <p:spTgt spid="232"/>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薪酬核算程序</a:t>
            </a:r>
          </a:p>
        </p:txBody>
      </p:sp>
      <p:sp>
        <p:nvSpPr>
          <p:cNvPr id="9" name="矩形 8"/>
          <p:cNvSpPr/>
          <p:nvPr/>
        </p:nvSpPr>
        <p:spPr>
          <a:xfrm>
            <a:off x="792480" y="4785360"/>
            <a:ext cx="10756265"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(1)在每个考核周期或每个月结束时,人力资源部薪酬专员开始进行员工薪酬的核算。先根据预算控制薪酬总额,再核算各结构模块总额,包括基本工资、岗位工资、绩效工资、福利、保险等各模块的薪酬核算。</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(2)薪酬专员将本期发放和代扣的员工的工资制作成报表,提交人力资源部部长审核。</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(3)人力资源部部长审核后报总经理审批报表。</a:t>
            </a:r>
          </a:p>
        </p:txBody>
      </p:sp>
      <p:pic>
        <p:nvPicPr>
          <p:cNvPr id="233" name="RL7-9.EPS" descr="id:2147511240;FounderCES"/>
          <p:cNvPicPr>
            <a:picLocks noChangeAspect="1"/>
          </p:cNvPicPr>
          <p:nvPr/>
        </p:nvPicPr>
        <p:blipFill>
          <a:blip r:embed="rId3"/>
          <a:stretch>
            <a:fillRect/>
          </a:stretch>
        </p:blipFill>
        <p:spPr>
          <a:xfrm>
            <a:off x="2813050" y="985520"/>
            <a:ext cx="6715125" cy="379984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33"/>
                                        </p:tgtEl>
                                        <p:attrNameLst>
                                          <p:attrName>style.visibility</p:attrName>
                                        </p:attrNameLst>
                                      </p:cBhvr>
                                      <p:to>
                                        <p:strVal val="visible"/>
                                      </p:to>
                                    </p:set>
                                    <p:animEffect transition="in" filter="blinds(horizontal)">
                                      <p:cBhvr>
                                        <p:cTn id="12" dur="500"/>
                                        <p:tgtEl>
                                          <p:spTgt spid="233"/>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福利费用核算程序</a:t>
            </a:r>
          </a:p>
        </p:txBody>
      </p:sp>
      <p:sp>
        <p:nvSpPr>
          <p:cNvPr id="9" name="矩形 8"/>
          <p:cNvSpPr/>
          <p:nvPr/>
        </p:nvSpPr>
        <p:spPr>
          <a:xfrm>
            <a:off x="857250" y="4457065"/>
            <a:ext cx="10756265" cy="230695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(1)由薪酬专员(社保专员)确定保险购买对象和福利项目方案,通过咨询当地的社保中心和保险公司确定购买的保险类别,编制员工购买社会保险一览表。</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(2)经人力资源部部长审核,报总经理审批。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(3)交财务部,由财务经理审核后支付保险费用。</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(4)建立保险工作卡或保险档案。</a:t>
            </a:r>
          </a:p>
        </p:txBody>
      </p:sp>
      <p:pic>
        <p:nvPicPr>
          <p:cNvPr id="234" name="RL7-10.EPS" descr="id:2147511255;FounderCES"/>
          <p:cNvPicPr>
            <a:picLocks noChangeAspect="1"/>
          </p:cNvPicPr>
          <p:nvPr/>
        </p:nvPicPr>
        <p:blipFill>
          <a:blip r:embed="rId3"/>
          <a:stretch>
            <a:fillRect/>
          </a:stretch>
        </p:blipFill>
        <p:spPr>
          <a:xfrm>
            <a:off x="3093720" y="951865"/>
            <a:ext cx="6153785" cy="334835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234"/>
                                        </p:tgtEl>
                                        <p:attrNameLst>
                                          <p:attrName>style.visibility</p:attrName>
                                        </p:attrNameLst>
                                      </p:cBhvr>
                                      <p:to>
                                        <p:strVal val="visible"/>
                                      </p:to>
                                    </p:set>
                                    <p:animEffect transition="in" filter="box(in)">
                                      <p:cBhvr>
                                        <p:cTn id="12" dur="2000"/>
                                        <p:tgtEl>
                                          <p:spTgt spid="234"/>
                                        </p:tgtEl>
                                      </p:cBhvr>
                                    </p:animEffect>
                                  </p:childTnLst>
                                </p:cTn>
                              </p:par>
                            </p:childTnLst>
                          </p:cTn>
                        </p:par>
                        <p:par>
                          <p:cTn id="13" fill="hold">
                            <p:stCondLst>
                              <p:cond delay="20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薪酬福利发放程序</a:t>
            </a:r>
          </a:p>
        </p:txBody>
      </p:sp>
      <p:sp>
        <p:nvSpPr>
          <p:cNvPr id="9" name="矩形 8"/>
          <p:cNvSpPr/>
          <p:nvPr/>
        </p:nvSpPr>
        <p:spPr>
          <a:xfrm>
            <a:off x="325821" y="4403090"/>
            <a:ext cx="11719034" cy="189545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(1)薪酬专员依据薪酬报表编制工资表。</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(2)人力资源部部长对工资表进行审核。审核通过的,提交财务部经理复核;审核未通过的,指令薪酬专员对工资表进行修正。</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(3)财务部经理对工资表进行复核。复核通过的,由财务部进行发放工资的操作;复核未通过的,指令薪酬专员对工资表进行修正。</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(4)薪酬专员完成本期员工工资的发放工作,并做存档处理。</a:t>
            </a:r>
          </a:p>
        </p:txBody>
      </p:sp>
      <p:pic>
        <p:nvPicPr>
          <p:cNvPr id="235" name="RL7-11.EPS" descr="id:2147511270;FounderCES"/>
          <p:cNvPicPr>
            <a:picLocks noChangeAspect="1"/>
          </p:cNvPicPr>
          <p:nvPr/>
        </p:nvPicPr>
        <p:blipFill>
          <a:blip r:embed="rId3"/>
          <a:stretch>
            <a:fillRect/>
          </a:stretch>
        </p:blipFill>
        <p:spPr>
          <a:xfrm>
            <a:off x="2063115" y="1027430"/>
            <a:ext cx="8917940" cy="321564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35"/>
                                        </p:tgtEl>
                                        <p:attrNameLst>
                                          <p:attrName>style.visibility</p:attrName>
                                        </p:attrNameLst>
                                      </p:cBhvr>
                                      <p:to>
                                        <p:strVal val="visible"/>
                                      </p:to>
                                    </p:set>
                                    <p:animEffect transition="in" filter="blinds(horizontal)">
                                      <p:cBhvr>
                                        <p:cTn id="12" dur="500"/>
                                        <p:tgtEl>
                                          <p:spTgt spid="235"/>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薪酬福利管理相关法律法规</a:t>
            </a:r>
          </a:p>
        </p:txBody>
      </p:sp>
      <p:sp>
        <p:nvSpPr>
          <p:cNvPr id="4" name="椭圆 3"/>
          <p:cNvSpPr/>
          <p:nvPr/>
        </p:nvSpPr>
        <p:spPr bwMode="auto">
          <a:xfrm>
            <a:off x="6419850"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工资支付</a:t>
            </a:r>
          </a:p>
        </p:txBody>
      </p:sp>
      <p:sp>
        <p:nvSpPr>
          <p:cNvPr id="7" name="椭圆 6"/>
          <p:cNvSpPr/>
          <p:nvPr/>
        </p:nvSpPr>
        <p:spPr bwMode="auto">
          <a:xfrm>
            <a:off x="3931285"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最低工资</a:t>
            </a:r>
          </a:p>
        </p:txBody>
      </p:sp>
      <p:sp>
        <p:nvSpPr>
          <p:cNvPr id="8" name="椭圆 7"/>
          <p:cNvSpPr/>
          <p:nvPr/>
        </p:nvSpPr>
        <p:spPr bwMode="auto">
          <a:xfrm>
            <a:off x="6419850"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最长工作时间</a:t>
            </a:r>
          </a:p>
        </p:txBody>
      </p:sp>
      <p:sp>
        <p:nvSpPr>
          <p:cNvPr id="26" name="椭圆 25"/>
          <p:cNvSpPr/>
          <p:nvPr/>
        </p:nvSpPr>
        <p:spPr bwMode="auto">
          <a:xfrm>
            <a:off x="3931285"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工资指导线</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372870"/>
            <a:ext cx="4183380" cy="1538605"/>
          </a:xfrm>
          <a:prstGeom prst="rect">
            <a:avLst/>
          </a:prstGeom>
          <a:noFill/>
        </p:spPr>
        <p:txBody>
          <a:bodyPr wrap="square" lIns="100790" tIns="50396" rIns="100790" bIns="50396">
            <a:spAutoFit/>
          </a:bodyPr>
          <a:lstStyle/>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(1)工资应当以法定货币支付,不得以实物及有价证券替代货币支付。</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(2)用人单位应将工资支付给劳动者本人。</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(3)工资必须在用人单位与劳动者约定的日期支付。</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(4)劳动者在法定工作时间内依法参加社会活动期间,用人单位应视同其提供了正常劳动而支付工资。</a:t>
            </a:r>
          </a:p>
        </p:txBody>
      </p:sp>
      <p:sp>
        <p:nvSpPr>
          <p:cNvPr id="30" name="TextBox 29"/>
          <p:cNvSpPr txBox="1"/>
          <p:nvPr/>
        </p:nvSpPr>
        <p:spPr>
          <a:xfrm>
            <a:off x="7785735" y="3963035"/>
            <a:ext cx="4183380" cy="2498090"/>
          </a:xfrm>
          <a:prstGeom prst="rect">
            <a:avLst/>
          </a:prstGeom>
          <a:noFill/>
        </p:spPr>
        <p:txBody>
          <a:bodyPr wrap="square" lIns="100790" tIns="50396" rIns="100790" bIns="50396">
            <a:spAutoFit/>
          </a:bodyPr>
          <a:lstStyle/>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在我国《劳动法》中,明确规定国家实行劳动者每日工作时间不超过8小时,平均每周工作时间不超过44小时的工时制度。一旦超过最长工作时间,用人单位应当按照下列标准支付高于劳动者正常工作时间工资的工资报酬:</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(1)安排劳动者延长工作时间的,支付不低于工资的 150%的工资报酬;</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(2)休息日安排劳动者工作又不能安排补休的,支付不低于工资的 200%的工资报酬;</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(3)法定休假日安排劳动者工作的,支付不低于工资的 300%的工资报酬。</a:t>
            </a:r>
          </a:p>
        </p:txBody>
      </p:sp>
      <p:sp>
        <p:nvSpPr>
          <p:cNvPr id="31" name="TextBox 30"/>
          <p:cNvSpPr txBox="1"/>
          <p:nvPr/>
        </p:nvSpPr>
        <p:spPr>
          <a:xfrm>
            <a:off x="281940" y="4017010"/>
            <a:ext cx="3717925" cy="2258060"/>
          </a:xfrm>
          <a:prstGeom prst="rect">
            <a:avLst/>
          </a:prstGeom>
          <a:noFill/>
        </p:spPr>
        <p:txBody>
          <a:bodyPr wrap="square" lIns="100790" tIns="50396" rIns="100790" bIns="50396">
            <a:spAutoFit/>
          </a:bodyPr>
          <a:lstStyle/>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工资指导线是指政府宏观调控工资总量、调节工资分配关系、规划工资水平增长、指导企业工资分配所采用的一种制度。</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工资指导线的基本内容有:一是经济形势分析；二是工资指导线意见。</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工资指导线在每年3月底以前颁布,执行时间为一个日历年度(1月1日至12月31日)。各企业应在政府颁布工资指导线后30天以内,依据工资指导线编制或调整年度工资总额计划。</a:t>
            </a:r>
          </a:p>
        </p:txBody>
      </p:sp>
      <p:sp>
        <p:nvSpPr>
          <p:cNvPr id="32" name="TextBox 31"/>
          <p:cNvSpPr txBox="1"/>
          <p:nvPr/>
        </p:nvSpPr>
        <p:spPr>
          <a:xfrm>
            <a:off x="281940" y="1027430"/>
            <a:ext cx="3902075" cy="2498090"/>
          </a:xfrm>
          <a:prstGeom prst="rect">
            <a:avLst/>
          </a:prstGeom>
          <a:noFill/>
        </p:spPr>
        <p:txBody>
          <a:bodyPr wrap="square" lIns="100790" tIns="50396" rIns="100790" bIns="50396">
            <a:spAutoFit/>
          </a:bodyPr>
          <a:lstStyle/>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确定和调整最低工资标准应综合参考下列因素:</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(1)劳动者本人及平均赡养人口的最低生活费用;</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(2)社会平均工资水平;</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(3)劳动生产率增长率;</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(4)劳动就业实际状况;</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(5)地区之间经济发展水平的差异。</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最低工资率的确定实行政府、工会、企业三方代表民主协商原则。</a:t>
            </a:r>
          </a:p>
          <a:p>
            <a:pPr algn="just">
              <a:lnSpc>
                <a:spcPct val="130000"/>
              </a:lnSpc>
              <a:defRPr/>
            </a:pPr>
            <a:r>
              <a:rPr lang="zh-CN" altLang="en-US" sz="1200" dirty="0">
                <a:solidFill>
                  <a:schemeClr val="tx1">
                    <a:lumMod val="85000"/>
                    <a:lumOff val="15000"/>
                  </a:schemeClr>
                </a:solidFill>
                <a:latin typeface="微软雅黑" panose="020B0503020204020204" charset="-122"/>
                <a:ea typeface="微软雅黑" panose="020B0503020204020204" charset="-122"/>
              </a:rPr>
              <a:t>最低工资标准每两年至少调整一次,用人单位在最低工资标准发布后10日内将该标准向本单位全体劳动者公示。</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heel(1)">
                                      <p:cBhvr>
                                        <p:cTn id="17" dur="750"/>
                                        <p:tgtEl>
                                          <p:spTgt spid="7"/>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heel(1)">
                                      <p:cBhvr>
                                        <p:cTn id="25" dur="750"/>
                                        <p:tgtEl>
                                          <p:spTgt spid="4"/>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heel(1)">
                                      <p:cBhvr>
                                        <p:cTn id="41" dur="750"/>
                                        <p:tgtEl>
                                          <p:spTgt spid="8"/>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7" grpId="0" bldLvl="0" animBg="1"/>
      <p:bldP spid="8" grpId="0" bldLvl="0" animBg="1"/>
      <p:bldP spid="26" grpId="0" bldLvl="0" animBg="1"/>
      <p:bldP spid="27" grpId="0" bldLvl="0" animBg="1"/>
      <p:bldP spid="28" grpId="0"/>
      <p:bldP spid="30" grpId="0"/>
      <p:bldP spid="31" grpId="0"/>
      <p:bldP spid="32"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4" name="矩形 3"/>
          <p:cNvSpPr/>
          <p:nvPr/>
        </p:nvSpPr>
        <p:spPr>
          <a:xfrm>
            <a:off x="673735" y="1160145"/>
            <a:ext cx="11165840"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岗位评价是对同类不同层级岗位的相对价值进行衡量评比的过程,岗位评价的最终结果不但为岗位的分类分级提供了前提,也为企事业单位构建公平公正的薪酬制度奠定了基础。</a:t>
            </a:r>
          </a:p>
        </p:txBody>
      </p:sp>
      <p:sp>
        <p:nvSpPr>
          <p:cNvPr id="100" name="文本框 99"/>
          <p:cNvSpPr txBox="1"/>
          <p:nvPr/>
        </p:nvSpPr>
        <p:spPr>
          <a:xfrm>
            <a:off x="3630930" y="2515870"/>
            <a:ext cx="5080000" cy="337185"/>
          </a:xfrm>
          <a:prstGeom prst="rect">
            <a:avLst/>
          </a:prstGeom>
          <a:noFill/>
          <a:ln w="9525">
            <a:noFill/>
          </a:ln>
        </p:spPr>
        <p:txBody>
          <a:bodyPr>
            <a:spAutoFit/>
          </a:bodyPr>
          <a:lstStyle/>
          <a:p>
            <a:pPr algn="ctr"/>
            <a:r>
              <a:rPr lang="zh-CN" sz="1600" b="1">
                <a:solidFill>
                  <a:schemeClr val="tx1"/>
                </a:solidFill>
                <a:latin typeface="微软雅黑" panose="020B0503020204020204" charset="-122"/>
                <a:ea typeface="微软雅黑" panose="020B0503020204020204" charset="-122"/>
              </a:rPr>
              <a:t>岗位评价基本步骤</a:t>
            </a:r>
            <a:endParaRPr lang="zh-CN" altLang="en-US" sz="1600" b="1">
              <a:solidFill>
                <a:schemeClr val="tx1"/>
              </a:solidFill>
              <a:latin typeface="微软雅黑" panose="020B0503020204020204" charset="-122"/>
              <a:ea typeface="微软雅黑" panose="020B0503020204020204" charset="-122"/>
            </a:endParaRPr>
          </a:p>
        </p:txBody>
      </p:sp>
      <p:pic>
        <p:nvPicPr>
          <p:cNvPr id="237" name="RL7-12.EPS" descr="id:2147511316;FounderCES"/>
          <p:cNvPicPr>
            <a:picLocks noChangeAspect="1"/>
          </p:cNvPicPr>
          <p:nvPr/>
        </p:nvPicPr>
        <p:blipFill>
          <a:blip r:embed="rId3"/>
          <a:stretch>
            <a:fillRect/>
          </a:stretch>
        </p:blipFill>
        <p:spPr>
          <a:xfrm>
            <a:off x="1759585" y="2853055"/>
            <a:ext cx="8345805" cy="243205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ppt_x"/>
                                          </p:val>
                                        </p:tav>
                                        <p:tav tm="100000">
                                          <p:val>
                                            <p:strVal val="#ppt_x"/>
                                          </p:val>
                                        </p:tav>
                                      </p:tavLst>
                                    </p:anim>
                                    <p:anim calcmode="lin" valueType="num">
                                      <p:cBhvr additive="base">
                                        <p:cTn id="12" dur="500" fill="hold"/>
                                        <p:tgtEl>
                                          <p:spTgt spid="10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7"/>
                                        </p:tgtEl>
                                        <p:attrNameLst>
                                          <p:attrName>style.visibility</p:attrName>
                                        </p:attrNameLst>
                                      </p:cBhvr>
                                      <p:to>
                                        <p:strVal val="visible"/>
                                      </p:to>
                                    </p:set>
                                    <p:anim calcmode="lin" valueType="num">
                                      <p:cBhvr additive="base">
                                        <p:cTn id="15" dur="500" fill="hold"/>
                                        <p:tgtEl>
                                          <p:spTgt spid="237"/>
                                        </p:tgtEl>
                                        <p:attrNameLst>
                                          <p:attrName>ppt_x</p:attrName>
                                        </p:attrNameLst>
                                      </p:cBhvr>
                                      <p:tavLst>
                                        <p:tav tm="0">
                                          <p:val>
                                            <p:strVal val="#ppt_x"/>
                                          </p:val>
                                        </p:tav>
                                        <p:tav tm="100000">
                                          <p:val>
                                            <p:strVal val="#ppt_x"/>
                                          </p:val>
                                        </p:tav>
                                      </p:tavLst>
                                    </p:anim>
                                    <p:anim calcmode="lin" valueType="num">
                                      <p:cBhvr additive="base">
                                        <p:cTn id="16" dur="500" fill="hold"/>
                                        <p:tgtEl>
                                          <p:spTgt spid="2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100" grpId="0"/>
      <p:bldP spid="100" grpId="1"/>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岗位评价方法：排序法</a:t>
            </a:r>
          </a:p>
        </p:txBody>
      </p:sp>
      <p:graphicFrame>
        <p:nvGraphicFramePr>
          <p:cNvPr id="4" name="表格 3"/>
          <p:cNvGraphicFramePr/>
          <p:nvPr>
            <p:custDataLst>
              <p:tags r:id="rId2"/>
            </p:custDataLst>
          </p:nvPr>
        </p:nvGraphicFramePr>
        <p:xfrm>
          <a:off x="1017270" y="1621790"/>
          <a:ext cx="10306050" cy="1633855"/>
        </p:xfrm>
        <a:graphic>
          <a:graphicData uri="http://schemas.openxmlformats.org/drawingml/2006/table">
            <a:tbl>
              <a:tblPr firstRow="1" bandRow="1">
                <a:tableStyleId>{5C22544A-7EE6-4342-B048-85BDC9FD1C3A}</a:tableStyleId>
              </a:tblPr>
              <a:tblGrid>
                <a:gridCol w="5153025">
                  <a:extLst>
                    <a:ext uri="{9D8B030D-6E8A-4147-A177-3AD203B41FA5}">
                      <a16:colId xmlns:a16="http://schemas.microsoft.com/office/drawing/2014/main" val="20000"/>
                    </a:ext>
                  </a:extLst>
                </a:gridCol>
                <a:gridCol w="5153025">
                  <a:extLst>
                    <a:ext uri="{9D8B030D-6E8A-4147-A177-3AD203B41FA5}">
                      <a16:colId xmlns:a16="http://schemas.microsoft.com/office/drawing/2014/main" val="20001"/>
                    </a:ext>
                  </a:extLst>
                </a:gridCol>
              </a:tblGrid>
              <a:tr h="1633855">
                <a:tc>
                  <a:txBody>
                    <a:bodyPr/>
                    <a:lstStyle/>
                    <a:p>
                      <a:pPr>
                        <a:buNone/>
                      </a:pPr>
                      <a:r>
                        <a:rPr lang="zh-CN" altLang="en-US" sz="1600">
                          <a:solidFill>
                            <a:schemeClr val="tx1"/>
                          </a:solidFill>
                          <a:latin typeface="微软雅黑" panose="020B0503020204020204" charset="-122"/>
                          <a:ea typeface="微软雅黑" panose="020B0503020204020204" charset="-122"/>
                          <a:cs typeface="微软雅黑" panose="020B0503020204020204" charset="-122"/>
                        </a:rPr>
                        <a:t>排序法</a:t>
                      </a:r>
                      <a:r>
                        <a:rPr lang="zh-CN" altLang="en-US" sz="1600" b="0">
                          <a:solidFill>
                            <a:schemeClr val="tx1"/>
                          </a:solidFill>
                          <a:latin typeface="微软雅黑" panose="020B0503020204020204" charset="-122"/>
                          <a:ea typeface="微软雅黑" panose="020B0503020204020204" charset="-122"/>
                          <a:cs typeface="微软雅黑" panose="020B0503020204020204" charset="-122"/>
                        </a:rPr>
                        <a:t>是最早使用的岗位评价方法,这种方法依据一些总体指标,如“工作重要程度”等,对每个岗位的相对价值进行排序,其中常用的一种是建立卡片,即制作出标明各种岗位的义务、责任等基本信息的卡片,然后依据岗位信息卡片,将岗位按照重要性的程度进行排序。</a:t>
                      </a:r>
                    </a:p>
                  </a:txBody>
                  <a:tcPr/>
                </a:tc>
                <a:tc>
                  <a:txBody>
                    <a:bodyPr/>
                    <a:lstStyle/>
                    <a:p>
                      <a:pPr>
                        <a:buNone/>
                      </a:pPr>
                      <a:r>
                        <a:rPr lang="zh-CN" altLang="en-US" sz="1600">
                          <a:solidFill>
                            <a:schemeClr val="tx1"/>
                          </a:solidFill>
                          <a:latin typeface="微软雅黑" panose="020B0503020204020204" charset="-122"/>
                          <a:ea typeface="微软雅黑" panose="020B0503020204020204" charset="-122"/>
                          <a:cs typeface="微软雅黑" panose="020B0503020204020204" charset="-122"/>
                        </a:rPr>
                        <a:t>成对比较法,</a:t>
                      </a:r>
                      <a:r>
                        <a:rPr lang="zh-CN" altLang="en-US" sz="1600" b="0">
                          <a:solidFill>
                            <a:schemeClr val="tx1"/>
                          </a:solidFill>
                          <a:latin typeface="微软雅黑" panose="020B0503020204020204" charset="-122"/>
                          <a:ea typeface="微软雅黑" panose="020B0503020204020204" charset="-122"/>
                          <a:cs typeface="微软雅黑" panose="020B0503020204020204" charset="-122"/>
                        </a:rPr>
                        <a:t>其工作程序是:将企业中所有工作岗位,成对地加以比较。比较时,将岗位按相同的顺序在横向和纵向进行排列,然后以横向为基准进行比较,当比其他岗位价值大时,就在对应的方框中记“1”,与其他岗位价值相等时记“0”,比其他岗位价值小时记“-1”,最后统计出横向职位的分数,确定岗位的排序。</a:t>
                      </a:r>
                    </a:p>
                  </a:txBody>
                  <a:tcPr/>
                </a:tc>
                <a:extLst>
                  <a:ext uri="{0D108BD9-81ED-4DB2-BD59-A6C34878D82A}">
                    <a16:rowId xmlns:a16="http://schemas.microsoft.com/office/drawing/2014/main" val="10000"/>
                  </a:ext>
                </a:extLst>
              </a:tr>
            </a:tbl>
          </a:graphicData>
        </a:graphic>
      </p:graphicFrame>
      <p:sp>
        <p:nvSpPr>
          <p:cNvPr id="7" name="文本框 6"/>
          <p:cNvSpPr txBox="1"/>
          <p:nvPr/>
        </p:nvSpPr>
        <p:spPr>
          <a:xfrm>
            <a:off x="626745" y="3526155"/>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简单排序法</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8" name="表格 7"/>
          <p:cNvGraphicFramePr/>
          <p:nvPr/>
        </p:nvGraphicFramePr>
        <p:xfrm>
          <a:off x="1229995" y="3850005"/>
          <a:ext cx="4241800" cy="1468120"/>
        </p:xfrm>
        <a:graphic>
          <a:graphicData uri="http://schemas.openxmlformats.org/drawingml/2006/table">
            <a:tbl>
              <a:tblPr firstRow="1" bandRow="1">
                <a:tableStyleId>{5940675A-B579-460E-94D1-54222C63F5DA}</a:tableStyleId>
              </a:tblPr>
              <a:tblGrid>
                <a:gridCol w="2320925">
                  <a:extLst>
                    <a:ext uri="{9D8B030D-6E8A-4147-A177-3AD203B41FA5}">
                      <a16:colId xmlns:a16="http://schemas.microsoft.com/office/drawing/2014/main" val="20000"/>
                    </a:ext>
                  </a:extLst>
                </a:gridCol>
                <a:gridCol w="1920875">
                  <a:extLst>
                    <a:ext uri="{9D8B030D-6E8A-4147-A177-3AD203B41FA5}">
                      <a16:colId xmlns:a16="http://schemas.microsoft.com/office/drawing/2014/main" val="20001"/>
                    </a:ext>
                  </a:extLst>
                </a:gridCol>
              </a:tblGrid>
              <a:tr h="146812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总裁</a:t>
                      </a:r>
                    </a:p>
                    <a:p>
                      <a:pPr indent="0">
                        <a:buNone/>
                      </a:pPr>
                      <a:r>
                        <a:rPr lang="en-US" sz="1600" b="0">
                          <a:solidFill>
                            <a:srgbClr val="000000"/>
                          </a:solidFill>
                          <a:latin typeface="微软雅黑" panose="020B0503020204020204" charset="-122"/>
                          <a:ea typeface="微软雅黑" panose="020B0503020204020204" charset="-122"/>
                          <a:cs typeface="方正书宋_GBK" charset="0"/>
                        </a:rPr>
                        <a:t>首席建筑师</a:t>
                      </a:r>
                    </a:p>
                    <a:p>
                      <a:pPr indent="0">
                        <a:buNone/>
                      </a:pPr>
                      <a:r>
                        <a:rPr lang="en-US" sz="1600" b="0">
                          <a:solidFill>
                            <a:srgbClr val="000000"/>
                          </a:solidFill>
                          <a:latin typeface="微软雅黑" panose="020B0503020204020204" charset="-122"/>
                          <a:ea typeface="微软雅黑" panose="020B0503020204020204" charset="-122"/>
                          <a:cs typeface="方正书宋_GBK" charset="0"/>
                        </a:rPr>
                        <a:t>设计师</a:t>
                      </a:r>
                    </a:p>
                    <a:p>
                      <a:pPr indent="0">
                        <a:buNone/>
                      </a:pPr>
                      <a:r>
                        <a:rPr lang="en-US" sz="1600" b="0">
                          <a:solidFill>
                            <a:srgbClr val="000000"/>
                          </a:solidFill>
                          <a:latin typeface="微软雅黑" panose="020B0503020204020204" charset="-122"/>
                          <a:ea typeface="微软雅黑" panose="020B0503020204020204" charset="-122"/>
                          <a:cs typeface="方正书宋_GBK" charset="0"/>
                        </a:rPr>
                        <a:t>高级技师</a:t>
                      </a:r>
                    </a:p>
                    <a:p>
                      <a:pPr indent="0">
                        <a:buNone/>
                      </a:pPr>
                      <a:r>
                        <a:rPr lang="en-US" sz="1600" b="0">
                          <a:solidFill>
                            <a:srgbClr val="000000"/>
                          </a:solidFill>
                          <a:latin typeface="微软雅黑" panose="020B0503020204020204" charset="-122"/>
                          <a:ea typeface="微软雅黑" panose="020B0503020204020204" charset="-122"/>
                          <a:cs typeface="方正书宋_GBK" charset="0"/>
                        </a:rPr>
                        <a:t>技师</a:t>
                      </a:r>
                    </a:p>
                    <a:p>
                      <a:pPr indent="0">
                        <a:buNone/>
                      </a:pPr>
                      <a:r>
                        <a:rPr lang="en-US" sz="1600" b="0">
                          <a:solidFill>
                            <a:srgbClr val="000000"/>
                          </a:solidFill>
                          <a:latin typeface="微软雅黑" panose="020B0503020204020204" charset="-122"/>
                          <a:ea typeface="微软雅黑" panose="020B0503020204020204" charset="-122"/>
                          <a:cs typeface="方正书宋_GBK" charset="0"/>
                        </a:rPr>
                        <a:t>接待员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pic>
        <p:nvPicPr>
          <p:cNvPr id="9" name="图片 8"/>
          <p:cNvPicPr/>
          <p:nvPr/>
        </p:nvPicPr>
        <p:blipFill>
          <a:blip r:embed="rId5"/>
          <a:stretch>
            <a:fillRect/>
          </a:stretch>
        </p:blipFill>
        <p:spPr>
          <a:xfrm>
            <a:off x="1791970" y="3863975"/>
            <a:ext cx="1056640" cy="1397635"/>
          </a:xfrm>
          <a:prstGeom prst="rect">
            <a:avLst/>
          </a:prstGeom>
          <a:noFill/>
          <a:ln w="9525">
            <a:noFill/>
          </a:ln>
        </p:spPr>
      </p:pic>
      <p:sp>
        <p:nvSpPr>
          <p:cNvPr id="10" name="文本框 9"/>
          <p:cNvSpPr txBox="1"/>
          <p:nvPr/>
        </p:nvSpPr>
        <p:spPr>
          <a:xfrm>
            <a:off x="6204585" y="3507740"/>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成对比较排序法</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11" name="表格 10"/>
          <p:cNvGraphicFramePr/>
          <p:nvPr>
            <p:custDataLst>
              <p:tags r:id="rId3"/>
            </p:custDataLst>
          </p:nvPr>
        </p:nvGraphicFramePr>
        <p:xfrm>
          <a:off x="6204585" y="3863975"/>
          <a:ext cx="5224463" cy="1219200"/>
        </p:xfrm>
        <a:graphic>
          <a:graphicData uri="http://schemas.openxmlformats.org/drawingml/2006/table">
            <a:tbl>
              <a:tblPr firstRow="1" bandRow="1">
                <a:tableStyleId>{5940675A-B579-460E-94D1-54222C63F5DA}</a:tableStyleId>
              </a:tblPr>
              <a:tblGrid>
                <a:gridCol w="857250">
                  <a:extLst>
                    <a:ext uri="{9D8B030D-6E8A-4147-A177-3AD203B41FA5}">
                      <a16:colId xmlns:a16="http://schemas.microsoft.com/office/drawing/2014/main" val="20000"/>
                    </a:ext>
                  </a:extLst>
                </a:gridCol>
                <a:gridCol w="858838">
                  <a:extLst>
                    <a:ext uri="{9D8B030D-6E8A-4147-A177-3AD203B41FA5}">
                      <a16:colId xmlns:a16="http://schemas.microsoft.com/office/drawing/2014/main" val="20001"/>
                    </a:ext>
                  </a:extLst>
                </a:gridCol>
                <a:gridCol w="857250">
                  <a:extLst>
                    <a:ext uri="{9D8B030D-6E8A-4147-A177-3AD203B41FA5}">
                      <a16:colId xmlns:a16="http://schemas.microsoft.com/office/drawing/2014/main" val="20002"/>
                    </a:ext>
                  </a:extLst>
                </a:gridCol>
                <a:gridCol w="858837">
                  <a:extLst>
                    <a:ext uri="{9D8B030D-6E8A-4147-A177-3AD203B41FA5}">
                      <a16:colId xmlns:a16="http://schemas.microsoft.com/office/drawing/2014/main" val="20003"/>
                    </a:ext>
                  </a:extLst>
                </a:gridCol>
                <a:gridCol w="857250">
                  <a:extLst>
                    <a:ext uri="{9D8B030D-6E8A-4147-A177-3AD203B41FA5}">
                      <a16:colId xmlns:a16="http://schemas.microsoft.com/office/drawing/2014/main" val="20004"/>
                    </a:ext>
                  </a:extLst>
                </a:gridCol>
                <a:gridCol w="935038">
                  <a:extLst>
                    <a:ext uri="{9D8B030D-6E8A-4147-A177-3AD203B41FA5}">
                      <a16:colId xmlns:a16="http://schemas.microsoft.com/office/drawing/2014/main" val="20005"/>
                    </a:ext>
                  </a:extLst>
                </a:gridCol>
              </a:tblGrid>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岗位代码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A</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B</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C</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D</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汇总</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384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A</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3</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B</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C</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D</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2" name="文本框 11"/>
          <p:cNvSpPr txBox="1"/>
          <p:nvPr/>
        </p:nvSpPr>
        <p:spPr>
          <a:xfrm>
            <a:off x="6204585" y="5102225"/>
            <a:ext cx="5080000" cy="337185"/>
          </a:xfrm>
          <a:prstGeom prst="rect">
            <a:avLst/>
          </a:prstGeom>
          <a:noFill/>
          <a:ln w="9525">
            <a:noFill/>
          </a:ln>
        </p:spPr>
        <p:txBody>
          <a:bodyPr>
            <a:spAutoFit/>
          </a:bodyPr>
          <a:lstStyle/>
          <a:p>
            <a:r>
              <a:rPr lang="zh-CN" sz="1600" b="0">
                <a:solidFill>
                  <a:srgbClr val="000000"/>
                </a:solidFill>
                <a:latin typeface="微软雅黑" panose="020B0503020204020204" charset="-122"/>
                <a:ea typeface="微软雅黑" panose="020B0503020204020204" charset="-122"/>
                <a:cs typeface="微软雅黑" panose="020B0503020204020204" charset="-122"/>
              </a:rPr>
              <a:t>注</a:t>
            </a:r>
            <a:r>
              <a:rPr lang="en-US" sz="1600" b="0">
                <a:solidFill>
                  <a:srgbClr val="000000"/>
                </a:solidFill>
                <a:latin typeface="微软雅黑" panose="020B0503020204020204" charset="-122"/>
                <a:ea typeface="微软雅黑" panose="020B0503020204020204" charset="-122"/>
                <a:cs typeface="微软雅黑" panose="020B0503020204020204" charset="-122"/>
              </a:rPr>
              <a:t>:A</a:t>
            </a:r>
            <a:r>
              <a:rPr lang="zh-CN" sz="1600" b="0">
                <a:solidFill>
                  <a:srgbClr val="000000"/>
                </a:solidFill>
                <a:latin typeface="微软雅黑" panose="020B0503020204020204" charset="-122"/>
                <a:ea typeface="微软雅黑" panose="020B0503020204020204" charset="-122"/>
                <a:cs typeface="微软雅黑" panose="020B0503020204020204" charset="-122"/>
              </a:rPr>
              <a:t>职位价值最大</a:t>
            </a:r>
            <a:r>
              <a:rPr lang="en-US" sz="1600" b="0">
                <a:solidFill>
                  <a:srgbClr val="000000"/>
                </a:solidFill>
                <a:latin typeface="微软雅黑" panose="020B0503020204020204" charset="-122"/>
                <a:ea typeface="微软雅黑" panose="020B0503020204020204" charset="-122"/>
                <a:cs typeface="微软雅黑" panose="020B0503020204020204" charset="-122"/>
              </a:rPr>
              <a:t>,D</a:t>
            </a:r>
            <a:r>
              <a:rPr lang="zh-CN" sz="1600" b="0">
                <a:solidFill>
                  <a:srgbClr val="000000"/>
                </a:solidFill>
                <a:latin typeface="微软雅黑" panose="020B0503020204020204" charset="-122"/>
                <a:ea typeface="微软雅黑" panose="020B0503020204020204" charset="-122"/>
                <a:cs typeface="微软雅黑" panose="020B0503020204020204" charset="-122"/>
              </a:rPr>
              <a:t>职位价值最小。</a:t>
            </a:r>
            <a:endParaRPr lang="zh-CN" altLang="en-US" sz="16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ox(in)">
                                      <p:cBhvr>
                                        <p:cTn id="12" dur="2000"/>
                                        <p:tgtEl>
                                          <p:spTgt spid="4"/>
                                        </p:tgtEl>
                                      </p:cBhvr>
                                    </p:animEffect>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p:bldP spid="7" grpId="1"/>
      <p:bldP spid="10" grpId="0"/>
      <p:bldP spid="10" grpId="1"/>
      <p:bldP spid="12" grpId="0"/>
      <p:bldP spid="12" grpId="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岗位评价方法：排序法</a:t>
            </a:r>
          </a:p>
        </p:txBody>
      </p:sp>
      <p:graphicFrame>
        <p:nvGraphicFramePr>
          <p:cNvPr id="5" name="表格 4"/>
          <p:cNvGraphicFramePr/>
          <p:nvPr>
            <p:custDataLst>
              <p:tags r:id="rId2"/>
            </p:custDataLst>
          </p:nvPr>
        </p:nvGraphicFramePr>
        <p:xfrm>
          <a:off x="1523365" y="1779270"/>
          <a:ext cx="9335135" cy="3082290"/>
        </p:xfrm>
        <a:graphic>
          <a:graphicData uri="http://schemas.openxmlformats.org/drawingml/2006/table">
            <a:tbl>
              <a:tblPr firstRow="1" bandRow="1">
                <a:tableStyleId>{5940675A-B579-460E-94D1-54222C63F5DA}</a:tableStyleId>
              </a:tblPr>
              <a:tblGrid>
                <a:gridCol w="2315845">
                  <a:extLst>
                    <a:ext uri="{9D8B030D-6E8A-4147-A177-3AD203B41FA5}">
                      <a16:colId xmlns:a16="http://schemas.microsoft.com/office/drawing/2014/main" val="20000"/>
                    </a:ext>
                  </a:extLst>
                </a:gridCol>
                <a:gridCol w="3864610">
                  <a:extLst>
                    <a:ext uri="{9D8B030D-6E8A-4147-A177-3AD203B41FA5}">
                      <a16:colId xmlns:a16="http://schemas.microsoft.com/office/drawing/2014/main" val="20001"/>
                    </a:ext>
                  </a:extLst>
                </a:gridCol>
                <a:gridCol w="3154680">
                  <a:extLst>
                    <a:ext uri="{9D8B030D-6E8A-4147-A177-3AD203B41FA5}">
                      <a16:colId xmlns:a16="http://schemas.microsoft.com/office/drawing/2014/main" val="20002"/>
                    </a:ext>
                  </a:extLst>
                </a:gridCol>
              </a:tblGrid>
              <a:tr h="88011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排序法的优点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排序法的缺点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适用情况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20218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1.简单、容易操作2.省时省力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1.带有较强主观性,评价者多依据自己对岗位的主观感觉进行排序2.无法准确得知岗位之间的相对价值关系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适用于企业规模较小、岗位数量较少、新设立岗位较多、评价者对岗位了解不是很充分的情况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to="" calcmode="lin" valueType="num">
                                      <p:cBhvr>
                                        <p:cTn id="12" dur="1" fill="hold"/>
                                        <p:tgtEl>
                                          <p:spTgt spid="5"/>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岗位评价方法：分类法</a:t>
            </a:r>
          </a:p>
        </p:txBody>
      </p:sp>
      <p:sp>
        <p:nvSpPr>
          <p:cNvPr id="4" name="矩形 3"/>
          <p:cNvSpPr/>
          <p:nvPr/>
        </p:nvSpPr>
        <p:spPr>
          <a:xfrm>
            <a:off x="673735" y="1160145"/>
            <a:ext cx="11165840"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分类法是排序法的改进。分类法强调的是工作类别的差异,而不是单个工作的差异。如某公司把中层岗位划分为资深经理、专业经理、项目经理、主管经理、经理助理5个类别。在使用分类法时要关注两个概念:类别和等级。类别指的是工作性质的相似性;等级则是指同类别中工作复杂程度的差异性。</a:t>
            </a:r>
          </a:p>
        </p:txBody>
      </p:sp>
      <p:grpSp>
        <p:nvGrpSpPr>
          <p:cNvPr id="6" name="组合 5"/>
          <p:cNvGrpSpPr/>
          <p:nvPr/>
        </p:nvGrpSpPr>
        <p:grpSpPr>
          <a:xfrm>
            <a:off x="673735" y="3420110"/>
            <a:ext cx="11084903" cy="1793831"/>
            <a:chOff x="953" y="1550"/>
            <a:chExt cx="22327" cy="3272"/>
          </a:xfrm>
        </p:grpSpPr>
        <p:grpSp>
          <p:nvGrpSpPr>
            <p:cNvPr id="7" name="椭圆 5"/>
            <p:cNvGrpSpPr/>
            <p:nvPr/>
          </p:nvGrpSpPr>
          <p:grpSpPr>
            <a:xfrm>
              <a:off x="977" y="1550"/>
              <a:ext cx="908" cy="908"/>
              <a:chOff x="-1" y="-1"/>
              <a:chExt cx="432600" cy="432626"/>
            </a:xfrm>
          </p:grpSpPr>
          <p:sp>
            <p:nvSpPr>
              <p:cNvPr id="8"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9" name="1"/>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10"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11" name="标题 11"/>
            <p:cNvSpPr txBox="1"/>
            <p:nvPr/>
          </p:nvSpPr>
          <p:spPr>
            <a:xfrm>
              <a:off x="3488" y="1714"/>
              <a:ext cx="1978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确定工作类别的数目,最少分为5~7类,最多的可分为11~17类。典型的情况是分为8类左右。</a:t>
              </a:r>
            </a:p>
          </p:txBody>
        </p:sp>
        <p:grpSp>
          <p:nvGrpSpPr>
            <p:cNvPr id="12" name="椭圆 9"/>
            <p:cNvGrpSpPr/>
            <p:nvPr/>
          </p:nvGrpSpPr>
          <p:grpSpPr>
            <a:xfrm>
              <a:off x="977" y="2698"/>
              <a:ext cx="908" cy="908"/>
              <a:chOff x="-1" y="-1"/>
              <a:chExt cx="432600" cy="432626"/>
            </a:xfrm>
          </p:grpSpPr>
          <p:sp>
            <p:nvSpPr>
              <p:cNvPr id="13"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4" name="2"/>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15"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16" name="标题 11"/>
            <p:cNvSpPr txBox="1"/>
            <p:nvPr/>
          </p:nvSpPr>
          <p:spPr>
            <a:xfrm>
              <a:off x="3488" y="2850"/>
              <a:ext cx="19780"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对各种工作类别中的各个等级进行定义,这些定义为薪酬体系的建立提供了依据。</a:t>
              </a:r>
            </a:p>
          </p:txBody>
        </p:sp>
        <p:grpSp>
          <p:nvGrpSpPr>
            <p:cNvPr id="17" name="椭圆 13"/>
            <p:cNvGrpSpPr/>
            <p:nvPr/>
          </p:nvGrpSpPr>
          <p:grpSpPr>
            <a:xfrm>
              <a:off x="953" y="3913"/>
              <a:ext cx="908" cy="908"/>
              <a:chOff x="-1" y="-1"/>
              <a:chExt cx="432600" cy="432626"/>
            </a:xfrm>
          </p:grpSpPr>
          <p:sp>
            <p:nvSpPr>
              <p:cNvPr id="18"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9" name="3"/>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20"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21" name="标题 11"/>
            <p:cNvSpPr txBox="1"/>
            <p:nvPr/>
          </p:nvSpPr>
          <p:spPr>
            <a:xfrm>
              <a:off x="3464" y="4077"/>
              <a:ext cx="19816"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将各种工作与确定的标准进行对照,然后将它们定位在工作类别的合适等级。</a:t>
              </a:r>
            </a:p>
          </p:txBody>
        </p:sp>
      </p:grpSp>
      <p:sp>
        <p:nvSpPr>
          <p:cNvPr id="25" name="文本框 24"/>
          <p:cNvSpPr txBox="1"/>
          <p:nvPr/>
        </p:nvSpPr>
        <p:spPr>
          <a:xfrm>
            <a:off x="697865" y="2708910"/>
            <a:ext cx="4826000" cy="337185"/>
          </a:xfrm>
          <a:prstGeom prst="rect">
            <a:avLst/>
          </a:prstGeom>
          <a:noFill/>
        </p:spPr>
        <p:txBody>
          <a:bodyPr wrap="square" rtlCol="0">
            <a:spAutoFit/>
          </a:bodyPr>
          <a:lstStyle/>
          <a:p>
            <a:r>
              <a:rPr lang="zh-CN" altLang="en-US" sz="1600">
                <a:latin typeface="微软雅黑" panose="020B0503020204020204" charset="-122"/>
                <a:ea typeface="微软雅黑" panose="020B0503020204020204" charset="-122"/>
                <a:cs typeface="微软雅黑" panose="020B0503020204020204" charset="-122"/>
              </a:rPr>
              <a:t>采用分类法时的工作程序是:</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500" fill="hold"/>
                                        <p:tgtEl>
                                          <p:spTgt spid="25"/>
                                        </p:tgtEl>
                                        <p:attrNameLst>
                                          <p:attrName>ppt_x</p:attrName>
                                        </p:attrNameLst>
                                      </p:cBhvr>
                                      <p:tavLst>
                                        <p:tav tm="0">
                                          <p:val>
                                            <p:strVal val="#ppt_x"/>
                                          </p:val>
                                        </p:tav>
                                        <p:tav tm="100000">
                                          <p:val>
                                            <p:strVal val="#ppt_x"/>
                                          </p:val>
                                        </p:tav>
                                      </p:tavLst>
                                    </p:anim>
                                    <p:anim calcmode="lin" valueType="num">
                                      <p:cBhvr additive="base">
                                        <p:cTn id="16" dur="500" fill="hold"/>
                                        <p:tgtEl>
                                          <p:spTgt spid="25"/>
                                        </p:tgtEl>
                                        <p:attrNameLst>
                                          <p:attrName>ppt_y</p:attrName>
                                        </p:attrNameLst>
                                      </p:cBhvr>
                                      <p:tavLst>
                                        <p:tav tm="0">
                                          <p:val>
                                            <p:strVal val="1+#ppt_h/2"/>
                                          </p:val>
                                        </p:tav>
                                        <p:tav tm="100000">
                                          <p:val>
                                            <p:strVal val="#ppt_y"/>
                                          </p:val>
                                        </p:tav>
                                      </p:tavLst>
                                    </p:anim>
                                  </p:childTnLst>
                                </p:cTn>
                              </p:par>
                              <p:par>
                                <p:cTn id="17" presetID="29" presetClass="entr" presetSubtype="0" fill="hold" nodeType="withEffect">
                                  <p:stCondLst>
                                    <p:cond delay="0"/>
                                  </p:stCondLst>
                                  <p:childTnLst>
                                    <p:set>
                                      <p:cBhvr>
                                        <p:cTn id="18" dur="2000" fill="hold">
                                          <p:stCondLst>
                                            <p:cond delay="0"/>
                                          </p:stCondLst>
                                        </p:cTn>
                                        <p:tgtEl>
                                          <p:spTgt spid="6"/>
                                        </p:tgtEl>
                                        <p:attrNameLst>
                                          <p:attrName>style.visibility</p:attrName>
                                        </p:attrNameLst>
                                      </p:cBhvr>
                                      <p:to>
                                        <p:strVal val="visible"/>
                                      </p:to>
                                    </p:set>
                                    <p:anim calcmode="lin" valueType="num">
                                      <p:cBhvr>
                                        <p:cTn id="19" dur="2000" fill="hold"/>
                                        <p:tgtEl>
                                          <p:spTgt spid="6"/>
                                        </p:tgtEl>
                                        <p:attrNameLst>
                                          <p:attrName>ppt_x</p:attrName>
                                        </p:attrNameLst>
                                      </p:cBhvr>
                                      <p:tavLst>
                                        <p:tav tm="0">
                                          <p:val>
                                            <p:strVal val="#ppt_x-.2"/>
                                          </p:val>
                                        </p:tav>
                                        <p:tav tm="100000">
                                          <p:val>
                                            <p:strVal val="#ppt_x"/>
                                          </p:val>
                                        </p:tav>
                                      </p:tavLst>
                                    </p:anim>
                                    <p:anim calcmode="lin" valueType="num">
                                      <p:cBhvr>
                                        <p:cTn id="20" dur="2000" fill="hold"/>
                                        <p:tgtEl>
                                          <p:spTgt spid="6"/>
                                        </p:tgtEl>
                                        <p:attrNameLst>
                                          <p:attrName>ppt_y</p:attrName>
                                        </p:attrNameLst>
                                      </p:cBhvr>
                                      <p:tavLst>
                                        <p:tav tm="0">
                                          <p:val>
                                            <p:strVal val="#ppt_y"/>
                                          </p:val>
                                        </p:tav>
                                        <p:tav tm="100000">
                                          <p:val>
                                            <p:strVal val="#ppt_y"/>
                                          </p:val>
                                        </p:tav>
                                      </p:tavLst>
                                    </p:anim>
                                    <p:animEffect transition="in" filter="wipe(right)" prLst="gradientSize: 0.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25" grpId="0"/>
      <p:bldP spid="25" grpId="1"/>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岗位评价方法：分类法</a:t>
            </a:r>
          </a:p>
        </p:txBody>
      </p:sp>
      <p:graphicFrame>
        <p:nvGraphicFramePr>
          <p:cNvPr id="5" name="表格 4"/>
          <p:cNvGraphicFramePr/>
          <p:nvPr>
            <p:custDataLst>
              <p:tags r:id="rId2"/>
            </p:custDataLst>
          </p:nvPr>
        </p:nvGraphicFramePr>
        <p:xfrm>
          <a:off x="1544955" y="1990090"/>
          <a:ext cx="9165590" cy="2813685"/>
        </p:xfrm>
        <a:graphic>
          <a:graphicData uri="http://schemas.openxmlformats.org/drawingml/2006/table">
            <a:tbl>
              <a:tblPr firstRow="1" bandRow="1">
                <a:tableStyleId>{5940675A-B579-460E-94D1-54222C63F5DA}</a:tableStyleId>
              </a:tblPr>
              <a:tblGrid>
                <a:gridCol w="3539490">
                  <a:extLst>
                    <a:ext uri="{9D8B030D-6E8A-4147-A177-3AD203B41FA5}">
                      <a16:colId xmlns:a16="http://schemas.microsoft.com/office/drawing/2014/main" val="20000"/>
                    </a:ext>
                  </a:extLst>
                </a:gridCol>
                <a:gridCol w="3032125">
                  <a:extLst>
                    <a:ext uri="{9D8B030D-6E8A-4147-A177-3AD203B41FA5}">
                      <a16:colId xmlns:a16="http://schemas.microsoft.com/office/drawing/2014/main" val="20001"/>
                    </a:ext>
                  </a:extLst>
                </a:gridCol>
                <a:gridCol w="2593975">
                  <a:extLst>
                    <a:ext uri="{9D8B030D-6E8A-4147-A177-3AD203B41FA5}">
                      <a16:colId xmlns:a16="http://schemas.microsoft.com/office/drawing/2014/main" val="20002"/>
                    </a:ext>
                  </a:extLst>
                </a:gridCol>
              </a:tblGrid>
              <a:tr h="70358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分类法的优点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分类法的缺点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适用情况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11010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1.简单明了,易理解、接受</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2.能避免出现明显的判断失误</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3.不必做很大的改动就能持续使用多年</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1.定义等级困难</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2.给主观判断留下相当大的余地3.成本相对较高</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适用于各岗位的差别很明显、公共部门和大企业的管理岗位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to="" calcmode="lin" valueType="num">
                                      <p:cBhvr>
                                        <p:cTn id="12" dur="1" fill="hold"/>
                                        <p:tgtEl>
                                          <p:spTgt spid="5"/>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142875" y="1020445"/>
            <a:ext cx="11737975" cy="5677535"/>
          </a:xfrm>
          <a:prstGeom prst="rect">
            <a:avLst/>
          </a:prstGeom>
          <a:ln>
            <a:solidFill>
              <a:srgbClr val="9B552C"/>
            </a:solidFill>
          </a:ln>
        </p:spPr>
        <p:txBody>
          <a:bodyPr wrap="square">
            <a:spAutoFit/>
          </a:bodyPr>
          <a:lstStyle/>
          <a:p>
            <a:pPr indent="266700" algn="ctr">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人力资源经理错在哪里?</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案例一</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A企业是一家从事食品生产与销售的公司,业务模式是将全国分成几十个销售区域,每个区域有一位业务员。A企业原来有60多位业务人员,他们各自在相应区域里租一间住房,独自开展业务,这些业务员多是从工厂的工人成长起来的,学历和形象不太理想,但业绩还不错。后来A企业老板想扩大销售渠道,再细分出几十个销售区域来,所以责令人力资源部门经理招聘50名业务员,要求招聘学历高、形象好的业务员来提高整体业务人员的素质,并定出了招聘的必备条件:学历大专以上、形象好、沟通能力强。A企业给出的薪酬非常具有竞争力,产品很有竞争力,企业发展前景也不错。经过努力,A企业最终如愿招聘到了50名业务员,并把这些人员分别安置到相应区域工作。</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但是,半年以后,招聘的这50名业务员几乎没有业绩产生,而且大部分都离职了。</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案例二</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B企业有个“爬树摘果”的岗位,企业价值观念是“诚信”,衡量员工的首要标准也是诚信,老板认为牛的品行很符合公司的价值观念,所以招聘了一头牛来做这个岗位的　　　　</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工作,告诉它:“牛,你好好干,摘10个果子给你提成4个。”牛很想得到这个提成,但怎么也爬不上树,企业一看不对,便警告它:“你如果再摘不到果子,就打你个屁股开花。”结果是怎么打它也没用。企业终于发现不是牛态度不好,而是它不会做,所以就对它进行强化训练,结果是劳民伤财、费心费力却一点效果都没有!</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岗位评价方法：计点法</a:t>
            </a:r>
          </a:p>
        </p:txBody>
      </p:sp>
      <p:sp>
        <p:nvSpPr>
          <p:cNvPr id="4" name="矩形 3"/>
          <p:cNvSpPr/>
          <p:nvPr/>
        </p:nvSpPr>
        <p:spPr>
          <a:xfrm>
            <a:off x="673735" y="1160145"/>
            <a:ext cx="11165840"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计点法是一种定量评价方法,也是应用最为广泛的方法。该方法的基本原理是:根据影响工作价值的报酬因素对每一个岗位工作进行评价打分,以确定该工作的相对价值。运用此法时,要把工作的构成进行分解,然后按照事先设计出来的结构化量表对每种工作要素进行估值。它的实施步骤是:</a:t>
            </a:r>
          </a:p>
        </p:txBody>
      </p:sp>
      <p:grpSp>
        <p:nvGrpSpPr>
          <p:cNvPr id="5" name="组合 4"/>
          <p:cNvGrpSpPr/>
          <p:nvPr/>
        </p:nvGrpSpPr>
        <p:grpSpPr>
          <a:xfrm>
            <a:off x="636905" y="2491105"/>
            <a:ext cx="11067415" cy="4257040"/>
            <a:chOff x="953" y="1550"/>
            <a:chExt cx="17429" cy="6704"/>
          </a:xfrm>
        </p:grpSpPr>
        <p:grpSp>
          <p:nvGrpSpPr>
            <p:cNvPr id="458" name="椭圆 5"/>
            <p:cNvGrpSpPr/>
            <p:nvPr/>
          </p:nvGrpSpPr>
          <p:grpSpPr>
            <a:xfrm>
              <a:off x="977" y="1550"/>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1714"/>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确定要评价的岗位系列。由于不同部门的岗位差别很大,通常使用多种点值评定方案来评价企业中所有岗位。</a:t>
              </a:r>
            </a:p>
          </p:txBody>
        </p:sp>
        <p:grpSp>
          <p:nvGrpSpPr>
            <p:cNvPr id="463" name="椭圆 9"/>
            <p:cNvGrpSpPr/>
            <p:nvPr/>
          </p:nvGrpSpPr>
          <p:grpSpPr>
            <a:xfrm>
              <a:off x="977" y="2698"/>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2850"/>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收集岗位信息。</a:t>
              </a:r>
            </a:p>
          </p:txBody>
        </p:sp>
        <p:grpSp>
          <p:nvGrpSpPr>
            <p:cNvPr id="468" name="椭圆 13"/>
            <p:cNvGrpSpPr/>
            <p:nvPr/>
          </p:nvGrpSpPr>
          <p:grpSpPr>
            <a:xfrm>
              <a:off x="953" y="391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07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确定岗位的评价要素。不同类型的岗位有不同的评价要素。典型的评价要素主要有智能、责任、体能和工作环境等。</a:t>
              </a:r>
            </a:p>
          </p:txBody>
        </p:sp>
        <p:grpSp>
          <p:nvGrpSpPr>
            <p:cNvPr id="473" name="椭圆 16"/>
            <p:cNvGrpSpPr/>
            <p:nvPr/>
          </p:nvGrpSpPr>
          <p:grpSpPr>
            <a:xfrm>
              <a:off x="953" y="5044"/>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134"/>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为各个评价因素下定义并划分等级。应以最通俗、最清楚的文字,为每个评价因素下一个定义。应视各因素的复杂程度规定合适的等级,一般以4~8级为宜。</a:t>
              </a:r>
            </a:p>
          </p:txBody>
        </p:sp>
        <p:grpSp>
          <p:nvGrpSpPr>
            <p:cNvPr id="24" name="椭圆 5"/>
            <p:cNvGrpSpPr/>
            <p:nvPr/>
          </p:nvGrpSpPr>
          <p:grpSpPr>
            <a:xfrm>
              <a:off x="953" y="6118"/>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538"/>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281"/>
              <a:ext cx="1489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确定要素的相对价值。即确定要素的权重,对于不同的岗位系列,要素的重要性不同。</a:t>
              </a:r>
            </a:p>
          </p:txBody>
        </p:sp>
        <p:grpSp>
          <p:nvGrpSpPr>
            <p:cNvPr id="29" name="椭圆 9"/>
            <p:cNvGrpSpPr/>
            <p:nvPr/>
          </p:nvGrpSpPr>
          <p:grpSpPr>
            <a:xfrm>
              <a:off x="977" y="7266"/>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7686"/>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418"/>
              <a:ext cx="14877"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将岗位评价的总点数分为若干等级,并将相同性质的岗位归入一定等级。</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9" presetClass="entr" presetSubtype="0" fill="hold" nodeType="clickEffect">
                                  <p:stCondLst>
                                    <p:cond delay="0"/>
                                  </p:stCondLst>
                                  <p:childTnLst>
                                    <p:set>
                                      <p:cBhvr>
                                        <p:cTn id="14" dur="2000" fill="hold">
                                          <p:stCondLst>
                                            <p:cond delay="0"/>
                                          </p:stCondLst>
                                        </p:cTn>
                                        <p:tgtEl>
                                          <p:spTgt spid="5"/>
                                        </p:tgtEl>
                                        <p:attrNameLst>
                                          <p:attrName>style.visibility</p:attrName>
                                        </p:attrNameLst>
                                      </p:cBhvr>
                                      <p:to>
                                        <p:strVal val="visible"/>
                                      </p:to>
                                    </p:set>
                                    <p:anim calcmode="lin" valueType="num">
                                      <p:cBhvr>
                                        <p:cTn id="15" dur="2000" fill="hold"/>
                                        <p:tgtEl>
                                          <p:spTgt spid="5"/>
                                        </p:tgtEl>
                                        <p:attrNameLst>
                                          <p:attrName>ppt_x</p:attrName>
                                        </p:attrNameLst>
                                      </p:cBhvr>
                                      <p:tavLst>
                                        <p:tav tm="0">
                                          <p:val>
                                            <p:strVal val="#ppt_x-.2"/>
                                          </p:val>
                                        </p:tav>
                                        <p:tav tm="100000">
                                          <p:val>
                                            <p:strVal val="#ppt_x"/>
                                          </p:val>
                                        </p:tav>
                                      </p:tavLst>
                                    </p:anim>
                                    <p:anim calcmode="lin" valueType="num">
                                      <p:cBhvr>
                                        <p:cTn id="16" dur="2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Lst>
  </p:timing>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a:t>
            </a:r>
            <a:r>
              <a:rPr lang="zh-CN" altLang="en-US" sz="1800" b="1">
                <a:latin typeface="微软雅黑" panose="020B0503020204020204" charset="-122"/>
                <a:ea typeface="微软雅黑" panose="020B0503020204020204" charset="-122"/>
                <a:sym typeface="+mn-ea"/>
              </a:rPr>
              <a:t>计点法</a:t>
            </a:r>
            <a:endParaRPr lang="zh-CN" altLang="en-US" sz="1800" b="1">
              <a:latin typeface="微软雅黑" panose="020B0503020204020204" charset="-122"/>
              <a:ea typeface="微软雅黑" panose="020B0503020204020204" charset="-122"/>
            </a:endParaRPr>
          </a:p>
        </p:txBody>
      </p:sp>
      <p:graphicFrame>
        <p:nvGraphicFramePr>
          <p:cNvPr id="4" name="表格 3"/>
          <p:cNvGraphicFramePr/>
          <p:nvPr>
            <p:custDataLst>
              <p:tags r:id="rId2"/>
            </p:custDataLst>
          </p:nvPr>
        </p:nvGraphicFramePr>
        <p:xfrm>
          <a:off x="1281430" y="1721485"/>
          <a:ext cx="9608820" cy="3315335"/>
        </p:xfrm>
        <a:graphic>
          <a:graphicData uri="http://schemas.openxmlformats.org/drawingml/2006/table">
            <a:tbl>
              <a:tblPr firstRow="1" bandRow="1">
                <a:tableStyleId>{5940675A-B579-460E-94D1-54222C63F5DA}</a:tableStyleId>
              </a:tblPr>
              <a:tblGrid>
                <a:gridCol w="3315335">
                  <a:extLst>
                    <a:ext uri="{9D8B030D-6E8A-4147-A177-3AD203B41FA5}">
                      <a16:colId xmlns:a16="http://schemas.microsoft.com/office/drawing/2014/main" val="20000"/>
                    </a:ext>
                  </a:extLst>
                </a:gridCol>
                <a:gridCol w="3642995">
                  <a:extLst>
                    <a:ext uri="{9D8B030D-6E8A-4147-A177-3AD203B41FA5}">
                      <a16:colId xmlns:a16="http://schemas.microsoft.com/office/drawing/2014/main" val="20001"/>
                    </a:ext>
                  </a:extLst>
                </a:gridCol>
                <a:gridCol w="2650490">
                  <a:extLst>
                    <a:ext uri="{9D8B030D-6E8A-4147-A177-3AD203B41FA5}">
                      <a16:colId xmlns:a16="http://schemas.microsoft.com/office/drawing/2014/main" val="20002"/>
                    </a:ext>
                  </a:extLst>
                </a:gridCol>
              </a:tblGrid>
              <a:tr h="41465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计点法的优点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计点法的缺点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适用情况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90068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1.能够量化</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2.可以避免主观因素对评价工作的影响</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3.可以根据情况对要素和权值进行调整</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4.易于理解接受</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1.要素的选择及权值的分配带有主观性2.方法的设计比较复杂</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3.对企业的管理水平要求较高</a:t>
                      </a:r>
                    </a:p>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4.工作量大,较为费时费力,成本相对较高</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适用于生产过程复杂、岗位类别数目多、对精度要求较高的大中型企业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to="" calcmode="lin" valueType="num">
                                      <p:cBhvr>
                                        <p:cTn id="12" dur="1" fill="hold"/>
                                        <p:tgtEl>
                                          <p:spTgt spid="4"/>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岗位评价方法：要素比较法</a:t>
            </a:r>
          </a:p>
        </p:txBody>
      </p:sp>
      <p:sp>
        <p:nvSpPr>
          <p:cNvPr id="4" name="矩形 3"/>
          <p:cNvSpPr/>
          <p:nvPr/>
        </p:nvSpPr>
        <p:spPr>
          <a:xfrm>
            <a:off x="673735" y="1160145"/>
            <a:ext cx="11165840"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要素比较法也是一种定量化方法,它综合了计点法和排序法的特点。与计点法不同的是,其比较对象不是预先设定的评价因素体系,而是企业中作为岗位评价参照标准的关键岗位的评价因素及其所得相应货币报酬。其具体步骤是:</a:t>
            </a:r>
          </a:p>
        </p:txBody>
      </p:sp>
      <p:grpSp>
        <p:nvGrpSpPr>
          <p:cNvPr id="5" name="组合 4"/>
          <p:cNvGrpSpPr/>
          <p:nvPr/>
        </p:nvGrpSpPr>
        <p:grpSpPr>
          <a:xfrm>
            <a:off x="722630" y="2491105"/>
            <a:ext cx="11067415" cy="3477260"/>
            <a:chOff x="953" y="1550"/>
            <a:chExt cx="17429" cy="5476"/>
          </a:xfrm>
        </p:grpSpPr>
        <p:grpSp>
          <p:nvGrpSpPr>
            <p:cNvPr id="458" name="椭圆 5"/>
            <p:cNvGrpSpPr/>
            <p:nvPr/>
          </p:nvGrpSpPr>
          <p:grpSpPr>
            <a:xfrm>
              <a:off x="977" y="1550"/>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1714"/>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从全部岗位中选出15~20个主要岗位,其所得到的薪酬总额应是公平合理的。</a:t>
              </a:r>
            </a:p>
          </p:txBody>
        </p:sp>
        <p:grpSp>
          <p:nvGrpSpPr>
            <p:cNvPr id="463" name="椭圆 9"/>
            <p:cNvGrpSpPr/>
            <p:nvPr/>
          </p:nvGrpSpPr>
          <p:grpSpPr>
            <a:xfrm>
              <a:off x="977" y="2698"/>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2850"/>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选定各岗位共有的影响因素作为工作岗位评价的基础。一般包括以下五项:(1)智力条件(2)技能(3)责任(4)身体条件(5)劳动环境条件</a:t>
              </a:r>
            </a:p>
          </p:txBody>
        </p:sp>
        <p:grpSp>
          <p:nvGrpSpPr>
            <p:cNvPr id="468" name="椭圆 13"/>
            <p:cNvGrpSpPr/>
            <p:nvPr/>
          </p:nvGrpSpPr>
          <p:grpSpPr>
            <a:xfrm>
              <a:off x="953" y="391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07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将每一个主要岗位的每个影响因素分别加以比较,按程度的高低进行排序。</a:t>
              </a:r>
            </a:p>
          </p:txBody>
        </p:sp>
        <p:grpSp>
          <p:nvGrpSpPr>
            <p:cNvPr id="473" name="椭圆 16"/>
            <p:cNvGrpSpPr/>
            <p:nvPr/>
          </p:nvGrpSpPr>
          <p:grpSpPr>
            <a:xfrm>
              <a:off x="953" y="5044"/>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187"/>
                <a:ext cx="305894" cy="346249"/>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134"/>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岗位评定小组对每一岗位的工资总额经过认真协调,按上述五种影响因素进行分解,找出对应的工资份额。</a:t>
              </a:r>
            </a:p>
          </p:txBody>
        </p:sp>
        <p:grpSp>
          <p:nvGrpSpPr>
            <p:cNvPr id="24" name="椭圆 5"/>
            <p:cNvGrpSpPr/>
            <p:nvPr/>
          </p:nvGrpSpPr>
          <p:grpSpPr>
            <a:xfrm>
              <a:off x="953" y="6118"/>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3671"/>
                <a:ext cx="305894" cy="345280"/>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538"/>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281"/>
              <a:ext cx="1489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其他岗位与已评定的重要岗位对比,某岗位的某要素与哪一主要岗位某要素相近,就按相近条件的岗位工资分配计算工资,累计后就是本岗位的工资。</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9" presetClass="entr" presetSubtype="0" fill="hold" nodeType="clickEffect">
                                  <p:stCondLst>
                                    <p:cond delay="0"/>
                                  </p:stCondLst>
                                  <p:childTnLst>
                                    <p:set>
                                      <p:cBhvr>
                                        <p:cTn id="14" dur="2000" fill="hold">
                                          <p:stCondLst>
                                            <p:cond delay="0"/>
                                          </p:stCondLst>
                                        </p:cTn>
                                        <p:tgtEl>
                                          <p:spTgt spid="5"/>
                                        </p:tgtEl>
                                        <p:attrNameLst>
                                          <p:attrName>style.visibility</p:attrName>
                                        </p:attrNameLst>
                                      </p:cBhvr>
                                      <p:to>
                                        <p:strVal val="visible"/>
                                      </p:to>
                                    </p:set>
                                    <p:anim calcmode="lin" valueType="num">
                                      <p:cBhvr>
                                        <p:cTn id="15" dur="2000" fill="hold"/>
                                        <p:tgtEl>
                                          <p:spTgt spid="5"/>
                                        </p:tgtEl>
                                        <p:attrNameLst>
                                          <p:attrName>ppt_x</p:attrName>
                                        </p:attrNameLst>
                                      </p:cBhvr>
                                      <p:tavLst>
                                        <p:tav tm="0">
                                          <p:val>
                                            <p:strVal val="#ppt_x-.2"/>
                                          </p:val>
                                        </p:tav>
                                        <p:tav tm="100000">
                                          <p:val>
                                            <p:strVal val="#ppt_x"/>
                                          </p:val>
                                        </p:tav>
                                      </p:tavLst>
                                    </p:anim>
                                    <p:anim calcmode="lin" valueType="num">
                                      <p:cBhvr>
                                        <p:cTn id="16" dur="2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Lst>
  </p:timing>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岗位评价</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岗位评价方法：要素比较法</a:t>
            </a:r>
          </a:p>
        </p:txBody>
      </p:sp>
      <p:graphicFrame>
        <p:nvGraphicFramePr>
          <p:cNvPr id="6" name="表格 5"/>
          <p:cNvGraphicFramePr/>
          <p:nvPr>
            <p:custDataLst>
              <p:tags r:id="rId2"/>
            </p:custDataLst>
          </p:nvPr>
        </p:nvGraphicFramePr>
        <p:xfrm>
          <a:off x="1872615" y="1784985"/>
          <a:ext cx="8636635" cy="2822575"/>
        </p:xfrm>
        <a:graphic>
          <a:graphicData uri="http://schemas.openxmlformats.org/drawingml/2006/table">
            <a:tbl>
              <a:tblPr firstRow="1" bandRow="1">
                <a:tableStyleId>{5940675A-B579-460E-94D1-54222C63F5DA}</a:tableStyleId>
              </a:tblPr>
              <a:tblGrid>
                <a:gridCol w="2856865">
                  <a:extLst>
                    <a:ext uri="{9D8B030D-6E8A-4147-A177-3AD203B41FA5}">
                      <a16:colId xmlns:a16="http://schemas.microsoft.com/office/drawing/2014/main" val="20000"/>
                    </a:ext>
                  </a:extLst>
                </a:gridCol>
                <a:gridCol w="2860675">
                  <a:extLst>
                    <a:ext uri="{9D8B030D-6E8A-4147-A177-3AD203B41FA5}">
                      <a16:colId xmlns:a16="http://schemas.microsoft.com/office/drawing/2014/main" val="20001"/>
                    </a:ext>
                  </a:extLst>
                </a:gridCol>
                <a:gridCol w="2919095">
                  <a:extLst>
                    <a:ext uri="{9D8B030D-6E8A-4147-A177-3AD203B41FA5}">
                      <a16:colId xmlns:a16="http://schemas.microsoft.com/office/drawing/2014/main" val="20002"/>
                    </a:ext>
                  </a:extLst>
                </a:gridCol>
              </a:tblGrid>
              <a:tr h="94107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要素比较法的优点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要素比较法的缺点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适用情况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188150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能直接得到岗位的工资水平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应用最不普遍,要经常做工资调查,成本相对较高</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适用于能够随时掌握较为详细的市场工资标准的企业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accent6">
                        <a:lumMod val="90000"/>
                      </a:schemeClr>
                    </a:solid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to="" calcmode="lin" valueType="num">
                                      <p:cBhvr>
                                        <p:cTn id="12" dur="1" fill="hold"/>
                                        <p:tgtEl>
                                          <p:spTgt spid="6"/>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确定薪酬调查目的</a:t>
            </a:r>
          </a:p>
        </p:txBody>
      </p:sp>
      <p:graphicFrame>
        <p:nvGraphicFramePr>
          <p:cNvPr id="8" name="图示 7"/>
          <p:cNvGraphicFramePr/>
          <p:nvPr/>
        </p:nvGraphicFramePr>
        <p:xfrm>
          <a:off x="3249930" y="1590675"/>
          <a:ext cx="6231890" cy="432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 calcmode="lin" valueType="num">
                                      <p:cBhvr additive="base">
                                        <p:cTn id="10" dur="500" fill="hold"/>
                                        <p:tgtEl>
                                          <p:spTgt spid="8"/>
                                        </p:tgtEl>
                                        <p:attrNameLst>
                                          <p:attrName>ppt_x</p:attrName>
                                        </p:attrNameLst>
                                      </p:cBhvr>
                                      <p:tavLst>
                                        <p:tav tm="0">
                                          <p:val>
                                            <p:strVal val="#ppt_x"/>
                                          </p:val>
                                        </p:tav>
                                        <p:tav tm="100000">
                                          <p:val>
                                            <p:strVal val="#ppt_x"/>
                                          </p:val>
                                        </p:tav>
                                      </p:tavLst>
                                    </p:anim>
                                    <p:anim calcmode="lin" valueType="num">
                                      <p:cBhvr additive="base">
                                        <p:cTn id="11"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Graphic spid="8" grpId="0">
        <p:bldAsOne/>
      </p:bldGraphic>
    </p:bld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确定调查范围</a:t>
            </a:r>
          </a:p>
        </p:txBody>
      </p:sp>
      <p:sp>
        <p:nvSpPr>
          <p:cNvPr id="17409" name="矩形 31"/>
          <p:cNvSpPr/>
          <p:nvPr>
            <p:custDataLst>
              <p:tags r:id="rId2"/>
            </p:custDataLst>
          </p:nvPr>
        </p:nvSpPr>
        <p:spPr>
          <a:xfrm>
            <a:off x="1065213" y="3437255"/>
            <a:ext cx="66675"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0" name="矩形 32"/>
          <p:cNvSpPr/>
          <p:nvPr>
            <p:custDataLst>
              <p:tags r:id="rId3"/>
            </p:custDataLst>
          </p:nvPr>
        </p:nvSpPr>
        <p:spPr>
          <a:xfrm>
            <a:off x="1423988"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1" name="矩形 33"/>
          <p:cNvSpPr/>
          <p:nvPr>
            <p:custDataLst>
              <p:tags r:id="rId4"/>
            </p:custDataLst>
          </p:nvPr>
        </p:nvSpPr>
        <p:spPr>
          <a:xfrm>
            <a:off x="1782763"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2" name="矩形 34"/>
          <p:cNvSpPr/>
          <p:nvPr>
            <p:custDataLst>
              <p:tags r:id="rId5"/>
            </p:custDataLst>
          </p:nvPr>
        </p:nvSpPr>
        <p:spPr>
          <a:xfrm>
            <a:off x="23813" y="3489643"/>
            <a:ext cx="180975" cy="358775"/>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3" name="任意多边形 35"/>
          <p:cNvSpPr/>
          <p:nvPr>
            <p:custDataLst>
              <p:tags r:id="rId6"/>
            </p:custDataLst>
          </p:nvPr>
        </p:nvSpPr>
        <p:spPr>
          <a:xfrm>
            <a:off x="-7937" y="3457893"/>
            <a:ext cx="246062" cy="423862"/>
          </a:xfrm>
          <a:custGeom>
            <a:avLst/>
            <a:gdLst/>
            <a:ahLst/>
            <a:cxnLst>
              <a:cxn ang="0">
                <a:pos x="246441" y="423875"/>
              </a:cxn>
              <a:cxn ang="0">
                <a:pos x="0" y="423875"/>
              </a:cxn>
              <a:cxn ang="0">
                <a:pos x="0" y="0"/>
              </a:cxn>
              <a:cxn ang="0">
                <a:pos x="246441" y="0"/>
              </a:cxn>
              <a:cxn ang="0">
                <a:pos x="246441" y="423875"/>
              </a:cxn>
              <a:cxn ang="0">
                <a:pos x="65717" y="358157"/>
              </a:cxn>
              <a:cxn ang="0">
                <a:pos x="177437" y="358157"/>
              </a:cxn>
              <a:cxn ang="0">
                <a:pos x="177437" y="69002"/>
              </a:cxn>
              <a:cxn ang="0">
                <a:pos x="65717" y="69002"/>
              </a:cxn>
              <a:cxn ang="0">
                <a:pos x="65717" y="358157"/>
              </a:cxn>
            </a:cxnLst>
            <a:rect l="0" t="0" r="0" b="0"/>
            <a:pathLst>
              <a:path w="75" h="129">
                <a:moveTo>
                  <a:pt x="75" y="129"/>
                </a:moveTo>
                <a:lnTo>
                  <a:pt x="0" y="129"/>
                </a:lnTo>
                <a:lnTo>
                  <a:pt x="0" y="0"/>
                </a:lnTo>
                <a:lnTo>
                  <a:pt x="75" y="0"/>
                </a:lnTo>
                <a:lnTo>
                  <a:pt x="75" y="129"/>
                </a:lnTo>
                <a:close/>
                <a:moveTo>
                  <a:pt x="20" y="109"/>
                </a:moveTo>
                <a:lnTo>
                  <a:pt x="54" y="109"/>
                </a:lnTo>
                <a:lnTo>
                  <a:pt x="54" y="21"/>
                </a:lnTo>
                <a:lnTo>
                  <a:pt x="20" y="21"/>
                </a:lnTo>
                <a:lnTo>
                  <a:pt x="20" y="109"/>
                </a:lnTo>
                <a:close/>
              </a:path>
            </a:pathLst>
          </a:custGeom>
          <a:solidFill>
            <a:srgbClr val="545454"/>
          </a:solidFill>
          <a:ln w="9525">
            <a:noFill/>
          </a:ln>
        </p:spPr>
        <p:txBody>
          <a:bodyPr/>
          <a:lstStyle/>
          <a:p>
            <a:endParaRPr lang="zh-CN" altLang="en-US"/>
          </a:p>
        </p:txBody>
      </p:sp>
      <p:sp>
        <p:nvSpPr>
          <p:cNvPr id="17414" name="任意多边形 36"/>
          <p:cNvSpPr/>
          <p:nvPr>
            <p:custDataLst>
              <p:tags r:id="rId7"/>
            </p:custDataLst>
          </p:nvPr>
        </p:nvSpPr>
        <p:spPr>
          <a:xfrm>
            <a:off x="204788" y="2659380"/>
            <a:ext cx="2598737" cy="1936750"/>
          </a:xfrm>
          <a:custGeom>
            <a:avLst/>
            <a:gdLst/>
            <a:ahLst/>
            <a:cxnLst>
              <a:cxn ang="0">
                <a:pos x="2598420" y="871155"/>
              </a:cxn>
              <a:cxn ang="0">
                <a:pos x="2598420" y="0"/>
              </a:cxn>
              <a:cxn ang="0">
                <a:pos x="1771188" y="871155"/>
              </a:cxn>
              <a:cxn ang="0">
                <a:pos x="0" y="871155"/>
              </a:cxn>
              <a:cxn ang="0">
                <a:pos x="0" y="1066229"/>
              </a:cxn>
              <a:cxn ang="0">
                <a:pos x="1771188" y="1066229"/>
              </a:cxn>
              <a:cxn ang="0">
                <a:pos x="2598420" y="1937385"/>
              </a:cxn>
              <a:cxn ang="0">
                <a:pos x="2598420" y="1066229"/>
              </a:cxn>
              <a:cxn ang="0">
                <a:pos x="2598420" y="1066229"/>
              </a:cxn>
              <a:cxn ang="0">
                <a:pos x="2598420" y="871155"/>
              </a:cxn>
            </a:cxnLst>
            <a:rect l="0" t="0" r="0" b="0"/>
            <a:pathLst>
              <a:path w="1024" h="725">
                <a:moveTo>
                  <a:pt x="1024" y="326"/>
                </a:moveTo>
                <a:cubicBezTo>
                  <a:pt x="1024" y="0"/>
                  <a:pt x="1024" y="0"/>
                  <a:pt x="1024" y="0"/>
                </a:cubicBezTo>
                <a:cubicBezTo>
                  <a:pt x="1024" y="180"/>
                  <a:pt x="878" y="326"/>
                  <a:pt x="698" y="326"/>
                </a:cubicBezTo>
                <a:cubicBezTo>
                  <a:pt x="0" y="326"/>
                  <a:pt x="0" y="326"/>
                  <a:pt x="0" y="326"/>
                </a:cubicBezTo>
                <a:cubicBezTo>
                  <a:pt x="0" y="399"/>
                  <a:pt x="0" y="399"/>
                  <a:pt x="0" y="399"/>
                </a:cubicBezTo>
                <a:cubicBezTo>
                  <a:pt x="698" y="399"/>
                  <a:pt x="698" y="399"/>
                  <a:pt x="698" y="399"/>
                </a:cubicBezTo>
                <a:cubicBezTo>
                  <a:pt x="878" y="399"/>
                  <a:pt x="1024" y="545"/>
                  <a:pt x="1024" y="725"/>
                </a:cubicBezTo>
                <a:cubicBezTo>
                  <a:pt x="1024" y="399"/>
                  <a:pt x="1024" y="399"/>
                  <a:pt x="1024" y="399"/>
                </a:cubicBezTo>
                <a:cubicBezTo>
                  <a:pt x="1024" y="399"/>
                  <a:pt x="1024" y="399"/>
                  <a:pt x="1024" y="399"/>
                </a:cubicBezTo>
                <a:cubicBezTo>
                  <a:pt x="1024" y="326"/>
                  <a:pt x="1024" y="326"/>
                  <a:pt x="1024" y="326"/>
                </a:cubicBezTo>
                <a:close/>
              </a:path>
            </a:pathLst>
          </a:custGeom>
          <a:solidFill>
            <a:srgbClr val="FFFFFF"/>
          </a:solidFill>
          <a:ln w="9525">
            <a:noFill/>
          </a:ln>
        </p:spPr>
        <p:txBody>
          <a:bodyPr/>
          <a:lstStyle/>
          <a:p>
            <a:endParaRPr lang="zh-CN" altLang="en-US"/>
          </a:p>
        </p:txBody>
      </p:sp>
      <p:sp>
        <p:nvSpPr>
          <p:cNvPr id="17415" name="任意多边形 37"/>
          <p:cNvSpPr/>
          <p:nvPr>
            <p:custDataLst>
              <p:tags r:id="rId8"/>
            </p:custDataLst>
          </p:nvPr>
        </p:nvSpPr>
        <p:spPr>
          <a:xfrm>
            <a:off x="168275" y="2659380"/>
            <a:ext cx="2374900" cy="2024063"/>
          </a:xfrm>
          <a:custGeom>
            <a:avLst/>
            <a:gdLst/>
            <a:ahLst/>
            <a:cxnLst>
              <a:cxn ang="0">
                <a:pos x="2374265" y="2024380"/>
              </a:cxn>
              <a:cxn ang="0">
                <a:pos x="2319892" y="2024380"/>
              </a:cxn>
              <a:cxn ang="0">
                <a:pos x="1608519" y="1147614"/>
              </a:cxn>
              <a:cxn ang="0">
                <a:pos x="0" y="1147614"/>
              </a:cxn>
              <a:cxn ang="0">
                <a:pos x="0" y="876765"/>
              </a:cxn>
              <a:cxn ang="0">
                <a:pos x="1608519" y="876765"/>
              </a:cxn>
              <a:cxn ang="0">
                <a:pos x="2319892" y="0"/>
              </a:cxn>
              <a:cxn ang="0">
                <a:pos x="2374265" y="0"/>
              </a:cxn>
              <a:cxn ang="0">
                <a:pos x="2374265" y="2024380"/>
              </a:cxn>
              <a:cxn ang="0">
                <a:pos x="54372" y="1080600"/>
              </a:cxn>
              <a:cxn ang="0">
                <a:pos x="1608519" y="1080600"/>
              </a:cxn>
              <a:cxn ang="0">
                <a:pos x="2319892" y="1675348"/>
              </a:cxn>
              <a:cxn ang="0">
                <a:pos x="2319892" y="349031"/>
              </a:cxn>
              <a:cxn ang="0">
                <a:pos x="1608519" y="943779"/>
              </a:cxn>
              <a:cxn ang="0">
                <a:pos x="54372" y="943779"/>
              </a:cxn>
              <a:cxn ang="0">
                <a:pos x="54372" y="1080600"/>
              </a:cxn>
            </a:cxnLst>
            <a:rect l="0" t="0" r="0" b="0"/>
            <a:pathLst>
              <a:path w="1048" h="725">
                <a:moveTo>
                  <a:pt x="1048" y="725"/>
                </a:moveTo>
                <a:cubicBezTo>
                  <a:pt x="1024" y="725"/>
                  <a:pt x="1024" y="725"/>
                  <a:pt x="1024" y="725"/>
                </a:cubicBezTo>
                <a:cubicBezTo>
                  <a:pt x="1024" y="552"/>
                  <a:pt x="883" y="411"/>
                  <a:pt x="710" y="411"/>
                </a:cubicBezTo>
                <a:cubicBezTo>
                  <a:pt x="0" y="411"/>
                  <a:pt x="0" y="411"/>
                  <a:pt x="0" y="411"/>
                </a:cubicBezTo>
                <a:cubicBezTo>
                  <a:pt x="0" y="314"/>
                  <a:pt x="0" y="314"/>
                  <a:pt x="0" y="314"/>
                </a:cubicBezTo>
                <a:cubicBezTo>
                  <a:pt x="710" y="314"/>
                  <a:pt x="710" y="314"/>
                  <a:pt x="710" y="314"/>
                </a:cubicBezTo>
                <a:cubicBezTo>
                  <a:pt x="883" y="314"/>
                  <a:pt x="1024" y="173"/>
                  <a:pt x="1024" y="0"/>
                </a:cubicBezTo>
                <a:cubicBezTo>
                  <a:pt x="1048" y="0"/>
                  <a:pt x="1048" y="0"/>
                  <a:pt x="1048" y="0"/>
                </a:cubicBezTo>
                <a:lnTo>
                  <a:pt x="1048" y="725"/>
                </a:lnTo>
                <a:close/>
                <a:moveTo>
                  <a:pt x="24" y="387"/>
                </a:moveTo>
                <a:cubicBezTo>
                  <a:pt x="710" y="387"/>
                  <a:pt x="710" y="387"/>
                  <a:pt x="710" y="387"/>
                </a:cubicBezTo>
                <a:cubicBezTo>
                  <a:pt x="852" y="387"/>
                  <a:pt x="974" y="475"/>
                  <a:pt x="1024" y="600"/>
                </a:cubicBezTo>
                <a:cubicBezTo>
                  <a:pt x="1024" y="125"/>
                  <a:pt x="1024" y="125"/>
                  <a:pt x="1024" y="125"/>
                </a:cubicBezTo>
                <a:cubicBezTo>
                  <a:pt x="974" y="250"/>
                  <a:pt x="852" y="338"/>
                  <a:pt x="710" y="338"/>
                </a:cubicBezTo>
                <a:cubicBezTo>
                  <a:pt x="24" y="338"/>
                  <a:pt x="24" y="338"/>
                  <a:pt x="24" y="338"/>
                </a:cubicBezTo>
                <a:lnTo>
                  <a:pt x="24" y="387"/>
                </a:lnTo>
                <a:close/>
              </a:path>
            </a:pathLst>
          </a:custGeom>
          <a:solidFill>
            <a:srgbClr val="545454"/>
          </a:solidFill>
          <a:ln w="9525">
            <a:noFill/>
          </a:ln>
        </p:spPr>
        <p:txBody>
          <a:bodyPr/>
          <a:lstStyle/>
          <a:p>
            <a:endParaRPr lang="zh-CN" altLang="en-US"/>
          </a:p>
        </p:txBody>
      </p:sp>
      <p:sp>
        <p:nvSpPr>
          <p:cNvPr id="17416" name="任意多边形 38"/>
          <p:cNvSpPr/>
          <p:nvPr>
            <p:custDataLst>
              <p:tags r:id="rId9"/>
            </p:custDataLst>
          </p:nvPr>
        </p:nvSpPr>
        <p:spPr>
          <a:xfrm>
            <a:off x="563563" y="3772218"/>
            <a:ext cx="1827212" cy="792162"/>
          </a:xfrm>
          <a:custGeom>
            <a:avLst/>
            <a:gdLst/>
            <a:ahLst/>
            <a:cxnLst>
              <a:cxn ang="0">
                <a:pos x="1430264" y="0"/>
              </a:cxn>
              <a:cxn ang="0">
                <a:pos x="396675" y="0"/>
              </a:cxn>
              <a:cxn ang="0">
                <a:pos x="0" y="397343"/>
              </a:cxn>
              <a:cxn ang="0">
                <a:pos x="396675" y="791889"/>
              </a:cxn>
              <a:cxn ang="0">
                <a:pos x="1430264" y="791889"/>
              </a:cxn>
              <a:cxn ang="0">
                <a:pos x="1826940" y="397343"/>
              </a:cxn>
              <a:cxn ang="0">
                <a:pos x="1430264" y="0"/>
              </a:cxn>
              <a:cxn ang="0">
                <a:pos x="1430264" y="674364"/>
              </a:cxn>
              <a:cxn ang="0">
                <a:pos x="1148122" y="674364"/>
              </a:cxn>
              <a:cxn ang="0">
                <a:pos x="676023" y="674364"/>
              </a:cxn>
              <a:cxn ang="0">
                <a:pos x="396675" y="674364"/>
              </a:cxn>
              <a:cxn ang="0">
                <a:pos x="117326" y="397343"/>
              </a:cxn>
              <a:cxn ang="0">
                <a:pos x="396675" y="117524"/>
              </a:cxn>
              <a:cxn ang="0">
                <a:pos x="676023" y="117524"/>
              </a:cxn>
              <a:cxn ang="0">
                <a:pos x="1148122" y="117524"/>
              </a:cxn>
              <a:cxn ang="0">
                <a:pos x="1430264" y="117524"/>
              </a:cxn>
              <a:cxn ang="0">
                <a:pos x="1709613" y="397343"/>
              </a:cxn>
              <a:cxn ang="0">
                <a:pos x="1430264" y="674364"/>
              </a:cxn>
            </a:cxnLst>
            <a:rect l="0" t="0" r="0" b="0"/>
            <a:pathLst>
              <a:path w="654" h="283">
                <a:moveTo>
                  <a:pt x="512" y="0"/>
                </a:moveTo>
                <a:cubicBezTo>
                  <a:pt x="142" y="0"/>
                  <a:pt x="142" y="0"/>
                  <a:pt x="142" y="0"/>
                </a:cubicBezTo>
                <a:cubicBezTo>
                  <a:pt x="63" y="0"/>
                  <a:pt x="0" y="63"/>
                  <a:pt x="0" y="142"/>
                </a:cubicBezTo>
                <a:cubicBezTo>
                  <a:pt x="0" y="220"/>
                  <a:pt x="63" y="283"/>
                  <a:pt x="142" y="283"/>
                </a:cubicBezTo>
                <a:cubicBezTo>
                  <a:pt x="512" y="283"/>
                  <a:pt x="512" y="283"/>
                  <a:pt x="512" y="283"/>
                </a:cubicBezTo>
                <a:cubicBezTo>
                  <a:pt x="590" y="283"/>
                  <a:pt x="654" y="220"/>
                  <a:pt x="654" y="142"/>
                </a:cubicBezTo>
                <a:cubicBezTo>
                  <a:pt x="654" y="63"/>
                  <a:pt x="590" y="0"/>
                  <a:pt x="512" y="0"/>
                </a:cubicBezTo>
                <a:close/>
                <a:moveTo>
                  <a:pt x="512" y="241"/>
                </a:moveTo>
                <a:cubicBezTo>
                  <a:pt x="411" y="241"/>
                  <a:pt x="411" y="241"/>
                  <a:pt x="411" y="241"/>
                </a:cubicBezTo>
                <a:cubicBezTo>
                  <a:pt x="242" y="241"/>
                  <a:pt x="242" y="241"/>
                  <a:pt x="242" y="241"/>
                </a:cubicBezTo>
                <a:cubicBezTo>
                  <a:pt x="142" y="241"/>
                  <a:pt x="142" y="241"/>
                  <a:pt x="142" y="241"/>
                </a:cubicBezTo>
                <a:cubicBezTo>
                  <a:pt x="87" y="241"/>
                  <a:pt x="42" y="197"/>
                  <a:pt x="42" y="142"/>
                </a:cubicBezTo>
                <a:cubicBezTo>
                  <a:pt x="42" y="87"/>
                  <a:pt x="87" y="42"/>
                  <a:pt x="142" y="42"/>
                </a:cubicBezTo>
                <a:cubicBezTo>
                  <a:pt x="242" y="42"/>
                  <a:pt x="242" y="42"/>
                  <a:pt x="242" y="42"/>
                </a:cubicBezTo>
                <a:cubicBezTo>
                  <a:pt x="411" y="42"/>
                  <a:pt x="411" y="42"/>
                  <a:pt x="411" y="42"/>
                </a:cubicBezTo>
                <a:cubicBezTo>
                  <a:pt x="512" y="42"/>
                  <a:pt x="512" y="42"/>
                  <a:pt x="512" y="42"/>
                </a:cubicBezTo>
                <a:cubicBezTo>
                  <a:pt x="567" y="42"/>
                  <a:pt x="612" y="87"/>
                  <a:pt x="612" y="142"/>
                </a:cubicBezTo>
                <a:cubicBezTo>
                  <a:pt x="612" y="197"/>
                  <a:pt x="567" y="241"/>
                  <a:pt x="512" y="241"/>
                </a:cubicBezTo>
                <a:close/>
              </a:path>
            </a:pathLst>
          </a:custGeom>
          <a:solidFill>
            <a:srgbClr val="EF5E5E"/>
          </a:solidFill>
          <a:ln w="9525">
            <a:noFill/>
          </a:ln>
        </p:spPr>
        <p:txBody>
          <a:bodyPr/>
          <a:lstStyle/>
          <a:p>
            <a:endParaRPr lang="zh-CN" altLang="en-US"/>
          </a:p>
        </p:txBody>
      </p:sp>
      <p:sp>
        <p:nvSpPr>
          <p:cNvPr id="17417" name="任意多边形 39"/>
          <p:cNvSpPr/>
          <p:nvPr>
            <p:custDataLst>
              <p:tags r:id="rId10"/>
            </p:custDataLst>
          </p:nvPr>
        </p:nvSpPr>
        <p:spPr>
          <a:xfrm>
            <a:off x="527050" y="3740468"/>
            <a:ext cx="1898650" cy="857250"/>
          </a:xfrm>
          <a:custGeom>
            <a:avLst/>
            <a:gdLst/>
            <a:ahLst/>
            <a:cxnLst>
              <a:cxn ang="0">
                <a:pos x="1467840" y="857606"/>
              </a:cxn>
              <a:cxn ang="0">
                <a:pos x="431388" y="857606"/>
              </a:cxn>
              <a:cxn ang="0">
                <a:pos x="0" y="430199"/>
              </a:cxn>
              <a:cxn ang="0">
                <a:pos x="431388" y="0"/>
              </a:cxn>
              <a:cxn ang="0">
                <a:pos x="1467840" y="0"/>
              </a:cxn>
              <a:cxn ang="0">
                <a:pos x="1899229" y="430199"/>
              </a:cxn>
              <a:cxn ang="0">
                <a:pos x="1467840" y="857606"/>
              </a:cxn>
              <a:cxn ang="0">
                <a:pos x="431388" y="67044"/>
              </a:cxn>
              <a:cxn ang="0">
                <a:pos x="67229" y="430199"/>
              </a:cxn>
              <a:cxn ang="0">
                <a:pos x="431388" y="790561"/>
              </a:cxn>
              <a:cxn ang="0">
                <a:pos x="1467840" y="790561"/>
              </a:cxn>
              <a:cxn ang="0">
                <a:pos x="1831999" y="430199"/>
              </a:cxn>
              <a:cxn ang="0">
                <a:pos x="1467840" y="67044"/>
              </a:cxn>
              <a:cxn ang="0">
                <a:pos x="431388" y="67044"/>
              </a:cxn>
              <a:cxn ang="0">
                <a:pos x="1467840" y="740278"/>
              </a:cxn>
              <a:cxn ang="0">
                <a:pos x="431388" y="740278"/>
              </a:cxn>
              <a:cxn ang="0">
                <a:pos x="117651" y="430199"/>
              </a:cxn>
              <a:cxn ang="0">
                <a:pos x="431388" y="117327"/>
              </a:cxn>
              <a:cxn ang="0">
                <a:pos x="1467840" y="117327"/>
              </a:cxn>
              <a:cxn ang="0">
                <a:pos x="1781577" y="430199"/>
              </a:cxn>
              <a:cxn ang="0">
                <a:pos x="1467840" y="740278"/>
              </a:cxn>
              <a:cxn ang="0">
                <a:pos x="431388" y="184371"/>
              </a:cxn>
              <a:cxn ang="0">
                <a:pos x="184880" y="430199"/>
              </a:cxn>
              <a:cxn ang="0">
                <a:pos x="431388" y="673234"/>
              </a:cxn>
              <a:cxn ang="0">
                <a:pos x="1467840" y="673234"/>
              </a:cxn>
              <a:cxn ang="0">
                <a:pos x="1714348" y="430199"/>
              </a:cxn>
              <a:cxn ang="0">
                <a:pos x="1467840" y="184371"/>
              </a:cxn>
              <a:cxn ang="0">
                <a:pos x="431388" y="184371"/>
              </a:cxn>
            </a:cxnLst>
            <a:rect l="0" t="0" r="0" b="0"/>
            <a:pathLst>
              <a:path w="678" h="307">
                <a:moveTo>
                  <a:pt x="524" y="307"/>
                </a:moveTo>
                <a:cubicBezTo>
                  <a:pt x="154" y="307"/>
                  <a:pt x="154" y="307"/>
                  <a:pt x="154" y="307"/>
                </a:cubicBezTo>
                <a:cubicBezTo>
                  <a:pt x="69" y="307"/>
                  <a:pt x="0" y="239"/>
                  <a:pt x="0" y="154"/>
                </a:cubicBezTo>
                <a:cubicBezTo>
                  <a:pt x="0" y="69"/>
                  <a:pt x="69" y="0"/>
                  <a:pt x="154" y="0"/>
                </a:cubicBezTo>
                <a:cubicBezTo>
                  <a:pt x="524" y="0"/>
                  <a:pt x="524" y="0"/>
                  <a:pt x="524" y="0"/>
                </a:cubicBezTo>
                <a:cubicBezTo>
                  <a:pt x="609" y="0"/>
                  <a:pt x="678" y="69"/>
                  <a:pt x="678" y="154"/>
                </a:cubicBezTo>
                <a:cubicBezTo>
                  <a:pt x="678" y="239"/>
                  <a:pt x="609" y="307"/>
                  <a:pt x="524" y="307"/>
                </a:cubicBezTo>
                <a:close/>
                <a:moveTo>
                  <a:pt x="154" y="24"/>
                </a:moveTo>
                <a:cubicBezTo>
                  <a:pt x="82" y="24"/>
                  <a:pt x="24" y="82"/>
                  <a:pt x="24" y="154"/>
                </a:cubicBezTo>
                <a:cubicBezTo>
                  <a:pt x="24" y="225"/>
                  <a:pt x="82" y="283"/>
                  <a:pt x="154" y="283"/>
                </a:cubicBezTo>
                <a:cubicBezTo>
                  <a:pt x="524" y="283"/>
                  <a:pt x="524" y="283"/>
                  <a:pt x="524" y="283"/>
                </a:cubicBezTo>
                <a:cubicBezTo>
                  <a:pt x="595" y="283"/>
                  <a:pt x="654" y="225"/>
                  <a:pt x="654" y="154"/>
                </a:cubicBezTo>
                <a:cubicBezTo>
                  <a:pt x="654" y="82"/>
                  <a:pt x="595" y="24"/>
                  <a:pt x="524" y="24"/>
                </a:cubicBezTo>
                <a:lnTo>
                  <a:pt x="154" y="24"/>
                </a:lnTo>
                <a:close/>
                <a:moveTo>
                  <a:pt x="524" y="265"/>
                </a:moveTo>
                <a:cubicBezTo>
                  <a:pt x="154" y="265"/>
                  <a:pt x="154" y="265"/>
                  <a:pt x="154" y="265"/>
                </a:cubicBezTo>
                <a:cubicBezTo>
                  <a:pt x="92" y="265"/>
                  <a:pt x="42" y="215"/>
                  <a:pt x="42" y="154"/>
                </a:cubicBezTo>
                <a:cubicBezTo>
                  <a:pt x="42" y="92"/>
                  <a:pt x="92" y="42"/>
                  <a:pt x="154" y="42"/>
                </a:cubicBezTo>
                <a:cubicBezTo>
                  <a:pt x="524" y="42"/>
                  <a:pt x="524" y="42"/>
                  <a:pt x="524" y="42"/>
                </a:cubicBezTo>
                <a:cubicBezTo>
                  <a:pt x="586" y="42"/>
                  <a:pt x="636" y="92"/>
                  <a:pt x="636" y="154"/>
                </a:cubicBezTo>
                <a:cubicBezTo>
                  <a:pt x="636" y="215"/>
                  <a:pt x="586" y="265"/>
                  <a:pt x="524" y="265"/>
                </a:cubicBezTo>
                <a:close/>
                <a:moveTo>
                  <a:pt x="154" y="66"/>
                </a:moveTo>
                <a:cubicBezTo>
                  <a:pt x="105" y="66"/>
                  <a:pt x="66" y="105"/>
                  <a:pt x="66" y="154"/>
                </a:cubicBezTo>
                <a:cubicBezTo>
                  <a:pt x="66" y="202"/>
                  <a:pt x="105" y="241"/>
                  <a:pt x="154" y="241"/>
                </a:cubicBezTo>
                <a:cubicBezTo>
                  <a:pt x="524" y="241"/>
                  <a:pt x="524" y="241"/>
                  <a:pt x="524" y="241"/>
                </a:cubicBezTo>
                <a:cubicBezTo>
                  <a:pt x="572" y="241"/>
                  <a:pt x="612" y="202"/>
                  <a:pt x="612" y="154"/>
                </a:cubicBezTo>
                <a:cubicBezTo>
                  <a:pt x="612" y="105"/>
                  <a:pt x="572" y="66"/>
                  <a:pt x="524" y="66"/>
                </a:cubicBezTo>
                <a:lnTo>
                  <a:pt x="154" y="66"/>
                </a:lnTo>
                <a:close/>
              </a:path>
            </a:pathLst>
          </a:custGeom>
          <a:solidFill>
            <a:srgbClr val="545454"/>
          </a:solidFill>
          <a:ln w="9525">
            <a:noFill/>
          </a:ln>
        </p:spPr>
        <p:txBody>
          <a:bodyPr/>
          <a:lstStyle/>
          <a:p>
            <a:endParaRPr lang="zh-CN" altLang="en-US"/>
          </a:p>
        </p:txBody>
      </p:sp>
      <p:sp>
        <p:nvSpPr>
          <p:cNvPr id="17418" name="矩形 40"/>
          <p:cNvSpPr/>
          <p:nvPr>
            <p:custDataLst>
              <p:tags r:id="rId11"/>
            </p:custDataLst>
          </p:nvPr>
        </p:nvSpPr>
        <p:spPr>
          <a:xfrm>
            <a:off x="1009650"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9" name="矩形 41"/>
          <p:cNvSpPr/>
          <p:nvPr>
            <p:custDataLst>
              <p:tags r:id="rId12"/>
            </p:custDataLst>
          </p:nvPr>
        </p:nvSpPr>
        <p:spPr>
          <a:xfrm>
            <a:off x="1368425"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0" name="矩形 42"/>
          <p:cNvSpPr/>
          <p:nvPr>
            <p:custDataLst>
              <p:tags r:id="rId13"/>
            </p:custDataLst>
          </p:nvPr>
        </p:nvSpPr>
        <p:spPr>
          <a:xfrm>
            <a:off x="1725613"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1" name="矩形 43"/>
          <p:cNvSpPr/>
          <p:nvPr>
            <p:custDataLst>
              <p:tags r:id="rId14"/>
            </p:custDataLst>
          </p:nvPr>
        </p:nvSpPr>
        <p:spPr>
          <a:xfrm>
            <a:off x="1009650"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2" name="矩形 44"/>
          <p:cNvSpPr/>
          <p:nvPr>
            <p:custDataLst>
              <p:tags r:id="rId15"/>
            </p:custDataLst>
          </p:nvPr>
        </p:nvSpPr>
        <p:spPr>
          <a:xfrm>
            <a:off x="1368425"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3" name="矩形 45"/>
          <p:cNvSpPr/>
          <p:nvPr>
            <p:custDataLst>
              <p:tags r:id="rId16"/>
            </p:custDataLst>
          </p:nvPr>
        </p:nvSpPr>
        <p:spPr>
          <a:xfrm>
            <a:off x="1725613"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4" name="矩形 46"/>
          <p:cNvSpPr/>
          <p:nvPr>
            <p:custDataLst>
              <p:tags r:id="rId17"/>
            </p:custDataLst>
          </p:nvPr>
        </p:nvSpPr>
        <p:spPr>
          <a:xfrm>
            <a:off x="2589213" y="2595880"/>
            <a:ext cx="180975" cy="2146300"/>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5" name="任意多边形 47"/>
          <p:cNvSpPr/>
          <p:nvPr>
            <p:custDataLst>
              <p:tags r:id="rId18"/>
            </p:custDataLst>
          </p:nvPr>
        </p:nvSpPr>
        <p:spPr>
          <a:xfrm>
            <a:off x="2557463" y="2564130"/>
            <a:ext cx="246062" cy="2211388"/>
          </a:xfrm>
          <a:custGeom>
            <a:avLst/>
            <a:gdLst/>
            <a:ahLst/>
            <a:cxnLst>
              <a:cxn ang="0">
                <a:pos x="246441" y="2211373"/>
              </a:cxn>
              <a:cxn ang="0">
                <a:pos x="0" y="2211373"/>
              </a:cxn>
              <a:cxn ang="0">
                <a:pos x="0" y="0"/>
              </a:cxn>
              <a:cxn ang="0">
                <a:pos x="246441" y="0"/>
              </a:cxn>
              <a:cxn ang="0">
                <a:pos x="246441" y="2211373"/>
              </a:cxn>
              <a:cxn ang="0">
                <a:pos x="69003" y="2145656"/>
              </a:cxn>
              <a:cxn ang="0">
                <a:pos x="180723" y="2145656"/>
              </a:cxn>
              <a:cxn ang="0">
                <a:pos x="180723" y="69002"/>
              </a:cxn>
              <a:cxn ang="0">
                <a:pos x="69003" y="69002"/>
              </a:cxn>
              <a:cxn ang="0">
                <a:pos x="69003" y="2145656"/>
              </a:cxn>
            </a:cxnLst>
            <a:rect l="0" t="0" r="0" b="0"/>
            <a:pathLst>
              <a:path w="75" h="673">
                <a:moveTo>
                  <a:pt x="75" y="673"/>
                </a:moveTo>
                <a:lnTo>
                  <a:pt x="0" y="673"/>
                </a:lnTo>
                <a:lnTo>
                  <a:pt x="0" y="0"/>
                </a:lnTo>
                <a:lnTo>
                  <a:pt x="75" y="0"/>
                </a:lnTo>
                <a:lnTo>
                  <a:pt x="75" y="673"/>
                </a:lnTo>
                <a:close/>
                <a:moveTo>
                  <a:pt x="21" y="653"/>
                </a:moveTo>
                <a:lnTo>
                  <a:pt x="55" y="653"/>
                </a:lnTo>
                <a:lnTo>
                  <a:pt x="55" y="21"/>
                </a:lnTo>
                <a:lnTo>
                  <a:pt x="21" y="21"/>
                </a:lnTo>
                <a:lnTo>
                  <a:pt x="21" y="653"/>
                </a:lnTo>
                <a:close/>
              </a:path>
            </a:pathLst>
          </a:custGeom>
          <a:solidFill>
            <a:srgbClr val="545454"/>
          </a:solidFill>
          <a:ln w="9525">
            <a:noFill/>
          </a:ln>
        </p:spPr>
        <p:txBody>
          <a:bodyPr/>
          <a:lstStyle/>
          <a:p>
            <a:endParaRPr lang="zh-CN" altLang="en-US"/>
          </a:p>
        </p:txBody>
      </p:sp>
      <p:sp>
        <p:nvSpPr>
          <p:cNvPr id="17426" name="任意多边形 48"/>
          <p:cNvSpPr/>
          <p:nvPr>
            <p:custDataLst>
              <p:tags r:id="rId19"/>
            </p:custDataLst>
          </p:nvPr>
        </p:nvSpPr>
        <p:spPr>
          <a:xfrm>
            <a:off x="238125" y="2333943"/>
            <a:ext cx="1600200" cy="285750"/>
          </a:xfrm>
          <a:custGeom>
            <a:avLst/>
            <a:gdLst/>
            <a:ahLst/>
            <a:cxnLst>
              <a:cxn ang="0">
                <a:pos x="1384803" y="255339"/>
              </a:cxn>
              <a:cxn ang="0">
                <a:pos x="1166591" y="166525"/>
              </a:cxn>
              <a:cxn ang="0">
                <a:pos x="825286" y="166525"/>
              </a:cxn>
              <a:cxn ang="0">
                <a:pos x="816893" y="177627"/>
              </a:cxn>
              <a:cxn ang="0">
                <a:pos x="814096" y="177627"/>
              </a:cxn>
              <a:cxn ang="0">
                <a:pos x="388863" y="166525"/>
              </a:cxn>
              <a:cxn ang="0">
                <a:pos x="47558" y="166525"/>
              </a:cxn>
              <a:cxn ang="0">
                <a:pos x="0" y="119343"/>
              </a:cxn>
              <a:cxn ang="0">
                <a:pos x="436422" y="119343"/>
              </a:cxn>
              <a:cxn ang="0">
                <a:pos x="777727" y="119343"/>
              </a:cxn>
              <a:cxn ang="0">
                <a:pos x="786120" y="108241"/>
              </a:cxn>
              <a:cxn ang="0">
                <a:pos x="788918" y="108241"/>
              </a:cxn>
              <a:cxn ang="0">
                <a:pos x="1214150" y="119343"/>
              </a:cxn>
              <a:cxn ang="0">
                <a:pos x="1552658" y="119343"/>
              </a:cxn>
              <a:cxn ang="0">
                <a:pos x="1600217" y="166525"/>
              </a:cxn>
              <a:cxn ang="0">
                <a:pos x="1384803" y="255339"/>
              </a:cxn>
            </a:cxnLst>
            <a:rect l="0" t="0" r="0" b="0"/>
            <a:pathLst>
              <a:path w="572" h="103">
                <a:moveTo>
                  <a:pt x="495" y="92"/>
                </a:moveTo>
                <a:cubicBezTo>
                  <a:pt x="466" y="92"/>
                  <a:pt x="438" y="81"/>
                  <a:pt x="417" y="60"/>
                </a:cubicBezTo>
                <a:cubicBezTo>
                  <a:pt x="383" y="26"/>
                  <a:pt x="329" y="26"/>
                  <a:pt x="295" y="60"/>
                </a:cubicBezTo>
                <a:cubicBezTo>
                  <a:pt x="292" y="64"/>
                  <a:pt x="292" y="64"/>
                  <a:pt x="292" y="64"/>
                </a:cubicBezTo>
                <a:cubicBezTo>
                  <a:pt x="291" y="64"/>
                  <a:pt x="291" y="64"/>
                  <a:pt x="291" y="64"/>
                </a:cubicBezTo>
                <a:cubicBezTo>
                  <a:pt x="248" y="103"/>
                  <a:pt x="181" y="102"/>
                  <a:pt x="139" y="60"/>
                </a:cubicBezTo>
                <a:cubicBezTo>
                  <a:pt x="106" y="26"/>
                  <a:pt x="51" y="26"/>
                  <a:pt x="17" y="60"/>
                </a:cubicBezTo>
                <a:cubicBezTo>
                  <a:pt x="0" y="43"/>
                  <a:pt x="0" y="43"/>
                  <a:pt x="0" y="43"/>
                </a:cubicBezTo>
                <a:cubicBezTo>
                  <a:pt x="43" y="0"/>
                  <a:pt x="113" y="0"/>
                  <a:pt x="156" y="43"/>
                </a:cubicBezTo>
                <a:cubicBezTo>
                  <a:pt x="190" y="77"/>
                  <a:pt x="244" y="77"/>
                  <a:pt x="278" y="43"/>
                </a:cubicBezTo>
                <a:cubicBezTo>
                  <a:pt x="281" y="39"/>
                  <a:pt x="281" y="39"/>
                  <a:pt x="281" y="39"/>
                </a:cubicBezTo>
                <a:cubicBezTo>
                  <a:pt x="282" y="39"/>
                  <a:pt x="282" y="39"/>
                  <a:pt x="282" y="39"/>
                </a:cubicBezTo>
                <a:cubicBezTo>
                  <a:pt x="325" y="0"/>
                  <a:pt x="392" y="1"/>
                  <a:pt x="434" y="43"/>
                </a:cubicBezTo>
                <a:cubicBezTo>
                  <a:pt x="467" y="77"/>
                  <a:pt x="522" y="77"/>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sp>
        <p:nvSpPr>
          <p:cNvPr id="17427" name="任意多边形 49"/>
          <p:cNvSpPr/>
          <p:nvPr>
            <p:custDataLst>
              <p:tags r:id="rId20"/>
            </p:custDataLst>
          </p:nvPr>
        </p:nvSpPr>
        <p:spPr>
          <a:xfrm>
            <a:off x="238125" y="2638743"/>
            <a:ext cx="1600200" cy="285750"/>
          </a:xfrm>
          <a:custGeom>
            <a:avLst/>
            <a:gdLst/>
            <a:ahLst/>
            <a:cxnLst>
              <a:cxn ang="0">
                <a:pos x="1384803" y="257842"/>
              </a:cxn>
              <a:cxn ang="0">
                <a:pos x="1166591" y="168158"/>
              </a:cxn>
              <a:cxn ang="0">
                <a:pos x="825286" y="168158"/>
              </a:cxn>
              <a:cxn ang="0">
                <a:pos x="816893" y="176566"/>
              </a:cxn>
              <a:cxn ang="0">
                <a:pos x="814096" y="176566"/>
              </a:cxn>
              <a:cxn ang="0">
                <a:pos x="388863" y="168158"/>
              </a:cxn>
              <a:cxn ang="0">
                <a:pos x="47558" y="168158"/>
              </a:cxn>
              <a:cxn ang="0">
                <a:pos x="0" y="120513"/>
              </a:cxn>
              <a:cxn ang="0">
                <a:pos x="436422" y="120513"/>
              </a:cxn>
              <a:cxn ang="0">
                <a:pos x="777727" y="120513"/>
              </a:cxn>
              <a:cxn ang="0">
                <a:pos x="786120" y="109302"/>
              </a:cxn>
              <a:cxn ang="0">
                <a:pos x="788918" y="109302"/>
              </a:cxn>
              <a:cxn ang="0">
                <a:pos x="1214150" y="120513"/>
              </a:cxn>
              <a:cxn ang="0">
                <a:pos x="1552658" y="120513"/>
              </a:cxn>
              <a:cxn ang="0">
                <a:pos x="1600217" y="168158"/>
              </a:cxn>
              <a:cxn ang="0">
                <a:pos x="1384803" y="257842"/>
              </a:cxn>
            </a:cxnLst>
            <a:rect l="0" t="0" r="0" b="0"/>
            <a:pathLst>
              <a:path w="572" h="102">
                <a:moveTo>
                  <a:pt x="495" y="92"/>
                </a:moveTo>
                <a:cubicBezTo>
                  <a:pt x="466" y="92"/>
                  <a:pt x="438" y="81"/>
                  <a:pt x="417" y="60"/>
                </a:cubicBezTo>
                <a:cubicBezTo>
                  <a:pt x="383" y="26"/>
                  <a:pt x="329" y="26"/>
                  <a:pt x="295" y="60"/>
                </a:cubicBezTo>
                <a:cubicBezTo>
                  <a:pt x="292" y="63"/>
                  <a:pt x="292" y="63"/>
                  <a:pt x="292" y="63"/>
                </a:cubicBezTo>
                <a:cubicBezTo>
                  <a:pt x="291" y="63"/>
                  <a:pt x="291" y="63"/>
                  <a:pt x="291" y="63"/>
                </a:cubicBezTo>
                <a:cubicBezTo>
                  <a:pt x="248" y="102"/>
                  <a:pt x="181" y="101"/>
                  <a:pt x="139" y="60"/>
                </a:cubicBezTo>
                <a:cubicBezTo>
                  <a:pt x="106" y="26"/>
                  <a:pt x="51" y="26"/>
                  <a:pt x="17" y="60"/>
                </a:cubicBezTo>
                <a:cubicBezTo>
                  <a:pt x="0" y="43"/>
                  <a:pt x="0" y="43"/>
                  <a:pt x="0" y="43"/>
                </a:cubicBezTo>
                <a:cubicBezTo>
                  <a:pt x="43" y="0"/>
                  <a:pt x="113" y="0"/>
                  <a:pt x="156" y="43"/>
                </a:cubicBezTo>
                <a:cubicBezTo>
                  <a:pt x="190" y="76"/>
                  <a:pt x="244" y="76"/>
                  <a:pt x="278" y="43"/>
                </a:cubicBezTo>
                <a:cubicBezTo>
                  <a:pt x="281" y="39"/>
                  <a:pt x="281" y="39"/>
                  <a:pt x="281" y="39"/>
                </a:cubicBezTo>
                <a:cubicBezTo>
                  <a:pt x="282" y="39"/>
                  <a:pt x="282" y="39"/>
                  <a:pt x="282" y="39"/>
                </a:cubicBezTo>
                <a:cubicBezTo>
                  <a:pt x="325" y="0"/>
                  <a:pt x="392" y="1"/>
                  <a:pt x="434" y="43"/>
                </a:cubicBezTo>
                <a:cubicBezTo>
                  <a:pt x="467" y="76"/>
                  <a:pt x="522" y="76"/>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cxnSp>
        <p:nvCxnSpPr>
          <p:cNvPr id="104" name="直接连接符 103"/>
          <p:cNvCxnSpPr/>
          <p:nvPr>
            <p:custDataLst>
              <p:tags r:id="rId21"/>
            </p:custDataLst>
          </p:nvPr>
        </p:nvCxnSpPr>
        <p:spPr>
          <a:xfrm>
            <a:off x="3596005" y="1703705"/>
            <a:ext cx="8186420" cy="0"/>
          </a:xfrm>
          <a:prstGeom prst="line">
            <a:avLst/>
          </a:prstGeom>
          <a:ln>
            <a:solidFill>
              <a:schemeClr val="tx1">
                <a:lumMod val="25000"/>
                <a:lumOff val="75000"/>
              </a:schemeClr>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cxnSp>
        <p:nvCxnSpPr>
          <p:cNvPr id="105" name="直接连接符 104"/>
          <p:cNvCxnSpPr/>
          <p:nvPr>
            <p:custDataLst>
              <p:tags r:id="rId22"/>
            </p:custDataLst>
          </p:nvPr>
        </p:nvCxnSpPr>
        <p:spPr>
          <a:xfrm>
            <a:off x="3014663" y="3848418"/>
            <a:ext cx="8880475" cy="0"/>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106" name="文本框 105"/>
          <p:cNvSpPr txBox="1"/>
          <p:nvPr>
            <p:custDataLst>
              <p:tags r:id="rId23"/>
            </p:custDataLst>
          </p:nvPr>
        </p:nvSpPr>
        <p:spPr>
          <a:xfrm>
            <a:off x="3429000" y="1748155"/>
            <a:ext cx="3874135" cy="2046605"/>
          </a:xfrm>
          <a:prstGeom prst="rect">
            <a:avLst/>
          </a:prstGeom>
          <a:noFill/>
        </p:spPr>
        <p:txBody>
          <a:bodyPr wrap="square" lIns="90000" tIns="0" rIns="90000" bIns="46800" rtlCol="0">
            <a:noAutofit/>
          </a:bodyPr>
          <a:lstStyle/>
          <a:p>
            <a:pPr lvl="0" algn="l" fontAlgn="auto">
              <a:buClrTx/>
              <a:buSzTx/>
              <a:buFontTx/>
            </a:pPr>
            <a:r>
              <a:rPr sz="1200" spc="150">
                <a:latin typeface="微软雅黑" panose="020B0503020204020204" charset="-122"/>
                <a:ea typeface="微软雅黑" panose="020B0503020204020204" charset="-122"/>
                <a:sym typeface="+mn-ea"/>
              </a:rPr>
              <a:t>在选择薪酬调查的具体对象时,一定要坚持可比性的原则,即要选择其雇用的劳动力与本企业具有可比性的企业。通常情况下,薪酬调查的企业包括:</a:t>
            </a:r>
          </a:p>
          <a:p>
            <a:pPr lvl="0" algn="l" fontAlgn="auto">
              <a:buClrTx/>
              <a:buSzTx/>
              <a:buFontTx/>
            </a:pPr>
            <a:r>
              <a:rPr sz="1200" spc="150">
                <a:latin typeface="微软雅黑" panose="020B0503020204020204" charset="-122"/>
                <a:ea typeface="微软雅黑" panose="020B0503020204020204" charset="-122"/>
                <a:sym typeface="+mn-ea"/>
              </a:rPr>
              <a:t>第一类,同行业同类型企业;</a:t>
            </a:r>
          </a:p>
          <a:p>
            <a:pPr lvl="0" algn="l" fontAlgn="auto">
              <a:buClrTx/>
              <a:buSzTx/>
              <a:buFontTx/>
            </a:pPr>
            <a:r>
              <a:rPr sz="1200" spc="150">
                <a:latin typeface="微软雅黑" panose="020B0503020204020204" charset="-122"/>
                <a:ea typeface="微软雅黑" panose="020B0503020204020204" charset="-122"/>
                <a:sym typeface="+mn-ea"/>
              </a:rPr>
              <a:t>第二类,不同行业有相似工作岗位的企业;</a:t>
            </a:r>
          </a:p>
          <a:p>
            <a:pPr lvl="0" algn="l" fontAlgn="auto">
              <a:buClrTx/>
              <a:buSzTx/>
              <a:buFontTx/>
            </a:pPr>
            <a:r>
              <a:rPr sz="1200" spc="150">
                <a:latin typeface="微软雅黑" panose="020B0503020204020204" charset="-122"/>
                <a:ea typeface="微软雅黑" panose="020B0503020204020204" charset="-122"/>
                <a:sym typeface="+mn-ea"/>
              </a:rPr>
              <a:t>第三类,员工类型相同可构成竞争的企业;</a:t>
            </a:r>
          </a:p>
          <a:p>
            <a:pPr lvl="0" algn="l" fontAlgn="auto">
              <a:buClrTx/>
              <a:buSzTx/>
              <a:buFontTx/>
            </a:pPr>
            <a:r>
              <a:rPr sz="1200" spc="150">
                <a:latin typeface="微软雅黑" panose="020B0503020204020204" charset="-122"/>
                <a:ea typeface="微软雅黑" panose="020B0503020204020204" charset="-122"/>
                <a:sym typeface="+mn-ea"/>
              </a:rPr>
              <a:t>第四类,在本地区同一劳动力市场上招聘员工的企业;</a:t>
            </a:r>
          </a:p>
          <a:p>
            <a:pPr lvl="0" algn="l" fontAlgn="auto">
              <a:buClrTx/>
              <a:buSzTx/>
              <a:buFontTx/>
            </a:pPr>
            <a:r>
              <a:rPr sz="1200" spc="150">
                <a:latin typeface="微软雅黑" panose="020B0503020204020204" charset="-122"/>
                <a:ea typeface="微软雅黑" panose="020B0503020204020204" charset="-122"/>
                <a:sym typeface="+mn-ea"/>
              </a:rPr>
              <a:t>第五类,经营策略、信誉、报酬水平和工作环境均合乎一般标准的企业。</a:t>
            </a:r>
          </a:p>
        </p:txBody>
      </p:sp>
      <p:sp>
        <p:nvSpPr>
          <p:cNvPr id="107" name="文本框 106"/>
          <p:cNvSpPr txBox="1"/>
          <p:nvPr>
            <p:custDataLst>
              <p:tags r:id="rId24"/>
            </p:custDataLst>
          </p:nvPr>
        </p:nvSpPr>
        <p:spPr>
          <a:xfrm>
            <a:off x="3556000" y="1278255"/>
            <a:ext cx="3273425" cy="4254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F74AD"/>
                </a:solidFill>
                <a:latin typeface="微软雅黑" panose="020B0503020204020204" charset="-122"/>
                <a:ea typeface="微软雅黑" panose="020B0503020204020204" charset="-122"/>
                <a:cs typeface="+mn-ea"/>
              </a:rPr>
              <a:t>(一)确定调查的企业</a:t>
            </a:r>
          </a:p>
        </p:txBody>
      </p:sp>
      <p:sp>
        <p:nvSpPr>
          <p:cNvPr id="108" name="椭圆 107"/>
          <p:cNvSpPr/>
          <p:nvPr>
            <p:custDataLst>
              <p:tags r:id="rId25"/>
            </p:custDataLst>
          </p:nvPr>
        </p:nvSpPr>
        <p:spPr>
          <a:xfrm>
            <a:off x="2803525" y="1548130"/>
            <a:ext cx="623888" cy="623888"/>
          </a:xfrm>
          <a:prstGeom prst="ellipse">
            <a:avLst/>
          </a:prstGeom>
          <a:solidFill>
            <a:srgbClr val="1F74AD"/>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33" name="任意多边形 30"/>
          <p:cNvSpPr/>
          <p:nvPr>
            <p:custDataLst>
              <p:tags r:id="rId26"/>
            </p:custDataLst>
          </p:nvPr>
        </p:nvSpPr>
        <p:spPr>
          <a:xfrm>
            <a:off x="2957513" y="1703705"/>
            <a:ext cx="317500"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109" name="文本框 108"/>
          <p:cNvSpPr txBox="1"/>
          <p:nvPr>
            <p:custDataLst>
              <p:tags r:id="rId27"/>
            </p:custDataLst>
          </p:nvPr>
        </p:nvSpPr>
        <p:spPr>
          <a:xfrm>
            <a:off x="3554730" y="4236085"/>
            <a:ext cx="3821430" cy="2179955"/>
          </a:xfrm>
          <a:prstGeom prst="rect">
            <a:avLst/>
          </a:prstGeom>
          <a:noFill/>
        </p:spPr>
        <p:txBody>
          <a:bodyPr wrap="square" lIns="90000" tIns="0" rIns="90000" bIns="46800" rtlCol="0">
            <a:noAutofit/>
          </a:bodyPr>
          <a:lstStyle/>
          <a:p>
            <a:pPr lvl="0" algn="l" fontAlgn="auto">
              <a:buClrTx/>
              <a:buSzTx/>
              <a:buFontTx/>
            </a:pPr>
            <a:r>
              <a:rPr sz="1200" spc="150">
                <a:latin typeface="微软雅黑" panose="020B0503020204020204" charset="-122"/>
                <a:ea typeface="微软雅黑" panose="020B0503020204020204" charset="-122"/>
                <a:sym typeface="+mn-ea"/>
              </a:rPr>
              <a:t>一般而言,薪酬调查需要采集外部信息和内部信息。</a:t>
            </a:r>
          </a:p>
          <a:p>
            <a:pPr lvl="0" algn="l" fontAlgn="auto">
              <a:buClrTx/>
              <a:buSzTx/>
              <a:buFontTx/>
            </a:pPr>
            <a:r>
              <a:rPr sz="1200" spc="150">
                <a:latin typeface="微软雅黑" panose="020B0503020204020204" charset="-122"/>
                <a:ea typeface="微软雅黑" panose="020B0503020204020204" charset="-122"/>
                <a:sym typeface="+mn-ea"/>
              </a:rPr>
              <a:t>(1)外部信息。这主要是指相同地区和行业、相似性质和规模的企业的薪酬水平、薪酬结构、薪酬价值取向等。</a:t>
            </a:r>
          </a:p>
          <a:p>
            <a:pPr lvl="0" algn="l" fontAlgn="auto">
              <a:buClrTx/>
              <a:buSzTx/>
              <a:buFontTx/>
            </a:pPr>
            <a:r>
              <a:rPr sz="1200" spc="150">
                <a:latin typeface="微软雅黑" panose="020B0503020204020204" charset="-122"/>
                <a:ea typeface="微软雅黑" panose="020B0503020204020204" charset="-122"/>
                <a:sym typeface="+mn-ea"/>
              </a:rPr>
              <a:t>(2)内部信息。这主要是指员工满意度调查和员工合理化建议。</a:t>
            </a:r>
          </a:p>
        </p:txBody>
      </p:sp>
      <p:sp>
        <p:nvSpPr>
          <p:cNvPr id="110" name="文本框 109"/>
          <p:cNvSpPr txBox="1"/>
          <p:nvPr>
            <p:custDataLst>
              <p:tags r:id="rId28"/>
            </p:custDataLst>
          </p:nvPr>
        </p:nvSpPr>
        <p:spPr>
          <a:xfrm>
            <a:off x="3556000" y="3785235"/>
            <a:ext cx="4098290"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AA3AA"/>
                </a:solidFill>
                <a:latin typeface="微软雅黑" panose="020B0503020204020204" charset="-122"/>
                <a:ea typeface="微软雅黑" panose="020B0503020204020204" charset="-122"/>
                <a:cs typeface="+mn-ea"/>
              </a:rPr>
              <a:t>(三)确定需要调查的薪酬信息</a:t>
            </a:r>
          </a:p>
        </p:txBody>
      </p:sp>
      <p:sp>
        <p:nvSpPr>
          <p:cNvPr id="111" name="椭圆 110"/>
          <p:cNvSpPr/>
          <p:nvPr>
            <p:custDataLst>
              <p:tags r:id="rId29"/>
            </p:custDataLst>
          </p:nvPr>
        </p:nvSpPr>
        <p:spPr>
          <a:xfrm>
            <a:off x="2832100" y="3781743"/>
            <a:ext cx="623888" cy="623888"/>
          </a:xfrm>
          <a:prstGeom prst="ellipse">
            <a:avLst/>
          </a:prstGeom>
          <a:solidFill>
            <a:srgbClr val="1AA3AA"/>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solidFill>
                <a:srgbClr val="1AA3AA"/>
              </a:solidFill>
              <a:latin typeface="微软雅黑" panose="020B0503020204020204" charset="-122"/>
              <a:ea typeface="微软雅黑" panose="020B0503020204020204" charset="-122"/>
            </a:endParaRPr>
          </a:p>
        </p:txBody>
      </p:sp>
      <p:sp>
        <p:nvSpPr>
          <p:cNvPr id="17437" name="任意多边形 25"/>
          <p:cNvSpPr/>
          <p:nvPr>
            <p:custDataLst>
              <p:tags r:id="rId30"/>
            </p:custDataLst>
          </p:nvPr>
        </p:nvSpPr>
        <p:spPr>
          <a:xfrm>
            <a:off x="2986088" y="3894455"/>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cxnSp>
        <p:nvCxnSpPr>
          <p:cNvPr id="112" name="直接连接符 111"/>
          <p:cNvCxnSpPr/>
          <p:nvPr>
            <p:custDataLst>
              <p:tags r:id="rId31"/>
            </p:custDataLst>
          </p:nvPr>
        </p:nvCxnSpPr>
        <p:spPr>
          <a:xfrm>
            <a:off x="7505700" y="1765618"/>
            <a:ext cx="0" cy="4098925"/>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113" name="文本框 112"/>
          <p:cNvSpPr txBox="1"/>
          <p:nvPr>
            <p:custDataLst>
              <p:tags r:id="rId32"/>
            </p:custDataLst>
          </p:nvPr>
        </p:nvSpPr>
        <p:spPr>
          <a:xfrm>
            <a:off x="7847013" y="1748155"/>
            <a:ext cx="4048125" cy="2046288"/>
          </a:xfrm>
          <a:prstGeom prst="rect">
            <a:avLst/>
          </a:prstGeom>
          <a:noFill/>
        </p:spPr>
        <p:txBody>
          <a:bodyPr wrap="square" lIns="90000" tIns="0" rIns="90000" bIns="46800" rtlCol="0">
            <a:noAutofit/>
          </a:bodyPr>
          <a:lstStyle/>
          <a:p>
            <a:pPr fontAlgn="auto">
              <a:lnSpc>
                <a:spcPct val="100000"/>
              </a:lnSpc>
            </a:pPr>
            <a:endParaRPr sz="1200" spc="150" noProof="1">
              <a:latin typeface="微软雅黑" panose="020B0503020204020204" charset="-122"/>
              <a:ea typeface="微软雅黑" panose="020B0503020204020204" charset="-122"/>
            </a:endParaRPr>
          </a:p>
          <a:p>
            <a:pPr fontAlgn="auto">
              <a:lnSpc>
                <a:spcPct val="100000"/>
              </a:lnSpc>
            </a:pPr>
            <a:endParaRPr sz="1200" spc="150" noProof="1">
              <a:latin typeface="微软雅黑" panose="020B0503020204020204" charset="-122"/>
              <a:ea typeface="微软雅黑" panose="020B0503020204020204" charset="-122"/>
            </a:endParaRPr>
          </a:p>
          <a:p>
            <a:pPr fontAlgn="auto">
              <a:lnSpc>
                <a:spcPct val="100000"/>
              </a:lnSpc>
            </a:pPr>
            <a:r>
              <a:rPr sz="1200" spc="150" noProof="1">
                <a:latin typeface="微软雅黑" panose="020B0503020204020204" charset="-122"/>
                <a:ea typeface="微软雅黑" panose="020B0503020204020204" charset="-122"/>
              </a:rPr>
              <a:t>由于时间和费用等方面条件的限制,企业只能选择典型性、代表性的岗位作为调查对象,然后再将调查数据推广运用到其他的非典型岗位上。</a:t>
            </a:r>
          </a:p>
        </p:txBody>
      </p:sp>
      <p:sp>
        <p:nvSpPr>
          <p:cNvPr id="114" name="文本框 113"/>
          <p:cNvSpPr txBox="1"/>
          <p:nvPr>
            <p:custDataLst>
              <p:tags r:id="rId33"/>
            </p:custDataLst>
          </p:nvPr>
        </p:nvSpPr>
        <p:spPr>
          <a:xfrm>
            <a:off x="8382000" y="1254760"/>
            <a:ext cx="3808730" cy="44958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3498DB"/>
                </a:solidFill>
                <a:latin typeface="微软雅黑" panose="020B0503020204020204" charset="-122"/>
                <a:ea typeface="微软雅黑" panose="020B0503020204020204" charset="-122"/>
                <a:cs typeface="+mn-ea"/>
              </a:rPr>
              <a:t>(二)确定调查的岗位</a:t>
            </a:r>
          </a:p>
        </p:txBody>
      </p:sp>
      <p:sp>
        <p:nvSpPr>
          <p:cNvPr id="115" name="椭圆 114"/>
          <p:cNvSpPr/>
          <p:nvPr>
            <p:custDataLst>
              <p:tags r:id="rId34"/>
            </p:custDataLst>
          </p:nvPr>
        </p:nvSpPr>
        <p:spPr>
          <a:xfrm>
            <a:off x="7375525" y="1548130"/>
            <a:ext cx="623888" cy="623888"/>
          </a:xfrm>
          <a:prstGeom prst="ellipse">
            <a:avLst/>
          </a:prstGeom>
          <a:solidFill>
            <a:srgbClr val="3498D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2" name="任意多边形 20"/>
          <p:cNvSpPr/>
          <p:nvPr>
            <p:custDataLst>
              <p:tags r:id="rId35"/>
            </p:custDataLst>
          </p:nvPr>
        </p:nvSpPr>
        <p:spPr>
          <a:xfrm>
            <a:off x="7527925" y="1703705"/>
            <a:ext cx="319088"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116" name="文本框 115"/>
          <p:cNvSpPr txBox="1"/>
          <p:nvPr>
            <p:custDataLst>
              <p:tags r:id="rId36"/>
            </p:custDataLst>
          </p:nvPr>
        </p:nvSpPr>
        <p:spPr>
          <a:xfrm>
            <a:off x="8009890" y="4346575"/>
            <a:ext cx="3778250" cy="1958975"/>
          </a:xfrm>
          <a:prstGeom prst="rect">
            <a:avLst/>
          </a:prstGeom>
          <a:noFill/>
        </p:spPr>
        <p:txBody>
          <a:bodyPr wrap="square" lIns="90000" tIns="0" rIns="90000" bIns="46800" rtlCol="0">
            <a:noAutofit/>
          </a:bodyPr>
          <a:lstStyle/>
          <a:p>
            <a:pPr lvl="0" algn="l" fontAlgn="auto">
              <a:buClrTx/>
              <a:buSzTx/>
              <a:buFontTx/>
            </a:pPr>
            <a:endParaRPr sz="1200" spc="150">
              <a:latin typeface="微软雅黑" panose="020B0503020204020204" charset="-122"/>
              <a:ea typeface="微软雅黑" panose="020B0503020204020204" charset="-122"/>
              <a:sym typeface="+mn-ea"/>
            </a:endParaRPr>
          </a:p>
          <a:p>
            <a:pPr lvl="0" algn="l" fontAlgn="auto">
              <a:buClrTx/>
              <a:buSzTx/>
              <a:buFontTx/>
            </a:pPr>
            <a:endParaRPr sz="1200" spc="150">
              <a:latin typeface="微软雅黑" panose="020B0503020204020204" charset="-122"/>
              <a:ea typeface="微软雅黑" panose="020B0503020204020204" charset="-122"/>
              <a:sym typeface="+mn-ea"/>
            </a:endParaRPr>
          </a:p>
          <a:p>
            <a:pPr lvl="0" algn="l" fontAlgn="auto">
              <a:buClrTx/>
              <a:buSzTx/>
              <a:buFontTx/>
            </a:pPr>
            <a:r>
              <a:rPr sz="1200" spc="150">
                <a:latin typeface="微软雅黑" panose="020B0503020204020204" charset="-122"/>
                <a:ea typeface="微软雅黑" panose="020B0503020204020204" charset="-122"/>
                <a:sym typeface="+mn-ea"/>
              </a:rPr>
              <a:t>要明确收集薪酬数据的开始和截止时间。</a:t>
            </a:r>
          </a:p>
        </p:txBody>
      </p:sp>
      <p:sp>
        <p:nvSpPr>
          <p:cNvPr id="117" name="文本框 116"/>
          <p:cNvSpPr txBox="1"/>
          <p:nvPr>
            <p:custDataLst>
              <p:tags r:id="rId37"/>
            </p:custDataLst>
          </p:nvPr>
        </p:nvSpPr>
        <p:spPr>
          <a:xfrm>
            <a:off x="8387715" y="3794760"/>
            <a:ext cx="3552825"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69A35B"/>
                </a:solidFill>
                <a:latin typeface="微软雅黑" panose="020B0503020204020204" charset="-122"/>
                <a:ea typeface="微软雅黑" panose="020B0503020204020204" charset="-122"/>
                <a:cs typeface="+mn-ea"/>
              </a:rPr>
              <a:t>(四)确定调查的时间段</a:t>
            </a:r>
          </a:p>
        </p:txBody>
      </p:sp>
      <p:sp>
        <p:nvSpPr>
          <p:cNvPr id="118" name="椭圆 117"/>
          <p:cNvSpPr/>
          <p:nvPr>
            <p:custDataLst>
              <p:tags r:id="rId38"/>
            </p:custDataLst>
          </p:nvPr>
        </p:nvSpPr>
        <p:spPr>
          <a:xfrm>
            <a:off x="7380288" y="3927793"/>
            <a:ext cx="623888" cy="623888"/>
          </a:xfrm>
          <a:prstGeom prst="ellipse">
            <a:avLst/>
          </a:prstGeom>
          <a:solidFill>
            <a:srgbClr val="69A35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6" name="任意多边形 15"/>
          <p:cNvSpPr/>
          <p:nvPr>
            <p:custDataLst>
              <p:tags r:id="rId39"/>
            </p:custDataLst>
          </p:nvPr>
        </p:nvSpPr>
        <p:spPr>
          <a:xfrm>
            <a:off x="7534275" y="4083368"/>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7424"/>
                                        </p:tgtEl>
                                        <p:attrNameLst>
                                          <p:attrName>style.visibility</p:attrName>
                                        </p:attrNameLst>
                                      </p:cBhvr>
                                      <p:to>
                                        <p:strVal val="visible"/>
                                      </p:to>
                                    </p:set>
                                    <p:anim calcmode="lin" valueType="num">
                                      <p:cBhvr additive="base">
                                        <p:cTn id="12" dur="500" fill="hold"/>
                                        <p:tgtEl>
                                          <p:spTgt spid="17424"/>
                                        </p:tgtEl>
                                        <p:attrNameLst>
                                          <p:attrName>ppt_x</p:attrName>
                                        </p:attrNameLst>
                                      </p:cBhvr>
                                      <p:tavLst>
                                        <p:tav tm="0">
                                          <p:val>
                                            <p:strVal val="#ppt_x"/>
                                          </p:val>
                                        </p:tav>
                                        <p:tav tm="100000">
                                          <p:val>
                                            <p:strVal val="#ppt_x"/>
                                          </p:val>
                                        </p:tav>
                                      </p:tavLst>
                                    </p:anim>
                                    <p:anim calcmode="lin" valueType="num">
                                      <p:cBhvr additive="base">
                                        <p:cTn id="13" dur="500" fill="hold"/>
                                        <p:tgtEl>
                                          <p:spTgt spid="1742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7425"/>
                                        </p:tgtEl>
                                        <p:attrNameLst>
                                          <p:attrName>style.visibility</p:attrName>
                                        </p:attrNameLst>
                                      </p:cBhvr>
                                      <p:to>
                                        <p:strVal val="visible"/>
                                      </p:to>
                                    </p:set>
                                    <p:anim calcmode="lin" valueType="num">
                                      <p:cBhvr additive="base">
                                        <p:cTn id="16" dur="500" fill="hold"/>
                                        <p:tgtEl>
                                          <p:spTgt spid="17425"/>
                                        </p:tgtEl>
                                        <p:attrNameLst>
                                          <p:attrName>ppt_x</p:attrName>
                                        </p:attrNameLst>
                                      </p:cBhvr>
                                      <p:tavLst>
                                        <p:tav tm="0">
                                          <p:val>
                                            <p:strVal val="#ppt_x"/>
                                          </p:val>
                                        </p:tav>
                                        <p:tav tm="100000">
                                          <p:val>
                                            <p:strVal val="#ppt_x"/>
                                          </p:val>
                                        </p:tav>
                                      </p:tavLst>
                                    </p:anim>
                                    <p:anim calcmode="lin" valueType="num">
                                      <p:cBhvr additive="base">
                                        <p:cTn id="17" dur="500" fill="hold"/>
                                        <p:tgtEl>
                                          <p:spTgt spid="17425"/>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104"/>
                                        </p:tgtEl>
                                        <p:attrNameLst>
                                          <p:attrName>style.visibility</p:attrName>
                                        </p:attrNameLst>
                                      </p:cBhvr>
                                      <p:to>
                                        <p:strVal val="visible"/>
                                      </p:to>
                                    </p:set>
                                    <p:anim calcmode="lin" valueType="num">
                                      <p:cBhvr additive="base">
                                        <p:cTn id="20" dur="500" fill="hold"/>
                                        <p:tgtEl>
                                          <p:spTgt spid="104"/>
                                        </p:tgtEl>
                                        <p:attrNameLst>
                                          <p:attrName>ppt_x</p:attrName>
                                        </p:attrNameLst>
                                      </p:cBhvr>
                                      <p:tavLst>
                                        <p:tav tm="0">
                                          <p:val>
                                            <p:strVal val="#ppt_x"/>
                                          </p:val>
                                        </p:tav>
                                        <p:tav tm="100000">
                                          <p:val>
                                            <p:strVal val="#ppt_x"/>
                                          </p:val>
                                        </p:tav>
                                      </p:tavLst>
                                    </p:anim>
                                    <p:anim calcmode="lin" valueType="num">
                                      <p:cBhvr additive="base">
                                        <p:cTn id="21" dur="500" fill="hold"/>
                                        <p:tgtEl>
                                          <p:spTgt spid="10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105"/>
                                        </p:tgtEl>
                                        <p:attrNameLst>
                                          <p:attrName>style.visibility</p:attrName>
                                        </p:attrNameLst>
                                      </p:cBhvr>
                                      <p:to>
                                        <p:strVal val="visible"/>
                                      </p:to>
                                    </p:set>
                                    <p:anim calcmode="lin" valueType="num">
                                      <p:cBhvr additive="base">
                                        <p:cTn id="24" dur="500" fill="hold"/>
                                        <p:tgtEl>
                                          <p:spTgt spid="105"/>
                                        </p:tgtEl>
                                        <p:attrNameLst>
                                          <p:attrName>ppt_x</p:attrName>
                                        </p:attrNameLst>
                                      </p:cBhvr>
                                      <p:tavLst>
                                        <p:tav tm="0">
                                          <p:val>
                                            <p:strVal val="#ppt_x"/>
                                          </p:val>
                                        </p:tav>
                                        <p:tav tm="100000">
                                          <p:val>
                                            <p:strVal val="#ppt_x"/>
                                          </p:val>
                                        </p:tav>
                                      </p:tavLst>
                                    </p:anim>
                                    <p:anim calcmode="lin" valueType="num">
                                      <p:cBhvr additive="base">
                                        <p:cTn id="25" dur="500" fill="hold"/>
                                        <p:tgtEl>
                                          <p:spTgt spid="10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106"/>
                                        </p:tgtEl>
                                        <p:attrNameLst>
                                          <p:attrName>style.visibility</p:attrName>
                                        </p:attrNameLst>
                                      </p:cBhvr>
                                      <p:to>
                                        <p:strVal val="visible"/>
                                      </p:to>
                                    </p:set>
                                    <p:anim calcmode="lin" valueType="num">
                                      <p:cBhvr additive="base">
                                        <p:cTn id="28" dur="500" fill="hold"/>
                                        <p:tgtEl>
                                          <p:spTgt spid="106"/>
                                        </p:tgtEl>
                                        <p:attrNameLst>
                                          <p:attrName>ppt_x</p:attrName>
                                        </p:attrNameLst>
                                      </p:cBhvr>
                                      <p:tavLst>
                                        <p:tav tm="0">
                                          <p:val>
                                            <p:strVal val="#ppt_x"/>
                                          </p:val>
                                        </p:tav>
                                        <p:tav tm="100000">
                                          <p:val>
                                            <p:strVal val="#ppt_x"/>
                                          </p:val>
                                        </p:tav>
                                      </p:tavLst>
                                    </p:anim>
                                    <p:anim calcmode="lin" valueType="num">
                                      <p:cBhvr additive="base">
                                        <p:cTn id="29" dur="500" fill="hold"/>
                                        <p:tgtEl>
                                          <p:spTgt spid="106"/>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07"/>
                                        </p:tgtEl>
                                        <p:attrNameLst>
                                          <p:attrName>style.visibility</p:attrName>
                                        </p:attrNameLst>
                                      </p:cBhvr>
                                      <p:to>
                                        <p:strVal val="visible"/>
                                      </p:to>
                                    </p:set>
                                    <p:anim calcmode="lin" valueType="num">
                                      <p:cBhvr additive="base">
                                        <p:cTn id="32" dur="500" fill="hold"/>
                                        <p:tgtEl>
                                          <p:spTgt spid="107"/>
                                        </p:tgtEl>
                                        <p:attrNameLst>
                                          <p:attrName>ppt_x</p:attrName>
                                        </p:attrNameLst>
                                      </p:cBhvr>
                                      <p:tavLst>
                                        <p:tav tm="0">
                                          <p:val>
                                            <p:strVal val="#ppt_x"/>
                                          </p:val>
                                        </p:tav>
                                        <p:tav tm="100000">
                                          <p:val>
                                            <p:strVal val="#ppt_x"/>
                                          </p:val>
                                        </p:tav>
                                      </p:tavLst>
                                    </p:anim>
                                    <p:anim calcmode="lin" valueType="num">
                                      <p:cBhvr additive="base">
                                        <p:cTn id="33" dur="500" fill="hold"/>
                                        <p:tgtEl>
                                          <p:spTgt spid="107"/>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108"/>
                                        </p:tgtEl>
                                        <p:attrNameLst>
                                          <p:attrName>style.visibility</p:attrName>
                                        </p:attrNameLst>
                                      </p:cBhvr>
                                      <p:to>
                                        <p:strVal val="visible"/>
                                      </p:to>
                                    </p:set>
                                    <p:anim calcmode="lin" valueType="num">
                                      <p:cBhvr additive="base">
                                        <p:cTn id="36" dur="500" fill="hold"/>
                                        <p:tgtEl>
                                          <p:spTgt spid="108"/>
                                        </p:tgtEl>
                                        <p:attrNameLst>
                                          <p:attrName>ppt_x</p:attrName>
                                        </p:attrNameLst>
                                      </p:cBhvr>
                                      <p:tavLst>
                                        <p:tav tm="0">
                                          <p:val>
                                            <p:strVal val="#ppt_x"/>
                                          </p:val>
                                        </p:tav>
                                        <p:tav tm="100000">
                                          <p:val>
                                            <p:strVal val="#ppt_x"/>
                                          </p:val>
                                        </p:tav>
                                      </p:tavLst>
                                    </p:anim>
                                    <p:anim calcmode="lin" valueType="num">
                                      <p:cBhvr additive="base">
                                        <p:cTn id="37" dur="500" fill="hold"/>
                                        <p:tgtEl>
                                          <p:spTgt spid="108"/>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17433"/>
                                        </p:tgtEl>
                                        <p:attrNameLst>
                                          <p:attrName>style.visibility</p:attrName>
                                        </p:attrNameLst>
                                      </p:cBhvr>
                                      <p:to>
                                        <p:strVal val="visible"/>
                                      </p:to>
                                    </p:set>
                                    <p:anim calcmode="lin" valueType="num">
                                      <p:cBhvr additive="base">
                                        <p:cTn id="40" dur="500" fill="hold"/>
                                        <p:tgtEl>
                                          <p:spTgt spid="17433"/>
                                        </p:tgtEl>
                                        <p:attrNameLst>
                                          <p:attrName>ppt_x</p:attrName>
                                        </p:attrNameLst>
                                      </p:cBhvr>
                                      <p:tavLst>
                                        <p:tav tm="0">
                                          <p:val>
                                            <p:strVal val="#ppt_x"/>
                                          </p:val>
                                        </p:tav>
                                        <p:tav tm="100000">
                                          <p:val>
                                            <p:strVal val="#ppt_x"/>
                                          </p:val>
                                        </p:tav>
                                      </p:tavLst>
                                    </p:anim>
                                    <p:anim calcmode="lin" valueType="num">
                                      <p:cBhvr additive="base">
                                        <p:cTn id="41" dur="500" fill="hold"/>
                                        <p:tgtEl>
                                          <p:spTgt spid="17433"/>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09"/>
                                        </p:tgtEl>
                                        <p:attrNameLst>
                                          <p:attrName>style.visibility</p:attrName>
                                        </p:attrNameLst>
                                      </p:cBhvr>
                                      <p:to>
                                        <p:strVal val="visible"/>
                                      </p:to>
                                    </p:set>
                                    <p:anim calcmode="lin" valueType="num">
                                      <p:cBhvr additive="base">
                                        <p:cTn id="44" dur="500" fill="hold"/>
                                        <p:tgtEl>
                                          <p:spTgt spid="109"/>
                                        </p:tgtEl>
                                        <p:attrNameLst>
                                          <p:attrName>ppt_x</p:attrName>
                                        </p:attrNameLst>
                                      </p:cBhvr>
                                      <p:tavLst>
                                        <p:tav tm="0">
                                          <p:val>
                                            <p:strVal val="#ppt_x"/>
                                          </p:val>
                                        </p:tav>
                                        <p:tav tm="100000">
                                          <p:val>
                                            <p:strVal val="#ppt_x"/>
                                          </p:val>
                                        </p:tav>
                                      </p:tavLst>
                                    </p:anim>
                                    <p:anim calcmode="lin" valueType="num">
                                      <p:cBhvr additive="base">
                                        <p:cTn id="45" dur="500" fill="hold"/>
                                        <p:tgtEl>
                                          <p:spTgt spid="109"/>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110"/>
                                        </p:tgtEl>
                                        <p:attrNameLst>
                                          <p:attrName>style.visibility</p:attrName>
                                        </p:attrNameLst>
                                      </p:cBhvr>
                                      <p:to>
                                        <p:strVal val="visible"/>
                                      </p:to>
                                    </p:set>
                                    <p:anim calcmode="lin" valueType="num">
                                      <p:cBhvr additive="base">
                                        <p:cTn id="48" dur="500" fill="hold"/>
                                        <p:tgtEl>
                                          <p:spTgt spid="110"/>
                                        </p:tgtEl>
                                        <p:attrNameLst>
                                          <p:attrName>ppt_x</p:attrName>
                                        </p:attrNameLst>
                                      </p:cBhvr>
                                      <p:tavLst>
                                        <p:tav tm="0">
                                          <p:val>
                                            <p:strVal val="#ppt_x"/>
                                          </p:val>
                                        </p:tav>
                                        <p:tav tm="100000">
                                          <p:val>
                                            <p:strVal val="#ppt_x"/>
                                          </p:val>
                                        </p:tav>
                                      </p:tavLst>
                                    </p:anim>
                                    <p:anim calcmode="lin" valueType="num">
                                      <p:cBhvr additive="base">
                                        <p:cTn id="49" dur="500" fill="hold"/>
                                        <p:tgtEl>
                                          <p:spTgt spid="110"/>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111"/>
                                        </p:tgtEl>
                                        <p:attrNameLst>
                                          <p:attrName>style.visibility</p:attrName>
                                        </p:attrNameLst>
                                      </p:cBhvr>
                                      <p:to>
                                        <p:strVal val="visible"/>
                                      </p:to>
                                    </p:set>
                                    <p:anim calcmode="lin" valueType="num">
                                      <p:cBhvr additive="base">
                                        <p:cTn id="52" dur="500" fill="hold"/>
                                        <p:tgtEl>
                                          <p:spTgt spid="111"/>
                                        </p:tgtEl>
                                        <p:attrNameLst>
                                          <p:attrName>ppt_x</p:attrName>
                                        </p:attrNameLst>
                                      </p:cBhvr>
                                      <p:tavLst>
                                        <p:tav tm="0">
                                          <p:val>
                                            <p:strVal val="#ppt_x"/>
                                          </p:val>
                                        </p:tav>
                                        <p:tav tm="100000">
                                          <p:val>
                                            <p:strVal val="#ppt_x"/>
                                          </p:val>
                                        </p:tav>
                                      </p:tavLst>
                                    </p:anim>
                                    <p:anim calcmode="lin" valueType="num">
                                      <p:cBhvr additive="base">
                                        <p:cTn id="53" dur="500" fill="hold"/>
                                        <p:tgtEl>
                                          <p:spTgt spid="111"/>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17437"/>
                                        </p:tgtEl>
                                        <p:attrNameLst>
                                          <p:attrName>style.visibility</p:attrName>
                                        </p:attrNameLst>
                                      </p:cBhvr>
                                      <p:to>
                                        <p:strVal val="visible"/>
                                      </p:to>
                                    </p:set>
                                    <p:anim calcmode="lin" valueType="num">
                                      <p:cBhvr additive="base">
                                        <p:cTn id="56" dur="500" fill="hold"/>
                                        <p:tgtEl>
                                          <p:spTgt spid="17437"/>
                                        </p:tgtEl>
                                        <p:attrNameLst>
                                          <p:attrName>ppt_x</p:attrName>
                                        </p:attrNameLst>
                                      </p:cBhvr>
                                      <p:tavLst>
                                        <p:tav tm="0">
                                          <p:val>
                                            <p:strVal val="#ppt_x"/>
                                          </p:val>
                                        </p:tav>
                                        <p:tav tm="100000">
                                          <p:val>
                                            <p:strVal val="#ppt_x"/>
                                          </p:val>
                                        </p:tav>
                                      </p:tavLst>
                                    </p:anim>
                                    <p:anim calcmode="lin" valueType="num">
                                      <p:cBhvr additive="base">
                                        <p:cTn id="57" dur="500" fill="hold"/>
                                        <p:tgtEl>
                                          <p:spTgt spid="17437"/>
                                        </p:tgtEl>
                                        <p:attrNameLst>
                                          <p:attrName>ppt_y</p:attrName>
                                        </p:attrNameLst>
                                      </p:cBhvr>
                                      <p:tavLst>
                                        <p:tav tm="0">
                                          <p:val>
                                            <p:strVal val="1+#ppt_h/2"/>
                                          </p:val>
                                        </p:tav>
                                        <p:tav tm="100000">
                                          <p:val>
                                            <p:strVal val="#ppt_y"/>
                                          </p:val>
                                        </p:tav>
                                      </p:tavLst>
                                    </p:anim>
                                  </p:childTnLst>
                                </p:cTn>
                              </p:par>
                              <p:par>
                                <p:cTn id="58" presetID="2" presetClass="entr" presetSubtype="4" fill="hold" nodeType="withEffect">
                                  <p:stCondLst>
                                    <p:cond delay="0"/>
                                  </p:stCondLst>
                                  <p:childTnLst>
                                    <p:set>
                                      <p:cBhvr>
                                        <p:cTn id="59" dur="1" fill="hold">
                                          <p:stCondLst>
                                            <p:cond delay="0"/>
                                          </p:stCondLst>
                                        </p:cTn>
                                        <p:tgtEl>
                                          <p:spTgt spid="112"/>
                                        </p:tgtEl>
                                        <p:attrNameLst>
                                          <p:attrName>style.visibility</p:attrName>
                                        </p:attrNameLst>
                                      </p:cBhvr>
                                      <p:to>
                                        <p:strVal val="visible"/>
                                      </p:to>
                                    </p:set>
                                    <p:anim calcmode="lin" valueType="num">
                                      <p:cBhvr additive="base">
                                        <p:cTn id="60" dur="500" fill="hold"/>
                                        <p:tgtEl>
                                          <p:spTgt spid="112"/>
                                        </p:tgtEl>
                                        <p:attrNameLst>
                                          <p:attrName>ppt_x</p:attrName>
                                        </p:attrNameLst>
                                      </p:cBhvr>
                                      <p:tavLst>
                                        <p:tav tm="0">
                                          <p:val>
                                            <p:strVal val="#ppt_x"/>
                                          </p:val>
                                        </p:tav>
                                        <p:tav tm="100000">
                                          <p:val>
                                            <p:strVal val="#ppt_x"/>
                                          </p:val>
                                        </p:tav>
                                      </p:tavLst>
                                    </p:anim>
                                    <p:anim calcmode="lin" valueType="num">
                                      <p:cBhvr additive="base">
                                        <p:cTn id="61" dur="500" fill="hold"/>
                                        <p:tgtEl>
                                          <p:spTgt spid="112"/>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113"/>
                                        </p:tgtEl>
                                        <p:attrNameLst>
                                          <p:attrName>style.visibility</p:attrName>
                                        </p:attrNameLst>
                                      </p:cBhvr>
                                      <p:to>
                                        <p:strVal val="visible"/>
                                      </p:to>
                                    </p:set>
                                    <p:anim calcmode="lin" valueType="num">
                                      <p:cBhvr additive="base">
                                        <p:cTn id="64" dur="500" fill="hold"/>
                                        <p:tgtEl>
                                          <p:spTgt spid="113"/>
                                        </p:tgtEl>
                                        <p:attrNameLst>
                                          <p:attrName>ppt_x</p:attrName>
                                        </p:attrNameLst>
                                      </p:cBhvr>
                                      <p:tavLst>
                                        <p:tav tm="0">
                                          <p:val>
                                            <p:strVal val="#ppt_x"/>
                                          </p:val>
                                        </p:tav>
                                        <p:tav tm="100000">
                                          <p:val>
                                            <p:strVal val="#ppt_x"/>
                                          </p:val>
                                        </p:tav>
                                      </p:tavLst>
                                    </p:anim>
                                    <p:anim calcmode="lin" valueType="num">
                                      <p:cBhvr additive="base">
                                        <p:cTn id="65" dur="500" fill="hold"/>
                                        <p:tgtEl>
                                          <p:spTgt spid="113"/>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114"/>
                                        </p:tgtEl>
                                        <p:attrNameLst>
                                          <p:attrName>style.visibility</p:attrName>
                                        </p:attrNameLst>
                                      </p:cBhvr>
                                      <p:to>
                                        <p:strVal val="visible"/>
                                      </p:to>
                                    </p:set>
                                    <p:anim calcmode="lin" valueType="num">
                                      <p:cBhvr additive="base">
                                        <p:cTn id="68" dur="500" fill="hold"/>
                                        <p:tgtEl>
                                          <p:spTgt spid="114"/>
                                        </p:tgtEl>
                                        <p:attrNameLst>
                                          <p:attrName>ppt_x</p:attrName>
                                        </p:attrNameLst>
                                      </p:cBhvr>
                                      <p:tavLst>
                                        <p:tav tm="0">
                                          <p:val>
                                            <p:strVal val="#ppt_x"/>
                                          </p:val>
                                        </p:tav>
                                        <p:tav tm="100000">
                                          <p:val>
                                            <p:strVal val="#ppt_x"/>
                                          </p:val>
                                        </p:tav>
                                      </p:tavLst>
                                    </p:anim>
                                    <p:anim calcmode="lin" valueType="num">
                                      <p:cBhvr additive="base">
                                        <p:cTn id="69" dur="500" fill="hold"/>
                                        <p:tgtEl>
                                          <p:spTgt spid="11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115"/>
                                        </p:tgtEl>
                                        <p:attrNameLst>
                                          <p:attrName>style.visibility</p:attrName>
                                        </p:attrNameLst>
                                      </p:cBhvr>
                                      <p:to>
                                        <p:strVal val="visible"/>
                                      </p:to>
                                    </p:set>
                                    <p:anim calcmode="lin" valueType="num">
                                      <p:cBhvr additive="base">
                                        <p:cTn id="72" dur="500" fill="hold"/>
                                        <p:tgtEl>
                                          <p:spTgt spid="115"/>
                                        </p:tgtEl>
                                        <p:attrNameLst>
                                          <p:attrName>ppt_x</p:attrName>
                                        </p:attrNameLst>
                                      </p:cBhvr>
                                      <p:tavLst>
                                        <p:tav tm="0">
                                          <p:val>
                                            <p:strVal val="#ppt_x"/>
                                          </p:val>
                                        </p:tav>
                                        <p:tav tm="100000">
                                          <p:val>
                                            <p:strVal val="#ppt_x"/>
                                          </p:val>
                                        </p:tav>
                                      </p:tavLst>
                                    </p:anim>
                                    <p:anim calcmode="lin" valueType="num">
                                      <p:cBhvr additive="base">
                                        <p:cTn id="73" dur="500" fill="hold"/>
                                        <p:tgtEl>
                                          <p:spTgt spid="115"/>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17442"/>
                                        </p:tgtEl>
                                        <p:attrNameLst>
                                          <p:attrName>style.visibility</p:attrName>
                                        </p:attrNameLst>
                                      </p:cBhvr>
                                      <p:to>
                                        <p:strVal val="visible"/>
                                      </p:to>
                                    </p:set>
                                    <p:anim calcmode="lin" valueType="num">
                                      <p:cBhvr additive="base">
                                        <p:cTn id="76" dur="500" fill="hold"/>
                                        <p:tgtEl>
                                          <p:spTgt spid="17442"/>
                                        </p:tgtEl>
                                        <p:attrNameLst>
                                          <p:attrName>ppt_x</p:attrName>
                                        </p:attrNameLst>
                                      </p:cBhvr>
                                      <p:tavLst>
                                        <p:tav tm="0">
                                          <p:val>
                                            <p:strVal val="#ppt_x"/>
                                          </p:val>
                                        </p:tav>
                                        <p:tav tm="100000">
                                          <p:val>
                                            <p:strVal val="#ppt_x"/>
                                          </p:val>
                                        </p:tav>
                                      </p:tavLst>
                                    </p:anim>
                                    <p:anim calcmode="lin" valueType="num">
                                      <p:cBhvr additive="base">
                                        <p:cTn id="77" dur="500" fill="hold"/>
                                        <p:tgtEl>
                                          <p:spTgt spid="17442"/>
                                        </p:tgtEl>
                                        <p:attrNameLst>
                                          <p:attrName>ppt_y</p:attrName>
                                        </p:attrNameLst>
                                      </p:cBhvr>
                                      <p:tavLst>
                                        <p:tav tm="0">
                                          <p:val>
                                            <p:strVal val="1+#ppt_h/2"/>
                                          </p:val>
                                        </p:tav>
                                        <p:tav tm="100000">
                                          <p:val>
                                            <p:strVal val="#ppt_y"/>
                                          </p:val>
                                        </p:tav>
                                      </p:tavLst>
                                    </p:anim>
                                  </p:childTnLst>
                                </p:cTn>
                              </p:par>
                              <p:par>
                                <p:cTn id="78" presetID="2" presetClass="entr" presetSubtype="4" fill="hold" grpId="0" nodeType="withEffect">
                                  <p:stCondLst>
                                    <p:cond delay="0"/>
                                  </p:stCondLst>
                                  <p:childTnLst>
                                    <p:set>
                                      <p:cBhvr>
                                        <p:cTn id="79" dur="1" fill="hold">
                                          <p:stCondLst>
                                            <p:cond delay="0"/>
                                          </p:stCondLst>
                                        </p:cTn>
                                        <p:tgtEl>
                                          <p:spTgt spid="116"/>
                                        </p:tgtEl>
                                        <p:attrNameLst>
                                          <p:attrName>style.visibility</p:attrName>
                                        </p:attrNameLst>
                                      </p:cBhvr>
                                      <p:to>
                                        <p:strVal val="visible"/>
                                      </p:to>
                                    </p:set>
                                    <p:anim calcmode="lin" valueType="num">
                                      <p:cBhvr additive="base">
                                        <p:cTn id="80" dur="500" fill="hold"/>
                                        <p:tgtEl>
                                          <p:spTgt spid="116"/>
                                        </p:tgtEl>
                                        <p:attrNameLst>
                                          <p:attrName>ppt_x</p:attrName>
                                        </p:attrNameLst>
                                      </p:cBhvr>
                                      <p:tavLst>
                                        <p:tav tm="0">
                                          <p:val>
                                            <p:strVal val="#ppt_x"/>
                                          </p:val>
                                        </p:tav>
                                        <p:tav tm="100000">
                                          <p:val>
                                            <p:strVal val="#ppt_x"/>
                                          </p:val>
                                        </p:tav>
                                      </p:tavLst>
                                    </p:anim>
                                    <p:anim calcmode="lin" valueType="num">
                                      <p:cBhvr additive="base">
                                        <p:cTn id="81" dur="500" fill="hold"/>
                                        <p:tgtEl>
                                          <p:spTgt spid="116"/>
                                        </p:tgtEl>
                                        <p:attrNameLst>
                                          <p:attrName>ppt_y</p:attrName>
                                        </p:attrNameLst>
                                      </p:cBhvr>
                                      <p:tavLst>
                                        <p:tav tm="0">
                                          <p:val>
                                            <p:strVal val="1+#ppt_h/2"/>
                                          </p:val>
                                        </p:tav>
                                        <p:tav tm="100000">
                                          <p:val>
                                            <p:strVal val="#ppt_y"/>
                                          </p:val>
                                        </p:tav>
                                      </p:tavLst>
                                    </p:anim>
                                  </p:childTnLst>
                                </p:cTn>
                              </p:par>
                              <p:par>
                                <p:cTn id="82" presetID="2" presetClass="entr" presetSubtype="4" fill="hold" grpId="0" nodeType="withEffect">
                                  <p:stCondLst>
                                    <p:cond delay="0"/>
                                  </p:stCondLst>
                                  <p:childTnLst>
                                    <p:set>
                                      <p:cBhvr>
                                        <p:cTn id="83" dur="1" fill="hold">
                                          <p:stCondLst>
                                            <p:cond delay="0"/>
                                          </p:stCondLst>
                                        </p:cTn>
                                        <p:tgtEl>
                                          <p:spTgt spid="117"/>
                                        </p:tgtEl>
                                        <p:attrNameLst>
                                          <p:attrName>style.visibility</p:attrName>
                                        </p:attrNameLst>
                                      </p:cBhvr>
                                      <p:to>
                                        <p:strVal val="visible"/>
                                      </p:to>
                                    </p:set>
                                    <p:anim calcmode="lin" valueType="num">
                                      <p:cBhvr additive="base">
                                        <p:cTn id="84" dur="500" fill="hold"/>
                                        <p:tgtEl>
                                          <p:spTgt spid="117"/>
                                        </p:tgtEl>
                                        <p:attrNameLst>
                                          <p:attrName>ppt_x</p:attrName>
                                        </p:attrNameLst>
                                      </p:cBhvr>
                                      <p:tavLst>
                                        <p:tav tm="0">
                                          <p:val>
                                            <p:strVal val="#ppt_x"/>
                                          </p:val>
                                        </p:tav>
                                        <p:tav tm="100000">
                                          <p:val>
                                            <p:strVal val="#ppt_x"/>
                                          </p:val>
                                        </p:tav>
                                      </p:tavLst>
                                    </p:anim>
                                    <p:anim calcmode="lin" valueType="num">
                                      <p:cBhvr additive="base">
                                        <p:cTn id="85" dur="500" fill="hold"/>
                                        <p:tgtEl>
                                          <p:spTgt spid="117"/>
                                        </p:tgtEl>
                                        <p:attrNameLst>
                                          <p:attrName>ppt_y</p:attrName>
                                        </p:attrNameLst>
                                      </p:cBhvr>
                                      <p:tavLst>
                                        <p:tav tm="0">
                                          <p:val>
                                            <p:strVal val="1+#ppt_h/2"/>
                                          </p:val>
                                        </p:tav>
                                        <p:tav tm="100000">
                                          <p:val>
                                            <p:strVal val="#ppt_y"/>
                                          </p:val>
                                        </p:tav>
                                      </p:tavLst>
                                    </p:anim>
                                  </p:childTnLst>
                                </p:cTn>
                              </p:par>
                              <p:par>
                                <p:cTn id="86" presetID="2" presetClass="entr" presetSubtype="4" fill="hold" grpId="0" nodeType="withEffect">
                                  <p:stCondLst>
                                    <p:cond delay="0"/>
                                  </p:stCondLst>
                                  <p:childTnLst>
                                    <p:set>
                                      <p:cBhvr>
                                        <p:cTn id="87" dur="1" fill="hold">
                                          <p:stCondLst>
                                            <p:cond delay="0"/>
                                          </p:stCondLst>
                                        </p:cTn>
                                        <p:tgtEl>
                                          <p:spTgt spid="118"/>
                                        </p:tgtEl>
                                        <p:attrNameLst>
                                          <p:attrName>style.visibility</p:attrName>
                                        </p:attrNameLst>
                                      </p:cBhvr>
                                      <p:to>
                                        <p:strVal val="visible"/>
                                      </p:to>
                                    </p:set>
                                    <p:anim calcmode="lin" valueType="num">
                                      <p:cBhvr additive="base">
                                        <p:cTn id="88" dur="500" fill="hold"/>
                                        <p:tgtEl>
                                          <p:spTgt spid="118"/>
                                        </p:tgtEl>
                                        <p:attrNameLst>
                                          <p:attrName>ppt_x</p:attrName>
                                        </p:attrNameLst>
                                      </p:cBhvr>
                                      <p:tavLst>
                                        <p:tav tm="0">
                                          <p:val>
                                            <p:strVal val="#ppt_x"/>
                                          </p:val>
                                        </p:tav>
                                        <p:tav tm="100000">
                                          <p:val>
                                            <p:strVal val="#ppt_x"/>
                                          </p:val>
                                        </p:tav>
                                      </p:tavLst>
                                    </p:anim>
                                    <p:anim calcmode="lin" valueType="num">
                                      <p:cBhvr additive="base">
                                        <p:cTn id="89" dur="500" fill="hold"/>
                                        <p:tgtEl>
                                          <p:spTgt spid="118"/>
                                        </p:tgtEl>
                                        <p:attrNameLst>
                                          <p:attrName>ppt_y</p:attrName>
                                        </p:attrNameLst>
                                      </p:cBhvr>
                                      <p:tavLst>
                                        <p:tav tm="0">
                                          <p:val>
                                            <p:strVal val="1+#ppt_h/2"/>
                                          </p:val>
                                        </p:tav>
                                        <p:tav tm="100000">
                                          <p:val>
                                            <p:strVal val="#ppt_y"/>
                                          </p:val>
                                        </p:tav>
                                      </p:tavLst>
                                    </p:anim>
                                  </p:childTnLst>
                                </p:cTn>
                              </p:par>
                              <p:par>
                                <p:cTn id="90" presetID="2" presetClass="entr" presetSubtype="4" fill="hold" grpId="0" nodeType="withEffect">
                                  <p:stCondLst>
                                    <p:cond delay="0"/>
                                  </p:stCondLst>
                                  <p:childTnLst>
                                    <p:set>
                                      <p:cBhvr>
                                        <p:cTn id="91" dur="1" fill="hold">
                                          <p:stCondLst>
                                            <p:cond delay="0"/>
                                          </p:stCondLst>
                                        </p:cTn>
                                        <p:tgtEl>
                                          <p:spTgt spid="17446"/>
                                        </p:tgtEl>
                                        <p:attrNameLst>
                                          <p:attrName>style.visibility</p:attrName>
                                        </p:attrNameLst>
                                      </p:cBhvr>
                                      <p:to>
                                        <p:strVal val="visible"/>
                                      </p:to>
                                    </p:set>
                                    <p:anim calcmode="lin" valueType="num">
                                      <p:cBhvr additive="base">
                                        <p:cTn id="92" dur="500" fill="hold"/>
                                        <p:tgtEl>
                                          <p:spTgt spid="17446"/>
                                        </p:tgtEl>
                                        <p:attrNameLst>
                                          <p:attrName>ppt_x</p:attrName>
                                        </p:attrNameLst>
                                      </p:cBhvr>
                                      <p:tavLst>
                                        <p:tav tm="0">
                                          <p:val>
                                            <p:strVal val="#ppt_x"/>
                                          </p:val>
                                        </p:tav>
                                        <p:tav tm="100000">
                                          <p:val>
                                            <p:strVal val="#ppt_x"/>
                                          </p:val>
                                        </p:tav>
                                      </p:tavLst>
                                    </p:anim>
                                    <p:anim calcmode="lin" valueType="num">
                                      <p:cBhvr additive="base">
                                        <p:cTn id="93" dur="500" fill="hold"/>
                                        <p:tgtEl>
                                          <p:spTgt spid="17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7424" grpId="0" bldLvl="0" animBg="1"/>
      <p:bldP spid="17424" grpId="1" animBg="1"/>
      <p:bldP spid="17425" grpId="0" bldLvl="0" animBg="1"/>
      <p:bldP spid="17425" grpId="1" animBg="1"/>
      <p:bldP spid="106" grpId="0"/>
      <p:bldP spid="106" grpId="1"/>
      <p:bldP spid="107" grpId="0"/>
      <p:bldP spid="107" grpId="1"/>
      <p:bldP spid="108" grpId="0" bldLvl="0" animBg="1"/>
      <p:bldP spid="108" grpId="1" animBg="1"/>
      <p:bldP spid="17433" grpId="0" bldLvl="0" animBg="1"/>
      <p:bldP spid="17433" grpId="1" animBg="1"/>
      <p:bldP spid="109" grpId="0"/>
      <p:bldP spid="109" grpId="1"/>
      <p:bldP spid="110" grpId="0"/>
      <p:bldP spid="110" grpId="1"/>
      <p:bldP spid="111" grpId="0" bldLvl="0" animBg="1"/>
      <p:bldP spid="111" grpId="1" animBg="1"/>
      <p:bldP spid="17437" grpId="0" bldLvl="0" animBg="1"/>
      <p:bldP spid="17437" grpId="1" animBg="1"/>
      <p:bldP spid="113" grpId="0"/>
      <p:bldP spid="113" grpId="1"/>
      <p:bldP spid="114" grpId="0"/>
      <p:bldP spid="114" grpId="1"/>
      <p:bldP spid="115" grpId="0" bldLvl="0" animBg="1"/>
      <p:bldP spid="115" grpId="1" animBg="1"/>
      <p:bldP spid="17442" grpId="0" bldLvl="0" animBg="1"/>
      <p:bldP spid="17442" grpId="1" animBg="1"/>
      <p:bldP spid="116" grpId="0"/>
      <p:bldP spid="116" grpId="1"/>
      <p:bldP spid="117" grpId="0"/>
      <p:bldP spid="117" grpId="1"/>
      <p:bldP spid="118" grpId="0" bldLvl="0" animBg="1"/>
      <p:bldP spid="118" grpId="1" animBg="1"/>
      <p:bldP spid="17446" grpId="0" bldLvl="0" animBg="1"/>
      <p:bldP spid="17446" grpId="1" animBg="1"/>
    </p:bld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选择调查方式</a:t>
            </a:r>
          </a:p>
        </p:txBody>
      </p:sp>
      <p:graphicFrame>
        <p:nvGraphicFramePr>
          <p:cNvPr id="4" name="表格 3"/>
          <p:cNvGraphicFramePr/>
          <p:nvPr>
            <p:custDataLst>
              <p:tags r:id="rId2"/>
            </p:custDataLst>
          </p:nvPr>
        </p:nvGraphicFramePr>
        <p:xfrm>
          <a:off x="884555" y="1758950"/>
          <a:ext cx="10572750" cy="3657600"/>
        </p:xfrm>
        <a:graphic>
          <a:graphicData uri="http://schemas.openxmlformats.org/drawingml/2006/table">
            <a:tbl>
              <a:tblPr firstRow="1" bandRow="1">
                <a:tableStyleId>{5C22544A-7EE6-4342-B048-85BDC9FD1C3A}</a:tableStyleId>
              </a:tblPr>
              <a:tblGrid>
                <a:gridCol w="2643188">
                  <a:extLst>
                    <a:ext uri="{9D8B030D-6E8A-4147-A177-3AD203B41FA5}">
                      <a16:colId xmlns:a16="http://schemas.microsoft.com/office/drawing/2014/main" val="20000"/>
                    </a:ext>
                  </a:extLst>
                </a:gridCol>
                <a:gridCol w="2643187">
                  <a:extLst>
                    <a:ext uri="{9D8B030D-6E8A-4147-A177-3AD203B41FA5}">
                      <a16:colId xmlns:a16="http://schemas.microsoft.com/office/drawing/2014/main" val="20001"/>
                    </a:ext>
                  </a:extLst>
                </a:gridCol>
                <a:gridCol w="2643188">
                  <a:extLst>
                    <a:ext uri="{9D8B030D-6E8A-4147-A177-3AD203B41FA5}">
                      <a16:colId xmlns:a16="http://schemas.microsoft.com/office/drawing/2014/main" val="20002"/>
                    </a:ext>
                  </a:extLst>
                </a:gridCol>
                <a:gridCol w="2643187">
                  <a:extLst>
                    <a:ext uri="{9D8B030D-6E8A-4147-A177-3AD203B41FA5}">
                      <a16:colId xmlns:a16="http://schemas.microsoft.com/office/drawing/2014/main" val="20003"/>
                    </a:ext>
                  </a:extLst>
                </a:gridCol>
              </a:tblGrid>
              <a:tr h="365760">
                <a:tc>
                  <a:txBody>
                    <a:bodyPr/>
                    <a:lstStyle/>
                    <a:p>
                      <a:pPr algn="ctr">
                        <a:buNone/>
                      </a:pPr>
                      <a:endParaRPr lang="zh-CN" altLang="en-US" sz="1800" b="1">
                        <a:latin typeface="微软雅黑" panose="020B0503020204020204" charset="-122"/>
                        <a:ea typeface="微软雅黑" panose="020B0503020204020204" charset="-122"/>
                        <a:sym typeface="+mn-ea"/>
                      </a:endParaRPr>
                    </a:p>
                  </a:txBody>
                  <a:tcPr/>
                </a:tc>
                <a:tc>
                  <a:txBody>
                    <a:bodyPr/>
                    <a:lstStyle/>
                    <a:p>
                      <a:pPr algn="ctr">
                        <a:buNone/>
                      </a:pPr>
                      <a:r>
                        <a:rPr lang="zh-CN" altLang="en-US" sz="1800" b="1">
                          <a:latin typeface="微软雅黑" panose="020B0503020204020204" charset="-122"/>
                          <a:ea typeface="微软雅黑" panose="020B0503020204020204" charset="-122"/>
                        </a:rPr>
                        <a:t>介绍</a:t>
                      </a:r>
                    </a:p>
                  </a:txBody>
                  <a:tcPr/>
                </a:tc>
                <a:tc>
                  <a:txBody>
                    <a:bodyPr/>
                    <a:lstStyle/>
                    <a:p>
                      <a:pPr algn="ctr">
                        <a:buNone/>
                      </a:pPr>
                      <a:r>
                        <a:rPr lang="zh-CN" altLang="en-US" sz="1800" b="1">
                          <a:latin typeface="微软雅黑" panose="020B0503020204020204" charset="-122"/>
                          <a:ea typeface="微软雅黑" panose="020B0503020204020204" charset="-122"/>
                        </a:rPr>
                        <a:t>优点</a:t>
                      </a:r>
                    </a:p>
                  </a:txBody>
                  <a:tcPr/>
                </a:tc>
                <a:tc>
                  <a:txBody>
                    <a:bodyPr/>
                    <a:lstStyle/>
                    <a:p>
                      <a:pPr algn="ctr">
                        <a:buNone/>
                      </a:pPr>
                      <a:r>
                        <a:rPr lang="zh-CN" altLang="en-US" sz="1800" b="1">
                          <a:latin typeface="微软雅黑" panose="020B0503020204020204" charset="-122"/>
                          <a:ea typeface="微软雅黑" panose="020B0503020204020204" charset="-122"/>
                        </a:rPr>
                        <a:t>缺点</a:t>
                      </a:r>
                    </a:p>
                  </a:txBody>
                  <a:tcPr/>
                </a:tc>
                <a:extLst>
                  <a:ext uri="{0D108BD9-81ED-4DB2-BD59-A6C34878D82A}">
                    <a16:rowId xmlns:a16="http://schemas.microsoft.com/office/drawing/2014/main" val="10000"/>
                  </a:ext>
                </a:extLst>
              </a:tr>
              <a:tr h="640080">
                <a:tc>
                  <a:txBody>
                    <a:bodyPr/>
                    <a:lstStyle/>
                    <a:p>
                      <a:pPr algn="ctr">
                        <a:buNone/>
                      </a:pPr>
                      <a:endParaRPr lang="zh-CN" altLang="en-US" sz="1800" b="1">
                        <a:latin typeface="微软雅黑" panose="020B0503020204020204" charset="-122"/>
                        <a:ea typeface="微软雅黑" panose="020B0503020204020204" charset="-122"/>
                        <a:sym typeface="+mn-ea"/>
                      </a:endParaRPr>
                    </a:p>
                    <a:p>
                      <a:pPr algn="ctr">
                        <a:buNone/>
                      </a:pPr>
                      <a:r>
                        <a:rPr lang="zh-CN" altLang="en-US" sz="1800" b="1">
                          <a:latin typeface="微软雅黑" panose="020B0503020204020204" charset="-122"/>
                          <a:ea typeface="微软雅黑" panose="020B0503020204020204" charset="-122"/>
                          <a:sym typeface="+mn-ea"/>
                        </a:rPr>
                        <a:t>委托中介机构进行调查</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委托中介机构进行调查是指委托商业性、专业性的人力资源咨询公司进行调查。</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简单易行,结果较为客观公正,范围可大可小</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费用较高</a:t>
                      </a:r>
                    </a:p>
                  </a:txBody>
                  <a:tcPr>
                    <a:solidFill>
                      <a:schemeClr val="accent2"/>
                    </a:solidFill>
                  </a:tcPr>
                </a:tc>
                <a:extLst>
                  <a:ext uri="{0D108BD9-81ED-4DB2-BD59-A6C34878D82A}">
                    <a16:rowId xmlns:a16="http://schemas.microsoft.com/office/drawing/2014/main" val="10001"/>
                  </a:ext>
                </a:extLst>
              </a:tr>
              <a:tr h="708025">
                <a:tc>
                  <a:txBody>
                    <a:bodyPr/>
                    <a:lstStyle/>
                    <a:p>
                      <a:pPr algn="ctr">
                        <a:buNone/>
                      </a:pPr>
                      <a:endParaRPr lang="zh-CN" altLang="en-US" sz="1800" b="1">
                        <a:latin typeface="微软雅黑" panose="020B0503020204020204" charset="-122"/>
                        <a:ea typeface="微软雅黑" panose="020B0503020204020204" charset="-122"/>
                        <a:sym typeface="+mn-ea"/>
                      </a:endParaRPr>
                    </a:p>
                    <a:p>
                      <a:pPr algn="ctr">
                        <a:buNone/>
                      </a:pPr>
                      <a:r>
                        <a:rPr lang="zh-CN" altLang="en-US" sz="1800" b="1">
                          <a:latin typeface="微软雅黑" panose="020B0503020204020204" charset="-122"/>
                          <a:ea typeface="微软雅黑" panose="020B0503020204020204" charset="-122"/>
                          <a:sym typeface="+mn-ea"/>
                        </a:rPr>
                        <a:t>企业自己调查</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企业可以采集社会公开的信息,作为衡量企业员工薪酬水平和确定薪酬制度的主要参考和依据。</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目标清楚、信息较可靠</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专业化程度不够,样本较小</a:t>
                      </a:r>
                    </a:p>
                  </a:txBody>
                  <a:tcPr>
                    <a:solidFill>
                      <a:schemeClr val="accent2"/>
                    </a:solidFill>
                  </a:tcPr>
                </a:tc>
                <a:extLst>
                  <a:ext uri="{0D108BD9-81ED-4DB2-BD59-A6C34878D82A}">
                    <a16:rowId xmlns:a16="http://schemas.microsoft.com/office/drawing/2014/main" val="10002"/>
                  </a:ext>
                </a:extLst>
              </a:tr>
              <a:tr h="708025">
                <a:tc>
                  <a:txBody>
                    <a:bodyPr/>
                    <a:lstStyle/>
                    <a:p>
                      <a:pPr algn="ctr">
                        <a:buNone/>
                      </a:pPr>
                      <a:endParaRPr lang="zh-CN" altLang="en-US" sz="1800" b="1">
                        <a:latin typeface="微软雅黑" panose="020B0503020204020204" charset="-122"/>
                        <a:ea typeface="微软雅黑" panose="020B0503020204020204" charset="-122"/>
                        <a:sym typeface="+mn-ea"/>
                      </a:endParaRPr>
                    </a:p>
                    <a:p>
                      <a:pPr algn="ctr">
                        <a:buNone/>
                      </a:pPr>
                      <a:r>
                        <a:rPr lang="zh-CN" altLang="en-US" sz="1800" b="1">
                          <a:latin typeface="微软雅黑" panose="020B0503020204020204" charset="-122"/>
                          <a:ea typeface="微软雅黑" panose="020B0503020204020204" charset="-122"/>
                          <a:sym typeface="+mn-ea"/>
                        </a:rPr>
                        <a:t>企业间互相交流信息</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指通过不同企业之间以及员工之间的联系进行薪酬调查。</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成本较低,信息沟通较快</a:t>
                      </a:r>
                    </a:p>
                  </a:txBody>
                  <a:tcPr>
                    <a:solidFill>
                      <a:schemeClr val="accent2"/>
                    </a:solidFill>
                  </a:tcPr>
                </a:tc>
                <a:tc>
                  <a:txBody>
                    <a:bodyPr/>
                    <a:lstStyle/>
                    <a:p>
                      <a:pPr algn="ctr">
                        <a:buNone/>
                      </a:pPr>
                      <a:r>
                        <a:rPr lang="zh-CN" altLang="en-US" sz="1800" b="0">
                          <a:latin typeface="微软雅黑" panose="020B0503020204020204" charset="-122"/>
                          <a:ea typeface="微软雅黑" panose="020B0503020204020204" charset="-122"/>
                        </a:rPr>
                        <a:t>信息准确性可能较差,有些信息不易采集到</a:t>
                      </a:r>
                    </a:p>
                  </a:txBody>
                  <a:tcPr>
                    <a:solidFill>
                      <a:schemeClr val="accent2"/>
                    </a:solidFill>
                  </a:tcPr>
                </a:tc>
                <a:extLst>
                  <a:ext uri="{0D108BD9-81ED-4DB2-BD59-A6C34878D82A}">
                    <a16:rowId xmlns:a16="http://schemas.microsoft.com/office/drawing/2014/main" val="10003"/>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8" presetClass="entr" presetSubtype="1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strips(downLeft)">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制订薪酬调查计划</a:t>
            </a:r>
          </a:p>
        </p:txBody>
      </p:sp>
      <p:sp>
        <p:nvSpPr>
          <p:cNvPr id="100" name="文本框 99"/>
          <p:cNvSpPr txBox="1"/>
          <p:nvPr/>
        </p:nvSpPr>
        <p:spPr>
          <a:xfrm>
            <a:off x="1556385" y="2305685"/>
            <a:ext cx="9078595" cy="3969385"/>
          </a:xfrm>
          <a:prstGeom prst="rect">
            <a:avLst/>
          </a:prstGeom>
          <a:noFill/>
          <a:ln w="28575" cmpd="sng">
            <a:solidFill>
              <a:srgbClr val="0070C0"/>
            </a:solidFill>
            <a:prstDash val="solid"/>
          </a:ln>
        </p:spPr>
        <p:txBody>
          <a:bodyPr wrap="square">
            <a:spAutoFit/>
          </a:bodyPr>
          <a:lstStyle/>
          <a:p>
            <a:pPr algn="l"/>
            <a:r>
              <a:rPr lang="en-US" altLang="zh-CN" sz="1400" b="0">
                <a:solidFill>
                  <a:srgbClr val="000000"/>
                </a:solidFill>
                <a:latin typeface="微软雅黑" panose="020B0503020204020204" charset="-122"/>
                <a:ea typeface="微软雅黑" panose="020B0503020204020204" charset="-122"/>
                <a:cs typeface="微软雅黑" panose="020B0503020204020204" charset="-122"/>
              </a:rPr>
              <a:t>                                                                      </a:t>
            </a:r>
            <a:r>
              <a:rPr lang="zh-CN" sz="1400" b="0">
                <a:solidFill>
                  <a:srgbClr val="000000"/>
                </a:solidFill>
                <a:latin typeface="微软雅黑" panose="020B0503020204020204" charset="-122"/>
                <a:ea typeface="微软雅黑" panose="020B0503020204020204" charset="-122"/>
                <a:cs typeface="微软雅黑" panose="020B0503020204020204" charset="-122"/>
              </a:rPr>
              <a:t>某企业薪酬调查计划</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一、调查目的</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为制定符合公司发展目标</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对员工富有激励性</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对内具有公平性</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对外具有竞争性的薪酬体系做调查准备。</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二、调查计划实施时间和进度安排</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略</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三、调查计划实施人</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人力资源部、相关咨询公司。</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四、调查对象</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略</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五、调查步骤</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zh-CN"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确定目标—确定范围—调查方式—调查实施—数据分析—评估反馈。</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六、项目细分</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(1)</a:t>
            </a:r>
            <a:r>
              <a:rPr lang="zh-CN" sz="1400" b="0">
                <a:solidFill>
                  <a:srgbClr val="000000"/>
                </a:solidFill>
                <a:latin typeface="微软雅黑" panose="020B0503020204020204" charset="-122"/>
                <a:ea typeface="微软雅黑" panose="020B0503020204020204" charset="-122"/>
                <a:cs typeface="微软雅黑" panose="020B0503020204020204" charset="-122"/>
              </a:rPr>
              <a:t>确定目标</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公司内、外环境分析</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发展规划与趋势预测</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企业经营阶段与策略分析。</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(2)</a:t>
            </a:r>
            <a:r>
              <a:rPr lang="zh-CN" sz="1400" b="0">
                <a:solidFill>
                  <a:srgbClr val="000000"/>
                </a:solidFill>
                <a:latin typeface="微软雅黑" panose="020B0503020204020204" charset="-122"/>
                <a:ea typeface="微软雅黑" panose="020B0503020204020204" charset="-122"/>
                <a:cs typeface="微软雅黑" panose="020B0503020204020204" charset="-122"/>
              </a:rPr>
              <a:t>确定范围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基准职位</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基准职位描述</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(3)</a:t>
            </a:r>
            <a:r>
              <a:rPr lang="zh-CN" sz="1400" b="0">
                <a:solidFill>
                  <a:srgbClr val="000000"/>
                </a:solidFill>
                <a:latin typeface="微软雅黑" panose="020B0503020204020204" charset="-122"/>
                <a:ea typeface="微软雅黑" panose="020B0503020204020204" charset="-122"/>
                <a:cs typeface="微软雅黑" panose="020B0503020204020204" charset="-122"/>
              </a:rPr>
              <a:t>调查方式</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咨询公司信息收集</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联系沟通</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选择</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确定。</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(4)</a:t>
            </a:r>
            <a:r>
              <a:rPr lang="zh-CN" sz="1400" b="0">
                <a:solidFill>
                  <a:srgbClr val="000000"/>
                </a:solidFill>
                <a:latin typeface="微软雅黑" panose="020B0503020204020204" charset="-122"/>
                <a:ea typeface="微软雅黑" panose="020B0503020204020204" charset="-122"/>
                <a:cs typeface="微软雅黑" panose="020B0503020204020204" charset="-122"/>
              </a:rPr>
              <a:t>调查实施</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问卷调查</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访谈</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电话。</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(5)</a:t>
            </a:r>
            <a:r>
              <a:rPr lang="zh-CN" sz="1400" b="0">
                <a:solidFill>
                  <a:srgbClr val="000000"/>
                </a:solidFill>
                <a:latin typeface="微软雅黑" panose="020B0503020204020204" charset="-122"/>
                <a:ea typeface="微软雅黑" panose="020B0503020204020204" charset="-122"/>
                <a:cs typeface="微软雅黑" panose="020B0503020204020204" charset="-122"/>
              </a:rPr>
              <a:t>数据分析</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数据汇总核查</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薪酬定位</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设计薪酬结构、薪资等级以及定薪</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a:t>
            </a:r>
            <a:endParaRPr lang="en-US"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en-US" sz="1400" b="0">
                <a:solidFill>
                  <a:srgbClr val="000000"/>
                </a:solidFill>
                <a:latin typeface="微软雅黑" panose="020B0503020204020204" charset="-122"/>
                <a:ea typeface="微软雅黑" panose="020B0503020204020204" charset="-122"/>
                <a:cs typeface="微软雅黑" panose="020B0503020204020204" charset="-122"/>
              </a:rPr>
              <a:t>(6)</a:t>
            </a:r>
            <a:r>
              <a:rPr lang="zh-CN" sz="1400" b="0">
                <a:solidFill>
                  <a:srgbClr val="000000"/>
                </a:solidFill>
                <a:latin typeface="微软雅黑" panose="020B0503020204020204" charset="-122"/>
                <a:ea typeface="微软雅黑" panose="020B0503020204020204" charset="-122"/>
                <a:cs typeface="微软雅黑" panose="020B0503020204020204" charset="-122"/>
              </a:rPr>
              <a:t>评估反馈</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调查总结</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薪酬制度完善</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薪酬体系改进。</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七、分工与时间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略</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八、费用预算</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zh-CN"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　　薪酬调查费用</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地区数</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职位数</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行业数</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每个职位调查基本费用</a:t>
            </a: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九、其他。</a:t>
            </a:r>
            <a:endParaRPr lang="zh-CN" altLang="en-US" sz="1400">
              <a:latin typeface="微软雅黑" panose="020B0503020204020204" charset="-122"/>
              <a:ea typeface="微软雅黑" panose="020B0503020204020204" charset="-122"/>
              <a:cs typeface="微软雅黑" panose="020B0503020204020204" charset="-122"/>
            </a:endParaRPr>
          </a:p>
        </p:txBody>
      </p:sp>
      <p:sp>
        <p:nvSpPr>
          <p:cNvPr id="4" name="矩形 3"/>
          <p:cNvSpPr/>
          <p:nvPr/>
        </p:nvSpPr>
        <p:spPr>
          <a:xfrm>
            <a:off x="673735" y="1160145"/>
            <a:ext cx="11165840"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企业在明确薪酬调查目的、调查范围后,应制订详细的调查计划。计划应明确薪酬调查的目的、薪酬调查的范围及基准职位的选择和描述、薪酬调查的内容、薪酬调查的时间等。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00"/>
                                        </p:tgtEl>
                                        <p:attrNameLst>
                                          <p:attrName>style.visibility</p:attrName>
                                        </p:attrNameLst>
                                      </p:cBhvr>
                                      <p:to>
                                        <p:strVal val="visible"/>
                                      </p:to>
                                    </p:set>
                                    <p:anim calcmode="lin" valueType="num">
                                      <p:cBhvr additive="base">
                                        <p:cTn id="15" dur="500" fill="hold"/>
                                        <p:tgtEl>
                                          <p:spTgt spid="100"/>
                                        </p:tgtEl>
                                        <p:attrNameLst>
                                          <p:attrName>ppt_x</p:attrName>
                                        </p:attrNameLst>
                                      </p:cBhvr>
                                      <p:tavLst>
                                        <p:tav tm="0">
                                          <p:val>
                                            <p:strVal val="#ppt_x"/>
                                          </p:val>
                                        </p:tav>
                                        <p:tav tm="100000">
                                          <p:val>
                                            <p:strVal val="#ppt_x"/>
                                          </p:val>
                                        </p:tav>
                                      </p:tavLst>
                                    </p:anim>
                                    <p:anim calcmode="lin" valueType="num">
                                      <p:cBhvr additive="base">
                                        <p:cTn id="16"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00" grpId="0" animBg="1"/>
      <p:bldP spid="100" grpId="1" animBg="1"/>
      <p:bldP spid="4" grpId="0" bldLvl="0" animBg="1"/>
    </p:bldLst>
  </p:timing>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设计调查问卷并实施</a:t>
            </a:r>
          </a:p>
        </p:txBody>
      </p:sp>
      <p:graphicFrame>
        <p:nvGraphicFramePr>
          <p:cNvPr id="4" name="表格 3"/>
          <p:cNvGraphicFramePr/>
          <p:nvPr>
            <p:custDataLst>
              <p:tags r:id="rId2"/>
            </p:custDataLst>
          </p:nvPr>
        </p:nvGraphicFramePr>
        <p:xfrm>
          <a:off x="2220595" y="2260600"/>
          <a:ext cx="8515350" cy="2560320"/>
        </p:xfrm>
        <a:graphic>
          <a:graphicData uri="http://schemas.openxmlformats.org/drawingml/2006/table">
            <a:tbl>
              <a:tblPr firstRow="1" bandRow="1">
                <a:tableStyleId>{5940675A-B579-460E-94D1-54222C63F5DA}</a:tableStyleId>
              </a:tblPr>
              <a:tblGrid>
                <a:gridCol w="4192905">
                  <a:extLst>
                    <a:ext uri="{9D8B030D-6E8A-4147-A177-3AD203B41FA5}">
                      <a16:colId xmlns:a16="http://schemas.microsoft.com/office/drawing/2014/main" val="20000"/>
                    </a:ext>
                  </a:extLst>
                </a:gridCol>
                <a:gridCol w="4322445">
                  <a:extLst>
                    <a:ext uri="{9D8B030D-6E8A-4147-A177-3AD203B41FA5}">
                      <a16:colId xmlns:a16="http://schemas.microsoft.com/office/drawing/2014/main" val="20001"/>
                    </a:ext>
                  </a:extLst>
                </a:gridCol>
              </a:tblGrid>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1.基本情况</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您的姓名</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年龄</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性别</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工作年限</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extLst>
                  <a:ext uri="{0D108BD9-81ED-4DB2-BD59-A6C34878D82A}">
                    <a16:rowId xmlns:a16="http://schemas.microsoft.com/office/drawing/2014/main" val="10001"/>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您所在的部门</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职务</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学历</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书宋_GBK" charset="0"/>
                        </a:rPr>
                        <a:t>来企业的时间</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2.您现在每年的薪酬总收入为　　　元。</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总薪酬的组成部分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所占比例(%)</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r>
                        <a:rPr lang="en-US" sz="1400" b="0">
                          <a:solidFill>
                            <a:srgbClr val="000000"/>
                          </a:solidFill>
                          <a:latin typeface="微软雅黑" panose="020B0503020204020204" charset="-122"/>
                          <a:ea typeface="微软雅黑" panose="020B0503020204020204" charset="-122"/>
                          <a:cs typeface="NEU-BZ-S92" charset="0"/>
                        </a:rPr>
                        <a:t>1</a:t>
                      </a: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r>
                        <a:rPr lang="en-US" sz="1400" b="0">
                          <a:solidFill>
                            <a:srgbClr val="000000"/>
                          </a:solidFill>
                          <a:latin typeface="微软雅黑" panose="020B0503020204020204" charset="-122"/>
                          <a:ea typeface="微软雅黑" panose="020B0503020204020204" charset="-122"/>
                          <a:cs typeface="NEU-BZ-S92" charset="0"/>
                        </a:rPr>
                        <a:t>2</a:t>
                      </a: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r>
                        <a:rPr lang="en-US" sz="1400" b="0">
                          <a:solidFill>
                            <a:srgbClr val="000000"/>
                          </a:solidFill>
                          <a:latin typeface="微软雅黑" panose="020B0503020204020204" charset="-122"/>
                          <a:ea typeface="微软雅黑" panose="020B0503020204020204" charset="-122"/>
                          <a:cs typeface="NEU-BZ-S92" charset="0"/>
                        </a:rPr>
                        <a:t>3</a:t>
                      </a: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60">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a:t>
                      </a:r>
                      <a:r>
                        <a:rPr lang="en-US" sz="1400" b="0">
                          <a:solidFill>
                            <a:srgbClr val="000000"/>
                          </a:solidFill>
                          <a:latin typeface="微软雅黑" panose="020B0503020204020204" charset="-122"/>
                          <a:ea typeface="微软雅黑" panose="020B0503020204020204" charset="-122"/>
                          <a:cs typeface="NEU-BZ-S92" charset="0"/>
                        </a:rPr>
                        <a:t>4</a:t>
                      </a:r>
                      <a:r>
                        <a:rPr lang="en-US" sz="1400" b="0">
                          <a:solidFill>
                            <a:srgbClr val="000000"/>
                          </a:solidFill>
                          <a:latin typeface="微软雅黑" panose="020B0503020204020204" charset="-122"/>
                          <a:ea typeface="微软雅黑" panose="020B0503020204020204" charset="-122"/>
                          <a:cs typeface="方正书宋_GBK" charset="0"/>
                        </a:rPr>
                        <a:t>)</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6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3.目前的薪酬水平与您的付出成正比吗?(　　)A.差不多　　　　　　B.付出更多　　　　　　C.薪酬更多</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42672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4.非货币化收入占您年收入的百分比是多少?(　　)A.60%　　B.50%　　C.40%　　D.30%　　E.20%　　F.10%　　G.其他</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bl>
          </a:graphicData>
        </a:graphic>
      </p:graphicFrame>
      <p:graphicFrame>
        <p:nvGraphicFramePr>
          <p:cNvPr id="5" name="表格 4"/>
          <p:cNvGraphicFramePr/>
          <p:nvPr>
            <p:custDataLst>
              <p:tags r:id="rId3"/>
            </p:custDataLst>
          </p:nvPr>
        </p:nvGraphicFramePr>
        <p:xfrm>
          <a:off x="2220595" y="4820920"/>
          <a:ext cx="8535035" cy="2019935"/>
        </p:xfrm>
        <a:graphic>
          <a:graphicData uri="http://schemas.openxmlformats.org/drawingml/2006/table">
            <a:tbl>
              <a:tblPr firstRow="1" bandRow="1">
                <a:tableStyleId>{5940675A-B579-460E-94D1-54222C63F5DA}</a:tableStyleId>
              </a:tblPr>
              <a:tblGrid>
                <a:gridCol w="4077970">
                  <a:extLst>
                    <a:ext uri="{9D8B030D-6E8A-4147-A177-3AD203B41FA5}">
                      <a16:colId xmlns:a16="http://schemas.microsoft.com/office/drawing/2014/main" val="20000"/>
                    </a:ext>
                  </a:extLst>
                </a:gridCol>
                <a:gridCol w="4457065">
                  <a:extLst>
                    <a:ext uri="{9D8B030D-6E8A-4147-A177-3AD203B41FA5}">
                      <a16:colId xmlns:a16="http://schemas.microsoft.com/office/drawing/2014/main" val="20001"/>
                    </a:ext>
                  </a:extLst>
                </a:gridCol>
              </a:tblGrid>
              <a:tr h="15621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5.您享受企业提供的哪些福利?</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cap="flat">
                      <a:noFill/>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cap="flat">
                      <a:noFill/>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955675">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社会养老保险(2)社会医疗保险(3)社会失业保险(4)商业医疗保险(5)商业养老保险(6)住房公积金(7)通信费报销(8)免费用车(9)车辆补贴(10)交通费报销(11)在职培训(12)带薪假期(13)劳保物品(14)俱乐部会员(15)加班补贴(16)企业组织活动(17)其他项目</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企业负担</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元,个人负担</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车辆的品牌:</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购买年限:</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每月</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每年</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每年</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天 每年</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每年</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每小时</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每年</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元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6210">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6.您上次提薪的时间是(　　)A.两年以前　B.一年以前　C.半年前　D.三个月前　E.一个月前　F.其他</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313055">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7.您认为贵单位的薪酬在同行业中属于何种水平?(　　)A.高收入　　　　　　B.中等　　　　　　C.低收入</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矩形 5"/>
          <p:cNvSpPr/>
          <p:nvPr/>
        </p:nvSpPr>
        <p:spPr>
          <a:xfrm>
            <a:off x="673735" y="1160145"/>
            <a:ext cx="11165840"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在薪酬调查中,有20%~25%的企业采用调查问卷方式。调查问卷的内容通常要包括企业本身的一些信息(如企业规模、所处行业、销售额等),职位范围方面的信息,任职者的一些信息,还有薪酬方面的信息等。</a:t>
            </a:r>
          </a:p>
        </p:txBody>
      </p:sp>
      <p:sp>
        <p:nvSpPr>
          <p:cNvPr id="100" name="文本框 99"/>
          <p:cNvSpPr txBox="1"/>
          <p:nvPr/>
        </p:nvSpPr>
        <p:spPr>
          <a:xfrm>
            <a:off x="3948430" y="1990090"/>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方正书宋_GBK" charset="0"/>
              </a:rPr>
              <a:t>薪酬调查问卷</a:t>
            </a:r>
            <a:endParaRPr lang="zh-CN" altLang="en-US" sz="1400" b="0">
              <a:solidFill>
                <a:srgbClr val="000000"/>
              </a:solidFill>
              <a:latin typeface="微软雅黑" panose="020B0503020204020204" charset="-122"/>
              <a:ea typeface="微软雅黑" panose="020B0503020204020204" charset="-122"/>
              <a:cs typeface="方正书宋_GBK" charset="0"/>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0"/>
                                        </p:tgtEl>
                                        <p:attrNameLst>
                                          <p:attrName>style.visibility</p:attrName>
                                        </p:attrNameLst>
                                      </p:cBhvr>
                                      <p:to>
                                        <p:strVal val="visible"/>
                                      </p:to>
                                    </p:set>
                                    <p:anim calcmode="lin" valueType="num">
                                      <p:cBhvr additive="base">
                                        <p:cTn id="23" dur="500" fill="hold"/>
                                        <p:tgtEl>
                                          <p:spTgt spid="100"/>
                                        </p:tgtEl>
                                        <p:attrNameLst>
                                          <p:attrName>ppt_x</p:attrName>
                                        </p:attrNameLst>
                                      </p:cBhvr>
                                      <p:tavLst>
                                        <p:tav tm="0">
                                          <p:val>
                                            <p:strVal val="#ppt_x"/>
                                          </p:val>
                                        </p:tav>
                                        <p:tav tm="100000">
                                          <p:val>
                                            <p:strVal val="#ppt_x"/>
                                          </p:val>
                                        </p:tav>
                                      </p:tavLst>
                                    </p:anim>
                                    <p:anim calcmode="lin" valueType="num">
                                      <p:cBhvr additive="base">
                                        <p:cTn id="24"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100" grpId="0"/>
      <p:bldP spid="100" grpId="1"/>
    </p:bld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调查资料统计分析</a:t>
            </a:r>
          </a:p>
        </p:txBody>
      </p:sp>
      <p:sp>
        <p:nvSpPr>
          <p:cNvPr id="6" name="矩形 5"/>
          <p:cNvSpPr/>
          <p:nvPr/>
        </p:nvSpPr>
        <p:spPr>
          <a:xfrm>
            <a:off x="748665" y="2151380"/>
            <a:ext cx="4925060" cy="2306955"/>
          </a:xfrm>
          <a:prstGeom prst="rect">
            <a:avLst/>
          </a:prstGeom>
          <a:ln>
            <a:solidFill>
              <a:srgbClr val="9B552C"/>
            </a:solidFill>
          </a:ln>
        </p:spPr>
        <p:txBody>
          <a:bodyPr wrap="square">
            <a:spAutoFit/>
          </a:bodyPr>
          <a:lstStyle/>
          <a:p>
            <a:pPr indent="266700" algn="ctr">
              <a:lnSpc>
                <a:spcPct val="150000"/>
              </a:lnSpc>
              <a:spcAft>
                <a:spcPts val="0"/>
              </a:spcAft>
            </a:pPr>
            <a:r>
              <a:rPr sz="1600" b="1" dirty="0">
                <a:latin typeface="微软雅黑" panose="020B0503020204020204" charset="-122"/>
                <a:ea typeface="微软雅黑" panose="020B0503020204020204" charset="-122"/>
                <a:cs typeface="微软雅黑" panose="020B0503020204020204" charset="-122"/>
                <a:sym typeface="+mn-ea"/>
              </a:rPr>
              <a:t>数据排列</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先将调查的同一类数据由高至低排列,再计算数据中的25%点处、50%点处、75%点处、90%点处。</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工资水平高的企业应注意75%点处,甚至是90%点处的工资水平,工资水平低的企业应注意25%点处的工资水平,一般企业应注意中点的工资水平。</a:t>
            </a:r>
          </a:p>
        </p:txBody>
      </p:sp>
      <p:graphicFrame>
        <p:nvGraphicFramePr>
          <p:cNvPr id="4" name="表格 3"/>
          <p:cNvGraphicFramePr/>
          <p:nvPr>
            <p:custDataLst>
              <p:tags r:id="rId2"/>
            </p:custDataLst>
          </p:nvPr>
        </p:nvGraphicFramePr>
        <p:xfrm>
          <a:off x="6076950" y="1103630"/>
          <a:ext cx="5224780" cy="3474720"/>
        </p:xfrm>
        <a:graphic>
          <a:graphicData uri="http://schemas.openxmlformats.org/drawingml/2006/table">
            <a:tbl>
              <a:tblPr firstRow="1" bandRow="1">
                <a:tableStyleId>{5940675A-B579-460E-94D1-54222C63F5DA}</a:tableStyleId>
              </a:tblPr>
              <a:tblGrid>
                <a:gridCol w="1716405">
                  <a:extLst>
                    <a:ext uri="{9D8B030D-6E8A-4147-A177-3AD203B41FA5}">
                      <a16:colId xmlns:a16="http://schemas.microsoft.com/office/drawing/2014/main" val="20000"/>
                    </a:ext>
                  </a:extLst>
                </a:gridCol>
                <a:gridCol w="1715770">
                  <a:extLst>
                    <a:ext uri="{9D8B030D-6E8A-4147-A177-3AD203B41FA5}">
                      <a16:colId xmlns:a16="http://schemas.microsoft.com/office/drawing/2014/main" val="20001"/>
                    </a:ext>
                  </a:extLst>
                </a:gridCol>
                <a:gridCol w="1792605">
                  <a:extLst>
                    <a:ext uri="{9D8B030D-6E8A-4147-A177-3AD203B41FA5}">
                      <a16:colId xmlns:a16="http://schemas.microsoft.com/office/drawing/2014/main" val="20002"/>
                    </a:ext>
                  </a:extLst>
                </a:gridCol>
              </a:tblGrid>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企业名称</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月平均工资(元)</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书宋_GBK" charset="0"/>
                        </a:rPr>
                        <a:t>排列</a:t>
                      </a:r>
                      <a:endParaRPr lang="en-US" altLang="en-US" sz="12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A</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7000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1"/>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B</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6300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2　90%点处=6300元</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2"/>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C</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6300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3</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3"/>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D</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5250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4　75%点处=5250元</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4"/>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E</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4800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5</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5"/>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F</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4000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6</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6"/>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G</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3500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7</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7"/>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H</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3500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8　50%点处=3500元(中点)</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8"/>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I</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3000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9</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bl>
          </a:graphicData>
        </a:graphic>
      </p:graphicFrame>
      <p:graphicFrame>
        <p:nvGraphicFramePr>
          <p:cNvPr id="5" name="表格 4"/>
          <p:cNvGraphicFramePr/>
          <p:nvPr>
            <p:custDataLst>
              <p:tags r:id="rId3"/>
            </p:custDataLst>
          </p:nvPr>
        </p:nvGraphicFramePr>
        <p:xfrm>
          <a:off x="6076950" y="4578350"/>
          <a:ext cx="5224780" cy="2194560"/>
        </p:xfrm>
        <a:graphic>
          <a:graphicData uri="http://schemas.openxmlformats.org/drawingml/2006/table">
            <a:tbl>
              <a:tblPr firstRow="1" bandRow="1">
                <a:tableStyleId>{5940675A-B579-460E-94D1-54222C63F5DA}</a:tableStyleId>
              </a:tblPr>
              <a:tblGrid>
                <a:gridCol w="1716405">
                  <a:extLst>
                    <a:ext uri="{9D8B030D-6E8A-4147-A177-3AD203B41FA5}">
                      <a16:colId xmlns:a16="http://schemas.microsoft.com/office/drawing/2014/main" val="20000"/>
                    </a:ext>
                  </a:extLst>
                </a:gridCol>
                <a:gridCol w="1715770">
                  <a:extLst>
                    <a:ext uri="{9D8B030D-6E8A-4147-A177-3AD203B41FA5}">
                      <a16:colId xmlns:a16="http://schemas.microsoft.com/office/drawing/2014/main" val="20001"/>
                    </a:ext>
                  </a:extLst>
                </a:gridCol>
                <a:gridCol w="1792605">
                  <a:extLst>
                    <a:ext uri="{9D8B030D-6E8A-4147-A177-3AD203B41FA5}">
                      <a16:colId xmlns:a16="http://schemas.microsoft.com/office/drawing/2014/main" val="20002"/>
                    </a:ext>
                  </a:extLst>
                </a:gridCol>
              </a:tblGrid>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J</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2400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00"/>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K</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2000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11</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1"/>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L</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1750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12　25%点处=1750元</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2"/>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M</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1750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13</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3"/>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N</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1750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14</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04"/>
                  </a:ext>
                </a:extLst>
              </a:tr>
              <a:tr h="36576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O</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r">
                        <a:buNone/>
                      </a:pPr>
                      <a:r>
                        <a:rPr lang="en-US" sz="1200" b="0">
                          <a:solidFill>
                            <a:srgbClr val="000000"/>
                          </a:solidFill>
                          <a:latin typeface="微软雅黑" panose="020B0503020204020204" charset="-122"/>
                          <a:ea typeface="微软雅黑" panose="020B0503020204020204" charset="-122"/>
                          <a:cs typeface="NEU-BZ-S92" charset="0"/>
                        </a:rPr>
                        <a:t>1600</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723900" marR="7239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15</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人力资源部工作目标</a:t>
            </a:r>
          </a:p>
        </p:txBody>
      </p:sp>
      <p:graphicFrame>
        <p:nvGraphicFramePr>
          <p:cNvPr id="2" name="表格 1"/>
          <p:cNvGraphicFramePr/>
          <p:nvPr>
            <p:custDataLst>
              <p:tags r:id="rId2"/>
            </p:custDataLst>
          </p:nvPr>
        </p:nvGraphicFramePr>
        <p:xfrm>
          <a:off x="579755" y="1231900"/>
          <a:ext cx="11148060" cy="5118735"/>
        </p:xfrm>
        <a:graphic>
          <a:graphicData uri="http://schemas.openxmlformats.org/drawingml/2006/table">
            <a:tbl>
              <a:tblPr firstRow="1" bandRow="1">
                <a:tableStyleId>{5940675A-B579-460E-94D1-54222C63F5DA}</a:tableStyleId>
              </a:tblPr>
              <a:tblGrid>
                <a:gridCol w="2460625">
                  <a:extLst>
                    <a:ext uri="{9D8B030D-6E8A-4147-A177-3AD203B41FA5}">
                      <a16:colId xmlns:a16="http://schemas.microsoft.com/office/drawing/2014/main" val="20000"/>
                    </a:ext>
                  </a:extLst>
                </a:gridCol>
                <a:gridCol w="7995920">
                  <a:extLst>
                    <a:ext uri="{9D8B030D-6E8A-4147-A177-3AD203B41FA5}">
                      <a16:colId xmlns:a16="http://schemas.microsoft.com/office/drawing/2014/main" val="20001"/>
                    </a:ext>
                  </a:extLst>
                </a:gridCol>
                <a:gridCol w="691515">
                  <a:extLst>
                    <a:ext uri="{9D8B030D-6E8A-4147-A177-3AD203B41FA5}">
                      <a16:colId xmlns:a16="http://schemas.microsoft.com/office/drawing/2014/main" val="20002"/>
                    </a:ext>
                  </a:extLst>
                </a:gridCol>
              </a:tblGrid>
              <a:tr h="297180">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总体目标</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目标细化</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备注</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97180">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1.人力资源管理制度建设与执行</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(1)组织制定企业人力资源管理的各项制度,确保各项制度的科学性和完善性</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78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(2)全面执行经领导审核批准后的各项人力资源管理制度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97180">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2.人力资源规划目标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(1)建立人才储备库,确保企业发展对人才数量和质量的需求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4577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(2)分析企业现有人力资源状况,根据各部门编制,合理准确预测企业人力资源供需状况的具体数据,并根据这些数据进行工作部署</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97180">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3.招聘管理目标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(1)及时有效地补充企业所需的人力资源,保证企业各岗位对人才的需求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718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(2)企业各职能部门对新进员工的满意度评价达到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97815">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4.培训管理目标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(1)根据企业发展需求和员工职业生涯规划,制订科学合理的培训计划,提升员工的素质与技能</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965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(2)建立人才测评、人才开发体系,全面提高企业人力资源竞争力</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97815">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5.绩效管理目标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(1)制定科学合理的绩效考核制度与绩效考核标准,客观、公正地实施考核</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965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(2)对绩效考核结果进行分析,为薪酬调整、职务调整、培训开发等工作提供依据</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97180">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6.薪酬福利管理目标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(1)制定具有竞争力和公平性的薪酬福利体系,激发员工的工作积极性和主动性</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978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(2)适时调整薪酬水平,使企业薪酬水平保持一定的竞争力</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97815">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7.劳动关系管理目标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(1)保持与员工的紧密沟通,保护员工的合法利益,增强员工凝聚力</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(2)处理好劳资关系,避免劳资纠纷</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97180">
                <a:tc rowSpan="2">
                  <a:txBody>
                    <a:bodyPr/>
                    <a:lstStyle/>
                    <a:p>
                      <a:pPr indent="0">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8.部门建设目标</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38100" marR="3810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(1)组建一支专业、稳定的人力资源管理工作队伍,建立人才梯队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r h="29718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(2)保留核心员工,保持部门绩效考核结果等级优良,保证高工作效率</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bl>
          </a:graphicData>
        </a:graphic>
      </p:graphicFrame>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24"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 to="" calcmode="lin" valueType="num">
                                      <p:cBhvr>
                                        <p:cTn id="10" dur="1" fill="hold"/>
                                        <p:tgtEl>
                                          <p:spTgt spid="2"/>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调查资料统计分析</a:t>
            </a:r>
          </a:p>
        </p:txBody>
      </p:sp>
      <p:sp>
        <p:nvSpPr>
          <p:cNvPr id="6" name="矩形 5"/>
          <p:cNvSpPr/>
          <p:nvPr/>
        </p:nvSpPr>
        <p:spPr>
          <a:xfrm>
            <a:off x="942975" y="1160145"/>
            <a:ext cx="10520045" cy="1568450"/>
          </a:xfrm>
          <a:prstGeom prst="rect">
            <a:avLst/>
          </a:prstGeom>
          <a:ln>
            <a:solidFill>
              <a:srgbClr val="9B552C"/>
            </a:solidFill>
          </a:ln>
        </p:spPr>
        <p:txBody>
          <a:bodyPr wrap="square">
            <a:spAutoFit/>
          </a:bodyPr>
          <a:lstStyle/>
          <a:p>
            <a:pPr indent="266700" algn="ctr">
              <a:lnSpc>
                <a:spcPct val="150000"/>
              </a:lnSpc>
              <a:spcAft>
                <a:spcPts val="0"/>
              </a:spcAft>
            </a:pPr>
            <a:r>
              <a:rPr sz="1600" b="1" dirty="0">
                <a:latin typeface="微软雅黑" panose="020B0503020204020204" charset="-122"/>
                <a:ea typeface="微软雅黑" panose="020B0503020204020204" charset="-122"/>
                <a:cs typeface="微软雅黑" panose="020B0503020204020204" charset="-122"/>
                <a:sym typeface="+mn-ea"/>
              </a:rPr>
              <a:t>频率分析</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频率分析即通过分析各工资额度内各类企业岗位平均工资水平出现的频率,来了解某类岗位人员工资的一般水平。</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从</a:t>
            </a:r>
            <a:r>
              <a:rPr lang="zh-CN" sz="1600" dirty="0">
                <a:latin typeface="微软雅黑" panose="020B0503020204020204" charset="-122"/>
                <a:ea typeface="微软雅黑" panose="020B0503020204020204" charset="-122"/>
                <a:cs typeface="微软雅黑" panose="020B0503020204020204" charset="-122"/>
                <a:sym typeface="+mn-ea"/>
              </a:rPr>
              <a:t>下</a:t>
            </a:r>
            <a:r>
              <a:rPr sz="1600" dirty="0">
                <a:latin typeface="微软雅黑" panose="020B0503020204020204" charset="-122"/>
                <a:ea typeface="微软雅黑" panose="020B0503020204020204" charset="-122"/>
                <a:cs typeface="微软雅黑" panose="020B0503020204020204" charset="-122"/>
                <a:sym typeface="+mn-ea"/>
              </a:rPr>
              <a:t>表中可以看出,该类岗位人员的工资主要浮动范围为4 600元~5 200元,这也是大部分企业为该类岗位人员支付的工资范围。</a:t>
            </a:r>
          </a:p>
        </p:txBody>
      </p:sp>
      <p:sp>
        <p:nvSpPr>
          <p:cNvPr id="100" name="文本框 99"/>
          <p:cNvSpPr txBox="1"/>
          <p:nvPr/>
        </p:nvSpPr>
        <p:spPr>
          <a:xfrm>
            <a:off x="3556000" y="3019425"/>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某岗位的工资频率分析</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7" name="表格 6"/>
          <p:cNvGraphicFramePr/>
          <p:nvPr>
            <p:custDataLst>
              <p:tags r:id="rId2"/>
            </p:custDataLst>
          </p:nvPr>
        </p:nvGraphicFramePr>
        <p:xfrm>
          <a:off x="3590290" y="3356610"/>
          <a:ext cx="5224780" cy="2577465"/>
        </p:xfrm>
        <a:graphic>
          <a:graphicData uri="http://schemas.openxmlformats.org/drawingml/2006/table">
            <a:tbl>
              <a:tblPr firstRow="1" bandRow="1">
                <a:tableStyleId>{5940675A-B579-460E-94D1-54222C63F5DA}</a:tableStyleId>
              </a:tblPr>
              <a:tblGrid>
                <a:gridCol w="2573655">
                  <a:extLst>
                    <a:ext uri="{9D8B030D-6E8A-4147-A177-3AD203B41FA5}">
                      <a16:colId xmlns:a16="http://schemas.microsoft.com/office/drawing/2014/main" val="20000"/>
                    </a:ext>
                  </a:extLst>
                </a:gridCol>
                <a:gridCol w="2651125">
                  <a:extLst>
                    <a:ext uri="{9D8B030D-6E8A-4147-A177-3AD203B41FA5}">
                      <a16:colId xmlns:a16="http://schemas.microsoft.com/office/drawing/2014/main" val="20001"/>
                    </a:ext>
                  </a:extLst>
                </a:gridCol>
              </a:tblGrid>
              <a:tr h="515620">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工资额度(元)</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出现频数</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61845">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5400~5599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5200~5399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5000~5199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4800~4999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4600~4799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4400~4599</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4200~4399</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3</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4</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3</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p>
                    <a:p>
                      <a:pPr indent="0" algn="ctr">
                        <a:buNone/>
                      </a:pPr>
                      <a:r>
                        <a:rPr lang="en-US" sz="1600" b="0">
                          <a:solidFill>
                            <a:srgbClr val="000000"/>
                          </a:solidFill>
                          <a:latin typeface="微软雅黑" panose="020B0503020204020204" charset="-122"/>
                          <a:ea typeface="微软雅黑" panose="020B0503020204020204" charset="-122"/>
                          <a:cs typeface="NEU-BZ-S92" charset="0"/>
                        </a:rPr>
                        <a:t>1</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00"/>
                                        </p:tgtEl>
                                        <p:attrNameLst>
                                          <p:attrName>style.visibility</p:attrName>
                                        </p:attrNameLst>
                                      </p:cBhvr>
                                      <p:to>
                                        <p:strVal val="visible"/>
                                      </p:to>
                                    </p:set>
                                    <p:anim calcmode="lin" valueType="num">
                                      <p:cBhvr additive="base">
                                        <p:cTn id="15" dur="500" fill="hold"/>
                                        <p:tgtEl>
                                          <p:spTgt spid="100"/>
                                        </p:tgtEl>
                                        <p:attrNameLst>
                                          <p:attrName>ppt_x</p:attrName>
                                        </p:attrNameLst>
                                      </p:cBhvr>
                                      <p:tavLst>
                                        <p:tav tm="0">
                                          <p:val>
                                            <p:strVal val="#ppt_x"/>
                                          </p:val>
                                        </p:tav>
                                        <p:tav tm="100000">
                                          <p:val>
                                            <p:strVal val="#ppt_x"/>
                                          </p:val>
                                        </p:tav>
                                      </p:tavLst>
                                    </p:anim>
                                    <p:anim calcmode="lin" valueType="num">
                                      <p:cBhvr additive="base">
                                        <p:cTn id="16" dur="500" fill="hold"/>
                                        <p:tgtEl>
                                          <p:spTgt spid="100"/>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100" grpId="0"/>
      <p:bldP spid="100" grpId="1"/>
    </p:bldLst>
  </p:timing>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趋中趋势分析法</a:t>
            </a:r>
          </a:p>
        </p:txBody>
      </p:sp>
      <p:sp>
        <p:nvSpPr>
          <p:cNvPr id="4" name="矩形 3"/>
          <p:cNvSpPr/>
          <p:nvPr>
            <p:custDataLst>
              <p:tags r:id="rId2"/>
            </p:custDataLst>
          </p:nvPr>
        </p:nvSpPr>
        <p:spPr>
          <a:xfrm>
            <a:off x="801076" y="1496939"/>
            <a:ext cx="3360813" cy="2019547"/>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8" name="矩形 7"/>
          <p:cNvSpPr/>
          <p:nvPr>
            <p:custDataLst>
              <p:tags r:id="rId3"/>
            </p:custDataLst>
          </p:nvPr>
        </p:nvSpPr>
        <p:spPr>
          <a:xfrm>
            <a:off x="2248622" y="1196804"/>
            <a:ext cx="521539" cy="500132"/>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9" name="文本框 8"/>
          <p:cNvSpPr txBox="1"/>
          <p:nvPr>
            <p:custDataLst>
              <p:tags r:id="rId4"/>
            </p:custDataLst>
          </p:nvPr>
        </p:nvSpPr>
        <p:spPr>
          <a:xfrm>
            <a:off x="2301164" y="1225994"/>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A</a:t>
            </a:r>
          </a:p>
        </p:txBody>
      </p:sp>
      <p:sp>
        <p:nvSpPr>
          <p:cNvPr id="10" name="文本框 9"/>
          <p:cNvSpPr txBox="1"/>
          <p:nvPr>
            <p:custDataLst>
              <p:tags r:id="rId5"/>
            </p:custDataLst>
          </p:nvPr>
        </p:nvSpPr>
        <p:spPr>
          <a:xfrm>
            <a:off x="858486" y="1984863"/>
            <a:ext cx="3249888" cy="1241578"/>
          </a:xfrm>
          <a:prstGeom prst="rect">
            <a:avLst/>
          </a:prstGeom>
          <a:noFill/>
        </p:spPr>
        <p:txBody>
          <a:bodyPr lIns="68580" tIns="34290" rIns="68580" bIns="34290">
            <a:noAutofit/>
          </a:bodyPr>
          <a:lstStyle>
            <a:defPPr>
              <a:defRPr lang="zh-CN"/>
            </a:defPPr>
            <a:lvl1pPr fontAlgn="auto">
              <a:lnSpc>
                <a:spcPct val="130000"/>
              </a:lnSpc>
              <a:spcAft>
                <a:spcPts val="1000"/>
              </a:spcAft>
              <a:defRPr sz="1600" spc="150"/>
            </a:lvl1pPr>
          </a:lstStyle>
          <a:p>
            <a:r>
              <a:rPr altLang="zh-CN" sz="1200" dirty="0">
                <a:latin typeface="微软雅黑" panose="020B0503020204020204" charset="-122"/>
                <a:ea typeface="微软雅黑" panose="020B0503020204020204" charset="-122"/>
                <a:cs typeface="微软雅黑" panose="020B0503020204020204" charset="-122"/>
              </a:rPr>
              <a:t>简单平均法是将不同企业的同类岗位的薪酬进行简单平均,计算得出一个平均值。其公式为:</a:t>
            </a:r>
          </a:p>
          <a:p>
            <a:r>
              <a:rPr altLang="zh-CN" sz="1200" dirty="0">
                <a:latin typeface="微软雅黑" panose="020B0503020204020204" charset="-122"/>
                <a:ea typeface="微软雅黑" panose="020B0503020204020204" charset="-122"/>
                <a:cs typeface="微软雅黑" panose="020B0503020204020204" charset="-122"/>
              </a:rPr>
              <a:t>　　</a:t>
            </a:r>
          </a:p>
        </p:txBody>
      </p:sp>
      <p:sp>
        <p:nvSpPr>
          <p:cNvPr id="11" name="文本框 10"/>
          <p:cNvSpPr txBox="1"/>
          <p:nvPr>
            <p:custDataLst>
              <p:tags r:id="rId6"/>
            </p:custDataLst>
          </p:nvPr>
        </p:nvSpPr>
        <p:spPr>
          <a:xfrm>
            <a:off x="918638" y="1619979"/>
            <a:ext cx="2539583"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1.简单平均法</a:t>
            </a:r>
          </a:p>
        </p:txBody>
      </p:sp>
      <p:sp>
        <p:nvSpPr>
          <p:cNvPr id="13" name="矩形 12"/>
          <p:cNvSpPr/>
          <p:nvPr>
            <p:custDataLst>
              <p:tags r:id="rId7"/>
            </p:custDataLst>
          </p:nvPr>
        </p:nvSpPr>
        <p:spPr>
          <a:xfrm>
            <a:off x="4394607" y="1507198"/>
            <a:ext cx="3362759" cy="2021186"/>
          </a:xfrm>
          <a:prstGeom prst="rect">
            <a:avLst/>
          </a:prstGeom>
          <a:solidFill>
            <a:schemeClr val="bg2"/>
          </a:solid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14" name="矩形 13"/>
          <p:cNvSpPr/>
          <p:nvPr>
            <p:custDataLst>
              <p:tags r:id="rId8"/>
            </p:custDataLst>
          </p:nvPr>
        </p:nvSpPr>
        <p:spPr>
          <a:xfrm>
            <a:off x="5815217" y="1182937"/>
            <a:ext cx="521539" cy="500132"/>
          </a:xfrm>
          <a:prstGeom prst="rect">
            <a:avLst/>
          </a:prstGeom>
          <a:solidFill>
            <a:schemeClr val="accent2"/>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15" name="文本框 14"/>
          <p:cNvSpPr txBox="1"/>
          <p:nvPr>
            <p:custDataLst>
              <p:tags r:id="rId9"/>
            </p:custDataLst>
          </p:nvPr>
        </p:nvSpPr>
        <p:spPr>
          <a:xfrm>
            <a:off x="5858110" y="1216264"/>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B</a:t>
            </a:r>
          </a:p>
        </p:txBody>
      </p:sp>
      <p:sp>
        <p:nvSpPr>
          <p:cNvPr id="16" name="文本框 15"/>
          <p:cNvSpPr txBox="1"/>
          <p:nvPr>
            <p:custDataLst>
              <p:tags r:id="rId10"/>
            </p:custDataLst>
          </p:nvPr>
        </p:nvSpPr>
        <p:spPr>
          <a:xfrm>
            <a:off x="4468059" y="1985887"/>
            <a:ext cx="3261566" cy="1076159"/>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pPr>
              <a:lnSpc>
                <a:spcPct val="100000"/>
              </a:lnSpc>
            </a:pPr>
            <a:r>
              <a:rPr altLang="zh-CN" dirty="0">
                <a:latin typeface="微软雅黑" panose="020B0503020204020204" charset="-122"/>
                <a:ea typeface="微软雅黑" panose="020B0503020204020204" charset="-122"/>
                <a:cs typeface="微软雅黑" panose="020B0503020204020204" charset="-122"/>
              </a:rPr>
              <a:t>把不同企业的薪酬数据赋予不同的权重,利用加权平均数方法来处理分析数据要比简单平均数更科学和准确。其公式为:</a:t>
            </a:r>
          </a:p>
          <a:p>
            <a:pPr>
              <a:lnSpc>
                <a:spcPct val="100000"/>
              </a:lnSpc>
            </a:pPr>
            <a:endParaRPr altLang="zh-CN" dirty="0">
              <a:latin typeface="微软雅黑" panose="020B0503020204020204" charset="-122"/>
              <a:ea typeface="微软雅黑" panose="020B0503020204020204" charset="-122"/>
              <a:cs typeface="微软雅黑" panose="020B0503020204020204" charset="-122"/>
            </a:endParaRPr>
          </a:p>
          <a:p>
            <a:pPr>
              <a:lnSpc>
                <a:spcPct val="100000"/>
              </a:lnSpc>
            </a:pPr>
            <a:r>
              <a:rPr altLang="zh-CN" dirty="0">
                <a:latin typeface="微软雅黑" panose="020B0503020204020204" charset="-122"/>
                <a:ea typeface="微软雅黑" panose="020B0503020204020204" charset="-122"/>
                <a:cs typeface="微软雅黑" panose="020B0503020204020204" charset="-122"/>
              </a:rPr>
              <a:t>式中:f1、 f2、fn表示不同企业的权重;</a:t>
            </a:r>
          </a:p>
          <a:p>
            <a:pPr>
              <a:lnSpc>
                <a:spcPct val="100000"/>
              </a:lnSpc>
            </a:pPr>
            <a:r>
              <a:rPr altLang="zh-CN" dirty="0">
                <a:latin typeface="微软雅黑" panose="020B0503020204020204" charset="-122"/>
                <a:ea typeface="微软雅黑" panose="020B0503020204020204" charset="-122"/>
                <a:cs typeface="微软雅黑" panose="020B0503020204020204" charset="-122"/>
              </a:rPr>
              <a:t>x1、x2、xn表示不同企业的薪酬。</a:t>
            </a:r>
          </a:p>
        </p:txBody>
      </p:sp>
      <p:sp>
        <p:nvSpPr>
          <p:cNvPr id="17" name="文本框 16"/>
          <p:cNvSpPr txBox="1"/>
          <p:nvPr>
            <p:custDataLst>
              <p:tags r:id="rId11"/>
            </p:custDataLst>
          </p:nvPr>
        </p:nvSpPr>
        <p:spPr>
          <a:xfrm>
            <a:off x="4478355" y="1657485"/>
            <a:ext cx="2537638" cy="395047"/>
          </a:xfrm>
          <a:prstGeom prst="rect">
            <a:avLst/>
          </a:prstGeom>
          <a:noFill/>
        </p:spPr>
        <p:txBody>
          <a:bodyPr lIns="68580" tIns="34290" rIns="68580" bIns="34290"/>
          <a:lstStyle>
            <a:defPPr>
              <a:defRPr lang="zh-CN"/>
            </a:defPPr>
            <a:lvl1pPr>
              <a:defRPr sz="2400" spc="200">
                <a:latin typeface="微软雅黑" panose="020B0503020204020204" charset="-122"/>
                <a:ea typeface="微软雅黑" panose="020B0503020204020204" charset="-122"/>
              </a:defRPr>
            </a:lvl1pPr>
          </a:lstStyle>
          <a:p>
            <a:pPr>
              <a:lnSpc>
                <a:spcPct val="120000"/>
              </a:lnSpc>
            </a:pPr>
            <a:r>
              <a:rPr sz="1600" b="1" noProof="1">
                <a:solidFill>
                  <a:schemeClr val="tx1">
                    <a:lumMod val="85000"/>
                    <a:lumOff val="15000"/>
                  </a:schemeClr>
                </a:solidFill>
                <a:cs typeface="微软雅黑" panose="020B0503020204020204" charset="-122"/>
                <a:sym typeface="Arial" panose="020B0604020202020204" pitchFamily="34" charset="0"/>
              </a:rPr>
              <a:t>2.加权平均数</a:t>
            </a:r>
          </a:p>
        </p:txBody>
      </p:sp>
      <p:sp>
        <p:nvSpPr>
          <p:cNvPr id="19" name="矩形 18"/>
          <p:cNvSpPr/>
          <p:nvPr>
            <p:custDataLst>
              <p:tags r:id="rId12"/>
            </p:custDataLst>
          </p:nvPr>
        </p:nvSpPr>
        <p:spPr>
          <a:xfrm>
            <a:off x="7973455" y="1507198"/>
            <a:ext cx="3362759" cy="2021186"/>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0" name="矩形 19"/>
          <p:cNvSpPr/>
          <p:nvPr>
            <p:custDataLst>
              <p:tags r:id="rId13"/>
            </p:custDataLst>
          </p:nvPr>
        </p:nvSpPr>
        <p:spPr>
          <a:xfrm>
            <a:off x="9480133" y="1196804"/>
            <a:ext cx="521539" cy="500132"/>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sym typeface="Arial" panose="020B0604020202020204" pitchFamily="34" charset="0"/>
            </a:endParaRPr>
          </a:p>
        </p:txBody>
      </p:sp>
      <p:sp>
        <p:nvSpPr>
          <p:cNvPr id="21" name="文本框 20"/>
          <p:cNvSpPr txBox="1"/>
          <p:nvPr>
            <p:custDataLst>
              <p:tags r:id="rId14"/>
            </p:custDataLst>
          </p:nvPr>
        </p:nvSpPr>
        <p:spPr>
          <a:xfrm>
            <a:off x="9525334" y="1206533"/>
            <a:ext cx="416453" cy="480672"/>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ea typeface="微软雅黑" panose="020B0503020204020204" charset="-122"/>
                <a:sym typeface="Arial" panose="020B0604020202020204" pitchFamily="34" charset="0"/>
              </a:rPr>
              <a:t>C</a:t>
            </a:r>
          </a:p>
        </p:txBody>
      </p:sp>
      <p:sp>
        <p:nvSpPr>
          <p:cNvPr id="22" name="文本框 21"/>
          <p:cNvSpPr txBox="1"/>
          <p:nvPr>
            <p:custDataLst>
              <p:tags r:id="rId15"/>
            </p:custDataLst>
          </p:nvPr>
        </p:nvSpPr>
        <p:spPr>
          <a:xfrm>
            <a:off x="8060235" y="2013411"/>
            <a:ext cx="3275979" cy="624815"/>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中位数法可以剔除异常数值对于平均薪酬的影响,显示当前市场平均薪酬水平的概况。</a:t>
            </a:r>
          </a:p>
        </p:txBody>
      </p:sp>
      <p:sp>
        <p:nvSpPr>
          <p:cNvPr id="23" name="文本框 22"/>
          <p:cNvSpPr txBox="1"/>
          <p:nvPr>
            <p:custDataLst>
              <p:tags r:id="rId16"/>
            </p:custDataLst>
          </p:nvPr>
        </p:nvSpPr>
        <p:spPr>
          <a:xfrm>
            <a:off x="8060235" y="1667487"/>
            <a:ext cx="2537638"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3.中位数法</a:t>
            </a:r>
          </a:p>
        </p:txBody>
      </p:sp>
      <p:sp>
        <p:nvSpPr>
          <p:cNvPr id="25" name="矩形 24"/>
          <p:cNvSpPr/>
          <p:nvPr>
            <p:custDataLst>
              <p:tags r:id="rId17"/>
            </p:custDataLst>
          </p:nvPr>
        </p:nvSpPr>
        <p:spPr>
          <a:xfrm>
            <a:off x="2509390" y="3933909"/>
            <a:ext cx="3362759" cy="2021186"/>
          </a:xfrm>
          <a:prstGeom prst="rect">
            <a:avLst/>
          </a:prstGeom>
          <a:solidFill>
            <a:schemeClr val="bg2"/>
          </a:solidFill>
          <a:ln w="317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6" name="矩形 25"/>
          <p:cNvSpPr/>
          <p:nvPr>
            <p:custDataLst>
              <p:tags r:id="rId18"/>
            </p:custDataLst>
          </p:nvPr>
        </p:nvSpPr>
        <p:spPr>
          <a:xfrm>
            <a:off x="4001008" y="3727959"/>
            <a:ext cx="521539" cy="502079"/>
          </a:xfrm>
          <a:prstGeom prst="rect">
            <a:avLst/>
          </a:prstGeom>
          <a:solidFill>
            <a:schemeClr val="accent2"/>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27" name="文本框 26"/>
          <p:cNvSpPr txBox="1"/>
          <p:nvPr>
            <p:custDataLst>
              <p:tags r:id="rId19"/>
            </p:custDataLst>
          </p:nvPr>
        </p:nvSpPr>
        <p:spPr>
          <a:xfrm>
            <a:off x="4060455" y="3745042"/>
            <a:ext cx="418398" cy="482618"/>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latin typeface="微软雅黑" panose="020B0503020204020204" charset="-122"/>
                <a:ea typeface="微软雅黑" panose="020B0503020204020204" charset="-122"/>
                <a:sym typeface="Arial" panose="020B0604020202020204" pitchFamily="34" charset="0"/>
              </a:rPr>
              <a:t>D</a:t>
            </a:r>
          </a:p>
        </p:txBody>
      </p:sp>
      <p:sp>
        <p:nvSpPr>
          <p:cNvPr id="29" name="文本框 28"/>
          <p:cNvSpPr txBox="1"/>
          <p:nvPr>
            <p:custDataLst>
              <p:tags r:id="rId20"/>
            </p:custDataLst>
          </p:nvPr>
        </p:nvSpPr>
        <p:spPr>
          <a:xfrm>
            <a:off x="2509390" y="4176972"/>
            <a:ext cx="2539584"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4.回归分析</a:t>
            </a:r>
          </a:p>
        </p:txBody>
      </p:sp>
      <p:sp>
        <p:nvSpPr>
          <p:cNvPr id="31" name="矩形 30"/>
          <p:cNvSpPr/>
          <p:nvPr>
            <p:custDataLst>
              <p:tags r:id="rId21"/>
            </p:custDataLst>
          </p:nvPr>
        </p:nvSpPr>
        <p:spPr>
          <a:xfrm>
            <a:off x="6131948" y="3947550"/>
            <a:ext cx="3362759" cy="2021186"/>
          </a:xfrm>
          <a:prstGeom prst="rect">
            <a:avLst/>
          </a:prstGeom>
          <a:solidFill>
            <a:schemeClr val="bg2"/>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32" name="矩形 31"/>
          <p:cNvSpPr/>
          <p:nvPr>
            <p:custDataLst>
              <p:tags r:id="rId22"/>
            </p:custDataLst>
          </p:nvPr>
        </p:nvSpPr>
        <p:spPr>
          <a:xfrm>
            <a:off x="7575244" y="3711207"/>
            <a:ext cx="521539" cy="502079"/>
          </a:xfrm>
          <a:prstGeom prst="rect">
            <a:avLst/>
          </a:prstGeom>
          <a:solidFill>
            <a:schemeClr val="accent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lnSpc>
                <a:spcPct val="120000"/>
              </a:lnSpc>
            </a:pPr>
            <a:endParaRPr kumimoji="1" lang="zh-CN" altLang="en-US" sz="1200" b="1" noProof="1">
              <a:solidFill>
                <a:schemeClr val="bg1"/>
              </a:solidFill>
              <a:latin typeface="微软雅黑" panose="020B0503020204020204" charset="-122"/>
              <a:ea typeface="微软雅黑" panose="020B0503020204020204" charset="-122"/>
              <a:sym typeface="Arial" panose="020B0604020202020204" pitchFamily="34" charset="0"/>
            </a:endParaRPr>
          </a:p>
        </p:txBody>
      </p:sp>
      <p:sp>
        <p:nvSpPr>
          <p:cNvPr id="33" name="文本框 32"/>
          <p:cNvSpPr txBox="1"/>
          <p:nvPr>
            <p:custDataLst>
              <p:tags r:id="rId23"/>
            </p:custDataLst>
          </p:nvPr>
        </p:nvSpPr>
        <p:spPr>
          <a:xfrm>
            <a:off x="7626814" y="3711207"/>
            <a:ext cx="418399" cy="482618"/>
          </a:xfrm>
          <a:prstGeom prst="rect">
            <a:avLst/>
          </a:prstGeom>
          <a:noFill/>
        </p:spPr>
        <p:txBody>
          <a:bodyPr lIns="68580" tIns="34290" rIns="68580" bIns="34290">
            <a:normAutofit/>
          </a:bodyPr>
          <a:lstStyle/>
          <a:p>
            <a:pPr algn="ctr">
              <a:lnSpc>
                <a:spcPct val="120000"/>
              </a:lnSpc>
            </a:pPr>
            <a:r>
              <a:rPr lang="en-US" altLang="zh-CN" sz="2100" b="1" noProof="1">
                <a:solidFill>
                  <a:schemeClr val="bg1"/>
                </a:solidFill>
                <a:latin typeface="微软雅黑" panose="020B0503020204020204" charset="-122"/>
                <a:ea typeface="微软雅黑" panose="020B0503020204020204" charset="-122"/>
                <a:sym typeface="Arial" panose="020B0604020202020204" pitchFamily="34" charset="0"/>
              </a:rPr>
              <a:t>E</a:t>
            </a:r>
          </a:p>
        </p:txBody>
      </p:sp>
      <p:sp>
        <p:nvSpPr>
          <p:cNvPr id="34" name="文本框 33"/>
          <p:cNvSpPr txBox="1"/>
          <p:nvPr>
            <p:custDataLst>
              <p:tags r:id="rId24"/>
            </p:custDataLst>
          </p:nvPr>
        </p:nvSpPr>
        <p:spPr>
          <a:xfrm>
            <a:off x="6085261" y="4482018"/>
            <a:ext cx="3409593" cy="1196943"/>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图表分析法是指在对统计数据进行统计汇总以及对资料进行整理的基础上,按照一定格式编制统计表,然后制成各种统计图,如直线图、柱状图、饼状图、结构图等。图表分析法的优点是直观、形象、突出和简洁。</a:t>
            </a:r>
          </a:p>
        </p:txBody>
      </p:sp>
      <p:sp>
        <p:nvSpPr>
          <p:cNvPr id="35" name="文本框 34"/>
          <p:cNvSpPr txBox="1"/>
          <p:nvPr>
            <p:custDataLst>
              <p:tags r:id="rId25"/>
            </p:custDataLst>
          </p:nvPr>
        </p:nvSpPr>
        <p:spPr>
          <a:xfrm>
            <a:off x="6131948" y="4125818"/>
            <a:ext cx="2539583" cy="395047"/>
          </a:xfrm>
          <a:prstGeom prst="rect">
            <a:avLst/>
          </a:prstGeom>
          <a:noFill/>
        </p:spPr>
        <p:txBody>
          <a:bodyPr lIns="68580" tIns="34290" rIns="68580" bIns="34290"/>
          <a:lstStyle>
            <a:defPPr>
              <a:defRPr lang="en-US"/>
            </a:defPPr>
            <a:lvl1pPr>
              <a:lnSpc>
                <a:spcPct val="120000"/>
              </a:lnSpc>
              <a:defRPr sz="1500" b="1" spc="200">
                <a:solidFill>
                  <a:schemeClr val="tx1">
                    <a:lumMod val="85000"/>
                    <a:lumOff val="15000"/>
                  </a:schemeClr>
                </a:solidFill>
                <a:latin typeface="黑体" panose="02010609060101010101" charset="-122"/>
                <a:ea typeface="黑体" panose="02010609060101010101" charset="-122"/>
              </a:defRPr>
            </a:lvl1pPr>
          </a:lstStyle>
          <a:p>
            <a:r>
              <a:rPr sz="1600" noProof="1">
                <a:latin typeface="微软雅黑" panose="020B0503020204020204" charset="-122"/>
                <a:ea typeface="微软雅黑" panose="020B0503020204020204" charset="-122"/>
                <a:cs typeface="微软雅黑" panose="020B0503020204020204" charset="-122"/>
                <a:sym typeface="Arial" panose="020B0604020202020204" pitchFamily="34" charset="0"/>
              </a:rPr>
              <a:t>5.图表分析法</a:t>
            </a:r>
          </a:p>
        </p:txBody>
      </p:sp>
      <p:sp>
        <p:nvSpPr>
          <p:cNvPr id="41" name="文本框 40"/>
          <p:cNvSpPr txBox="1"/>
          <p:nvPr>
            <p:custDataLst>
              <p:tags r:id="rId26"/>
            </p:custDataLst>
          </p:nvPr>
        </p:nvSpPr>
        <p:spPr>
          <a:xfrm>
            <a:off x="2604765" y="4486989"/>
            <a:ext cx="3171395" cy="1046569"/>
          </a:xfrm>
          <a:prstGeom prst="rect">
            <a:avLst/>
          </a:prstGeom>
          <a:noFill/>
        </p:spPr>
        <p:txBody>
          <a:bodyPr lIns="68580" tIns="34290" rIns="68580" bIns="34290">
            <a:noAutofit/>
          </a:bodyPr>
          <a:lstStyle>
            <a:defPPr>
              <a:defRPr lang="en-US"/>
            </a:defPPr>
            <a:lvl1pPr fontAlgn="auto">
              <a:lnSpc>
                <a:spcPct val="130000"/>
              </a:lnSpc>
              <a:spcAft>
                <a:spcPts val="1000"/>
              </a:spcAft>
              <a:defRPr sz="1200" spc="15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cs typeface="微软雅黑" panose="020B0503020204020204" charset="-122"/>
              </a:rPr>
              <a:t>回归分析利用一些数理统计软件,如SPSS等所提供的回归分析功能,分析两种或多种数据之间的关系,从而找出影响薪酬水平、薪酬差距或薪酬结构的主要因素以及影响程度,进而对薪酬水平、薪酬差距或薪酬结构的发展趋势进行预测。</a:t>
            </a:r>
          </a:p>
        </p:txBody>
      </p:sp>
      <p:pic>
        <p:nvPicPr>
          <p:cNvPr id="100" name="图片 99"/>
          <p:cNvPicPr/>
          <p:nvPr/>
        </p:nvPicPr>
        <p:blipFill>
          <a:blip r:embed="rId28"/>
          <a:stretch>
            <a:fillRect/>
          </a:stretch>
        </p:blipFill>
        <p:spPr>
          <a:xfrm>
            <a:off x="1256665" y="2737485"/>
            <a:ext cx="2201545" cy="473710"/>
          </a:xfrm>
          <a:prstGeom prst="rect">
            <a:avLst/>
          </a:prstGeom>
          <a:noFill/>
          <a:ln w="9525">
            <a:noFill/>
          </a:ln>
        </p:spPr>
      </p:pic>
      <p:pic>
        <p:nvPicPr>
          <p:cNvPr id="101" name="图片 100"/>
          <p:cNvPicPr/>
          <p:nvPr/>
        </p:nvPicPr>
        <p:blipFill>
          <a:blip r:embed="rId29"/>
          <a:stretch>
            <a:fillRect/>
          </a:stretch>
        </p:blipFill>
        <p:spPr>
          <a:xfrm>
            <a:off x="4817745" y="2600325"/>
            <a:ext cx="2198370" cy="386080"/>
          </a:xfrm>
          <a:prstGeom prst="rect">
            <a:avLst/>
          </a:prstGeom>
          <a:noFill/>
          <a:ln w="9525">
            <a:noFill/>
          </a:ln>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anim calcmode="lin" valueType="num">
                                      <p:cBhvr>
                                        <p:cTn id="32" dur="1000" fill="hold"/>
                                        <p:tgtEl>
                                          <p:spTgt spid="10"/>
                                        </p:tgtEl>
                                        <p:attrNameLst>
                                          <p:attrName>ppt_x</p:attrName>
                                        </p:attrNameLst>
                                      </p:cBhvr>
                                      <p:tavLst>
                                        <p:tav tm="0">
                                          <p:val>
                                            <p:strVal val="#ppt_x"/>
                                          </p:val>
                                        </p:tav>
                                        <p:tav tm="100000">
                                          <p:val>
                                            <p:strVal val="#ppt_x"/>
                                          </p:val>
                                        </p:tav>
                                      </p:tavLst>
                                    </p:anim>
                                    <p:anim calcmode="lin" valueType="num">
                                      <p:cBhvr>
                                        <p:cTn id="33" dur="1000" fill="hold"/>
                                        <p:tgtEl>
                                          <p:spTgt spid="10"/>
                                        </p:tgtEl>
                                        <p:attrNameLst>
                                          <p:attrName>ppt_y</p:attrName>
                                        </p:attrNameLst>
                                      </p:cBhvr>
                                      <p:tavLst>
                                        <p:tav tm="0">
                                          <p:val>
                                            <p:strVal val="#ppt_y+.1"/>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100"/>
                                        </p:tgtEl>
                                        <p:attrNameLst>
                                          <p:attrName>style.visibility</p:attrName>
                                        </p:attrNameLst>
                                      </p:cBhvr>
                                      <p:to>
                                        <p:strVal val="visible"/>
                                      </p:to>
                                    </p:set>
                                    <p:anim calcmode="lin" valueType="num">
                                      <p:cBhvr additive="base">
                                        <p:cTn id="36" dur="500" fill="hold"/>
                                        <p:tgtEl>
                                          <p:spTgt spid="100"/>
                                        </p:tgtEl>
                                        <p:attrNameLst>
                                          <p:attrName>ppt_x</p:attrName>
                                        </p:attrNameLst>
                                      </p:cBhvr>
                                      <p:tavLst>
                                        <p:tav tm="0">
                                          <p:val>
                                            <p:strVal val="#ppt_x"/>
                                          </p:val>
                                        </p:tav>
                                        <p:tav tm="100000">
                                          <p:val>
                                            <p:strVal val="#ppt_x"/>
                                          </p:val>
                                        </p:tav>
                                      </p:tavLst>
                                    </p:anim>
                                    <p:anim calcmode="lin" valueType="num">
                                      <p:cBhvr additive="base">
                                        <p:cTn id="37" dur="500" fill="hold"/>
                                        <p:tgtEl>
                                          <p:spTgt spid="100"/>
                                        </p:tgtEl>
                                        <p:attrNameLst>
                                          <p:attrName>ppt_y</p:attrName>
                                        </p:attrNameLst>
                                      </p:cBhvr>
                                      <p:tavLst>
                                        <p:tav tm="0">
                                          <p:val>
                                            <p:strVal val="1+#ppt_h/2"/>
                                          </p:val>
                                        </p:tav>
                                        <p:tav tm="100000">
                                          <p:val>
                                            <p:strVal val="#ppt_y"/>
                                          </p:val>
                                        </p:tav>
                                      </p:tavLst>
                                    </p:anim>
                                  </p:childTnLst>
                                </p:cTn>
                              </p:par>
                            </p:childTnLst>
                          </p:cTn>
                        </p:par>
                        <p:par>
                          <p:cTn id="38" fill="hold">
                            <p:stCondLst>
                              <p:cond delay="1000"/>
                            </p:stCondLst>
                            <p:childTnLst>
                              <p:par>
                                <p:cTn id="39" presetID="42"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7"/>
                                        </p:tgtEl>
                                        <p:attrNameLst>
                                          <p:attrName>style.visibility</p:attrName>
                                        </p:attrNameLst>
                                      </p:cBhvr>
                                      <p:to>
                                        <p:strVal val="visible"/>
                                      </p:to>
                                    </p:set>
                                    <p:animEffect transition="in" filter="fade">
                                      <p:cBhvr>
                                        <p:cTn id="56" dur="1000"/>
                                        <p:tgtEl>
                                          <p:spTgt spid="17"/>
                                        </p:tgtEl>
                                      </p:cBhvr>
                                    </p:animEffect>
                                    <p:anim calcmode="lin" valueType="num">
                                      <p:cBhvr>
                                        <p:cTn id="57" dur="1000" fill="hold"/>
                                        <p:tgtEl>
                                          <p:spTgt spid="17"/>
                                        </p:tgtEl>
                                        <p:attrNameLst>
                                          <p:attrName>ppt_x</p:attrName>
                                        </p:attrNameLst>
                                      </p:cBhvr>
                                      <p:tavLst>
                                        <p:tav tm="0">
                                          <p:val>
                                            <p:strVal val="#ppt_x"/>
                                          </p:val>
                                        </p:tav>
                                        <p:tav tm="100000">
                                          <p:val>
                                            <p:strVal val="#ppt_x"/>
                                          </p:val>
                                        </p:tav>
                                      </p:tavLst>
                                    </p:anim>
                                    <p:anim calcmode="lin" valueType="num">
                                      <p:cBhvr>
                                        <p:cTn id="58" dur="1000" fill="hold"/>
                                        <p:tgtEl>
                                          <p:spTgt spid="17"/>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fade">
                                      <p:cBhvr>
                                        <p:cTn id="61" dur="1000"/>
                                        <p:tgtEl>
                                          <p:spTgt spid="16"/>
                                        </p:tgtEl>
                                      </p:cBhvr>
                                    </p:animEffect>
                                    <p:anim calcmode="lin" valueType="num">
                                      <p:cBhvr>
                                        <p:cTn id="62" dur="1000" fill="hold"/>
                                        <p:tgtEl>
                                          <p:spTgt spid="16"/>
                                        </p:tgtEl>
                                        <p:attrNameLst>
                                          <p:attrName>ppt_x</p:attrName>
                                        </p:attrNameLst>
                                      </p:cBhvr>
                                      <p:tavLst>
                                        <p:tav tm="0">
                                          <p:val>
                                            <p:strVal val="#ppt_x"/>
                                          </p:val>
                                        </p:tav>
                                        <p:tav tm="100000">
                                          <p:val>
                                            <p:strVal val="#ppt_x"/>
                                          </p:val>
                                        </p:tav>
                                      </p:tavLst>
                                    </p:anim>
                                    <p:anim calcmode="lin" valueType="num">
                                      <p:cBhvr>
                                        <p:cTn id="63" dur="1000" fill="hold"/>
                                        <p:tgtEl>
                                          <p:spTgt spid="16"/>
                                        </p:tgtEl>
                                        <p:attrNameLst>
                                          <p:attrName>ppt_y</p:attrName>
                                        </p:attrNameLst>
                                      </p:cBhvr>
                                      <p:tavLst>
                                        <p:tav tm="0">
                                          <p:val>
                                            <p:strVal val="#ppt_y+.1"/>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1"/>
                                        </p:tgtEl>
                                        <p:attrNameLst>
                                          <p:attrName>style.visibility</p:attrName>
                                        </p:attrNameLst>
                                      </p:cBhvr>
                                      <p:to>
                                        <p:strVal val="visible"/>
                                      </p:to>
                                    </p:set>
                                    <p:anim calcmode="lin" valueType="num">
                                      <p:cBhvr additive="base">
                                        <p:cTn id="66" dur="500" fill="hold"/>
                                        <p:tgtEl>
                                          <p:spTgt spid="101"/>
                                        </p:tgtEl>
                                        <p:attrNameLst>
                                          <p:attrName>ppt_x</p:attrName>
                                        </p:attrNameLst>
                                      </p:cBhvr>
                                      <p:tavLst>
                                        <p:tav tm="0">
                                          <p:val>
                                            <p:strVal val="#ppt_x"/>
                                          </p:val>
                                        </p:tav>
                                        <p:tav tm="100000">
                                          <p:val>
                                            <p:strVal val="#ppt_x"/>
                                          </p:val>
                                        </p:tav>
                                      </p:tavLst>
                                    </p:anim>
                                    <p:anim calcmode="lin" valueType="num">
                                      <p:cBhvr additive="base">
                                        <p:cTn id="67" dur="500" fill="hold"/>
                                        <p:tgtEl>
                                          <p:spTgt spid="101"/>
                                        </p:tgtEl>
                                        <p:attrNameLst>
                                          <p:attrName>ppt_y</p:attrName>
                                        </p:attrNameLst>
                                      </p:cBhvr>
                                      <p:tavLst>
                                        <p:tav tm="0">
                                          <p:val>
                                            <p:strVal val="1+#ppt_h/2"/>
                                          </p:val>
                                        </p:tav>
                                        <p:tav tm="100000">
                                          <p:val>
                                            <p:strVal val="#ppt_y"/>
                                          </p:val>
                                        </p:tav>
                                      </p:tavLst>
                                    </p:anim>
                                  </p:childTnLst>
                                </p:cTn>
                              </p:par>
                            </p:childTnLst>
                          </p:cTn>
                        </p:par>
                        <p:par>
                          <p:cTn id="68" fill="hold">
                            <p:stCondLst>
                              <p:cond delay="2000"/>
                            </p:stCondLst>
                            <p:childTnLst>
                              <p:par>
                                <p:cTn id="69" presetID="42" presetClass="entr" presetSubtype="0" fill="hold" grpId="0" nodeType="after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1000"/>
                                        <p:tgtEl>
                                          <p:spTgt spid="19"/>
                                        </p:tgtEl>
                                      </p:cBhvr>
                                    </p:animEffect>
                                    <p:anim calcmode="lin" valueType="num">
                                      <p:cBhvr>
                                        <p:cTn id="72" dur="1000" fill="hold"/>
                                        <p:tgtEl>
                                          <p:spTgt spid="19"/>
                                        </p:tgtEl>
                                        <p:attrNameLst>
                                          <p:attrName>ppt_x</p:attrName>
                                        </p:attrNameLst>
                                      </p:cBhvr>
                                      <p:tavLst>
                                        <p:tav tm="0">
                                          <p:val>
                                            <p:strVal val="#ppt_x"/>
                                          </p:val>
                                        </p:tav>
                                        <p:tav tm="100000">
                                          <p:val>
                                            <p:strVal val="#ppt_x"/>
                                          </p:val>
                                        </p:tav>
                                      </p:tavLst>
                                    </p:anim>
                                    <p:anim calcmode="lin" valueType="num">
                                      <p:cBhvr>
                                        <p:cTn id="73" dur="1000" fill="hold"/>
                                        <p:tgtEl>
                                          <p:spTgt spid="1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1"/>
                                        </p:tgtEl>
                                        <p:attrNameLst>
                                          <p:attrName>style.visibility</p:attrName>
                                        </p:attrNameLst>
                                      </p:cBhvr>
                                      <p:to>
                                        <p:strVal val="visible"/>
                                      </p:to>
                                    </p:set>
                                    <p:animEffect transition="in" filter="fade">
                                      <p:cBhvr>
                                        <p:cTn id="76" dur="1000"/>
                                        <p:tgtEl>
                                          <p:spTgt spid="21"/>
                                        </p:tgtEl>
                                      </p:cBhvr>
                                    </p:animEffect>
                                    <p:anim calcmode="lin" valueType="num">
                                      <p:cBhvr>
                                        <p:cTn id="77" dur="1000" fill="hold"/>
                                        <p:tgtEl>
                                          <p:spTgt spid="21"/>
                                        </p:tgtEl>
                                        <p:attrNameLst>
                                          <p:attrName>ppt_x</p:attrName>
                                        </p:attrNameLst>
                                      </p:cBhvr>
                                      <p:tavLst>
                                        <p:tav tm="0">
                                          <p:val>
                                            <p:strVal val="#ppt_x"/>
                                          </p:val>
                                        </p:tav>
                                        <p:tav tm="100000">
                                          <p:val>
                                            <p:strVal val="#ppt_x"/>
                                          </p:val>
                                        </p:tav>
                                      </p:tavLst>
                                    </p:anim>
                                    <p:anim calcmode="lin" valueType="num">
                                      <p:cBhvr>
                                        <p:cTn id="78" dur="1000" fill="hold"/>
                                        <p:tgtEl>
                                          <p:spTgt spid="2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1000"/>
                                        <p:tgtEl>
                                          <p:spTgt spid="20"/>
                                        </p:tgtEl>
                                      </p:cBhvr>
                                    </p:animEffect>
                                    <p:anim calcmode="lin" valueType="num">
                                      <p:cBhvr>
                                        <p:cTn id="82" dur="1000" fill="hold"/>
                                        <p:tgtEl>
                                          <p:spTgt spid="20"/>
                                        </p:tgtEl>
                                        <p:attrNameLst>
                                          <p:attrName>ppt_x</p:attrName>
                                        </p:attrNameLst>
                                      </p:cBhvr>
                                      <p:tavLst>
                                        <p:tav tm="0">
                                          <p:val>
                                            <p:strVal val="#ppt_x"/>
                                          </p:val>
                                        </p:tav>
                                        <p:tav tm="100000">
                                          <p:val>
                                            <p:strVal val="#ppt_x"/>
                                          </p:val>
                                        </p:tav>
                                      </p:tavLst>
                                    </p:anim>
                                    <p:anim calcmode="lin" valueType="num">
                                      <p:cBhvr>
                                        <p:cTn id="83" dur="1000" fill="hold"/>
                                        <p:tgtEl>
                                          <p:spTgt spid="2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fade">
                                      <p:cBhvr>
                                        <p:cTn id="86" dur="1000"/>
                                        <p:tgtEl>
                                          <p:spTgt spid="23"/>
                                        </p:tgtEl>
                                      </p:cBhvr>
                                    </p:animEffect>
                                    <p:anim calcmode="lin" valueType="num">
                                      <p:cBhvr>
                                        <p:cTn id="87" dur="1000" fill="hold"/>
                                        <p:tgtEl>
                                          <p:spTgt spid="23"/>
                                        </p:tgtEl>
                                        <p:attrNameLst>
                                          <p:attrName>ppt_x</p:attrName>
                                        </p:attrNameLst>
                                      </p:cBhvr>
                                      <p:tavLst>
                                        <p:tav tm="0">
                                          <p:val>
                                            <p:strVal val="#ppt_x"/>
                                          </p:val>
                                        </p:tav>
                                        <p:tav tm="100000">
                                          <p:val>
                                            <p:strVal val="#ppt_x"/>
                                          </p:val>
                                        </p:tav>
                                      </p:tavLst>
                                    </p:anim>
                                    <p:anim calcmode="lin" valueType="num">
                                      <p:cBhvr>
                                        <p:cTn id="88" dur="1000" fill="hold"/>
                                        <p:tgtEl>
                                          <p:spTgt spid="2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22"/>
                                        </p:tgtEl>
                                        <p:attrNameLst>
                                          <p:attrName>style.visibility</p:attrName>
                                        </p:attrNameLst>
                                      </p:cBhvr>
                                      <p:to>
                                        <p:strVal val="visible"/>
                                      </p:to>
                                    </p:set>
                                    <p:animEffect transition="in" filter="fade">
                                      <p:cBhvr>
                                        <p:cTn id="91" dur="1000"/>
                                        <p:tgtEl>
                                          <p:spTgt spid="22"/>
                                        </p:tgtEl>
                                      </p:cBhvr>
                                    </p:animEffect>
                                    <p:anim calcmode="lin" valueType="num">
                                      <p:cBhvr>
                                        <p:cTn id="92" dur="1000" fill="hold"/>
                                        <p:tgtEl>
                                          <p:spTgt spid="22"/>
                                        </p:tgtEl>
                                        <p:attrNameLst>
                                          <p:attrName>ppt_x</p:attrName>
                                        </p:attrNameLst>
                                      </p:cBhvr>
                                      <p:tavLst>
                                        <p:tav tm="0">
                                          <p:val>
                                            <p:strVal val="#ppt_x"/>
                                          </p:val>
                                        </p:tav>
                                        <p:tav tm="100000">
                                          <p:val>
                                            <p:strVal val="#ppt_x"/>
                                          </p:val>
                                        </p:tav>
                                      </p:tavLst>
                                    </p:anim>
                                    <p:anim calcmode="lin" valueType="num">
                                      <p:cBhvr>
                                        <p:cTn id="93" dur="1000" fill="hold"/>
                                        <p:tgtEl>
                                          <p:spTgt spid="22"/>
                                        </p:tgtEl>
                                        <p:attrNameLst>
                                          <p:attrName>ppt_y</p:attrName>
                                        </p:attrNameLst>
                                      </p:cBhvr>
                                      <p:tavLst>
                                        <p:tav tm="0">
                                          <p:val>
                                            <p:strVal val="#ppt_y+.1"/>
                                          </p:val>
                                        </p:tav>
                                        <p:tav tm="100000">
                                          <p:val>
                                            <p:strVal val="#ppt_y"/>
                                          </p:val>
                                        </p:tav>
                                      </p:tavLst>
                                    </p:anim>
                                  </p:childTnLst>
                                </p:cTn>
                              </p:par>
                            </p:childTnLst>
                          </p:cTn>
                        </p:par>
                        <p:par>
                          <p:cTn id="94" fill="hold">
                            <p:stCondLst>
                              <p:cond delay="3000"/>
                            </p:stCondLst>
                            <p:childTnLst>
                              <p:par>
                                <p:cTn id="95" presetID="42" presetClass="entr" presetSubtype="0"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Effect transition="in" filter="fade">
                                      <p:cBhvr>
                                        <p:cTn id="97" dur="1000"/>
                                        <p:tgtEl>
                                          <p:spTgt spid="25"/>
                                        </p:tgtEl>
                                      </p:cBhvr>
                                    </p:animEffect>
                                    <p:anim calcmode="lin" valueType="num">
                                      <p:cBhvr>
                                        <p:cTn id="98" dur="1000" fill="hold"/>
                                        <p:tgtEl>
                                          <p:spTgt spid="25"/>
                                        </p:tgtEl>
                                        <p:attrNameLst>
                                          <p:attrName>ppt_x</p:attrName>
                                        </p:attrNameLst>
                                      </p:cBhvr>
                                      <p:tavLst>
                                        <p:tav tm="0">
                                          <p:val>
                                            <p:strVal val="#ppt_x"/>
                                          </p:val>
                                        </p:tav>
                                        <p:tav tm="100000">
                                          <p:val>
                                            <p:strVal val="#ppt_x"/>
                                          </p:val>
                                        </p:tav>
                                      </p:tavLst>
                                    </p:anim>
                                    <p:anim calcmode="lin" valueType="num">
                                      <p:cBhvr>
                                        <p:cTn id="99" dur="1000" fill="hold"/>
                                        <p:tgtEl>
                                          <p:spTgt spid="25"/>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27"/>
                                        </p:tgtEl>
                                        <p:attrNameLst>
                                          <p:attrName>style.visibility</p:attrName>
                                        </p:attrNameLst>
                                      </p:cBhvr>
                                      <p:to>
                                        <p:strVal val="visible"/>
                                      </p:to>
                                    </p:set>
                                    <p:animEffect transition="in" filter="fade">
                                      <p:cBhvr>
                                        <p:cTn id="102" dur="1000"/>
                                        <p:tgtEl>
                                          <p:spTgt spid="27"/>
                                        </p:tgtEl>
                                      </p:cBhvr>
                                    </p:animEffect>
                                    <p:anim calcmode="lin" valueType="num">
                                      <p:cBhvr>
                                        <p:cTn id="103" dur="1000" fill="hold"/>
                                        <p:tgtEl>
                                          <p:spTgt spid="27"/>
                                        </p:tgtEl>
                                        <p:attrNameLst>
                                          <p:attrName>ppt_x</p:attrName>
                                        </p:attrNameLst>
                                      </p:cBhvr>
                                      <p:tavLst>
                                        <p:tav tm="0">
                                          <p:val>
                                            <p:strVal val="#ppt_x"/>
                                          </p:val>
                                        </p:tav>
                                        <p:tav tm="100000">
                                          <p:val>
                                            <p:strVal val="#ppt_x"/>
                                          </p:val>
                                        </p:tav>
                                      </p:tavLst>
                                    </p:anim>
                                    <p:anim calcmode="lin" valueType="num">
                                      <p:cBhvr>
                                        <p:cTn id="104" dur="1000" fill="hold"/>
                                        <p:tgtEl>
                                          <p:spTgt spid="27"/>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1000"/>
                                        <p:tgtEl>
                                          <p:spTgt spid="26"/>
                                        </p:tgtEl>
                                      </p:cBhvr>
                                    </p:animEffect>
                                    <p:anim calcmode="lin" valueType="num">
                                      <p:cBhvr>
                                        <p:cTn id="108" dur="1000" fill="hold"/>
                                        <p:tgtEl>
                                          <p:spTgt spid="26"/>
                                        </p:tgtEl>
                                        <p:attrNameLst>
                                          <p:attrName>ppt_x</p:attrName>
                                        </p:attrNameLst>
                                      </p:cBhvr>
                                      <p:tavLst>
                                        <p:tav tm="0">
                                          <p:val>
                                            <p:strVal val="#ppt_x"/>
                                          </p:val>
                                        </p:tav>
                                        <p:tav tm="100000">
                                          <p:val>
                                            <p:strVal val="#ppt_x"/>
                                          </p:val>
                                        </p:tav>
                                      </p:tavLst>
                                    </p:anim>
                                    <p:anim calcmode="lin" valueType="num">
                                      <p:cBhvr>
                                        <p:cTn id="109" dur="1000" fill="hold"/>
                                        <p:tgtEl>
                                          <p:spTgt spid="26"/>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9"/>
                                        </p:tgtEl>
                                        <p:attrNameLst>
                                          <p:attrName>style.visibility</p:attrName>
                                        </p:attrNameLst>
                                      </p:cBhvr>
                                      <p:to>
                                        <p:strVal val="visible"/>
                                      </p:to>
                                    </p:set>
                                    <p:animEffect transition="in" filter="fade">
                                      <p:cBhvr>
                                        <p:cTn id="112" dur="1000"/>
                                        <p:tgtEl>
                                          <p:spTgt spid="29"/>
                                        </p:tgtEl>
                                      </p:cBhvr>
                                    </p:animEffect>
                                    <p:anim calcmode="lin" valueType="num">
                                      <p:cBhvr>
                                        <p:cTn id="113" dur="1000" fill="hold"/>
                                        <p:tgtEl>
                                          <p:spTgt spid="29"/>
                                        </p:tgtEl>
                                        <p:attrNameLst>
                                          <p:attrName>ppt_x</p:attrName>
                                        </p:attrNameLst>
                                      </p:cBhvr>
                                      <p:tavLst>
                                        <p:tav tm="0">
                                          <p:val>
                                            <p:strVal val="#ppt_x"/>
                                          </p:val>
                                        </p:tav>
                                        <p:tav tm="100000">
                                          <p:val>
                                            <p:strVal val="#ppt_x"/>
                                          </p:val>
                                        </p:tav>
                                      </p:tavLst>
                                    </p:anim>
                                    <p:anim calcmode="lin" valueType="num">
                                      <p:cBhvr>
                                        <p:cTn id="114" dur="1000" fill="hold"/>
                                        <p:tgtEl>
                                          <p:spTgt spid="2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0"/>
                                        <p:tgtEl>
                                          <p:spTgt spid="41"/>
                                        </p:tgtEl>
                                      </p:cBhvr>
                                    </p:animEffect>
                                    <p:anim calcmode="lin" valueType="num">
                                      <p:cBhvr>
                                        <p:cTn id="118" dur="1000" fill="hold"/>
                                        <p:tgtEl>
                                          <p:spTgt spid="41"/>
                                        </p:tgtEl>
                                        <p:attrNameLst>
                                          <p:attrName>ppt_x</p:attrName>
                                        </p:attrNameLst>
                                      </p:cBhvr>
                                      <p:tavLst>
                                        <p:tav tm="0">
                                          <p:val>
                                            <p:strVal val="#ppt_x"/>
                                          </p:val>
                                        </p:tav>
                                        <p:tav tm="100000">
                                          <p:val>
                                            <p:strVal val="#ppt_x"/>
                                          </p:val>
                                        </p:tav>
                                      </p:tavLst>
                                    </p:anim>
                                    <p:anim calcmode="lin" valueType="num">
                                      <p:cBhvr>
                                        <p:cTn id="119" dur="1000" fill="hold"/>
                                        <p:tgtEl>
                                          <p:spTgt spid="41"/>
                                        </p:tgtEl>
                                        <p:attrNameLst>
                                          <p:attrName>ppt_y</p:attrName>
                                        </p:attrNameLst>
                                      </p:cBhvr>
                                      <p:tavLst>
                                        <p:tav tm="0">
                                          <p:val>
                                            <p:strVal val="#ppt_y+.1"/>
                                          </p:val>
                                        </p:tav>
                                        <p:tav tm="100000">
                                          <p:val>
                                            <p:strVal val="#ppt_y"/>
                                          </p:val>
                                        </p:tav>
                                      </p:tavLst>
                                    </p:anim>
                                  </p:childTnLst>
                                </p:cTn>
                              </p:par>
                            </p:childTnLst>
                          </p:cTn>
                        </p:par>
                        <p:par>
                          <p:cTn id="120" fill="hold">
                            <p:stCondLst>
                              <p:cond delay="4000"/>
                            </p:stCondLst>
                            <p:childTnLst>
                              <p:par>
                                <p:cTn id="121" presetID="42" presetClass="entr" presetSubtype="0" fill="hold" grpId="0" nodeType="afterEffect">
                                  <p:stCondLst>
                                    <p:cond delay="0"/>
                                  </p:stCondLst>
                                  <p:childTnLst>
                                    <p:set>
                                      <p:cBhvr>
                                        <p:cTn id="122" dur="1" fill="hold">
                                          <p:stCondLst>
                                            <p:cond delay="0"/>
                                          </p:stCondLst>
                                        </p:cTn>
                                        <p:tgtEl>
                                          <p:spTgt spid="31"/>
                                        </p:tgtEl>
                                        <p:attrNameLst>
                                          <p:attrName>style.visibility</p:attrName>
                                        </p:attrNameLst>
                                      </p:cBhvr>
                                      <p:to>
                                        <p:strVal val="visible"/>
                                      </p:to>
                                    </p:set>
                                    <p:animEffect transition="in" filter="fade">
                                      <p:cBhvr>
                                        <p:cTn id="123" dur="1000"/>
                                        <p:tgtEl>
                                          <p:spTgt spid="31"/>
                                        </p:tgtEl>
                                      </p:cBhvr>
                                    </p:animEffect>
                                    <p:anim calcmode="lin" valueType="num">
                                      <p:cBhvr>
                                        <p:cTn id="124" dur="1000" fill="hold"/>
                                        <p:tgtEl>
                                          <p:spTgt spid="31"/>
                                        </p:tgtEl>
                                        <p:attrNameLst>
                                          <p:attrName>ppt_x</p:attrName>
                                        </p:attrNameLst>
                                      </p:cBhvr>
                                      <p:tavLst>
                                        <p:tav tm="0">
                                          <p:val>
                                            <p:strVal val="#ppt_x"/>
                                          </p:val>
                                        </p:tav>
                                        <p:tav tm="100000">
                                          <p:val>
                                            <p:strVal val="#ppt_x"/>
                                          </p:val>
                                        </p:tav>
                                      </p:tavLst>
                                    </p:anim>
                                    <p:anim calcmode="lin" valueType="num">
                                      <p:cBhvr>
                                        <p:cTn id="125" dur="1000" fill="hold"/>
                                        <p:tgtEl>
                                          <p:spTgt spid="31"/>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32"/>
                                        </p:tgtEl>
                                        <p:attrNameLst>
                                          <p:attrName>style.visibility</p:attrName>
                                        </p:attrNameLst>
                                      </p:cBhvr>
                                      <p:to>
                                        <p:strVal val="visible"/>
                                      </p:to>
                                    </p:set>
                                    <p:animEffect transition="in" filter="fade">
                                      <p:cBhvr>
                                        <p:cTn id="128" dur="1000"/>
                                        <p:tgtEl>
                                          <p:spTgt spid="32"/>
                                        </p:tgtEl>
                                      </p:cBhvr>
                                    </p:animEffect>
                                    <p:anim calcmode="lin" valueType="num">
                                      <p:cBhvr>
                                        <p:cTn id="129" dur="1000" fill="hold"/>
                                        <p:tgtEl>
                                          <p:spTgt spid="32"/>
                                        </p:tgtEl>
                                        <p:attrNameLst>
                                          <p:attrName>ppt_x</p:attrName>
                                        </p:attrNameLst>
                                      </p:cBhvr>
                                      <p:tavLst>
                                        <p:tav tm="0">
                                          <p:val>
                                            <p:strVal val="#ppt_x"/>
                                          </p:val>
                                        </p:tav>
                                        <p:tav tm="100000">
                                          <p:val>
                                            <p:strVal val="#ppt_x"/>
                                          </p:val>
                                        </p:tav>
                                      </p:tavLst>
                                    </p:anim>
                                    <p:anim calcmode="lin" valueType="num">
                                      <p:cBhvr>
                                        <p:cTn id="130" dur="1000" fill="hold"/>
                                        <p:tgtEl>
                                          <p:spTgt spid="32"/>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3"/>
                                        </p:tgtEl>
                                        <p:attrNameLst>
                                          <p:attrName>style.visibility</p:attrName>
                                        </p:attrNameLst>
                                      </p:cBhvr>
                                      <p:to>
                                        <p:strVal val="visible"/>
                                      </p:to>
                                    </p:set>
                                    <p:animEffect transition="in" filter="fade">
                                      <p:cBhvr>
                                        <p:cTn id="133" dur="1000"/>
                                        <p:tgtEl>
                                          <p:spTgt spid="33"/>
                                        </p:tgtEl>
                                      </p:cBhvr>
                                    </p:animEffect>
                                    <p:anim calcmode="lin" valueType="num">
                                      <p:cBhvr>
                                        <p:cTn id="134" dur="1000" fill="hold"/>
                                        <p:tgtEl>
                                          <p:spTgt spid="33"/>
                                        </p:tgtEl>
                                        <p:attrNameLst>
                                          <p:attrName>ppt_x</p:attrName>
                                        </p:attrNameLst>
                                      </p:cBhvr>
                                      <p:tavLst>
                                        <p:tav tm="0">
                                          <p:val>
                                            <p:strVal val="#ppt_x"/>
                                          </p:val>
                                        </p:tav>
                                        <p:tav tm="100000">
                                          <p:val>
                                            <p:strVal val="#ppt_x"/>
                                          </p:val>
                                        </p:tav>
                                      </p:tavLst>
                                    </p:anim>
                                    <p:anim calcmode="lin" valueType="num">
                                      <p:cBhvr>
                                        <p:cTn id="135" dur="1000" fill="hold"/>
                                        <p:tgtEl>
                                          <p:spTgt spid="33"/>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35"/>
                                        </p:tgtEl>
                                        <p:attrNameLst>
                                          <p:attrName>style.visibility</p:attrName>
                                        </p:attrNameLst>
                                      </p:cBhvr>
                                      <p:to>
                                        <p:strVal val="visible"/>
                                      </p:to>
                                    </p:set>
                                    <p:animEffect transition="in" filter="fade">
                                      <p:cBhvr>
                                        <p:cTn id="138" dur="1000"/>
                                        <p:tgtEl>
                                          <p:spTgt spid="35"/>
                                        </p:tgtEl>
                                      </p:cBhvr>
                                    </p:animEffect>
                                    <p:anim calcmode="lin" valueType="num">
                                      <p:cBhvr>
                                        <p:cTn id="139" dur="1000" fill="hold"/>
                                        <p:tgtEl>
                                          <p:spTgt spid="35"/>
                                        </p:tgtEl>
                                        <p:attrNameLst>
                                          <p:attrName>ppt_x</p:attrName>
                                        </p:attrNameLst>
                                      </p:cBhvr>
                                      <p:tavLst>
                                        <p:tav tm="0">
                                          <p:val>
                                            <p:strVal val="#ppt_x"/>
                                          </p:val>
                                        </p:tav>
                                        <p:tav tm="100000">
                                          <p:val>
                                            <p:strVal val="#ppt_x"/>
                                          </p:val>
                                        </p:tav>
                                      </p:tavLst>
                                    </p:anim>
                                    <p:anim calcmode="lin" valueType="num">
                                      <p:cBhvr>
                                        <p:cTn id="140" dur="1000" fill="hold"/>
                                        <p:tgtEl>
                                          <p:spTgt spid="35"/>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34"/>
                                        </p:tgtEl>
                                        <p:attrNameLst>
                                          <p:attrName>style.visibility</p:attrName>
                                        </p:attrNameLst>
                                      </p:cBhvr>
                                      <p:to>
                                        <p:strVal val="visible"/>
                                      </p:to>
                                    </p:set>
                                    <p:animEffect transition="in" filter="fade">
                                      <p:cBhvr>
                                        <p:cTn id="143" dur="1000"/>
                                        <p:tgtEl>
                                          <p:spTgt spid="34"/>
                                        </p:tgtEl>
                                      </p:cBhvr>
                                    </p:animEffect>
                                    <p:anim calcmode="lin" valueType="num">
                                      <p:cBhvr>
                                        <p:cTn id="144" dur="1000" fill="hold"/>
                                        <p:tgtEl>
                                          <p:spTgt spid="34"/>
                                        </p:tgtEl>
                                        <p:attrNameLst>
                                          <p:attrName>ppt_x</p:attrName>
                                        </p:attrNameLst>
                                      </p:cBhvr>
                                      <p:tavLst>
                                        <p:tav tm="0">
                                          <p:val>
                                            <p:strVal val="#ppt_x"/>
                                          </p:val>
                                        </p:tav>
                                        <p:tav tm="100000">
                                          <p:val>
                                            <p:strVal val="#ppt_x"/>
                                          </p:val>
                                        </p:tav>
                                      </p:tavLst>
                                    </p:anim>
                                    <p:anim calcmode="lin" valueType="num">
                                      <p:cBhvr>
                                        <p:cTn id="14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8" grpId="0" bldLvl="0" animBg="1"/>
      <p:bldP spid="9" grpId="0"/>
      <p:bldP spid="10" grpId="0"/>
      <p:bldP spid="11" grpId="0"/>
      <p:bldP spid="13" grpId="0" bldLvl="0" animBg="1"/>
      <p:bldP spid="14" grpId="0" bldLvl="0" animBg="1"/>
      <p:bldP spid="15" grpId="0"/>
      <p:bldP spid="16" grpId="0"/>
      <p:bldP spid="17" grpId="0"/>
      <p:bldP spid="19" grpId="0" bldLvl="0" animBg="1"/>
      <p:bldP spid="20" grpId="0" bldLvl="0" animBg="1"/>
      <p:bldP spid="21" grpId="0"/>
      <p:bldP spid="22" grpId="0"/>
      <p:bldP spid="23" grpId="0"/>
      <p:bldP spid="25" grpId="0" bldLvl="0" animBg="1"/>
      <p:bldP spid="26" grpId="0" bldLvl="0" animBg="1"/>
      <p:bldP spid="27" grpId="0"/>
      <p:bldP spid="29" grpId="0"/>
      <p:bldP spid="31" grpId="0" bldLvl="0" animBg="1"/>
      <p:bldP spid="32" grpId="0" bldLvl="0" animBg="1"/>
      <p:bldP spid="33" grpId="0"/>
      <p:bldP spid="34" grpId="0"/>
      <p:bldP spid="35" grpId="0"/>
      <p:bldP spid="41" grpId="0"/>
    </p:bldLst>
  </p:timing>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薪酬调查</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撰写薪酬调查分析报告</a:t>
            </a:r>
          </a:p>
        </p:txBody>
      </p:sp>
      <p:sp>
        <p:nvSpPr>
          <p:cNvPr id="7" name="Freeform 27"/>
          <p:cNvSpPr/>
          <p:nvPr/>
        </p:nvSpPr>
        <p:spPr bwMode="auto">
          <a:xfrm flipH="1" flipV="1">
            <a:off x="7963222" y="5776124"/>
            <a:ext cx="2088232" cy="248318"/>
          </a:xfrm>
          <a:custGeom>
            <a:avLst/>
            <a:gdLst>
              <a:gd name="T0" fmla="*/ 770 w 1157"/>
              <a:gd name="T1" fmla="*/ 42 h 69"/>
              <a:gd name="T2" fmla="*/ 714 w 1157"/>
              <a:gd name="T3" fmla="*/ 63 h 69"/>
              <a:gd name="T4" fmla="*/ 711 w 1157"/>
              <a:gd name="T5" fmla="*/ 66 h 69"/>
              <a:gd name="T6" fmla="*/ 686 w 1157"/>
              <a:gd name="T7" fmla="*/ 68 h 69"/>
              <a:gd name="T8" fmla="*/ 602 w 1157"/>
              <a:gd name="T9" fmla="*/ 61 h 69"/>
              <a:gd name="T10" fmla="*/ 569 w 1157"/>
              <a:gd name="T11" fmla="*/ 50 h 69"/>
              <a:gd name="T12" fmla="*/ 557 w 1157"/>
              <a:gd name="T13" fmla="*/ 50 h 69"/>
              <a:gd name="T14" fmla="*/ 534 w 1157"/>
              <a:gd name="T15" fmla="*/ 44 h 69"/>
              <a:gd name="T16" fmla="*/ 495 w 1157"/>
              <a:gd name="T17" fmla="*/ 44 h 69"/>
              <a:gd name="T18" fmla="*/ 452 w 1157"/>
              <a:gd name="T19" fmla="*/ 39 h 69"/>
              <a:gd name="T20" fmla="*/ 439 w 1157"/>
              <a:gd name="T21" fmla="*/ 41 h 69"/>
              <a:gd name="T22" fmla="*/ 427 w 1157"/>
              <a:gd name="T23" fmla="*/ 43 h 69"/>
              <a:gd name="T24" fmla="*/ 422 w 1157"/>
              <a:gd name="T25" fmla="*/ 50 h 69"/>
              <a:gd name="T26" fmla="*/ 363 w 1157"/>
              <a:gd name="T27" fmla="*/ 59 h 69"/>
              <a:gd name="T28" fmla="*/ 320 w 1157"/>
              <a:gd name="T29" fmla="*/ 62 h 69"/>
              <a:gd name="T30" fmla="*/ 278 w 1157"/>
              <a:gd name="T31" fmla="*/ 54 h 69"/>
              <a:gd name="T32" fmla="*/ 246 w 1157"/>
              <a:gd name="T33" fmla="*/ 52 h 69"/>
              <a:gd name="T34" fmla="*/ 221 w 1157"/>
              <a:gd name="T35" fmla="*/ 40 h 69"/>
              <a:gd name="T36" fmla="*/ 183 w 1157"/>
              <a:gd name="T37" fmla="*/ 48 h 69"/>
              <a:gd name="T38" fmla="*/ 151 w 1157"/>
              <a:gd name="T39" fmla="*/ 46 h 69"/>
              <a:gd name="T40" fmla="*/ 109 w 1157"/>
              <a:gd name="T41" fmla="*/ 50 h 69"/>
              <a:gd name="T42" fmla="*/ 73 w 1157"/>
              <a:gd name="T43" fmla="*/ 52 h 69"/>
              <a:gd name="T44" fmla="*/ 41 w 1157"/>
              <a:gd name="T45" fmla="*/ 48 h 69"/>
              <a:gd name="T46" fmla="*/ 83 w 1157"/>
              <a:gd name="T47" fmla="*/ 46 h 69"/>
              <a:gd name="T48" fmla="*/ 12 w 1157"/>
              <a:gd name="T49" fmla="*/ 50 h 69"/>
              <a:gd name="T50" fmla="*/ 21 w 1157"/>
              <a:gd name="T51" fmla="*/ 44 h 69"/>
              <a:gd name="T52" fmla="*/ 12 w 1157"/>
              <a:gd name="T53" fmla="*/ 35 h 69"/>
              <a:gd name="T54" fmla="*/ 46 w 1157"/>
              <a:gd name="T55" fmla="*/ 37 h 69"/>
              <a:gd name="T56" fmla="*/ 66 w 1157"/>
              <a:gd name="T57" fmla="*/ 35 h 69"/>
              <a:gd name="T58" fmla="*/ 128 w 1157"/>
              <a:gd name="T59" fmla="*/ 39 h 69"/>
              <a:gd name="T60" fmla="*/ 108 w 1157"/>
              <a:gd name="T61" fmla="*/ 32 h 69"/>
              <a:gd name="T62" fmla="*/ 167 w 1157"/>
              <a:gd name="T63" fmla="*/ 29 h 69"/>
              <a:gd name="T64" fmla="*/ 180 w 1157"/>
              <a:gd name="T65" fmla="*/ 23 h 69"/>
              <a:gd name="T66" fmla="*/ 249 w 1157"/>
              <a:gd name="T67" fmla="*/ 26 h 69"/>
              <a:gd name="T68" fmla="*/ 284 w 1157"/>
              <a:gd name="T69" fmla="*/ 30 h 69"/>
              <a:gd name="T70" fmla="*/ 328 w 1157"/>
              <a:gd name="T71" fmla="*/ 35 h 69"/>
              <a:gd name="T72" fmla="*/ 357 w 1157"/>
              <a:gd name="T73" fmla="*/ 37 h 69"/>
              <a:gd name="T74" fmla="*/ 367 w 1157"/>
              <a:gd name="T75" fmla="*/ 42 h 69"/>
              <a:gd name="T76" fmla="*/ 376 w 1157"/>
              <a:gd name="T77" fmla="*/ 38 h 69"/>
              <a:gd name="T78" fmla="*/ 359 w 1157"/>
              <a:gd name="T79" fmla="*/ 36 h 69"/>
              <a:gd name="T80" fmla="*/ 396 w 1157"/>
              <a:gd name="T81" fmla="*/ 18 h 69"/>
              <a:gd name="T82" fmla="*/ 495 w 1157"/>
              <a:gd name="T83" fmla="*/ 15 h 69"/>
              <a:gd name="T84" fmla="*/ 615 w 1157"/>
              <a:gd name="T85" fmla="*/ 32 h 69"/>
              <a:gd name="T86" fmla="*/ 672 w 1157"/>
              <a:gd name="T87" fmla="*/ 39 h 69"/>
              <a:gd name="T88" fmla="*/ 682 w 1157"/>
              <a:gd name="T89" fmla="*/ 39 h 69"/>
              <a:gd name="T90" fmla="*/ 687 w 1157"/>
              <a:gd name="T91" fmla="*/ 18 h 69"/>
              <a:gd name="T92" fmla="*/ 745 w 1157"/>
              <a:gd name="T93" fmla="*/ 1 h 69"/>
              <a:gd name="T94" fmla="*/ 785 w 1157"/>
              <a:gd name="T95" fmla="*/ 3 h 69"/>
              <a:gd name="T96" fmla="*/ 870 w 1157"/>
              <a:gd name="T97" fmla="*/ 8 h 69"/>
              <a:gd name="T98" fmla="*/ 992 w 1157"/>
              <a:gd name="T99" fmla="*/ 16 h 69"/>
              <a:gd name="T100" fmla="*/ 1113 w 1157"/>
              <a:gd name="T101" fmla="*/ 22 h 69"/>
              <a:gd name="T102" fmla="*/ 1151 w 1157"/>
              <a:gd name="T103" fmla="*/ 24 h 69"/>
              <a:gd name="T104" fmla="*/ 1098 w 1157"/>
              <a:gd name="T105" fmla="*/ 35 h 69"/>
              <a:gd name="T106" fmla="*/ 1060 w 1157"/>
              <a:gd name="T107" fmla="*/ 38 h 69"/>
              <a:gd name="T108" fmla="*/ 1006 w 1157"/>
              <a:gd name="T109" fmla="*/ 40 h 69"/>
              <a:gd name="T110" fmla="*/ 937 w 1157"/>
              <a:gd name="T111" fmla="*/ 40 h 69"/>
              <a:gd name="T112" fmla="*/ 920 w 1157"/>
              <a:gd name="T113" fmla="*/ 38 h 69"/>
              <a:gd name="T114" fmla="*/ 843 w 1157"/>
              <a:gd name="T115" fmla="*/ 34 h 69"/>
              <a:gd name="T116" fmla="*/ 811 w 1157"/>
              <a:gd name="T117" fmla="*/ 31 h 69"/>
              <a:gd name="T118" fmla="*/ 761 w 1157"/>
              <a:gd name="T119" fmla="*/ 29 h 69"/>
              <a:gd name="T120" fmla="*/ 727 w 1157"/>
              <a:gd name="T121" fmla="*/ 21 h 69"/>
              <a:gd name="T122" fmla="*/ 744 w 1157"/>
              <a:gd name="T123" fmla="*/ 2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7" h="69">
                <a:moveTo>
                  <a:pt x="755" y="21"/>
                </a:moveTo>
                <a:cubicBezTo>
                  <a:pt x="758" y="19"/>
                  <a:pt x="762" y="20"/>
                  <a:pt x="766" y="20"/>
                </a:cubicBezTo>
                <a:cubicBezTo>
                  <a:pt x="766" y="20"/>
                  <a:pt x="766" y="20"/>
                  <a:pt x="766" y="20"/>
                </a:cubicBezTo>
                <a:cubicBezTo>
                  <a:pt x="766" y="21"/>
                  <a:pt x="766" y="21"/>
                  <a:pt x="766" y="21"/>
                </a:cubicBezTo>
                <a:cubicBezTo>
                  <a:pt x="767" y="22"/>
                  <a:pt x="767" y="23"/>
                  <a:pt x="765" y="22"/>
                </a:cubicBezTo>
                <a:cubicBezTo>
                  <a:pt x="770" y="23"/>
                  <a:pt x="771" y="26"/>
                  <a:pt x="770" y="29"/>
                </a:cubicBezTo>
                <a:cubicBezTo>
                  <a:pt x="770" y="32"/>
                  <a:pt x="769" y="34"/>
                  <a:pt x="772" y="36"/>
                </a:cubicBezTo>
                <a:cubicBezTo>
                  <a:pt x="771" y="36"/>
                  <a:pt x="769" y="34"/>
                  <a:pt x="767" y="36"/>
                </a:cubicBezTo>
                <a:cubicBezTo>
                  <a:pt x="766" y="40"/>
                  <a:pt x="769" y="40"/>
                  <a:pt x="770" y="42"/>
                </a:cubicBezTo>
                <a:cubicBezTo>
                  <a:pt x="769" y="42"/>
                  <a:pt x="767" y="44"/>
                  <a:pt x="765" y="45"/>
                </a:cubicBezTo>
                <a:cubicBezTo>
                  <a:pt x="764" y="46"/>
                  <a:pt x="762" y="47"/>
                  <a:pt x="763" y="47"/>
                </a:cubicBezTo>
                <a:cubicBezTo>
                  <a:pt x="759" y="49"/>
                  <a:pt x="759" y="44"/>
                  <a:pt x="753" y="46"/>
                </a:cubicBezTo>
                <a:cubicBezTo>
                  <a:pt x="746" y="48"/>
                  <a:pt x="747" y="51"/>
                  <a:pt x="741" y="52"/>
                </a:cubicBezTo>
                <a:cubicBezTo>
                  <a:pt x="740" y="56"/>
                  <a:pt x="748" y="51"/>
                  <a:pt x="751" y="50"/>
                </a:cubicBezTo>
                <a:cubicBezTo>
                  <a:pt x="747" y="52"/>
                  <a:pt x="742" y="54"/>
                  <a:pt x="736" y="56"/>
                </a:cubicBezTo>
                <a:cubicBezTo>
                  <a:pt x="733" y="58"/>
                  <a:pt x="742" y="57"/>
                  <a:pt x="745" y="54"/>
                </a:cubicBezTo>
                <a:cubicBezTo>
                  <a:pt x="742" y="58"/>
                  <a:pt x="731" y="60"/>
                  <a:pt x="726" y="59"/>
                </a:cubicBezTo>
                <a:cubicBezTo>
                  <a:pt x="722" y="61"/>
                  <a:pt x="718" y="61"/>
                  <a:pt x="714" y="63"/>
                </a:cubicBezTo>
                <a:cubicBezTo>
                  <a:pt x="720" y="62"/>
                  <a:pt x="724" y="65"/>
                  <a:pt x="733" y="63"/>
                </a:cubicBezTo>
                <a:cubicBezTo>
                  <a:pt x="745" y="60"/>
                  <a:pt x="725" y="63"/>
                  <a:pt x="734" y="60"/>
                </a:cubicBezTo>
                <a:cubicBezTo>
                  <a:pt x="738" y="61"/>
                  <a:pt x="738" y="61"/>
                  <a:pt x="738" y="61"/>
                </a:cubicBezTo>
                <a:cubicBezTo>
                  <a:pt x="741" y="59"/>
                  <a:pt x="746" y="58"/>
                  <a:pt x="750" y="57"/>
                </a:cubicBezTo>
                <a:cubicBezTo>
                  <a:pt x="751" y="55"/>
                  <a:pt x="748" y="56"/>
                  <a:pt x="746" y="57"/>
                </a:cubicBezTo>
                <a:cubicBezTo>
                  <a:pt x="753" y="54"/>
                  <a:pt x="755" y="51"/>
                  <a:pt x="763" y="49"/>
                </a:cubicBezTo>
                <a:cubicBezTo>
                  <a:pt x="762" y="52"/>
                  <a:pt x="757" y="55"/>
                  <a:pt x="752" y="57"/>
                </a:cubicBezTo>
                <a:cubicBezTo>
                  <a:pt x="746" y="59"/>
                  <a:pt x="741" y="61"/>
                  <a:pt x="740" y="63"/>
                </a:cubicBezTo>
                <a:cubicBezTo>
                  <a:pt x="731" y="64"/>
                  <a:pt x="721" y="66"/>
                  <a:pt x="711" y="66"/>
                </a:cubicBezTo>
                <a:cubicBezTo>
                  <a:pt x="710" y="66"/>
                  <a:pt x="718" y="63"/>
                  <a:pt x="709" y="63"/>
                </a:cubicBezTo>
                <a:cubicBezTo>
                  <a:pt x="709" y="65"/>
                  <a:pt x="702" y="67"/>
                  <a:pt x="690" y="68"/>
                </a:cubicBezTo>
                <a:cubicBezTo>
                  <a:pt x="692" y="67"/>
                  <a:pt x="687" y="67"/>
                  <a:pt x="683" y="67"/>
                </a:cubicBezTo>
                <a:cubicBezTo>
                  <a:pt x="678" y="66"/>
                  <a:pt x="674" y="66"/>
                  <a:pt x="677" y="65"/>
                </a:cubicBezTo>
                <a:cubicBezTo>
                  <a:pt x="682" y="66"/>
                  <a:pt x="684" y="64"/>
                  <a:pt x="684" y="64"/>
                </a:cubicBezTo>
                <a:cubicBezTo>
                  <a:pt x="674" y="64"/>
                  <a:pt x="682" y="62"/>
                  <a:pt x="677" y="62"/>
                </a:cubicBezTo>
                <a:cubicBezTo>
                  <a:pt x="668" y="63"/>
                  <a:pt x="668" y="63"/>
                  <a:pt x="669" y="63"/>
                </a:cubicBezTo>
                <a:cubicBezTo>
                  <a:pt x="669" y="64"/>
                  <a:pt x="669" y="64"/>
                  <a:pt x="660" y="64"/>
                </a:cubicBezTo>
                <a:cubicBezTo>
                  <a:pt x="664" y="65"/>
                  <a:pt x="674" y="67"/>
                  <a:pt x="686" y="68"/>
                </a:cubicBezTo>
                <a:cubicBezTo>
                  <a:pt x="685" y="69"/>
                  <a:pt x="675" y="68"/>
                  <a:pt x="670" y="69"/>
                </a:cubicBezTo>
                <a:cubicBezTo>
                  <a:pt x="677" y="68"/>
                  <a:pt x="665" y="67"/>
                  <a:pt x="671" y="67"/>
                </a:cubicBezTo>
                <a:cubicBezTo>
                  <a:pt x="663" y="66"/>
                  <a:pt x="655" y="65"/>
                  <a:pt x="647" y="64"/>
                </a:cubicBezTo>
                <a:cubicBezTo>
                  <a:pt x="640" y="63"/>
                  <a:pt x="635" y="61"/>
                  <a:pt x="629" y="61"/>
                </a:cubicBezTo>
                <a:cubicBezTo>
                  <a:pt x="628" y="64"/>
                  <a:pt x="649" y="65"/>
                  <a:pt x="643" y="68"/>
                </a:cubicBezTo>
                <a:cubicBezTo>
                  <a:pt x="636" y="67"/>
                  <a:pt x="637" y="65"/>
                  <a:pt x="632" y="65"/>
                </a:cubicBezTo>
                <a:cubicBezTo>
                  <a:pt x="626" y="66"/>
                  <a:pt x="617" y="64"/>
                  <a:pt x="610" y="63"/>
                </a:cubicBezTo>
                <a:cubicBezTo>
                  <a:pt x="614" y="62"/>
                  <a:pt x="614" y="62"/>
                  <a:pt x="614" y="62"/>
                </a:cubicBezTo>
                <a:cubicBezTo>
                  <a:pt x="612" y="61"/>
                  <a:pt x="606" y="61"/>
                  <a:pt x="602" y="61"/>
                </a:cubicBezTo>
                <a:cubicBezTo>
                  <a:pt x="603" y="61"/>
                  <a:pt x="603" y="61"/>
                  <a:pt x="603" y="61"/>
                </a:cubicBezTo>
                <a:cubicBezTo>
                  <a:pt x="600" y="60"/>
                  <a:pt x="600" y="60"/>
                  <a:pt x="600" y="60"/>
                </a:cubicBezTo>
                <a:cubicBezTo>
                  <a:pt x="599" y="60"/>
                  <a:pt x="599" y="60"/>
                  <a:pt x="599" y="60"/>
                </a:cubicBezTo>
                <a:cubicBezTo>
                  <a:pt x="596" y="59"/>
                  <a:pt x="587" y="59"/>
                  <a:pt x="581" y="57"/>
                </a:cubicBezTo>
                <a:cubicBezTo>
                  <a:pt x="582" y="56"/>
                  <a:pt x="587" y="58"/>
                  <a:pt x="591" y="58"/>
                </a:cubicBezTo>
                <a:cubicBezTo>
                  <a:pt x="592" y="58"/>
                  <a:pt x="599" y="59"/>
                  <a:pt x="597" y="57"/>
                </a:cubicBezTo>
                <a:cubicBezTo>
                  <a:pt x="589" y="56"/>
                  <a:pt x="584" y="53"/>
                  <a:pt x="576" y="52"/>
                </a:cubicBezTo>
                <a:cubicBezTo>
                  <a:pt x="577" y="52"/>
                  <a:pt x="578" y="52"/>
                  <a:pt x="579" y="52"/>
                </a:cubicBezTo>
                <a:cubicBezTo>
                  <a:pt x="578" y="51"/>
                  <a:pt x="573" y="51"/>
                  <a:pt x="569" y="50"/>
                </a:cubicBezTo>
                <a:cubicBezTo>
                  <a:pt x="560" y="50"/>
                  <a:pt x="573" y="53"/>
                  <a:pt x="567" y="53"/>
                </a:cubicBezTo>
                <a:cubicBezTo>
                  <a:pt x="569" y="55"/>
                  <a:pt x="576" y="54"/>
                  <a:pt x="574" y="56"/>
                </a:cubicBezTo>
                <a:cubicBezTo>
                  <a:pt x="573" y="56"/>
                  <a:pt x="570" y="57"/>
                  <a:pt x="568" y="57"/>
                </a:cubicBezTo>
                <a:cubicBezTo>
                  <a:pt x="564" y="55"/>
                  <a:pt x="558" y="56"/>
                  <a:pt x="555" y="55"/>
                </a:cubicBezTo>
                <a:cubicBezTo>
                  <a:pt x="559" y="55"/>
                  <a:pt x="559" y="55"/>
                  <a:pt x="559" y="55"/>
                </a:cubicBezTo>
                <a:cubicBezTo>
                  <a:pt x="560" y="54"/>
                  <a:pt x="556" y="54"/>
                  <a:pt x="555" y="54"/>
                </a:cubicBezTo>
                <a:cubicBezTo>
                  <a:pt x="559" y="52"/>
                  <a:pt x="559" y="52"/>
                  <a:pt x="559" y="52"/>
                </a:cubicBezTo>
                <a:cubicBezTo>
                  <a:pt x="564" y="53"/>
                  <a:pt x="565" y="55"/>
                  <a:pt x="570" y="54"/>
                </a:cubicBezTo>
                <a:cubicBezTo>
                  <a:pt x="562" y="53"/>
                  <a:pt x="566" y="51"/>
                  <a:pt x="557" y="50"/>
                </a:cubicBezTo>
                <a:cubicBezTo>
                  <a:pt x="555" y="50"/>
                  <a:pt x="558" y="50"/>
                  <a:pt x="558" y="51"/>
                </a:cubicBezTo>
                <a:cubicBezTo>
                  <a:pt x="555" y="51"/>
                  <a:pt x="553" y="49"/>
                  <a:pt x="547" y="49"/>
                </a:cubicBezTo>
                <a:cubicBezTo>
                  <a:pt x="550" y="50"/>
                  <a:pt x="553" y="51"/>
                  <a:pt x="548" y="52"/>
                </a:cubicBezTo>
                <a:cubicBezTo>
                  <a:pt x="547" y="50"/>
                  <a:pt x="547" y="50"/>
                  <a:pt x="547" y="50"/>
                </a:cubicBezTo>
                <a:cubicBezTo>
                  <a:pt x="545" y="50"/>
                  <a:pt x="545" y="50"/>
                  <a:pt x="544" y="50"/>
                </a:cubicBezTo>
                <a:cubicBezTo>
                  <a:pt x="540" y="50"/>
                  <a:pt x="547" y="49"/>
                  <a:pt x="541" y="48"/>
                </a:cubicBezTo>
                <a:cubicBezTo>
                  <a:pt x="540" y="49"/>
                  <a:pt x="538" y="49"/>
                  <a:pt x="538" y="49"/>
                </a:cubicBezTo>
                <a:cubicBezTo>
                  <a:pt x="532" y="48"/>
                  <a:pt x="536" y="48"/>
                  <a:pt x="531" y="47"/>
                </a:cubicBezTo>
                <a:cubicBezTo>
                  <a:pt x="536" y="47"/>
                  <a:pt x="539" y="45"/>
                  <a:pt x="534" y="44"/>
                </a:cubicBezTo>
                <a:cubicBezTo>
                  <a:pt x="527" y="43"/>
                  <a:pt x="523" y="41"/>
                  <a:pt x="516" y="42"/>
                </a:cubicBezTo>
                <a:cubicBezTo>
                  <a:pt x="514" y="41"/>
                  <a:pt x="514" y="41"/>
                  <a:pt x="514" y="41"/>
                </a:cubicBezTo>
                <a:cubicBezTo>
                  <a:pt x="514" y="43"/>
                  <a:pt x="509" y="41"/>
                  <a:pt x="506" y="41"/>
                </a:cubicBezTo>
                <a:cubicBezTo>
                  <a:pt x="504" y="42"/>
                  <a:pt x="517" y="42"/>
                  <a:pt x="514" y="45"/>
                </a:cubicBezTo>
                <a:cubicBezTo>
                  <a:pt x="509" y="44"/>
                  <a:pt x="510" y="46"/>
                  <a:pt x="511" y="46"/>
                </a:cubicBezTo>
                <a:cubicBezTo>
                  <a:pt x="506" y="46"/>
                  <a:pt x="511" y="44"/>
                  <a:pt x="510" y="43"/>
                </a:cubicBezTo>
                <a:cubicBezTo>
                  <a:pt x="509" y="44"/>
                  <a:pt x="501" y="42"/>
                  <a:pt x="503" y="44"/>
                </a:cubicBezTo>
                <a:cubicBezTo>
                  <a:pt x="499" y="43"/>
                  <a:pt x="499" y="42"/>
                  <a:pt x="496" y="42"/>
                </a:cubicBezTo>
                <a:cubicBezTo>
                  <a:pt x="496" y="42"/>
                  <a:pt x="496" y="43"/>
                  <a:pt x="495" y="44"/>
                </a:cubicBezTo>
                <a:cubicBezTo>
                  <a:pt x="495" y="43"/>
                  <a:pt x="490" y="44"/>
                  <a:pt x="489" y="44"/>
                </a:cubicBezTo>
                <a:cubicBezTo>
                  <a:pt x="490" y="43"/>
                  <a:pt x="489" y="42"/>
                  <a:pt x="492" y="43"/>
                </a:cubicBezTo>
                <a:cubicBezTo>
                  <a:pt x="493" y="42"/>
                  <a:pt x="484" y="42"/>
                  <a:pt x="485" y="41"/>
                </a:cubicBezTo>
                <a:cubicBezTo>
                  <a:pt x="484" y="43"/>
                  <a:pt x="477" y="41"/>
                  <a:pt x="473" y="41"/>
                </a:cubicBezTo>
                <a:cubicBezTo>
                  <a:pt x="476" y="37"/>
                  <a:pt x="479" y="43"/>
                  <a:pt x="482" y="40"/>
                </a:cubicBezTo>
                <a:cubicBezTo>
                  <a:pt x="478" y="38"/>
                  <a:pt x="466" y="39"/>
                  <a:pt x="459" y="37"/>
                </a:cubicBezTo>
                <a:cubicBezTo>
                  <a:pt x="453" y="38"/>
                  <a:pt x="459" y="39"/>
                  <a:pt x="458" y="40"/>
                </a:cubicBezTo>
                <a:cubicBezTo>
                  <a:pt x="463" y="41"/>
                  <a:pt x="465" y="40"/>
                  <a:pt x="469" y="40"/>
                </a:cubicBezTo>
                <a:cubicBezTo>
                  <a:pt x="463" y="41"/>
                  <a:pt x="456" y="40"/>
                  <a:pt x="452" y="39"/>
                </a:cubicBezTo>
                <a:cubicBezTo>
                  <a:pt x="447" y="39"/>
                  <a:pt x="449" y="43"/>
                  <a:pt x="446" y="43"/>
                </a:cubicBezTo>
                <a:cubicBezTo>
                  <a:pt x="445" y="42"/>
                  <a:pt x="445" y="41"/>
                  <a:pt x="445" y="41"/>
                </a:cubicBezTo>
                <a:cubicBezTo>
                  <a:pt x="444" y="40"/>
                  <a:pt x="443" y="41"/>
                  <a:pt x="442" y="41"/>
                </a:cubicBezTo>
                <a:cubicBezTo>
                  <a:pt x="441" y="41"/>
                  <a:pt x="443" y="40"/>
                  <a:pt x="441" y="40"/>
                </a:cubicBezTo>
                <a:cubicBezTo>
                  <a:pt x="440" y="40"/>
                  <a:pt x="440" y="40"/>
                  <a:pt x="440" y="40"/>
                </a:cubicBezTo>
                <a:cubicBezTo>
                  <a:pt x="440" y="40"/>
                  <a:pt x="440" y="40"/>
                  <a:pt x="440" y="40"/>
                </a:cubicBezTo>
                <a:cubicBezTo>
                  <a:pt x="439" y="40"/>
                  <a:pt x="439" y="40"/>
                  <a:pt x="439" y="40"/>
                </a:cubicBezTo>
                <a:cubicBezTo>
                  <a:pt x="438" y="41"/>
                  <a:pt x="439" y="41"/>
                  <a:pt x="439" y="41"/>
                </a:cubicBezTo>
                <a:cubicBezTo>
                  <a:pt x="439" y="41"/>
                  <a:pt x="439" y="41"/>
                  <a:pt x="439" y="41"/>
                </a:cubicBezTo>
                <a:cubicBezTo>
                  <a:pt x="438" y="41"/>
                  <a:pt x="437" y="42"/>
                  <a:pt x="438" y="43"/>
                </a:cubicBezTo>
                <a:cubicBezTo>
                  <a:pt x="439" y="43"/>
                  <a:pt x="439" y="44"/>
                  <a:pt x="436" y="43"/>
                </a:cubicBezTo>
                <a:cubicBezTo>
                  <a:pt x="435" y="42"/>
                  <a:pt x="437" y="43"/>
                  <a:pt x="437" y="42"/>
                </a:cubicBezTo>
                <a:cubicBezTo>
                  <a:pt x="436" y="42"/>
                  <a:pt x="432" y="41"/>
                  <a:pt x="430" y="41"/>
                </a:cubicBezTo>
                <a:cubicBezTo>
                  <a:pt x="432" y="42"/>
                  <a:pt x="429" y="42"/>
                  <a:pt x="429" y="42"/>
                </a:cubicBezTo>
                <a:cubicBezTo>
                  <a:pt x="432" y="43"/>
                  <a:pt x="432" y="42"/>
                  <a:pt x="434" y="42"/>
                </a:cubicBezTo>
                <a:cubicBezTo>
                  <a:pt x="433" y="42"/>
                  <a:pt x="433" y="43"/>
                  <a:pt x="433" y="43"/>
                </a:cubicBezTo>
                <a:cubicBezTo>
                  <a:pt x="433" y="43"/>
                  <a:pt x="433" y="43"/>
                  <a:pt x="433" y="43"/>
                </a:cubicBezTo>
                <a:cubicBezTo>
                  <a:pt x="431" y="43"/>
                  <a:pt x="429" y="43"/>
                  <a:pt x="427" y="43"/>
                </a:cubicBezTo>
                <a:cubicBezTo>
                  <a:pt x="430" y="42"/>
                  <a:pt x="424" y="42"/>
                  <a:pt x="423" y="42"/>
                </a:cubicBezTo>
                <a:cubicBezTo>
                  <a:pt x="422" y="43"/>
                  <a:pt x="421" y="45"/>
                  <a:pt x="425" y="45"/>
                </a:cubicBezTo>
                <a:cubicBezTo>
                  <a:pt x="424" y="45"/>
                  <a:pt x="423" y="45"/>
                  <a:pt x="422" y="45"/>
                </a:cubicBezTo>
                <a:cubicBezTo>
                  <a:pt x="421" y="46"/>
                  <a:pt x="420" y="46"/>
                  <a:pt x="419" y="47"/>
                </a:cubicBezTo>
                <a:cubicBezTo>
                  <a:pt x="417" y="48"/>
                  <a:pt x="416" y="49"/>
                  <a:pt x="414" y="50"/>
                </a:cubicBezTo>
                <a:cubicBezTo>
                  <a:pt x="416" y="47"/>
                  <a:pt x="411" y="49"/>
                  <a:pt x="409" y="49"/>
                </a:cubicBezTo>
                <a:cubicBezTo>
                  <a:pt x="409" y="51"/>
                  <a:pt x="408" y="52"/>
                  <a:pt x="407" y="53"/>
                </a:cubicBezTo>
                <a:cubicBezTo>
                  <a:pt x="414" y="50"/>
                  <a:pt x="408" y="55"/>
                  <a:pt x="412" y="55"/>
                </a:cubicBezTo>
                <a:cubicBezTo>
                  <a:pt x="418" y="55"/>
                  <a:pt x="420" y="52"/>
                  <a:pt x="422" y="50"/>
                </a:cubicBezTo>
                <a:cubicBezTo>
                  <a:pt x="423" y="53"/>
                  <a:pt x="419" y="54"/>
                  <a:pt x="416" y="55"/>
                </a:cubicBezTo>
                <a:cubicBezTo>
                  <a:pt x="412" y="56"/>
                  <a:pt x="408" y="56"/>
                  <a:pt x="405" y="58"/>
                </a:cubicBezTo>
                <a:cubicBezTo>
                  <a:pt x="406" y="59"/>
                  <a:pt x="409" y="59"/>
                  <a:pt x="412" y="58"/>
                </a:cubicBezTo>
                <a:cubicBezTo>
                  <a:pt x="411" y="59"/>
                  <a:pt x="402" y="59"/>
                  <a:pt x="397" y="61"/>
                </a:cubicBezTo>
                <a:cubicBezTo>
                  <a:pt x="398" y="61"/>
                  <a:pt x="399" y="59"/>
                  <a:pt x="392" y="60"/>
                </a:cubicBezTo>
                <a:cubicBezTo>
                  <a:pt x="390" y="61"/>
                  <a:pt x="388" y="62"/>
                  <a:pt x="386" y="62"/>
                </a:cubicBezTo>
                <a:cubicBezTo>
                  <a:pt x="375" y="64"/>
                  <a:pt x="380" y="61"/>
                  <a:pt x="371" y="61"/>
                </a:cubicBezTo>
                <a:cubicBezTo>
                  <a:pt x="372" y="61"/>
                  <a:pt x="374" y="60"/>
                  <a:pt x="375" y="60"/>
                </a:cubicBezTo>
                <a:cubicBezTo>
                  <a:pt x="373" y="58"/>
                  <a:pt x="364" y="60"/>
                  <a:pt x="363" y="59"/>
                </a:cubicBezTo>
                <a:cubicBezTo>
                  <a:pt x="367" y="58"/>
                  <a:pt x="371" y="60"/>
                  <a:pt x="376" y="59"/>
                </a:cubicBezTo>
                <a:cubicBezTo>
                  <a:pt x="376" y="57"/>
                  <a:pt x="369" y="58"/>
                  <a:pt x="365" y="58"/>
                </a:cubicBezTo>
                <a:cubicBezTo>
                  <a:pt x="355" y="59"/>
                  <a:pt x="358" y="59"/>
                  <a:pt x="350" y="60"/>
                </a:cubicBezTo>
                <a:cubicBezTo>
                  <a:pt x="349" y="63"/>
                  <a:pt x="365" y="63"/>
                  <a:pt x="365" y="66"/>
                </a:cubicBezTo>
                <a:cubicBezTo>
                  <a:pt x="359" y="66"/>
                  <a:pt x="349" y="66"/>
                  <a:pt x="343" y="66"/>
                </a:cubicBezTo>
                <a:cubicBezTo>
                  <a:pt x="338" y="66"/>
                  <a:pt x="333" y="66"/>
                  <a:pt x="329" y="66"/>
                </a:cubicBezTo>
                <a:cubicBezTo>
                  <a:pt x="320" y="65"/>
                  <a:pt x="322" y="63"/>
                  <a:pt x="324" y="61"/>
                </a:cubicBezTo>
                <a:cubicBezTo>
                  <a:pt x="321" y="61"/>
                  <a:pt x="319" y="61"/>
                  <a:pt x="317" y="61"/>
                </a:cubicBezTo>
                <a:cubicBezTo>
                  <a:pt x="320" y="62"/>
                  <a:pt x="320" y="62"/>
                  <a:pt x="320" y="62"/>
                </a:cubicBezTo>
                <a:cubicBezTo>
                  <a:pt x="310" y="61"/>
                  <a:pt x="305" y="60"/>
                  <a:pt x="295" y="59"/>
                </a:cubicBezTo>
                <a:cubicBezTo>
                  <a:pt x="290" y="58"/>
                  <a:pt x="293" y="56"/>
                  <a:pt x="296" y="55"/>
                </a:cubicBezTo>
                <a:cubicBezTo>
                  <a:pt x="290" y="54"/>
                  <a:pt x="290" y="54"/>
                  <a:pt x="290" y="54"/>
                </a:cubicBezTo>
                <a:cubicBezTo>
                  <a:pt x="291" y="54"/>
                  <a:pt x="291" y="54"/>
                  <a:pt x="291" y="54"/>
                </a:cubicBezTo>
                <a:cubicBezTo>
                  <a:pt x="291" y="53"/>
                  <a:pt x="286" y="52"/>
                  <a:pt x="282" y="52"/>
                </a:cubicBezTo>
                <a:cubicBezTo>
                  <a:pt x="281" y="53"/>
                  <a:pt x="283" y="53"/>
                  <a:pt x="283" y="54"/>
                </a:cubicBezTo>
                <a:cubicBezTo>
                  <a:pt x="279" y="54"/>
                  <a:pt x="274" y="53"/>
                  <a:pt x="272" y="52"/>
                </a:cubicBezTo>
                <a:cubicBezTo>
                  <a:pt x="271" y="53"/>
                  <a:pt x="272" y="54"/>
                  <a:pt x="277" y="54"/>
                </a:cubicBezTo>
                <a:cubicBezTo>
                  <a:pt x="277" y="54"/>
                  <a:pt x="277" y="54"/>
                  <a:pt x="278" y="54"/>
                </a:cubicBezTo>
                <a:cubicBezTo>
                  <a:pt x="284" y="56"/>
                  <a:pt x="284" y="56"/>
                  <a:pt x="284" y="56"/>
                </a:cubicBezTo>
                <a:cubicBezTo>
                  <a:pt x="277" y="54"/>
                  <a:pt x="271" y="55"/>
                  <a:pt x="269" y="57"/>
                </a:cubicBezTo>
                <a:cubicBezTo>
                  <a:pt x="262" y="55"/>
                  <a:pt x="277" y="56"/>
                  <a:pt x="268" y="54"/>
                </a:cubicBezTo>
                <a:cubicBezTo>
                  <a:pt x="253" y="56"/>
                  <a:pt x="247" y="50"/>
                  <a:pt x="236" y="54"/>
                </a:cubicBezTo>
                <a:cubicBezTo>
                  <a:pt x="232" y="52"/>
                  <a:pt x="227" y="50"/>
                  <a:pt x="219" y="49"/>
                </a:cubicBezTo>
                <a:cubicBezTo>
                  <a:pt x="220" y="48"/>
                  <a:pt x="214" y="48"/>
                  <a:pt x="216" y="47"/>
                </a:cubicBezTo>
                <a:cubicBezTo>
                  <a:pt x="226" y="45"/>
                  <a:pt x="229" y="51"/>
                  <a:pt x="237" y="49"/>
                </a:cubicBezTo>
                <a:cubicBezTo>
                  <a:pt x="240" y="50"/>
                  <a:pt x="238" y="51"/>
                  <a:pt x="239" y="52"/>
                </a:cubicBezTo>
                <a:cubicBezTo>
                  <a:pt x="242" y="52"/>
                  <a:pt x="245" y="53"/>
                  <a:pt x="246" y="52"/>
                </a:cubicBezTo>
                <a:cubicBezTo>
                  <a:pt x="240" y="50"/>
                  <a:pt x="247" y="48"/>
                  <a:pt x="238" y="47"/>
                </a:cubicBezTo>
                <a:cubicBezTo>
                  <a:pt x="240" y="46"/>
                  <a:pt x="248" y="47"/>
                  <a:pt x="251" y="47"/>
                </a:cubicBezTo>
                <a:cubicBezTo>
                  <a:pt x="251" y="47"/>
                  <a:pt x="253" y="46"/>
                  <a:pt x="255" y="46"/>
                </a:cubicBezTo>
                <a:cubicBezTo>
                  <a:pt x="254" y="45"/>
                  <a:pt x="249" y="43"/>
                  <a:pt x="247" y="42"/>
                </a:cubicBezTo>
                <a:cubicBezTo>
                  <a:pt x="248" y="42"/>
                  <a:pt x="246" y="42"/>
                  <a:pt x="246" y="43"/>
                </a:cubicBezTo>
                <a:cubicBezTo>
                  <a:pt x="243" y="42"/>
                  <a:pt x="240" y="41"/>
                  <a:pt x="238" y="40"/>
                </a:cubicBezTo>
                <a:cubicBezTo>
                  <a:pt x="234" y="40"/>
                  <a:pt x="232" y="41"/>
                  <a:pt x="233" y="42"/>
                </a:cubicBezTo>
                <a:cubicBezTo>
                  <a:pt x="227" y="42"/>
                  <a:pt x="219" y="39"/>
                  <a:pt x="217" y="41"/>
                </a:cubicBezTo>
                <a:cubicBezTo>
                  <a:pt x="210" y="40"/>
                  <a:pt x="220" y="40"/>
                  <a:pt x="221" y="40"/>
                </a:cubicBezTo>
                <a:cubicBezTo>
                  <a:pt x="221" y="40"/>
                  <a:pt x="221" y="40"/>
                  <a:pt x="221" y="40"/>
                </a:cubicBezTo>
                <a:cubicBezTo>
                  <a:pt x="229" y="41"/>
                  <a:pt x="229" y="41"/>
                  <a:pt x="229" y="41"/>
                </a:cubicBezTo>
                <a:cubicBezTo>
                  <a:pt x="231" y="38"/>
                  <a:pt x="219" y="40"/>
                  <a:pt x="219" y="38"/>
                </a:cubicBezTo>
                <a:cubicBezTo>
                  <a:pt x="221" y="33"/>
                  <a:pt x="207" y="38"/>
                  <a:pt x="202" y="37"/>
                </a:cubicBezTo>
                <a:cubicBezTo>
                  <a:pt x="204" y="39"/>
                  <a:pt x="205" y="40"/>
                  <a:pt x="207" y="41"/>
                </a:cubicBezTo>
                <a:cubicBezTo>
                  <a:pt x="202" y="40"/>
                  <a:pt x="202" y="40"/>
                  <a:pt x="202" y="40"/>
                </a:cubicBezTo>
                <a:cubicBezTo>
                  <a:pt x="204" y="41"/>
                  <a:pt x="203" y="44"/>
                  <a:pt x="207" y="45"/>
                </a:cubicBezTo>
                <a:cubicBezTo>
                  <a:pt x="200" y="45"/>
                  <a:pt x="190" y="45"/>
                  <a:pt x="185" y="45"/>
                </a:cubicBezTo>
                <a:cubicBezTo>
                  <a:pt x="184" y="46"/>
                  <a:pt x="183" y="47"/>
                  <a:pt x="183" y="48"/>
                </a:cubicBezTo>
                <a:cubicBezTo>
                  <a:pt x="177" y="46"/>
                  <a:pt x="173" y="49"/>
                  <a:pt x="167" y="49"/>
                </a:cubicBezTo>
                <a:cubicBezTo>
                  <a:pt x="161" y="48"/>
                  <a:pt x="173" y="47"/>
                  <a:pt x="168" y="46"/>
                </a:cubicBezTo>
                <a:cubicBezTo>
                  <a:pt x="167" y="47"/>
                  <a:pt x="163" y="46"/>
                  <a:pt x="161" y="46"/>
                </a:cubicBezTo>
                <a:cubicBezTo>
                  <a:pt x="163" y="47"/>
                  <a:pt x="170" y="45"/>
                  <a:pt x="175" y="45"/>
                </a:cubicBezTo>
                <a:cubicBezTo>
                  <a:pt x="171" y="45"/>
                  <a:pt x="171" y="43"/>
                  <a:pt x="170" y="43"/>
                </a:cubicBezTo>
                <a:cubicBezTo>
                  <a:pt x="176" y="42"/>
                  <a:pt x="176" y="42"/>
                  <a:pt x="176" y="42"/>
                </a:cubicBezTo>
                <a:cubicBezTo>
                  <a:pt x="176" y="40"/>
                  <a:pt x="168" y="42"/>
                  <a:pt x="165" y="41"/>
                </a:cubicBezTo>
                <a:cubicBezTo>
                  <a:pt x="168" y="43"/>
                  <a:pt x="167" y="43"/>
                  <a:pt x="169" y="45"/>
                </a:cubicBezTo>
                <a:cubicBezTo>
                  <a:pt x="163" y="44"/>
                  <a:pt x="155" y="44"/>
                  <a:pt x="151" y="46"/>
                </a:cubicBezTo>
                <a:cubicBezTo>
                  <a:pt x="149" y="47"/>
                  <a:pt x="154" y="47"/>
                  <a:pt x="156" y="47"/>
                </a:cubicBezTo>
                <a:cubicBezTo>
                  <a:pt x="155" y="48"/>
                  <a:pt x="150" y="47"/>
                  <a:pt x="150" y="48"/>
                </a:cubicBezTo>
                <a:cubicBezTo>
                  <a:pt x="151" y="49"/>
                  <a:pt x="153" y="48"/>
                  <a:pt x="155" y="48"/>
                </a:cubicBezTo>
                <a:cubicBezTo>
                  <a:pt x="150" y="49"/>
                  <a:pt x="145" y="49"/>
                  <a:pt x="140" y="50"/>
                </a:cubicBezTo>
                <a:cubicBezTo>
                  <a:pt x="141" y="50"/>
                  <a:pt x="145" y="50"/>
                  <a:pt x="147" y="50"/>
                </a:cubicBezTo>
                <a:cubicBezTo>
                  <a:pt x="143" y="51"/>
                  <a:pt x="139" y="51"/>
                  <a:pt x="132" y="49"/>
                </a:cubicBezTo>
                <a:cubicBezTo>
                  <a:pt x="128" y="50"/>
                  <a:pt x="122" y="52"/>
                  <a:pt x="125" y="53"/>
                </a:cubicBezTo>
                <a:cubicBezTo>
                  <a:pt x="122" y="52"/>
                  <a:pt x="123" y="52"/>
                  <a:pt x="123" y="51"/>
                </a:cubicBezTo>
                <a:cubicBezTo>
                  <a:pt x="116" y="52"/>
                  <a:pt x="113" y="50"/>
                  <a:pt x="109" y="50"/>
                </a:cubicBezTo>
                <a:cubicBezTo>
                  <a:pt x="111" y="48"/>
                  <a:pt x="111" y="48"/>
                  <a:pt x="111" y="48"/>
                </a:cubicBezTo>
                <a:cubicBezTo>
                  <a:pt x="105" y="50"/>
                  <a:pt x="108" y="46"/>
                  <a:pt x="102" y="48"/>
                </a:cubicBezTo>
                <a:cubicBezTo>
                  <a:pt x="104" y="49"/>
                  <a:pt x="105" y="51"/>
                  <a:pt x="105" y="52"/>
                </a:cubicBezTo>
                <a:cubicBezTo>
                  <a:pt x="103" y="51"/>
                  <a:pt x="100" y="53"/>
                  <a:pt x="97" y="53"/>
                </a:cubicBezTo>
                <a:cubicBezTo>
                  <a:pt x="98" y="52"/>
                  <a:pt x="90" y="52"/>
                  <a:pt x="94" y="51"/>
                </a:cubicBezTo>
                <a:cubicBezTo>
                  <a:pt x="87" y="50"/>
                  <a:pt x="85" y="52"/>
                  <a:pt x="79" y="51"/>
                </a:cubicBezTo>
                <a:cubicBezTo>
                  <a:pt x="82" y="50"/>
                  <a:pt x="73" y="50"/>
                  <a:pt x="75" y="49"/>
                </a:cubicBezTo>
                <a:cubicBezTo>
                  <a:pt x="68" y="49"/>
                  <a:pt x="65" y="51"/>
                  <a:pt x="67" y="52"/>
                </a:cubicBezTo>
                <a:cubicBezTo>
                  <a:pt x="70" y="52"/>
                  <a:pt x="73" y="51"/>
                  <a:pt x="73" y="52"/>
                </a:cubicBezTo>
                <a:cubicBezTo>
                  <a:pt x="69" y="53"/>
                  <a:pt x="65" y="53"/>
                  <a:pt x="61" y="53"/>
                </a:cubicBezTo>
                <a:cubicBezTo>
                  <a:pt x="59" y="54"/>
                  <a:pt x="55" y="54"/>
                  <a:pt x="55" y="56"/>
                </a:cubicBezTo>
                <a:cubicBezTo>
                  <a:pt x="51" y="54"/>
                  <a:pt x="44" y="58"/>
                  <a:pt x="40" y="56"/>
                </a:cubicBezTo>
                <a:cubicBezTo>
                  <a:pt x="45" y="57"/>
                  <a:pt x="48" y="55"/>
                  <a:pt x="49" y="55"/>
                </a:cubicBezTo>
                <a:cubicBezTo>
                  <a:pt x="47" y="55"/>
                  <a:pt x="47" y="55"/>
                  <a:pt x="47" y="55"/>
                </a:cubicBezTo>
                <a:cubicBezTo>
                  <a:pt x="47" y="55"/>
                  <a:pt x="48" y="54"/>
                  <a:pt x="48" y="54"/>
                </a:cubicBezTo>
                <a:cubicBezTo>
                  <a:pt x="42" y="52"/>
                  <a:pt x="42" y="52"/>
                  <a:pt x="42" y="52"/>
                </a:cubicBezTo>
                <a:cubicBezTo>
                  <a:pt x="47" y="51"/>
                  <a:pt x="43" y="54"/>
                  <a:pt x="50" y="53"/>
                </a:cubicBezTo>
                <a:cubicBezTo>
                  <a:pt x="55" y="51"/>
                  <a:pt x="36" y="50"/>
                  <a:pt x="41" y="48"/>
                </a:cubicBezTo>
                <a:cubicBezTo>
                  <a:pt x="46" y="47"/>
                  <a:pt x="46" y="50"/>
                  <a:pt x="50" y="50"/>
                </a:cubicBezTo>
                <a:cubicBezTo>
                  <a:pt x="49" y="50"/>
                  <a:pt x="49" y="50"/>
                  <a:pt x="49" y="50"/>
                </a:cubicBezTo>
                <a:cubicBezTo>
                  <a:pt x="53" y="51"/>
                  <a:pt x="56" y="51"/>
                  <a:pt x="59" y="51"/>
                </a:cubicBezTo>
                <a:cubicBezTo>
                  <a:pt x="59" y="50"/>
                  <a:pt x="56" y="50"/>
                  <a:pt x="56" y="50"/>
                </a:cubicBezTo>
                <a:cubicBezTo>
                  <a:pt x="67" y="49"/>
                  <a:pt x="68" y="47"/>
                  <a:pt x="80" y="46"/>
                </a:cubicBezTo>
                <a:cubicBezTo>
                  <a:pt x="79" y="47"/>
                  <a:pt x="78" y="49"/>
                  <a:pt x="84" y="49"/>
                </a:cubicBezTo>
                <a:cubicBezTo>
                  <a:pt x="88" y="50"/>
                  <a:pt x="88" y="48"/>
                  <a:pt x="91" y="48"/>
                </a:cubicBezTo>
                <a:cubicBezTo>
                  <a:pt x="89" y="47"/>
                  <a:pt x="86" y="46"/>
                  <a:pt x="84" y="47"/>
                </a:cubicBezTo>
                <a:cubicBezTo>
                  <a:pt x="83" y="46"/>
                  <a:pt x="83" y="46"/>
                  <a:pt x="83" y="46"/>
                </a:cubicBezTo>
                <a:cubicBezTo>
                  <a:pt x="73" y="44"/>
                  <a:pt x="76" y="42"/>
                  <a:pt x="64" y="42"/>
                </a:cubicBezTo>
                <a:cubicBezTo>
                  <a:pt x="63" y="41"/>
                  <a:pt x="54" y="41"/>
                  <a:pt x="49" y="42"/>
                </a:cubicBezTo>
                <a:cubicBezTo>
                  <a:pt x="51" y="40"/>
                  <a:pt x="51" y="40"/>
                  <a:pt x="51" y="40"/>
                </a:cubicBezTo>
                <a:cubicBezTo>
                  <a:pt x="44" y="38"/>
                  <a:pt x="51" y="42"/>
                  <a:pt x="42" y="41"/>
                </a:cubicBezTo>
                <a:cubicBezTo>
                  <a:pt x="40" y="43"/>
                  <a:pt x="34" y="46"/>
                  <a:pt x="39" y="48"/>
                </a:cubicBezTo>
                <a:cubicBezTo>
                  <a:pt x="33" y="49"/>
                  <a:pt x="31" y="48"/>
                  <a:pt x="25" y="48"/>
                </a:cubicBezTo>
                <a:cubicBezTo>
                  <a:pt x="22" y="50"/>
                  <a:pt x="27" y="50"/>
                  <a:pt x="27" y="52"/>
                </a:cubicBezTo>
                <a:cubicBezTo>
                  <a:pt x="22" y="52"/>
                  <a:pt x="17" y="51"/>
                  <a:pt x="20" y="50"/>
                </a:cubicBezTo>
                <a:cubicBezTo>
                  <a:pt x="18" y="50"/>
                  <a:pt x="15" y="50"/>
                  <a:pt x="12" y="50"/>
                </a:cubicBezTo>
                <a:cubicBezTo>
                  <a:pt x="12" y="51"/>
                  <a:pt x="15" y="51"/>
                  <a:pt x="16" y="51"/>
                </a:cubicBezTo>
                <a:cubicBezTo>
                  <a:pt x="13" y="51"/>
                  <a:pt x="7" y="50"/>
                  <a:pt x="6" y="49"/>
                </a:cubicBezTo>
                <a:cubicBezTo>
                  <a:pt x="6" y="49"/>
                  <a:pt x="8" y="50"/>
                  <a:pt x="9" y="49"/>
                </a:cubicBezTo>
                <a:cubicBezTo>
                  <a:pt x="6" y="49"/>
                  <a:pt x="0" y="48"/>
                  <a:pt x="0" y="47"/>
                </a:cubicBezTo>
                <a:cubicBezTo>
                  <a:pt x="5" y="48"/>
                  <a:pt x="6" y="46"/>
                  <a:pt x="10" y="47"/>
                </a:cubicBezTo>
                <a:cubicBezTo>
                  <a:pt x="10" y="47"/>
                  <a:pt x="9" y="46"/>
                  <a:pt x="7" y="46"/>
                </a:cubicBezTo>
                <a:cubicBezTo>
                  <a:pt x="11" y="45"/>
                  <a:pt x="15" y="45"/>
                  <a:pt x="16" y="44"/>
                </a:cubicBezTo>
                <a:cubicBezTo>
                  <a:pt x="13" y="45"/>
                  <a:pt x="11" y="43"/>
                  <a:pt x="11" y="43"/>
                </a:cubicBezTo>
                <a:cubicBezTo>
                  <a:pt x="13" y="43"/>
                  <a:pt x="19" y="43"/>
                  <a:pt x="21" y="44"/>
                </a:cubicBezTo>
                <a:cubicBezTo>
                  <a:pt x="21" y="41"/>
                  <a:pt x="32" y="44"/>
                  <a:pt x="28" y="42"/>
                </a:cubicBezTo>
                <a:cubicBezTo>
                  <a:pt x="29" y="43"/>
                  <a:pt x="33" y="43"/>
                  <a:pt x="35" y="42"/>
                </a:cubicBezTo>
                <a:cubicBezTo>
                  <a:pt x="34" y="41"/>
                  <a:pt x="29" y="41"/>
                  <a:pt x="27" y="39"/>
                </a:cubicBezTo>
                <a:cubicBezTo>
                  <a:pt x="16" y="38"/>
                  <a:pt x="27" y="41"/>
                  <a:pt x="25" y="42"/>
                </a:cubicBezTo>
                <a:cubicBezTo>
                  <a:pt x="22" y="42"/>
                  <a:pt x="19" y="42"/>
                  <a:pt x="16" y="42"/>
                </a:cubicBezTo>
                <a:cubicBezTo>
                  <a:pt x="17" y="41"/>
                  <a:pt x="13" y="40"/>
                  <a:pt x="19" y="40"/>
                </a:cubicBezTo>
                <a:cubicBezTo>
                  <a:pt x="16" y="39"/>
                  <a:pt x="12" y="38"/>
                  <a:pt x="8" y="39"/>
                </a:cubicBezTo>
                <a:cubicBezTo>
                  <a:pt x="7" y="38"/>
                  <a:pt x="10" y="38"/>
                  <a:pt x="11" y="38"/>
                </a:cubicBezTo>
                <a:cubicBezTo>
                  <a:pt x="10" y="37"/>
                  <a:pt x="6" y="35"/>
                  <a:pt x="12" y="35"/>
                </a:cubicBezTo>
                <a:cubicBezTo>
                  <a:pt x="10" y="35"/>
                  <a:pt x="14" y="36"/>
                  <a:pt x="11" y="36"/>
                </a:cubicBezTo>
                <a:cubicBezTo>
                  <a:pt x="14" y="37"/>
                  <a:pt x="20" y="36"/>
                  <a:pt x="18" y="35"/>
                </a:cubicBezTo>
                <a:cubicBezTo>
                  <a:pt x="21" y="35"/>
                  <a:pt x="26" y="36"/>
                  <a:pt x="29" y="36"/>
                </a:cubicBezTo>
                <a:cubicBezTo>
                  <a:pt x="29" y="35"/>
                  <a:pt x="26" y="36"/>
                  <a:pt x="25" y="35"/>
                </a:cubicBezTo>
                <a:cubicBezTo>
                  <a:pt x="28" y="35"/>
                  <a:pt x="31" y="36"/>
                  <a:pt x="34" y="36"/>
                </a:cubicBezTo>
                <a:cubicBezTo>
                  <a:pt x="31" y="37"/>
                  <a:pt x="31" y="37"/>
                  <a:pt x="31" y="37"/>
                </a:cubicBezTo>
                <a:cubicBezTo>
                  <a:pt x="38" y="36"/>
                  <a:pt x="42" y="39"/>
                  <a:pt x="48" y="39"/>
                </a:cubicBezTo>
                <a:cubicBezTo>
                  <a:pt x="47" y="37"/>
                  <a:pt x="42" y="37"/>
                  <a:pt x="39" y="37"/>
                </a:cubicBezTo>
                <a:cubicBezTo>
                  <a:pt x="41" y="34"/>
                  <a:pt x="41" y="38"/>
                  <a:pt x="46" y="37"/>
                </a:cubicBezTo>
                <a:cubicBezTo>
                  <a:pt x="47" y="37"/>
                  <a:pt x="47" y="36"/>
                  <a:pt x="47" y="36"/>
                </a:cubicBezTo>
                <a:cubicBezTo>
                  <a:pt x="52" y="37"/>
                  <a:pt x="52" y="37"/>
                  <a:pt x="52" y="37"/>
                </a:cubicBezTo>
                <a:cubicBezTo>
                  <a:pt x="53" y="37"/>
                  <a:pt x="52" y="36"/>
                  <a:pt x="51" y="36"/>
                </a:cubicBezTo>
                <a:cubicBezTo>
                  <a:pt x="60" y="38"/>
                  <a:pt x="52" y="39"/>
                  <a:pt x="63" y="39"/>
                </a:cubicBezTo>
                <a:cubicBezTo>
                  <a:pt x="57" y="40"/>
                  <a:pt x="57" y="38"/>
                  <a:pt x="52" y="39"/>
                </a:cubicBezTo>
                <a:cubicBezTo>
                  <a:pt x="49" y="40"/>
                  <a:pt x="59" y="41"/>
                  <a:pt x="61" y="41"/>
                </a:cubicBezTo>
                <a:cubicBezTo>
                  <a:pt x="66" y="40"/>
                  <a:pt x="65" y="38"/>
                  <a:pt x="73" y="39"/>
                </a:cubicBezTo>
                <a:cubicBezTo>
                  <a:pt x="68" y="38"/>
                  <a:pt x="71" y="37"/>
                  <a:pt x="65" y="37"/>
                </a:cubicBezTo>
                <a:cubicBezTo>
                  <a:pt x="61" y="37"/>
                  <a:pt x="66" y="37"/>
                  <a:pt x="66" y="35"/>
                </a:cubicBezTo>
                <a:cubicBezTo>
                  <a:pt x="68" y="36"/>
                  <a:pt x="66" y="37"/>
                  <a:pt x="71" y="37"/>
                </a:cubicBezTo>
                <a:cubicBezTo>
                  <a:pt x="71" y="36"/>
                  <a:pt x="71" y="36"/>
                  <a:pt x="71" y="36"/>
                </a:cubicBezTo>
                <a:cubicBezTo>
                  <a:pt x="80" y="38"/>
                  <a:pt x="80" y="38"/>
                  <a:pt x="80" y="38"/>
                </a:cubicBezTo>
                <a:cubicBezTo>
                  <a:pt x="87" y="36"/>
                  <a:pt x="99" y="38"/>
                  <a:pt x="103" y="35"/>
                </a:cubicBezTo>
                <a:cubicBezTo>
                  <a:pt x="104" y="37"/>
                  <a:pt x="104" y="37"/>
                  <a:pt x="104" y="37"/>
                </a:cubicBezTo>
                <a:cubicBezTo>
                  <a:pt x="109" y="37"/>
                  <a:pt x="116" y="36"/>
                  <a:pt x="120" y="37"/>
                </a:cubicBezTo>
                <a:cubicBezTo>
                  <a:pt x="118" y="36"/>
                  <a:pt x="115" y="36"/>
                  <a:pt x="111" y="36"/>
                </a:cubicBezTo>
                <a:cubicBezTo>
                  <a:pt x="120" y="35"/>
                  <a:pt x="129" y="35"/>
                  <a:pt x="137" y="36"/>
                </a:cubicBezTo>
                <a:cubicBezTo>
                  <a:pt x="133" y="38"/>
                  <a:pt x="132" y="38"/>
                  <a:pt x="128" y="39"/>
                </a:cubicBezTo>
                <a:cubicBezTo>
                  <a:pt x="136" y="41"/>
                  <a:pt x="134" y="37"/>
                  <a:pt x="143" y="37"/>
                </a:cubicBezTo>
                <a:cubicBezTo>
                  <a:pt x="142" y="36"/>
                  <a:pt x="140" y="36"/>
                  <a:pt x="141" y="34"/>
                </a:cubicBezTo>
                <a:cubicBezTo>
                  <a:pt x="145" y="35"/>
                  <a:pt x="151" y="34"/>
                  <a:pt x="155" y="35"/>
                </a:cubicBezTo>
                <a:cubicBezTo>
                  <a:pt x="156" y="34"/>
                  <a:pt x="152" y="32"/>
                  <a:pt x="143" y="32"/>
                </a:cubicBezTo>
                <a:cubicBezTo>
                  <a:pt x="138" y="34"/>
                  <a:pt x="129" y="32"/>
                  <a:pt x="125" y="34"/>
                </a:cubicBezTo>
                <a:cubicBezTo>
                  <a:pt x="127" y="33"/>
                  <a:pt x="127" y="33"/>
                  <a:pt x="127" y="33"/>
                </a:cubicBezTo>
                <a:cubicBezTo>
                  <a:pt x="120" y="33"/>
                  <a:pt x="117" y="33"/>
                  <a:pt x="111" y="33"/>
                </a:cubicBezTo>
                <a:cubicBezTo>
                  <a:pt x="111" y="33"/>
                  <a:pt x="111" y="33"/>
                  <a:pt x="111" y="33"/>
                </a:cubicBezTo>
                <a:cubicBezTo>
                  <a:pt x="108" y="32"/>
                  <a:pt x="108" y="32"/>
                  <a:pt x="108" y="32"/>
                </a:cubicBezTo>
                <a:cubicBezTo>
                  <a:pt x="110" y="32"/>
                  <a:pt x="110" y="32"/>
                  <a:pt x="110" y="32"/>
                </a:cubicBezTo>
                <a:cubicBezTo>
                  <a:pt x="108" y="31"/>
                  <a:pt x="101" y="30"/>
                  <a:pt x="99" y="30"/>
                </a:cubicBezTo>
                <a:cubicBezTo>
                  <a:pt x="108" y="29"/>
                  <a:pt x="111" y="32"/>
                  <a:pt x="116" y="33"/>
                </a:cubicBezTo>
                <a:cubicBezTo>
                  <a:pt x="124" y="32"/>
                  <a:pt x="125" y="29"/>
                  <a:pt x="132" y="30"/>
                </a:cubicBezTo>
                <a:cubicBezTo>
                  <a:pt x="131" y="29"/>
                  <a:pt x="136" y="28"/>
                  <a:pt x="132" y="27"/>
                </a:cubicBezTo>
                <a:cubicBezTo>
                  <a:pt x="126" y="27"/>
                  <a:pt x="124" y="29"/>
                  <a:pt x="123" y="27"/>
                </a:cubicBezTo>
                <a:cubicBezTo>
                  <a:pt x="128" y="27"/>
                  <a:pt x="125" y="26"/>
                  <a:pt x="133" y="26"/>
                </a:cubicBezTo>
                <a:cubicBezTo>
                  <a:pt x="135" y="28"/>
                  <a:pt x="142" y="29"/>
                  <a:pt x="148" y="30"/>
                </a:cubicBezTo>
                <a:cubicBezTo>
                  <a:pt x="154" y="30"/>
                  <a:pt x="162" y="30"/>
                  <a:pt x="167" y="29"/>
                </a:cubicBezTo>
                <a:cubicBezTo>
                  <a:pt x="161" y="29"/>
                  <a:pt x="154" y="28"/>
                  <a:pt x="155" y="27"/>
                </a:cubicBezTo>
                <a:cubicBezTo>
                  <a:pt x="159" y="28"/>
                  <a:pt x="167" y="25"/>
                  <a:pt x="166" y="27"/>
                </a:cubicBezTo>
                <a:cubicBezTo>
                  <a:pt x="172" y="27"/>
                  <a:pt x="186" y="27"/>
                  <a:pt x="186" y="25"/>
                </a:cubicBezTo>
                <a:cubicBezTo>
                  <a:pt x="179" y="24"/>
                  <a:pt x="172" y="26"/>
                  <a:pt x="166" y="25"/>
                </a:cubicBezTo>
                <a:cubicBezTo>
                  <a:pt x="168" y="25"/>
                  <a:pt x="169" y="25"/>
                  <a:pt x="168" y="24"/>
                </a:cubicBezTo>
                <a:cubicBezTo>
                  <a:pt x="159" y="25"/>
                  <a:pt x="159" y="25"/>
                  <a:pt x="159" y="25"/>
                </a:cubicBezTo>
                <a:cubicBezTo>
                  <a:pt x="166" y="23"/>
                  <a:pt x="164" y="23"/>
                  <a:pt x="173" y="23"/>
                </a:cubicBezTo>
                <a:cubicBezTo>
                  <a:pt x="173" y="23"/>
                  <a:pt x="171" y="23"/>
                  <a:pt x="172" y="24"/>
                </a:cubicBezTo>
                <a:cubicBezTo>
                  <a:pt x="175" y="24"/>
                  <a:pt x="177" y="23"/>
                  <a:pt x="180" y="23"/>
                </a:cubicBezTo>
                <a:cubicBezTo>
                  <a:pt x="180" y="22"/>
                  <a:pt x="180" y="22"/>
                  <a:pt x="180" y="22"/>
                </a:cubicBezTo>
                <a:cubicBezTo>
                  <a:pt x="187" y="22"/>
                  <a:pt x="201" y="20"/>
                  <a:pt x="213" y="22"/>
                </a:cubicBezTo>
                <a:cubicBezTo>
                  <a:pt x="212" y="22"/>
                  <a:pt x="212" y="22"/>
                  <a:pt x="212" y="22"/>
                </a:cubicBezTo>
                <a:cubicBezTo>
                  <a:pt x="222" y="22"/>
                  <a:pt x="221" y="26"/>
                  <a:pt x="230" y="27"/>
                </a:cubicBezTo>
                <a:cubicBezTo>
                  <a:pt x="228" y="26"/>
                  <a:pt x="229" y="25"/>
                  <a:pt x="230" y="24"/>
                </a:cubicBezTo>
                <a:cubicBezTo>
                  <a:pt x="235" y="26"/>
                  <a:pt x="238" y="25"/>
                  <a:pt x="243" y="25"/>
                </a:cubicBezTo>
                <a:cubicBezTo>
                  <a:pt x="237" y="25"/>
                  <a:pt x="246" y="27"/>
                  <a:pt x="241" y="27"/>
                </a:cubicBezTo>
                <a:cubicBezTo>
                  <a:pt x="240" y="29"/>
                  <a:pt x="249" y="30"/>
                  <a:pt x="253" y="30"/>
                </a:cubicBezTo>
                <a:cubicBezTo>
                  <a:pt x="258" y="28"/>
                  <a:pt x="240" y="27"/>
                  <a:pt x="249" y="26"/>
                </a:cubicBezTo>
                <a:cubicBezTo>
                  <a:pt x="254" y="26"/>
                  <a:pt x="254" y="27"/>
                  <a:pt x="250" y="27"/>
                </a:cubicBezTo>
                <a:cubicBezTo>
                  <a:pt x="257" y="28"/>
                  <a:pt x="265" y="29"/>
                  <a:pt x="271" y="28"/>
                </a:cubicBezTo>
                <a:cubicBezTo>
                  <a:pt x="275" y="30"/>
                  <a:pt x="279" y="30"/>
                  <a:pt x="280" y="32"/>
                </a:cubicBezTo>
                <a:cubicBezTo>
                  <a:pt x="277" y="32"/>
                  <a:pt x="279" y="30"/>
                  <a:pt x="274" y="31"/>
                </a:cubicBezTo>
                <a:cubicBezTo>
                  <a:pt x="277" y="33"/>
                  <a:pt x="277" y="33"/>
                  <a:pt x="277" y="33"/>
                </a:cubicBezTo>
                <a:cubicBezTo>
                  <a:pt x="282" y="34"/>
                  <a:pt x="289" y="33"/>
                  <a:pt x="293" y="33"/>
                </a:cubicBezTo>
                <a:cubicBezTo>
                  <a:pt x="289" y="32"/>
                  <a:pt x="289" y="32"/>
                  <a:pt x="289" y="32"/>
                </a:cubicBezTo>
                <a:cubicBezTo>
                  <a:pt x="289" y="32"/>
                  <a:pt x="289" y="32"/>
                  <a:pt x="289" y="32"/>
                </a:cubicBezTo>
                <a:cubicBezTo>
                  <a:pt x="288" y="31"/>
                  <a:pt x="282" y="31"/>
                  <a:pt x="284" y="30"/>
                </a:cubicBezTo>
                <a:cubicBezTo>
                  <a:pt x="287" y="32"/>
                  <a:pt x="291" y="31"/>
                  <a:pt x="295" y="32"/>
                </a:cubicBezTo>
                <a:cubicBezTo>
                  <a:pt x="295" y="32"/>
                  <a:pt x="295" y="32"/>
                  <a:pt x="295" y="32"/>
                </a:cubicBezTo>
                <a:cubicBezTo>
                  <a:pt x="302" y="34"/>
                  <a:pt x="311" y="31"/>
                  <a:pt x="313" y="35"/>
                </a:cubicBezTo>
                <a:cubicBezTo>
                  <a:pt x="312" y="35"/>
                  <a:pt x="308" y="36"/>
                  <a:pt x="308" y="36"/>
                </a:cubicBezTo>
                <a:cubicBezTo>
                  <a:pt x="311" y="36"/>
                  <a:pt x="315" y="37"/>
                  <a:pt x="316" y="36"/>
                </a:cubicBezTo>
                <a:cubicBezTo>
                  <a:pt x="315" y="35"/>
                  <a:pt x="315" y="35"/>
                  <a:pt x="315" y="35"/>
                </a:cubicBezTo>
                <a:cubicBezTo>
                  <a:pt x="319" y="35"/>
                  <a:pt x="321" y="35"/>
                  <a:pt x="323" y="36"/>
                </a:cubicBezTo>
                <a:cubicBezTo>
                  <a:pt x="323" y="37"/>
                  <a:pt x="321" y="38"/>
                  <a:pt x="324" y="39"/>
                </a:cubicBezTo>
                <a:cubicBezTo>
                  <a:pt x="331" y="39"/>
                  <a:pt x="323" y="36"/>
                  <a:pt x="328" y="35"/>
                </a:cubicBezTo>
                <a:cubicBezTo>
                  <a:pt x="333" y="37"/>
                  <a:pt x="333" y="37"/>
                  <a:pt x="333" y="37"/>
                </a:cubicBezTo>
                <a:cubicBezTo>
                  <a:pt x="335" y="36"/>
                  <a:pt x="335" y="36"/>
                  <a:pt x="335" y="36"/>
                </a:cubicBezTo>
                <a:cubicBezTo>
                  <a:pt x="339" y="35"/>
                  <a:pt x="345" y="36"/>
                  <a:pt x="347" y="37"/>
                </a:cubicBezTo>
                <a:cubicBezTo>
                  <a:pt x="349" y="38"/>
                  <a:pt x="350" y="39"/>
                  <a:pt x="352" y="39"/>
                </a:cubicBezTo>
                <a:cubicBezTo>
                  <a:pt x="350" y="37"/>
                  <a:pt x="348" y="36"/>
                  <a:pt x="348" y="36"/>
                </a:cubicBezTo>
                <a:cubicBezTo>
                  <a:pt x="348" y="34"/>
                  <a:pt x="350" y="37"/>
                  <a:pt x="349" y="35"/>
                </a:cubicBezTo>
                <a:cubicBezTo>
                  <a:pt x="349" y="35"/>
                  <a:pt x="352" y="37"/>
                  <a:pt x="354" y="37"/>
                </a:cubicBezTo>
                <a:cubicBezTo>
                  <a:pt x="356" y="38"/>
                  <a:pt x="353" y="36"/>
                  <a:pt x="352" y="36"/>
                </a:cubicBezTo>
                <a:cubicBezTo>
                  <a:pt x="356" y="38"/>
                  <a:pt x="356" y="37"/>
                  <a:pt x="357" y="37"/>
                </a:cubicBezTo>
                <a:cubicBezTo>
                  <a:pt x="355" y="36"/>
                  <a:pt x="355" y="36"/>
                  <a:pt x="355" y="36"/>
                </a:cubicBezTo>
                <a:cubicBezTo>
                  <a:pt x="356" y="36"/>
                  <a:pt x="357" y="36"/>
                  <a:pt x="359" y="36"/>
                </a:cubicBezTo>
                <a:cubicBezTo>
                  <a:pt x="359" y="36"/>
                  <a:pt x="362" y="37"/>
                  <a:pt x="363" y="37"/>
                </a:cubicBezTo>
                <a:cubicBezTo>
                  <a:pt x="363" y="37"/>
                  <a:pt x="363" y="37"/>
                  <a:pt x="363" y="37"/>
                </a:cubicBezTo>
                <a:cubicBezTo>
                  <a:pt x="367" y="38"/>
                  <a:pt x="364" y="38"/>
                  <a:pt x="363" y="39"/>
                </a:cubicBezTo>
                <a:cubicBezTo>
                  <a:pt x="361" y="39"/>
                  <a:pt x="359" y="39"/>
                  <a:pt x="361" y="41"/>
                </a:cubicBezTo>
                <a:cubicBezTo>
                  <a:pt x="362" y="41"/>
                  <a:pt x="362" y="42"/>
                  <a:pt x="364" y="42"/>
                </a:cubicBezTo>
                <a:cubicBezTo>
                  <a:pt x="365" y="41"/>
                  <a:pt x="364" y="41"/>
                  <a:pt x="364" y="41"/>
                </a:cubicBezTo>
                <a:cubicBezTo>
                  <a:pt x="366" y="41"/>
                  <a:pt x="369" y="42"/>
                  <a:pt x="367" y="42"/>
                </a:cubicBezTo>
                <a:cubicBezTo>
                  <a:pt x="372" y="44"/>
                  <a:pt x="374" y="42"/>
                  <a:pt x="378" y="41"/>
                </a:cubicBezTo>
                <a:cubicBezTo>
                  <a:pt x="375" y="40"/>
                  <a:pt x="371" y="41"/>
                  <a:pt x="368" y="40"/>
                </a:cubicBezTo>
                <a:cubicBezTo>
                  <a:pt x="369" y="40"/>
                  <a:pt x="372" y="41"/>
                  <a:pt x="371" y="40"/>
                </a:cubicBezTo>
                <a:cubicBezTo>
                  <a:pt x="367" y="39"/>
                  <a:pt x="367" y="39"/>
                  <a:pt x="367" y="39"/>
                </a:cubicBezTo>
                <a:cubicBezTo>
                  <a:pt x="370" y="38"/>
                  <a:pt x="371" y="39"/>
                  <a:pt x="375" y="40"/>
                </a:cubicBezTo>
                <a:cubicBezTo>
                  <a:pt x="378" y="40"/>
                  <a:pt x="379" y="40"/>
                  <a:pt x="379" y="39"/>
                </a:cubicBezTo>
                <a:cubicBezTo>
                  <a:pt x="378" y="39"/>
                  <a:pt x="378" y="39"/>
                  <a:pt x="378" y="39"/>
                </a:cubicBezTo>
                <a:cubicBezTo>
                  <a:pt x="378" y="38"/>
                  <a:pt x="378" y="38"/>
                  <a:pt x="378" y="38"/>
                </a:cubicBezTo>
                <a:cubicBezTo>
                  <a:pt x="377" y="38"/>
                  <a:pt x="377" y="38"/>
                  <a:pt x="376" y="38"/>
                </a:cubicBezTo>
                <a:cubicBezTo>
                  <a:pt x="376" y="37"/>
                  <a:pt x="378" y="36"/>
                  <a:pt x="380" y="36"/>
                </a:cubicBezTo>
                <a:cubicBezTo>
                  <a:pt x="382" y="35"/>
                  <a:pt x="385" y="34"/>
                  <a:pt x="387" y="33"/>
                </a:cubicBezTo>
                <a:cubicBezTo>
                  <a:pt x="386" y="32"/>
                  <a:pt x="386" y="32"/>
                  <a:pt x="386" y="31"/>
                </a:cubicBezTo>
                <a:cubicBezTo>
                  <a:pt x="385" y="33"/>
                  <a:pt x="382" y="34"/>
                  <a:pt x="378" y="34"/>
                </a:cubicBezTo>
                <a:cubicBezTo>
                  <a:pt x="375" y="35"/>
                  <a:pt x="372" y="35"/>
                  <a:pt x="372" y="36"/>
                </a:cubicBezTo>
                <a:cubicBezTo>
                  <a:pt x="373" y="34"/>
                  <a:pt x="371" y="33"/>
                  <a:pt x="367" y="34"/>
                </a:cubicBezTo>
                <a:cubicBezTo>
                  <a:pt x="365" y="34"/>
                  <a:pt x="363" y="35"/>
                  <a:pt x="361" y="35"/>
                </a:cubicBezTo>
                <a:cubicBezTo>
                  <a:pt x="360" y="36"/>
                  <a:pt x="360" y="36"/>
                  <a:pt x="360" y="36"/>
                </a:cubicBezTo>
                <a:cubicBezTo>
                  <a:pt x="359" y="36"/>
                  <a:pt x="359" y="36"/>
                  <a:pt x="359" y="36"/>
                </a:cubicBezTo>
                <a:cubicBezTo>
                  <a:pt x="358" y="36"/>
                  <a:pt x="358" y="36"/>
                  <a:pt x="357" y="36"/>
                </a:cubicBezTo>
                <a:cubicBezTo>
                  <a:pt x="357" y="36"/>
                  <a:pt x="358" y="35"/>
                  <a:pt x="358" y="35"/>
                </a:cubicBezTo>
                <a:cubicBezTo>
                  <a:pt x="358" y="35"/>
                  <a:pt x="358" y="35"/>
                  <a:pt x="358" y="35"/>
                </a:cubicBezTo>
                <a:cubicBezTo>
                  <a:pt x="359" y="35"/>
                  <a:pt x="359" y="34"/>
                  <a:pt x="360" y="34"/>
                </a:cubicBezTo>
                <a:cubicBezTo>
                  <a:pt x="360" y="33"/>
                  <a:pt x="361" y="32"/>
                  <a:pt x="361" y="31"/>
                </a:cubicBezTo>
                <a:cubicBezTo>
                  <a:pt x="366" y="30"/>
                  <a:pt x="369" y="27"/>
                  <a:pt x="373" y="25"/>
                </a:cubicBezTo>
                <a:cubicBezTo>
                  <a:pt x="377" y="23"/>
                  <a:pt x="382" y="22"/>
                  <a:pt x="390" y="21"/>
                </a:cubicBezTo>
                <a:cubicBezTo>
                  <a:pt x="394" y="19"/>
                  <a:pt x="383" y="22"/>
                  <a:pt x="388" y="20"/>
                </a:cubicBezTo>
                <a:cubicBezTo>
                  <a:pt x="391" y="19"/>
                  <a:pt x="394" y="18"/>
                  <a:pt x="396" y="18"/>
                </a:cubicBezTo>
                <a:cubicBezTo>
                  <a:pt x="398" y="18"/>
                  <a:pt x="399" y="17"/>
                  <a:pt x="401" y="17"/>
                </a:cubicBezTo>
                <a:cubicBezTo>
                  <a:pt x="403" y="17"/>
                  <a:pt x="405" y="16"/>
                  <a:pt x="405" y="16"/>
                </a:cubicBezTo>
                <a:cubicBezTo>
                  <a:pt x="405" y="16"/>
                  <a:pt x="407" y="16"/>
                  <a:pt x="406" y="16"/>
                </a:cubicBezTo>
                <a:cubicBezTo>
                  <a:pt x="409" y="16"/>
                  <a:pt x="409" y="16"/>
                  <a:pt x="409" y="16"/>
                </a:cubicBezTo>
                <a:cubicBezTo>
                  <a:pt x="410" y="16"/>
                  <a:pt x="412" y="15"/>
                  <a:pt x="414" y="15"/>
                </a:cubicBezTo>
                <a:cubicBezTo>
                  <a:pt x="417" y="15"/>
                  <a:pt x="420" y="15"/>
                  <a:pt x="424" y="15"/>
                </a:cubicBezTo>
                <a:cubicBezTo>
                  <a:pt x="430" y="14"/>
                  <a:pt x="428" y="13"/>
                  <a:pt x="430" y="12"/>
                </a:cubicBezTo>
                <a:cubicBezTo>
                  <a:pt x="445" y="11"/>
                  <a:pt x="456" y="12"/>
                  <a:pt x="465" y="12"/>
                </a:cubicBezTo>
                <a:cubicBezTo>
                  <a:pt x="474" y="13"/>
                  <a:pt x="483" y="15"/>
                  <a:pt x="495" y="15"/>
                </a:cubicBezTo>
                <a:cubicBezTo>
                  <a:pt x="492" y="14"/>
                  <a:pt x="492" y="14"/>
                  <a:pt x="492" y="14"/>
                </a:cubicBezTo>
                <a:cubicBezTo>
                  <a:pt x="498" y="14"/>
                  <a:pt x="502" y="14"/>
                  <a:pt x="504" y="16"/>
                </a:cubicBezTo>
                <a:cubicBezTo>
                  <a:pt x="513" y="13"/>
                  <a:pt x="523" y="20"/>
                  <a:pt x="533" y="17"/>
                </a:cubicBezTo>
                <a:cubicBezTo>
                  <a:pt x="543" y="18"/>
                  <a:pt x="541" y="21"/>
                  <a:pt x="548" y="22"/>
                </a:cubicBezTo>
                <a:cubicBezTo>
                  <a:pt x="548" y="21"/>
                  <a:pt x="547" y="20"/>
                  <a:pt x="551" y="20"/>
                </a:cubicBezTo>
                <a:cubicBezTo>
                  <a:pt x="563" y="22"/>
                  <a:pt x="573" y="24"/>
                  <a:pt x="583" y="26"/>
                </a:cubicBezTo>
                <a:cubicBezTo>
                  <a:pt x="598" y="29"/>
                  <a:pt x="598" y="29"/>
                  <a:pt x="598" y="29"/>
                </a:cubicBezTo>
                <a:cubicBezTo>
                  <a:pt x="606" y="30"/>
                  <a:pt x="606" y="30"/>
                  <a:pt x="606" y="30"/>
                </a:cubicBezTo>
                <a:cubicBezTo>
                  <a:pt x="615" y="32"/>
                  <a:pt x="615" y="32"/>
                  <a:pt x="615" y="32"/>
                </a:cubicBezTo>
                <a:cubicBezTo>
                  <a:pt x="615" y="31"/>
                  <a:pt x="614" y="31"/>
                  <a:pt x="613" y="31"/>
                </a:cubicBezTo>
                <a:cubicBezTo>
                  <a:pt x="628" y="33"/>
                  <a:pt x="639" y="38"/>
                  <a:pt x="651" y="38"/>
                </a:cubicBezTo>
                <a:cubicBezTo>
                  <a:pt x="653" y="38"/>
                  <a:pt x="659" y="39"/>
                  <a:pt x="656" y="41"/>
                </a:cubicBezTo>
                <a:cubicBezTo>
                  <a:pt x="653" y="40"/>
                  <a:pt x="652" y="42"/>
                  <a:pt x="651" y="43"/>
                </a:cubicBezTo>
                <a:cubicBezTo>
                  <a:pt x="656" y="44"/>
                  <a:pt x="658" y="44"/>
                  <a:pt x="659" y="43"/>
                </a:cubicBezTo>
                <a:cubicBezTo>
                  <a:pt x="659" y="42"/>
                  <a:pt x="660" y="42"/>
                  <a:pt x="662" y="42"/>
                </a:cubicBezTo>
                <a:cubicBezTo>
                  <a:pt x="664" y="40"/>
                  <a:pt x="660" y="40"/>
                  <a:pt x="661" y="38"/>
                </a:cubicBezTo>
                <a:cubicBezTo>
                  <a:pt x="662" y="39"/>
                  <a:pt x="664" y="39"/>
                  <a:pt x="665" y="40"/>
                </a:cubicBezTo>
                <a:cubicBezTo>
                  <a:pt x="667" y="39"/>
                  <a:pt x="671" y="40"/>
                  <a:pt x="672" y="39"/>
                </a:cubicBezTo>
                <a:cubicBezTo>
                  <a:pt x="672" y="40"/>
                  <a:pt x="670" y="37"/>
                  <a:pt x="670" y="38"/>
                </a:cubicBezTo>
                <a:cubicBezTo>
                  <a:pt x="670" y="38"/>
                  <a:pt x="670" y="39"/>
                  <a:pt x="670" y="39"/>
                </a:cubicBezTo>
                <a:cubicBezTo>
                  <a:pt x="667" y="39"/>
                  <a:pt x="668" y="38"/>
                  <a:pt x="665" y="37"/>
                </a:cubicBezTo>
                <a:cubicBezTo>
                  <a:pt x="667" y="38"/>
                  <a:pt x="671" y="38"/>
                  <a:pt x="673" y="38"/>
                </a:cubicBezTo>
                <a:cubicBezTo>
                  <a:pt x="674" y="39"/>
                  <a:pt x="675" y="38"/>
                  <a:pt x="678" y="39"/>
                </a:cubicBezTo>
                <a:cubicBezTo>
                  <a:pt x="678" y="39"/>
                  <a:pt x="678" y="39"/>
                  <a:pt x="678" y="39"/>
                </a:cubicBezTo>
                <a:cubicBezTo>
                  <a:pt x="679" y="39"/>
                  <a:pt x="681" y="39"/>
                  <a:pt x="682" y="40"/>
                </a:cubicBezTo>
                <a:cubicBezTo>
                  <a:pt x="681" y="39"/>
                  <a:pt x="680" y="38"/>
                  <a:pt x="679" y="38"/>
                </a:cubicBezTo>
                <a:cubicBezTo>
                  <a:pt x="680" y="38"/>
                  <a:pt x="680" y="39"/>
                  <a:pt x="682" y="39"/>
                </a:cubicBezTo>
                <a:cubicBezTo>
                  <a:pt x="685" y="39"/>
                  <a:pt x="689" y="36"/>
                  <a:pt x="683" y="35"/>
                </a:cubicBezTo>
                <a:cubicBezTo>
                  <a:pt x="684" y="35"/>
                  <a:pt x="687" y="35"/>
                  <a:pt x="687" y="34"/>
                </a:cubicBezTo>
                <a:cubicBezTo>
                  <a:pt x="685" y="34"/>
                  <a:pt x="685" y="34"/>
                  <a:pt x="684" y="34"/>
                </a:cubicBezTo>
                <a:cubicBezTo>
                  <a:pt x="683" y="33"/>
                  <a:pt x="684" y="31"/>
                  <a:pt x="680" y="30"/>
                </a:cubicBezTo>
                <a:cubicBezTo>
                  <a:pt x="679" y="28"/>
                  <a:pt x="678" y="26"/>
                  <a:pt x="678" y="23"/>
                </a:cubicBezTo>
                <a:cubicBezTo>
                  <a:pt x="678" y="21"/>
                  <a:pt x="678" y="19"/>
                  <a:pt x="680" y="17"/>
                </a:cubicBezTo>
                <a:cubicBezTo>
                  <a:pt x="682" y="15"/>
                  <a:pt x="685" y="13"/>
                  <a:pt x="689" y="12"/>
                </a:cubicBezTo>
                <a:cubicBezTo>
                  <a:pt x="686" y="13"/>
                  <a:pt x="683" y="16"/>
                  <a:pt x="683" y="18"/>
                </a:cubicBezTo>
                <a:cubicBezTo>
                  <a:pt x="683" y="20"/>
                  <a:pt x="684" y="20"/>
                  <a:pt x="687" y="18"/>
                </a:cubicBezTo>
                <a:cubicBezTo>
                  <a:pt x="688" y="17"/>
                  <a:pt x="690" y="15"/>
                  <a:pt x="693" y="14"/>
                </a:cubicBezTo>
                <a:cubicBezTo>
                  <a:pt x="696" y="12"/>
                  <a:pt x="699" y="11"/>
                  <a:pt x="703" y="10"/>
                </a:cubicBezTo>
                <a:cubicBezTo>
                  <a:pt x="701" y="10"/>
                  <a:pt x="705" y="8"/>
                  <a:pt x="708" y="7"/>
                </a:cubicBezTo>
                <a:cubicBezTo>
                  <a:pt x="710" y="7"/>
                  <a:pt x="711" y="6"/>
                  <a:pt x="704" y="7"/>
                </a:cubicBezTo>
                <a:cubicBezTo>
                  <a:pt x="704" y="6"/>
                  <a:pt x="711" y="4"/>
                  <a:pt x="717" y="4"/>
                </a:cubicBezTo>
                <a:cubicBezTo>
                  <a:pt x="723" y="3"/>
                  <a:pt x="727" y="3"/>
                  <a:pt x="726" y="2"/>
                </a:cubicBezTo>
                <a:cubicBezTo>
                  <a:pt x="729" y="2"/>
                  <a:pt x="741" y="1"/>
                  <a:pt x="746" y="2"/>
                </a:cubicBezTo>
                <a:cubicBezTo>
                  <a:pt x="747" y="1"/>
                  <a:pt x="739" y="1"/>
                  <a:pt x="739" y="1"/>
                </a:cubicBezTo>
                <a:cubicBezTo>
                  <a:pt x="745" y="1"/>
                  <a:pt x="745" y="1"/>
                  <a:pt x="745" y="1"/>
                </a:cubicBezTo>
                <a:cubicBezTo>
                  <a:pt x="744" y="0"/>
                  <a:pt x="744" y="0"/>
                  <a:pt x="744" y="0"/>
                </a:cubicBezTo>
                <a:cubicBezTo>
                  <a:pt x="746" y="0"/>
                  <a:pt x="747" y="0"/>
                  <a:pt x="748" y="0"/>
                </a:cubicBezTo>
                <a:cubicBezTo>
                  <a:pt x="749" y="0"/>
                  <a:pt x="751" y="0"/>
                  <a:pt x="752" y="0"/>
                </a:cubicBezTo>
                <a:cubicBezTo>
                  <a:pt x="755" y="0"/>
                  <a:pt x="757" y="0"/>
                  <a:pt x="759" y="0"/>
                </a:cubicBezTo>
                <a:cubicBezTo>
                  <a:pt x="763" y="1"/>
                  <a:pt x="765" y="2"/>
                  <a:pt x="768" y="2"/>
                </a:cubicBezTo>
                <a:cubicBezTo>
                  <a:pt x="768" y="2"/>
                  <a:pt x="768" y="2"/>
                  <a:pt x="768" y="2"/>
                </a:cubicBezTo>
                <a:cubicBezTo>
                  <a:pt x="772" y="2"/>
                  <a:pt x="772" y="2"/>
                  <a:pt x="772" y="2"/>
                </a:cubicBezTo>
                <a:cubicBezTo>
                  <a:pt x="771" y="2"/>
                  <a:pt x="769" y="1"/>
                  <a:pt x="767" y="0"/>
                </a:cubicBezTo>
                <a:cubicBezTo>
                  <a:pt x="775" y="1"/>
                  <a:pt x="778" y="3"/>
                  <a:pt x="785" y="3"/>
                </a:cubicBezTo>
                <a:cubicBezTo>
                  <a:pt x="785" y="3"/>
                  <a:pt x="785" y="3"/>
                  <a:pt x="785" y="3"/>
                </a:cubicBezTo>
                <a:cubicBezTo>
                  <a:pt x="789" y="3"/>
                  <a:pt x="789" y="3"/>
                  <a:pt x="789" y="3"/>
                </a:cubicBezTo>
                <a:cubicBezTo>
                  <a:pt x="789" y="3"/>
                  <a:pt x="789" y="3"/>
                  <a:pt x="789" y="3"/>
                </a:cubicBezTo>
                <a:cubicBezTo>
                  <a:pt x="792" y="5"/>
                  <a:pt x="801" y="5"/>
                  <a:pt x="804" y="6"/>
                </a:cubicBezTo>
                <a:cubicBezTo>
                  <a:pt x="807" y="6"/>
                  <a:pt x="810" y="4"/>
                  <a:pt x="813" y="6"/>
                </a:cubicBezTo>
                <a:cubicBezTo>
                  <a:pt x="813" y="4"/>
                  <a:pt x="813" y="4"/>
                  <a:pt x="813" y="4"/>
                </a:cubicBezTo>
                <a:cubicBezTo>
                  <a:pt x="805" y="3"/>
                  <a:pt x="809" y="5"/>
                  <a:pt x="800" y="4"/>
                </a:cubicBezTo>
                <a:cubicBezTo>
                  <a:pt x="809" y="1"/>
                  <a:pt x="828" y="3"/>
                  <a:pt x="840" y="4"/>
                </a:cubicBezTo>
                <a:cubicBezTo>
                  <a:pt x="849" y="6"/>
                  <a:pt x="867" y="4"/>
                  <a:pt x="870" y="8"/>
                </a:cubicBezTo>
                <a:cubicBezTo>
                  <a:pt x="869" y="7"/>
                  <a:pt x="869" y="7"/>
                  <a:pt x="869" y="7"/>
                </a:cubicBezTo>
                <a:cubicBezTo>
                  <a:pt x="887" y="7"/>
                  <a:pt x="887" y="7"/>
                  <a:pt x="887" y="7"/>
                </a:cubicBezTo>
                <a:cubicBezTo>
                  <a:pt x="901" y="8"/>
                  <a:pt x="916" y="8"/>
                  <a:pt x="926" y="11"/>
                </a:cubicBezTo>
                <a:cubicBezTo>
                  <a:pt x="929" y="10"/>
                  <a:pt x="929" y="10"/>
                  <a:pt x="929" y="10"/>
                </a:cubicBezTo>
                <a:cubicBezTo>
                  <a:pt x="938" y="14"/>
                  <a:pt x="966" y="14"/>
                  <a:pt x="971" y="18"/>
                </a:cubicBezTo>
                <a:cubicBezTo>
                  <a:pt x="978" y="18"/>
                  <a:pt x="970" y="17"/>
                  <a:pt x="970" y="16"/>
                </a:cubicBezTo>
                <a:cubicBezTo>
                  <a:pt x="975" y="16"/>
                  <a:pt x="981" y="19"/>
                  <a:pt x="987" y="17"/>
                </a:cubicBezTo>
                <a:cubicBezTo>
                  <a:pt x="987" y="17"/>
                  <a:pt x="980" y="16"/>
                  <a:pt x="984" y="16"/>
                </a:cubicBezTo>
                <a:cubicBezTo>
                  <a:pt x="987" y="15"/>
                  <a:pt x="988" y="18"/>
                  <a:pt x="992" y="16"/>
                </a:cubicBezTo>
                <a:cubicBezTo>
                  <a:pt x="990" y="18"/>
                  <a:pt x="997" y="20"/>
                  <a:pt x="1003" y="20"/>
                </a:cubicBezTo>
                <a:cubicBezTo>
                  <a:pt x="1002" y="20"/>
                  <a:pt x="1002" y="20"/>
                  <a:pt x="1001" y="20"/>
                </a:cubicBezTo>
                <a:cubicBezTo>
                  <a:pt x="1000" y="21"/>
                  <a:pt x="1004" y="21"/>
                  <a:pt x="1007" y="21"/>
                </a:cubicBezTo>
                <a:cubicBezTo>
                  <a:pt x="1007" y="21"/>
                  <a:pt x="1006" y="21"/>
                  <a:pt x="1006" y="21"/>
                </a:cubicBezTo>
                <a:cubicBezTo>
                  <a:pt x="1034" y="24"/>
                  <a:pt x="1069" y="26"/>
                  <a:pt x="1098" y="24"/>
                </a:cubicBezTo>
                <a:cubicBezTo>
                  <a:pt x="1093" y="23"/>
                  <a:pt x="1093" y="23"/>
                  <a:pt x="1093" y="23"/>
                </a:cubicBezTo>
                <a:cubicBezTo>
                  <a:pt x="1097" y="24"/>
                  <a:pt x="1104" y="23"/>
                  <a:pt x="1106" y="22"/>
                </a:cubicBezTo>
                <a:cubicBezTo>
                  <a:pt x="1106" y="22"/>
                  <a:pt x="1106" y="22"/>
                  <a:pt x="1106" y="22"/>
                </a:cubicBezTo>
                <a:cubicBezTo>
                  <a:pt x="1109" y="21"/>
                  <a:pt x="1111" y="21"/>
                  <a:pt x="1113" y="22"/>
                </a:cubicBezTo>
                <a:cubicBezTo>
                  <a:pt x="1115" y="22"/>
                  <a:pt x="1117" y="22"/>
                  <a:pt x="1119" y="21"/>
                </a:cubicBezTo>
                <a:cubicBezTo>
                  <a:pt x="1118" y="21"/>
                  <a:pt x="1118" y="21"/>
                  <a:pt x="1118" y="21"/>
                </a:cubicBezTo>
                <a:cubicBezTo>
                  <a:pt x="1125" y="20"/>
                  <a:pt x="1125" y="17"/>
                  <a:pt x="1131" y="16"/>
                </a:cubicBezTo>
                <a:cubicBezTo>
                  <a:pt x="1132" y="14"/>
                  <a:pt x="1129" y="14"/>
                  <a:pt x="1128" y="12"/>
                </a:cubicBezTo>
                <a:cubicBezTo>
                  <a:pt x="1129" y="12"/>
                  <a:pt x="1131" y="12"/>
                  <a:pt x="1132" y="12"/>
                </a:cubicBezTo>
                <a:cubicBezTo>
                  <a:pt x="1132" y="12"/>
                  <a:pt x="1132" y="12"/>
                  <a:pt x="1132" y="12"/>
                </a:cubicBezTo>
                <a:cubicBezTo>
                  <a:pt x="1135" y="13"/>
                  <a:pt x="1134" y="12"/>
                  <a:pt x="1135" y="11"/>
                </a:cubicBezTo>
                <a:cubicBezTo>
                  <a:pt x="1139" y="12"/>
                  <a:pt x="1146" y="13"/>
                  <a:pt x="1151" y="17"/>
                </a:cubicBezTo>
                <a:cubicBezTo>
                  <a:pt x="1148" y="19"/>
                  <a:pt x="1157" y="21"/>
                  <a:pt x="1151" y="24"/>
                </a:cubicBezTo>
                <a:cubicBezTo>
                  <a:pt x="1147" y="23"/>
                  <a:pt x="1146" y="25"/>
                  <a:pt x="1144" y="26"/>
                </a:cubicBezTo>
                <a:cubicBezTo>
                  <a:pt x="1143" y="27"/>
                  <a:pt x="1140" y="28"/>
                  <a:pt x="1135" y="28"/>
                </a:cubicBezTo>
                <a:cubicBezTo>
                  <a:pt x="1141" y="29"/>
                  <a:pt x="1127" y="30"/>
                  <a:pt x="1136" y="31"/>
                </a:cubicBezTo>
                <a:cubicBezTo>
                  <a:pt x="1135" y="32"/>
                  <a:pt x="1130" y="32"/>
                  <a:pt x="1125" y="32"/>
                </a:cubicBezTo>
                <a:cubicBezTo>
                  <a:pt x="1120" y="32"/>
                  <a:pt x="1115" y="32"/>
                  <a:pt x="1113" y="33"/>
                </a:cubicBezTo>
                <a:cubicBezTo>
                  <a:pt x="1114" y="34"/>
                  <a:pt x="1114" y="34"/>
                  <a:pt x="1116" y="34"/>
                </a:cubicBezTo>
                <a:cubicBezTo>
                  <a:pt x="1106" y="34"/>
                  <a:pt x="1110" y="36"/>
                  <a:pt x="1104" y="36"/>
                </a:cubicBezTo>
                <a:cubicBezTo>
                  <a:pt x="1103" y="34"/>
                  <a:pt x="1103" y="34"/>
                  <a:pt x="1103" y="34"/>
                </a:cubicBezTo>
                <a:cubicBezTo>
                  <a:pt x="1101" y="34"/>
                  <a:pt x="1101" y="35"/>
                  <a:pt x="1098" y="35"/>
                </a:cubicBezTo>
                <a:cubicBezTo>
                  <a:pt x="1100" y="35"/>
                  <a:pt x="1103" y="34"/>
                  <a:pt x="1101" y="33"/>
                </a:cubicBezTo>
                <a:cubicBezTo>
                  <a:pt x="1098" y="33"/>
                  <a:pt x="1096" y="32"/>
                  <a:pt x="1093" y="32"/>
                </a:cubicBezTo>
                <a:cubicBezTo>
                  <a:pt x="1093" y="33"/>
                  <a:pt x="1095" y="33"/>
                  <a:pt x="1097" y="33"/>
                </a:cubicBezTo>
                <a:cubicBezTo>
                  <a:pt x="1097" y="33"/>
                  <a:pt x="1090" y="34"/>
                  <a:pt x="1090" y="35"/>
                </a:cubicBezTo>
                <a:cubicBezTo>
                  <a:pt x="1092" y="35"/>
                  <a:pt x="1095" y="35"/>
                  <a:pt x="1098" y="36"/>
                </a:cubicBezTo>
                <a:cubicBezTo>
                  <a:pt x="1089" y="37"/>
                  <a:pt x="1097" y="37"/>
                  <a:pt x="1093" y="38"/>
                </a:cubicBezTo>
                <a:cubicBezTo>
                  <a:pt x="1094" y="36"/>
                  <a:pt x="1085" y="37"/>
                  <a:pt x="1080" y="37"/>
                </a:cubicBezTo>
                <a:cubicBezTo>
                  <a:pt x="1080" y="38"/>
                  <a:pt x="1084" y="37"/>
                  <a:pt x="1085" y="38"/>
                </a:cubicBezTo>
                <a:cubicBezTo>
                  <a:pt x="1076" y="42"/>
                  <a:pt x="1071" y="37"/>
                  <a:pt x="1060" y="38"/>
                </a:cubicBezTo>
                <a:cubicBezTo>
                  <a:pt x="1060" y="38"/>
                  <a:pt x="1062" y="38"/>
                  <a:pt x="1062" y="39"/>
                </a:cubicBezTo>
                <a:cubicBezTo>
                  <a:pt x="1057" y="38"/>
                  <a:pt x="1053" y="40"/>
                  <a:pt x="1050" y="39"/>
                </a:cubicBezTo>
                <a:cubicBezTo>
                  <a:pt x="1045" y="39"/>
                  <a:pt x="1049" y="41"/>
                  <a:pt x="1041" y="41"/>
                </a:cubicBezTo>
                <a:cubicBezTo>
                  <a:pt x="1044" y="39"/>
                  <a:pt x="1032" y="41"/>
                  <a:pt x="1032" y="39"/>
                </a:cubicBezTo>
                <a:cubicBezTo>
                  <a:pt x="1026" y="40"/>
                  <a:pt x="1026" y="40"/>
                  <a:pt x="1026" y="40"/>
                </a:cubicBezTo>
                <a:cubicBezTo>
                  <a:pt x="1021" y="38"/>
                  <a:pt x="1028" y="36"/>
                  <a:pt x="1018" y="35"/>
                </a:cubicBezTo>
                <a:cubicBezTo>
                  <a:pt x="1009" y="36"/>
                  <a:pt x="1018" y="39"/>
                  <a:pt x="1012" y="40"/>
                </a:cubicBezTo>
                <a:cubicBezTo>
                  <a:pt x="1010" y="39"/>
                  <a:pt x="1010" y="39"/>
                  <a:pt x="1010" y="39"/>
                </a:cubicBezTo>
                <a:cubicBezTo>
                  <a:pt x="1006" y="40"/>
                  <a:pt x="1006" y="40"/>
                  <a:pt x="1006" y="40"/>
                </a:cubicBezTo>
                <a:cubicBezTo>
                  <a:pt x="1006" y="40"/>
                  <a:pt x="1006" y="40"/>
                  <a:pt x="1006" y="40"/>
                </a:cubicBezTo>
                <a:cubicBezTo>
                  <a:pt x="1004" y="39"/>
                  <a:pt x="999" y="39"/>
                  <a:pt x="998" y="40"/>
                </a:cubicBezTo>
                <a:cubicBezTo>
                  <a:pt x="999" y="41"/>
                  <a:pt x="1002" y="41"/>
                  <a:pt x="1002" y="41"/>
                </a:cubicBezTo>
                <a:cubicBezTo>
                  <a:pt x="998" y="40"/>
                  <a:pt x="983" y="44"/>
                  <a:pt x="980" y="40"/>
                </a:cubicBezTo>
                <a:cubicBezTo>
                  <a:pt x="977" y="40"/>
                  <a:pt x="972" y="40"/>
                  <a:pt x="972" y="41"/>
                </a:cubicBezTo>
                <a:cubicBezTo>
                  <a:pt x="970" y="40"/>
                  <a:pt x="960" y="41"/>
                  <a:pt x="957" y="40"/>
                </a:cubicBezTo>
                <a:cubicBezTo>
                  <a:pt x="957" y="40"/>
                  <a:pt x="953" y="41"/>
                  <a:pt x="951" y="41"/>
                </a:cubicBezTo>
                <a:cubicBezTo>
                  <a:pt x="955" y="40"/>
                  <a:pt x="953" y="39"/>
                  <a:pt x="951" y="38"/>
                </a:cubicBezTo>
                <a:cubicBezTo>
                  <a:pt x="947" y="39"/>
                  <a:pt x="939" y="38"/>
                  <a:pt x="937" y="40"/>
                </a:cubicBezTo>
                <a:cubicBezTo>
                  <a:pt x="932" y="38"/>
                  <a:pt x="935" y="37"/>
                  <a:pt x="934" y="36"/>
                </a:cubicBezTo>
                <a:cubicBezTo>
                  <a:pt x="931" y="37"/>
                  <a:pt x="921" y="36"/>
                  <a:pt x="922" y="38"/>
                </a:cubicBezTo>
                <a:cubicBezTo>
                  <a:pt x="924" y="38"/>
                  <a:pt x="931" y="38"/>
                  <a:pt x="929" y="39"/>
                </a:cubicBezTo>
                <a:cubicBezTo>
                  <a:pt x="923" y="40"/>
                  <a:pt x="927" y="39"/>
                  <a:pt x="923" y="38"/>
                </a:cubicBezTo>
                <a:cubicBezTo>
                  <a:pt x="923" y="39"/>
                  <a:pt x="919" y="39"/>
                  <a:pt x="920" y="40"/>
                </a:cubicBezTo>
                <a:cubicBezTo>
                  <a:pt x="918" y="40"/>
                  <a:pt x="914" y="39"/>
                  <a:pt x="911" y="40"/>
                </a:cubicBezTo>
                <a:cubicBezTo>
                  <a:pt x="916" y="39"/>
                  <a:pt x="908" y="38"/>
                  <a:pt x="912" y="37"/>
                </a:cubicBezTo>
                <a:cubicBezTo>
                  <a:pt x="916" y="39"/>
                  <a:pt x="916" y="39"/>
                  <a:pt x="916" y="39"/>
                </a:cubicBezTo>
                <a:cubicBezTo>
                  <a:pt x="922" y="40"/>
                  <a:pt x="918" y="38"/>
                  <a:pt x="920" y="38"/>
                </a:cubicBezTo>
                <a:cubicBezTo>
                  <a:pt x="910" y="36"/>
                  <a:pt x="913" y="34"/>
                  <a:pt x="903" y="33"/>
                </a:cubicBezTo>
                <a:cubicBezTo>
                  <a:pt x="901" y="33"/>
                  <a:pt x="897" y="33"/>
                  <a:pt x="896" y="33"/>
                </a:cubicBezTo>
                <a:cubicBezTo>
                  <a:pt x="900" y="34"/>
                  <a:pt x="898" y="36"/>
                  <a:pt x="896" y="36"/>
                </a:cubicBezTo>
                <a:cubicBezTo>
                  <a:pt x="891" y="34"/>
                  <a:pt x="885" y="36"/>
                  <a:pt x="880" y="36"/>
                </a:cubicBezTo>
                <a:cubicBezTo>
                  <a:pt x="884" y="36"/>
                  <a:pt x="883" y="35"/>
                  <a:pt x="882" y="34"/>
                </a:cubicBezTo>
                <a:cubicBezTo>
                  <a:pt x="872" y="32"/>
                  <a:pt x="877" y="34"/>
                  <a:pt x="873" y="35"/>
                </a:cubicBezTo>
                <a:cubicBezTo>
                  <a:pt x="858" y="34"/>
                  <a:pt x="847" y="36"/>
                  <a:pt x="835" y="34"/>
                </a:cubicBezTo>
                <a:cubicBezTo>
                  <a:pt x="842" y="32"/>
                  <a:pt x="842" y="32"/>
                  <a:pt x="842" y="32"/>
                </a:cubicBezTo>
                <a:cubicBezTo>
                  <a:pt x="843" y="34"/>
                  <a:pt x="843" y="34"/>
                  <a:pt x="843" y="34"/>
                </a:cubicBezTo>
                <a:cubicBezTo>
                  <a:pt x="848" y="33"/>
                  <a:pt x="844" y="30"/>
                  <a:pt x="842" y="29"/>
                </a:cubicBezTo>
                <a:cubicBezTo>
                  <a:pt x="841" y="29"/>
                  <a:pt x="834" y="29"/>
                  <a:pt x="837" y="30"/>
                </a:cubicBezTo>
                <a:cubicBezTo>
                  <a:pt x="830" y="29"/>
                  <a:pt x="830" y="29"/>
                  <a:pt x="830" y="29"/>
                </a:cubicBezTo>
                <a:cubicBezTo>
                  <a:pt x="831" y="28"/>
                  <a:pt x="836" y="28"/>
                  <a:pt x="833" y="27"/>
                </a:cubicBezTo>
                <a:cubicBezTo>
                  <a:pt x="830" y="28"/>
                  <a:pt x="823" y="28"/>
                  <a:pt x="827" y="29"/>
                </a:cubicBezTo>
                <a:cubicBezTo>
                  <a:pt x="823" y="29"/>
                  <a:pt x="818" y="28"/>
                  <a:pt x="820" y="27"/>
                </a:cubicBezTo>
                <a:cubicBezTo>
                  <a:pt x="814" y="26"/>
                  <a:pt x="819" y="29"/>
                  <a:pt x="822" y="30"/>
                </a:cubicBezTo>
                <a:cubicBezTo>
                  <a:pt x="817" y="30"/>
                  <a:pt x="817" y="31"/>
                  <a:pt x="818" y="32"/>
                </a:cubicBezTo>
                <a:cubicBezTo>
                  <a:pt x="811" y="31"/>
                  <a:pt x="811" y="31"/>
                  <a:pt x="811" y="31"/>
                </a:cubicBezTo>
                <a:cubicBezTo>
                  <a:pt x="813" y="32"/>
                  <a:pt x="812" y="33"/>
                  <a:pt x="813" y="33"/>
                </a:cubicBezTo>
                <a:cubicBezTo>
                  <a:pt x="809" y="34"/>
                  <a:pt x="807" y="31"/>
                  <a:pt x="802" y="33"/>
                </a:cubicBezTo>
                <a:cubicBezTo>
                  <a:pt x="801" y="31"/>
                  <a:pt x="801" y="31"/>
                  <a:pt x="801" y="31"/>
                </a:cubicBezTo>
                <a:cubicBezTo>
                  <a:pt x="789" y="32"/>
                  <a:pt x="790" y="32"/>
                  <a:pt x="780" y="32"/>
                </a:cubicBezTo>
                <a:cubicBezTo>
                  <a:pt x="782" y="31"/>
                  <a:pt x="782" y="31"/>
                  <a:pt x="782" y="31"/>
                </a:cubicBezTo>
                <a:cubicBezTo>
                  <a:pt x="775" y="28"/>
                  <a:pt x="775" y="32"/>
                  <a:pt x="767" y="31"/>
                </a:cubicBezTo>
                <a:cubicBezTo>
                  <a:pt x="765" y="31"/>
                  <a:pt x="763" y="30"/>
                  <a:pt x="763" y="30"/>
                </a:cubicBezTo>
                <a:cubicBezTo>
                  <a:pt x="763" y="29"/>
                  <a:pt x="762" y="29"/>
                  <a:pt x="762" y="28"/>
                </a:cubicBezTo>
                <a:cubicBezTo>
                  <a:pt x="761" y="27"/>
                  <a:pt x="761" y="28"/>
                  <a:pt x="761" y="29"/>
                </a:cubicBezTo>
                <a:cubicBezTo>
                  <a:pt x="758" y="28"/>
                  <a:pt x="752" y="27"/>
                  <a:pt x="749" y="28"/>
                </a:cubicBezTo>
                <a:cubicBezTo>
                  <a:pt x="752" y="29"/>
                  <a:pt x="754" y="29"/>
                  <a:pt x="756" y="29"/>
                </a:cubicBezTo>
                <a:cubicBezTo>
                  <a:pt x="757" y="31"/>
                  <a:pt x="749" y="30"/>
                  <a:pt x="748" y="31"/>
                </a:cubicBezTo>
                <a:cubicBezTo>
                  <a:pt x="747" y="31"/>
                  <a:pt x="746" y="31"/>
                  <a:pt x="746" y="30"/>
                </a:cubicBezTo>
                <a:cubicBezTo>
                  <a:pt x="745" y="30"/>
                  <a:pt x="745" y="30"/>
                  <a:pt x="745" y="30"/>
                </a:cubicBezTo>
                <a:cubicBezTo>
                  <a:pt x="745" y="30"/>
                  <a:pt x="744" y="29"/>
                  <a:pt x="743" y="29"/>
                </a:cubicBezTo>
                <a:cubicBezTo>
                  <a:pt x="741" y="27"/>
                  <a:pt x="741" y="27"/>
                  <a:pt x="741" y="27"/>
                </a:cubicBezTo>
                <a:cubicBezTo>
                  <a:pt x="737" y="24"/>
                  <a:pt x="734" y="23"/>
                  <a:pt x="731" y="22"/>
                </a:cubicBezTo>
                <a:cubicBezTo>
                  <a:pt x="729" y="21"/>
                  <a:pt x="727" y="21"/>
                  <a:pt x="727" y="21"/>
                </a:cubicBezTo>
                <a:cubicBezTo>
                  <a:pt x="727" y="21"/>
                  <a:pt x="728" y="21"/>
                  <a:pt x="728" y="21"/>
                </a:cubicBezTo>
                <a:cubicBezTo>
                  <a:pt x="728" y="21"/>
                  <a:pt x="726" y="21"/>
                  <a:pt x="730" y="21"/>
                </a:cubicBezTo>
                <a:cubicBezTo>
                  <a:pt x="729" y="21"/>
                  <a:pt x="730" y="21"/>
                  <a:pt x="739" y="21"/>
                </a:cubicBezTo>
                <a:cubicBezTo>
                  <a:pt x="740" y="21"/>
                  <a:pt x="740" y="21"/>
                  <a:pt x="742" y="22"/>
                </a:cubicBezTo>
                <a:cubicBezTo>
                  <a:pt x="744" y="21"/>
                  <a:pt x="751" y="23"/>
                  <a:pt x="750" y="21"/>
                </a:cubicBezTo>
                <a:cubicBezTo>
                  <a:pt x="749" y="21"/>
                  <a:pt x="748" y="21"/>
                  <a:pt x="747" y="21"/>
                </a:cubicBezTo>
                <a:cubicBezTo>
                  <a:pt x="746" y="21"/>
                  <a:pt x="746" y="21"/>
                  <a:pt x="745" y="21"/>
                </a:cubicBezTo>
                <a:cubicBezTo>
                  <a:pt x="745" y="21"/>
                  <a:pt x="745" y="21"/>
                  <a:pt x="745" y="21"/>
                </a:cubicBezTo>
                <a:cubicBezTo>
                  <a:pt x="745" y="21"/>
                  <a:pt x="746" y="21"/>
                  <a:pt x="744" y="21"/>
                </a:cubicBezTo>
                <a:cubicBezTo>
                  <a:pt x="747" y="21"/>
                  <a:pt x="747" y="21"/>
                  <a:pt x="747" y="21"/>
                </a:cubicBezTo>
                <a:cubicBezTo>
                  <a:pt x="747" y="21"/>
                  <a:pt x="748" y="20"/>
                  <a:pt x="748" y="20"/>
                </a:cubicBezTo>
                <a:cubicBezTo>
                  <a:pt x="749" y="20"/>
                  <a:pt x="750" y="21"/>
                  <a:pt x="751" y="21"/>
                </a:cubicBezTo>
                <a:cubicBezTo>
                  <a:pt x="752" y="21"/>
                  <a:pt x="752" y="21"/>
                  <a:pt x="753" y="21"/>
                </a:cubicBezTo>
                <a:cubicBezTo>
                  <a:pt x="754" y="21"/>
                  <a:pt x="755" y="22"/>
                  <a:pt x="755" y="22"/>
                </a:cubicBezTo>
                <a:cubicBezTo>
                  <a:pt x="756" y="22"/>
                  <a:pt x="756" y="22"/>
                  <a:pt x="757" y="22"/>
                </a:cubicBezTo>
                <a:cubicBezTo>
                  <a:pt x="758" y="22"/>
                  <a:pt x="759" y="21"/>
                  <a:pt x="759" y="20"/>
                </a:cubicBezTo>
                <a:cubicBezTo>
                  <a:pt x="758" y="21"/>
                  <a:pt x="757" y="21"/>
                  <a:pt x="755" y="21"/>
                </a:cubicBezTo>
                <a:close/>
              </a:path>
            </a:pathLst>
          </a:custGeom>
          <a:solidFill>
            <a:srgbClr val="CA9E74"/>
          </a:soli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grpSp>
        <p:nvGrpSpPr>
          <p:cNvPr id="11" name="组合 10"/>
          <p:cNvGrpSpPr/>
          <p:nvPr/>
        </p:nvGrpSpPr>
        <p:grpSpPr>
          <a:xfrm>
            <a:off x="3779818" y="1832244"/>
            <a:ext cx="4424363" cy="4094162"/>
            <a:chOff x="3649315" y="1577658"/>
            <a:chExt cx="4424363" cy="4094162"/>
          </a:xfrm>
        </p:grpSpPr>
        <p:sp>
          <p:nvSpPr>
            <p:cNvPr id="10" name="Freeform 6"/>
            <p:cNvSpPr/>
            <p:nvPr/>
          </p:nvSpPr>
          <p:spPr bwMode="auto">
            <a:xfrm>
              <a:off x="7122754" y="3584314"/>
              <a:ext cx="763599" cy="1384162"/>
            </a:xfrm>
            <a:custGeom>
              <a:avLst/>
              <a:gdLst>
                <a:gd name="T0" fmla="*/ 0 w 477"/>
                <a:gd name="T1" fmla="*/ 300 h 862"/>
                <a:gd name="T2" fmla="*/ 344 w 477"/>
                <a:gd name="T3" fmla="*/ 862 h 862"/>
                <a:gd name="T4" fmla="*/ 477 w 477"/>
                <a:gd name="T5" fmla="*/ 756 h 862"/>
                <a:gd name="T6" fmla="*/ 309 w 477"/>
                <a:gd name="T7" fmla="*/ 0 h 862"/>
                <a:gd name="T8" fmla="*/ 0 w 477"/>
                <a:gd name="T9" fmla="*/ 300 h 862"/>
                <a:gd name="connsiteX0" fmla="*/ 0 w 10084"/>
                <a:gd name="connsiteY0" fmla="*/ 3503 h 10000"/>
                <a:gd name="connsiteX1" fmla="*/ 7296 w 10084"/>
                <a:gd name="connsiteY1" fmla="*/ 10000 h 10000"/>
                <a:gd name="connsiteX2" fmla="*/ 10084 w 10084"/>
                <a:gd name="connsiteY2" fmla="*/ 8770 h 10000"/>
                <a:gd name="connsiteX3" fmla="*/ 6562 w 10084"/>
                <a:gd name="connsiteY3" fmla="*/ 0 h 10000"/>
                <a:gd name="connsiteX4" fmla="*/ 0 w 10084"/>
                <a:gd name="connsiteY4" fmla="*/ 3503 h 10000"/>
                <a:gd name="connsiteX0-1" fmla="*/ 0 w 10084"/>
                <a:gd name="connsiteY0-2" fmla="*/ 3549 h 10046"/>
                <a:gd name="connsiteX1-3" fmla="*/ 7296 w 10084"/>
                <a:gd name="connsiteY1-4" fmla="*/ 10046 h 10046"/>
                <a:gd name="connsiteX2-5" fmla="*/ 10084 w 10084"/>
                <a:gd name="connsiteY2-6" fmla="*/ 8816 h 10046"/>
                <a:gd name="connsiteX3-7" fmla="*/ 6478 w 10084"/>
                <a:gd name="connsiteY3-8" fmla="*/ 0 h 10046"/>
                <a:gd name="connsiteX4-9" fmla="*/ 0 w 10084"/>
                <a:gd name="connsiteY4-10" fmla="*/ 3549 h 10046"/>
                <a:gd name="connsiteX0-11" fmla="*/ 0 w 10084"/>
                <a:gd name="connsiteY0-12" fmla="*/ 3549 h 10069"/>
                <a:gd name="connsiteX1-13" fmla="*/ 7254 w 10084"/>
                <a:gd name="connsiteY1-14" fmla="*/ 10069 h 10069"/>
                <a:gd name="connsiteX2-15" fmla="*/ 10084 w 10084"/>
                <a:gd name="connsiteY2-16" fmla="*/ 8816 h 10069"/>
                <a:gd name="connsiteX3-17" fmla="*/ 6478 w 10084"/>
                <a:gd name="connsiteY3-18" fmla="*/ 0 h 10069"/>
                <a:gd name="connsiteX4-19" fmla="*/ 0 w 10084"/>
                <a:gd name="connsiteY4-20" fmla="*/ 3549 h 10069"/>
                <a:gd name="connsiteX0-21" fmla="*/ 0 w 10084"/>
                <a:gd name="connsiteY0-22" fmla="*/ 3549 h 10069"/>
                <a:gd name="connsiteX1-23" fmla="*/ 7086 w 10084"/>
                <a:gd name="connsiteY1-24" fmla="*/ 10069 h 10069"/>
                <a:gd name="connsiteX2-25" fmla="*/ 10084 w 10084"/>
                <a:gd name="connsiteY2-26" fmla="*/ 8816 h 10069"/>
                <a:gd name="connsiteX3-27" fmla="*/ 6478 w 10084"/>
                <a:gd name="connsiteY3-28" fmla="*/ 0 h 10069"/>
                <a:gd name="connsiteX4-29" fmla="*/ 0 w 10084"/>
                <a:gd name="connsiteY4-30" fmla="*/ 3549 h 10069"/>
                <a:gd name="connsiteX0-31" fmla="*/ 0 w 10084"/>
                <a:gd name="connsiteY0-32" fmla="*/ 3549 h 10115"/>
                <a:gd name="connsiteX1-33" fmla="*/ 7254 w 10084"/>
                <a:gd name="connsiteY1-34" fmla="*/ 10115 h 10115"/>
                <a:gd name="connsiteX2-35" fmla="*/ 10084 w 10084"/>
                <a:gd name="connsiteY2-36" fmla="*/ 8816 h 10115"/>
                <a:gd name="connsiteX3-37" fmla="*/ 6478 w 10084"/>
                <a:gd name="connsiteY3-38" fmla="*/ 0 h 10115"/>
                <a:gd name="connsiteX4-39" fmla="*/ 0 w 10084"/>
                <a:gd name="connsiteY4-40" fmla="*/ 3549 h 10115"/>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84" h="10115">
                  <a:moveTo>
                    <a:pt x="0" y="3549"/>
                  </a:moveTo>
                  <a:lnTo>
                    <a:pt x="7254" y="10115"/>
                  </a:lnTo>
                  <a:lnTo>
                    <a:pt x="10084" y="8816"/>
                  </a:lnTo>
                  <a:lnTo>
                    <a:pt x="6478" y="0"/>
                  </a:lnTo>
                  <a:lnTo>
                    <a:pt x="0" y="3549"/>
                  </a:lnTo>
                  <a:close/>
                </a:path>
              </a:pathLst>
            </a:custGeom>
            <a:gradFill flip="none" rotWithShape="1">
              <a:gsLst>
                <a:gs pos="0">
                  <a:srgbClr val="FCDFC4"/>
                </a:gs>
                <a:gs pos="100000">
                  <a:srgbClr val="D1A682"/>
                </a:gs>
              </a:gsLst>
              <a:lin ang="198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13" name="Freeform 7"/>
            <p:cNvSpPr/>
            <p:nvPr/>
          </p:nvSpPr>
          <p:spPr bwMode="auto">
            <a:xfrm>
              <a:off x="6460778" y="4066858"/>
              <a:ext cx="1214438" cy="1223955"/>
            </a:xfrm>
            <a:custGeom>
              <a:avLst/>
              <a:gdLst>
                <a:gd name="T0" fmla="*/ 238 w 324"/>
                <a:gd name="T1" fmla="*/ 325 h 325"/>
                <a:gd name="T2" fmla="*/ 324 w 324"/>
                <a:gd name="T3" fmla="*/ 238 h 325"/>
                <a:gd name="T4" fmla="*/ 178 w 324"/>
                <a:gd name="T5" fmla="*/ 0 h 325"/>
                <a:gd name="T6" fmla="*/ 0 w 324"/>
                <a:gd name="T7" fmla="*/ 176 h 325"/>
                <a:gd name="T8" fmla="*/ 238 w 324"/>
                <a:gd name="T9" fmla="*/ 325 h 325"/>
                <a:gd name="connsiteX0" fmla="*/ 7385 w 10000"/>
                <a:gd name="connsiteY0" fmla="*/ 10039 h 10039"/>
                <a:gd name="connsiteX1" fmla="*/ 10000 w 10000"/>
                <a:gd name="connsiteY1" fmla="*/ 7323 h 10039"/>
                <a:gd name="connsiteX2" fmla="*/ 5494 w 10000"/>
                <a:gd name="connsiteY2" fmla="*/ 0 h 10039"/>
                <a:gd name="connsiteX3" fmla="*/ 0 w 10000"/>
                <a:gd name="connsiteY3" fmla="*/ 5415 h 10039"/>
                <a:gd name="connsiteX4" fmla="*/ 7385 w 10000"/>
                <a:gd name="connsiteY4" fmla="*/ 10039 h 1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39">
                  <a:moveTo>
                    <a:pt x="7385" y="10039"/>
                  </a:moveTo>
                  <a:cubicBezTo>
                    <a:pt x="7385" y="10039"/>
                    <a:pt x="9753" y="7508"/>
                    <a:pt x="10000" y="7323"/>
                  </a:cubicBezTo>
                  <a:lnTo>
                    <a:pt x="5494" y="0"/>
                  </a:lnTo>
                  <a:lnTo>
                    <a:pt x="0" y="5415"/>
                  </a:lnTo>
                  <a:lnTo>
                    <a:pt x="7385" y="10039"/>
                  </a:lnTo>
                  <a:close/>
                </a:path>
              </a:pathLst>
            </a:custGeom>
            <a:gradFill flip="none" rotWithShape="1">
              <a:gsLst>
                <a:gs pos="0">
                  <a:srgbClr val="D1A682"/>
                </a:gs>
                <a:gs pos="100000">
                  <a:srgbClr val="E6C99E"/>
                </a:gs>
              </a:gsLst>
              <a:lin ang="192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0" name="Freeform 8"/>
            <p:cNvSpPr/>
            <p:nvPr/>
          </p:nvSpPr>
          <p:spPr bwMode="auto">
            <a:xfrm>
              <a:off x="5970242" y="4727258"/>
              <a:ext cx="1387414" cy="765175"/>
            </a:xfrm>
            <a:custGeom>
              <a:avLst/>
              <a:gdLst>
                <a:gd name="T0" fmla="*/ 763 w 871"/>
                <a:gd name="T1" fmla="*/ 482 h 482"/>
                <a:gd name="T2" fmla="*/ 871 w 871"/>
                <a:gd name="T3" fmla="*/ 352 h 482"/>
                <a:gd name="T4" fmla="*/ 309 w 871"/>
                <a:gd name="T5" fmla="*/ 0 h 482"/>
                <a:gd name="T6" fmla="*/ 0 w 871"/>
                <a:gd name="T7" fmla="*/ 319 h 482"/>
                <a:gd name="T8" fmla="*/ 763 w 871"/>
                <a:gd name="T9" fmla="*/ 482 h 482"/>
                <a:gd name="connsiteX0" fmla="*/ 8760 w 10034"/>
                <a:gd name="connsiteY0" fmla="*/ 10000 h 10000"/>
                <a:gd name="connsiteX1" fmla="*/ 10034 w 10034"/>
                <a:gd name="connsiteY1" fmla="*/ 7427 h 10000"/>
                <a:gd name="connsiteX2" fmla="*/ 3548 w 10034"/>
                <a:gd name="connsiteY2" fmla="*/ 0 h 10000"/>
                <a:gd name="connsiteX3" fmla="*/ 0 w 10034"/>
                <a:gd name="connsiteY3" fmla="*/ 6618 h 10000"/>
                <a:gd name="connsiteX4" fmla="*/ 8760 w 10034"/>
                <a:gd name="connsiteY4" fmla="*/ 10000 h 10000"/>
                <a:gd name="connsiteX0-1" fmla="*/ 8760 w 10034"/>
                <a:gd name="connsiteY0-2" fmla="*/ 10000 h 10000"/>
                <a:gd name="connsiteX1-3" fmla="*/ 10034 w 10034"/>
                <a:gd name="connsiteY1-4" fmla="*/ 7365 h 10000"/>
                <a:gd name="connsiteX2-5" fmla="*/ 3548 w 10034"/>
                <a:gd name="connsiteY2-6" fmla="*/ 0 h 10000"/>
                <a:gd name="connsiteX3-7" fmla="*/ 0 w 10034"/>
                <a:gd name="connsiteY3-8" fmla="*/ 6618 h 10000"/>
                <a:gd name="connsiteX4-9" fmla="*/ 8760 w 10034"/>
                <a:gd name="connsiteY4-10" fmla="*/ 10000 h 10000"/>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10034" h="10000">
                  <a:moveTo>
                    <a:pt x="8760" y="10000"/>
                  </a:moveTo>
                  <a:lnTo>
                    <a:pt x="10034" y="7365"/>
                  </a:lnTo>
                  <a:lnTo>
                    <a:pt x="3548" y="0"/>
                  </a:lnTo>
                  <a:lnTo>
                    <a:pt x="0" y="6618"/>
                  </a:lnTo>
                  <a:lnTo>
                    <a:pt x="8760" y="10000"/>
                  </a:lnTo>
                  <a:close/>
                </a:path>
              </a:pathLst>
            </a:custGeom>
            <a:solidFill>
              <a:srgbClr val="B6816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1" name="Freeform 9"/>
            <p:cNvSpPr/>
            <p:nvPr/>
          </p:nvSpPr>
          <p:spPr bwMode="auto">
            <a:xfrm>
              <a:off x="7181503" y="4790758"/>
              <a:ext cx="892175" cy="881062"/>
            </a:xfrm>
            <a:custGeom>
              <a:avLst/>
              <a:gdLst>
                <a:gd name="T0" fmla="*/ 188 w 238"/>
                <a:gd name="T1" fmla="*/ 0 h 235"/>
                <a:gd name="T2" fmla="*/ 0 w 238"/>
                <a:gd name="T3" fmla="*/ 187 h 235"/>
                <a:gd name="T4" fmla="*/ 214 w 238"/>
                <a:gd name="T5" fmla="*/ 235 h 235"/>
                <a:gd name="T6" fmla="*/ 234 w 238"/>
                <a:gd name="T7" fmla="*/ 212 h 235"/>
                <a:gd name="T8" fmla="*/ 188 w 238"/>
                <a:gd name="T9" fmla="*/ 0 h 235"/>
              </a:gdLst>
              <a:ahLst/>
              <a:cxnLst>
                <a:cxn ang="0">
                  <a:pos x="T0" y="T1"/>
                </a:cxn>
                <a:cxn ang="0">
                  <a:pos x="T2" y="T3"/>
                </a:cxn>
                <a:cxn ang="0">
                  <a:pos x="T4" y="T5"/>
                </a:cxn>
                <a:cxn ang="0">
                  <a:pos x="T6" y="T7"/>
                </a:cxn>
                <a:cxn ang="0">
                  <a:pos x="T8" y="T9"/>
                </a:cxn>
              </a:cxnLst>
              <a:rect l="0" t="0" r="r" b="b"/>
              <a:pathLst>
                <a:path w="238" h="235">
                  <a:moveTo>
                    <a:pt x="188" y="0"/>
                  </a:moveTo>
                  <a:cubicBezTo>
                    <a:pt x="188" y="0"/>
                    <a:pt x="125" y="35"/>
                    <a:pt x="0" y="187"/>
                  </a:cubicBezTo>
                  <a:cubicBezTo>
                    <a:pt x="214" y="235"/>
                    <a:pt x="214" y="235"/>
                    <a:pt x="214" y="235"/>
                  </a:cubicBezTo>
                  <a:cubicBezTo>
                    <a:pt x="214" y="235"/>
                    <a:pt x="238" y="232"/>
                    <a:pt x="234" y="212"/>
                  </a:cubicBezTo>
                  <a:lnTo>
                    <a:pt x="188" y="0"/>
                  </a:lnTo>
                  <a:close/>
                </a:path>
              </a:pathLst>
            </a:custGeom>
            <a:gradFill flip="none" rotWithShape="1">
              <a:gsLst>
                <a:gs pos="17000">
                  <a:srgbClr val="ADAEAB"/>
                </a:gs>
                <a:gs pos="47000">
                  <a:schemeClr val="tx1">
                    <a:lumMod val="95000"/>
                    <a:lumOff val="5000"/>
                  </a:schemeClr>
                </a:gs>
                <a:gs pos="100000">
                  <a:srgbClr val="39363A"/>
                </a:gs>
              </a:gsLst>
              <a:lin ang="9000000" scaled="0"/>
              <a:tileRect/>
            </a:gradFill>
            <a:ln>
              <a:noFill/>
            </a:ln>
          </p:spPr>
          <p:txBody>
            <a:bodyPr vert="horz" wrap="square" lIns="91440" tIns="45720" rIns="91440" bIns="45720" numCol="1" anchor="t" anchorCtr="0" compatLnSpc="1"/>
            <a:lstStyle/>
            <a:p>
              <a:endParaRPr lang="zh-CN" altLang="en-US">
                <a:latin typeface="微软雅黑" panose="020B0503020204020204" charset="-122"/>
                <a:ea typeface="微软雅黑" panose="020B0503020204020204" charset="-122"/>
                <a:cs typeface="+mn-ea"/>
                <a:sym typeface="+mn-lt"/>
              </a:endParaRPr>
            </a:p>
          </p:txBody>
        </p:sp>
        <p:sp>
          <p:nvSpPr>
            <p:cNvPr id="22" name="Freeform 10"/>
            <p:cNvSpPr/>
            <p:nvPr/>
          </p:nvSpPr>
          <p:spPr bwMode="auto">
            <a:xfrm>
              <a:off x="5141565" y="3547458"/>
              <a:ext cx="1659283" cy="1686212"/>
            </a:xfrm>
            <a:custGeom>
              <a:avLst/>
              <a:gdLst>
                <a:gd name="T0" fmla="*/ 0 w 448"/>
                <a:gd name="T1" fmla="*/ 240 h 463"/>
                <a:gd name="T2" fmla="*/ 60 w 448"/>
                <a:gd name="T3" fmla="*/ 169 h 463"/>
                <a:gd name="T4" fmla="*/ 116 w 448"/>
                <a:gd name="T5" fmla="*/ 185 h 463"/>
                <a:gd name="T6" fmla="*/ 201 w 448"/>
                <a:gd name="T7" fmla="*/ 235 h 463"/>
                <a:gd name="T8" fmla="*/ 201 w 448"/>
                <a:gd name="T9" fmla="*/ 158 h 463"/>
                <a:gd name="T10" fmla="*/ 156 w 448"/>
                <a:gd name="T11" fmla="*/ 131 h 463"/>
                <a:gd name="T12" fmla="*/ 168 w 448"/>
                <a:gd name="T13" fmla="*/ 52 h 463"/>
                <a:gd name="T14" fmla="*/ 221 w 448"/>
                <a:gd name="T15" fmla="*/ 17 h 463"/>
                <a:gd name="T16" fmla="*/ 255 w 448"/>
                <a:gd name="T17" fmla="*/ 69 h 463"/>
                <a:gd name="T18" fmla="*/ 318 w 448"/>
                <a:gd name="T19" fmla="*/ 91 h 463"/>
                <a:gd name="T20" fmla="*/ 353 w 448"/>
                <a:gd name="T21" fmla="*/ 42 h 463"/>
                <a:gd name="T22" fmla="*/ 418 w 448"/>
                <a:gd name="T23" fmla="*/ 19 h 463"/>
                <a:gd name="T24" fmla="*/ 442 w 448"/>
                <a:gd name="T25" fmla="*/ 67 h 463"/>
                <a:gd name="T26" fmla="*/ 396 w 448"/>
                <a:gd name="T27" fmla="*/ 115 h 463"/>
                <a:gd name="T28" fmla="*/ 369 w 448"/>
                <a:gd name="T29" fmla="*/ 181 h 463"/>
                <a:gd name="T30" fmla="*/ 438 w 448"/>
                <a:gd name="T31" fmla="*/ 243 h 463"/>
                <a:gd name="T32" fmla="*/ 221 w 448"/>
                <a:gd name="T33" fmla="*/ 463 h 463"/>
                <a:gd name="T34" fmla="*/ 0 w 448"/>
                <a:gd name="T35" fmla="*/ 240 h 463"/>
                <a:gd name="connsiteX0" fmla="*/ 0 w 9896"/>
                <a:gd name="connsiteY0" fmla="*/ 4818 h 9634"/>
                <a:gd name="connsiteX1" fmla="*/ 1339 w 9896"/>
                <a:gd name="connsiteY1" fmla="*/ 3284 h 9634"/>
                <a:gd name="connsiteX2" fmla="*/ 2589 w 9896"/>
                <a:gd name="connsiteY2" fmla="*/ 3630 h 9634"/>
                <a:gd name="connsiteX3" fmla="*/ 4487 w 9896"/>
                <a:gd name="connsiteY3" fmla="*/ 4710 h 9634"/>
                <a:gd name="connsiteX4" fmla="*/ 4487 w 9896"/>
                <a:gd name="connsiteY4" fmla="*/ 3047 h 9634"/>
                <a:gd name="connsiteX5" fmla="*/ 3482 w 9896"/>
                <a:gd name="connsiteY5" fmla="*/ 2463 h 9634"/>
                <a:gd name="connsiteX6" fmla="*/ 3750 w 9896"/>
                <a:gd name="connsiteY6" fmla="*/ 757 h 9634"/>
                <a:gd name="connsiteX7" fmla="*/ 4933 w 9896"/>
                <a:gd name="connsiteY7" fmla="*/ 1 h 9634"/>
                <a:gd name="connsiteX8" fmla="*/ 5692 w 9896"/>
                <a:gd name="connsiteY8" fmla="*/ 1124 h 9634"/>
                <a:gd name="connsiteX9" fmla="*/ 7098 w 9896"/>
                <a:gd name="connsiteY9" fmla="*/ 1599 h 9634"/>
                <a:gd name="connsiteX10" fmla="*/ 7836 w 9896"/>
                <a:gd name="connsiteY10" fmla="*/ 527 h 9634"/>
                <a:gd name="connsiteX11" fmla="*/ 9330 w 9896"/>
                <a:gd name="connsiteY11" fmla="*/ 44 h 9634"/>
                <a:gd name="connsiteX12" fmla="*/ 9866 w 9896"/>
                <a:gd name="connsiteY12" fmla="*/ 1081 h 9634"/>
                <a:gd name="connsiteX13" fmla="*/ 8839 w 9896"/>
                <a:gd name="connsiteY13" fmla="*/ 2118 h 9634"/>
                <a:gd name="connsiteX14" fmla="*/ 8237 w 9896"/>
                <a:gd name="connsiteY14" fmla="*/ 3543 h 9634"/>
                <a:gd name="connsiteX15" fmla="*/ 9777 w 9896"/>
                <a:gd name="connsiteY15" fmla="*/ 4882 h 9634"/>
                <a:gd name="connsiteX16" fmla="*/ 4933 w 9896"/>
                <a:gd name="connsiteY16" fmla="*/ 9634 h 9634"/>
                <a:gd name="connsiteX17" fmla="*/ 0 w 9896"/>
                <a:gd name="connsiteY17" fmla="*/ 4818 h 9634"/>
                <a:gd name="connsiteX0-1" fmla="*/ 0 w 10000"/>
                <a:gd name="connsiteY0-2" fmla="*/ 5001 h 10000"/>
                <a:gd name="connsiteX1-3" fmla="*/ 1353 w 10000"/>
                <a:gd name="connsiteY1-4" fmla="*/ 3409 h 10000"/>
                <a:gd name="connsiteX2-5" fmla="*/ 2616 w 10000"/>
                <a:gd name="connsiteY2-6" fmla="*/ 3768 h 10000"/>
                <a:gd name="connsiteX3-7" fmla="*/ 4534 w 10000"/>
                <a:gd name="connsiteY3-8" fmla="*/ 4889 h 10000"/>
                <a:gd name="connsiteX4-9" fmla="*/ 4534 w 10000"/>
                <a:gd name="connsiteY4-10" fmla="*/ 3163 h 10000"/>
                <a:gd name="connsiteX5-11" fmla="*/ 3519 w 10000"/>
                <a:gd name="connsiteY5-12" fmla="*/ 2557 h 10000"/>
                <a:gd name="connsiteX6-13" fmla="*/ 3789 w 10000"/>
                <a:gd name="connsiteY6-14" fmla="*/ 786 h 10000"/>
                <a:gd name="connsiteX7-15" fmla="*/ 4985 w 10000"/>
                <a:gd name="connsiteY7-16" fmla="*/ 1 h 10000"/>
                <a:gd name="connsiteX8-17" fmla="*/ 5752 w 10000"/>
                <a:gd name="connsiteY8-18" fmla="*/ 1167 h 10000"/>
                <a:gd name="connsiteX9-19" fmla="*/ 7173 w 10000"/>
                <a:gd name="connsiteY9-20" fmla="*/ 1660 h 10000"/>
                <a:gd name="connsiteX10-21" fmla="*/ 7918 w 10000"/>
                <a:gd name="connsiteY10-22" fmla="*/ 547 h 10000"/>
                <a:gd name="connsiteX11-23" fmla="*/ 9428 w 10000"/>
                <a:gd name="connsiteY11-24" fmla="*/ 46 h 10000"/>
                <a:gd name="connsiteX12-25" fmla="*/ 9970 w 10000"/>
                <a:gd name="connsiteY12-26" fmla="*/ 1122 h 10000"/>
                <a:gd name="connsiteX13-27" fmla="*/ 8932 w 10000"/>
                <a:gd name="connsiteY13-28" fmla="*/ 2198 h 10000"/>
                <a:gd name="connsiteX14-29" fmla="*/ 8324 w 10000"/>
                <a:gd name="connsiteY14-30" fmla="*/ 3678 h 10000"/>
                <a:gd name="connsiteX15-31" fmla="*/ 9880 w 10000"/>
                <a:gd name="connsiteY15-32" fmla="*/ 5067 h 10000"/>
                <a:gd name="connsiteX16-33" fmla="*/ 4985 w 10000"/>
                <a:gd name="connsiteY16-34" fmla="*/ 10000 h 10000"/>
                <a:gd name="connsiteX17-35" fmla="*/ 0 w 10000"/>
                <a:gd name="connsiteY17-36" fmla="*/ 5001 h 10000"/>
                <a:gd name="connsiteX0-37" fmla="*/ 0 w 10000"/>
                <a:gd name="connsiteY0-38" fmla="*/ 5001 h 10000"/>
                <a:gd name="connsiteX1-39" fmla="*/ 1353 w 10000"/>
                <a:gd name="connsiteY1-40" fmla="*/ 3409 h 10000"/>
                <a:gd name="connsiteX2-41" fmla="*/ 2616 w 10000"/>
                <a:gd name="connsiteY2-42" fmla="*/ 3768 h 10000"/>
                <a:gd name="connsiteX3-43" fmla="*/ 4534 w 10000"/>
                <a:gd name="connsiteY3-44" fmla="*/ 4889 h 10000"/>
                <a:gd name="connsiteX4-45" fmla="*/ 4534 w 10000"/>
                <a:gd name="connsiteY4-46" fmla="*/ 3163 h 10000"/>
                <a:gd name="connsiteX5-47" fmla="*/ 3519 w 10000"/>
                <a:gd name="connsiteY5-48" fmla="*/ 2557 h 10000"/>
                <a:gd name="connsiteX6-49" fmla="*/ 3789 w 10000"/>
                <a:gd name="connsiteY6-50" fmla="*/ 786 h 10000"/>
                <a:gd name="connsiteX7-51" fmla="*/ 4985 w 10000"/>
                <a:gd name="connsiteY7-52" fmla="*/ 1 h 10000"/>
                <a:gd name="connsiteX8-53" fmla="*/ 5752 w 10000"/>
                <a:gd name="connsiteY8-54" fmla="*/ 1167 h 10000"/>
                <a:gd name="connsiteX9-55" fmla="*/ 7173 w 10000"/>
                <a:gd name="connsiteY9-56" fmla="*/ 1660 h 10000"/>
                <a:gd name="connsiteX10-57" fmla="*/ 7918 w 10000"/>
                <a:gd name="connsiteY10-58" fmla="*/ 547 h 10000"/>
                <a:gd name="connsiteX11-59" fmla="*/ 9428 w 10000"/>
                <a:gd name="connsiteY11-60" fmla="*/ 46 h 10000"/>
                <a:gd name="connsiteX12-61" fmla="*/ 9970 w 10000"/>
                <a:gd name="connsiteY12-62" fmla="*/ 1122 h 10000"/>
                <a:gd name="connsiteX13-63" fmla="*/ 8932 w 10000"/>
                <a:gd name="connsiteY13-64" fmla="*/ 2198 h 10000"/>
                <a:gd name="connsiteX14-65" fmla="*/ 8324 w 10000"/>
                <a:gd name="connsiteY14-66" fmla="*/ 3678 h 10000"/>
                <a:gd name="connsiteX15-67" fmla="*/ 9880 w 10000"/>
                <a:gd name="connsiteY15-68" fmla="*/ 5067 h 10000"/>
                <a:gd name="connsiteX16-69" fmla="*/ 4985 w 10000"/>
                <a:gd name="connsiteY16-70" fmla="*/ 10000 h 10000"/>
                <a:gd name="connsiteX17-71" fmla="*/ 0 w 10000"/>
                <a:gd name="connsiteY17-72" fmla="*/ 5001 h 10000"/>
                <a:gd name="connsiteX0-73" fmla="*/ 0 w 10000"/>
                <a:gd name="connsiteY0-74" fmla="*/ 5001 h 10000"/>
                <a:gd name="connsiteX1-75" fmla="*/ 1353 w 10000"/>
                <a:gd name="connsiteY1-76" fmla="*/ 3409 h 10000"/>
                <a:gd name="connsiteX2-77" fmla="*/ 2616 w 10000"/>
                <a:gd name="connsiteY2-78" fmla="*/ 3768 h 10000"/>
                <a:gd name="connsiteX3-79" fmla="*/ 4534 w 10000"/>
                <a:gd name="connsiteY3-80" fmla="*/ 4889 h 10000"/>
                <a:gd name="connsiteX4-81" fmla="*/ 4534 w 10000"/>
                <a:gd name="connsiteY4-82" fmla="*/ 3163 h 10000"/>
                <a:gd name="connsiteX5-83" fmla="*/ 3519 w 10000"/>
                <a:gd name="connsiteY5-84" fmla="*/ 2557 h 10000"/>
                <a:gd name="connsiteX6-85" fmla="*/ 3789 w 10000"/>
                <a:gd name="connsiteY6-86" fmla="*/ 786 h 10000"/>
                <a:gd name="connsiteX7-87" fmla="*/ 4985 w 10000"/>
                <a:gd name="connsiteY7-88" fmla="*/ 1 h 10000"/>
                <a:gd name="connsiteX8-89" fmla="*/ 5752 w 10000"/>
                <a:gd name="connsiteY8-90" fmla="*/ 1167 h 10000"/>
                <a:gd name="connsiteX9-91" fmla="*/ 7173 w 10000"/>
                <a:gd name="connsiteY9-92" fmla="*/ 1660 h 10000"/>
                <a:gd name="connsiteX10-93" fmla="*/ 7947 w 10000"/>
                <a:gd name="connsiteY10-94" fmla="*/ 561 h 10000"/>
                <a:gd name="connsiteX11-95" fmla="*/ 9428 w 10000"/>
                <a:gd name="connsiteY11-96" fmla="*/ 46 h 10000"/>
                <a:gd name="connsiteX12-97" fmla="*/ 9970 w 10000"/>
                <a:gd name="connsiteY12-98" fmla="*/ 1122 h 10000"/>
                <a:gd name="connsiteX13-99" fmla="*/ 8932 w 10000"/>
                <a:gd name="connsiteY13-100" fmla="*/ 2198 h 10000"/>
                <a:gd name="connsiteX14-101" fmla="*/ 8324 w 10000"/>
                <a:gd name="connsiteY14-102" fmla="*/ 3678 h 10000"/>
                <a:gd name="connsiteX15-103" fmla="*/ 9880 w 10000"/>
                <a:gd name="connsiteY15-104" fmla="*/ 5067 h 10000"/>
                <a:gd name="connsiteX16-105" fmla="*/ 4985 w 10000"/>
                <a:gd name="connsiteY16-106" fmla="*/ 10000 h 10000"/>
                <a:gd name="connsiteX17-107" fmla="*/ 0 w 10000"/>
                <a:gd name="connsiteY17-108" fmla="*/ 5001 h 10000"/>
                <a:gd name="connsiteX0-109" fmla="*/ 0 w 10000"/>
                <a:gd name="connsiteY0-110" fmla="*/ 5001 h 10000"/>
                <a:gd name="connsiteX1-111" fmla="*/ 1353 w 10000"/>
                <a:gd name="connsiteY1-112" fmla="*/ 3409 h 10000"/>
                <a:gd name="connsiteX2-113" fmla="*/ 2616 w 10000"/>
                <a:gd name="connsiteY2-114" fmla="*/ 3768 h 10000"/>
                <a:gd name="connsiteX3-115" fmla="*/ 4534 w 10000"/>
                <a:gd name="connsiteY3-116" fmla="*/ 4889 h 10000"/>
                <a:gd name="connsiteX4-117" fmla="*/ 4534 w 10000"/>
                <a:gd name="connsiteY4-118" fmla="*/ 3163 h 10000"/>
                <a:gd name="connsiteX5-119" fmla="*/ 3519 w 10000"/>
                <a:gd name="connsiteY5-120" fmla="*/ 2557 h 10000"/>
                <a:gd name="connsiteX6-121" fmla="*/ 3789 w 10000"/>
                <a:gd name="connsiteY6-122" fmla="*/ 786 h 10000"/>
                <a:gd name="connsiteX7-123" fmla="*/ 4985 w 10000"/>
                <a:gd name="connsiteY7-124" fmla="*/ 1 h 10000"/>
                <a:gd name="connsiteX8-125" fmla="*/ 5752 w 10000"/>
                <a:gd name="connsiteY8-126" fmla="*/ 1167 h 10000"/>
                <a:gd name="connsiteX9-127" fmla="*/ 7173 w 10000"/>
                <a:gd name="connsiteY9-128" fmla="*/ 1660 h 10000"/>
                <a:gd name="connsiteX10-129" fmla="*/ 7947 w 10000"/>
                <a:gd name="connsiteY10-130" fmla="*/ 561 h 10000"/>
                <a:gd name="connsiteX11-131" fmla="*/ 9428 w 10000"/>
                <a:gd name="connsiteY11-132" fmla="*/ 46 h 10000"/>
                <a:gd name="connsiteX12-133" fmla="*/ 9970 w 10000"/>
                <a:gd name="connsiteY12-134" fmla="*/ 1122 h 10000"/>
                <a:gd name="connsiteX13-135" fmla="*/ 8932 w 10000"/>
                <a:gd name="connsiteY13-136" fmla="*/ 2198 h 10000"/>
                <a:gd name="connsiteX14-137" fmla="*/ 8324 w 10000"/>
                <a:gd name="connsiteY14-138" fmla="*/ 3678 h 10000"/>
                <a:gd name="connsiteX15-139" fmla="*/ 9880 w 10000"/>
                <a:gd name="connsiteY15-140" fmla="*/ 5067 h 10000"/>
                <a:gd name="connsiteX16-141" fmla="*/ 4985 w 10000"/>
                <a:gd name="connsiteY16-142" fmla="*/ 10000 h 10000"/>
                <a:gd name="connsiteX17-143" fmla="*/ 0 w 10000"/>
                <a:gd name="connsiteY17-144" fmla="*/ 5001 h 10000"/>
                <a:gd name="connsiteX0-145" fmla="*/ 0 w 10000"/>
                <a:gd name="connsiteY0-146" fmla="*/ 5001 h 10000"/>
                <a:gd name="connsiteX1-147" fmla="*/ 1353 w 10000"/>
                <a:gd name="connsiteY1-148" fmla="*/ 3409 h 10000"/>
                <a:gd name="connsiteX2-149" fmla="*/ 2616 w 10000"/>
                <a:gd name="connsiteY2-150" fmla="*/ 3768 h 10000"/>
                <a:gd name="connsiteX3-151" fmla="*/ 4534 w 10000"/>
                <a:gd name="connsiteY3-152" fmla="*/ 4889 h 10000"/>
                <a:gd name="connsiteX4-153" fmla="*/ 4534 w 10000"/>
                <a:gd name="connsiteY4-154" fmla="*/ 3163 h 10000"/>
                <a:gd name="connsiteX5-155" fmla="*/ 3519 w 10000"/>
                <a:gd name="connsiteY5-156" fmla="*/ 2557 h 10000"/>
                <a:gd name="connsiteX6-157" fmla="*/ 3789 w 10000"/>
                <a:gd name="connsiteY6-158" fmla="*/ 786 h 10000"/>
                <a:gd name="connsiteX7-159" fmla="*/ 4985 w 10000"/>
                <a:gd name="connsiteY7-160" fmla="*/ 1 h 10000"/>
                <a:gd name="connsiteX8-161" fmla="*/ 5752 w 10000"/>
                <a:gd name="connsiteY8-162" fmla="*/ 1167 h 10000"/>
                <a:gd name="connsiteX9-163" fmla="*/ 7173 w 10000"/>
                <a:gd name="connsiteY9-164" fmla="*/ 1660 h 10000"/>
                <a:gd name="connsiteX10-165" fmla="*/ 7947 w 10000"/>
                <a:gd name="connsiteY10-166" fmla="*/ 561 h 10000"/>
                <a:gd name="connsiteX11-167" fmla="*/ 9428 w 10000"/>
                <a:gd name="connsiteY11-168" fmla="*/ 46 h 10000"/>
                <a:gd name="connsiteX12-169" fmla="*/ 9970 w 10000"/>
                <a:gd name="connsiteY12-170" fmla="*/ 1122 h 10000"/>
                <a:gd name="connsiteX13-171" fmla="*/ 8932 w 10000"/>
                <a:gd name="connsiteY13-172" fmla="*/ 2198 h 10000"/>
                <a:gd name="connsiteX14-173" fmla="*/ 8324 w 10000"/>
                <a:gd name="connsiteY14-174" fmla="*/ 3678 h 10000"/>
                <a:gd name="connsiteX15-175" fmla="*/ 9880 w 10000"/>
                <a:gd name="connsiteY15-176" fmla="*/ 5067 h 10000"/>
                <a:gd name="connsiteX16-177" fmla="*/ 4985 w 10000"/>
                <a:gd name="connsiteY16-178" fmla="*/ 10000 h 10000"/>
                <a:gd name="connsiteX17-179" fmla="*/ 0 w 10000"/>
                <a:gd name="connsiteY17-180" fmla="*/ 5001 h 10000"/>
                <a:gd name="connsiteX0-181" fmla="*/ 0 w 10000"/>
                <a:gd name="connsiteY0-182" fmla="*/ 5001 h 10000"/>
                <a:gd name="connsiteX1-183" fmla="*/ 1353 w 10000"/>
                <a:gd name="connsiteY1-184" fmla="*/ 3409 h 10000"/>
                <a:gd name="connsiteX2-185" fmla="*/ 2616 w 10000"/>
                <a:gd name="connsiteY2-186" fmla="*/ 3768 h 10000"/>
                <a:gd name="connsiteX3-187" fmla="*/ 4534 w 10000"/>
                <a:gd name="connsiteY3-188" fmla="*/ 4889 h 10000"/>
                <a:gd name="connsiteX4-189" fmla="*/ 4534 w 10000"/>
                <a:gd name="connsiteY4-190" fmla="*/ 3163 h 10000"/>
                <a:gd name="connsiteX5-191" fmla="*/ 3519 w 10000"/>
                <a:gd name="connsiteY5-192" fmla="*/ 2557 h 10000"/>
                <a:gd name="connsiteX6-193" fmla="*/ 3789 w 10000"/>
                <a:gd name="connsiteY6-194" fmla="*/ 786 h 10000"/>
                <a:gd name="connsiteX7-195" fmla="*/ 4985 w 10000"/>
                <a:gd name="connsiteY7-196" fmla="*/ 1 h 10000"/>
                <a:gd name="connsiteX8-197" fmla="*/ 5752 w 10000"/>
                <a:gd name="connsiteY8-198" fmla="*/ 1167 h 10000"/>
                <a:gd name="connsiteX9-199" fmla="*/ 7187 w 10000"/>
                <a:gd name="connsiteY9-200" fmla="*/ 1674 h 10000"/>
                <a:gd name="connsiteX10-201" fmla="*/ 7947 w 10000"/>
                <a:gd name="connsiteY10-202" fmla="*/ 561 h 10000"/>
                <a:gd name="connsiteX11-203" fmla="*/ 9428 w 10000"/>
                <a:gd name="connsiteY11-204" fmla="*/ 46 h 10000"/>
                <a:gd name="connsiteX12-205" fmla="*/ 9970 w 10000"/>
                <a:gd name="connsiteY12-206" fmla="*/ 1122 h 10000"/>
                <a:gd name="connsiteX13-207" fmla="*/ 8932 w 10000"/>
                <a:gd name="connsiteY13-208" fmla="*/ 2198 h 10000"/>
                <a:gd name="connsiteX14-209" fmla="*/ 8324 w 10000"/>
                <a:gd name="connsiteY14-210" fmla="*/ 3678 h 10000"/>
                <a:gd name="connsiteX15-211" fmla="*/ 9880 w 10000"/>
                <a:gd name="connsiteY15-212" fmla="*/ 5067 h 10000"/>
                <a:gd name="connsiteX16-213" fmla="*/ 4985 w 10000"/>
                <a:gd name="connsiteY16-214" fmla="*/ 10000 h 10000"/>
                <a:gd name="connsiteX17-215" fmla="*/ 0 w 10000"/>
                <a:gd name="connsiteY17-216" fmla="*/ 5001 h 10000"/>
                <a:gd name="connsiteX0-217" fmla="*/ 0 w 10000"/>
                <a:gd name="connsiteY0-218" fmla="*/ 5001 h 10000"/>
                <a:gd name="connsiteX1-219" fmla="*/ 1353 w 10000"/>
                <a:gd name="connsiteY1-220" fmla="*/ 3409 h 10000"/>
                <a:gd name="connsiteX2-221" fmla="*/ 2616 w 10000"/>
                <a:gd name="connsiteY2-222" fmla="*/ 3768 h 10000"/>
                <a:gd name="connsiteX3-223" fmla="*/ 4534 w 10000"/>
                <a:gd name="connsiteY3-224" fmla="*/ 4889 h 10000"/>
                <a:gd name="connsiteX4-225" fmla="*/ 4534 w 10000"/>
                <a:gd name="connsiteY4-226" fmla="*/ 3163 h 10000"/>
                <a:gd name="connsiteX5-227" fmla="*/ 3519 w 10000"/>
                <a:gd name="connsiteY5-228" fmla="*/ 2557 h 10000"/>
                <a:gd name="connsiteX6-229" fmla="*/ 3789 w 10000"/>
                <a:gd name="connsiteY6-230" fmla="*/ 786 h 10000"/>
                <a:gd name="connsiteX7-231" fmla="*/ 4985 w 10000"/>
                <a:gd name="connsiteY7-232" fmla="*/ 1 h 10000"/>
                <a:gd name="connsiteX8-233" fmla="*/ 5752 w 10000"/>
                <a:gd name="connsiteY8-234" fmla="*/ 1167 h 10000"/>
                <a:gd name="connsiteX9-235" fmla="*/ 7187 w 10000"/>
                <a:gd name="connsiteY9-236" fmla="*/ 1674 h 10000"/>
                <a:gd name="connsiteX10-237" fmla="*/ 7947 w 10000"/>
                <a:gd name="connsiteY10-238" fmla="*/ 561 h 10000"/>
                <a:gd name="connsiteX11-239" fmla="*/ 9428 w 10000"/>
                <a:gd name="connsiteY11-240" fmla="*/ 46 h 10000"/>
                <a:gd name="connsiteX12-241" fmla="*/ 9970 w 10000"/>
                <a:gd name="connsiteY12-242" fmla="*/ 1122 h 10000"/>
                <a:gd name="connsiteX13-243" fmla="*/ 8932 w 10000"/>
                <a:gd name="connsiteY13-244" fmla="*/ 2198 h 10000"/>
                <a:gd name="connsiteX14-245" fmla="*/ 8324 w 10000"/>
                <a:gd name="connsiteY14-246" fmla="*/ 3678 h 10000"/>
                <a:gd name="connsiteX15-247" fmla="*/ 9880 w 10000"/>
                <a:gd name="connsiteY15-248" fmla="*/ 5067 h 10000"/>
                <a:gd name="connsiteX16-249" fmla="*/ 4985 w 10000"/>
                <a:gd name="connsiteY16-250" fmla="*/ 10000 h 10000"/>
                <a:gd name="connsiteX17-251" fmla="*/ 0 w 10000"/>
                <a:gd name="connsiteY17-252" fmla="*/ 5001 h 10000"/>
                <a:gd name="connsiteX0-253" fmla="*/ 0 w 10000"/>
                <a:gd name="connsiteY0-254" fmla="*/ 5079 h 10078"/>
                <a:gd name="connsiteX1-255" fmla="*/ 1353 w 10000"/>
                <a:gd name="connsiteY1-256" fmla="*/ 3487 h 10078"/>
                <a:gd name="connsiteX2-257" fmla="*/ 2616 w 10000"/>
                <a:gd name="connsiteY2-258" fmla="*/ 3846 h 10078"/>
                <a:gd name="connsiteX3-259" fmla="*/ 4534 w 10000"/>
                <a:gd name="connsiteY3-260" fmla="*/ 4967 h 10078"/>
                <a:gd name="connsiteX4-261" fmla="*/ 4534 w 10000"/>
                <a:gd name="connsiteY4-262" fmla="*/ 3241 h 10078"/>
                <a:gd name="connsiteX5-263" fmla="*/ 3519 w 10000"/>
                <a:gd name="connsiteY5-264" fmla="*/ 2635 h 10078"/>
                <a:gd name="connsiteX6-265" fmla="*/ 3789 w 10000"/>
                <a:gd name="connsiteY6-266" fmla="*/ 864 h 10078"/>
                <a:gd name="connsiteX7-267" fmla="*/ 4985 w 10000"/>
                <a:gd name="connsiteY7-268" fmla="*/ 79 h 10078"/>
                <a:gd name="connsiteX8-269" fmla="*/ 5752 w 10000"/>
                <a:gd name="connsiteY8-270" fmla="*/ 1245 h 10078"/>
                <a:gd name="connsiteX9-271" fmla="*/ 7187 w 10000"/>
                <a:gd name="connsiteY9-272" fmla="*/ 1752 h 10078"/>
                <a:gd name="connsiteX10-273" fmla="*/ 7947 w 10000"/>
                <a:gd name="connsiteY10-274" fmla="*/ 639 h 10078"/>
                <a:gd name="connsiteX11-275" fmla="*/ 9428 w 10000"/>
                <a:gd name="connsiteY11-276" fmla="*/ 124 h 10078"/>
                <a:gd name="connsiteX12-277" fmla="*/ 9970 w 10000"/>
                <a:gd name="connsiteY12-278" fmla="*/ 1200 h 10078"/>
                <a:gd name="connsiteX13-279" fmla="*/ 8932 w 10000"/>
                <a:gd name="connsiteY13-280" fmla="*/ 2276 h 10078"/>
                <a:gd name="connsiteX14-281" fmla="*/ 8324 w 10000"/>
                <a:gd name="connsiteY14-282" fmla="*/ 3756 h 10078"/>
                <a:gd name="connsiteX15-283" fmla="*/ 9880 w 10000"/>
                <a:gd name="connsiteY15-284" fmla="*/ 5145 h 10078"/>
                <a:gd name="connsiteX16-285" fmla="*/ 4985 w 10000"/>
                <a:gd name="connsiteY16-286" fmla="*/ 10078 h 10078"/>
                <a:gd name="connsiteX17-287" fmla="*/ 0 w 10000"/>
                <a:gd name="connsiteY17-288" fmla="*/ 5079 h 10078"/>
                <a:gd name="connsiteX0-289" fmla="*/ 0 w 9994"/>
                <a:gd name="connsiteY0-290" fmla="*/ 5079 h 10078"/>
                <a:gd name="connsiteX1-291" fmla="*/ 1353 w 9994"/>
                <a:gd name="connsiteY1-292" fmla="*/ 3487 h 10078"/>
                <a:gd name="connsiteX2-293" fmla="*/ 2616 w 9994"/>
                <a:gd name="connsiteY2-294" fmla="*/ 3846 h 10078"/>
                <a:gd name="connsiteX3-295" fmla="*/ 4534 w 9994"/>
                <a:gd name="connsiteY3-296" fmla="*/ 4967 h 10078"/>
                <a:gd name="connsiteX4-297" fmla="*/ 4534 w 9994"/>
                <a:gd name="connsiteY4-298" fmla="*/ 3241 h 10078"/>
                <a:gd name="connsiteX5-299" fmla="*/ 3519 w 9994"/>
                <a:gd name="connsiteY5-300" fmla="*/ 2635 h 10078"/>
                <a:gd name="connsiteX6-301" fmla="*/ 3789 w 9994"/>
                <a:gd name="connsiteY6-302" fmla="*/ 864 h 10078"/>
                <a:gd name="connsiteX7-303" fmla="*/ 4985 w 9994"/>
                <a:gd name="connsiteY7-304" fmla="*/ 79 h 10078"/>
                <a:gd name="connsiteX8-305" fmla="*/ 5752 w 9994"/>
                <a:gd name="connsiteY8-306" fmla="*/ 1245 h 10078"/>
                <a:gd name="connsiteX9-307" fmla="*/ 7187 w 9994"/>
                <a:gd name="connsiteY9-308" fmla="*/ 1752 h 10078"/>
                <a:gd name="connsiteX10-309" fmla="*/ 7947 w 9994"/>
                <a:gd name="connsiteY10-310" fmla="*/ 639 h 10078"/>
                <a:gd name="connsiteX11-311" fmla="*/ 9428 w 9994"/>
                <a:gd name="connsiteY11-312" fmla="*/ 124 h 10078"/>
                <a:gd name="connsiteX12-313" fmla="*/ 9970 w 9994"/>
                <a:gd name="connsiteY12-314" fmla="*/ 1200 h 10078"/>
                <a:gd name="connsiteX13-315" fmla="*/ 8932 w 9994"/>
                <a:gd name="connsiteY13-316" fmla="*/ 2276 h 10078"/>
                <a:gd name="connsiteX14-317" fmla="*/ 8324 w 9994"/>
                <a:gd name="connsiteY14-318" fmla="*/ 3756 h 10078"/>
                <a:gd name="connsiteX15-319" fmla="*/ 9880 w 9994"/>
                <a:gd name="connsiteY15-320" fmla="*/ 5145 h 10078"/>
                <a:gd name="connsiteX16-321" fmla="*/ 4985 w 9994"/>
                <a:gd name="connsiteY16-322" fmla="*/ 10078 h 10078"/>
                <a:gd name="connsiteX17-323" fmla="*/ 0 w 9994"/>
                <a:gd name="connsiteY17-324" fmla="*/ 5079 h 10078"/>
                <a:gd name="connsiteX0-325" fmla="*/ 0 w 9989"/>
                <a:gd name="connsiteY0-326" fmla="*/ 5040 h 10000"/>
                <a:gd name="connsiteX1-327" fmla="*/ 1354 w 9989"/>
                <a:gd name="connsiteY1-328" fmla="*/ 3460 h 10000"/>
                <a:gd name="connsiteX2-329" fmla="*/ 2618 w 9989"/>
                <a:gd name="connsiteY2-330" fmla="*/ 3816 h 10000"/>
                <a:gd name="connsiteX3-331" fmla="*/ 4537 w 9989"/>
                <a:gd name="connsiteY3-332" fmla="*/ 4929 h 10000"/>
                <a:gd name="connsiteX4-333" fmla="*/ 4537 w 9989"/>
                <a:gd name="connsiteY4-334" fmla="*/ 3216 h 10000"/>
                <a:gd name="connsiteX5-335" fmla="*/ 3521 w 9989"/>
                <a:gd name="connsiteY5-336" fmla="*/ 2615 h 10000"/>
                <a:gd name="connsiteX6-337" fmla="*/ 3791 w 9989"/>
                <a:gd name="connsiteY6-338" fmla="*/ 857 h 10000"/>
                <a:gd name="connsiteX7-339" fmla="*/ 4988 w 9989"/>
                <a:gd name="connsiteY7-340" fmla="*/ 78 h 10000"/>
                <a:gd name="connsiteX8-341" fmla="*/ 5755 w 9989"/>
                <a:gd name="connsiteY8-342" fmla="*/ 1235 h 10000"/>
                <a:gd name="connsiteX9-343" fmla="*/ 7191 w 9989"/>
                <a:gd name="connsiteY9-344" fmla="*/ 1738 h 10000"/>
                <a:gd name="connsiteX10-345" fmla="*/ 7952 w 9989"/>
                <a:gd name="connsiteY10-346" fmla="*/ 634 h 10000"/>
                <a:gd name="connsiteX11-347" fmla="*/ 9434 w 9989"/>
                <a:gd name="connsiteY11-348" fmla="*/ 123 h 10000"/>
                <a:gd name="connsiteX12-349" fmla="*/ 9976 w 9989"/>
                <a:gd name="connsiteY12-350" fmla="*/ 1191 h 10000"/>
                <a:gd name="connsiteX13-351" fmla="*/ 8937 w 9989"/>
                <a:gd name="connsiteY13-352" fmla="*/ 2258 h 10000"/>
                <a:gd name="connsiteX14-353" fmla="*/ 8329 w 9989"/>
                <a:gd name="connsiteY14-354" fmla="*/ 3727 h 10000"/>
                <a:gd name="connsiteX15-355" fmla="*/ 9886 w 9989"/>
                <a:gd name="connsiteY15-356" fmla="*/ 5105 h 10000"/>
                <a:gd name="connsiteX16-357" fmla="*/ 4988 w 9989"/>
                <a:gd name="connsiteY16-358" fmla="*/ 10000 h 10000"/>
                <a:gd name="connsiteX17-359" fmla="*/ 0 w 9989"/>
                <a:gd name="connsiteY17-360" fmla="*/ 5040 h 10000"/>
                <a:gd name="connsiteX0-361" fmla="*/ 0 w 10000"/>
                <a:gd name="connsiteY0-362" fmla="*/ 5040 h 10000"/>
                <a:gd name="connsiteX1-363" fmla="*/ 1355 w 10000"/>
                <a:gd name="connsiteY1-364" fmla="*/ 3460 h 10000"/>
                <a:gd name="connsiteX2-365" fmla="*/ 2621 w 10000"/>
                <a:gd name="connsiteY2-366" fmla="*/ 3816 h 10000"/>
                <a:gd name="connsiteX3-367" fmla="*/ 4542 w 10000"/>
                <a:gd name="connsiteY3-368" fmla="*/ 4929 h 10000"/>
                <a:gd name="connsiteX4-369" fmla="*/ 4542 w 10000"/>
                <a:gd name="connsiteY4-370" fmla="*/ 3216 h 10000"/>
                <a:gd name="connsiteX5-371" fmla="*/ 3525 w 10000"/>
                <a:gd name="connsiteY5-372" fmla="*/ 2615 h 10000"/>
                <a:gd name="connsiteX6-373" fmla="*/ 3795 w 10000"/>
                <a:gd name="connsiteY6-374" fmla="*/ 857 h 10000"/>
                <a:gd name="connsiteX7-375" fmla="*/ 4993 w 10000"/>
                <a:gd name="connsiteY7-376" fmla="*/ 78 h 10000"/>
                <a:gd name="connsiteX8-377" fmla="*/ 5761 w 10000"/>
                <a:gd name="connsiteY8-378" fmla="*/ 1235 h 10000"/>
                <a:gd name="connsiteX9-379" fmla="*/ 7199 w 10000"/>
                <a:gd name="connsiteY9-380" fmla="*/ 1738 h 10000"/>
                <a:gd name="connsiteX10-381" fmla="*/ 7961 w 10000"/>
                <a:gd name="connsiteY10-382" fmla="*/ 634 h 10000"/>
                <a:gd name="connsiteX11-383" fmla="*/ 9444 w 10000"/>
                <a:gd name="connsiteY11-384" fmla="*/ 123 h 10000"/>
                <a:gd name="connsiteX12-385" fmla="*/ 9987 w 10000"/>
                <a:gd name="connsiteY12-386" fmla="*/ 1191 h 10000"/>
                <a:gd name="connsiteX13-387" fmla="*/ 8947 w 10000"/>
                <a:gd name="connsiteY13-388" fmla="*/ 2258 h 10000"/>
                <a:gd name="connsiteX14-389" fmla="*/ 8338 w 10000"/>
                <a:gd name="connsiteY14-390" fmla="*/ 3727 h 10000"/>
                <a:gd name="connsiteX15-391" fmla="*/ 9897 w 10000"/>
                <a:gd name="connsiteY15-392" fmla="*/ 5105 h 10000"/>
                <a:gd name="connsiteX16-393" fmla="*/ 4993 w 10000"/>
                <a:gd name="connsiteY16-394" fmla="*/ 10000 h 10000"/>
                <a:gd name="connsiteX17-395" fmla="*/ 0 w 10000"/>
                <a:gd name="connsiteY17-396" fmla="*/ 5040 h 10000"/>
                <a:gd name="connsiteX0-397" fmla="*/ 0 w 10000"/>
                <a:gd name="connsiteY0-398" fmla="*/ 5040 h 10000"/>
                <a:gd name="connsiteX1-399" fmla="*/ 1355 w 10000"/>
                <a:gd name="connsiteY1-400" fmla="*/ 3460 h 10000"/>
                <a:gd name="connsiteX2-401" fmla="*/ 2621 w 10000"/>
                <a:gd name="connsiteY2-402" fmla="*/ 3816 h 10000"/>
                <a:gd name="connsiteX3-403" fmla="*/ 4542 w 10000"/>
                <a:gd name="connsiteY3-404" fmla="*/ 4929 h 10000"/>
                <a:gd name="connsiteX4-405" fmla="*/ 4542 w 10000"/>
                <a:gd name="connsiteY4-406" fmla="*/ 3216 h 10000"/>
                <a:gd name="connsiteX5-407" fmla="*/ 3525 w 10000"/>
                <a:gd name="connsiteY5-408" fmla="*/ 2615 h 10000"/>
                <a:gd name="connsiteX6-409" fmla="*/ 3795 w 10000"/>
                <a:gd name="connsiteY6-410" fmla="*/ 857 h 10000"/>
                <a:gd name="connsiteX7-411" fmla="*/ 4993 w 10000"/>
                <a:gd name="connsiteY7-412" fmla="*/ 78 h 10000"/>
                <a:gd name="connsiteX8-413" fmla="*/ 5761 w 10000"/>
                <a:gd name="connsiteY8-414" fmla="*/ 1235 h 10000"/>
                <a:gd name="connsiteX9-415" fmla="*/ 7199 w 10000"/>
                <a:gd name="connsiteY9-416" fmla="*/ 1738 h 10000"/>
                <a:gd name="connsiteX10-417" fmla="*/ 7961 w 10000"/>
                <a:gd name="connsiteY10-418" fmla="*/ 634 h 10000"/>
                <a:gd name="connsiteX11-419" fmla="*/ 9444 w 10000"/>
                <a:gd name="connsiteY11-420" fmla="*/ 123 h 10000"/>
                <a:gd name="connsiteX12-421" fmla="*/ 9987 w 10000"/>
                <a:gd name="connsiteY12-422" fmla="*/ 1191 h 10000"/>
                <a:gd name="connsiteX13-423" fmla="*/ 8947 w 10000"/>
                <a:gd name="connsiteY13-424" fmla="*/ 2258 h 10000"/>
                <a:gd name="connsiteX14-425" fmla="*/ 8338 w 10000"/>
                <a:gd name="connsiteY14-426" fmla="*/ 3727 h 10000"/>
                <a:gd name="connsiteX15-427" fmla="*/ 9897 w 10000"/>
                <a:gd name="connsiteY15-428" fmla="*/ 5105 h 10000"/>
                <a:gd name="connsiteX16-429" fmla="*/ 4993 w 10000"/>
                <a:gd name="connsiteY16-430" fmla="*/ 10000 h 10000"/>
                <a:gd name="connsiteX17-431" fmla="*/ 0 w 10000"/>
                <a:gd name="connsiteY17-432" fmla="*/ 5040 h 10000"/>
                <a:gd name="connsiteX0-433" fmla="*/ 0 w 10000"/>
                <a:gd name="connsiteY0-434" fmla="*/ 5040 h 10000"/>
                <a:gd name="connsiteX1-435" fmla="*/ 1355 w 10000"/>
                <a:gd name="connsiteY1-436" fmla="*/ 3460 h 10000"/>
                <a:gd name="connsiteX2-437" fmla="*/ 2621 w 10000"/>
                <a:gd name="connsiteY2-438" fmla="*/ 3816 h 10000"/>
                <a:gd name="connsiteX3-439" fmla="*/ 4542 w 10000"/>
                <a:gd name="connsiteY3-440" fmla="*/ 4929 h 10000"/>
                <a:gd name="connsiteX4-441" fmla="*/ 4542 w 10000"/>
                <a:gd name="connsiteY4-442" fmla="*/ 3216 h 10000"/>
                <a:gd name="connsiteX5-443" fmla="*/ 3525 w 10000"/>
                <a:gd name="connsiteY5-444" fmla="*/ 2615 h 10000"/>
                <a:gd name="connsiteX6-445" fmla="*/ 3795 w 10000"/>
                <a:gd name="connsiteY6-446" fmla="*/ 857 h 10000"/>
                <a:gd name="connsiteX7-447" fmla="*/ 4993 w 10000"/>
                <a:gd name="connsiteY7-448" fmla="*/ 78 h 10000"/>
                <a:gd name="connsiteX8-449" fmla="*/ 5761 w 10000"/>
                <a:gd name="connsiteY8-450" fmla="*/ 1235 h 10000"/>
                <a:gd name="connsiteX9-451" fmla="*/ 7199 w 10000"/>
                <a:gd name="connsiteY9-452" fmla="*/ 1738 h 10000"/>
                <a:gd name="connsiteX10-453" fmla="*/ 7961 w 10000"/>
                <a:gd name="connsiteY10-454" fmla="*/ 634 h 10000"/>
                <a:gd name="connsiteX11-455" fmla="*/ 9444 w 10000"/>
                <a:gd name="connsiteY11-456" fmla="*/ 123 h 10000"/>
                <a:gd name="connsiteX12-457" fmla="*/ 9987 w 10000"/>
                <a:gd name="connsiteY12-458" fmla="*/ 1191 h 10000"/>
                <a:gd name="connsiteX13-459" fmla="*/ 8947 w 10000"/>
                <a:gd name="connsiteY13-460" fmla="*/ 2258 h 10000"/>
                <a:gd name="connsiteX14-461" fmla="*/ 8395 w 10000"/>
                <a:gd name="connsiteY14-462" fmla="*/ 3741 h 10000"/>
                <a:gd name="connsiteX15-463" fmla="*/ 9897 w 10000"/>
                <a:gd name="connsiteY15-464" fmla="*/ 5105 h 10000"/>
                <a:gd name="connsiteX16-465" fmla="*/ 4993 w 10000"/>
                <a:gd name="connsiteY16-466" fmla="*/ 10000 h 10000"/>
                <a:gd name="connsiteX17-467" fmla="*/ 0 w 10000"/>
                <a:gd name="connsiteY17-468" fmla="*/ 5040 h 10000"/>
                <a:gd name="connsiteX0-469" fmla="*/ 0 w 10000"/>
                <a:gd name="connsiteY0-470" fmla="*/ 5040 h 10000"/>
                <a:gd name="connsiteX1-471" fmla="*/ 1355 w 10000"/>
                <a:gd name="connsiteY1-472" fmla="*/ 3460 h 10000"/>
                <a:gd name="connsiteX2-473" fmla="*/ 2621 w 10000"/>
                <a:gd name="connsiteY2-474" fmla="*/ 3816 h 10000"/>
                <a:gd name="connsiteX3-475" fmla="*/ 4542 w 10000"/>
                <a:gd name="connsiteY3-476" fmla="*/ 4929 h 10000"/>
                <a:gd name="connsiteX4-477" fmla="*/ 4542 w 10000"/>
                <a:gd name="connsiteY4-478" fmla="*/ 3216 h 10000"/>
                <a:gd name="connsiteX5-479" fmla="*/ 3525 w 10000"/>
                <a:gd name="connsiteY5-480" fmla="*/ 2615 h 10000"/>
                <a:gd name="connsiteX6-481" fmla="*/ 3795 w 10000"/>
                <a:gd name="connsiteY6-482" fmla="*/ 857 h 10000"/>
                <a:gd name="connsiteX7-483" fmla="*/ 4993 w 10000"/>
                <a:gd name="connsiteY7-484" fmla="*/ 78 h 10000"/>
                <a:gd name="connsiteX8-485" fmla="*/ 5761 w 10000"/>
                <a:gd name="connsiteY8-486" fmla="*/ 1235 h 10000"/>
                <a:gd name="connsiteX9-487" fmla="*/ 7199 w 10000"/>
                <a:gd name="connsiteY9-488" fmla="*/ 1738 h 10000"/>
                <a:gd name="connsiteX10-489" fmla="*/ 7961 w 10000"/>
                <a:gd name="connsiteY10-490" fmla="*/ 634 h 10000"/>
                <a:gd name="connsiteX11-491" fmla="*/ 9444 w 10000"/>
                <a:gd name="connsiteY11-492" fmla="*/ 123 h 10000"/>
                <a:gd name="connsiteX12-493" fmla="*/ 9987 w 10000"/>
                <a:gd name="connsiteY12-494" fmla="*/ 1191 h 10000"/>
                <a:gd name="connsiteX13-495" fmla="*/ 8947 w 10000"/>
                <a:gd name="connsiteY13-496" fmla="*/ 2258 h 10000"/>
                <a:gd name="connsiteX14-497" fmla="*/ 8395 w 10000"/>
                <a:gd name="connsiteY14-498" fmla="*/ 3741 h 10000"/>
                <a:gd name="connsiteX15-499" fmla="*/ 9897 w 10000"/>
                <a:gd name="connsiteY15-500" fmla="*/ 5105 h 10000"/>
                <a:gd name="connsiteX16-501" fmla="*/ 4993 w 10000"/>
                <a:gd name="connsiteY16-502" fmla="*/ 10000 h 10000"/>
                <a:gd name="connsiteX17-503" fmla="*/ 0 w 10000"/>
                <a:gd name="connsiteY17-504" fmla="*/ 5040 h 10000"/>
                <a:gd name="connsiteX0-505" fmla="*/ 0 w 10000"/>
                <a:gd name="connsiteY0-506" fmla="*/ 5040 h 10000"/>
                <a:gd name="connsiteX1-507" fmla="*/ 1355 w 10000"/>
                <a:gd name="connsiteY1-508" fmla="*/ 3460 h 10000"/>
                <a:gd name="connsiteX2-509" fmla="*/ 2621 w 10000"/>
                <a:gd name="connsiteY2-510" fmla="*/ 3816 h 10000"/>
                <a:gd name="connsiteX3-511" fmla="*/ 4542 w 10000"/>
                <a:gd name="connsiteY3-512" fmla="*/ 4929 h 10000"/>
                <a:gd name="connsiteX4-513" fmla="*/ 4542 w 10000"/>
                <a:gd name="connsiteY4-514" fmla="*/ 3216 h 10000"/>
                <a:gd name="connsiteX5-515" fmla="*/ 3525 w 10000"/>
                <a:gd name="connsiteY5-516" fmla="*/ 2615 h 10000"/>
                <a:gd name="connsiteX6-517" fmla="*/ 3795 w 10000"/>
                <a:gd name="connsiteY6-518" fmla="*/ 857 h 10000"/>
                <a:gd name="connsiteX7-519" fmla="*/ 4993 w 10000"/>
                <a:gd name="connsiteY7-520" fmla="*/ 78 h 10000"/>
                <a:gd name="connsiteX8-521" fmla="*/ 5761 w 10000"/>
                <a:gd name="connsiteY8-522" fmla="*/ 1235 h 10000"/>
                <a:gd name="connsiteX9-523" fmla="*/ 7199 w 10000"/>
                <a:gd name="connsiteY9-524" fmla="*/ 1738 h 10000"/>
                <a:gd name="connsiteX10-525" fmla="*/ 7961 w 10000"/>
                <a:gd name="connsiteY10-526" fmla="*/ 634 h 10000"/>
                <a:gd name="connsiteX11-527" fmla="*/ 9444 w 10000"/>
                <a:gd name="connsiteY11-528" fmla="*/ 123 h 10000"/>
                <a:gd name="connsiteX12-529" fmla="*/ 9987 w 10000"/>
                <a:gd name="connsiteY12-530" fmla="*/ 1191 h 10000"/>
                <a:gd name="connsiteX13-531" fmla="*/ 8947 w 10000"/>
                <a:gd name="connsiteY13-532" fmla="*/ 2258 h 10000"/>
                <a:gd name="connsiteX14-533" fmla="*/ 8395 w 10000"/>
                <a:gd name="connsiteY14-534" fmla="*/ 3741 h 10000"/>
                <a:gd name="connsiteX15-535" fmla="*/ 9897 w 10000"/>
                <a:gd name="connsiteY15-536" fmla="*/ 5105 h 10000"/>
                <a:gd name="connsiteX16-537" fmla="*/ 4993 w 10000"/>
                <a:gd name="connsiteY16-538" fmla="*/ 10000 h 10000"/>
                <a:gd name="connsiteX17-539" fmla="*/ 0 w 10000"/>
                <a:gd name="connsiteY17-540" fmla="*/ 5040 h 10000"/>
                <a:gd name="connsiteX0-541" fmla="*/ 0 w 10000"/>
                <a:gd name="connsiteY0-542" fmla="*/ 5040 h 10000"/>
                <a:gd name="connsiteX1-543" fmla="*/ 1355 w 10000"/>
                <a:gd name="connsiteY1-544" fmla="*/ 3460 h 10000"/>
                <a:gd name="connsiteX2-545" fmla="*/ 2621 w 10000"/>
                <a:gd name="connsiteY2-546" fmla="*/ 3816 h 10000"/>
                <a:gd name="connsiteX3-547" fmla="*/ 4542 w 10000"/>
                <a:gd name="connsiteY3-548" fmla="*/ 4929 h 10000"/>
                <a:gd name="connsiteX4-549" fmla="*/ 4542 w 10000"/>
                <a:gd name="connsiteY4-550" fmla="*/ 3216 h 10000"/>
                <a:gd name="connsiteX5-551" fmla="*/ 3525 w 10000"/>
                <a:gd name="connsiteY5-552" fmla="*/ 2615 h 10000"/>
                <a:gd name="connsiteX6-553" fmla="*/ 3795 w 10000"/>
                <a:gd name="connsiteY6-554" fmla="*/ 857 h 10000"/>
                <a:gd name="connsiteX7-555" fmla="*/ 4993 w 10000"/>
                <a:gd name="connsiteY7-556" fmla="*/ 78 h 10000"/>
                <a:gd name="connsiteX8-557" fmla="*/ 5761 w 10000"/>
                <a:gd name="connsiteY8-558" fmla="*/ 1235 h 10000"/>
                <a:gd name="connsiteX9-559" fmla="*/ 7199 w 10000"/>
                <a:gd name="connsiteY9-560" fmla="*/ 1738 h 10000"/>
                <a:gd name="connsiteX10-561" fmla="*/ 7961 w 10000"/>
                <a:gd name="connsiteY10-562" fmla="*/ 634 h 10000"/>
                <a:gd name="connsiteX11-563" fmla="*/ 9444 w 10000"/>
                <a:gd name="connsiteY11-564" fmla="*/ 123 h 10000"/>
                <a:gd name="connsiteX12-565" fmla="*/ 9987 w 10000"/>
                <a:gd name="connsiteY12-566" fmla="*/ 1191 h 10000"/>
                <a:gd name="connsiteX13-567" fmla="*/ 8947 w 10000"/>
                <a:gd name="connsiteY13-568" fmla="*/ 2258 h 10000"/>
                <a:gd name="connsiteX14-569" fmla="*/ 8395 w 10000"/>
                <a:gd name="connsiteY14-570" fmla="*/ 3741 h 10000"/>
                <a:gd name="connsiteX15-571" fmla="*/ 9897 w 10000"/>
                <a:gd name="connsiteY15-572" fmla="*/ 5105 h 10000"/>
                <a:gd name="connsiteX16-573" fmla="*/ 4993 w 10000"/>
                <a:gd name="connsiteY16-574" fmla="*/ 10000 h 10000"/>
                <a:gd name="connsiteX17-575" fmla="*/ 0 w 10000"/>
                <a:gd name="connsiteY17-576" fmla="*/ 5040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0000" h="10000">
                  <a:moveTo>
                    <a:pt x="0" y="5040"/>
                  </a:moveTo>
                  <a:cubicBezTo>
                    <a:pt x="0" y="5040"/>
                    <a:pt x="678" y="3838"/>
                    <a:pt x="1355" y="3460"/>
                  </a:cubicBezTo>
                  <a:cubicBezTo>
                    <a:pt x="1355" y="3460"/>
                    <a:pt x="2146" y="2994"/>
                    <a:pt x="2621" y="3816"/>
                  </a:cubicBezTo>
                  <a:cubicBezTo>
                    <a:pt x="2621" y="3816"/>
                    <a:pt x="3345" y="5662"/>
                    <a:pt x="4542" y="4929"/>
                  </a:cubicBezTo>
                  <a:cubicBezTo>
                    <a:pt x="4542" y="4929"/>
                    <a:pt x="5648" y="4127"/>
                    <a:pt x="4542" y="3216"/>
                  </a:cubicBezTo>
                  <a:cubicBezTo>
                    <a:pt x="4542" y="3216"/>
                    <a:pt x="4519" y="3126"/>
                    <a:pt x="3525" y="2615"/>
                  </a:cubicBezTo>
                  <a:cubicBezTo>
                    <a:pt x="3525" y="2615"/>
                    <a:pt x="2689" y="1747"/>
                    <a:pt x="3795" y="857"/>
                  </a:cubicBezTo>
                  <a:cubicBezTo>
                    <a:pt x="3795" y="857"/>
                    <a:pt x="4790" y="57"/>
                    <a:pt x="4993" y="78"/>
                  </a:cubicBezTo>
                  <a:cubicBezTo>
                    <a:pt x="4993" y="78"/>
                    <a:pt x="5394" y="959"/>
                    <a:pt x="5761" y="1235"/>
                  </a:cubicBezTo>
                  <a:cubicBezTo>
                    <a:pt x="6130" y="1512"/>
                    <a:pt x="6522" y="1939"/>
                    <a:pt x="7199" y="1738"/>
                  </a:cubicBezTo>
                  <a:cubicBezTo>
                    <a:pt x="7531" y="1523"/>
                    <a:pt x="7538" y="1295"/>
                    <a:pt x="7961" y="634"/>
                  </a:cubicBezTo>
                  <a:cubicBezTo>
                    <a:pt x="7961" y="634"/>
                    <a:pt x="8662" y="-337"/>
                    <a:pt x="9444" y="123"/>
                  </a:cubicBezTo>
                  <a:cubicBezTo>
                    <a:pt x="9696" y="273"/>
                    <a:pt x="10079" y="555"/>
                    <a:pt x="9987" y="1191"/>
                  </a:cubicBezTo>
                  <a:cubicBezTo>
                    <a:pt x="9987" y="1191"/>
                    <a:pt x="9872" y="1918"/>
                    <a:pt x="8947" y="2258"/>
                  </a:cubicBezTo>
                  <a:cubicBezTo>
                    <a:pt x="8538" y="2528"/>
                    <a:pt x="7853" y="2763"/>
                    <a:pt x="8395" y="3741"/>
                  </a:cubicBezTo>
                  <a:cubicBezTo>
                    <a:pt x="8395" y="3741"/>
                    <a:pt x="9106" y="4539"/>
                    <a:pt x="9897" y="5105"/>
                  </a:cubicBezTo>
                  <a:lnTo>
                    <a:pt x="4993" y="10000"/>
                  </a:lnTo>
                  <a:lnTo>
                    <a:pt x="0" y="5040"/>
                  </a:ln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3" name="Freeform 11"/>
            <p:cNvSpPr/>
            <p:nvPr/>
          </p:nvSpPr>
          <p:spPr bwMode="auto">
            <a:xfrm>
              <a:off x="5936648" y="2725778"/>
              <a:ext cx="1683006" cy="1682392"/>
            </a:xfrm>
            <a:custGeom>
              <a:avLst/>
              <a:gdLst>
                <a:gd name="T0" fmla="*/ 470 w 470"/>
                <a:gd name="T1" fmla="*/ 263 h 481"/>
                <a:gd name="T2" fmla="*/ 247 w 470"/>
                <a:gd name="T3" fmla="*/ 37 h 481"/>
                <a:gd name="T4" fmla="*/ 222 w 470"/>
                <a:gd name="T5" fmla="*/ 72 h 481"/>
                <a:gd name="T6" fmla="*/ 133 w 470"/>
                <a:gd name="T7" fmla="*/ 89 h 481"/>
                <a:gd name="T8" fmla="*/ 38 w 470"/>
                <a:gd name="T9" fmla="*/ 45 h 481"/>
                <a:gd name="T10" fmla="*/ 38 w 470"/>
                <a:gd name="T11" fmla="*/ 119 h 481"/>
                <a:gd name="T12" fmla="*/ 69 w 470"/>
                <a:gd name="T13" fmla="*/ 137 h 481"/>
                <a:gd name="T14" fmla="*/ 94 w 470"/>
                <a:gd name="T15" fmla="*/ 194 h 481"/>
                <a:gd name="T16" fmla="*/ 30 w 470"/>
                <a:gd name="T17" fmla="*/ 255 h 481"/>
                <a:gd name="T18" fmla="*/ 69 w 470"/>
                <a:gd name="T19" fmla="*/ 312 h 481"/>
                <a:gd name="T20" fmla="*/ 124 w 470"/>
                <a:gd name="T21" fmla="*/ 331 h 481"/>
                <a:gd name="T22" fmla="*/ 153 w 470"/>
                <a:gd name="T23" fmla="*/ 295 h 481"/>
                <a:gd name="T24" fmla="*/ 236 w 470"/>
                <a:gd name="T25" fmla="*/ 263 h 481"/>
                <a:gd name="T26" fmla="*/ 242 w 470"/>
                <a:gd name="T27" fmla="*/ 325 h 481"/>
                <a:gd name="T28" fmla="*/ 200 w 470"/>
                <a:gd name="T29" fmla="*/ 355 h 481"/>
                <a:gd name="T30" fmla="*/ 177 w 470"/>
                <a:gd name="T31" fmla="*/ 415 h 481"/>
                <a:gd name="T32" fmla="*/ 247 w 470"/>
                <a:gd name="T33" fmla="*/ 481 h 481"/>
                <a:gd name="T34" fmla="*/ 470 w 470"/>
                <a:gd name="T35" fmla="*/ 263 h 481"/>
                <a:gd name="connsiteX0" fmla="*/ 9551 w 9551"/>
                <a:gd name="connsiteY0" fmla="*/ 4797 h 9329"/>
                <a:gd name="connsiteX1" fmla="*/ 4806 w 9551"/>
                <a:gd name="connsiteY1" fmla="*/ 98 h 9329"/>
                <a:gd name="connsiteX2" fmla="*/ 4274 w 9551"/>
                <a:gd name="connsiteY2" fmla="*/ 826 h 9329"/>
                <a:gd name="connsiteX3" fmla="*/ 2381 w 9551"/>
                <a:gd name="connsiteY3" fmla="*/ 1179 h 9329"/>
                <a:gd name="connsiteX4" fmla="*/ 360 w 9551"/>
                <a:gd name="connsiteY4" fmla="*/ 265 h 9329"/>
                <a:gd name="connsiteX5" fmla="*/ 360 w 9551"/>
                <a:gd name="connsiteY5" fmla="*/ 1803 h 9329"/>
                <a:gd name="connsiteX6" fmla="*/ 1019 w 9551"/>
                <a:gd name="connsiteY6" fmla="*/ 2177 h 9329"/>
                <a:gd name="connsiteX7" fmla="*/ 1551 w 9551"/>
                <a:gd name="connsiteY7" fmla="*/ 3362 h 9329"/>
                <a:gd name="connsiteX8" fmla="*/ 189 w 9551"/>
                <a:gd name="connsiteY8" fmla="*/ 4630 h 9329"/>
                <a:gd name="connsiteX9" fmla="*/ 1019 w 9551"/>
                <a:gd name="connsiteY9" fmla="*/ 5815 h 9329"/>
                <a:gd name="connsiteX10" fmla="*/ 2189 w 9551"/>
                <a:gd name="connsiteY10" fmla="*/ 6210 h 9329"/>
                <a:gd name="connsiteX11" fmla="*/ 2806 w 9551"/>
                <a:gd name="connsiteY11" fmla="*/ 5462 h 9329"/>
                <a:gd name="connsiteX12" fmla="*/ 4572 w 9551"/>
                <a:gd name="connsiteY12" fmla="*/ 4797 h 9329"/>
                <a:gd name="connsiteX13" fmla="*/ 4700 w 9551"/>
                <a:gd name="connsiteY13" fmla="*/ 6086 h 9329"/>
                <a:gd name="connsiteX14" fmla="*/ 3806 w 9551"/>
                <a:gd name="connsiteY14" fmla="*/ 6709 h 9329"/>
                <a:gd name="connsiteX15" fmla="*/ 3317 w 9551"/>
                <a:gd name="connsiteY15" fmla="*/ 7957 h 9329"/>
                <a:gd name="connsiteX16" fmla="*/ 4806 w 9551"/>
                <a:gd name="connsiteY16" fmla="*/ 9329 h 9329"/>
                <a:gd name="connsiteX17" fmla="*/ 9551 w 9551"/>
                <a:gd name="connsiteY17" fmla="*/ 4797 h 9329"/>
                <a:gd name="connsiteX0-1" fmla="*/ 10000 w 10000"/>
                <a:gd name="connsiteY0-2" fmla="*/ 5142 h 10000"/>
                <a:gd name="connsiteX1-3" fmla="*/ 5032 w 10000"/>
                <a:gd name="connsiteY1-4" fmla="*/ 105 h 10000"/>
                <a:gd name="connsiteX2-5" fmla="*/ 4475 w 10000"/>
                <a:gd name="connsiteY2-6" fmla="*/ 885 h 10000"/>
                <a:gd name="connsiteX3-7" fmla="*/ 2493 w 10000"/>
                <a:gd name="connsiteY3-8" fmla="*/ 1264 h 10000"/>
                <a:gd name="connsiteX4-9" fmla="*/ 377 w 10000"/>
                <a:gd name="connsiteY4-10" fmla="*/ 284 h 10000"/>
                <a:gd name="connsiteX5-11" fmla="*/ 377 w 10000"/>
                <a:gd name="connsiteY5-12" fmla="*/ 1933 h 10000"/>
                <a:gd name="connsiteX6-13" fmla="*/ 1067 w 10000"/>
                <a:gd name="connsiteY6-14" fmla="*/ 2334 h 10000"/>
                <a:gd name="connsiteX7-15" fmla="*/ 1624 w 10000"/>
                <a:gd name="connsiteY7-16" fmla="*/ 3604 h 10000"/>
                <a:gd name="connsiteX8-17" fmla="*/ 198 w 10000"/>
                <a:gd name="connsiteY8-18" fmla="*/ 4963 h 10000"/>
                <a:gd name="connsiteX9-19" fmla="*/ 1067 w 10000"/>
                <a:gd name="connsiteY9-20" fmla="*/ 6233 h 10000"/>
                <a:gd name="connsiteX10-21" fmla="*/ 2292 w 10000"/>
                <a:gd name="connsiteY10-22" fmla="*/ 6657 h 10000"/>
                <a:gd name="connsiteX11-23" fmla="*/ 2938 w 10000"/>
                <a:gd name="connsiteY11-24" fmla="*/ 5855 h 10000"/>
                <a:gd name="connsiteX12-25" fmla="*/ 4787 w 10000"/>
                <a:gd name="connsiteY12-26" fmla="*/ 5142 h 10000"/>
                <a:gd name="connsiteX13-27" fmla="*/ 4921 w 10000"/>
                <a:gd name="connsiteY13-28" fmla="*/ 6524 h 10000"/>
                <a:gd name="connsiteX14-29" fmla="*/ 3985 w 10000"/>
                <a:gd name="connsiteY14-30" fmla="*/ 7192 h 10000"/>
                <a:gd name="connsiteX15-31" fmla="*/ 3473 w 10000"/>
                <a:gd name="connsiteY15-32" fmla="*/ 8529 h 10000"/>
                <a:gd name="connsiteX16-33" fmla="*/ 5032 w 10000"/>
                <a:gd name="connsiteY16-34" fmla="*/ 10000 h 10000"/>
                <a:gd name="connsiteX17-35" fmla="*/ 10000 w 10000"/>
                <a:gd name="connsiteY17-36" fmla="*/ 5142 h 10000"/>
                <a:gd name="connsiteX0-37" fmla="*/ 10000 w 10000"/>
                <a:gd name="connsiteY0-38" fmla="*/ 5142 h 10000"/>
                <a:gd name="connsiteX1-39" fmla="*/ 5032 w 10000"/>
                <a:gd name="connsiteY1-40" fmla="*/ 105 h 10000"/>
                <a:gd name="connsiteX2-41" fmla="*/ 4475 w 10000"/>
                <a:gd name="connsiteY2-42" fmla="*/ 885 h 10000"/>
                <a:gd name="connsiteX3-43" fmla="*/ 2493 w 10000"/>
                <a:gd name="connsiteY3-44" fmla="*/ 1264 h 10000"/>
                <a:gd name="connsiteX4-45" fmla="*/ 377 w 10000"/>
                <a:gd name="connsiteY4-46" fmla="*/ 284 h 10000"/>
                <a:gd name="connsiteX5-47" fmla="*/ 377 w 10000"/>
                <a:gd name="connsiteY5-48" fmla="*/ 1933 h 10000"/>
                <a:gd name="connsiteX6-49" fmla="*/ 1067 w 10000"/>
                <a:gd name="connsiteY6-50" fmla="*/ 2334 h 10000"/>
                <a:gd name="connsiteX7-51" fmla="*/ 1624 w 10000"/>
                <a:gd name="connsiteY7-52" fmla="*/ 3604 h 10000"/>
                <a:gd name="connsiteX8-53" fmla="*/ 198 w 10000"/>
                <a:gd name="connsiteY8-54" fmla="*/ 4963 h 10000"/>
                <a:gd name="connsiteX9-55" fmla="*/ 1067 w 10000"/>
                <a:gd name="connsiteY9-56" fmla="*/ 6233 h 10000"/>
                <a:gd name="connsiteX10-57" fmla="*/ 2292 w 10000"/>
                <a:gd name="connsiteY10-58" fmla="*/ 6657 h 10000"/>
                <a:gd name="connsiteX11-59" fmla="*/ 2952 w 10000"/>
                <a:gd name="connsiteY11-60" fmla="*/ 5827 h 10000"/>
                <a:gd name="connsiteX12-61" fmla="*/ 4787 w 10000"/>
                <a:gd name="connsiteY12-62" fmla="*/ 5142 h 10000"/>
                <a:gd name="connsiteX13-63" fmla="*/ 4921 w 10000"/>
                <a:gd name="connsiteY13-64" fmla="*/ 6524 h 10000"/>
                <a:gd name="connsiteX14-65" fmla="*/ 3985 w 10000"/>
                <a:gd name="connsiteY14-66" fmla="*/ 7192 h 10000"/>
                <a:gd name="connsiteX15-67" fmla="*/ 3473 w 10000"/>
                <a:gd name="connsiteY15-68" fmla="*/ 8529 h 10000"/>
                <a:gd name="connsiteX16-69" fmla="*/ 5032 w 10000"/>
                <a:gd name="connsiteY16-70" fmla="*/ 10000 h 10000"/>
                <a:gd name="connsiteX17-71" fmla="*/ 10000 w 10000"/>
                <a:gd name="connsiteY17-72" fmla="*/ 5142 h 10000"/>
                <a:gd name="connsiteX0-73" fmla="*/ 10000 w 10000"/>
                <a:gd name="connsiteY0-74" fmla="*/ 5142 h 10000"/>
                <a:gd name="connsiteX1-75" fmla="*/ 5032 w 10000"/>
                <a:gd name="connsiteY1-76" fmla="*/ 105 h 10000"/>
                <a:gd name="connsiteX2-77" fmla="*/ 4475 w 10000"/>
                <a:gd name="connsiteY2-78" fmla="*/ 885 h 10000"/>
                <a:gd name="connsiteX3-79" fmla="*/ 2493 w 10000"/>
                <a:gd name="connsiteY3-80" fmla="*/ 1264 h 10000"/>
                <a:gd name="connsiteX4-81" fmla="*/ 377 w 10000"/>
                <a:gd name="connsiteY4-82" fmla="*/ 284 h 10000"/>
                <a:gd name="connsiteX5-83" fmla="*/ 377 w 10000"/>
                <a:gd name="connsiteY5-84" fmla="*/ 1933 h 10000"/>
                <a:gd name="connsiteX6-85" fmla="*/ 1067 w 10000"/>
                <a:gd name="connsiteY6-86" fmla="*/ 2334 h 10000"/>
                <a:gd name="connsiteX7-87" fmla="*/ 1624 w 10000"/>
                <a:gd name="connsiteY7-88" fmla="*/ 3604 h 10000"/>
                <a:gd name="connsiteX8-89" fmla="*/ 198 w 10000"/>
                <a:gd name="connsiteY8-90" fmla="*/ 4963 h 10000"/>
                <a:gd name="connsiteX9-91" fmla="*/ 1067 w 10000"/>
                <a:gd name="connsiteY9-92" fmla="*/ 6233 h 10000"/>
                <a:gd name="connsiteX10-93" fmla="*/ 2292 w 10000"/>
                <a:gd name="connsiteY10-94" fmla="*/ 6657 h 10000"/>
                <a:gd name="connsiteX11-95" fmla="*/ 2952 w 10000"/>
                <a:gd name="connsiteY11-96" fmla="*/ 5827 h 10000"/>
                <a:gd name="connsiteX12-97" fmla="*/ 4787 w 10000"/>
                <a:gd name="connsiteY12-98" fmla="*/ 5142 h 10000"/>
                <a:gd name="connsiteX13-99" fmla="*/ 4921 w 10000"/>
                <a:gd name="connsiteY13-100" fmla="*/ 6524 h 10000"/>
                <a:gd name="connsiteX14-101" fmla="*/ 3985 w 10000"/>
                <a:gd name="connsiteY14-102" fmla="*/ 7192 h 10000"/>
                <a:gd name="connsiteX15-103" fmla="*/ 3473 w 10000"/>
                <a:gd name="connsiteY15-104" fmla="*/ 8529 h 10000"/>
                <a:gd name="connsiteX16-105" fmla="*/ 5032 w 10000"/>
                <a:gd name="connsiteY16-106" fmla="*/ 10000 h 10000"/>
                <a:gd name="connsiteX17-107" fmla="*/ 10000 w 10000"/>
                <a:gd name="connsiteY17-108" fmla="*/ 5142 h 10000"/>
                <a:gd name="connsiteX0-109" fmla="*/ 10000 w 10000"/>
                <a:gd name="connsiteY0-110" fmla="*/ 5142 h 10000"/>
                <a:gd name="connsiteX1-111" fmla="*/ 5032 w 10000"/>
                <a:gd name="connsiteY1-112" fmla="*/ 105 h 10000"/>
                <a:gd name="connsiteX2-113" fmla="*/ 4475 w 10000"/>
                <a:gd name="connsiteY2-114" fmla="*/ 885 h 10000"/>
                <a:gd name="connsiteX3-115" fmla="*/ 2493 w 10000"/>
                <a:gd name="connsiteY3-116" fmla="*/ 1264 h 10000"/>
                <a:gd name="connsiteX4-117" fmla="*/ 377 w 10000"/>
                <a:gd name="connsiteY4-118" fmla="*/ 284 h 10000"/>
                <a:gd name="connsiteX5-119" fmla="*/ 377 w 10000"/>
                <a:gd name="connsiteY5-120" fmla="*/ 1933 h 10000"/>
                <a:gd name="connsiteX6-121" fmla="*/ 1067 w 10000"/>
                <a:gd name="connsiteY6-122" fmla="*/ 2334 h 10000"/>
                <a:gd name="connsiteX7-123" fmla="*/ 1624 w 10000"/>
                <a:gd name="connsiteY7-124" fmla="*/ 3604 h 10000"/>
                <a:gd name="connsiteX8-125" fmla="*/ 198 w 10000"/>
                <a:gd name="connsiteY8-126" fmla="*/ 4963 h 10000"/>
                <a:gd name="connsiteX9-127" fmla="*/ 1067 w 10000"/>
                <a:gd name="connsiteY9-128" fmla="*/ 6233 h 10000"/>
                <a:gd name="connsiteX10-129" fmla="*/ 2292 w 10000"/>
                <a:gd name="connsiteY10-130" fmla="*/ 6657 h 10000"/>
                <a:gd name="connsiteX11-131" fmla="*/ 2952 w 10000"/>
                <a:gd name="connsiteY11-132" fmla="*/ 5827 h 10000"/>
                <a:gd name="connsiteX12-133" fmla="*/ 4787 w 10000"/>
                <a:gd name="connsiteY12-134" fmla="*/ 5142 h 10000"/>
                <a:gd name="connsiteX13-135" fmla="*/ 4921 w 10000"/>
                <a:gd name="connsiteY13-136" fmla="*/ 6524 h 10000"/>
                <a:gd name="connsiteX14-137" fmla="*/ 3985 w 10000"/>
                <a:gd name="connsiteY14-138" fmla="*/ 7192 h 10000"/>
                <a:gd name="connsiteX15-139" fmla="*/ 3473 w 10000"/>
                <a:gd name="connsiteY15-140" fmla="*/ 8529 h 10000"/>
                <a:gd name="connsiteX16-141" fmla="*/ 5032 w 10000"/>
                <a:gd name="connsiteY16-142" fmla="*/ 10000 h 10000"/>
                <a:gd name="connsiteX17-143" fmla="*/ 10000 w 10000"/>
                <a:gd name="connsiteY17-144" fmla="*/ 5142 h 10000"/>
                <a:gd name="connsiteX0-145" fmla="*/ 10000 w 10000"/>
                <a:gd name="connsiteY0-146" fmla="*/ 5142 h 10000"/>
                <a:gd name="connsiteX1-147" fmla="*/ 5032 w 10000"/>
                <a:gd name="connsiteY1-148" fmla="*/ 105 h 10000"/>
                <a:gd name="connsiteX2-149" fmla="*/ 4475 w 10000"/>
                <a:gd name="connsiteY2-150" fmla="*/ 885 h 10000"/>
                <a:gd name="connsiteX3-151" fmla="*/ 2493 w 10000"/>
                <a:gd name="connsiteY3-152" fmla="*/ 1264 h 10000"/>
                <a:gd name="connsiteX4-153" fmla="*/ 377 w 10000"/>
                <a:gd name="connsiteY4-154" fmla="*/ 284 h 10000"/>
                <a:gd name="connsiteX5-155" fmla="*/ 377 w 10000"/>
                <a:gd name="connsiteY5-156" fmla="*/ 1933 h 10000"/>
                <a:gd name="connsiteX6-157" fmla="*/ 1067 w 10000"/>
                <a:gd name="connsiteY6-158" fmla="*/ 2334 h 10000"/>
                <a:gd name="connsiteX7-159" fmla="*/ 1624 w 10000"/>
                <a:gd name="connsiteY7-160" fmla="*/ 3604 h 10000"/>
                <a:gd name="connsiteX8-161" fmla="*/ 198 w 10000"/>
                <a:gd name="connsiteY8-162" fmla="*/ 4963 h 10000"/>
                <a:gd name="connsiteX9-163" fmla="*/ 1067 w 10000"/>
                <a:gd name="connsiteY9-164" fmla="*/ 6233 h 10000"/>
                <a:gd name="connsiteX10-165" fmla="*/ 2292 w 10000"/>
                <a:gd name="connsiteY10-166" fmla="*/ 6657 h 10000"/>
                <a:gd name="connsiteX11-167" fmla="*/ 2952 w 10000"/>
                <a:gd name="connsiteY11-168" fmla="*/ 5827 h 10000"/>
                <a:gd name="connsiteX12-169" fmla="*/ 4787 w 10000"/>
                <a:gd name="connsiteY12-170" fmla="*/ 5142 h 10000"/>
                <a:gd name="connsiteX13-171" fmla="*/ 4921 w 10000"/>
                <a:gd name="connsiteY13-172" fmla="*/ 6524 h 10000"/>
                <a:gd name="connsiteX14-173" fmla="*/ 3985 w 10000"/>
                <a:gd name="connsiteY14-174" fmla="*/ 7192 h 10000"/>
                <a:gd name="connsiteX15-175" fmla="*/ 3473 w 10000"/>
                <a:gd name="connsiteY15-176" fmla="*/ 8529 h 10000"/>
                <a:gd name="connsiteX16-177" fmla="*/ 5032 w 10000"/>
                <a:gd name="connsiteY16-178" fmla="*/ 10000 h 10000"/>
                <a:gd name="connsiteX17-179" fmla="*/ 10000 w 10000"/>
                <a:gd name="connsiteY17-180" fmla="*/ 5142 h 10000"/>
                <a:gd name="connsiteX0-181" fmla="*/ 10000 w 10000"/>
                <a:gd name="connsiteY0-182" fmla="*/ 5142 h 10000"/>
                <a:gd name="connsiteX1-183" fmla="*/ 5032 w 10000"/>
                <a:gd name="connsiteY1-184" fmla="*/ 105 h 10000"/>
                <a:gd name="connsiteX2-185" fmla="*/ 4475 w 10000"/>
                <a:gd name="connsiteY2-186" fmla="*/ 885 h 10000"/>
                <a:gd name="connsiteX3-187" fmla="*/ 2493 w 10000"/>
                <a:gd name="connsiteY3-188" fmla="*/ 1264 h 10000"/>
                <a:gd name="connsiteX4-189" fmla="*/ 377 w 10000"/>
                <a:gd name="connsiteY4-190" fmla="*/ 284 h 10000"/>
                <a:gd name="connsiteX5-191" fmla="*/ 377 w 10000"/>
                <a:gd name="connsiteY5-192" fmla="*/ 1933 h 10000"/>
                <a:gd name="connsiteX6-193" fmla="*/ 1067 w 10000"/>
                <a:gd name="connsiteY6-194" fmla="*/ 2334 h 10000"/>
                <a:gd name="connsiteX7-195" fmla="*/ 1624 w 10000"/>
                <a:gd name="connsiteY7-196" fmla="*/ 3604 h 10000"/>
                <a:gd name="connsiteX8-197" fmla="*/ 198 w 10000"/>
                <a:gd name="connsiteY8-198" fmla="*/ 4963 h 10000"/>
                <a:gd name="connsiteX9-199" fmla="*/ 1067 w 10000"/>
                <a:gd name="connsiteY9-200" fmla="*/ 6233 h 10000"/>
                <a:gd name="connsiteX10-201" fmla="*/ 2292 w 10000"/>
                <a:gd name="connsiteY10-202" fmla="*/ 6657 h 10000"/>
                <a:gd name="connsiteX11-203" fmla="*/ 2952 w 10000"/>
                <a:gd name="connsiteY11-204" fmla="*/ 5827 h 10000"/>
                <a:gd name="connsiteX12-205" fmla="*/ 4787 w 10000"/>
                <a:gd name="connsiteY12-206" fmla="*/ 5142 h 10000"/>
                <a:gd name="connsiteX13-207" fmla="*/ 4921 w 10000"/>
                <a:gd name="connsiteY13-208" fmla="*/ 6524 h 10000"/>
                <a:gd name="connsiteX14-209" fmla="*/ 3985 w 10000"/>
                <a:gd name="connsiteY14-210" fmla="*/ 7192 h 10000"/>
                <a:gd name="connsiteX15-211" fmla="*/ 3473 w 10000"/>
                <a:gd name="connsiteY15-212" fmla="*/ 8529 h 10000"/>
                <a:gd name="connsiteX16-213" fmla="*/ 5032 w 10000"/>
                <a:gd name="connsiteY16-214" fmla="*/ 10000 h 10000"/>
                <a:gd name="connsiteX17-215" fmla="*/ 10000 w 10000"/>
                <a:gd name="connsiteY17-216" fmla="*/ 5142 h 10000"/>
                <a:gd name="connsiteX0-217" fmla="*/ 10000 w 10000"/>
                <a:gd name="connsiteY0-218" fmla="*/ 5142 h 10000"/>
                <a:gd name="connsiteX1-219" fmla="*/ 5032 w 10000"/>
                <a:gd name="connsiteY1-220" fmla="*/ 105 h 10000"/>
                <a:gd name="connsiteX2-221" fmla="*/ 4475 w 10000"/>
                <a:gd name="connsiteY2-222" fmla="*/ 885 h 10000"/>
                <a:gd name="connsiteX3-223" fmla="*/ 2493 w 10000"/>
                <a:gd name="connsiteY3-224" fmla="*/ 1264 h 10000"/>
                <a:gd name="connsiteX4-225" fmla="*/ 377 w 10000"/>
                <a:gd name="connsiteY4-226" fmla="*/ 284 h 10000"/>
                <a:gd name="connsiteX5-227" fmla="*/ 377 w 10000"/>
                <a:gd name="connsiteY5-228" fmla="*/ 1933 h 10000"/>
                <a:gd name="connsiteX6-229" fmla="*/ 1067 w 10000"/>
                <a:gd name="connsiteY6-230" fmla="*/ 2334 h 10000"/>
                <a:gd name="connsiteX7-231" fmla="*/ 1624 w 10000"/>
                <a:gd name="connsiteY7-232" fmla="*/ 3604 h 10000"/>
                <a:gd name="connsiteX8-233" fmla="*/ 198 w 10000"/>
                <a:gd name="connsiteY8-234" fmla="*/ 4963 h 10000"/>
                <a:gd name="connsiteX9-235" fmla="*/ 1067 w 10000"/>
                <a:gd name="connsiteY9-236" fmla="*/ 6233 h 10000"/>
                <a:gd name="connsiteX10-237" fmla="*/ 2292 w 10000"/>
                <a:gd name="connsiteY10-238" fmla="*/ 6657 h 10000"/>
                <a:gd name="connsiteX11-239" fmla="*/ 2952 w 10000"/>
                <a:gd name="connsiteY11-240" fmla="*/ 5827 h 10000"/>
                <a:gd name="connsiteX12-241" fmla="*/ 4787 w 10000"/>
                <a:gd name="connsiteY12-242" fmla="*/ 5142 h 10000"/>
                <a:gd name="connsiteX13-243" fmla="*/ 4921 w 10000"/>
                <a:gd name="connsiteY13-244" fmla="*/ 6524 h 10000"/>
                <a:gd name="connsiteX14-245" fmla="*/ 3985 w 10000"/>
                <a:gd name="connsiteY14-246" fmla="*/ 7192 h 10000"/>
                <a:gd name="connsiteX15-247" fmla="*/ 3473 w 10000"/>
                <a:gd name="connsiteY15-248" fmla="*/ 8529 h 10000"/>
                <a:gd name="connsiteX16-249" fmla="*/ 5032 w 10000"/>
                <a:gd name="connsiteY16-250" fmla="*/ 10000 h 10000"/>
                <a:gd name="connsiteX17-251" fmla="*/ 10000 w 10000"/>
                <a:gd name="connsiteY17-252" fmla="*/ 5142 h 10000"/>
                <a:gd name="connsiteX0-253" fmla="*/ 10000 w 10000"/>
                <a:gd name="connsiteY0-254" fmla="*/ 5142 h 10000"/>
                <a:gd name="connsiteX1-255" fmla="*/ 5032 w 10000"/>
                <a:gd name="connsiteY1-256" fmla="*/ 105 h 10000"/>
                <a:gd name="connsiteX2-257" fmla="*/ 4475 w 10000"/>
                <a:gd name="connsiteY2-258" fmla="*/ 885 h 10000"/>
                <a:gd name="connsiteX3-259" fmla="*/ 2493 w 10000"/>
                <a:gd name="connsiteY3-260" fmla="*/ 1264 h 10000"/>
                <a:gd name="connsiteX4-261" fmla="*/ 377 w 10000"/>
                <a:gd name="connsiteY4-262" fmla="*/ 284 h 10000"/>
                <a:gd name="connsiteX5-263" fmla="*/ 377 w 10000"/>
                <a:gd name="connsiteY5-264" fmla="*/ 1933 h 10000"/>
                <a:gd name="connsiteX6-265" fmla="*/ 1067 w 10000"/>
                <a:gd name="connsiteY6-266" fmla="*/ 2334 h 10000"/>
                <a:gd name="connsiteX7-267" fmla="*/ 1624 w 10000"/>
                <a:gd name="connsiteY7-268" fmla="*/ 3604 h 10000"/>
                <a:gd name="connsiteX8-269" fmla="*/ 198 w 10000"/>
                <a:gd name="connsiteY8-270" fmla="*/ 4963 h 10000"/>
                <a:gd name="connsiteX9-271" fmla="*/ 1067 w 10000"/>
                <a:gd name="connsiteY9-272" fmla="*/ 6233 h 10000"/>
                <a:gd name="connsiteX10-273" fmla="*/ 2292 w 10000"/>
                <a:gd name="connsiteY10-274" fmla="*/ 6657 h 10000"/>
                <a:gd name="connsiteX11-275" fmla="*/ 2952 w 10000"/>
                <a:gd name="connsiteY11-276" fmla="*/ 5827 h 10000"/>
                <a:gd name="connsiteX12-277" fmla="*/ 4787 w 10000"/>
                <a:gd name="connsiteY12-278" fmla="*/ 5142 h 10000"/>
                <a:gd name="connsiteX13-279" fmla="*/ 4921 w 10000"/>
                <a:gd name="connsiteY13-280" fmla="*/ 6524 h 10000"/>
                <a:gd name="connsiteX14-281" fmla="*/ 3985 w 10000"/>
                <a:gd name="connsiteY14-282" fmla="*/ 7192 h 10000"/>
                <a:gd name="connsiteX15-283" fmla="*/ 3473 w 10000"/>
                <a:gd name="connsiteY15-284" fmla="*/ 8529 h 10000"/>
                <a:gd name="connsiteX16-285" fmla="*/ 5032 w 10000"/>
                <a:gd name="connsiteY16-286" fmla="*/ 10000 h 10000"/>
                <a:gd name="connsiteX17-287" fmla="*/ 10000 w 10000"/>
                <a:gd name="connsiteY17-288" fmla="*/ 5142 h 10000"/>
                <a:gd name="connsiteX0-289" fmla="*/ 10000 w 10000"/>
                <a:gd name="connsiteY0-290" fmla="*/ 5142 h 10000"/>
                <a:gd name="connsiteX1-291" fmla="*/ 5032 w 10000"/>
                <a:gd name="connsiteY1-292" fmla="*/ 105 h 10000"/>
                <a:gd name="connsiteX2-293" fmla="*/ 4475 w 10000"/>
                <a:gd name="connsiteY2-294" fmla="*/ 885 h 10000"/>
                <a:gd name="connsiteX3-295" fmla="*/ 2493 w 10000"/>
                <a:gd name="connsiteY3-296" fmla="*/ 1264 h 10000"/>
                <a:gd name="connsiteX4-297" fmla="*/ 377 w 10000"/>
                <a:gd name="connsiteY4-298" fmla="*/ 284 h 10000"/>
                <a:gd name="connsiteX5-299" fmla="*/ 377 w 10000"/>
                <a:gd name="connsiteY5-300" fmla="*/ 1933 h 10000"/>
                <a:gd name="connsiteX6-301" fmla="*/ 1067 w 10000"/>
                <a:gd name="connsiteY6-302" fmla="*/ 2334 h 10000"/>
                <a:gd name="connsiteX7-303" fmla="*/ 1624 w 10000"/>
                <a:gd name="connsiteY7-304" fmla="*/ 3604 h 10000"/>
                <a:gd name="connsiteX8-305" fmla="*/ 198 w 10000"/>
                <a:gd name="connsiteY8-306" fmla="*/ 4963 h 10000"/>
                <a:gd name="connsiteX9-307" fmla="*/ 1067 w 10000"/>
                <a:gd name="connsiteY9-308" fmla="*/ 6233 h 10000"/>
                <a:gd name="connsiteX10-309" fmla="*/ 2292 w 10000"/>
                <a:gd name="connsiteY10-310" fmla="*/ 6657 h 10000"/>
                <a:gd name="connsiteX11-311" fmla="*/ 2952 w 10000"/>
                <a:gd name="connsiteY11-312" fmla="*/ 5827 h 10000"/>
                <a:gd name="connsiteX12-313" fmla="*/ 4787 w 10000"/>
                <a:gd name="connsiteY12-314" fmla="*/ 5142 h 10000"/>
                <a:gd name="connsiteX13-315" fmla="*/ 4921 w 10000"/>
                <a:gd name="connsiteY13-316" fmla="*/ 6524 h 10000"/>
                <a:gd name="connsiteX14-317" fmla="*/ 3985 w 10000"/>
                <a:gd name="connsiteY14-318" fmla="*/ 7192 h 10000"/>
                <a:gd name="connsiteX15-319" fmla="*/ 3459 w 10000"/>
                <a:gd name="connsiteY15-320" fmla="*/ 8515 h 10000"/>
                <a:gd name="connsiteX16-321" fmla="*/ 5032 w 10000"/>
                <a:gd name="connsiteY16-322" fmla="*/ 10000 h 10000"/>
                <a:gd name="connsiteX17-323" fmla="*/ 10000 w 10000"/>
                <a:gd name="connsiteY17-324" fmla="*/ 5142 h 10000"/>
                <a:gd name="connsiteX0-325" fmla="*/ 10000 w 10000"/>
                <a:gd name="connsiteY0-326" fmla="*/ 5142 h 10000"/>
                <a:gd name="connsiteX1-327" fmla="*/ 5032 w 10000"/>
                <a:gd name="connsiteY1-328" fmla="*/ 105 h 10000"/>
                <a:gd name="connsiteX2-329" fmla="*/ 4475 w 10000"/>
                <a:gd name="connsiteY2-330" fmla="*/ 885 h 10000"/>
                <a:gd name="connsiteX3-331" fmla="*/ 2493 w 10000"/>
                <a:gd name="connsiteY3-332" fmla="*/ 1264 h 10000"/>
                <a:gd name="connsiteX4-333" fmla="*/ 377 w 10000"/>
                <a:gd name="connsiteY4-334" fmla="*/ 284 h 10000"/>
                <a:gd name="connsiteX5-335" fmla="*/ 377 w 10000"/>
                <a:gd name="connsiteY5-336" fmla="*/ 1933 h 10000"/>
                <a:gd name="connsiteX6-337" fmla="*/ 1067 w 10000"/>
                <a:gd name="connsiteY6-338" fmla="*/ 2334 h 10000"/>
                <a:gd name="connsiteX7-339" fmla="*/ 1624 w 10000"/>
                <a:gd name="connsiteY7-340" fmla="*/ 3604 h 10000"/>
                <a:gd name="connsiteX8-341" fmla="*/ 198 w 10000"/>
                <a:gd name="connsiteY8-342" fmla="*/ 4963 h 10000"/>
                <a:gd name="connsiteX9-343" fmla="*/ 1067 w 10000"/>
                <a:gd name="connsiteY9-344" fmla="*/ 6233 h 10000"/>
                <a:gd name="connsiteX10-345" fmla="*/ 2292 w 10000"/>
                <a:gd name="connsiteY10-346" fmla="*/ 6657 h 10000"/>
                <a:gd name="connsiteX11-347" fmla="*/ 2952 w 10000"/>
                <a:gd name="connsiteY11-348" fmla="*/ 5827 h 10000"/>
                <a:gd name="connsiteX12-349" fmla="*/ 4787 w 10000"/>
                <a:gd name="connsiteY12-350" fmla="*/ 5142 h 10000"/>
                <a:gd name="connsiteX13-351" fmla="*/ 4921 w 10000"/>
                <a:gd name="connsiteY13-352" fmla="*/ 6524 h 10000"/>
                <a:gd name="connsiteX14-353" fmla="*/ 3985 w 10000"/>
                <a:gd name="connsiteY14-354" fmla="*/ 7192 h 10000"/>
                <a:gd name="connsiteX15-355" fmla="*/ 3459 w 10000"/>
                <a:gd name="connsiteY15-356" fmla="*/ 8515 h 10000"/>
                <a:gd name="connsiteX16-357" fmla="*/ 5032 w 10000"/>
                <a:gd name="connsiteY16-358" fmla="*/ 10000 h 10000"/>
                <a:gd name="connsiteX17-359" fmla="*/ 10000 w 10000"/>
                <a:gd name="connsiteY17-360" fmla="*/ 5142 h 10000"/>
                <a:gd name="connsiteX0-361" fmla="*/ 10000 w 10000"/>
                <a:gd name="connsiteY0-362" fmla="*/ 5142 h 10000"/>
                <a:gd name="connsiteX1-363" fmla="*/ 5032 w 10000"/>
                <a:gd name="connsiteY1-364" fmla="*/ 105 h 10000"/>
                <a:gd name="connsiteX2-365" fmla="*/ 4475 w 10000"/>
                <a:gd name="connsiteY2-366" fmla="*/ 885 h 10000"/>
                <a:gd name="connsiteX3-367" fmla="*/ 2493 w 10000"/>
                <a:gd name="connsiteY3-368" fmla="*/ 1264 h 10000"/>
                <a:gd name="connsiteX4-369" fmla="*/ 377 w 10000"/>
                <a:gd name="connsiteY4-370" fmla="*/ 284 h 10000"/>
                <a:gd name="connsiteX5-371" fmla="*/ 377 w 10000"/>
                <a:gd name="connsiteY5-372" fmla="*/ 1933 h 10000"/>
                <a:gd name="connsiteX6-373" fmla="*/ 1067 w 10000"/>
                <a:gd name="connsiteY6-374" fmla="*/ 2334 h 10000"/>
                <a:gd name="connsiteX7-375" fmla="*/ 1624 w 10000"/>
                <a:gd name="connsiteY7-376" fmla="*/ 3604 h 10000"/>
                <a:gd name="connsiteX8-377" fmla="*/ 198 w 10000"/>
                <a:gd name="connsiteY8-378" fmla="*/ 4963 h 10000"/>
                <a:gd name="connsiteX9-379" fmla="*/ 1067 w 10000"/>
                <a:gd name="connsiteY9-380" fmla="*/ 6233 h 10000"/>
                <a:gd name="connsiteX10-381" fmla="*/ 2292 w 10000"/>
                <a:gd name="connsiteY10-382" fmla="*/ 6657 h 10000"/>
                <a:gd name="connsiteX11-383" fmla="*/ 2952 w 10000"/>
                <a:gd name="connsiteY11-384" fmla="*/ 5827 h 10000"/>
                <a:gd name="connsiteX12-385" fmla="*/ 4787 w 10000"/>
                <a:gd name="connsiteY12-386" fmla="*/ 5142 h 10000"/>
                <a:gd name="connsiteX13-387" fmla="*/ 4921 w 10000"/>
                <a:gd name="connsiteY13-388" fmla="*/ 6524 h 10000"/>
                <a:gd name="connsiteX14-389" fmla="*/ 3985 w 10000"/>
                <a:gd name="connsiteY14-390" fmla="*/ 7192 h 10000"/>
                <a:gd name="connsiteX15-391" fmla="*/ 3459 w 10000"/>
                <a:gd name="connsiteY15-392" fmla="*/ 8515 h 10000"/>
                <a:gd name="connsiteX16-393" fmla="*/ 5032 w 10000"/>
                <a:gd name="connsiteY16-394" fmla="*/ 10000 h 10000"/>
                <a:gd name="connsiteX17-395" fmla="*/ 10000 w 10000"/>
                <a:gd name="connsiteY17-396" fmla="*/ 5142 h 10000"/>
                <a:gd name="connsiteX0-397" fmla="*/ 10000 w 10000"/>
                <a:gd name="connsiteY0-398" fmla="*/ 5142 h 10000"/>
                <a:gd name="connsiteX1-399" fmla="*/ 5032 w 10000"/>
                <a:gd name="connsiteY1-400" fmla="*/ 105 h 10000"/>
                <a:gd name="connsiteX2-401" fmla="*/ 4475 w 10000"/>
                <a:gd name="connsiteY2-402" fmla="*/ 885 h 10000"/>
                <a:gd name="connsiteX3-403" fmla="*/ 2493 w 10000"/>
                <a:gd name="connsiteY3-404" fmla="*/ 1264 h 10000"/>
                <a:gd name="connsiteX4-405" fmla="*/ 377 w 10000"/>
                <a:gd name="connsiteY4-406" fmla="*/ 284 h 10000"/>
                <a:gd name="connsiteX5-407" fmla="*/ 377 w 10000"/>
                <a:gd name="connsiteY5-408" fmla="*/ 1933 h 10000"/>
                <a:gd name="connsiteX6-409" fmla="*/ 1067 w 10000"/>
                <a:gd name="connsiteY6-410" fmla="*/ 2334 h 10000"/>
                <a:gd name="connsiteX7-411" fmla="*/ 1624 w 10000"/>
                <a:gd name="connsiteY7-412" fmla="*/ 3604 h 10000"/>
                <a:gd name="connsiteX8-413" fmla="*/ 198 w 10000"/>
                <a:gd name="connsiteY8-414" fmla="*/ 4963 h 10000"/>
                <a:gd name="connsiteX9-415" fmla="*/ 1067 w 10000"/>
                <a:gd name="connsiteY9-416" fmla="*/ 6233 h 10000"/>
                <a:gd name="connsiteX10-417" fmla="*/ 2292 w 10000"/>
                <a:gd name="connsiteY10-418" fmla="*/ 6657 h 10000"/>
                <a:gd name="connsiteX11-419" fmla="*/ 2952 w 10000"/>
                <a:gd name="connsiteY11-420" fmla="*/ 5827 h 10000"/>
                <a:gd name="connsiteX12-421" fmla="*/ 4787 w 10000"/>
                <a:gd name="connsiteY12-422" fmla="*/ 5142 h 10000"/>
                <a:gd name="connsiteX13-423" fmla="*/ 4921 w 10000"/>
                <a:gd name="connsiteY13-424" fmla="*/ 6524 h 10000"/>
                <a:gd name="connsiteX14-425" fmla="*/ 3985 w 10000"/>
                <a:gd name="connsiteY14-426" fmla="*/ 7192 h 10000"/>
                <a:gd name="connsiteX15-427" fmla="*/ 3459 w 10000"/>
                <a:gd name="connsiteY15-428" fmla="*/ 8515 h 10000"/>
                <a:gd name="connsiteX16-429" fmla="*/ 5032 w 10000"/>
                <a:gd name="connsiteY16-430" fmla="*/ 10000 h 10000"/>
                <a:gd name="connsiteX17-431" fmla="*/ 10000 w 10000"/>
                <a:gd name="connsiteY17-432" fmla="*/ 5142 h 10000"/>
                <a:gd name="connsiteX0-433" fmla="*/ 10000 w 10000"/>
                <a:gd name="connsiteY0-434" fmla="*/ 5142 h 10000"/>
                <a:gd name="connsiteX1-435" fmla="*/ 5032 w 10000"/>
                <a:gd name="connsiteY1-436" fmla="*/ 105 h 10000"/>
                <a:gd name="connsiteX2-437" fmla="*/ 4475 w 10000"/>
                <a:gd name="connsiteY2-438" fmla="*/ 885 h 10000"/>
                <a:gd name="connsiteX3-439" fmla="*/ 2493 w 10000"/>
                <a:gd name="connsiteY3-440" fmla="*/ 1264 h 10000"/>
                <a:gd name="connsiteX4-441" fmla="*/ 377 w 10000"/>
                <a:gd name="connsiteY4-442" fmla="*/ 284 h 10000"/>
                <a:gd name="connsiteX5-443" fmla="*/ 377 w 10000"/>
                <a:gd name="connsiteY5-444" fmla="*/ 1933 h 10000"/>
                <a:gd name="connsiteX6-445" fmla="*/ 1067 w 10000"/>
                <a:gd name="connsiteY6-446" fmla="*/ 2334 h 10000"/>
                <a:gd name="connsiteX7-447" fmla="*/ 1624 w 10000"/>
                <a:gd name="connsiteY7-448" fmla="*/ 3604 h 10000"/>
                <a:gd name="connsiteX8-449" fmla="*/ 198 w 10000"/>
                <a:gd name="connsiteY8-450" fmla="*/ 4963 h 10000"/>
                <a:gd name="connsiteX9-451" fmla="*/ 1067 w 10000"/>
                <a:gd name="connsiteY9-452" fmla="*/ 6233 h 10000"/>
                <a:gd name="connsiteX10-453" fmla="*/ 2292 w 10000"/>
                <a:gd name="connsiteY10-454" fmla="*/ 6657 h 10000"/>
                <a:gd name="connsiteX11-455" fmla="*/ 2952 w 10000"/>
                <a:gd name="connsiteY11-456" fmla="*/ 5827 h 10000"/>
                <a:gd name="connsiteX12-457" fmla="*/ 4787 w 10000"/>
                <a:gd name="connsiteY12-458" fmla="*/ 5142 h 10000"/>
                <a:gd name="connsiteX13-459" fmla="*/ 4921 w 10000"/>
                <a:gd name="connsiteY13-460" fmla="*/ 6524 h 10000"/>
                <a:gd name="connsiteX14-461" fmla="*/ 3985 w 10000"/>
                <a:gd name="connsiteY14-462" fmla="*/ 7192 h 10000"/>
                <a:gd name="connsiteX15-463" fmla="*/ 3459 w 10000"/>
                <a:gd name="connsiteY15-464" fmla="*/ 8515 h 10000"/>
                <a:gd name="connsiteX16-465" fmla="*/ 5032 w 10000"/>
                <a:gd name="connsiteY16-466" fmla="*/ 10000 h 10000"/>
                <a:gd name="connsiteX17-467" fmla="*/ 10000 w 10000"/>
                <a:gd name="connsiteY17-468" fmla="*/ 5142 h 1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10000" h="10000">
                  <a:moveTo>
                    <a:pt x="10000" y="5142"/>
                  </a:moveTo>
                  <a:lnTo>
                    <a:pt x="5032" y="105"/>
                  </a:lnTo>
                  <a:cubicBezTo>
                    <a:pt x="5032" y="105"/>
                    <a:pt x="4609" y="751"/>
                    <a:pt x="4475" y="885"/>
                  </a:cubicBezTo>
                  <a:cubicBezTo>
                    <a:pt x="4475" y="885"/>
                    <a:pt x="3317" y="2401"/>
                    <a:pt x="2493" y="1264"/>
                  </a:cubicBezTo>
                  <a:cubicBezTo>
                    <a:pt x="2493" y="1264"/>
                    <a:pt x="1691" y="-719"/>
                    <a:pt x="377" y="284"/>
                  </a:cubicBezTo>
                  <a:cubicBezTo>
                    <a:pt x="377" y="284"/>
                    <a:pt x="-470" y="908"/>
                    <a:pt x="377" y="1933"/>
                  </a:cubicBezTo>
                  <a:cubicBezTo>
                    <a:pt x="377" y="1933"/>
                    <a:pt x="733" y="2222"/>
                    <a:pt x="1067" y="2334"/>
                  </a:cubicBezTo>
                  <a:cubicBezTo>
                    <a:pt x="1067" y="2334"/>
                    <a:pt x="2181" y="2868"/>
                    <a:pt x="1624" y="3604"/>
                  </a:cubicBezTo>
                  <a:cubicBezTo>
                    <a:pt x="1624" y="3604"/>
                    <a:pt x="1357" y="4184"/>
                    <a:pt x="198" y="4963"/>
                  </a:cubicBezTo>
                  <a:cubicBezTo>
                    <a:pt x="198" y="4963"/>
                    <a:pt x="464" y="5764"/>
                    <a:pt x="1067" y="6233"/>
                  </a:cubicBezTo>
                  <a:cubicBezTo>
                    <a:pt x="1067" y="6233"/>
                    <a:pt x="1681" y="6838"/>
                    <a:pt x="2292" y="6657"/>
                  </a:cubicBezTo>
                  <a:cubicBezTo>
                    <a:pt x="2606" y="6589"/>
                    <a:pt x="2523" y="6544"/>
                    <a:pt x="2952" y="5827"/>
                  </a:cubicBezTo>
                  <a:cubicBezTo>
                    <a:pt x="2952" y="5827"/>
                    <a:pt x="3709" y="4333"/>
                    <a:pt x="4787" y="5142"/>
                  </a:cubicBezTo>
                  <a:cubicBezTo>
                    <a:pt x="5002" y="5385"/>
                    <a:pt x="5393" y="5865"/>
                    <a:pt x="4921" y="6524"/>
                  </a:cubicBezTo>
                  <a:cubicBezTo>
                    <a:pt x="4921" y="6524"/>
                    <a:pt x="4554" y="7030"/>
                    <a:pt x="3985" y="7192"/>
                  </a:cubicBezTo>
                  <a:cubicBezTo>
                    <a:pt x="3826" y="7368"/>
                    <a:pt x="3036" y="7668"/>
                    <a:pt x="3459" y="8515"/>
                  </a:cubicBezTo>
                  <a:cubicBezTo>
                    <a:pt x="3453" y="8629"/>
                    <a:pt x="4654" y="9843"/>
                    <a:pt x="5032" y="10000"/>
                  </a:cubicBezTo>
                  <a:lnTo>
                    <a:pt x="10000" y="5142"/>
                  </a:ln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4" name="Freeform 12"/>
            <p:cNvSpPr/>
            <p:nvPr/>
          </p:nvSpPr>
          <p:spPr bwMode="auto">
            <a:xfrm>
              <a:off x="3649315" y="2731770"/>
              <a:ext cx="1870075" cy="1541462"/>
            </a:xfrm>
            <a:custGeom>
              <a:avLst/>
              <a:gdLst>
                <a:gd name="T0" fmla="*/ 121 w 499"/>
                <a:gd name="T1" fmla="*/ 3 h 411"/>
                <a:gd name="T2" fmla="*/ 22 w 499"/>
                <a:gd name="T3" fmla="*/ 236 h 411"/>
                <a:gd name="T4" fmla="*/ 67 w 499"/>
                <a:gd name="T5" fmla="*/ 316 h 411"/>
                <a:gd name="T6" fmla="*/ 289 w 499"/>
                <a:gd name="T7" fmla="*/ 411 h 411"/>
                <a:gd name="T8" fmla="*/ 359 w 499"/>
                <a:gd name="T9" fmla="*/ 309 h 411"/>
                <a:gd name="T10" fmla="*/ 398 w 499"/>
                <a:gd name="T11" fmla="*/ 333 h 411"/>
                <a:gd name="T12" fmla="*/ 486 w 499"/>
                <a:gd name="T13" fmla="*/ 318 h 411"/>
                <a:gd name="T14" fmla="*/ 437 w 499"/>
                <a:gd name="T15" fmla="*/ 249 h 411"/>
                <a:gd name="T16" fmla="*/ 371 w 499"/>
                <a:gd name="T17" fmla="*/ 207 h 411"/>
                <a:gd name="T18" fmla="*/ 411 w 499"/>
                <a:gd name="T19" fmla="*/ 123 h 411"/>
                <a:gd name="T20" fmla="*/ 285 w 499"/>
                <a:gd name="T21" fmla="*/ 103 h 411"/>
                <a:gd name="T22" fmla="*/ 280 w 499"/>
                <a:gd name="T23" fmla="*/ 142 h 411"/>
                <a:gd name="T24" fmla="*/ 209 w 499"/>
                <a:gd name="T25" fmla="*/ 191 h 411"/>
                <a:gd name="T26" fmla="*/ 215 w 499"/>
                <a:gd name="T27" fmla="*/ 95 h 411"/>
                <a:gd name="T28" fmla="*/ 194 w 499"/>
                <a:gd name="T29" fmla="*/ 22 h 411"/>
                <a:gd name="T30" fmla="*/ 121 w 499"/>
                <a:gd name="T31" fmla="*/ 3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411">
                  <a:moveTo>
                    <a:pt x="121" y="3"/>
                  </a:moveTo>
                  <a:cubicBezTo>
                    <a:pt x="22" y="236"/>
                    <a:pt x="22" y="236"/>
                    <a:pt x="22" y="236"/>
                  </a:cubicBezTo>
                  <a:cubicBezTo>
                    <a:pt x="22" y="236"/>
                    <a:pt x="0" y="296"/>
                    <a:pt x="67" y="316"/>
                  </a:cubicBezTo>
                  <a:cubicBezTo>
                    <a:pt x="67" y="316"/>
                    <a:pt x="275" y="401"/>
                    <a:pt x="289" y="411"/>
                  </a:cubicBezTo>
                  <a:cubicBezTo>
                    <a:pt x="289" y="411"/>
                    <a:pt x="303" y="307"/>
                    <a:pt x="359" y="309"/>
                  </a:cubicBezTo>
                  <a:cubicBezTo>
                    <a:pt x="359" y="309"/>
                    <a:pt x="374" y="310"/>
                    <a:pt x="398" y="333"/>
                  </a:cubicBezTo>
                  <a:cubicBezTo>
                    <a:pt x="398" y="333"/>
                    <a:pt x="450" y="377"/>
                    <a:pt x="486" y="318"/>
                  </a:cubicBezTo>
                  <a:cubicBezTo>
                    <a:pt x="486" y="318"/>
                    <a:pt x="499" y="260"/>
                    <a:pt x="437" y="249"/>
                  </a:cubicBezTo>
                  <a:cubicBezTo>
                    <a:pt x="437" y="249"/>
                    <a:pt x="370" y="257"/>
                    <a:pt x="371" y="207"/>
                  </a:cubicBezTo>
                  <a:cubicBezTo>
                    <a:pt x="371" y="207"/>
                    <a:pt x="376" y="164"/>
                    <a:pt x="411" y="123"/>
                  </a:cubicBezTo>
                  <a:cubicBezTo>
                    <a:pt x="411" y="123"/>
                    <a:pt x="322" y="47"/>
                    <a:pt x="285" y="103"/>
                  </a:cubicBezTo>
                  <a:cubicBezTo>
                    <a:pt x="285" y="103"/>
                    <a:pt x="278" y="122"/>
                    <a:pt x="280" y="142"/>
                  </a:cubicBezTo>
                  <a:cubicBezTo>
                    <a:pt x="280" y="142"/>
                    <a:pt x="272" y="215"/>
                    <a:pt x="209" y="191"/>
                  </a:cubicBezTo>
                  <a:cubicBezTo>
                    <a:pt x="209" y="191"/>
                    <a:pt x="150" y="157"/>
                    <a:pt x="215" y="95"/>
                  </a:cubicBezTo>
                  <a:cubicBezTo>
                    <a:pt x="215" y="95"/>
                    <a:pt x="252" y="45"/>
                    <a:pt x="194" y="22"/>
                  </a:cubicBezTo>
                  <a:cubicBezTo>
                    <a:pt x="194" y="22"/>
                    <a:pt x="159" y="0"/>
                    <a:pt x="121" y="3"/>
                  </a:cubicBez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sp>
          <p:nvSpPr>
            <p:cNvPr id="25" name="Freeform 13"/>
            <p:cNvSpPr/>
            <p:nvPr/>
          </p:nvSpPr>
          <p:spPr bwMode="auto">
            <a:xfrm>
              <a:off x="4536728" y="1577658"/>
              <a:ext cx="1905000" cy="1574800"/>
            </a:xfrm>
            <a:custGeom>
              <a:avLst/>
              <a:gdLst>
                <a:gd name="T0" fmla="*/ 222 w 508"/>
                <a:gd name="T1" fmla="*/ 418 h 420"/>
                <a:gd name="T2" fmla="*/ 143 w 508"/>
                <a:gd name="T3" fmla="*/ 320 h 420"/>
                <a:gd name="T4" fmla="*/ 29 w 508"/>
                <a:gd name="T5" fmla="*/ 334 h 420"/>
                <a:gd name="T6" fmla="*/ 102 w 508"/>
                <a:gd name="T7" fmla="*/ 256 h 420"/>
                <a:gd name="T8" fmla="*/ 99 w 508"/>
                <a:gd name="T9" fmla="*/ 130 h 420"/>
                <a:gd name="T10" fmla="*/ 330 w 508"/>
                <a:gd name="T11" fmla="*/ 24 h 420"/>
                <a:gd name="T12" fmla="*/ 402 w 508"/>
                <a:gd name="T13" fmla="*/ 48 h 420"/>
                <a:gd name="T14" fmla="*/ 508 w 508"/>
                <a:gd name="T15" fmla="*/ 285 h 420"/>
                <a:gd name="T16" fmla="*/ 384 w 508"/>
                <a:gd name="T17" fmla="*/ 309 h 420"/>
                <a:gd name="T18" fmla="*/ 378 w 508"/>
                <a:gd name="T19" fmla="*/ 280 h 420"/>
                <a:gd name="T20" fmla="*/ 309 w 508"/>
                <a:gd name="T21" fmla="*/ 221 h 420"/>
                <a:gd name="T22" fmla="*/ 283 w 508"/>
                <a:gd name="T23" fmla="*/ 276 h 420"/>
                <a:gd name="T24" fmla="*/ 314 w 508"/>
                <a:gd name="T25" fmla="*/ 321 h 420"/>
                <a:gd name="T26" fmla="*/ 298 w 508"/>
                <a:gd name="T27" fmla="*/ 393 h 420"/>
                <a:gd name="T28" fmla="*/ 222 w 508"/>
                <a:gd name="T29" fmla="*/ 418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8" h="420">
                  <a:moveTo>
                    <a:pt x="222" y="418"/>
                  </a:moveTo>
                  <a:cubicBezTo>
                    <a:pt x="222" y="418"/>
                    <a:pt x="207" y="289"/>
                    <a:pt x="143" y="320"/>
                  </a:cubicBezTo>
                  <a:cubicBezTo>
                    <a:pt x="143" y="320"/>
                    <a:pt x="77" y="405"/>
                    <a:pt x="29" y="334"/>
                  </a:cubicBezTo>
                  <a:cubicBezTo>
                    <a:pt x="29" y="334"/>
                    <a:pt x="0" y="259"/>
                    <a:pt x="102" y="256"/>
                  </a:cubicBezTo>
                  <a:cubicBezTo>
                    <a:pt x="102" y="256"/>
                    <a:pt x="186" y="252"/>
                    <a:pt x="99" y="130"/>
                  </a:cubicBezTo>
                  <a:cubicBezTo>
                    <a:pt x="330" y="24"/>
                    <a:pt x="330" y="24"/>
                    <a:pt x="330" y="24"/>
                  </a:cubicBezTo>
                  <a:cubicBezTo>
                    <a:pt x="330" y="24"/>
                    <a:pt x="380" y="0"/>
                    <a:pt x="402" y="48"/>
                  </a:cubicBezTo>
                  <a:cubicBezTo>
                    <a:pt x="508" y="285"/>
                    <a:pt x="508" y="285"/>
                    <a:pt x="508" y="285"/>
                  </a:cubicBezTo>
                  <a:cubicBezTo>
                    <a:pt x="508" y="285"/>
                    <a:pt x="424" y="372"/>
                    <a:pt x="384" y="309"/>
                  </a:cubicBezTo>
                  <a:cubicBezTo>
                    <a:pt x="384" y="309"/>
                    <a:pt x="377" y="301"/>
                    <a:pt x="378" y="280"/>
                  </a:cubicBezTo>
                  <a:cubicBezTo>
                    <a:pt x="378" y="280"/>
                    <a:pt x="372" y="197"/>
                    <a:pt x="309" y="221"/>
                  </a:cubicBezTo>
                  <a:cubicBezTo>
                    <a:pt x="309" y="221"/>
                    <a:pt x="277" y="230"/>
                    <a:pt x="283" y="276"/>
                  </a:cubicBezTo>
                  <a:cubicBezTo>
                    <a:pt x="283" y="276"/>
                    <a:pt x="295" y="305"/>
                    <a:pt x="314" y="321"/>
                  </a:cubicBezTo>
                  <a:cubicBezTo>
                    <a:pt x="314" y="321"/>
                    <a:pt x="355" y="355"/>
                    <a:pt x="298" y="393"/>
                  </a:cubicBezTo>
                  <a:cubicBezTo>
                    <a:pt x="298" y="393"/>
                    <a:pt x="271" y="420"/>
                    <a:pt x="222" y="418"/>
                  </a:cubicBezTo>
                  <a:close/>
                </a:path>
              </a:pathLst>
            </a:custGeom>
            <a:solidFill>
              <a:srgbClr val="CA9E7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latin typeface="微软雅黑" panose="020B0503020204020204" charset="-122"/>
                <a:ea typeface="微软雅黑" panose="020B0503020204020204" charset="-122"/>
                <a:cs typeface="+mn-ea"/>
                <a:sym typeface="+mn-lt"/>
              </a:endParaRPr>
            </a:p>
          </p:txBody>
        </p:sp>
      </p:grpSp>
      <p:sp>
        <p:nvSpPr>
          <p:cNvPr id="32" name="矩形 31"/>
          <p:cNvSpPr/>
          <p:nvPr/>
        </p:nvSpPr>
        <p:spPr>
          <a:xfrm>
            <a:off x="8318760" y="3403011"/>
            <a:ext cx="3773330" cy="36830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企业薪酬状况与市场对比分析</a:t>
            </a:r>
          </a:p>
        </p:txBody>
      </p:sp>
      <p:sp>
        <p:nvSpPr>
          <p:cNvPr id="34" name="矩形 33"/>
          <p:cNvSpPr/>
          <p:nvPr/>
        </p:nvSpPr>
        <p:spPr>
          <a:xfrm>
            <a:off x="8218170" y="4662805"/>
            <a:ext cx="3973830" cy="368300"/>
          </a:xfrm>
          <a:prstGeom prst="rect">
            <a:avLst/>
          </a:prstGeom>
        </p:spPr>
        <p:txBody>
          <a:bodyPr wrap="square">
            <a:spAutoFit/>
            <a:scene3d>
              <a:camera prst="orthographicFront"/>
              <a:lightRig rig="threePt" dir="t"/>
            </a:scene3d>
            <a:sp3d contourW="12700"/>
          </a:bodyPr>
          <a:lstStyle/>
          <a:p>
            <a:pPr lvl="0" algn="l">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薪酬水平或制度调整建议</a:t>
            </a:r>
          </a:p>
        </p:txBody>
      </p:sp>
      <p:sp>
        <p:nvSpPr>
          <p:cNvPr id="36" name="矩形 35"/>
          <p:cNvSpPr/>
          <p:nvPr/>
        </p:nvSpPr>
        <p:spPr>
          <a:xfrm>
            <a:off x="1311275" y="2190115"/>
            <a:ext cx="3355975" cy="368300"/>
          </a:xfrm>
          <a:prstGeom prst="rect">
            <a:avLst/>
          </a:prstGeom>
        </p:spPr>
        <p:txBody>
          <a:bodyPr wrap="square">
            <a:spAutoFit/>
            <a:scene3d>
              <a:camera prst="orthographicFront"/>
              <a:lightRig rig="threePt" dir="t"/>
            </a:scene3d>
            <a:sp3d contourW="12700"/>
          </a:bodyPr>
          <a:lstStyle/>
          <a:p>
            <a:pPr>
              <a:spcAft>
                <a:spcPts val="0"/>
              </a:spcAft>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rPr>
              <a:t>薪酬调查的组织实施情况分析</a:t>
            </a:r>
          </a:p>
        </p:txBody>
      </p:sp>
      <p:sp>
        <p:nvSpPr>
          <p:cNvPr id="38" name="矩形 37"/>
          <p:cNvSpPr/>
          <p:nvPr/>
        </p:nvSpPr>
        <p:spPr>
          <a:xfrm>
            <a:off x="328841" y="3393129"/>
            <a:ext cx="3725977" cy="368300"/>
          </a:xfrm>
          <a:prstGeom prst="rect">
            <a:avLst/>
          </a:prstGeom>
        </p:spPr>
        <p:txBody>
          <a:bodyPr wrap="square">
            <a:spAutoFit/>
            <a:scene3d>
              <a:camera prst="orthographicFront"/>
              <a:lightRig rig="threePt" dir="t"/>
            </a:scene3d>
            <a:sp3d contourW="12700"/>
          </a:bodyPr>
          <a:lstStyle/>
          <a:p>
            <a:pPr lvl="0" algn="ctr">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薪酬数据分析</a:t>
            </a:r>
          </a:p>
        </p:txBody>
      </p:sp>
      <p:sp>
        <p:nvSpPr>
          <p:cNvPr id="26" name="矩形 25"/>
          <p:cNvSpPr/>
          <p:nvPr/>
        </p:nvSpPr>
        <p:spPr>
          <a:xfrm>
            <a:off x="309801" y="4597760"/>
            <a:ext cx="4801314" cy="368300"/>
          </a:xfrm>
          <a:prstGeom prst="rect">
            <a:avLst/>
          </a:prstGeom>
        </p:spPr>
        <p:txBody>
          <a:bodyPr wrap="square">
            <a:spAutoFit/>
            <a:scene3d>
              <a:camera prst="orthographicFront"/>
              <a:lightRig rig="threePt" dir="t"/>
            </a:scene3d>
            <a:sp3d contourW="12700"/>
          </a:bodyPr>
          <a:lstStyle/>
          <a:p>
            <a:pPr lvl="0" algn="ctr">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政策分析</a:t>
            </a:r>
          </a:p>
        </p:txBody>
      </p:sp>
      <p:sp>
        <p:nvSpPr>
          <p:cNvPr id="27" name="矩形 26"/>
          <p:cNvSpPr/>
          <p:nvPr/>
        </p:nvSpPr>
        <p:spPr>
          <a:xfrm>
            <a:off x="6591027" y="2173000"/>
            <a:ext cx="5133249" cy="368300"/>
          </a:xfrm>
          <a:prstGeom prst="rect">
            <a:avLst/>
          </a:prstGeom>
        </p:spPr>
        <p:txBody>
          <a:bodyPr wrap="square">
            <a:spAutoFit/>
            <a:scene3d>
              <a:camera prst="orthographicFront"/>
              <a:lightRig rig="threePt" dir="t"/>
            </a:scene3d>
            <a:sp3d contourW="12700"/>
          </a:bodyPr>
          <a:lstStyle/>
          <a:p>
            <a:pPr lvl="0" algn="ctr">
              <a:spcAft>
                <a:spcPts val="0"/>
              </a:spcAft>
              <a:buClrTx/>
              <a:buSzTx/>
              <a:buFontTx/>
            </a:pPr>
            <a:r>
              <a:rPr lang="zh-CN"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趋势分析</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500"/>
                            </p:stCondLst>
                            <p:childTnLst>
                              <p:par>
                                <p:cTn id="13" presetID="6" presetClass="entr" presetSubtype="16"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circle(in)">
                                      <p:cBhvr>
                                        <p:cTn id="15" dur="2000"/>
                                        <p:tgtEl>
                                          <p:spTgt spid="11"/>
                                        </p:tgtEl>
                                      </p:cBhvr>
                                    </p:animEffect>
                                  </p:childTnLst>
                                </p:cTn>
                              </p:par>
                            </p:childTnLst>
                          </p:cTn>
                        </p:par>
                        <p:par>
                          <p:cTn id="16" fill="hold">
                            <p:stCondLst>
                              <p:cond delay="2500"/>
                            </p:stCondLst>
                            <p:childTnLst>
                              <p:par>
                                <p:cTn id="17" presetID="6" presetClass="entr" presetSubtype="16"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circle(in)">
                                      <p:cBhvr>
                                        <p:cTn id="19" dur="2000"/>
                                        <p:tgtEl>
                                          <p:spTgt spid="36"/>
                                        </p:tgtEl>
                                      </p:cBhvr>
                                    </p:animEffect>
                                  </p:childTnLst>
                                </p:cTn>
                              </p:par>
                              <p:par>
                                <p:cTn id="20" presetID="6" presetClass="entr" presetSubtype="16" fill="hold" grpId="0"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circle(in)">
                                      <p:cBhvr>
                                        <p:cTn id="22" dur="2000"/>
                                        <p:tgtEl>
                                          <p:spTgt spid="38"/>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circle(in)">
                                      <p:cBhvr>
                                        <p:cTn id="25" dur="2000"/>
                                        <p:tgtEl>
                                          <p:spTgt spid="26"/>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circle(in)">
                                      <p:cBhvr>
                                        <p:cTn id="28" dur="2000"/>
                                        <p:tgtEl>
                                          <p:spTgt spid="32"/>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circle(in)">
                                      <p:cBhvr>
                                        <p:cTn id="31" dur="2000"/>
                                        <p:tgtEl>
                                          <p:spTgt spid="34"/>
                                        </p:tgtEl>
                                      </p:cBhvr>
                                    </p:animEffect>
                                  </p:childTnLst>
                                </p:cTn>
                              </p:par>
                              <p:par>
                                <p:cTn id="32" presetID="6" presetClass="entr" presetSubtype="16"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circle(in)">
                                      <p:cBhvr>
                                        <p:cTn id="34"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bldLvl="0" animBg="1"/>
      <p:bldP spid="32" grpId="0"/>
      <p:bldP spid="34" grpId="0"/>
      <p:bldP spid="36" grpId="0"/>
      <p:bldP spid="38" grpId="0"/>
      <p:bldP spid="26" grpId="0"/>
      <p:bldP spid="27"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薪酬制度制定</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薪酬制度设计的主要步骤</a:t>
            </a:r>
          </a:p>
        </p:txBody>
      </p:sp>
      <p:sp>
        <p:nvSpPr>
          <p:cNvPr id="6" name="矩形 5"/>
          <p:cNvSpPr/>
          <p:nvPr/>
        </p:nvSpPr>
        <p:spPr>
          <a:xfrm>
            <a:off x="942975" y="1160145"/>
            <a:ext cx="1052004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薪酬制度是指企业根据劳动的复杂、精确、繁重程度,劳动责任的大小,能力要求的高低和劳动条件的好坏等因素,将各类岗位划分为若干等级,再按等级确定薪酬标准的一种制度。</a:t>
            </a:r>
          </a:p>
        </p:txBody>
      </p:sp>
      <p:sp>
        <p:nvSpPr>
          <p:cNvPr id="102" name="文本框 101"/>
          <p:cNvSpPr txBox="1"/>
          <p:nvPr/>
        </p:nvSpPr>
        <p:spPr>
          <a:xfrm>
            <a:off x="3556000" y="2111375"/>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薪酬制度设计的主要步骤</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4" name="表格 3"/>
          <p:cNvGraphicFramePr/>
          <p:nvPr>
            <p:custDataLst>
              <p:tags r:id="rId2"/>
            </p:custDataLst>
          </p:nvPr>
        </p:nvGraphicFramePr>
        <p:xfrm>
          <a:off x="1626870" y="2448560"/>
          <a:ext cx="9352280" cy="3959860"/>
        </p:xfrm>
        <a:graphic>
          <a:graphicData uri="http://schemas.openxmlformats.org/drawingml/2006/table">
            <a:tbl>
              <a:tblPr firstRow="1" bandRow="1">
                <a:tableStyleId>{5940675A-B579-460E-94D1-54222C63F5DA}</a:tableStyleId>
              </a:tblPr>
              <a:tblGrid>
                <a:gridCol w="3070225">
                  <a:extLst>
                    <a:ext uri="{9D8B030D-6E8A-4147-A177-3AD203B41FA5}">
                      <a16:colId xmlns:a16="http://schemas.microsoft.com/office/drawing/2014/main" val="20000"/>
                    </a:ext>
                  </a:extLst>
                </a:gridCol>
                <a:gridCol w="6282055">
                  <a:extLst>
                    <a:ext uri="{9D8B030D-6E8A-4147-A177-3AD203B41FA5}">
                      <a16:colId xmlns:a16="http://schemas.microsoft.com/office/drawing/2014/main" val="20001"/>
                    </a:ext>
                  </a:extLst>
                </a:gridCol>
              </a:tblGrid>
              <a:tr h="26416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主要步骤</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工作内容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2768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(1)薪酬调查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了解同行业、同地区市场水平以及员工薪酬满意度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2832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(2)分析比较</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掌握市场水平线与企业工资水平线的关系</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416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(3)了解增资实力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了解董事会认可程度、公司的增资额度</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2705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(4)制定薪酬策略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确定企业薪酬的市场定位、薪酬构成、奖励重点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2832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(5)确定薪酬结构</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确定不同员工的薪酬构成及各构成项目所占比例</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2832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(6)分级、定薪</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确定薪酬水平,主要内容是薪酬范围级数值的确定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2768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(7)制定调薪政策</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确定薪酬制度调整的条件以及调整额度等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64160">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(8)评估调整</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执行薪酬制度,调整不合理之处</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02"/>
                                        </p:tgtEl>
                                        <p:attrNameLst>
                                          <p:attrName>style.visibility</p:attrName>
                                        </p:attrNameLst>
                                      </p:cBhvr>
                                      <p:to>
                                        <p:strVal val="visible"/>
                                      </p:to>
                                    </p:set>
                                    <p:anim calcmode="lin" valueType="num">
                                      <p:cBhvr additive="base">
                                        <p:cTn id="15" dur="500" fill="hold"/>
                                        <p:tgtEl>
                                          <p:spTgt spid="102"/>
                                        </p:tgtEl>
                                        <p:attrNameLst>
                                          <p:attrName>ppt_x</p:attrName>
                                        </p:attrNameLst>
                                      </p:cBhvr>
                                      <p:tavLst>
                                        <p:tav tm="0">
                                          <p:val>
                                            <p:strVal val="#ppt_x"/>
                                          </p:val>
                                        </p:tav>
                                        <p:tav tm="100000">
                                          <p:val>
                                            <p:strVal val="#ppt_x"/>
                                          </p:val>
                                        </p:tav>
                                      </p:tavLst>
                                    </p:anim>
                                    <p:anim calcmode="lin" valueType="num">
                                      <p:cBhvr additive="base">
                                        <p:cTn id="16" dur="500" fill="hold"/>
                                        <p:tgtEl>
                                          <p:spTgt spid="10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102" grpId="0"/>
      <p:bldP spid="102" grpId="1"/>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薪酬制度制定</a:t>
            </a:r>
          </a:p>
        </p:txBody>
      </p:sp>
      <p:grpSp>
        <p:nvGrpSpPr>
          <p:cNvPr id="9" name="组合 8"/>
          <p:cNvGrpSpPr/>
          <p:nvPr/>
        </p:nvGrpSpPr>
        <p:grpSpPr>
          <a:xfrm>
            <a:off x="1440815" y="844550"/>
            <a:ext cx="9722485" cy="5818505"/>
            <a:chOff x="2930" y="1618"/>
            <a:chExt cx="14650" cy="8875"/>
          </a:xfrm>
        </p:grpSpPr>
        <p:sp>
          <p:nvSpPr>
            <p:cNvPr id="13" name="文本1"/>
            <p:cNvSpPr/>
            <p:nvPr/>
          </p:nvSpPr>
          <p:spPr bwMode="auto">
            <a:xfrm>
              <a:off x="3670" y="1658"/>
              <a:ext cx="13911" cy="1323"/>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zh-CN" altLang="en-US" sz="1600" b="1">
                  <a:latin typeface="微软雅黑" panose="020B0503020204020204" charset="-122"/>
                  <a:ea typeface="微软雅黑" panose="020B0503020204020204" charset="-122"/>
                  <a:sym typeface="+mn-ea"/>
                </a:rPr>
                <a:t>薪酬制度类型选择</a:t>
              </a:r>
            </a:p>
          </p:txBody>
        </p:sp>
        <p:sp>
          <p:nvSpPr>
            <p:cNvPr id="14" name="深色1"/>
            <p:cNvSpPr>
              <a:spLocks noChangeArrowheads="1"/>
            </p:cNvSpPr>
            <p:nvPr/>
          </p:nvSpPr>
          <p:spPr bwMode="ltGray">
            <a:xfrm>
              <a:off x="2944" y="1618"/>
              <a:ext cx="1450" cy="1363"/>
            </a:xfrm>
            <a:prstGeom prst="homePlate">
              <a:avLst>
                <a:gd name="adj" fmla="val 25000"/>
              </a:avLst>
            </a:prstGeom>
            <a:solidFill>
              <a:schemeClr val="bg1">
                <a:lumMod val="65000"/>
              </a:schemeClr>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endParaRPr lang="zh-CN" altLang="zh-CN" sz="1600" kern="0">
                <a:solidFill>
                  <a:srgbClr val="F9F9F9"/>
                </a:solidFill>
                <a:latin typeface="微软雅黑" panose="020B0503020204020204" charset="-122"/>
                <a:ea typeface="微软雅黑" panose="020B0503020204020204" charset="-122"/>
              </a:endParaRPr>
            </a:p>
          </p:txBody>
        </p:sp>
        <p:sp>
          <p:nvSpPr>
            <p:cNvPr id="15" name="文本2"/>
            <p:cNvSpPr/>
            <p:nvPr/>
          </p:nvSpPr>
          <p:spPr bwMode="auto">
            <a:xfrm>
              <a:off x="5648" y="298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计件工资制是指按工人生产合格产品的数量和预先规定的计件单价来计算员工劳动报酬的一种工资形式。工资数额=计件单价×合格产品的数量	</a:t>
              </a:r>
            </a:p>
          </p:txBody>
        </p:sp>
        <p:sp>
          <p:nvSpPr>
            <p:cNvPr id="16" name="深色2"/>
            <p:cNvSpPr/>
            <p:nvPr/>
          </p:nvSpPr>
          <p:spPr bwMode="auto">
            <a:xfrm>
              <a:off x="2930" y="2977"/>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计件工资制</a:t>
              </a:r>
            </a:p>
          </p:txBody>
        </p:sp>
        <p:sp>
          <p:nvSpPr>
            <p:cNvPr id="17" name="文本3"/>
            <p:cNvSpPr/>
            <p:nvPr/>
          </p:nvSpPr>
          <p:spPr bwMode="auto">
            <a:xfrm>
              <a:off x="5648" y="4248"/>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佣金制是指直接按销售额的一定比例确定销售人员的报酬的一种工资形式,是根据业绩确定报酬的一种典型形式,主要用于销售人员的工资支付制度。</a:t>
              </a:r>
            </a:p>
          </p:txBody>
        </p:sp>
        <p:sp>
          <p:nvSpPr>
            <p:cNvPr id="18" name="深色3"/>
            <p:cNvSpPr/>
            <p:nvPr/>
          </p:nvSpPr>
          <p:spPr bwMode="auto">
            <a:xfrm>
              <a:off x="2944" y="4245"/>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佣金制</a:t>
              </a:r>
            </a:p>
          </p:txBody>
        </p:sp>
        <p:sp>
          <p:nvSpPr>
            <p:cNvPr id="19" name="文本4"/>
            <p:cNvSpPr/>
            <p:nvPr/>
          </p:nvSpPr>
          <p:spPr bwMode="auto">
            <a:xfrm>
              <a:off x="5648" y="5513"/>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年功序列工资制是指一种年龄越大、企业工龄越长,工资也就越高的工资制度。</a:t>
              </a:r>
            </a:p>
          </p:txBody>
        </p:sp>
        <p:sp>
          <p:nvSpPr>
            <p:cNvPr id="20" name="深色4"/>
            <p:cNvSpPr/>
            <p:nvPr/>
          </p:nvSpPr>
          <p:spPr bwMode="auto">
            <a:xfrm>
              <a:off x="2930" y="551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年功序列工资制</a:t>
              </a:r>
            </a:p>
          </p:txBody>
        </p:sp>
        <p:sp>
          <p:nvSpPr>
            <p:cNvPr id="21" name="文本5"/>
            <p:cNvSpPr/>
            <p:nvPr/>
          </p:nvSpPr>
          <p:spPr bwMode="auto">
            <a:xfrm>
              <a:off x="5648" y="6756"/>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技术等级工资制是指按照工人所达到的技术等级标准确定工资等级,并按照确定的等级工资标准计付劳动报酬的一种制度。</a:t>
              </a:r>
            </a:p>
          </p:txBody>
        </p:sp>
        <p:sp>
          <p:nvSpPr>
            <p:cNvPr id="22" name="深色5"/>
            <p:cNvSpPr/>
            <p:nvPr/>
          </p:nvSpPr>
          <p:spPr bwMode="auto">
            <a:xfrm>
              <a:off x="2944" y="675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技术等级工资制</a:t>
              </a:r>
            </a:p>
          </p:txBody>
        </p:sp>
        <p:sp>
          <p:nvSpPr>
            <p:cNvPr id="23" name="文本6"/>
            <p:cNvSpPr/>
            <p:nvPr/>
          </p:nvSpPr>
          <p:spPr bwMode="auto">
            <a:xfrm>
              <a:off x="5648" y="802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岗位等级工资制是指将工作岗位按重要程度划类归级,然后进行排序,最后确定工资等级的制度。</a:t>
              </a:r>
            </a:p>
          </p:txBody>
        </p:sp>
        <p:sp>
          <p:nvSpPr>
            <p:cNvPr id="24" name="深色6"/>
            <p:cNvSpPr/>
            <p:nvPr/>
          </p:nvSpPr>
          <p:spPr bwMode="auto">
            <a:xfrm>
              <a:off x="2944" y="8021"/>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岗位等级工资制</a:t>
              </a:r>
            </a:p>
          </p:txBody>
        </p:sp>
        <p:pic>
          <p:nvPicPr>
            <p:cNvPr id="25" name="图片 2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 y="1704"/>
              <a:ext cx="1164" cy="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6"/>
            <p:cNvSpPr/>
            <p:nvPr/>
          </p:nvSpPr>
          <p:spPr bwMode="auto">
            <a:xfrm>
              <a:off x="5640" y="9229"/>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en-US" altLang="zh-CN" sz="1600" dirty="0">
                  <a:latin typeface="微软雅黑" panose="020B0503020204020204" charset="-122"/>
                  <a:ea typeface="微软雅黑" panose="020B0503020204020204" charset="-122"/>
                </a:rPr>
                <a:t>岗位薪点工资制是指用点数和点值来确定员工的工资,即员工的工资由薪点乘以点值确定的制度。</a:t>
              </a:r>
            </a:p>
          </p:txBody>
        </p:sp>
        <p:sp>
          <p:nvSpPr>
            <p:cNvPr id="11" name="深色6"/>
            <p:cNvSpPr/>
            <p:nvPr/>
          </p:nvSpPr>
          <p:spPr bwMode="auto">
            <a:xfrm>
              <a:off x="2936" y="9229"/>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岗位薪点工资制</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薪酬制度制定</a:t>
            </a:r>
          </a:p>
        </p:txBody>
      </p:sp>
      <p:sp>
        <p:nvSpPr>
          <p:cNvPr id="2521" name="TextBox 78"/>
          <p:cNvSpPr txBox="1"/>
          <p:nvPr/>
        </p:nvSpPr>
        <p:spPr>
          <a:xfrm>
            <a:off x="3429000" y="1934210"/>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薪酬分配政策</a:t>
            </a:r>
          </a:p>
        </p:txBody>
      </p:sp>
      <p:sp>
        <p:nvSpPr>
          <p:cNvPr id="2522" name="TextBox 79"/>
          <p:cNvSpPr txBox="1"/>
          <p:nvPr/>
        </p:nvSpPr>
        <p:spPr>
          <a:xfrm>
            <a:off x="3429635" y="2748280"/>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原则</a:t>
            </a:r>
          </a:p>
        </p:txBody>
      </p:sp>
      <p:sp>
        <p:nvSpPr>
          <p:cNvPr id="2523" name="TextBox 80"/>
          <p:cNvSpPr txBox="1"/>
          <p:nvPr/>
        </p:nvSpPr>
        <p:spPr>
          <a:xfrm>
            <a:off x="3418205" y="3499485"/>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工资支付方式</a:t>
            </a:r>
          </a:p>
        </p:txBody>
      </p:sp>
      <p:sp>
        <p:nvSpPr>
          <p:cNvPr id="2524" name="TextBox 81"/>
          <p:cNvSpPr txBox="1"/>
          <p:nvPr/>
        </p:nvSpPr>
        <p:spPr>
          <a:xfrm>
            <a:off x="3430270" y="4234815"/>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工资标准</a:t>
            </a:r>
          </a:p>
        </p:txBody>
      </p:sp>
      <p:grpSp>
        <p:nvGrpSpPr>
          <p:cNvPr id="2529" name="Group 83"/>
          <p:cNvGrpSpPr/>
          <p:nvPr/>
        </p:nvGrpSpPr>
        <p:grpSpPr>
          <a:xfrm>
            <a:off x="2892368" y="1934097"/>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grpSp>
        <p:nvGrpSpPr>
          <p:cNvPr id="2533" name="Group 87"/>
          <p:cNvGrpSpPr/>
          <p:nvPr/>
        </p:nvGrpSpPr>
        <p:grpSpPr>
          <a:xfrm>
            <a:off x="2892368" y="2679956"/>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grpSp>
        <p:nvGrpSpPr>
          <p:cNvPr id="2537" name="Group 91"/>
          <p:cNvGrpSpPr/>
          <p:nvPr/>
        </p:nvGrpSpPr>
        <p:grpSpPr>
          <a:xfrm>
            <a:off x="2892368" y="3427402"/>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pSp>
        <p:nvGrpSpPr>
          <p:cNvPr id="2541" name="Group 95"/>
          <p:cNvGrpSpPr/>
          <p:nvPr/>
        </p:nvGrpSpPr>
        <p:grpSpPr>
          <a:xfrm>
            <a:off x="2892368" y="417484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sp>
        <p:nvSpPr>
          <p:cNvPr id="4" name="TextBox 78"/>
          <p:cNvSpPr txBox="1"/>
          <p:nvPr/>
        </p:nvSpPr>
        <p:spPr>
          <a:xfrm>
            <a:off x="7813040" y="1929130"/>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薪酬结构</a:t>
            </a:r>
          </a:p>
        </p:txBody>
      </p:sp>
      <p:sp>
        <p:nvSpPr>
          <p:cNvPr id="5" name="TextBox 79"/>
          <p:cNvSpPr txBox="1"/>
          <p:nvPr/>
        </p:nvSpPr>
        <p:spPr>
          <a:xfrm>
            <a:off x="7813675" y="2743200"/>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薪酬等级及级差</a:t>
            </a:r>
          </a:p>
        </p:txBody>
      </p:sp>
      <p:sp>
        <p:nvSpPr>
          <p:cNvPr id="6" name="TextBox 80"/>
          <p:cNvSpPr txBox="1"/>
          <p:nvPr/>
        </p:nvSpPr>
        <p:spPr>
          <a:xfrm>
            <a:off x="7802245" y="3494405"/>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奖金</a:t>
            </a:r>
          </a:p>
        </p:txBody>
      </p:sp>
      <p:sp>
        <p:nvSpPr>
          <p:cNvPr id="7" name="TextBox 81"/>
          <p:cNvSpPr txBox="1"/>
          <p:nvPr/>
        </p:nvSpPr>
        <p:spPr>
          <a:xfrm>
            <a:off x="7814310" y="4229735"/>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津贴及其他规定</a:t>
            </a:r>
          </a:p>
        </p:txBody>
      </p:sp>
      <p:grpSp>
        <p:nvGrpSpPr>
          <p:cNvPr id="3" name="Group 83"/>
          <p:cNvGrpSpPr/>
          <p:nvPr/>
        </p:nvGrpSpPr>
        <p:grpSpPr>
          <a:xfrm>
            <a:off x="7276408" y="1929017"/>
            <a:ext cx="538165" cy="538167"/>
            <a:chOff x="-1" y="-1"/>
            <a:chExt cx="538164" cy="538166"/>
          </a:xfrm>
        </p:grpSpPr>
        <p:sp>
          <p:nvSpPr>
            <p:cNvPr id="12"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6"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7" name="TextBox 86"/>
            <p:cNvSpPr txBox="1"/>
            <p:nvPr/>
          </p:nvSpPr>
          <p:spPr>
            <a:xfrm>
              <a:off x="103811" y="83578"/>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5</a:t>
              </a:r>
            </a:p>
          </p:txBody>
        </p:sp>
      </p:grpSp>
      <p:grpSp>
        <p:nvGrpSpPr>
          <p:cNvPr id="28" name="Group 87"/>
          <p:cNvGrpSpPr/>
          <p:nvPr/>
        </p:nvGrpSpPr>
        <p:grpSpPr>
          <a:xfrm>
            <a:off x="7276408" y="2674876"/>
            <a:ext cx="538165" cy="539751"/>
            <a:chOff x="-1" y="0"/>
            <a:chExt cx="538164" cy="539750"/>
          </a:xfrm>
        </p:grpSpPr>
        <p:sp>
          <p:nvSpPr>
            <p:cNvPr id="29"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0"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1" name="TextBox 90"/>
            <p:cNvSpPr txBox="1"/>
            <p:nvPr/>
          </p:nvSpPr>
          <p:spPr>
            <a:xfrm>
              <a:off x="103811" y="68232"/>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6</a:t>
              </a:r>
            </a:p>
          </p:txBody>
        </p:sp>
      </p:grpSp>
      <p:grpSp>
        <p:nvGrpSpPr>
          <p:cNvPr id="32" name="Group 91"/>
          <p:cNvGrpSpPr/>
          <p:nvPr/>
        </p:nvGrpSpPr>
        <p:grpSpPr>
          <a:xfrm>
            <a:off x="7276408" y="3422322"/>
            <a:ext cx="538165" cy="539751"/>
            <a:chOff x="-1" y="0"/>
            <a:chExt cx="538164" cy="539750"/>
          </a:xfrm>
        </p:grpSpPr>
        <p:sp>
          <p:nvSpPr>
            <p:cNvPr id="33"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4"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5" name="TextBox 94"/>
            <p:cNvSpPr txBox="1"/>
            <p:nvPr/>
          </p:nvSpPr>
          <p:spPr>
            <a:xfrm>
              <a:off x="103811" y="69819"/>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7</a:t>
              </a:r>
            </a:p>
          </p:txBody>
        </p:sp>
      </p:grpSp>
      <p:grpSp>
        <p:nvGrpSpPr>
          <p:cNvPr id="36" name="Group 95"/>
          <p:cNvGrpSpPr/>
          <p:nvPr/>
        </p:nvGrpSpPr>
        <p:grpSpPr>
          <a:xfrm>
            <a:off x="7276408" y="4169767"/>
            <a:ext cx="538165" cy="539751"/>
            <a:chOff x="-1" y="0"/>
            <a:chExt cx="538164" cy="539750"/>
          </a:xfrm>
          <a:solidFill>
            <a:schemeClr val="bg2"/>
          </a:solidFill>
        </p:grpSpPr>
        <p:sp>
          <p:nvSpPr>
            <p:cNvPr id="37"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8"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39"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8</a:t>
              </a:r>
            </a:p>
          </p:txBody>
        </p:sp>
      </p:gr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薪酬制度的内容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23" presetClass="entr" presetSubtype="16" fill="hold" grpId="0" nodeType="afterEffect">
                                  <p:stCondLst>
                                    <p:cond delay="0"/>
                                  </p:stCondLst>
                                  <p:childTnLst>
                                    <p:set>
                                      <p:cBhvr>
                                        <p:cTn id="10" dur="indefinite" fill="hold"/>
                                        <p:tgtEl>
                                          <p:spTgt spid="2529"/>
                                        </p:tgtEl>
                                        <p:attrNameLst>
                                          <p:attrName>style.visibility</p:attrName>
                                        </p:attrNameLst>
                                      </p:cBhvr>
                                      <p:to>
                                        <p:strVal val="visible"/>
                                      </p:to>
                                    </p:set>
                                    <p:anim calcmode="lin" valueType="num">
                                      <p:cBhvr>
                                        <p:cTn id="11" dur="500" fill="hold"/>
                                        <p:tgtEl>
                                          <p:spTgt spid="2529"/>
                                        </p:tgtEl>
                                        <p:attrNameLst>
                                          <p:attrName>ppt_w</p:attrName>
                                        </p:attrNameLst>
                                      </p:cBhvr>
                                      <p:tavLst>
                                        <p:tav tm="0">
                                          <p:val>
                                            <p:fltVal val="0"/>
                                          </p:val>
                                        </p:tav>
                                        <p:tav tm="100000">
                                          <p:val>
                                            <p:strVal val="#ppt_w"/>
                                          </p:val>
                                        </p:tav>
                                      </p:tavLst>
                                    </p:anim>
                                    <p:anim calcmode="lin" valueType="num">
                                      <p:cBhvr>
                                        <p:cTn id="12" dur="500" fill="hold"/>
                                        <p:tgtEl>
                                          <p:spTgt spid="2529"/>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grpId="0" nodeType="afterEffect">
                                  <p:stCondLst>
                                    <p:cond delay="250"/>
                                  </p:stCondLst>
                                  <p:childTnLst>
                                    <p:set>
                                      <p:cBhvr>
                                        <p:cTn id="15" dur="indefinite" fill="hold"/>
                                        <p:tgtEl>
                                          <p:spTgt spid="2533"/>
                                        </p:tgtEl>
                                        <p:attrNameLst>
                                          <p:attrName>style.visibility</p:attrName>
                                        </p:attrNameLst>
                                      </p:cBhvr>
                                      <p:to>
                                        <p:strVal val="visible"/>
                                      </p:to>
                                    </p:set>
                                    <p:anim calcmode="lin" valueType="num">
                                      <p:cBhvr>
                                        <p:cTn id="16" dur="500" fill="hold"/>
                                        <p:tgtEl>
                                          <p:spTgt spid="2533"/>
                                        </p:tgtEl>
                                        <p:attrNameLst>
                                          <p:attrName>ppt_w</p:attrName>
                                        </p:attrNameLst>
                                      </p:cBhvr>
                                      <p:tavLst>
                                        <p:tav tm="0">
                                          <p:val>
                                            <p:fltVal val="0"/>
                                          </p:val>
                                        </p:tav>
                                        <p:tav tm="100000">
                                          <p:val>
                                            <p:strVal val="#ppt_w"/>
                                          </p:val>
                                        </p:tav>
                                      </p:tavLst>
                                    </p:anim>
                                    <p:anim calcmode="lin" valueType="num">
                                      <p:cBhvr>
                                        <p:cTn id="17" dur="500" fill="hold"/>
                                        <p:tgtEl>
                                          <p:spTgt spid="2533"/>
                                        </p:tgtEl>
                                        <p:attrNameLst>
                                          <p:attrName>ppt_h</p:attrName>
                                        </p:attrNameLst>
                                      </p:cBhvr>
                                      <p:tavLst>
                                        <p:tav tm="0">
                                          <p:val>
                                            <p:fltVal val="0"/>
                                          </p:val>
                                        </p:tav>
                                        <p:tav tm="100000">
                                          <p:val>
                                            <p:strVal val="#ppt_h"/>
                                          </p:val>
                                        </p:tav>
                                      </p:tavLst>
                                    </p:anim>
                                  </p:childTnLst>
                                </p:cTn>
                              </p:par>
                            </p:childTnLst>
                          </p:cTn>
                        </p:par>
                        <p:par>
                          <p:cTn id="18" fill="hold">
                            <p:stCondLst>
                              <p:cond delay="1250"/>
                            </p:stCondLst>
                            <p:childTnLst>
                              <p:par>
                                <p:cTn id="19" presetID="23" presetClass="entr" presetSubtype="16" fill="hold" grpId="0" nodeType="afterEffect">
                                  <p:stCondLst>
                                    <p:cond delay="500"/>
                                  </p:stCondLst>
                                  <p:childTnLst>
                                    <p:set>
                                      <p:cBhvr>
                                        <p:cTn id="20" dur="indefinite" fill="hold"/>
                                        <p:tgtEl>
                                          <p:spTgt spid="2537"/>
                                        </p:tgtEl>
                                        <p:attrNameLst>
                                          <p:attrName>style.visibility</p:attrName>
                                        </p:attrNameLst>
                                      </p:cBhvr>
                                      <p:to>
                                        <p:strVal val="visible"/>
                                      </p:to>
                                    </p:set>
                                    <p:anim calcmode="lin" valueType="num">
                                      <p:cBhvr>
                                        <p:cTn id="21" dur="500" fill="hold"/>
                                        <p:tgtEl>
                                          <p:spTgt spid="2537"/>
                                        </p:tgtEl>
                                        <p:attrNameLst>
                                          <p:attrName>ppt_w</p:attrName>
                                        </p:attrNameLst>
                                      </p:cBhvr>
                                      <p:tavLst>
                                        <p:tav tm="0">
                                          <p:val>
                                            <p:fltVal val="0"/>
                                          </p:val>
                                        </p:tav>
                                        <p:tav tm="100000">
                                          <p:val>
                                            <p:strVal val="#ppt_w"/>
                                          </p:val>
                                        </p:tav>
                                      </p:tavLst>
                                    </p:anim>
                                    <p:anim calcmode="lin" valueType="num">
                                      <p:cBhvr>
                                        <p:cTn id="22" dur="500" fill="hold"/>
                                        <p:tgtEl>
                                          <p:spTgt spid="2537"/>
                                        </p:tgtEl>
                                        <p:attrNameLst>
                                          <p:attrName>ppt_h</p:attrName>
                                        </p:attrNameLst>
                                      </p:cBhvr>
                                      <p:tavLst>
                                        <p:tav tm="0">
                                          <p:val>
                                            <p:fltVal val="0"/>
                                          </p:val>
                                        </p:tav>
                                        <p:tav tm="100000">
                                          <p:val>
                                            <p:strVal val="#ppt_h"/>
                                          </p:val>
                                        </p:tav>
                                      </p:tavLst>
                                    </p:anim>
                                  </p:childTnLst>
                                </p:cTn>
                              </p:par>
                            </p:childTnLst>
                          </p:cTn>
                        </p:par>
                        <p:par>
                          <p:cTn id="23" fill="hold">
                            <p:stCondLst>
                              <p:cond delay="2250"/>
                            </p:stCondLst>
                            <p:childTnLst>
                              <p:par>
                                <p:cTn id="24" presetID="23" presetClass="entr" presetSubtype="16" fill="hold" grpId="0" nodeType="afterEffect">
                                  <p:stCondLst>
                                    <p:cond delay="750"/>
                                  </p:stCondLst>
                                  <p:childTnLst>
                                    <p:set>
                                      <p:cBhvr>
                                        <p:cTn id="25" dur="indefinite" fill="hold"/>
                                        <p:tgtEl>
                                          <p:spTgt spid="2541"/>
                                        </p:tgtEl>
                                        <p:attrNameLst>
                                          <p:attrName>style.visibility</p:attrName>
                                        </p:attrNameLst>
                                      </p:cBhvr>
                                      <p:to>
                                        <p:strVal val="visible"/>
                                      </p:to>
                                    </p:set>
                                    <p:anim calcmode="lin" valueType="num">
                                      <p:cBhvr>
                                        <p:cTn id="26" dur="500" fill="hold"/>
                                        <p:tgtEl>
                                          <p:spTgt spid="2541"/>
                                        </p:tgtEl>
                                        <p:attrNameLst>
                                          <p:attrName>ppt_w</p:attrName>
                                        </p:attrNameLst>
                                      </p:cBhvr>
                                      <p:tavLst>
                                        <p:tav tm="0">
                                          <p:val>
                                            <p:fltVal val="0"/>
                                          </p:val>
                                        </p:tav>
                                        <p:tav tm="100000">
                                          <p:val>
                                            <p:strVal val="#ppt_w"/>
                                          </p:val>
                                        </p:tav>
                                      </p:tavLst>
                                    </p:anim>
                                    <p:anim calcmode="lin" valueType="num">
                                      <p:cBhvr>
                                        <p:cTn id="27" dur="500" fill="hold"/>
                                        <p:tgtEl>
                                          <p:spTgt spid="2541"/>
                                        </p:tgtEl>
                                        <p:attrNameLst>
                                          <p:attrName>ppt_h</p:attrName>
                                        </p:attrNameLst>
                                      </p:cBhvr>
                                      <p:tavLst>
                                        <p:tav tm="0">
                                          <p:val>
                                            <p:fltVal val="0"/>
                                          </p:val>
                                        </p:tav>
                                        <p:tav tm="100000">
                                          <p:val>
                                            <p:strVal val="#ppt_h"/>
                                          </p:val>
                                        </p:tav>
                                      </p:tavLst>
                                    </p:anim>
                                  </p:childTnLst>
                                </p:cTn>
                              </p:par>
                            </p:childTnLst>
                          </p:cTn>
                        </p:par>
                        <p:par>
                          <p:cTn id="28" fill="hold">
                            <p:stCondLst>
                              <p:cond delay="3500"/>
                            </p:stCondLst>
                            <p:childTnLst>
                              <p:par>
                                <p:cTn id="29" presetID="2" presetClass="entr" presetSubtype="2" fill="hold" grpId="0" nodeType="afterEffect">
                                  <p:stCondLst>
                                    <p:cond delay="0"/>
                                  </p:stCondLst>
                                  <p:childTnLst>
                                    <p:set>
                                      <p:cBhvr>
                                        <p:cTn id="30" dur="indefinite" fill="hold"/>
                                        <p:tgtEl>
                                          <p:spTgt spid="2521"/>
                                        </p:tgtEl>
                                        <p:attrNameLst>
                                          <p:attrName>style.visibility</p:attrName>
                                        </p:attrNameLst>
                                      </p:cBhvr>
                                      <p:to>
                                        <p:strVal val="visible"/>
                                      </p:to>
                                    </p:set>
                                    <p:anim calcmode="lin" valueType="num">
                                      <p:cBhvr>
                                        <p:cTn id="31" dur="500" fill="hold"/>
                                        <p:tgtEl>
                                          <p:spTgt spid="2521"/>
                                        </p:tgtEl>
                                        <p:attrNameLst>
                                          <p:attrName>ppt_x</p:attrName>
                                        </p:attrNameLst>
                                      </p:cBhvr>
                                      <p:tavLst>
                                        <p:tav tm="0">
                                          <p:val>
                                            <p:strVal val="1+#ppt_w/2"/>
                                          </p:val>
                                        </p:tav>
                                        <p:tav tm="100000">
                                          <p:val>
                                            <p:strVal val="#ppt_x"/>
                                          </p:val>
                                        </p:tav>
                                      </p:tavLst>
                                    </p:anim>
                                    <p:anim calcmode="lin" valueType="num">
                                      <p:cBhvr>
                                        <p:cTn id="32" dur="500" fill="hold"/>
                                        <p:tgtEl>
                                          <p:spTgt spid="2521"/>
                                        </p:tgtEl>
                                        <p:attrNameLst>
                                          <p:attrName>ppt_y</p:attrName>
                                        </p:attrNameLst>
                                      </p:cBhvr>
                                      <p:tavLst>
                                        <p:tav tm="0">
                                          <p:val>
                                            <p:strVal val="#ppt_y"/>
                                          </p:val>
                                        </p:tav>
                                        <p:tav tm="100000">
                                          <p:val>
                                            <p:strVal val="#ppt_y"/>
                                          </p:val>
                                        </p:tav>
                                      </p:tavLst>
                                    </p:anim>
                                  </p:childTnLst>
                                </p:cTn>
                              </p:par>
                            </p:childTnLst>
                          </p:cTn>
                        </p:par>
                        <p:par>
                          <p:cTn id="33" fill="hold">
                            <p:stCondLst>
                              <p:cond delay="4000"/>
                            </p:stCondLst>
                            <p:childTnLst>
                              <p:par>
                                <p:cTn id="34" presetID="2" presetClass="entr" presetSubtype="2" fill="hold" grpId="0" nodeType="afterEffect">
                                  <p:stCondLst>
                                    <p:cond delay="250"/>
                                  </p:stCondLst>
                                  <p:childTnLst>
                                    <p:set>
                                      <p:cBhvr>
                                        <p:cTn id="35" dur="indefinite" fill="hold"/>
                                        <p:tgtEl>
                                          <p:spTgt spid="2522"/>
                                        </p:tgtEl>
                                        <p:attrNameLst>
                                          <p:attrName>style.visibility</p:attrName>
                                        </p:attrNameLst>
                                      </p:cBhvr>
                                      <p:to>
                                        <p:strVal val="visible"/>
                                      </p:to>
                                    </p:set>
                                    <p:anim calcmode="lin" valueType="num">
                                      <p:cBhvr>
                                        <p:cTn id="36" dur="500" fill="hold"/>
                                        <p:tgtEl>
                                          <p:spTgt spid="2522"/>
                                        </p:tgtEl>
                                        <p:attrNameLst>
                                          <p:attrName>ppt_x</p:attrName>
                                        </p:attrNameLst>
                                      </p:cBhvr>
                                      <p:tavLst>
                                        <p:tav tm="0">
                                          <p:val>
                                            <p:strVal val="1+#ppt_w/2"/>
                                          </p:val>
                                        </p:tav>
                                        <p:tav tm="100000">
                                          <p:val>
                                            <p:strVal val="#ppt_x"/>
                                          </p:val>
                                        </p:tav>
                                      </p:tavLst>
                                    </p:anim>
                                    <p:anim calcmode="lin" valueType="num">
                                      <p:cBhvr>
                                        <p:cTn id="37" dur="500" fill="hold"/>
                                        <p:tgtEl>
                                          <p:spTgt spid="2522"/>
                                        </p:tgtEl>
                                        <p:attrNameLst>
                                          <p:attrName>ppt_y</p:attrName>
                                        </p:attrNameLst>
                                      </p:cBhvr>
                                      <p:tavLst>
                                        <p:tav tm="0">
                                          <p:val>
                                            <p:strVal val="#ppt_y"/>
                                          </p:val>
                                        </p:tav>
                                        <p:tav tm="100000">
                                          <p:val>
                                            <p:strVal val="#ppt_y"/>
                                          </p:val>
                                        </p:tav>
                                      </p:tavLst>
                                    </p:anim>
                                  </p:childTnLst>
                                </p:cTn>
                              </p:par>
                            </p:childTnLst>
                          </p:cTn>
                        </p:par>
                        <p:par>
                          <p:cTn id="38" fill="hold">
                            <p:stCondLst>
                              <p:cond delay="4750"/>
                            </p:stCondLst>
                            <p:childTnLst>
                              <p:par>
                                <p:cTn id="39" presetID="2" presetClass="entr" presetSubtype="2" fill="hold" grpId="0" nodeType="afterEffect">
                                  <p:stCondLst>
                                    <p:cond delay="500"/>
                                  </p:stCondLst>
                                  <p:childTnLst>
                                    <p:set>
                                      <p:cBhvr>
                                        <p:cTn id="40" dur="indefinite" fill="hold"/>
                                        <p:tgtEl>
                                          <p:spTgt spid="2523"/>
                                        </p:tgtEl>
                                        <p:attrNameLst>
                                          <p:attrName>style.visibility</p:attrName>
                                        </p:attrNameLst>
                                      </p:cBhvr>
                                      <p:to>
                                        <p:strVal val="visible"/>
                                      </p:to>
                                    </p:set>
                                    <p:anim calcmode="lin" valueType="num">
                                      <p:cBhvr>
                                        <p:cTn id="41" dur="500" fill="hold"/>
                                        <p:tgtEl>
                                          <p:spTgt spid="2523"/>
                                        </p:tgtEl>
                                        <p:attrNameLst>
                                          <p:attrName>ppt_x</p:attrName>
                                        </p:attrNameLst>
                                      </p:cBhvr>
                                      <p:tavLst>
                                        <p:tav tm="0">
                                          <p:val>
                                            <p:strVal val="1+#ppt_w/2"/>
                                          </p:val>
                                        </p:tav>
                                        <p:tav tm="100000">
                                          <p:val>
                                            <p:strVal val="#ppt_x"/>
                                          </p:val>
                                        </p:tav>
                                      </p:tavLst>
                                    </p:anim>
                                    <p:anim calcmode="lin" valueType="num">
                                      <p:cBhvr>
                                        <p:cTn id="42" dur="500" fill="hold"/>
                                        <p:tgtEl>
                                          <p:spTgt spid="2523"/>
                                        </p:tgtEl>
                                        <p:attrNameLst>
                                          <p:attrName>ppt_y</p:attrName>
                                        </p:attrNameLst>
                                      </p:cBhvr>
                                      <p:tavLst>
                                        <p:tav tm="0">
                                          <p:val>
                                            <p:strVal val="#ppt_y"/>
                                          </p:val>
                                        </p:tav>
                                        <p:tav tm="100000">
                                          <p:val>
                                            <p:strVal val="#ppt_y"/>
                                          </p:val>
                                        </p:tav>
                                      </p:tavLst>
                                    </p:anim>
                                  </p:childTnLst>
                                </p:cTn>
                              </p:par>
                            </p:childTnLst>
                          </p:cTn>
                        </p:par>
                        <p:par>
                          <p:cTn id="43" fill="hold">
                            <p:stCondLst>
                              <p:cond delay="5750"/>
                            </p:stCondLst>
                            <p:childTnLst>
                              <p:par>
                                <p:cTn id="44" presetID="2" presetClass="entr" presetSubtype="2" fill="hold" grpId="0" nodeType="afterEffect">
                                  <p:stCondLst>
                                    <p:cond delay="750"/>
                                  </p:stCondLst>
                                  <p:childTnLst>
                                    <p:set>
                                      <p:cBhvr>
                                        <p:cTn id="45" dur="indefinite" fill="hold"/>
                                        <p:tgtEl>
                                          <p:spTgt spid="2524"/>
                                        </p:tgtEl>
                                        <p:attrNameLst>
                                          <p:attrName>style.visibility</p:attrName>
                                        </p:attrNameLst>
                                      </p:cBhvr>
                                      <p:to>
                                        <p:strVal val="visible"/>
                                      </p:to>
                                    </p:set>
                                    <p:anim calcmode="lin" valueType="num">
                                      <p:cBhvr>
                                        <p:cTn id="46" dur="500" fill="hold"/>
                                        <p:tgtEl>
                                          <p:spTgt spid="2524"/>
                                        </p:tgtEl>
                                        <p:attrNameLst>
                                          <p:attrName>ppt_x</p:attrName>
                                        </p:attrNameLst>
                                      </p:cBhvr>
                                      <p:tavLst>
                                        <p:tav tm="0">
                                          <p:val>
                                            <p:strVal val="1+#ppt_w/2"/>
                                          </p:val>
                                        </p:tav>
                                        <p:tav tm="100000">
                                          <p:val>
                                            <p:strVal val="#ppt_x"/>
                                          </p:val>
                                        </p:tav>
                                      </p:tavLst>
                                    </p:anim>
                                    <p:anim calcmode="lin" valueType="num">
                                      <p:cBhvr>
                                        <p:cTn id="47" dur="500" fill="hold"/>
                                        <p:tgtEl>
                                          <p:spTgt spid="2524"/>
                                        </p:tgtEl>
                                        <p:attrNameLst>
                                          <p:attrName>ppt_y</p:attrName>
                                        </p:attrNameLst>
                                      </p:cBhvr>
                                      <p:tavLst>
                                        <p:tav tm="0">
                                          <p:val>
                                            <p:strVal val="#ppt_y"/>
                                          </p:val>
                                        </p:tav>
                                        <p:tav tm="100000">
                                          <p:val>
                                            <p:strVal val="#ppt_y"/>
                                          </p:val>
                                        </p:tav>
                                      </p:tavLst>
                                    </p:anim>
                                  </p:childTnLst>
                                </p:cTn>
                              </p:par>
                            </p:childTnLst>
                          </p:cTn>
                        </p:par>
                        <p:par>
                          <p:cTn id="48" fill="hold">
                            <p:stCondLst>
                              <p:cond delay="7000"/>
                            </p:stCondLst>
                            <p:childTnLst>
                              <p:par>
                                <p:cTn id="49" presetID="23" presetClass="entr" presetSubtype="16" fill="hold" grpId="0" nodeType="afterEffect">
                                  <p:stCondLst>
                                    <p:cond delay="0"/>
                                  </p:stCondLst>
                                  <p:childTnLst>
                                    <p:set>
                                      <p:cBhvr>
                                        <p:cTn id="50" dur="indefinite" fill="hold"/>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childTnLst>
                                </p:cTn>
                              </p:par>
                            </p:childTnLst>
                          </p:cTn>
                        </p:par>
                        <p:par>
                          <p:cTn id="53" fill="hold">
                            <p:stCondLst>
                              <p:cond delay="7500"/>
                            </p:stCondLst>
                            <p:childTnLst>
                              <p:par>
                                <p:cTn id="54" presetID="23" presetClass="entr" presetSubtype="16" fill="hold" grpId="0" nodeType="afterEffect">
                                  <p:stCondLst>
                                    <p:cond delay="250"/>
                                  </p:stCondLst>
                                  <p:childTnLst>
                                    <p:set>
                                      <p:cBhvr>
                                        <p:cTn id="55" dur="indefinite" fill="hold"/>
                                        <p:tgtEl>
                                          <p:spTgt spid="28"/>
                                        </p:tgtEl>
                                        <p:attrNameLst>
                                          <p:attrName>style.visibility</p:attrName>
                                        </p:attrNameLst>
                                      </p:cBhvr>
                                      <p:to>
                                        <p:strVal val="visible"/>
                                      </p:to>
                                    </p:set>
                                    <p:anim calcmode="lin" valueType="num">
                                      <p:cBhvr>
                                        <p:cTn id="56" dur="500" fill="hold"/>
                                        <p:tgtEl>
                                          <p:spTgt spid="28"/>
                                        </p:tgtEl>
                                        <p:attrNameLst>
                                          <p:attrName>ppt_w</p:attrName>
                                        </p:attrNameLst>
                                      </p:cBhvr>
                                      <p:tavLst>
                                        <p:tav tm="0">
                                          <p:val>
                                            <p:fltVal val="0"/>
                                          </p:val>
                                        </p:tav>
                                        <p:tav tm="100000">
                                          <p:val>
                                            <p:strVal val="#ppt_w"/>
                                          </p:val>
                                        </p:tav>
                                      </p:tavLst>
                                    </p:anim>
                                    <p:anim calcmode="lin" valueType="num">
                                      <p:cBhvr>
                                        <p:cTn id="57" dur="500" fill="hold"/>
                                        <p:tgtEl>
                                          <p:spTgt spid="28"/>
                                        </p:tgtEl>
                                        <p:attrNameLst>
                                          <p:attrName>ppt_h</p:attrName>
                                        </p:attrNameLst>
                                      </p:cBhvr>
                                      <p:tavLst>
                                        <p:tav tm="0">
                                          <p:val>
                                            <p:fltVal val="0"/>
                                          </p:val>
                                        </p:tav>
                                        <p:tav tm="100000">
                                          <p:val>
                                            <p:strVal val="#ppt_h"/>
                                          </p:val>
                                        </p:tav>
                                      </p:tavLst>
                                    </p:anim>
                                  </p:childTnLst>
                                </p:cTn>
                              </p:par>
                            </p:childTnLst>
                          </p:cTn>
                        </p:par>
                        <p:par>
                          <p:cTn id="58" fill="hold">
                            <p:stCondLst>
                              <p:cond delay="8250"/>
                            </p:stCondLst>
                            <p:childTnLst>
                              <p:par>
                                <p:cTn id="59" presetID="23" presetClass="entr" presetSubtype="16" fill="hold" grpId="0" nodeType="afterEffect">
                                  <p:stCondLst>
                                    <p:cond delay="500"/>
                                  </p:stCondLst>
                                  <p:childTnLst>
                                    <p:set>
                                      <p:cBhvr>
                                        <p:cTn id="60" dur="indefinite" fill="hold"/>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childTnLst>
                                </p:cTn>
                              </p:par>
                            </p:childTnLst>
                          </p:cTn>
                        </p:par>
                        <p:par>
                          <p:cTn id="63" fill="hold">
                            <p:stCondLst>
                              <p:cond delay="9250"/>
                            </p:stCondLst>
                            <p:childTnLst>
                              <p:par>
                                <p:cTn id="64" presetID="23" presetClass="entr" presetSubtype="16" fill="hold" grpId="0" nodeType="afterEffect">
                                  <p:stCondLst>
                                    <p:cond delay="750"/>
                                  </p:stCondLst>
                                  <p:childTnLst>
                                    <p:set>
                                      <p:cBhvr>
                                        <p:cTn id="65" dur="indefinite" fill="hold"/>
                                        <p:tgtEl>
                                          <p:spTgt spid="36"/>
                                        </p:tgtEl>
                                        <p:attrNameLst>
                                          <p:attrName>style.visibility</p:attrName>
                                        </p:attrNameLst>
                                      </p:cBhvr>
                                      <p:to>
                                        <p:strVal val="visible"/>
                                      </p:to>
                                    </p:set>
                                    <p:anim calcmode="lin" valueType="num">
                                      <p:cBhvr>
                                        <p:cTn id="66" dur="500" fill="hold"/>
                                        <p:tgtEl>
                                          <p:spTgt spid="36"/>
                                        </p:tgtEl>
                                        <p:attrNameLst>
                                          <p:attrName>ppt_w</p:attrName>
                                        </p:attrNameLst>
                                      </p:cBhvr>
                                      <p:tavLst>
                                        <p:tav tm="0">
                                          <p:val>
                                            <p:fltVal val="0"/>
                                          </p:val>
                                        </p:tav>
                                        <p:tav tm="100000">
                                          <p:val>
                                            <p:strVal val="#ppt_w"/>
                                          </p:val>
                                        </p:tav>
                                      </p:tavLst>
                                    </p:anim>
                                    <p:anim calcmode="lin" valueType="num">
                                      <p:cBhvr>
                                        <p:cTn id="67" dur="500" fill="hold"/>
                                        <p:tgtEl>
                                          <p:spTgt spid="36"/>
                                        </p:tgtEl>
                                        <p:attrNameLst>
                                          <p:attrName>ppt_h</p:attrName>
                                        </p:attrNameLst>
                                      </p:cBhvr>
                                      <p:tavLst>
                                        <p:tav tm="0">
                                          <p:val>
                                            <p:fltVal val="0"/>
                                          </p:val>
                                        </p:tav>
                                        <p:tav tm="100000">
                                          <p:val>
                                            <p:strVal val="#ppt_h"/>
                                          </p:val>
                                        </p:tav>
                                      </p:tavLst>
                                    </p:anim>
                                  </p:childTnLst>
                                </p:cTn>
                              </p:par>
                            </p:childTnLst>
                          </p:cTn>
                        </p:par>
                        <p:par>
                          <p:cTn id="68" fill="hold">
                            <p:stCondLst>
                              <p:cond delay="10500"/>
                            </p:stCondLst>
                            <p:childTnLst>
                              <p:par>
                                <p:cTn id="69" presetID="2" presetClass="entr" presetSubtype="2" fill="hold" grpId="0" nodeType="afterEffect">
                                  <p:stCondLst>
                                    <p:cond delay="0"/>
                                  </p:stCondLst>
                                  <p:childTnLst>
                                    <p:set>
                                      <p:cBhvr>
                                        <p:cTn id="70" dur="indefinite" fill="hold"/>
                                        <p:tgtEl>
                                          <p:spTgt spid="4"/>
                                        </p:tgtEl>
                                        <p:attrNameLst>
                                          <p:attrName>style.visibility</p:attrName>
                                        </p:attrNameLst>
                                      </p:cBhvr>
                                      <p:to>
                                        <p:strVal val="visible"/>
                                      </p:to>
                                    </p:set>
                                    <p:anim calcmode="lin" valueType="num">
                                      <p:cBhvr>
                                        <p:cTn id="71" dur="500" fill="hold"/>
                                        <p:tgtEl>
                                          <p:spTgt spid="4"/>
                                        </p:tgtEl>
                                        <p:attrNameLst>
                                          <p:attrName>ppt_x</p:attrName>
                                        </p:attrNameLst>
                                      </p:cBhvr>
                                      <p:tavLst>
                                        <p:tav tm="0">
                                          <p:val>
                                            <p:strVal val="1+#ppt_w/2"/>
                                          </p:val>
                                        </p:tav>
                                        <p:tav tm="100000">
                                          <p:val>
                                            <p:strVal val="#ppt_x"/>
                                          </p:val>
                                        </p:tav>
                                      </p:tavLst>
                                    </p:anim>
                                    <p:anim calcmode="lin" valueType="num">
                                      <p:cBhvr>
                                        <p:cTn id="72" dur="500" fill="hold"/>
                                        <p:tgtEl>
                                          <p:spTgt spid="4"/>
                                        </p:tgtEl>
                                        <p:attrNameLst>
                                          <p:attrName>ppt_y</p:attrName>
                                        </p:attrNameLst>
                                      </p:cBhvr>
                                      <p:tavLst>
                                        <p:tav tm="0">
                                          <p:val>
                                            <p:strVal val="#ppt_y"/>
                                          </p:val>
                                        </p:tav>
                                        <p:tav tm="100000">
                                          <p:val>
                                            <p:strVal val="#ppt_y"/>
                                          </p:val>
                                        </p:tav>
                                      </p:tavLst>
                                    </p:anim>
                                  </p:childTnLst>
                                </p:cTn>
                              </p:par>
                            </p:childTnLst>
                          </p:cTn>
                        </p:par>
                        <p:par>
                          <p:cTn id="73" fill="hold">
                            <p:stCondLst>
                              <p:cond delay="11000"/>
                            </p:stCondLst>
                            <p:childTnLst>
                              <p:par>
                                <p:cTn id="74" presetID="2" presetClass="entr" presetSubtype="2" fill="hold" grpId="0" nodeType="afterEffect">
                                  <p:stCondLst>
                                    <p:cond delay="250"/>
                                  </p:stCondLst>
                                  <p:childTnLst>
                                    <p:set>
                                      <p:cBhvr>
                                        <p:cTn id="75" dur="indefinite" fill="hold"/>
                                        <p:tgtEl>
                                          <p:spTgt spid="5"/>
                                        </p:tgtEl>
                                        <p:attrNameLst>
                                          <p:attrName>style.visibility</p:attrName>
                                        </p:attrNameLst>
                                      </p:cBhvr>
                                      <p:to>
                                        <p:strVal val="visible"/>
                                      </p:to>
                                    </p:set>
                                    <p:anim calcmode="lin" valueType="num">
                                      <p:cBhvr>
                                        <p:cTn id="76" dur="500" fill="hold"/>
                                        <p:tgtEl>
                                          <p:spTgt spid="5"/>
                                        </p:tgtEl>
                                        <p:attrNameLst>
                                          <p:attrName>ppt_x</p:attrName>
                                        </p:attrNameLst>
                                      </p:cBhvr>
                                      <p:tavLst>
                                        <p:tav tm="0">
                                          <p:val>
                                            <p:strVal val="1+#ppt_w/2"/>
                                          </p:val>
                                        </p:tav>
                                        <p:tav tm="100000">
                                          <p:val>
                                            <p:strVal val="#ppt_x"/>
                                          </p:val>
                                        </p:tav>
                                      </p:tavLst>
                                    </p:anim>
                                    <p:anim calcmode="lin" valueType="num">
                                      <p:cBhvr>
                                        <p:cTn id="77" dur="500" fill="hold"/>
                                        <p:tgtEl>
                                          <p:spTgt spid="5"/>
                                        </p:tgtEl>
                                        <p:attrNameLst>
                                          <p:attrName>ppt_y</p:attrName>
                                        </p:attrNameLst>
                                      </p:cBhvr>
                                      <p:tavLst>
                                        <p:tav tm="0">
                                          <p:val>
                                            <p:strVal val="#ppt_y"/>
                                          </p:val>
                                        </p:tav>
                                        <p:tav tm="100000">
                                          <p:val>
                                            <p:strVal val="#ppt_y"/>
                                          </p:val>
                                        </p:tav>
                                      </p:tavLst>
                                    </p:anim>
                                  </p:childTnLst>
                                </p:cTn>
                              </p:par>
                            </p:childTnLst>
                          </p:cTn>
                        </p:par>
                        <p:par>
                          <p:cTn id="78" fill="hold">
                            <p:stCondLst>
                              <p:cond delay="11750"/>
                            </p:stCondLst>
                            <p:childTnLst>
                              <p:par>
                                <p:cTn id="79" presetID="2" presetClass="entr" presetSubtype="2" fill="hold" grpId="0" nodeType="afterEffect">
                                  <p:stCondLst>
                                    <p:cond delay="500"/>
                                  </p:stCondLst>
                                  <p:childTnLst>
                                    <p:set>
                                      <p:cBhvr>
                                        <p:cTn id="80" dur="indefinite" fill="hold"/>
                                        <p:tgtEl>
                                          <p:spTgt spid="6"/>
                                        </p:tgtEl>
                                        <p:attrNameLst>
                                          <p:attrName>style.visibility</p:attrName>
                                        </p:attrNameLst>
                                      </p:cBhvr>
                                      <p:to>
                                        <p:strVal val="visible"/>
                                      </p:to>
                                    </p:set>
                                    <p:anim calcmode="lin" valueType="num">
                                      <p:cBhvr>
                                        <p:cTn id="81" dur="500" fill="hold"/>
                                        <p:tgtEl>
                                          <p:spTgt spid="6"/>
                                        </p:tgtEl>
                                        <p:attrNameLst>
                                          <p:attrName>ppt_x</p:attrName>
                                        </p:attrNameLst>
                                      </p:cBhvr>
                                      <p:tavLst>
                                        <p:tav tm="0">
                                          <p:val>
                                            <p:strVal val="1+#ppt_w/2"/>
                                          </p:val>
                                        </p:tav>
                                        <p:tav tm="100000">
                                          <p:val>
                                            <p:strVal val="#ppt_x"/>
                                          </p:val>
                                        </p:tav>
                                      </p:tavLst>
                                    </p:anim>
                                    <p:anim calcmode="lin" valueType="num">
                                      <p:cBhvr>
                                        <p:cTn id="82" dur="500" fill="hold"/>
                                        <p:tgtEl>
                                          <p:spTgt spid="6"/>
                                        </p:tgtEl>
                                        <p:attrNameLst>
                                          <p:attrName>ppt_y</p:attrName>
                                        </p:attrNameLst>
                                      </p:cBhvr>
                                      <p:tavLst>
                                        <p:tav tm="0">
                                          <p:val>
                                            <p:strVal val="#ppt_y"/>
                                          </p:val>
                                        </p:tav>
                                        <p:tav tm="100000">
                                          <p:val>
                                            <p:strVal val="#ppt_y"/>
                                          </p:val>
                                        </p:tav>
                                      </p:tavLst>
                                    </p:anim>
                                  </p:childTnLst>
                                </p:cTn>
                              </p:par>
                            </p:childTnLst>
                          </p:cTn>
                        </p:par>
                        <p:par>
                          <p:cTn id="83" fill="hold">
                            <p:stCondLst>
                              <p:cond delay="12750"/>
                            </p:stCondLst>
                            <p:childTnLst>
                              <p:par>
                                <p:cTn id="84" presetID="2" presetClass="entr" presetSubtype="2" fill="hold" grpId="0" nodeType="afterEffect">
                                  <p:stCondLst>
                                    <p:cond delay="750"/>
                                  </p:stCondLst>
                                  <p:childTnLst>
                                    <p:set>
                                      <p:cBhvr>
                                        <p:cTn id="85" dur="indefinite" fill="hold"/>
                                        <p:tgtEl>
                                          <p:spTgt spid="7"/>
                                        </p:tgtEl>
                                        <p:attrNameLst>
                                          <p:attrName>style.visibility</p:attrName>
                                        </p:attrNameLst>
                                      </p:cBhvr>
                                      <p:to>
                                        <p:strVal val="visible"/>
                                      </p:to>
                                    </p:set>
                                    <p:anim calcmode="lin" valueType="num">
                                      <p:cBhvr>
                                        <p:cTn id="86" dur="500" fill="hold"/>
                                        <p:tgtEl>
                                          <p:spTgt spid="7"/>
                                        </p:tgtEl>
                                        <p:attrNameLst>
                                          <p:attrName>ppt_x</p:attrName>
                                        </p:attrNameLst>
                                      </p:cBhvr>
                                      <p:tavLst>
                                        <p:tav tm="0">
                                          <p:val>
                                            <p:strVal val="1+#ppt_w/2"/>
                                          </p:val>
                                        </p:tav>
                                        <p:tav tm="100000">
                                          <p:val>
                                            <p:strVal val="#ppt_x"/>
                                          </p:val>
                                        </p:tav>
                                      </p:tavLst>
                                    </p:anim>
                                    <p:anim calcmode="lin" valueType="num">
                                      <p:cBhvr>
                                        <p:cTn id="87"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1" grpId="0" animBg="1" advAuto="0"/>
      <p:bldP spid="2522" grpId="0" animBg="1" advAuto="0"/>
      <p:bldP spid="2523" grpId="0" animBg="1" advAuto="0"/>
      <p:bldP spid="2524" grpId="0" animBg="1" advAuto="0"/>
      <p:bldP spid="2529" grpId="0" bldLvl="0" animBg="1" advAuto="0"/>
      <p:bldP spid="2533" grpId="0" bldLvl="0" animBg="1" advAuto="0"/>
      <p:bldP spid="2537" grpId="0" bldLvl="0" animBg="1" advAuto="0"/>
      <p:bldP spid="2541" grpId="0" bldLvl="0" animBg="1" advAuto="0"/>
      <p:bldP spid="4" grpId="0" animBg="1" advAuto="0"/>
      <p:bldP spid="5" grpId="0" animBg="1" advAuto="0"/>
      <p:bldP spid="6" grpId="0" animBg="1" advAuto="0"/>
      <p:bldP spid="7" grpId="0" animBg="1" advAuto="0"/>
      <p:bldP spid="3" grpId="0" bldLvl="0" animBg="1" advAuto="0"/>
      <p:bldP spid="28" grpId="0" bldLvl="0" animBg="1" advAuto="0"/>
      <p:bldP spid="32" grpId="0" bldLvl="0" animBg="1" advAuto="0"/>
      <p:bldP spid="36" grpId="0" bldLvl="0" animBg="1" advAuto="0"/>
      <p:bldP spid="44" grpId="0"/>
      <p:bldP spid="44" grpId="1"/>
    </p:bld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薪酬计算</a:t>
            </a:r>
          </a:p>
        </p:txBody>
      </p:sp>
      <p:sp>
        <p:nvSpPr>
          <p:cNvPr id="8" name="矩形 7"/>
          <p:cNvSpPr/>
          <p:nvPr/>
        </p:nvSpPr>
        <p:spPr>
          <a:xfrm>
            <a:off x="6293485" y="1711960"/>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9" name="矩形 8"/>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10" name="矩形 9"/>
          <p:cNvSpPr/>
          <p:nvPr/>
        </p:nvSpPr>
        <p:spPr>
          <a:xfrm>
            <a:off x="1440815" y="2849245"/>
            <a:ext cx="4412615" cy="2584450"/>
          </a:xfrm>
          <a:prstGeom prst="rect">
            <a:avLst/>
          </a:prstGeom>
        </p:spPr>
        <p:txBody>
          <a:bodyPr wrap="square">
            <a:spAutoFit/>
          </a:bodyPr>
          <a:lstStyle/>
          <a:p>
            <a:pPr algn="l"/>
            <a:r>
              <a:rPr lang="zh-CN" altLang="en-US" sz="1800" b="1" dirty="0">
                <a:latin typeface="微软雅黑" panose="020B0503020204020204" charset="-122"/>
                <a:ea typeface="微软雅黑" panose="020B0503020204020204" charset="-122"/>
              </a:rPr>
              <a:t>计时工资=工资标准×实际工作时间</a:t>
            </a:r>
          </a:p>
          <a:p>
            <a:pPr algn="l"/>
            <a:r>
              <a:rPr lang="zh-CN" altLang="en-US" sz="1800" b="1" dirty="0">
                <a:latin typeface="微软雅黑" panose="020B0503020204020204" charset="-122"/>
                <a:ea typeface="微软雅黑" panose="020B0503020204020204" charset="-122"/>
              </a:rPr>
              <a:t>(1)月工资计算：</a:t>
            </a:r>
          </a:p>
          <a:p>
            <a:pPr algn="l"/>
            <a:r>
              <a:rPr lang="zh-CN" altLang="en-US" sz="1800" b="1" dirty="0">
                <a:latin typeface="微软雅黑" panose="020B0503020204020204" charset="-122"/>
                <a:ea typeface="微软雅黑" panose="020B0503020204020204" charset="-122"/>
              </a:rPr>
              <a:t>实际月工资=日工资标准×实际工作日	</a:t>
            </a:r>
          </a:p>
          <a:p>
            <a:pPr algn="l"/>
            <a:r>
              <a:rPr lang="zh-CN" altLang="en-US" sz="1800" b="1" dirty="0">
                <a:latin typeface="微软雅黑" panose="020B0503020204020204" charset="-122"/>
                <a:ea typeface="微软雅黑" panose="020B0503020204020204" charset="-122"/>
              </a:rPr>
              <a:t>(2)日工资标准=月工资标准/21.75天;</a:t>
            </a:r>
          </a:p>
          <a:p>
            <a:pPr algn="l"/>
            <a:r>
              <a:rPr lang="zh-CN" altLang="en-US" sz="1800" b="1" dirty="0">
                <a:latin typeface="微软雅黑" panose="020B0503020204020204" charset="-122"/>
                <a:ea typeface="微软雅黑" panose="020B0503020204020204" charset="-122"/>
              </a:rPr>
              <a:t>实际工资=小时工资标准×实际工作小时。</a:t>
            </a:r>
          </a:p>
          <a:p>
            <a:pPr algn="l"/>
            <a:endParaRPr lang="zh-CN" altLang="en-US" sz="1800" b="1" dirty="0">
              <a:latin typeface="微软雅黑" panose="020B0503020204020204" charset="-122"/>
              <a:ea typeface="微软雅黑" panose="020B0503020204020204" charset="-122"/>
            </a:endParaRPr>
          </a:p>
          <a:p>
            <a:pPr algn="l"/>
            <a:r>
              <a:rPr lang="zh-CN" altLang="en-US" sz="1800" b="1" dirty="0">
                <a:latin typeface="微软雅黑" panose="020B0503020204020204" charset="-122"/>
                <a:ea typeface="微软雅黑" panose="020B0503020204020204" charset="-122"/>
              </a:rPr>
              <a:t>(3)小时工资标准=月工资标准/(21.75天×8小时)。</a:t>
            </a:r>
          </a:p>
        </p:txBody>
      </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en-US" altLang="zh-CN" sz="1600" b="1" dirty="0">
                <a:latin typeface="微软雅黑" panose="020B0503020204020204" charset="-122"/>
                <a:ea typeface="微软雅黑" panose="020B0503020204020204" charset="-122"/>
              </a:rPr>
              <a:t>   </a:t>
            </a:r>
            <a:r>
              <a:rPr lang="zh-CN" altLang="en-US" sz="1600" b="1" dirty="0">
                <a:latin typeface="微软雅黑" panose="020B0503020204020204" charset="-122"/>
                <a:ea typeface="微软雅黑" panose="020B0503020204020204" charset="-122"/>
              </a:rPr>
              <a:t>非正式的绩效沟通</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b="1" dirty="0">
                <a:latin typeface="微软雅黑" panose="020B0503020204020204" charset="-122"/>
                <a:ea typeface="微软雅黑" panose="020B0503020204020204" charset="-122"/>
              </a:rPr>
              <a:t>计时工资的计算</a:t>
            </a:r>
          </a:p>
        </p:txBody>
      </p:sp>
      <p:sp>
        <p:nvSpPr>
          <p:cNvPr id="11" name="圆角矩形 10"/>
          <p:cNvSpPr/>
          <p:nvPr/>
        </p:nvSpPr>
        <p:spPr>
          <a:xfrm>
            <a:off x="5434330" y="1411605"/>
            <a:ext cx="1754505" cy="62103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不同工资形式的具体计算方法</a:t>
            </a:r>
          </a:p>
        </p:txBody>
      </p:sp>
      <p:sp>
        <p:nvSpPr>
          <p:cNvPr id="14" name="矩形 13"/>
          <p:cNvSpPr/>
          <p:nvPr/>
        </p:nvSpPr>
        <p:spPr>
          <a:xfrm>
            <a:off x="6430010" y="2849245"/>
            <a:ext cx="4868545" cy="1476375"/>
          </a:xfrm>
          <a:prstGeom prst="rect">
            <a:avLst/>
          </a:prstGeom>
        </p:spPr>
        <p:txBody>
          <a:bodyPr wrap="square">
            <a:spAutoFit/>
          </a:bodyPr>
          <a:lstStyle/>
          <a:p>
            <a:pPr algn="l"/>
            <a:r>
              <a:rPr sz="1800" b="1" dirty="0">
                <a:latin typeface="微软雅黑" panose="020B0503020204020204" charset="-122"/>
                <a:ea typeface="微软雅黑" panose="020B0503020204020204" charset="-122"/>
              </a:rPr>
              <a:t>实际计件工资</a:t>
            </a:r>
          </a:p>
          <a:p>
            <a:pPr algn="l"/>
            <a:endParaRPr sz="1800" b="1" dirty="0">
              <a:latin typeface="微软雅黑" panose="020B0503020204020204" charset="-122"/>
              <a:ea typeface="微软雅黑" panose="020B0503020204020204" charset="-122"/>
            </a:endParaRPr>
          </a:p>
          <a:p>
            <a:pPr algn="l"/>
            <a:r>
              <a:rPr sz="1800" b="1" dirty="0">
                <a:latin typeface="微软雅黑" panose="020B0503020204020204" charset="-122"/>
                <a:ea typeface="微软雅黑" panose="020B0503020204020204" charset="-122"/>
              </a:rPr>
              <a:t>式中:wi——完成的任务数;</a:t>
            </a:r>
          </a:p>
          <a:p>
            <a:pPr algn="l"/>
            <a:endParaRPr sz="1800" b="1" dirty="0">
              <a:latin typeface="微软雅黑" panose="020B0503020204020204" charset="-122"/>
              <a:ea typeface="微软雅黑" panose="020B0503020204020204" charset="-122"/>
            </a:endParaRPr>
          </a:p>
          <a:p>
            <a:pPr algn="l"/>
            <a:r>
              <a:rPr sz="1800" b="1" dirty="0">
                <a:latin typeface="微软雅黑" panose="020B0503020204020204" charset="-122"/>
                <a:ea typeface="微软雅黑" panose="020B0503020204020204" charset="-122"/>
              </a:rPr>
              <a:t>pi——该完成任务数量档次的单价。</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slide(fromRight)">
                                      <p:cBhvr>
                                        <p:cTn id="7" dur="500"/>
                                        <p:tgtEl>
                                          <p:spTgt spid="6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slide(fromLeft)">
                                      <p:cBhvr>
                                        <p:cTn id="10" dur="500"/>
                                        <p:tgtEl>
                                          <p:spTgt spid="6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up)">
                                      <p:cBhvr>
                                        <p:cTn id="20" dur="500"/>
                                        <p:tgtEl>
                                          <p:spTgt spid="9"/>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up)">
                                      <p:cBhvr>
                                        <p:cTn id="23" dur="500"/>
                                        <p:tgtEl>
                                          <p:spTgt spid="8"/>
                                        </p:tgtEl>
                                      </p:cBhvr>
                                    </p:animEffect>
                                  </p:childTnLst>
                                </p:cTn>
                              </p:par>
                              <p:par>
                                <p:cTn id="24" presetID="12" presetClass="entr" presetSubtype="4"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p:tgtEl>
                                          <p:spTgt spid="10"/>
                                        </p:tgtEl>
                                        <p:attrNameLst>
                                          <p:attrName>ppt_y</p:attrName>
                                        </p:attrNameLst>
                                      </p:cBhvr>
                                      <p:tavLst>
                                        <p:tav tm="0">
                                          <p:val>
                                            <p:strVal val="#ppt_y+#ppt_h*1.125000"/>
                                          </p:val>
                                        </p:tav>
                                        <p:tav tm="100000">
                                          <p:val>
                                            <p:strVal val="#ppt_y"/>
                                          </p:val>
                                        </p:tav>
                                      </p:tavLst>
                                    </p:anim>
                                    <p:animEffect transition="in" filter="wipe(up)">
                                      <p:cBhvr>
                                        <p:cTn id="27" dur="500"/>
                                        <p:tgtEl>
                                          <p:spTgt spid="10"/>
                                        </p:tgtEl>
                                      </p:cBhvr>
                                    </p:animEffect>
                                  </p:childTnLst>
                                </p:cTn>
                              </p:par>
                              <p:par>
                                <p:cTn id="28" presetID="2" presetClass="entr" presetSubtype="4"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 fill="hold"/>
                                        <p:tgtEl>
                                          <p:spTgt spid="14"/>
                                        </p:tgtEl>
                                        <p:attrNameLst>
                                          <p:attrName>ppt_x</p:attrName>
                                        </p:attrNameLst>
                                      </p:cBhvr>
                                      <p:tavLst>
                                        <p:tav tm="0">
                                          <p:val>
                                            <p:strVal val="#ppt_x"/>
                                          </p:val>
                                        </p:tav>
                                        <p:tav tm="100000">
                                          <p:val>
                                            <p:strVal val="#ppt_x"/>
                                          </p:val>
                                        </p:tav>
                                      </p:tavLst>
                                    </p:anim>
                                    <p:anim calcmode="lin" valueType="num">
                                      <p:cBhvr additive="base">
                                        <p:cTn id="31"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9" grpId="0" bldLvl="0" animBg="1"/>
      <p:bldP spid="10" grpId="0"/>
      <p:bldP spid="10" grpId="1"/>
      <p:bldP spid="64" grpId="0" bldLvl="0" animBg="1"/>
      <p:bldP spid="65" grpId="0" bldLvl="0" animBg="1"/>
      <p:bldP spid="11" grpId="0" bldLvl="0" animBg="1"/>
      <p:bldP spid="14" grpId="0"/>
      <p:bldP spid="14" grpId="1"/>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薪酬计算</a:t>
            </a:r>
          </a:p>
        </p:txBody>
      </p:sp>
      <p:sp>
        <p:nvSpPr>
          <p:cNvPr id="8" name="矩形 7"/>
          <p:cNvSpPr/>
          <p:nvPr/>
        </p:nvSpPr>
        <p:spPr>
          <a:xfrm>
            <a:off x="6293485" y="1715135"/>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9" name="矩形 8"/>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10" name="矩形 9"/>
          <p:cNvSpPr/>
          <p:nvPr/>
        </p:nvSpPr>
        <p:spPr>
          <a:xfrm>
            <a:off x="1440815" y="2849245"/>
            <a:ext cx="4412615" cy="2799715"/>
          </a:xfrm>
          <a:prstGeom prst="rect">
            <a:avLst/>
          </a:prstGeom>
        </p:spPr>
        <p:txBody>
          <a:bodyPr wrap="square">
            <a:spAutoFit/>
          </a:bodyPr>
          <a:lstStyle/>
          <a:p>
            <a:pPr algn="l"/>
            <a:r>
              <a:rPr lang="zh-CN" altLang="en-US" sz="1600" dirty="0">
                <a:latin typeface="微软雅黑" panose="020B0503020204020204" charset="-122"/>
                <a:ea typeface="微软雅黑" panose="020B0503020204020204" charset="-122"/>
              </a:rPr>
              <a:t>按企业超额利润的一定比例提取奖金,计算公式为:</a:t>
            </a:r>
          </a:p>
          <a:p>
            <a:pPr algn="l"/>
            <a:r>
              <a:rPr lang="zh-CN" altLang="en-US" sz="1600" dirty="0">
                <a:latin typeface="微软雅黑" panose="020B0503020204020204" charset="-122"/>
                <a:ea typeface="微软雅黑" panose="020B0503020204020204" charset="-122"/>
              </a:rPr>
              <a:t>　</a:t>
            </a:r>
            <a:r>
              <a:rPr lang="zh-CN" altLang="en-US" sz="1600" b="1" dirty="0">
                <a:latin typeface="微软雅黑" panose="020B0503020204020204" charset="-122"/>
                <a:ea typeface="微软雅黑" panose="020B0503020204020204" charset="-122"/>
              </a:rPr>
              <a:t>本期新增奖金额=(本期实际利润-上期利润或计划利润)×超额利润奖金系数</a:t>
            </a:r>
          </a:p>
          <a:p>
            <a:pPr algn="l"/>
            <a:r>
              <a:rPr lang="zh-CN" altLang="en-US" sz="1600" dirty="0">
                <a:latin typeface="微软雅黑" panose="020B0503020204020204" charset="-122"/>
                <a:ea typeface="微软雅黑" panose="020B0503020204020204" charset="-122"/>
              </a:rPr>
              <a:t>按产量、销售额、成本节约额来发放奖金总额,计算公式为:</a:t>
            </a:r>
          </a:p>
          <a:p>
            <a:pPr algn="l"/>
            <a:r>
              <a:rPr lang="zh-CN" altLang="en-US" sz="1600" dirty="0">
                <a:latin typeface="微软雅黑" panose="020B0503020204020204" charset="-122"/>
                <a:ea typeface="微软雅黑" panose="020B0503020204020204" charset="-122"/>
              </a:rPr>
              <a:t>　　</a:t>
            </a:r>
            <a:r>
              <a:rPr lang="zh-CN" altLang="en-US" sz="1600" b="1" dirty="0">
                <a:latin typeface="微软雅黑" panose="020B0503020204020204" charset="-122"/>
                <a:ea typeface="微软雅黑" panose="020B0503020204020204" charset="-122"/>
              </a:rPr>
              <a:t>奖金总额=生产(或销售)总量×标准人工成本费用-实际支付工资总额	</a:t>
            </a:r>
          </a:p>
          <a:p>
            <a:pPr algn="l"/>
            <a:r>
              <a:rPr lang="zh-CN" altLang="en-US" sz="1600" dirty="0">
                <a:latin typeface="微软雅黑" panose="020B0503020204020204" charset="-122"/>
                <a:ea typeface="微软雅黑" panose="020B0503020204020204" charset="-122"/>
              </a:rPr>
              <a:t>　　</a:t>
            </a:r>
            <a:r>
              <a:rPr lang="zh-CN" altLang="en-US" sz="1600" b="1" dirty="0">
                <a:latin typeface="微软雅黑" panose="020B0503020204020204" charset="-122"/>
                <a:ea typeface="微软雅黑" panose="020B0503020204020204" charset="-122"/>
              </a:rPr>
              <a:t>年度奖金总额=(年度实现销售额-年底目标销售额)×计奖比例	</a:t>
            </a:r>
          </a:p>
          <a:p>
            <a:pPr algn="l"/>
            <a:r>
              <a:rPr lang="zh-CN" altLang="en-US" sz="1600" b="1" dirty="0">
                <a:latin typeface="微软雅黑" panose="020B0503020204020204" charset="-122"/>
                <a:ea typeface="微软雅黑" panose="020B0503020204020204" charset="-122"/>
              </a:rPr>
              <a:t>　　奖金总额=成本节约额×计奖比例</a:t>
            </a:r>
            <a:r>
              <a:rPr lang="zh-CN" altLang="en-US" sz="1600" dirty="0">
                <a:latin typeface="微软雅黑" panose="020B0503020204020204" charset="-122"/>
                <a:ea typeface="微软雅黑" panose="020B0503020204020204" charset="-122"/>
              </a:rPr>
              <a:t>	</a:t>
            </a:r>
          </a:p>
        </p:txBody>
      </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sz="1600" b="1" dirty="0">
                <a:latin typeface="微软雅黑" panose="020B0503020204020204" charset="-122"/>
                <a:ea typeface="微软雅黑" panose="020B0503020204020204" charset="-122"/>
              </a:rPr>
              <a:t>个人奖金额的计算</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b="1" dirty="0">
                <a:latin typeface="微软雅黑" panose="020B0503020204020204" charset="-122"/>
                <a:ea typeface="微软雅黑" panose="020B0503020204020204" charset="-122"/>
              </a:rPr>
              <a:t>奖金总额计算</a:t>
            </a:r>
          </a:p>
        </p:txBody>
      </p:sp>
      <p:sp>
        <p:nvSpPr>
          <p:cNvPr id="11" name="圆角矩形 10"/>
          <p:cNvSpPr/>
          <p:nvPr/>
        </p:nvSpPr>
        <p:spPr>
          <a:xfrm>
            <a:off x="5434330" y="1411605"/>
            <a:ext cx="1754505" cy="62103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奖金的计算</a:t>
            </a:r>
          </a:p>
        </p:txBody>
      </p:sp>
      <p:sp>
        <p:nvSpPr>
          <p:cNvPr id="14" name="矩形 13"/>
          <p:cNvSpPr/>
          <p:nvPr/>
        </p:nvSpPr>
        <p:spPr>
          <a:xfrm>
            <a:off x="6430010" y="2849245"/>
            <a:ext cx="4868545" cy="1814830"/>
          </a:xfrm>
          <a:prstGeom prst="rect">
            <a:avLst/>
          </a:prstGeom>
        </p:spPr>
        <p:txBody>
          <a:bodyPr wrap="square">
            <a:spAutoFit/>
          </a:bodyPr>
          <a:lstStyle/>
          <a:p>
            <a:pPr algn="l"/>
            <a:r>
              <a:rPr sz="1600" dirty="0">
                <a:latin typeface="微软雅黑" panose="020B0503020204020204" charset="-122"/>
                <a:ea typeface="微软雅黑" panose="020B0503020204020204" charset="-122"/>
              </a:rPr>
              <a:t>根据各项奖励规定的最高分数以及员工完成定额情况的分数进行计算,其公式为:</a:t>
            </a:r>
          </a:p>
          <a:p>
            <a:pPr algn="l"/>
            <a:r>
              <a:rPr sz="1600" dirty="0">
                <a:latin typeface="微软雅黑" panose="020B0503020204020204" charset="-122"/>
                <a:ea typeface="微软雅黑" panose="020B0503020204020204" charset="-122"/>
              </a:rPr>
              <a:t>　　</a:t>
            </a:r>
            <a:r>
              <a:rPr sz="1600" b="1" dirty="0">
                <a:latin typeface="微软雅黑" panose="020B0503020204020204" charset="-122"/>
                <a:ea typeface="微软雅黑" panose="020B0503020204020204" charset="-122"/>
              </a:rPr>
              <a:t>个人奖金额=(企业奖金总额÷个人考核总得分)×个人考核得分</a:t>
            </a:r>
            <a:r>
              <a:rPr sz="1600" dirty="0">
                <a:latin typeface="微软雅黑" panose="020B0503020204020204" charset="-122"/>
                <a:ea typeface="微软雅黑" panose="020B0503020204020204" charset="-122"/>
              </a:rPr>
              <a:t>	</a:t>
            </a:r>
          </a:p>
          <a:p>
            <a:pPr algn="l"/>
            <a:r>
              <a:rPr sz="1600" dirty="0">
                <a:latin typeface="微软雅黑" panose="020B0503020204020204" charset="-122"/>
                <a:ea typeface="微软雅黑" panose="020B0503020204020204" charset="-122"/>
              </a:rPr>
              <a:t>根据岗位贡献的大小确定岗位奖金系数,再根据个人完成定额情况的系数进行计算,其公式为:</a:t>
            </a:r>
          </a:p>
          <a:p>
            <a:pPr algn="l"/>
            <a:r>
              <a:rPr sz="1600" dirty="0">
                <a:latin typeface="微软雅黑" panose="020B0503020204020204" charset="-122"/>
                <a:ea typeface="微软雅黑" panose="020B0503020204020204" charset="-122"/>
              </a:rPr>
              <a:t>　　</a:t>
            </a:r>
          </a:p>
        </p:txBody>
      </p:sp>
      <p:pic>
        <p:nvPicPr>
          <p:cNvPr id="103" name="图片 102"/>
          <p:cNvPicPr/>
          <p:nvPr/>
        </p:nvPicPr>
        <p:blipFill>
          <a:blip r:embed="rId3"/>
          <a:stretch>
            <a:fillRect/>
          </a:stretch>
        </p:blipFill>
        <p:spPr>
          <a:xfrm>
            <a:off x="6652895" y="4403725"/>
            <a:ext cx="4318635" cy="593725"/>
          </a:xfrm>
          <a:prstGeom prst="rect">
            <a:avLst/>
          </a:prstGeom>
          <a:noFill/>
          <a:ln w="9525">
            <a:noFill/>
          </a:ln>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slide(fromRight)">
                                      <p:cBhvr>
                                        <p:cTn id="7" dur="500"/>
                                        <p:tgtEl>
                                          <p:spTgt spid="6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slide(fromLeft)">
                                      <p:cBhvr>
                                        <p:cTn id="10" dur="500"/>
                                        <p:tgtEl>
                                          <p:spTgt spid="6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p:cTn id="14" dur="500" fill="hold"/>
                                        <p:tgtEl>
                                          <p:spTgt spid="11"/>
                                        </p:tgtEl>
                                        <p:attrNameLst>
                                          <p:attrName>ppt_w</p:attrName>
                                        </p:attrNameLst>
                                      </p:cBhvr>
                                      <p:tavLst>
                                        <p:tav tm="0">
                                          <p:val>
                                            <p:fltVal val="0"/>
                                          </p:val>
                                        </p:tav>
                                        <p:tav tm="100000">
                                          <p:val>
                                            <p:strVal val="#ppt_w"/>
                                          </p:val>
                                        </p:tav>
                                      </p:tavLst>
                                    </p:anim>
                                    <p:anim calcmode="lin" valueType="num">
                                      <p:cBhvr>
                                        <p:cTn id="15" dur="500" fill="hold"/>
                                        <p:tgtEl>
                                          <p:spTgt spid="11"/>
                                        </p:tgtEl>
                                        <p:attrNameLst>
                                          <p:attrName>ppt_h</p:attrName>
                                        </p:attrNameLst>
                                      </p:cBhvr>
                                      <p:tavLst>
                                        <p:tav tm="0">
                                          <p:val>
                                            <p:fltVal val="0"/>
                                          </p:val>
                                        </p:tav>
                                        <p:tav tm="100000">
                                          <p:val>
                                            <p:strVal val="#ppt_h"/>
                                          </p:val>
                                        </p:tav>
                                      </p:tavLst>
                                    </p:anim>
                                    <p:animEffect transition="in" filter="fade">
                                      <p:cBhvr>
                                        <p:cTn id="16" dur="500"/>
                                        <p:tgtEl>
                                          <p:spTgt spid="11"/>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up)">
                                      <p:cBhvr>
                                        <p:cTn id="20" dur="500"/>
                                        <p:tgtEl>
                                          <p:spTgt spid="9"/>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up)">
                                      <p:cBhvr>
                                        <p:cTn id="23" dur="500"/>
                                        <p:tgtEl>
                                          <p:spTgt spid="8"/>
                                        </p:tgtEl>
                                      </p:cBhvr>
                                    </p:animEffect>
                                  </p:childTnLst>
                                </p:cTn>
                              </p:par>
                              <p:par>
                                <p:cTn id="24" presetID="12" presetClass="entr" presetSubtype="4"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500"/>
                                        <p:tgtEl>
                                          <p:spTgt spid="10"/>
                                        </p:tgtEl>
                                        <p:attrNameLst>
                                          <p:attrName>ppt_y</p:attrName>
                                        </p:attrNameLst>
                                      </p:cBhvr>
                                      <p:tavLst>
                                        <p:tav tm="0">
                                          <p:val>
                                            <p:strVal val="#ppt_y+#ppt_h*1.125000"/>
                                          </p:val>
                                        </p:tav>
                                        <p:tav tm="100000">
                                          <p:val>
                                            <p:strVal val="#ppt_y"/>
                                          </p:val>
                                        </p:tav>
                                      </p:tavLst>
                                    </p:anim>
                                    <p:animEffect transition="in" filter="wipe(up)">
                                      <p:cBhvr>
                                        <p:cTn id="27" dur="500"/>
                                        <p:tgtEl>
                                          <p:spTgt spid="10"/>
                                        </p:tgtEl>
                                      </p:cBhvr>
                                    </p:animEffect>
                                  </p:childTnLst>
                                </p:cTn>
                              </p:par>
                              <p:par>
                                <p:cTn id="28" presetID="2" presetClass="entr" presetSubtype="4"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additive="base">
                                        <p:cTn id="30" dur="500" fill="hold"/>
                                        <p:tgtEl>
                                          <p:spTgt spid="14"/>
                                        </p:tgtEl>
                                        <p:attrNameLst>
                                          <p:attrName>ppt_x</p:attrName>
                                        </p:attrNameLst>
                                      </p:cBhvr>
                                      <p:tavLst>
                                        <p:tav tm="0">
                                          <p:val>
                                            <p:strVal val="#ppt_x"/>
                                          </p:val>
                                        </p:tav>
                                        <p:tav tm="100000">
                                          <p:val>
                                            <p:strVal val="#ppt_x"/>
                                          </p:val>
                                        </p:tav>
                                      </p:tavLst>
                                    </p:anim>
                                    <p:anim calcmode="lin" valueType="num">
                                      <p:cBhvr additive="base">
                                        <p:cTn id="31" dur="500" fill="hold"/>
                                        <p:tgtEl>
                                          <p:spTgt spid="14"/>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103"/>
                                        </p:tgtEl>
                                        <p:attrNameLst>
                                          <p:attrName>style.visibility</p:attrName>
                                        </p:attrNameLst>
                                      </p:cBhvr>
                                      <p:to>
                                        <p:strVal val="visible"/>
                                      </p:to>
                                    </p:set>
                                    <p:anim calcmode="lin" valueType="num">
                                      <p:cBhvr additive="base">
                                        <p:cTn id="34" dur="500" fill="hold"/>
                                        <p:tgtEl>
                                          <p:spTgt spid="103"/>
                                        </p:tgtEl>
                                        <p:attrNameLst>
                                          <p:attrName>ppt_x</p:attrName>
                                        </p:attrNameLst>
                                      </p:cBhvr>
                                      <p:tavLst>
                                        <p:tav tm="0">
                                          <p:val>
                                            <p:strVal val="#ppt_x"/>
                                          </p:val>
                                        </p:tav>
                                        <p:tav tm="100000">
                                          <p:val>
                                            <p:strVal val="#ppt_x"/>
                                          </p:val>
                                        </p:tav>
                                      </p:tavLst>
                                    </p:anim>
                                    <p:anim calcmode="lin" valueType="num">
                                      <p:cBhvr additive="base">
                                        <p:cTn id="35"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ldLvl="0" animBg="1"/>
      <p:bldP spid="9" grpId="0" bldLvl="0" animBg="1"/>
      <p:bldP spid="10" grpId="0"/>
      <p:bldP spid="10" grpId="1"/>
      <p:bldP spid="64" grpId="0" bldLvl="0" animBg="1"/>
      <p:bldP spid="65" grpId="0" bldLvl="0" animBg="1"/>
      <p:bldP spid="11" grpId="0" bldLvl="0" animBg="1"/>
      <p:bldP spid="14" grpId="0"/>
      <p:bldP spid="14" grpId="1"/>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薪酬计算</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基本社会保险费的计算</a:t>
            </a:r>
          </a:p>
        </p:txBody>
      </p:sp>
      <p:sp>
        <p:nvSpPr>
          <p:cNvPr id="6" name="矩形 5"/>
          <p:cNvSpPr/>
          <p:nvPr/>
        </p:nvSpPr>
        <p:spPr>
          <a:xfrm>
            <a:off x="942975" y="1160145"/>
            <a:ext cx="1052004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社会保险简称社保,按社会保险法的规定,社会保险包括基本养老保险、基本医疗保险、工伤保险、失业保险、生育保险等。</a:t>
            </a:r>
          </a:p>
        </p:txBody>
      </p:sp>
      <p:sp>
        <p:nvSpPr>
          <p:cNvPr id="104" name="文本框 103"/>
          <p:cNvSpPr txBox="1"/>
          <p:nvPr/>
        </p:nvSpPr>
        <p:spPr>
          <a:xfrm>
            <a:off x="899160" y="2590165"/>
            <a:ext cx="5080000" cy="337185"/>
          </a:xfrm>
          <a:prstGeom prst="rect">
            <a:avLst/>
          </a:prstGeom>
          <a:noFill/>
          <a:ln w="9525">
            <a:noFill/>
          </a:ln>
        </p:spPr>
        <p:txBody>
          <a:bodyPr>
            <a:spAutoFit/>
          </a:bodyPr>
          <a:lstStyle/>
          <a:p>
            <a:pPr algn="ctr"/>
            <a:r>
              <a:rPr lang="zh-CN" sz="1600" b="0">
                <a:solidFill>
                  <a:srgbClr val="000000"/>
                </a:solidFill>
                <a:latin typeface="微软雅黑" panose="020B0503020204020204" charset="-122"/>
                <a:ea typeface="微软雅黑" panose="020B0503020204020204" charset="-122"/>
                <a:cs typeface="方正书宋_GBK" charset="0"/>
              </a:rPr>
              <a:t>国家规定的社会保险缴费比例一览表</a:t>
            </a:r>
            <a:endParaRPr lang="zh-CN" altLang="en-US" sz="1600" b="0">
              <a:solidFill>
                <a:srgbClr val="000000"/>
              </a:solidFill>
              <a:latin typeface="微软雅黑" panose="020B0503020204020204" charset="-122"/>
              <a:ea typeface="微软雅黑" panose="020B0503020204020204" charset="-122"/>
              <a:cs typeface="方正书宋_GBK" charset="0"/>
            </a:endParaRPr>
          </a:p>
        </p:txBody>
      </p:sp>
      <p:graphicFrame>
        <p:nvGraphicFramePr>
          <p:cNvPr id="3" name="表格 2"/>
          <p:cNvGraphicFramePr/>
          <p:nvPr>
            <p:custDataLst>
              <p:tags r:id="rId2"/>
            </p:custDataLst>
          </p:nvPr>
        </p:nvGraphicFramePr>
        <p:xfrm>
          <a:off x="866775" y="2928620"/>
          <a:ext cx="5224463" cy="975360"/>
        </p:xfrm>
        <a:graphic>
          <a:graphicData uri="http://schemas.openxmlformats.org/drawingml/2006/table">
            <a:tbl>
              <a:tblPr firstRow="1" bandRow="1">
                <a:tableStyleId>{5940675A-B579-460E-94D1-54222C63F5DA}</a:tableStyleId>
              </a:tblPr>
              <a:tblGrid>
                <a:gridCol w="1716088">
                  <a:extLst>
                    <a:ext uri="{9D8B030D-6E8A-4147-A177-3AD203B41FA5}">
                      <a16:colId xmlns:a16="http://schemas.microsoft.com/office/drawing/2014/main" val="20000"/>
                    </a:ext>
                  </a:extLst>
                </a:gridCol>
                <a:gridCol w="1716087">
                  <a:extLst>
                    <a:ext uri="{9D8B030D-6E8A-4147-A177-3AD203B41FA5}">
                      <a16:colId xmlns:a16="http://schemas.microsoft.com/office/drawing/2014/main" val="20001"/>
                    </a:ext>
                  </a:extLst>
                </a:gridCol>
                <a:gridCol w="1792288">
                  <a:extLst>
                    <a:ext uri="{9D8B030D-6E8A-4147-A177-3AD203B41FA5}">
                      <a16:colId xmlns:a16="http://schemas.microsoft.com/office/drawing/2014/main" val="20002"/>
                    </a:ext>
                  </a:extLst>
                </a:gridCol>
              </a:tblGrid>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险种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企业缴费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个人缴费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基本养老保险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16%</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8%</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失业保险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0.8</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基本医疗保险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10%</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4" name="表格 3"/>
          <p:cNvGraphicFramePr/>
          <p:nvPr>
            <p:custDataLst>
              <p:tags r:id="rId3"/>
            </p:custDataLst>
          </p:nvPr>
        </p:nvGraphicFramePr>
        <p:xfrm>
          <a:off x="866775" y="3903980"/>
          <a:ext cx="5224463" cy="731520"/>
        </p:xfrm>
        <a:graphic>
          <a:graphicData uri="http://schemas.openxmlformats.org/drawingml/2006/table">
            <a:tbl>
              <a:tblPr firstRow="1" bandRow="1">
                <a:tableStyleId>{5940675A-B579-460E-94D1-54222C63F5DA}</a:tableStyleId>
              </a:tblPr>
              <a:tblGrid>
                <a:gridCol w="1716088">
                  <a:extLst>
                    <a:ext uri="{9D8B030D-6E8A-4147-A177-3AD203B41FA5}">
                      <a16:colId xmlns:a16="http://schemas.microsoft.com/office/drawing/2014/main" val="20000"/>
                    </a:ext>
                  </a:extLst>
                </a:gridCol>
                <a:gridCol w="1716087">
                  <a:extLst>
                    <a:ext uri="{9D8B030D-6E8A-4147-A177-3AD203B41FA5}">
                      <a16:colId xmlns:a16="http://schemas.microsoft.com/office/drawing/2014/main" val="20001"/>
                    </a:ext>
                  </a:extLst>
                </a:gridCol>
                <a:gridCol w="1792288">
                  <a:extLst>
                    <a:ext uri="{9D8B030D-6E8A-4147-A177-3AD203B41FA5}">
                      <a16:colId xmlns:a16="http://schemas.microsoft.com/office/drawing/2014/main" val="20002"/>
                    </a:ext>
                  </a:extLst>
                </a:gridCol>
              </a:tblGrid>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工伤保险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行业差别费率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不缴纳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生育保险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不超过1%</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不缴纳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合计</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约28%</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10.2%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文本框 4"/>
          <p:cNvSpPr txBox="1"/>
          <p:nvPr/>
        </p:nvSpPr>
        <p:spPr>
          <a:xfrm>
            <a:off x="6383020" y="2590165"/>
            <a:ext cx="5080000" cy="337185"/>
          </a:xfrm>
          <a:prstGeom prst="rect">
            <a:avLst/>
          </a:prstGeom>
          <a:noFill/>
          <a:ln w="9525">
            <a:noFill/>
          </a:ln>
        </p:spPr>
        <p:txBody>
          <a:bodyPr>
            <a:spAutoFit/>
          </a:bodyPr>
          <a:lstStyle/>
          <a:p>
            <a:pPr algn="ctr"/>
            <a:r>
              <a:rPr lang="en-US" sz="1600" b="0">
                <a:solidFill>
                  <a:srgbClr val="000000"/>
                </a:solidFill>
                <a:latin typeface="微软雅黑" panose="020B0503020204020204" charset="-122"/>
                <a:ea typeface="微软雅黑" panose="020B0503020204020204" charset="-122"/>
                <a:cs typeface="微软雅黑" panose="020B0503020204020204" charset="-122"/>
              </a:rPr>
              <a:t>2022</a:t>
            </a:r>
            <a:r>
              <a:rPr lang="zh-CN" sz="1600" b="0">
                <a:solidFill>
                  <a:srgbClr val="000000"/>
                </a:solidFill>
                <a:latin typeface="微软雅黑" panose="020B0503020204020204" charset="-122"/>
                <a:ea typeface="微软雅黑" panose="020B0503020204020204" charset="-122"/>
                <a:cs typeface="微软雅黑" panose="020B0503020204020204" charset="-122"/>
              </a:rPr>
              <a:t>年广州企业职工社会保险缴费比例</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7" name="表格 6"/>
          <p:cNvGraphicFramePr/>
          <p:nvPr>
            <p:custDataLst>
              <p:tags r:id="rId4"/>
            </p:custDataLst>
          </p:nvPr>
        </p:nvGraphicFramePr>
        <p:xfrm>
          <a:off x="6310630" y="2928620"/>
          <a:ext cx="5224463" cy="1950720"/>
        </p:xfrm>
        <a:graphic>
          <a:graphicData uri="http://schemas.openxmlformats.org/drawingml/2006/table">
            <a:tbl>
              <a:tblPr firstRow="1" bandRow="1">
                <a:tableStyleId>{5940675A-B579-460E-94D1-54222C63F5DA}</a:tableStyleId>
              </a:tblPr>
              <a:tblGrid>
                <a:gridCol w="1716405">
                  <a:extLst>
                    <a:ext uri="{9D8B030D-6E8A-4147-A177-3AD203B41FA5}">
                      <a16:colId xmlns:a16="http://schemas.microsoft.com/office/drawing/2014/main" val="20000"/>
                    </a:ext>
                  </a:extLst>
                </a:gridCol>
                <a:gridCol w="1715770">
                  <a:extLst>
                    <a:ext uri="{9D8B030D-6E8A-4147-A177-3AD203B41FA5}">
                      <a16:colId xmlns:a16="http://schemas.microsoft.com/office/drawing/2014/main" val="20001"/>
                    </a:ext>
                  </a:extLst>
                </a:gridCol>
                <a:gridCol w="1792288">
                  <a:extLst>
                    <a:ext uri="{9D8B030D-6E8A-4147-A177-3AD203B41FA5}">
                      <a16:colId xmlns:a16="http://schemas.microsoft.com/office/drawing/2014/main" val="20002"/>
                    </a:ext>
                  </a:extLst>
                </a:gridCol>
              </a:tblGrid>
              <a:tr h="24384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险种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企业缴费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个人缴费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基本养老保险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16%</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8%</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失业保险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0.32%　0.48%　0.8%</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基本医疗保险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5.5%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工伤保险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行业差别费率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不缴纳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生育保险</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0.85%</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不缴纳</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合计</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约25%</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10.2%</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04"/>
                                        </p:tgtEl>
                                        <p:attrNameLst>
                                          <p:attrName>style.visibility</p:attrName>
                                        </p:attrNameLst>
                                      </p:cBhvr>
                                      <p:to>
                                        <p:strVal val="visible"/>
                                      </p:to>
                                    </p:set>
                                    <p:anim calcmode="lin" valueType="num">
                                      <p:cBhvr additive="base">
                                        <p:cTn id="15" dur="500" fill="hold"/>
                                        <p:tgtEl>
                                          <p:spTgt spid="104"/>
                                        </p:tgtEl>
                                        <p:attrNameLst>
                                          <p:attrName>ppt_x</p:attrName>
                                        </p:attrNameLst>
                                      </p:cBhvr>
                                      <p:tavLst>
                                        <p:tav tm="0">
                                          <p:val>
                                            <p:strVal val="#ppt_x"/>
                                          </p:val>
                                        </p:tav>
                                        <p:tav tm="100000">
                                          <p:val>
                                            <p:strVal val="#ppt_x"/>
                                          </p:val>
                                        </p:tav>
                                      </p:tavLst>
                                    </p:anim>
                                    <p:anim calcmode="lin" valueType="num">
                                      <p:cBhvr additive="base">
                                        <p:cTn id="16" dur="500" fill="hold"/>
                                        <p:tgtEl>
                                          <p:spTgt spid="10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P spid="6" grpId="0" bldLvl="0" animBg="1"/>
      <p:bldP spid="104" grpId="0"/>
      <p:bldP spid="104" grpId="1"/>
      <p:bldP spid="5" grpId="0"/>
      <p:bldP spid="5" grpId="1"/>
    </p:bld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薪酬计算</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假期工资的计算</a:t>
            </a:r>
          </a:p>
        </p:txBody>
      </p:sp>
      <p:sp>
        <p:nvSpPr>
          <p:cNvPr id="6" name="矩形 5"/>
          <p:cNvSpPr/>
          <p:nvPr/>
        </p:nvSpPr>
        <p:spPr>
          <a:xfrm>
            <a:off x="942975" y="1160145"/>
            <a:ext cx="10520045"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劳动者在依法享受婚假、丧假、探亲假、加班、病假等假期期间,用人单位应当按国家规定支付假期工资,假期工资的计算基数按以下原则确定</a:t>
            </a:r>
            <a:r>
              <a:rPr lang="zh-CN" sz="1600" dirty="0">
                <a:latin typeface="微软雅黑" panose="020B0503020204020204" charset="-122"/>
                <a:ea typeface="微软雅黑" panose="020B0503020204020204" charset="-122"/>
                <a:cs typeface="微软雅黑" panose="020B0503020204020204" charset="-122"/>
                <a:sym typeface="+mn-ea"/>
              </a:rPr>
              <a:t>（其中计算的假期工资基数均不得低于劳动者所在地区规定的最低工资标准,法律、法规另有规定的,从其规定。）</a:t>
            </a:r>
            <a:endParaRPr sz="1600" dirty="0">
              <a:latin typeface="微软雅黑" panose="020B0503020204020204" charset="-122"/>
              <a:ea typeface="微软雅黑" panose="020B0503020204020204" charset="-122"/>
              <a:cs typeface="微软雅黑" panose="020B0503020204020204" charset="-122"/>
              <a:sym typeface="+mn-ea"/>
            </a:endParaRPr>
          </a:p>
        </p:txBody>
      </p:sp>
      <p:sp>
        <p:nvSpPr>
          <p:cNvPr id="8" name="Freeform 19"/>
          <p:cNvSpPr/>
          <p:nvPr/>
        </p:nvSpPr>
        <p:spPr>
          <a:xfrm rot="2700000">
            <a:off x="4945346" y="272615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9" name="文本框 13"/>
          <p:cNvSpPr txBox="1"/>
          <p:nvPr/>
        </p:nvSpPr>
        <p:spPr>
          <a:xfrm>
            <a:off x="5800244" y="302310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722860" y="378778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10" name="文本框 20"/>
          <p:cNvSpPr txBox="1"/>
          <p:nvPr/>
        </p:nvSpPr>
        <p:spPr>
          <a:xfrm>
            <a:off x="5052219" y="480015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11" name="Freeform 22"/>
          <p:cNvSpPr/>
          <p:nvPr/>
        </p:nvSpPr>
        <p:spPr>
          <a:xfrm rot="2700000">
            <a:off x="5806630" y="350803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12" name="文本框 28"/>
          <p:cNvSpPr txBox="1"/>
          <p:nvPr/>
        </p:nvSpPr>
        <p:spPr>
          <a:xfrm>
            <a:off x="7024934" y="463448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3" name="矩形 12"/>
          <p:cNvSpPr/>
          <p:nvPr/>
        </p:nvSpPr>
        <p:spPr>
          <a:xfrm>
            <a:off x="1040130" y="2668905"/>
            <a:ext cx="3666490" cy="1322070"/>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rPr>
              <a:t>劳动合同有约定的,按不低于劳动合同约定的劳动者本人所在岗位相对应的工资标准确定。集体合同(工资集体协议)确定的标准高于劳动合同约定的标准的,按集体合同(工资集体协议)标准确定。</a:t>
            </a:r>
          </a:p>
        </p:txBody>
      </p:sp>
      <p:sp>
        <p:nvSpPr>
          <p:cNvPr id="14" name="矩形 13"/>
          <p:cNvSpPr/>
          <p:nvPr/>
        </p:nvSpPr>
        <p:spPr>
          <a:xfrm>
            <a:off x="1040381" y="4830205"/>
            <a:ext cx="3672316" cy="829945"/>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rPr>
              <a:t>劳动合同、集体合同均未约定的,可由用人单位与职工代表通过工资集体协商确定,协商结果应签订工资集体协议。</a:t>
            </a:r>
          </a:p>
        </p:txBody>
      </p:sp>
      <p:sp>
        <p:nvSpPr>
          <p:cNvPr id="15" name="矩形 14"/>
          <p:cNvSpPr/>
          <p:nvPr/>
        </p:nvSpPr>
        <p:spPr>
          <a:xfrm>
            <a:off x="8184036" y="3975218"/>
            <a:ext cx="3100196" cy="1076325"/>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rPr>
              <a:t>用人单位与劳动者无任何约定的,假期工资的计算基数统一按劳动者本人所在岗位正常出勤的月工资的70%计算。</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1" presetClass="entr" presetSubtype="1"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heel(1)">
                                      <p:cBhvr>
                                        <p:cTn id="15" dur="2000"/>
                                        <p:tgtEl>
                                          <p:spTgt spid="8"/>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690"/>
                                        </p:tgtEl>
                                        <p:attrNameLst>
                                          <p:attrName>style.visibility</p:attrName>
                                        </p:attrNameLst>
                                      </p:cBhvr>
                                      <p:to>
                                        <p:strVal val="visible"/>
                                      </p:to>
                                    </p:set>
                                    <p:animEffect transition="in" filter="wheel(1)">
                                      <p:cBhvr>
                                        <p:cTn id="18" dur="2000"/>
                                        <p:tgtEl>
                                          <p:spTgt spid="690"/>
                                        </p:tgtEl>
                                      </p:cBhvr>
                                    </p:animEffect>
                                  </p:childTnLst>
                                </p:cTn>
                              </p:par>
                              <p:par>
                                <p:cTn id="19" presetID="21" presetClass="entr" presetSubtype="1"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heel(1)">
                                      <p:cBhvr>
                                        <p:cTn id="21" dur="2000"/>
                                        <p:tgtEl>
                                          <p:spTgt spid="11"/>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heel(1)">
                                      <p:cBhvr>
                                        <p:cTn id="25" dur="2000"/>
                                        <p:tgtEl>
                                          <p:spTgt spid="13"/>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heel(1)">
                                      <p:cBhvr>
                                        <p:cTn id="28" dur="2000"/>
                                        <p:tgtEl>
                                          <p:spTgt spid="14"/>
                                        </p:tgtEl>
                                      </p:cBhvr>
                                    </p:animEffect>
                                  </p:childTnLst>
                                </p:cTn>
                              </p:par>
                              <p:par>
                                <p:cTn id="29" presetID="21" presetClass="entr" presetSubtype="1"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wheel(1)">
                                      <p:cBhvr>
                                        <p:cTn id="31" dur="2000"/>
                                        <p:tgtEl>
                                          <p:spTgt spid="1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plus(in)">
                                      <p:cBhvr>
                                        <p:cTn id="34" dur="2000"/>
                                        <p:tgtEl>
                                          <p:spTgt spid="9"/>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plus(in)">
                                      <p:cBhvr>
                                        <p:cTn id="37" dur="2000"/>
                                        <p:tgtEl>
                                          <p:spTgt spid="12"/>
                                        </p:tgtEl>
                                      </p:cBhvr>
                                    </p:animEffect>
                                  </p:childTnLst>
                                </p:cTn>
                              </p:par>
                              <p:par>
                                <p:cTn id="38" presetID="13" presetClass="entr" presetSubtype="16" fill="hold" grpId="0"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plus(in)">
                                      <p:cBhvr>
                                        <p:cTn id="40"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P spid="6" grpId="0" bldLvl="0" animBg="1"/>
      <p:bldP spid="8" grpId="0" bldLvl="0" animBg="1"/>
      <p:bldP spid="9" grpId="0" animBg="1"/>
      <p:bldP spid="9" grpId="1"/>
      <p:bldP spid="690" grpId="0" bldLvl="0" animBg="1"/>
      <p:bldP spid="10" grpId="0" animBg="1"/>
      <p:bldP spid="10" grpId="1"/>
      <p:bldP spid="11" grpId="0" bldLvl="0" animBg="1"/>
      <p:bldP spid="12" grpId="0" animBg="1"/>
      <p:bldP spid="12" grpId="1"/>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人力资源各岗位工作目标</a:t>
            </a:r>
          </a:p>
        </p:txBody>
      </p:sp>
      <p:graphicFrame>
        <p:nvGraphicFramePr>
          <p:cNvPr id="3" name="表格 2"/>
          <p:cNvGraphicFramePr/>
          <p:nvPr>
            <p:custDataLst>
              <p:tags r:id="rId2"/>
            </p:custDataLst>
          </p:nvPr>
        </p:nvGraphicFramePr>
        <p:xfrm>
          <a:off x="540385" y="1222375"/>
          <a:ext cx="11261090" cy="2409825"/>
        </p:xfrm>
        <a:graphic>
          <a:graphicData uri="http://schemas.openxmlformats.org/drawingml/2006/table">
            <a:tbl>
              <a:tblPr firstRow="1" bandRow="1">
                <a:tableStyleId>{5940675A-B579-460E-94D1-54222C63F5DA}</a:tableStyleId>
              </a:tblPr>
              <a:tblGrid>
                <a:gridCol w="2018665">
                  <a:extLst>
                    <a:ext uri="{9D8B030D-6E8A-4147-A177-3AD203B41FA5}">
                      <a16:colId xmlns:a16="http://schemas.microsoft.com/office/drawing/2014/main" val="20000"/>
                    </a:ext>
                  </a:extLst>
                </a:gridCol>
                <a:gridCol w="2326640">
                  <a:extLst>
                    <a:ext uri="{9D8B030D-6E8A-4147-A177-3AD203B41FA5}">
                      <a16:colId xmlns:a16="http://schemas.microsoft.com/office/drawing/2014/main" val="20001"/>
                    </a:ext>
                  </a:extLst>
                </a:gridCol>
                <a:gridCol w="6915785">
                  <a:extLst>
                    <a:ext uri="{9D8B030D-6E8A-4147-A177-3AD203B41FA5}">
                      <a16:colId xmlns:a16="http://schemas.microsoft.com/office/drawing/2014/main" val="20002"/>
                    </a:ext>
                  </a:extLst>
                </a:gridCol>
              </a:tblGrid>
              <a:tr h="219075">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岗位类别</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总体目标</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目标细化</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18440">
                <a:tc rowSpan="4">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招聘管理类</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l">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1.人员需求分析</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结合企业发展战略和人力资源规划,及时了解企业的人员需求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3">
                  <a:txBody>
                    <a:bodyPr/>
                    <a:lstStyle/>
                    <a:p>
                      <a:pPr indent="0" algn="l">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2.招聘实施目标</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(1)招聘工作及时,招聘计划完成率达到100%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(2)人员适岗率达到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(3)部门对新进员工满意度评价达到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9075">
                <a:tc rowSpan="6">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培训管理类</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1.培训需求分析</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(1)及时了解和掌握员工的培训需求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2034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(2)根据企业发展目标和员工培训需求,制订合理的培训计划和实施方案</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4">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2.培训实施目标</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(1)组织实施各项培训活动,培训计划完成率达到100%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(2)培训准备工作充分,各部门配合协调</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84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(3)领导对培训效果满意度评价达到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1907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(4)参训人员对培训效果满意度评价达到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graphicFrame>
        <p:nvGraphicFramePr>
          <p:cNvPr id="4" name="表格 3"/>
          <p:cNvGraphicFramePr/>
          <p:nvPr>
            <p:custDataLst>
              <p:tags r:id="rId3"/>
            </p:custDataLst>
          </p:nvPr>
        </p:nvGraphicFramePr>
        <p:xfrm>
          <a:off x="528955" y="3656330"/>
          <a:ext cx="11270615" cy="2773680"/>
        </p:xfrm>
        <a:graphic>
          <a:graphicData uri="http://schemas.openxmlformats.org/drawingml/2006/table">
            <a:tbl>
              <a:tblPr firstRow="1" bandRow="1">
                <a:tableStyleId>{5940675A-B579-460E-94D1-54222C63F5DA}</a:tableStyleId>
              </a:tblPr>
              <a:tblGrid>
                <a:gridCol w="2020570">
                  <a:extLst>
                    <a:ext uri="{9D8B030D-6E8A-4147-A177-3AD203B41FA5}">
                      <a16:colId xmlns:a16="http://schemas.microsoft.com/office/drawing/2014/main" val="20000"/>
                    </a:ext>
                  </a:extLst>
                </a:gridCol>
                <a:gridCol w="2328545">
                  <a:extLst>
                    <a:ext uri="{9D8B030D-6E8A-4147-A177-3AD203B41FA5}">
                      <a16:colId xmlns:a16="http://schemas.microsoft.com/office/drawing/2014/main" val="20001"/>
                    </a:ext>
                  </a:extLst>
                </a:gridCol>
                <a:gridCol w="6921500">
                  <a:extLst>
                    <a:ext uri="{9D8B030D-6E8A-4147-A177-3AD203B41FA5}">
                      <a16:colId xmlns:a16="http://schemas.microsoft.com/office/drawing/2014/main" val="20002"/>
                    </a:ext>
                  </a:extLst>
                </a:gridCol>
              </a:tblGrid>
              <a:tr h="213360">
                <a:tc rowSpan="3">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考核管理类</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1.绩效管理制度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楷体_GBK" charset="0"/>
                        </a:rPr>
                        <a:t>绩效管理制度内容完善且得到全面实施</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2.绩效实施</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(1)绩效考核工作按时完成率达到100%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(2)考核的数据准确、客观</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3360">
                <a:tc rowSpan="5">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薪酬福利类</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1.薪酬福利体系</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(1)企业薪酬水平对外具有竞争力,对内具有公平性</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(2)薪酬福利体系能根据企业环境变化动态调整</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2.薪酬日常管理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(1)员工薪资按时发放,无差错</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(2)各项保险与福利符合国家相关规定</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(3)员工对企业薪酬管理工作的满意度评价达到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60">
                <a:tc rowSpan="5">
                  <a:txBody>
                    <a:bodyPr/>
                    <a:lstStyle/>
                    <a:p>
                      <a:pPr indent="0" algn="ctr">
                        <a:buNone/>
                      </a:pPr>
                      <a:r>
                        <a:rPr lang="en-US" sz="1400" b="1">
                          <a:solidFill>
                            <a:srgbClr val="000000"/>
                          </a:solidFill>
                          <a:latin typeface="微软雅黑" panose="020B0503020204020204" charset="-122"/>
                          <a:ea typeface="微软雅黑" panose="020B0503020204020204" charset="-122"/>
                          <a:cs typeface="方正楷体_GBK" charset="0"/>
                        </a:rPr>
                        <a:t>员工关系类</a:t>
                      </a:r>
                      <a:endParaRPr lang="en-US" altLang="en-US" sz="14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1.合同管理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(1)合同签订、续订与变更等手续办理及时、无差错</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(2)合同档案完整、无缺失</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2.劳动争议处理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(1)劳动争议处理及时</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(2)解决率达到100%</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3.员工满意度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员工满意度评价达到</a:t>
                      </a:r>
                      <a:r>
                        <a:rPr lang="en-US" sz="14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分以上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ppt_x</p:attrName>
                                        </p:attrNameLst>
                                      </p:cBhvr>
                                      <p:tavLst>
                                        <p:tav tm="0">
                                          <p:val>
                                            <p:strVal val="#ppt_x-.2"/>
                                          </p:val>
                                        </p:tav>
                                        <p:tav tm="100000">
                                          <p:val>
                                            <p:strVal val="#ppt_x"/>
                                          </p:val>
                                        </p:tav>
                                      </p:tavLst>
                                    </p:anim>
                                    <p:anim calcmode="lin" valueType="num">
                                      <p:cBhvr>
                                        <p:cTn id="13"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14" dur="1000"/>
                                        <p:tgtEl>
                                          <p:spTgt spid="3"/>
                                        </p:tgtEl>
                                      </p:cBhvr>
                                    </p:animEffect>
                                  </p:childTnLst>
                                </p:cTn>
                              </p:par>
                              <p:par>
                                <p:cTn id="15" presetID="29"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ppt_x</p:attrName>
                                        </p:attrNameLst>
                                      </p:cBhvr>
                                      <p:tavLst>
                                        <p:tav tm="0">
                                          <p:val>
                                            <p:strVal val="#ppt_x-.2"/>
                                          </p:val>
                                        </p:tav>
                                        <p:tav tm="100000">
                                          <p:val>
                                            <p:strVal val="#ppt_x"/>
                                          </p:val>
                                        </p:tav>
                                      </p:tavLst>
                                    </p:anim>
                                    <p:anim calcmode="lin" valueType="num">
                                      <p:cBhvr>
                                        <p:cTn id="18"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薪酬计算</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编制工资表</a:t>
            </a:r>
          </a:p>
        </p:txBody>
      </p:sp>
      <p:sp>
        <p:nvSpPr>
          <p:cNvPr id="6" name="矩形 5"/>
          <p:cNvSpPr/>
          <p:nvPr/>
        </p:nvSpPr>
        <p:spPr>
          <a:xfrm>
            <a:off x="942975" y="1160145"/>
            <a:ext cx="10520045"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编制工资表,要求把工资的所有数据全部设计并包括在工资表中。通常每个员工的工资均由两部分组成。</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　　实发工资=应发工资-应扣款=应发工资-(代扣款+直接扣款+代缴款)</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代扣款一般包括代扣的水电费等,代缴款一般包括个人所得税、公积金等,直接扣款一般有事假扣款等。</a:t>
            </a:r>
          </a:p>
        </p:txBody>
      </p:sp>
      <p:sp>
        <p:nvSpPr>
          <p:cNvPr id="643" name="空心弧 4"/>
          <p:cNvSpPr/>
          <p:nvPr/>
        </p:nvSpPr>
        <p:spPr>
          <a:xfrm>
            <a:off x="1895475" y="2509520"/>
            <a:ext cx="591185" cy="2536825"/>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2173605" y="2614930"/>
            <a:ext cx="9702165" cy="410210"/>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1864995" y="2575560"/>
            <a:ext cx="568960" cy="512445"/>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2452370" y="3173095"/>
            <a:ext cx="9396095" cy="452755"/>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2173605" y="3145790"/>
            <a:ext cx="568960" cy="512445"/>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2507615" y="3827780"/>
            <a:ext cx="9317355" cy="498475"/>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2132330" y="3789045"/>
            <a:ext cx="568960" cy="512445"/>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2299970" y="4481830"/>
            <a:ext cx="9525635" cy="410210"/>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1948180" y="4425315"/>
            <a:ext cx="568960" cy="512445"/>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2011680" y="2764790"/>
            <a:ext cx="275590" cy="106680"/>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2145030" y="4551045"/>
            <a:ext cx="175895" cy="248285"/>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2318385" y="3961765"/>
            <a:ext cx="219710" cy="155575"/>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2352040" y="3305810"/>
            <a:ext cx="200660" cy="180340"/>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2462530" y="2691765"/>
            <a:ext cx="9446895" cy="305435"/>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400" dirty="0">
                <a:solidFill>
                  <a:schemeClr val="tx1"/>
                </a:solidFill>
              </a:rPr>
              <a:t>第一步,根据员工对应的薪酬等级,对照岗位工资表、能力工资表确定员工的岗位工资标准、能力工资标准。</a:t>
            </a:r>
          </a:p>
        </p:txBody>
      </p:sp>
      <p:sp>
        <p:nvSpPr>
          <p:cNvPr id="669" name="文本框 30"/>
          <p:cNvSpPr txBox="1"/>
          <p:nvPr/>
        </p:nvSpPr>
        <p:spPr>
          <a:xfrm>
            <a:off x="2738120" y="3133090"/>
            <a:ext cx="9086850" cy="520700"/>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400" dirty="0">
                <a:solidFill>
                  <a:schemeClr val="tx1"/>
                </a:solidFill>
              </a:rPr>
              <a:t>第二步,根据员工所在薪酬等级,确定各项津贴、补贴的金额,再根据员工考勤记录,扣除缺勤工资、各项社会保险和公积金个人承担部分,计算出应扣工资总额。</a:t>
            </a:r>
          </a:p>
        </p:txBody>
      </p:sp>
      <p:sp>
        <p:nvSpPr>
          <p:cNvPr id="670" name="文本框 31"/>
          <p:cNvSpPr txBox="1"/>
          <p:nvPr/>
        </p:nvSpPr>
        <p:spPr>
          <a:xfrm>
            <a:off x="2746375" y="3744595"/>
            <a:ext cx="9129395" cy="648970"/>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1400" dirty="0">
                <a:solidFill>
                  <a:schemeClr val="tx1"/>
                </a:solidFill>
              </a:rPr>
              <a:t>第三步,根据员工绩效考核的结果、个人所处的薪酬等级,根据企业的经济效益和所在部门或小组的任务完成情况,确定企业奖金总额或部门或小组奖金总额,按照奖金分配办法计算员工的奖金。</a:t>
            </a:r>
          </a:p>
        </p:txBody>
      </p:sp>
      <p:sp>
        <p:nvSpPr>
          <p:cNvPr id="671" name="文本框 32"/>
          <p:cNvSpPr txBox="1"/>
          <p:nvPr/>
        </p:nvSpPr>
        <p:spPr>
          <a:xfrm>
            <a:off x="2529205" y="4480560"/>
            <a:ext cx="6670040" cy="369570"/>
          </a:xfrm>
          <a:prstGeom prst="rect">
            <a:avLst/>
          </a:prstGeom>
          <a:ln w="12700">
            <a:miter lim="400000"/>
          </a:ln>
        </p:spPr>
        <p:txBody>
          <a:bodyPr wrap="square"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sz="1400" dirty="0">
                <a:latin typeface="微软雅黑" panose="020B0503020204020204" charset="-122"/>
                <a:ea typeface="微软雅黑" panose="020B0503020204020204" charset="-122"/>
              </a:rPr>
              <a:t>第四步,应发工资再减去应扣工资再减去个人所得税,最后得到员工实际工资额。</a:t>
            </a:r>
          </a:p>
        </p:txBody>
      </p:sp>
      <p:sp>
        <p:nvSpPr>
          <p:cNvPr id="4" name="文本框 3"/>
          <p:cNvSpPr txBox="1"/>
          <p:nvPr/>
        </p:nvSpPr>
        <p:spPr>
          <a:xfrm>
            <a:off x="966470" y="3476625"/>
            <a:ext cx="2366010" cy="337185"/>
          </a:xfrm>
          <a:prstGeom prst="rect">
            <a:avLst/>
          </a:prstGeom>
          <a:noFill/>
          <a:ln w="9525">
            <a:noFill/>
          </a:ln>
        </p:spPr>
        <p:txBody>
          <a:bodyPr wrap="square">
            <a:spAutoFit/>
          </a:bodyPr>
          <a:lstStyle/>
          <a:p>
            <a:r>
              <a:rPr lang="zh-CN" sz="1600" b="0">
                <a:solidFill>
                  <a:srgbClr val="000000"/>
                </a:solidFill>
                <a:latin typeface="微软雅黑" panose="020B0503020204020204" charset="-122"/>
                <a:ea typeface="微软雅黑" panose="020B0503020204020204" charset="-122"/>
                <a:cs typeface="方正书宋_GBK" charset="0"/>
              </a:rPr>
              <a:t>工资的计算</a:t>
            </a:r>
          </a:p>
        </p:txBody>
      </p:sp>
      <p:sp>
        <p:nvSpPr>
          <p:cNvPr id="5" name="文本框 4"/>
          <p:cNvSpPr txBox="1"/>
          <p:nvPr/>
        </p:nvSpPr>
        <p:spPr>
          <a:xfrm>
            <a:off x="3556000" y="5028565"/>
            <a:ext cx="5080000" cy="306705"/>
          </a:xfrm>
          <a:prstGeom prst="rect">
            <a:avLst/>
          </a:prstGeom>
          <a:noFill/>
          <a:ln w="9525">
            <a:noFill/>
          </a:ln>
        </p:spPr>
        <p:txBody>
          <a:bodyPr>
            <a:spAutoFit/>
          </a:bodyPr>
          <a:lstStyle/>
          <a:p>
            <a:pPr algn="ctr"/>
            <a:r>
              <a:rPr lang="zh-CN" sz="1400" b="0">
                <a:solidFill>
                  <a:srgbClr val="000000"/>
                </a:solidFill>
                <a:latin typeface="微软雅黑" panose="020B0503020204020204" charset="-122"/>
                <a:ea typeface="微软雅黑" panose="020B0503020204020204" charset="-122"/>
                <a:cs typeface="微软雅黑" panose="020B0503020204020204" charset="-122"/>
              </a:rPr>
              <a:t>某企业月工资汇总表单位</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元</a:t>
            </a:r>
            <a:endParaRPr lang="zh-CN" altLang="en-US" sz="1400">
              <a:latin typeface="微软雅黑" panose="020B0503020204020204" charset="-122"/>
              <a:ea typeface="微软雅黑" panose="020B0503020204020204" charset="-122"/>
              <a:cs typeface="微软雅黑" panose="020B0503020204020204" charset="-122"/>
            </a:endParaRPr>
          </a:p>
        </p:txBody>
      </p:sp>
      <p:graphicFrame>
        <p:nvGraphicFramePr>
          <p:cNvPr id="7" name="表格 6"/>
          <p:cNvGraphicFramePr/>
          <p:nvPr>
            <p:custDataLst>
              <p:tags r:id="rId2"/>
            </p:custDataLst>
          </p:nvPr>
        </p:nvGraphicFramePr>
        <p:xfrm>
          <a:off x="540385" y="5321935"/>
          <a:ext cx="10927080" cy="894080"/>
        </p:xfrm>
        <a:graphic>
          <a:graphicData uri="http://schemas.openxmlformats.org/drawingml/2006/table">
            <a:tbl>
              <a:tblPr firstRow="1" bandRow="1">
                <a:tableStyleId>{5940675A-B579-460E-94D1-54222C63F5DA}</a:tableStyleId>
              </a:tblPr>
              <a:tblGrid>
                <a:gridCol w="837565">
                  <a:extLst>
                    <a:ext uri="{9D8B030D-6E8A-4147-A177-3AD203B41FA5}">
                      <a16:colId xmlns:a16="http://schemas.microsoft.com/office/drawing/2014/main" val="20000"/>
                    </a:ext>
                  </a:extLst>
                </a:gridCol>
                <a:gridCol w="814070">
                  <a:extLst>
                    <a:ext uri="{9D8B030D-6E8A-4147-A177-3AD203B41FA5}">
                      <a16:colId xmlns:a16="http://schemas.microsoft.com/office/drawing/2014/main" val="20001"/>
                    </a:ext>
                  </a:extLst>
                </a:gridCol>
                <a:gridCol w="860425">
                  <a:extLst>
                    <a:ext uri="{9D8B030D-6E8A-4147-A177-3AD203B41FA5}">
                      <a16:colId xmlns:a16="http://schemas.microsoft.com/office/drawing/2014/main" val="20002"/>
                    </a:ext>
                  </a:extLst>
                </a:gridCol>
                <a:gridCol w="836295">
                  <a:extLst>
                    <a:ext uri="{9D8B030D-6E8A-4147-A177-3AD203B41FA5}">
                      <a16:colId xmlns:a16="http://schemas.microsoft.com/office/drawing/2014/main" val="20003"/>
                    </a:ext>
                  </a:extLst>
                </a:gridCol>
                <a:gridCol w="837565">
                  <a:extLst>
                    <a:ext uri="{9D8B030D-6E8A-4147-A177-3AD203B41FA5}">
                      <a16:colId xmlns:a16="http://schemas.microsoft.com/office/drawing/2014/main" val="20004"/>
                    </a:ext>
                  </a:extLst>
                </a:gridCol>
                <a:gridCol w="836930">
                  <a:extLst>
                    <a:ext uri="{9D8B030D-6E8A-4147-A177-3AD203B41FA5}">
                      <a16:colId xmlns:a16="http://schemas.microsoft.com/office/drawing/2014/main" val="20005"/>
                    </a:ext>
                  </a:extLst>
                </a:gridCol>
                <a:gridCol w="837565">
                  <a:extLst>
                    <a:ext uri="{9D8B030D-6E8A-4147-A177-3AD203B41FA5}">
                      <a16:colId xmlns:a16="http://schemas.microsoft.com/office/drawing/2014/main" val="20006"/>
                    </a:ext>
                  </a:extLst>
                </a:gridCol>
                <a:gridCol w="836930">
                  <a:extLst>
                    <a:ext uri="{9D8B030D-6E8A-4147-A177-3AD203B41FA5}">
                      <a16:colId xmlns:a16="http://schemas.microsoft.com/office/drawing/2014/main" val="20007"/>
                    </a:ext>
                  </a:extLst>
                </a:gridCol>
                <a:gridCol w="837565">
                  <a:extLst>
                    <a:ext uri="{9D8B030D-6E8A-4147-A177-3AD203B41FA5}">
                      <a16:colId xmlns:a16="http://schemas.microsoft.com/office/drawing/2014/main" val="20008"/>
                    </a:ext>
                  </a:extLst>
                </a:gridCol>
                <a:gridCol w="1195070">
                  <a:extLst>
                    <a:ext uri="{9D8B030D-6E8A-4147-A177-3AD203B41FA5}">
                      <a16:colId xmlns:a16="http://schemas.microsoft.com/office/drawing/2014/main" val="20009"/>
                    </a:ext>
                  </a:extLst>
                </a:gridCol>
                <a:gridCol w="2197100">
                  <a:extLst>
                    <a:ext uri="{9D8B030D-6E8A-4147-A177-3AD203B41FA5}">
                      <a16:colId xmlns:a16="http://schemas.microsoft.com/office/drawing/2014/main" val="20010"/>
                    </a:ext>
                  </a:extLst>
                </a:gridCol>
              </a:tblGrid>
              <a:tr h="24130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序号</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姓名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工资代码</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性别</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计时工资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计件工资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奖金</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津贴</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补贴</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加班加点工资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特殊情况下支付的工资</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6060">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领取工资总人数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本月工资总额</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1"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wipe(left)">
                                      <p:cBhvr>
                                        <p:cTn id="15" dur="500"/>
                                        <p:tgtEl>
                                          <p:spTgt spid="643"/>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44"/>
                                        </p:tgtEl>
                                        <p:attrNameLst>
                                          <p:attrName>style.visibility</p:attrName>
                                        </p:attrNameLst>
                                      </p:cBhvr>
                                      <p:to>
                                        <p:strVal val="visible"/>
                                      </p:to>
                                    </p:set>
                                    <p:animEffect transition="in" filter="wipe(left)">
                                      <p:cBhvr>
                                        <p:cTn id="18" dur="500"/>
                                        <p:tgtEl>
                                          <p:spTgt spid="644"/>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645"/>
                                        </p:tgtEl>
                                        <p:attrNameLst>
                                          <p:attrName>style.visibility</p:attrName>
                                        </p:attrNameLst>
                                      </p:cBhvr>
                                      <p:to>
                                        <p:strVal val="visible"/>
                                      </p:to>
                                    </p:set>
                                    <p:animEffect transition="in" filter="wipe(left)">
                                      <p:cBhvr>
                                        <p:cTn id="21" dur="500"/>
                                        <p:tgtEl>
                                          <p:spTgt spid="64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46"/>
                                        </p:tgtEl>
                                        <p:attrNameLst>
                                          <p:attrName>style.visibility</p:attrName>
                                        </p:attrNameLst>
                                      </p:cBhvr>
                                      <p:to>
                                        <p:strVal val="visible"/>
                                      </p:to>
                                    </p:set>
                                    <p:animEffect transition="in" filter="wipe(left)">
                                      <p:cBhvr>
                                        <p:cTn id="24" dur="500"/>
                                        <p:tgtEl>
                                          <p:spTgt spid="64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47"/>
                                        </p:tgtEl>
                                        <p:attrNameLst>
                                          <p:attrName>style.visibility</p:attrName>
                                        </p:attrNameLst>
                                      </p:cBhvr>
                                      <p:to>
                                        <p:strVal val="visible"/>
                                      </p:to>
                                    </p:set>
                                    <p:animEffect transition="in" filter="wipe(left)">
                                      <p:cBhvr>
                                        <p:cTn id="27" dur="500"/>
                                        <p:tgtEl>
                                          <p:spTgt spid="647"/>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648"/>
                                        </p:tgtEl>
                                        <p:attrNameLst>
                                          <p:attrName>style.visibility</p:attrName>
                                        </p:attrNameLst>
                                      </p:cBhvr>
                                      <p:to>
                                        <p:strVal val="visible"/>
                                      </p:to>
                                    </p:set>
                                    <p:animEffect transition="in" filter="wipe(left)">
                                      <p:cBhvr>
                                        <p:cTn id="30" dur="500"/>
                                        <p:tgtEl>
                                          <p:spTgt spid="648"/>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649"/>
                                        </p:tgtEl>
                                        <p:attrNameLst>
                                          <p:attrName>style.visibility</p:attrName>
                                        </p:attrNameLst>
                                      </p:cBhvr>
                                      <p:to>
                                        <p:strVal val="visible"/>
                                      </p:to>
                                    </p:set>
                                    <p:animEffect transition="in" filter="wipe(left)">
                                      <p:cBhvr>
                                        <p:cTn id="33" dur="500"/>
                                        <p:tgtEl>
                                          <p:spTgt spid="649"/>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650"/>
                                        </p:tgtEl>
                                        <p:attrNameLst>
                                          <p:attrName>style.visibility</p:attrName>
                                        </p:attrNameLst>
                                      </p:cBhvr>
                                      <p:to>
                                        <p:strVal val="visible"/>
                                      </p:to>
                                    </p:set>
                                    <p:animEffect transition="in" filter="wipe(left)">
                                      <p:cBhvr>
                                        <p:cTn id="36" dur="500"/>
                                        <p:tgtEl>
                                          <p:spTgt spid="650"/>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51"/>
                                        </p:tgtEl>
                                        <p:attrNameLst>
                                          <p:attrName>style.visibility</p:attrName>
                                        </p:attrNameLst>
                                      </p:cBhvr>
                                      <p:to>
                                        <p:strVal val="visible"/>
                                      </p:to>
                                    </p:set>
                                    <p:animEffect transition="in" filter="wipe(left)">
                                      <p:cBhvr>
                                        <p:cTn id="39" dur="500"/>
                                        <p:tgtEl>
                                          <p:spTgt spid="651"/>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652"/>
                                        </p:tgtEl>
                                        <p:attrNameLst>
                                          <p:attrName>style.visibility</p:attrName>
                                        </p:attrNameLst>
                                      </p:cBhvr>
                                      <p:to>
                                        <p:strVal val="visible"/>
                                      </p:to>
                                    </p:set>
                                    <p:animEffect transition="in" filter="wipe(left)">
                                      <p:cBhvr>
                                        <p:cTn id="42" dur="500"/>
                                        <p:tgtEl>
                                          <p:spTgt spid="652"/>
                                        </p:tgtEl>
                                      </p:cBhvr>
                                    </p:animEffect>
                                  </p:childTnLst>
                                </p:cTn>
                              </p:par>
                              <p:par>
                                <p:cTn id="43" presetID="22" presetClass="entr" presetSubtype="8" fill="hold" nodeType="withEffect">
                                  <p:stCondLst>
                                    <p:cond delay="0"/>
                                  </p:stCondLst>
                                  <p:childTnLst>
                                    <p:set>
                                      <p:cBhvr>
                                        <p:cTn id="44" dur="1" fill="hold">
                                          <p:stCondLst>
                                            <p:cond delay="0"/>
                                          </p:stCondLst>
                                        </p:cTn>
                                        <p:tgtEl>
                                          <p:spTgt spid="656"/>
                                        </p:tgtEl>
                                        <p:attrNameLst>
                                          <p:attrName>style.visibility</p:attrName>
                                        </p:attrNameLst>
                                      </p:cBhvr>
                                      <p:to>
                                        <p:strVal val="visible"/>
                                      </p:to>
                                    </p:set>
                                    <p:animEffect transition="in" filter="wipe(left)">
                                      <p:cBhvr>
                                        <p:cTn id="45" dur="500"/>
                                        <p:tgtEl>
                                          <p:spTgt spid="656"/>
                                        </p:tgtEl>
                                      </p:cBhvr>
                                    </p:animEffect>
                                  </p:childTnLst>
                                </p:cTn>
                              </p:par>
                              <p:par>
                                <p:cTn id="46" presetID="22" presetClass="entr" presetSubtype="8" fill="hold" nodeType="withEffect">
                                  <p:stCondLst>
                                    <p:cond delay="0"/>
                                  </p:stCondLst>
                                  <p:childTnLst>
                                    <p:set>
                                      <p:cBhvr>
                                        <p:cTn id="47" dur="1" fill="hold">
                                          <p:stCondLst>
                                            <p:cond delay="0"/>
                                          </p:stCondLst>
                                        </p:cTn>
                                        <p:tgtEl>
                                          <p:spTgt spid="664"/>
                                        </p:tgtEl>
                                        <p:attrNameLst>
                                          <p:attrName>style.visibility</p:attrName>
                                        </p:attrNameLst>
                                      </p:cBhvr>
                                      <p:to>
                                        <p:strVal val="visible"/>
                                      </p:to>
                                    </p:set>
                                    <p:animEffect transition="in" filter="wipe(left)">
                                      <p:cBhvr>
                                        <p:cTn id="48" dur="500"/>
                                        <p:tgtEl>
                                          <p:spTgt spid="664"/>
                                        </p:tgtEl>
                                      </p:cBhvr>
                                    </p:animEffect>
                                  </p:childTnLst>
                                </p:cTn>
                              </p:par>
                              <p:par>
                                <p:cTn id="49" presetID="22" presetClass="entr" presetSubtype="8" fill="hold" nodeType="withEffect">
                                  <p:stCondLst>
                                    <p:cond delay="0"/>
                                  </p:stCondLst>
                                  <p:childTnLst>
                                    <p:set>
                                      <p:cBhvr>
                                        <p:cTn id="50" dur="1" fill="hold">
                                          <p:stCondLst>
                                            <p:cond delay="0"/>
                                          </p:stCondLst>
                                        </p:cTn>
                                        <p:tgtEl>
                                          <p:spTgt spid="667"/>
                                        </p:tgtEl>
                                        <p:attrNameLst>
                                          <p:attrName>style.visibility</p:attrName>
                                        </p:attrNameLst>
                                      </p:cBhvr>
                                      <p:to>
                                        <p:strVal val="visible"/>
                                      </p:to>
                                    </p:set>
                                    <p:animEffect transition="in" filter="wipe(left)">
                                      <p:cBhvr>
                                        <p:cTn id="51" dur="500"/>
                                        <p:tgtEl>
                                          <p:spTgt spid="667"/>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668"/>
                                        </p:tgtEl>
                                        <p:attrNameLst>
                                          <p:attrName>style.visibility</p:attrName>
                                        </p:attrNameLst>
                                      </p:cBhvr>
                                      <p:to>
                                        <p:strVal val="visible"/>
                                      </p:to>
                                    </p:set>
                                    <p:animEffect transition="in" filter="wipe(left)">
                                      <p:cBhvr>
                                        <p:cTn id="54" dur="500"/>
                                        <p:tgtEl>
                                          <p:spTgt spid="668"/>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669"/>
                                        </p:tgtEl>
                                        <p:attrNameLst>
                                          <p:attrName>style.visibility</p:attrName>
                                        </p:attrNameLst>
                                      </p:cBhvr>
                                      <p:to>
                                        <p:strVal val="visible"/>
                                      </p:to>
                                    </p:set>
                                    <p:animEffect transition="in" filter="wipe(left)">
                                      <p:cBhvr>
                                        <p:cTn id="57" dur="500"/>
                                        <p:tgtEl>
                                          <p:spTgt spid="669"/>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670"/>
                                        </p:tgtEl>
                                        <p:attrNameLst>
                                          <p:attrName>style.visibility</p:attrName>
                                        </p:attrNameLst>
                                      </p:cBhvr>
                                      <p:to>
                                        <p:strVal val="visible"/>
                                      </p:to>
                                    </p:set>
                                    <p:animEffect transition="in" filter="wipe(left)">
                                      <p:cBhvr>
                                        <p:cTn id="60" dur="500"/>
                                        <p:tgtEl>
                                          <p:spTgt spid="670"/>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671"/>
                                        </p:tgtEl>
                                        <p:attrNameLst>
                                          <p:attrName>style.visibility</p:attrName>
                                        </p:attrNameLst>
                                      </p:cBhvr>
                                      <p:to>
                                        <p:strVal val="visible"/>
                                      </p:to>
                                    </p:set>
                                    <p:animEffect transition="in" filter="wipe(left)">
                                      <p:cBhvr>
                                        <p:cTn id="63" dur="500"/>
                                        <p:tgtEl>
                                          <p:spTgt spid="671"/>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wipe(left)">
                                      <p:cBhvr>
                                        <p:cTn id="66" dur="500"/>
                                        <p:tgtEl>
                                          <p:spTgt spid="4"/>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500" fill="hold"/>
                                        <p:tgtEl>
                                          <p:spTgt spid="5"/>
                                        </p:tgtEl>
                                        <p:attrNameLst>
                                          <p:attrName>ppt_x</p:attrName>
                                        </p:attrNameLst>
                                      </p:cBhvr>
                                      <p:tavLst>
                                        <p:tav tm="0">
                                          <p:val>
                                            <p:strVal val="#ppt_x"/>
                                          </p:val>
                                        </p:tav>
                                        <p:tav tm="100000">
                                          <p:val>
                                            <p:strVal val="#ppt_x"/>
                                          </p:val>
                                        </p:tav>
                                      </p:tavLst>
                                    </p:anim>
                                    <p:anim calcmode="lin" valueType="num">
                                      <p:cBhvr additive="base">
                                        <p:cTn id="72" dur="500" fill="hold"/>
                                        <p:tgtEl>
                                          <p:spTgt spid="5"/>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ppt_x"/>
                                          </p:val>
                                        </p:tav>
                                        <p:tav tm="100000">
                                          <p:val>
                                            <p:strVal val="#ppt_x"/>
                                          </p:val>
                                        </p:tav>
                                      </p:tavLst>
                                    </p:anim>
                                    <p:anim calcmode="lin" valueType="num">
                                      <p:cBhvr additive="base">
                                        <p:cTn id="7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P spid="6" grpId="0" bldLvl="0" animBg="1"/>
      <p:bldP spid="643" grpId="0" animBg="1"/>
      <p:bldP spid="643" grpId="1" animBg="1"/>
      <p:bldP spid="644" grpId="0" animBg="1"/>
      <p:bldP spid="644" grpId="1" animBg="1"/>
      <p:bldP spid="645" grpId="0" animBg="1"/>
      <p:bldP spid="645" grpId="1" animBg="1"/>
      <p:bldP spid="646" grpId="0" animBg="1"/>
      <p:bldP spid="646" grpId="1" animBg="1"/>
      <p:bldP spid="647" grpId="0" animBg="1"/>
      <p:bldP spid="647" grpId="1" animBg="1"/>
      <p:bldP spid="648" grpId="0" animBg="1"/>
      <p:bldP spid="648" grpId="1" animBg="1"/>
      <p:bldP spid="649" grpId="0" animBg="1"/>
      <p:bldP spid="649" grpId="1" animBg="1"/>
      <p:bldP spid="650" grpId="0" animBg="1"/>
      <p:bldP spid="650" grpId="1" animBg="1"/>
      <p:bldP spid="651" grpId="0" animBg="1"/>
      <p:bldP spid="651" grpId="1" animBg="1"/>
      <p:bldP spid="652" grpId="0" animBg="1"/>
      <p:bldP spid="652" grpId="1" animBg="1"/>
      <p:bldP spid="668" grpId="0" animBg="1"/>
      <p:bldP spid="668" grpId="1"/>
      <p:bldP spid="669" grpId="0" animBg="1"/>
      <p:bldP spid="669" grpId="1"/>
      <p:bldP spid="670" grpId="0" animBg="1"/>
      <p:bldP spid="670" grpId="1"/>
      <p:bldP spid="671" grpId="0" animBg="1"/>
      <p:bldP spid="671" grpId="1"/>
      <p:bldP spid="4" grpId="0"/>
      <p:bldP spid="4" grpId="1"/>
      <p:bldP spid="5" grpId="0"/>
      <p:bldP spid="5" grpId="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福利制度设计</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福利的类型</a:t>
            </a:r>
          </a:p>
        </p:txBody>
      </p:sp>
      <p:sp>
        <p:nvSpPr>
          <p:cNvPr id="8" name="椭圆 7"/>
          <p:cNvSpPr/>
          <p:nvPr/>
        </p:nvSpPr>
        <p:spPr bwMode="auto">
          <a:xfrm>
            <a:off x="6419850"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法定福利和补充福利</a:t>
            </a:r>
          </a:p>
        </p:txBody>
      </p:sp>
      <p:sp>
        <p:nvSpPr>
          <p:cNvPr id="9" name="椭圆 8"/>
          <p:cNvSpPr/>
          <p:nvPr/>
        </p:nvSpPr>
        <p:spPr bwMode="auto">
          <a:xfrm>
            <a:off x="3931285" y="146685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广义福利和狭义福利</a:t>
            </a:r>
          </a:p>
        </p:txBody>
      </p:sp>
      <p:sp>
        <p:nvSpPr>
          <p:cNvPr id="10" name="椭圆 9"/>
          <p:cNvSpPr/>
          <p:nvPr/>
        </p:nvSpPr>
        <p:spPr bwMode="auto">
          <a:xfrm>
            <a:off x="6419850"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经济性福利与非经济性福利</a:t>
            </a:r>
          </a:p>
        </p:txBody>
      </p:sp>
      <p:sp>
        <p:nvSpPr>
          <p:cNvPr id="26" name="椭圆 25"/>
          <p:cNvSpPr/>
          <p:nvPr/>
        </p:nvSpPr>
        <p:spPr bwMode="auto">
          <a:xfrm>
            <a:off x="3931285" y="3757930"/>
            <a:ext cx="1400175" cy="1320165"/>
          </a:xfrm>
          <a:prstGeom prst="ellipse">
            <a:avLst/>
          </a:prstGeom>
          <a:solidFill>
            <a:schemeClr val="bg1"/>
          </a:solidFill>
          <a:ln w="1270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1600" b="1" dirty="0">
                <a:solidFill>
                  <a:schemeClr val="tx1">
                    <a:lumMod val="75000"/>
                    <a:lumOff val="25000"/>
                  </a:schemeClr>
                </a:solidFill>
                <a:latin typeface="微软雅黑" panose="020B0503020204020204" charset="-122"/>
                <a:ea typeface="微软雅黑" panose="020B0503020204020204" charset="-122"/>
              </a:rPr>
              <a:t>集体福利和个人福利</a:t>
            </a:r>
          </a:p>
        </p:txBody>
      </p:sp>
      <p:sp>
        <p:nvSpPr>
          <p:cNvPr id="27" name="文本框 12"/>
          <p:cNvSpPr/>
          <p:nvPr/>
        </p:nvSpPr>
        <p:spPr bwMode="auto">
          <a:xfrm>
            <a:off x="5134128" y="2576340"/>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7785735" y="1372870"/>
            <a:ext cx="4183380" cy="1538605"/>
          </a:xfrm>
          <a:prstGeom prst="rect">
            <a:avLst/>
          </a:prstGeom>
          <a:noFill/>
        </p:spPr>
        <p:txBody>
          <a:bodyPr wrap="square" lIns="100790" tIns="50396" rIns="100790" bIns="50396">
            <a:spAutoFit/>
          </a:bodyPr>
          <a:lstStyle/>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1.</a:t>
            </a:r>
            <a:r>
              <a:rPr lang="zh-CN" altLang="en-US" sz="1200" b="1" dirty="0">
                <a:solidFill>
                  <a:schemeClr val="tx1">
                    <a:lumMod val="85000"/>
                    <a:lumOff val="15000"/>
                  </a:schemeClr>
                </a:solidFill>
                <a:latin typeface="微软雅黑" panose="020B0503020204020204" charset="-122"/>
                <a:ea typeface="微软雅黑" panose="020B0503020204020204" charset="-122"/>
              </a:rPr>
              <a:t>法定福利</a:t>
            </a:r>
            <a:r>
              <a:rPr lang="zh-CN" altLang="en-US" sz="1200" dirty="0">
                <a:solidFill>
                  <a:schemeClr val="tx1">
                    <a:lumMod val="85000"/>
                    <a:lumOff val="15000"/>
                  </a:schemeClr>
                </a:solidFill>
                <a:latin typeface="微软雅黑" panose="020B0503020204020204" charset="-122"/>
                <a:ea typeface="微软雅黑" panose="020B0503020204020204" charset="-122"/>
              </a:rPr>
              <a:t>又称基本福利,是指按照国家法律、法规和政策规定必须发生的福利项目。法定福利包括:(1)社会保险(2)法定带薪假日(3)特殊情况下的工资支付(4)工资性津贴(5)工资总额外补贴项目</a:t>
            </a:r>
          </a:p>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2.</a:t>
            </a:r>
            <a:r>
              <a:rPr lang="zh-CN" altLang="en-US" sz="1200" b="1" dirty="0">
                <a:solidFill>
                  <a:schemeClr val="tx1">
                    <a:lumMod val="85000"/>
                    <a:lumOff val="15000"/>
                  </a:schemeClr>
                </a:solidFill>
                <a:latin typeface="微软雅黑" panose="020B0503020204020204" charset="-122"/>
                <a:ea typeface="微软雅黑" panose="020B0503020204020204" charset="-122"/>
              </a:rPr>
              <a:t>补充福利</a:t>
            </a:r>
            <a:r>
              <a:rPr lang="zh-CN" altLang="en-US" sz="1200" dirty="0">
                <a:solidFill>
                  <a:schemeClr val="tx1">
                    <a:lumMod val="85000"/>
                    <a:lumOff val="15000"/>
                  </a:schemeClr>
                </a:solidFill>
                <a:latin typeface="微软雅黑" panose="020B0503020204020204" charset="-122"/>
                <a:ea typeface="微软雅黑" panose="020B0503020204020204" charset="-122"/>
              </a:rPr>
              <a:t>是指在国家法定的基本福利之外,由企业自定的福利项目。</a:t>
            </a:r>
          </a:p>
        </p:txBody>
      </p:sp>
      <p:sp>
        <p:nvSpPr>
          <p:cNvPr id="30" name="TextBox 29"/>
          <p:cNvSpPr txBox="1"/>
          <p:nvPr/>
        </p:nvSpPr>
        <p:spPr>
          <a:xfrm>
            <a:off x="7785735" y="3786505"/>
            <a:ext cx="4183380" cy="2018665"/>
          </a:xfrm>
          <a:prstGeom prst="rect">
            <a:avLst/>
          </a:prstGeom>
          <a:noFill/>
        </p:spPr>
        <p:txBody>
          <a:bodyPr wrap="square" lIns="100790" tIns="50396" rIns="100790" bIns="50396">
            <a:spAutoFit/>
          </a:bodyPr>
          <a:lstStyle/>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1.</a:t>
            </a:r>
            <a:r>
              <a:rPr lang="zh-CN" altLang="en-US" sz="1200" b="1" dirty="0">
                <a:solidFill>
                  <a:schemeClr val="tx1">
                    <a:lumMod val="85000"/>
                    <a:lumOff val="15000"/>
                  </a:schemeClr>
                </a:solidFill>
                <a:latin typeface="微软雅黑" panose="020B0503020204020204" charset="-122"/>
                <a:ea typeface="微软雅黑" panose="020B0503020204020204" charset="-122"/>
              </a:rPr>
              <a:t>经济性福利</a:t>
            </a:r>
            <a:r>
              <a:rPr lang="zh-CN" altLang="en-US" sz="1200" dirty="0">
                <a:solidFill>
                  <a:schemeClr val="tx1">
                    <a:lumMod val="85000"/>
                    <a:lumOff val="15000"/>
                  </a:schemeClr>
                </a:solidFill>
                <a:latin typeface="微软雅黑" panose="020B0503020204020204" charset="-122"/>
                <a:ea typeface="微软雅黑" panose="020B0503020204020204" charset="-122"/>
              </a:rPr>
              <a:t>是指货币或实物形式的福利,这些福利直接发生经济成本。</a:t>
            </a:r>
          </a:p>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2.</a:t>
            </a:r>
            <a:r>
              <a:rPr lang="zh-CN" altLang="en-US" sz="1200" b="1" dirty="0">
                <a:solidFill>
                  <a:schemeClr val="tx1">
                    <a:lumMod val="85000"/>
                    <a:lumOff val="15000"/>
                  </a:schemeClr>
                </a:solidFill>
                <a:latin typeface="微软雅黑" panose="020B0503020204020204" charset="-122"/>
                <a:ea typeface="微软雅黑" panose="020B0503020204020204" charset="-122"/>
              </a:rPr>
              <a:t>非经济性福利</a:t>
            </a:r>
            <a:r>
              <a:rPr lang="zh-CN" altLang="en-US" sz="1200" dirty="0">
                <a:solidFill>
                  <a:schemeClr val="tx1">
                    <a:lumMod val="85000"/>
                    <a:lumOff val="15000"/>
                  </a:schemeClr>
                </a:solidFill>
                <a:latin typeface="微软雅黑" panose="020B0503020204020204" charset="-122"/>
                <a:ea typeface="微软雅黑" panose="020B0503020204020204" charset="-122"/>
              </a:rPr>
              <a:t>表现为服务或员工工作环境的改善,不涉及金钱实物,旨在全面改善员工的工作生活质量。这类福利的形式包括:咨询性服务,如免费提供法律咨询和员工心理健康咨询;保护性服务,如平等就业权利保护、隐私权保护;工作环境保护,如实行弹性工作时间、缩短工作时间、员工参与民主化管理等。</a:t>
            </a:r>
          </a:p>
        </p:txBody>
      </p:sp>
      <p:sp>
        <p:nvSpPr>
          <p:cNvPr id="31" name="TextBox 30"/>
          <p:cNvSpPr txBox="1"/>
          <p:nvPr/>
        </p:nvSpPr>
        <p:spPr>
          <a:xfrm>
            <a:off x="281940" y="3786505"/>
            <a:ext cx="3717925" cy="2738120"/>
          </a:xfrm>
          <a:prstGeom prst="rect">
            <a:avLst/>
          </a:prstGeom>
          <a:noFill/>
        </p:spPr>
        <p:txBody>
          <a:bodyPr wrap="square" lIns="100790" tIns="50396" rIns="100790" bIns="50396">
            <a:spAutoFit/>
          </a:bodyPr>
          <a:lstStyle/>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1.</a:t>
            </a:r>
            <a:r>
              <a:rPr lang="zh-CN" altLang="en-US" sz="1200" b="1" dirty="0">
                <a:solidFill>
                  <a:schemeClr val="tx1">
                    <a:lumMod val="85000"/>
                    <a:lumOff val="15000"/>
                  </a:schemeClr>
                </a:solidFill>
                <a:latin typeface="微软雅黑" panose="020B0503020204020204" charset="-122"/>
                <a:ea typeface="微软雅黑" panose="020B0503020204020204" charset="-122"/>
              </a:rPr>
              <a:t>集体福利</a:t>
            </a:r>
            <a:r>
              <a:rPr lang="zh-CN" altLang="en-US" sz="1200" dirty="0">
                <a:solidFill>
                  <a:schemeClr val="tx1">
                    <a:lumMod val="85000"/>
                    <a:lumOff val="15000"/>
                  </a:schemeClr>
                </a:solidFill>
                <a:latin typeface="微软雅黑" panose="020B0503020204020204" charset="-122"/>
                <a:ea typeface="微软雅黑" panose="020B0503020204020204" charset="-122"/>
              </a:rPr>
              <a:t>是通过企业举办或通过社会服务机构举办的、供员工集体享有的便利性设施和服务。主要包括以下几方面:(1)住宅(2)交通(3)饮食(4)医疗保健(5)集体生活设施(6)文体、旅游(7)教育培训</a:t>
            </a:r>
          </a:p>
          <a:p>
            <a:pPr algn="just">
              <a:lnSpc>
                <a:spcPct val="130000"/>
              </a:lnSpc>
              <a:defRPr/>
            </a:pPr>
            <a:endParaRPr lang="zh-CN" altLang="en-US" sz="1200" dirty="0">
              <a:solidFill>
                <a:schemeClr val="tx1">
                  <a:lumMod val="85000"/>
                  <a:lumOff val="15000"/>
                </a:schemeClr>
              </a:solidFill>
              <a:latin typeface="微软雅黑" panose="020B0503020204020204" charset="-122"/>
              <a:ea typeface="微软雅黑" panose="020B0503020204020204" charset="-122"/>
            </a:endParaRPr>
          </a:p>
          <a:p>
            <a:pPr algn="just">
              <a:lnSpc>
                <a:spcPct val="130000"/>
              </a:lnSpc>
              <a:defRPr/>
            </a:pPr>
            <a:r>
              <a:rPr lang="en-US" altLang="zh-CN" sz="1200" b="1" dirty="0">
                <a:solidFill>
                  <a:schemeClr val="tx1">
                    <a:lumMod val="85000"/>
                    <a:lumOff val="15000"/>
                  </a:schemeClr>
                </a:solidFill>
                <a:latin typeface="微软雅黑" panose="020B0503020204020204" charset="-122"/>
                <a:ea typeface="微软雅黑" panose="020B0503020204020204" charset="-122"/>
              </a:rPr>
              <a:t>2.</a:t>
            </a:r>
            <a:r>
              <a:rPr lang="zh-CN" altLang="en-US" sz="1200" b="1" dirty="0">
                <a:solidFill>
                  <a:schemeClr val="tx1">
                    <a:lumMod val="85000"/>
                    <a:lumOff val="15000"/>
                  </a:schemeClr>
                </a:solidFill>
                <a:latin typeface="微软雅黑" panose="020B0503020204020204" charset="-122"/>
                <a:ea typeface="微软雅黑" panose="020B0503020204020204" charset="-122"/>
              </a:rPr>
              <a:t>个人福利</a:t>
            </a:r>
            <a:r>
              <a:rPr lang="zh-CN" altLang="en-US" sz="1200" dirty="0">
                <a:solidFill>
                  <a:schemeClr val="tx1">
                    <a:lumMod val="85000"/>
                    <a:lumOff val="15000"/>
                  </a:schemeClr>
                </a:solidFill>
                <a:latin typeface="微软雅黑" panose="020B0503020204020204" charset="-122"/>
                <a:ea typeface="微软雅黑" panose="020B0503020204020204" charset="-122"/>
              </a:rPr>
              <a:t>主要是指员工福利基金开支、以货币形式直接支付给员工的福利补贴,是员工福利的非主要形式。主要包括:(1)额外现金收入(2)发放给员工的购房补贴(3)上下班交通费补贴(4)生活困难补助,生活消费品价格补贴,夏季降温补贴及冬季保温补贴等(5)两地分居的员工享受探亲假期、工资补贴和旅费补贴等。</a:t>
            </a:r>
          </a:p>
        </p:txBody>
      </p:sp>
      <p:sp>
        <p:nvSpPr>
          <p:cNvPr id="32" name="TextBox 31"/>
          <p:cNvSpPr txBox="1"/>
          <p:nvPr/>
        </p:nvSpPr>
        <p:spPr>
          <a:xfrm>
            <a:off x="281940" y="1027430"/>
            <a:ext cx="3731895" cy="2258060"/>
          </a:xfrm>
          <a:prstGeom prst="rect">
            <a:avLst/>
          </a:prstGeom>
          <a:noFill/>
        </p:spPr>
        <p:txBody>
          <a:bodyPr wrap="square" lIns="100790" tIns="50396" rIns="100790" bIns="50396">
            <a:spAutoFit/>
          </a:bodyPr>
          <a:lstStyle/>
          <a:p>
            <a:pPr algn="just">
              <a:lnSpc>
                <a:spcPct val="130000"/>
              </a:lnSpc>
              <a:defRPr/>
            </a:pPr>
            <a:r>
              <a:rPr lang="en-US" altLang="zh-CN" sz="1200" dirty="0">
                <a:solidFill>
                  <a:schemeClr val="tx1">
                    <a:lumMod val="85000"/>
                    <a:lumOff val="15000"/>
                  </a:schemeClr>
                </a:solidFill>
                <a:latin typeface="微软雅黑" panose="020B0503020204020204" charset="-122"/>
                <a:ea typeface="微软雅黑" panose="020B0503020204020204" charset="-122"/>
              </a:rPr>
              <a:t>1.</a:t>
            </a:r>
            <a:r>
              <a:rPr lang="zh-CN" altLang="en-US" sz="1200" b="1" dirty="0">
                <a:solidFill>
                  <a:schemeClr val="tx1">
                    <a:lumMod val="85000"/>
                    <a:lumOff val="15000"/>
                  </a:schemeClr>
                </a:solidFill>
                <a:latin typeface="微软雅黑" panose="020B0503020204020204" charset="-122"/>
                <a:ea typeface="微软雅黑" panose="020B0503020204020204" charset="-122"/>
              </a:rPr>
              <a:t>广义的福利</a:t>
            </a:r>
            <a:r>
              <a:rPr lang="zh-CN" altLang="en-US" sz="1200" dirty="0">
                <a:solidFill>
                  <a:schemeClr val="tx1">
                    <a:lumMod val="85000"/>
                    <a:lumOff val="15000"/>
                  </a:schemeClr>
                </a:solidFill>
                <a:latin typeface="微软雅黑" panose="020B0503020204020204" charset="-122"/>
                <a:ea typeface="微软雅黑" panose="020B0503020204020204" charset="-122"/>
              </a:rPr>
              <a:t>包括三个层次:一是作为一个合法的公民,应享有或有权享有政府提供的文化、教育、卫生、社会保障等公共福利和公共服务;二是作为企业员工,享有企业兴办的各种集体福利;三是除薪资以外的,企业为员工个人及家庭所提供的实物和服务等福利形式。</a:t>
            </a:r>
          </a:p>
          <a:p>
            <a:pPr algn="just">
              <a:lnSpc>
                <a:spcPct val="130000"/>
              </a:lnSpc>
              <a:defRPr/>
            </a:pPr>
            <a:endParaRPr lang="zh-CN" altLang="en-US" sz="1200" dirty="0">
              <a:solidFill>
                <a:schemeClr val="tx1">
                  <a:lumMod val="85000"/>
                  <a:lumOff val="15000"/>
                </a:schemeClr>
              </a:solidFill>
              <a:latin typeface="微软雅黑" panose="020B0503020204020204" charset="-122"/>
              <a:ea typeface="微软雅黑" panose="020B0503020204020204" charset="-122"/>
            </a:endParaRPr>
          </a:p>
          <a:p>
            <a:pPr algn="just">
              <a:lnSpc>
                <a:spcPct val="130000"/>
              </a:lnSpc>
              <a:defRPr/>
            </a:pPr>
            <a:r>
              <a:rPr lang="en-US" altLang="zh-CN" sz="1200" dirty="0">
                <a:solidFill>
                  <a:schemeClr val="tx1">
                    <a:lumMod val="85000"/>
                    <a:lumOff val="15000"/>
                  </a:schemeClr>
                </a:solidFill>
                <a:latin typeface="微软雅黑" panose="020B0503020204020204" charset="-122"/>
                <a:ea typeface="微软雅黑" panose="020B0503020204020204" charset="-122"/>
              </a:rPr>
              <a:t>2.</a:t>
            </a:r>
            <a:r>
              <a:rPr lang="en-US" altLang="zh-CN" sz="1200" b="1" dirty="0">
                <a:solidFill>
                  <a:schemeClr val="tx1">
                    <a:lumMod val="85000"/>
                    <a:lumOff val="15000"/>
                  </a:schemeClr>
                </a:solidFill>
                <a:latin typeface="微软雅黑" panose="020B0503020204020204" charset="-122"/>
                <a:ea typeface="微软雅黑" panose="020B0503020204020204" charset="-122"/>
              </a:rPr>
              <a:t>狭义的福利</a:t>
            </a:r>
            <a:r>
              <a:rPr lang="en-US" altLang="zh-CN" sz="1200" dirty="0">
                <a:solidFill>
                  <a:schemeClr val="tx1">
                    <a:lumMod val="85000"/>
                    <a:lumOff val="15000"/>
                  </a:schemeClr>
                </a:solidFill>
                <a:latin typeface="微软雅黑" panose="020B0503020204020204" charset="-122"/>
                <a:ea typeface="微软雅黑" panose="020B0503020204020204" charset="-122"/>
              </a:rPr>
              <a:t>又称职业福利或劳动福利,是为了满足员工的生活需要,在工资收入之外,企业向员工本人和家庭提供的货币、实物及其他服务形式。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500"/>
                            </p:stCondLst>
                            <p:childTnLst>
                              <p:par>
                                <p:cTn id="15" presetID="21" presetClass="entr" presetSubtype="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heel(1)">
                                      <p:cBhvr>
                                        <p:cTn id="17" dur="750"/>
                                        <p:tgtEl>
                                          <p:spTgt spid="9"/>
                                        </p:tgtEl>
                                      </p:cBhvr>
                                    </p:animEffect>
                                  </p:childTnLst>
                                </p:cTn>
                              </p:par>
                            </p:childTnLst>
                          </p:cTn>
                        </p:par>
                        <p:par>
                          <p:cTn id="18" fill="hold">
                            <p:stCondLst>
                              <p:cond delay="1500"/>
                            </p:stCondLst>
                            <p:childTnLst>
                              <p:par>
                                <p:cTn id="19" presetID="22" presetClass="entr" presetSubtype="2"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right)">
                                      <p:cBhvr>
                                        <p:cTn id="21" dur="500"/>
                                        <p:tgtEl>
                                          <p:spTgt spid="32"/>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heel(1)">
                                      <p:cBhvr>
                                        <p:cTn id="25" dur="750"/>
                                        <p:tgtEl>
                                          <p:spTgt spid="8"/>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childTnLst>
                          </p:cTn>
                        </p:par>
                        <p:par>
                          <p:cTn id="30" fill="hold">
                            <p:stCondLst>
                              <p:cond delay="3500"/>
                            </p:stCondLst>
                            <p:childTnLst>
                              <p:par>
                                <p:cTn id="31" presetID="21" presetClass="entr" presetSubtype="1" fill="hold" grpId="0"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wheel(1)">
                                      <p:cBhvr>
                                        <p:cTn id="33" dur="750"/>
                                        <p:tgtEl>
                                          <p:spTgt spid="26"/>
                                        </p:tgtEl>
                                      </p:cBhvr>
                                    </p:animEffect>
                                  </p:childTnLst>
                                </p:cTn>
                              </p:par>
                            </p:childTnLst>
                          </p:cTn>
                        </p:par>
                        <p:par>
                          <p:cTn id="34" fill="hold">
                            <p:stCondLst>
                              <p:cond delay="4500"/>
                            </p:stCondLst>
                            <p:childTnLst>
                              <p:par>
                                <p:cTn id="35" presetID="22" presetClass="entr" presetSubtype="2" fill="hold" grpId="0" nodeType="after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wipe(right)">
                                      <p:cBhvr>
                                        <p:cTn id="37" dur="500"/>
                                        <p:tgtEl>
                                          <p:spTgt spid="31"/>
                                        </p:tgtEl>
                                      </p:cBhvr>
                                    </p:animEffect>
                                  </p:childTnLst>
                                </p:cTn>
                              </p:par>
                            </p:childTnLst>
                          </p:cTn>
                        </p:par>
                        <p:par>
                          <p:cTn id="38" fill="hold">
                            <p:stCondLst>
                              <p:cond delay="5000"/>
                            </p:stCondLst>
                            <p:childTnLst>
                              <p:par>
                                <p:cTn id="39" presetID="21" presetClass="entr" presetSubtype="1"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wheel(1)">
                                      <p:cBhvr>
                                        <p:cTn id="41" dur="750"/>
                                        <p:tgtEl>
                                          <p:spTgt spid="10"/>
                                        </p:tgtEl>
                                      </p:cBhvr>
                                    </p:animEffect>
                                  </p:childTnLst>
                                </p:cTn>
                              </p:par>
                            </p:childTnLst>
                          </p:cTn>
                        </p:par>
                        <p:par>
                          <p:cTn id="42" fill="hold">
                            <p:stCondLst>
                              <p:cond delay="6000"/>
                            </p:stCondLst>
                            <p:childTnLst>
                              <p:par>
                                <p:cTn id="43" presetID="22" presetClass="entr" presetSubtype="8" fill="hold" grpId="0" nodeType="after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ipe(left)">
                                      <p:cBhvr>
                                        <p:cTn id="4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P spid="8" grpId="0" bldLvl="0" animBg="1"/>
      <p:bldP spid="9" grpId="0" bldLvl="0" animBg="1"/>
      <p:bldP spid="10" grpId="0" bldLvl="0" animBg="1"/>
      <p:bldP spid="26" grpId="0" bldLvl="0" animBg="1"/>
      <p:bldP spid="27" grpId="0" bldLvl="0" animBg="1"/>
      <p:bldP spid="28" grpId="0"/>
      <p:bldP spid="30" grpId="0"/>
      <p:bldP spid="31" grpId="0"/>
      <p:bldP spid="32" grpId="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福利制度设计</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福利设计的原则</a:t>
            </a:r>
          </a:p>
        </p:txBody>
      </p:sp>
      <p:graphicFrame>
        <p:nvGraphicFramePr>
          <p:cNvPr id="3" name="图示 2"/>
          <p:cNvGraphicFramePr/>
          <p:nvPr/>
        </p:nvGraphicFramePr>
        <p:xfrm>
          <a:off x="3249930" y="1590675"/>
          <a:ext cx="6231890" cy="432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par>
                                <p:cTn id="8" presetID="2" presetClass="entr" presetSubtype="4"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additive="base">
                                        <p:cTn id="10" dur="500" fill="hold"/>
                                        <p:tgtEl>
                                          <p:spTgt spid="3"/>
                                        </p:tgtEl>
                                        <p:attrNameLst>
                                          <p:attrName>ppt_x</p:attrName>
                                        </p:attrNameLst>
                                      </p:cBhvr>
                                      <p:tavLst>
                                        <p:tav tm="0">
                                          <p:val>
                                            <p:strVal val="#ppt_x"/>
                                          </p:val>
                                        </p:tav>
                                        <p:tav tm="100000">
                                          <p:val>
                                            <p:strVal val="#ppt_x"/>
                                          </p:val>
                                        </p:tav>
                                      </p:tavLst>
                                    </p:anim>
                                    <p:anim calcmode="lin" valueType="num">
                                      <p:cBhvr additive="base">
                                        <p:cTn id="11"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Graphic spid="3" grpId="0">
        <p:bldAsOne/>
      </p:bldGraphic>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福利制度设计</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福利制度的设计步骤</a:t>
            </a:r>
          </a:p>
        </p:txBody>
      </p:sp>
      <p:grpSp>
        <p:nvGrpSpPr>
          <p:cNvPr id="2502" name="Group 17"/>
          <p:cNvGrpSpPr/>
          <p:nvPr/>
        </p:nvGrpSpPr>
        <p:grpSpPr>
          <a:xfrm>
            <a:off x="652325" y="1931156"/>
            <a:ext cx="4539560" cy="2542712"/>
            <a:chOff x="0" y="0"/>
            <a:chExt cx="4539559" cy="2542711"/>
          </a:xfrm>
        </p:grpSpPr>
        <p:grpSp>
          <p:nvGrpSpPr>
            <p:cNvPr id="2483" name="Group 18"/>
            <p:cNvGrpSpPr/>
            <p:nvPr/>
          </p:nvGrpSpPr>
          <p:grpSpPr>
            <a:xfrm>
              <a:off x="232900" y="212069"/>
              <a:ext cx="4087645" cy="2056327"/>
              <a:chOff x="0" y="0"/>
              <a:chExt cx="4087643" cy="2056326"/>
            </a:xfrm>
          </p:grpSpPr>
          <p:sp>
            <p:nvSpPr>
              <p:cNvPr id="2475" name="Freeform 10"/>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moveTo>
                      <a:pt x="611" y="18254"/>
                    </a:moveTo>
                    <a:lnTo>
                      <a:pt x="349" y="18558"/>
                    </a:lnTo>
                    <a:lnTo>
                      <a:pt x="349" y="21296"/>
                    </a:lnTo>
                    <a:lnTo>
                      <a:pt x="611" y="20992"/>
                    </a:lnTo>
                    <a:lnTo>
                      <a:pt x="611" y="18254"/>
                    </a:lnTo>
                    <a:moveTo>
                      <a:pt x="1135" y="17645"/>
                    </a:moveTo>
                    <a:lnTo>
                      <a:pt x="873" y="18254"/>
                    </a:lnTo>
                    <a:lnTo>
                      <a:pt x="873" y="20992"/>
                    </a:lnTo>
                    <a:lnTo>
                      <a:pt x="1135" y="20687"/>
                    </a:lnTo>
                    <a:lnTo>
                      <a:pt x="1135" y="17645"/>
                    </a:lnTo>
                    <a:moveTo>
                      <a:pt x="1644" y="17341"/>
                    </a:moveTo>
                    <a:lnTo>
                      <a:pt x="1396" y="17341"/>
                    </a:lnTo>
                    <a:lnTo>
                      <a:pt x="1396" y="20079"/>
                    </a:lnTo>
                    <a:lnTo>
                      <a:pt x="1658" y="20079"/>
                    </a:lnTo>
                    <a:lnTo>
                      <a:pt x="1644" y="17341"/>
                    </a:lnTo>
                    <a:moveTo>
                      <a:pt x="2167" y="17037"/>
                    </a:moveTo>
                    <a:lnTo>
                      <a:pt x="1905" y="17037"/>
                    </a:lnTo>
                    <a:lnTo>
                      <a:pt x="1920" y="19775"/>
                    </a:lnTo>
                    <a:lnTo>
                      <a:pt x="2196" y="19470"/>
                    </a:lnTo>
                    <a:lnTo>
                      <a:pt x="2167" y="17037"/>
                    </a:lnTo>
                    <a:moveTo>
                      <a:pt x="2705" y="16428"/>
                    </a:moveTo>
                    <a:lnTo>
                      <a:pt x="2429" y="16732"/>
                    </a:lnTo>
                    <a:lnTo>
                      <a:pt x="2458" y="19470"/>
                    </a:lnTo>
                    <a:lnTo>
                      <a:pt x="2720" y="19166"/>
                    </a:lnTo>
                    <a:lnTo>
                      <a:pt x="2705" y="16428"/>
                    </a:lnTo>
                    <a:moveTo>
                      <a:pt x="3229" y="16124"/>
                    </a:moveTo>
                    <a:lnTo>
                      <a:pt x="2967" y="16428"/>
                    </a:lnTo>
                    <a:lnTo>
                      <a:pt x="2982" y="19166"/>
                    </a:lnTo>
                    <a:lnTo>
                      <a:pt x="3244" y="18862"/>
                    </a:lnTo>
                    <a:lnTo>
                      <a:pt x="3229" y="16124"/>
                    </a:lnTo>
                    <a:moveTo>
                      <a:pt x="3753" y="15820"/>
                    </a:moveTo>
                    <a:lnTo>
                      <a:pt x="3491" y="15820"/>
                    </a:lnTo>
                    <a:lnTo>
                      <a:pt x="3505" y="18558"/>
                    </a:lnTo>
                    <a:lnTo>
                      <a:pt x="3767" y="18558"/>
                    </a:lnTo>
                    <a:lnTo>
                      <a:pt x="3753" y="15820"/>
                    </a:lnTo>
                    <a:moveTo>
                      <a:pt x="4276" y="14907"/>
                    </a:moveTo>
                    <a:lnTo>
                      <a:pt x="4015" y="15515"/>
                    </a:lnTo>
                    <a:lnTo>
                      <a:pt x="4029" y="18254"/>
                    </a:lnTo>
                    <a:lnTo>
                      <a:pt x="4291" y="17645"/>
                    </a:lnTo>
                    <a:lnTo>
                      <a:pt x="4276" y="14907"/>
                    </a:lnTo>
                    <a:moveTo>
                      <a:pt x="4800" y="14603"/>
                    </a:moveTo>
                    <a:lnTo>
                      <a:pt x="4538" y="14907"/>
                    </a:lnTo>
                    <a:lnTo>
                      <a:pt x="4553" y="17645"/>
                    </a:lnTo>
                    <a:lnTo>
                      <a:pt x="4815" y="17341"/>
                    </a:lnTo>
                    <a:lnTo>
                      <a:pt x="4800" y="14603"/>
                    </a:lnTo>
                    <a:moveTo>
                      <a:pt x="5324" y="14299"/>
                    </a:moveTo>
                    <a:lnTo>
                      <a:pt x="5062" y="14299"/>
                    </a:lnTo>
                    <a:lnTo>
                      <a:pt x="5076" y="17037"/>
                    </a:lnTo>
                    <a:lnTo>
                      <a:pt x="5338" y="17037"/>
                    </a:lnTo>
                    <a:lnTo>
                      <a:pt x="5324" y="14299"/>
                    </a:lnTo>
                    <a:moveTo>
                      <a:pt x="5847" y="13690"/>
                    </a:moveTo>
                    <a:lnTo>
                      <a:pt x="5585" y="13994"/>
                    </a:lnTo>
                    <a:lnTo>
                      <a:pt x="5600" y="16732"/>
                    </a:lnTo>
                    <a:lnTo>
                      <a:pt x="5862" y="16428"/>
                    </a:lnTo>
                    <a:lnTo>
                      <a:pt x="5847" y="13690"/>
                    </a:lnTo>
                    <a:moveTo>
                      <a:pt x="6371" y="13386"/>
                    </a:moveTo>
                    <a:lnTo>
                      <a:pt x="6109" y="13690"/>
                    </a:lnTo>
                    <a:lnTo>
                      <a:pt x="6124" y="16428"/>
                    </a:lnTo>
                    <a:lnTo>
                      <a:pt x="6385" y="16124"/>
                    </a:lnTo>
                    <a:lnTo>
                      <a:pt x="6371" y="13386"/>
                    </a:lnTo>
                    <a:moveTo>
                      <a:pt x="6895" y="13082"/>
                    </a:moveTo>
                    <a:lnTo>
                      <a:pt x="6633" y="13082"/>
                    </a:lnTo>
                    <a:lnTo>
                      <a:pt x="6647" y="15820"/>
                    </a:lnTo>
                    <a:lnTo>
                      <a:pt x="6909" y="15820"/>
                    </a:lnTo>
                    <a:lnTo>
                      <a:pt x="6895" y="13082"/>
                    </a:lnTo>
                    <a:moveTo>
                      <a:pt x="7418" y="12169"/>
                    </a:moveTo>
                    <a:lnTo>
                      <a:pt x="7156" y="12777"/>
                    </a:lnTo>
                    <a:lnTo>
                      <a:pt x="7185" y="15515"/>
                    </a:lnTo>
                    <a:lnTo>
                      <a:pt x="7447" y="14907"/>
                    </a:lnTo>
                    <a:lnTo>
                      <a:pt x="7418" y="12169"/>
                    </a:lnTo>
                    <a:moveTo>
                      <a:pt x="7956" y="11865"/>
                    </a:moveTo>
                    <a:lnTo>
                      <a:pt x="7680" y="12169"/>
                    </a:lnTo>
                    <a:lnTo>
                      <a:pt x="7709" y="14907"/>
                    </a:lnTo>
                    <a:lnTo>
                      <a:pt x="7956" y="14603"/>
                    </a:lnTo>
                    <a:lnTo>
                      <a:pt x="7956" y="11865"/>
                    </a:lnTo>
                    <a:moveTo>
                      <a:pt x="8480" y="11561"/>
                    </a:moveTo>
                    <a:lnTo>
                      <a:pt x="8218" y="11561"/>
                    </a:lnTo>
                    <a:lnTo>
                      <a:pt x="8218" y="14299"/>
                    </a:lnTo>
                    <a:lnTo>
                      <a:pt x="8480" y="14299"/>
                    </a:lnTo>
                    <a:lnTo>
                      <a:pt x="8480" y="11561"/>
                    </a:lnTo>
                    <a:moveTo>
                      <a:pt x="9004" y="10952"/>
                    </a:moveTo>
                    <a:lnTo>
                      <a:pt x="8742" y="11256"/>
                    </a:lnTo>
                    <a:lnTo>
                      <a:pt x="8742" y="13994"/>
                    </a:lnTo>
                    <a:lnTo>
                      <a:pt x="9004" y="13690"/>
                    </a:lnTo>
                    <a:lnTo>
                      <a:pt x="9004" y="10952"/>
                    </a:lnTo>
                    <a:moveTo>
                      <a:pt x="9527" y="10648"/>
                    </a:moveTo>
                    <a:lnTo>
                      <a:pt x="9265" y="10952"/>
                    </a:lnTo>
                    <a:lnTo>
                      <a:pt x="9265" y="13690"/>
                    </a:lnTo>
                    <a:lnTo>
                      <a:pt x="9527" y="13386"/>
                    </a:lnTo>
                    <a:lnTo>
                      <a:pt x="9527" y="10648"/>
                    </a:lnTo>
                    <a:moveTo>
                      <a:pt x="10051" y="10344"/>
                    </a:moveTo>
                    <a:lnTo>
                      <a:pt x="9789" y="10344"/>
                    </a:lnTo>
                    <a:lnTo>
                      <a:pt x="9789" y="13082"/>
                    </a:lnTo>
                    <a:lnTo>
                      <a:pt x="10051" y="13082"/>
                    </a:lnTo>
                    <a:lnTo>
                      <a:pt x="10051" y="10344"/>
                    </a:lnTo>
                    <a:moveTo>
                      <a:pt x="10575" y="9431"/>
                    </a:moveTo>
                    <a:lnTo>
                      <a:pt x="10313" y="10039"/>
                    </a:lnTo>
                    <a:lnTo>
                      <a:pt x="10313" y="12777"/>
                    </a:lnTo>
                    <a:lnTo>
                      <a:pt x="10575" y="12169"/>
                    </a:lnTo>
                    <a:lnTo>
                      <a:pt x="10575" y="9431"/>
                    </a:lnTo>
                    <a:moveTo>
                      <a:pt x="11098" y="9127"/>
                    </a:moveTo>
                    <a:lnTo>
                      <a:pt x="10836" y="9431"/>
                    </a:lnTo>
                    <a:lnTo>
                      <a:pt x="10836" y="12169"/>
                    </a:lnTo>
                    <a:lnTo>
                      <a:pt x="11098" y="11865"/>
                    </a:lnTo>
                    <a:lnTo>
                      <a:pt x="11098" y="9127"/>
                    </a:lnTo>
                    <a:moveTo>
                      <a:pt x="11622" y="8823"/>
                    </a:moveTo>
                    <a:lnTo>
                      <a:pt x="11360" y="8823"/>
                    </a:lnTo>
                    <a:lnTo>
                      <a:pt x="11360" y="11561"/>
                    </a:lnTo>
                    <a:lnTo>
                      <a:pt x="11622" y="11561"/>
                    </a:lnTo>
                    <a:lnTo>
                      <a:pt x="11622" y="8823"/>
                    </a:lnTo>
                    <a:moveTo>
                      <a:pt x="12145" y="8214"/>
                    </a:moveTo>
                    <a:lnTo>
                      <a:pt x="11884" y="8518"/>
                    </a:lnTo>
                    <a:lnTo>
                      <a:pt x="11884" y="11256"/>
                    </a:lnTo>
                    <a:lnTo>
                      <a:pt x="12145" y="10952"/>
                    </a:lnTo>
                    <a:lnTo>
                      <a:pt x="12145" y="8214"/>
                    </a:lnTo>
                    <a:moveTo>
                      <a:pt x="12669" y="7910"/>
                    </a:moveTo>
                    <a:lnTo>
                      <a:pt x="12407" y="8214"/>
                    </a:lnTo>
                    <a:lnTo>
                      <a:pt x="12407" y="10952"/>
                    </a:lnTo>
                    <a:lnTo>
                      <a:pt x="12669" y="10648"/>
                    </a:lnTo>
                    <a:lnTo>
                      <a:pt x="12669" y="7910"/>
                    </a:lnTo>
                    <a:moveTo>
                      <a:pt x="13207" y="7606"/>
                    </a:moveTo>
                    <a:lnTo>
                      <a:pt x="12931" y="7606"/>
                    </a:lnTo>
                    <a:lnTo>
                      <a:pt x="12931" y="10344"/>
                    </a:lnTo>
                    <a:lnTo>
                      <a:pt x="13207" y="10344"/>
                    </a:lnTo>
                    <a:lnTo>
                      <a:pt x="13207" y="7606"/>
                    </a:lnTo>
                    <a:moveTo>
                      <a:pt x="13731" y="6693"/>
                    </a:moveTo>
                    <a:lnTo>
                      <a:pt x="13469" y="6997"/>
                    </a:lnTo>
                    <a:lnTo>
                      <a:pt x="13469" y="10039"/>
                    </a:lnTo>
                    <a:lnTo>
                      <a:pt x="13731" y="9431"/>
                    </a:lnTo>
                    <a:lnTo>
                      <a:pt x="13731" y="6693"/>
                    </a:lnTo>
                    <a:moveTo>
                      <a:pt x="14255" y="6389"/>
                    </a:moveTo>
                    <a:lnTo>
                      <a:pt x="13993" y="6693"/>
                    </a:lnTo>
                    <a:lnTo>
                      <a:pt x="13993" y="9431"/>
                    </a:lnTo>
                    <a:lnTo>
                      <a:pt x="14255" y="9127"/>
                    </a:lnTo>
                    <a:lnTo>
                      <a:pt x="14255" y="6389"/>
                    </a:lnTo>
                    <a:moveTo>
                      <a:pt x="14778" y="6085"/>
                    </a:moveTo>
                    <a:lnTo>
                      <a:pt x="14516" y="6085"/>
                    </a:lnTo>
                    <a:lnTo>
                      <a:pt x="14516" y="8823"/>
                    </a:lnTo>
                    <a:lnTo>
                      <a:pt x="14778" y="8823"/>
                    </a:lnTo>
                    <a:lnTo>
                      <a:pt x="14778" y="6085"/>
                    </a:lnTo>
                    <a:moveTo>
                      <a:pt x="15302" y="5476"/>
                    </a:moveTo>
                    <a:lnTo>
                      <a:pt x="15040" y="5780"/>
                    </a:lnTo>
                    <a:lnTo>
                      <a:pt x="15040" y="8518"/>
                    </a:lnTo>
                    <a:lnTo>
                      <a:pt x="15302" y="8214"/>
                    </a:lnTo>
                    <a:lnTo>
                      <a:pt x="15302" y="5476"/>
                    </a:lnTo>
                    <a:moveTo>
                      <a:pt x="15825" y="5172"/>
                    </a:moveTo>
                    <a:lnTo>
                      <a:pt x="15564" y="5476"/>
                    </a:lnTo>
                    <a:lnTo>
                      <a:pt x="15564" y="8214"/>
                    </a:lnTo>
                    <a:lnTo>
                      <a:pt x="15825" y="7910"/>
                    </a:lnTo>
                    <a:lnTo>
                      <a:pt x="15825" y="5172"/>
                    </a:lnTo>
                    <a:moveTo>
                      <a:pt x="16349" y="4868"/>
                    </a:moveTo>
                    <a:lnTo>
                      <a:pt x="16087" y="4868"/>
                    </a:lnTo>
                    <a:lnTo>
                      <a:pt x="16087" y="7606"/>
                    </a:lnTo>
                    <a:lnTo>
                      <a:pt x="16349" y="7606"/>
                    </a:lnTo>
                    <a:lnTo>
                      <a:pt x="16349" y="4868"/>
                    </a:lnTo>
                    <a:moveTo>
                      <a:pt x="16873" y="3955"/>
                    </a:moveTo>
                    <a:lnTo>
                      <a:pt x="16611" y="4259"/>
                    </a:lnTo>
                    <a:lnTo>
                      <a:pt x="16611" y="6997"/>
                    </a:lnTo>
                    <a:lnTo>
                      <a:pt x="16873" y="6693"/>
                    </a:lnTo>
                    <a:lnTo>
                      <a:pt x="16873" y="3955"/>
                    </a:lnTo>
                    <a:moveTo>
                      <a:pt x="17396" y="3651"/>
                    </a:moveTo>
                    <a:lnTo>
                      <a:pt x="17135" y="3955"/>
                    </a:lnTo>
                    <a:lnTo>
                      <a:pt x="17135" y="6693"/>
                    </a:lnTo>
                    <a:lnTo>
                      <a:pt x="17396" y="6389"/>
                    </a:lnTo>
                    <a:lnTo>
                      <a:pt x="17396" y="3651"/>
                    </a:lnTo>
                    <a:moveTo>
                      <a:pt x="17920" y="3346"/>
                    </a:moveTo>
                    <a:lnTo>
                      <a:pt x="17658" y="3346"/>
                    </a:lnTo>
                    <a:lnTo>
                      <a:pt x="17658" y="6085"/>
                    </a:lnTo>
                    <a:lnTo>
                      <a:pt x="17920" y="6085"/>
                    </a:lnTo>
                    <a:lnTo>
                      <a:pt x="17920" y="3346"/>
                    </a:lnTo>
                    <a:moveTo>
                      <a:pt x="18458" y="2738"/>
                    </a:moveTo>
                    <a:lnTo>
                      <a:pt x="18196" y="3042"/>
                    </a:lnTo>
                    <a:lnTo>
                      <a:pt x="18196" y="5780"/>
                    </a:lnTo>
                    <a:lnTo>
                      <a:pt x="18458" y="5476"/>
                    </a:lnTo>
                    <a:lnTo>
                      <a:pt x="18458" y="2738"/>
                    </a:lnTo>
                    <a:moveTo>
                      <a:pt x="18982" y="2434"/>
                    </a:moveTo>
                    <a:lnTo>
                      <a:pt x="18720" y="2738"/>
                    </a:lnTo>
                    <a:lnTo>
                      <a:pt x="18720" y="5476"/>
                    </a:lnTo>
                    <a:lnTo>
                      <a:pt x="18982" y="5172"/>
                    </a:lnTo>
                    <a:lnTo>
                      <a:pt x="18982" y="2434"/>
                    </a:lnTo>
                    <a:moveTo>
                      <a:pt x="19505" y="2130"/>
                    </a:moveTo>
                    <a:lnTo>
                      <a:pt x="19244" y="2130"/>
                    </a:lnTo>
                    <a:lnTo>
                      <a:pt x="19244" y="4868"/>
                    </a:lnTo>
                    <a:lnTo>
                      <a:pt x="19505" y="4868"/>
                    </a:lnTo>
                    <a:lnTo>
                      <a:pt x="19505" y="2130"/>
                    </a:lnTo>
                    <a:moveTo>
                      <a:pt x="20029" y="1217"/>
                    </a:moveTo>
                    <a:lnTo>
                      <a:pt x="19767" y="1521"/>
                    </a:lnTo>
                    <a:lnTo>
                      <a:pt x="19767" y="4259"/>
                    </a:lnTo>
                    <a:lnTo>
                      <a:pt x="20029" y="3955"/>
                    </a:lnTo>
                    <a:lnTo>
                      <a:pt x="20029" y="1217"/>
                    </a:lnTo>
                    <a:moveTo>
                      <a:pt x="20553" y="913"/>
                    </a:moveTo>
                    <a:lnTo>
                      <a:pt x="20291" y="1217"/>
                    </a:lnTo>
                    <a:lnTo>
                      <a:pt x="20291" y="3955"/>
                    </a:lnTo>
                    <a:lnTo>
                      <a:pt x="20553" y="3651"/>
                    </a:lnTo>
                    <a:lnTo>
                      <a:pt x="20553" y="913"/>
                    </a:lnTo>
                    <a:moveTo>
                      <a:pt x="21062" y="608"/>
                    </a:moveTo>
                    <a:lnTo>
                      <a:pt x="20800" y="608"/>
                    </a:lnTo>
                    <a:lnTo>
                      <a:pt x="20815" y="3346"/>
                    </a:lnTo>
                    <a:lnTo>
                      <a:pt x="21076" y="3346"/>
                    </a:lnTo>
                    <a:lnTo>
                      <a:pt x="21062" y="608"/>
                    </a:lnTo>
                    <a:moveTo>
                      <a:pt x="21585" y="0"/>
                    </a:moveTo>
                    <a:lnTo>
                      <a:pt x="21324" y="304"/>
                    </a:lnTo>
                    <a:lnTo>
                      <a:pt x="21338" y="3042"/>
                    </a:lnTo>
                    <a:lnTo>
                      <a:pt x="21600" y="2738"/>
                    </a:lnTo>
                    <a:lnTo>
                      <a:pt x="21585" y="0"/>
                    </a:lnTo>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nvGrpSpPr>
              <p:cNvPr id="2482" name="Group 38"/>
              <p:cNvGrpSpPr/>
              <p:nvPr/>
            </p:nvGrpSpPr>
            <p:grpSpPr>
              <a:xfrm>
                <a:off x="-1" y="-1"/>
                <a:ext cx="4087645" cy="2056328"/>
                <a:chOff x="0" y="0"/>
                <a:chExt cx="4087643" cy="2056326"/>
              </a:xfrm>
            </p:grpSpPr>
            <p:sp>
              <p:nvSpPr>
                <p:cNvPr id="2476" name="Freeform 5"/>
                <p:cNvSpPr/>
                <p:nvPr/>
              </p:nvSpPr>
              <p:spPr>
                <a:xfrm>
                  <a:off x="173676" y="115320"/>
                  <a:ext cx="3763911" cy="1925723"/>
                </a:xfrm>
                <a:custGeom>
                  <a:avLst/>
                  <a:gdLst/>
                  <a:ahLst/>
                  <a:cxnLst>
                    <a:cxn ang="0">
                      <a:pos x="wd2" y="hd2"/>
                    </a:cxn>
                    <a:cxn ang="5400000">
                      <a:pos x="wd2" y="hd2"/>
                    </a:cxn>
                    <a:cxn ang="10800000">
                      <a:pos x="wd2" y="hd2"/>
                    </a:cxn>
                    <a:cxn ang="16200000">
                      <a:pos x="wd2" y="hd2"/>
                    </a:cxn>
                  </a:cxnLst>
                  <a:rect l="0" t="0" r="r" b="b"/>
                  <a:pathLst>
                    <a:path w="21600" h="21600" extrusionOk="0">
                      <a:moveTo>
                        <a:pt x="21496" y="21460"/>
                      </a:moveTo>
                      <a:lnTo>
                        <a:pt x="21536" y="21600"/>
                      </a:lnTo>
                      <a:lnTo>
                        <a:pt x="21600" y="21553"/>
                      </a:lnTo>
                      <a:lnTo>
                        <a:pt x="21568" y="21397"/>
                      </a:lnTo>
                      <a:lnTo>
                        <a:pt x="21496" y="21460"/>
                      </a:lnTo>
                      <a:close/>
                      <a:moveTo>
                        <a:pt x="21401" y="20930"/>
                      </a:moveTo>
                      <a:lnTo>
                        <a:pt x="21456" y="21195"/>
                      </a:lnTo>
                      <a:lnTo>
                        <a:pt x="21520" y="21132"/>
                      </a:lnTo>
                      <a:lnTo>
                        <a:pt x="21464" y="20868"/>
                      </a:lnTo>
                      <a:lnTo>
                        <a:pt x="21401" y="20930"/>
                      </a:lnTo>
                      <a:close/>
                      <a:moveTo>
                        <a:pt x="21305" y="20400"/>
                      </a:moveTo>
                      <a:lnTo>
                        <a:pt x="21345" y="20665"/>
                      </a:lnTo>
                      <a:lnTo>
                        <a:pt x="21417" y="20618"/>
                      </a:lnTo>
                      <a:lnTo>
                        <a:pt x="21369" y="20353"/>
                      </a:lnTo>
                      <a:lnTo>
                        <a:pt x="21305" y="20400"/>
                      </a:lnTo>
                      <a:close/>
                      <a:moveTo>
                        <a:pt x="21193" y="19870"/>
                      </a:moveTo>
                      <a:lnTo>
                        <a:pt x="21249" y="20135"/>
                      </a:lnTo>
                      <a:lnTo>
                        <a:pt x="21321" y="20088"/>
                      </a:lnTo>
                      <a:lnTo>
                        <a:pt x="21265" y="19823"/>
                      </a:lnTo>
                      <a:lnTo>
                        <a:pt x="21193" y="19870"/>
                      </a:lnTo>
                      <a:close/>
                      <a:moveTo>
                        <a:pt x="21098" y="19340"/>
                      </a:moveTo>
                      <a:lnTo>
                        <a:pt x="21146" y="19605"/>
                      </a:lnTo>
                      <a:lnTo>
                        <a:pt x="21209" y="19558"/>
                      </a:lnTo>
                      <a:lnTo>
                        <a:pt x="21169" y="19294"/>
                      </a:lnTo>
                      <a:lnTo>
                        <a:pt x="21098" y="19340"/>
                      </a:lnTo>
                      <a:close/>
                      <a:moveTo>
                        <a:pt x="20994" y="18810"/>
                      </a:moveTo>
                      <a:lnTo>
                        <a:pt x="21042" y="19075"/>
                      </a:lnTo>
                      <a:lnTo>
                        <a:pt x="21114" y="19029"/>
                      </a:lnTo>
                      <a:lnTo>
                        <a:pt x="21058" y="18764"/>
                      </a:lnTo>
                      <a:lnTo>
                        <a:pt x="20994" y="18810"/>
                      </a:lnTo>
                      <a:close/>
                      <a:moveTo>
                        <a:pt x="20898" y="18296"/>
                      </a:moveTo>
                      <a:lnTo>
                        <a:pt x="20938" y="18545"/>
                      </a:lnTo>
                      <a:lnTo>
                        <a:pt x="21018" y="18499"/>
                      </a:lnTo>
                      <a:lnTo>
                        <a:pt x="20962" y="18234"/>
                      </a:lnTo>
                      <a:lnTo>
                        <a:pt x="20898" y="18296"/>
                      </a:lnTo>
                      <a:close/>
                      <a:moveTo>
                        <a:pt x="20787" y="17766"/>
                      </a:moveTo>
                      <a:lnTo>
                        <a:pt x="20843" y="18031"/>
                      </a:lnTo>
                      <a:lnTo>
                        <a:pt x="20906" y="17969"/>
                      </a:lnTo>
                      <a:lnTo>
                        <a:pt x="20858" y="17704"/>
                      </a:lnTo>
                      <a:lnTo>
                        <a:pt x="20787" y="17766"/>
                      </a:lnTo>
                      <a:close/>
                      <a:moveTo>
                        <a:pt x="20691" y="17236"/>
                      </a:moveTo>
                      <a:lnTo>
                        <a:pt x="20747" y="17501"/>
                      </a:lnTo>
                      <a:lnTo>
                        <a:pt x="20811" y="17439"/>
                      </a:lnTo>
                      <a:lnTo>
                        <a:pt x="20763" y="17174"/>
                      </a:lnTo>
                      <a:lnTo>
                        <a:pt x="20691" y="17236"/>
                      </a:lnTo>
                      <a:close/>
                      <a:moveTo>
                        <a:pt x="20595" y="16706"/>
                      </a:moveTo>
                      <a:lnTo>
                        <a:pt x="20635" y="16971"/>
                      </a:lnTo>
                      <a:lnTo>
                        <a:pt x="20707" y="16925"/>
                      </a:lnTo>
                      <a:lnTo>
                        <a:pt x="20651" y="16660"/>
                      </a:lnTo>
                      <a:lnTo>
                        <a:pt x="20595" y="16706"/>
                      </a:lnTo>
                      <a:close/>
                      <a:moveTo>
                        <a:pt x="20484" y="16177"/>
                      </a:moveTo>
                      <a:lnTo>
                        <a:pt x="20540" y="16442"/>
                      </a:lnTo>
                      <a:lnTo>
                        <a:pt x="20611" y="16395"/>
                      </a:lnTo>
                      <a:lnTo>
                        <a:pt x="20555" y="16130"/>
                      </a:lnTo>
                      <a:lnTo>
                        <a:pt x="20484" y="16177"/>
                      </a:lnTo>
                      <a:close/>
                      <a:moveTo>
                        <a:pt x="20388" y="15647"/>
                      </a:moveTo>
                      <a:lnTo>
                        <a:pt x="20436" y="15912"/>
                      </a:lnTo>
                      <a:lnTo>
                        <a:pt x="20500" y="15865"/>
                      </a:lnTo>
                      <a:lnTo>
                        <a:pt x="20460" y="15600"/>
                      </a:lnTo>
                      <a:lnTo>
                        <a:pt x="20388" y="15647"/>
                      </a:lnTo>
                      <a:close/>
                      <a:moveTo>
                        <a:pt x="20284" y="15117"/>
                      </a:moveTo>
                      <a:lnTo>
                        <a:pt x="20340" y="15382"/>
                      </a:lnTo>
                      <a:lnTo>
                        <a:pt x="20404" y="15335"/>
                      </a:lnTo>
                      <a:lnTo>
                        <a:pt x="20348" y="15070"/>
                      </a:lnTo>
                      <a:lnTo>
                        <a:pt x="20284" y="15117"/>
                      </a:lnTo>
                      <a:close/>
                      <a:moveTo>
                        <a:pt x="20189" y="14603"/>
                      </a:moveTo>
                      <a:lnTo>
                        <a:pt x="20229" y="14852"/>
                      </a:lnTo>
                      <a:lnTo>
                        <a:pt x="20300" y="14805"/>
                      </a:lnTo>
                      <a:lnTo>
                        <a:pt x="20252" y="14556"/>
                      </a:lnTo>
                      <a:lnTo>
                        <a:pt x="20189" y="14603"/>
                      </a:lnTo>
                      <a:close/>
                      <a:moveTo>
                        <a:pt x="20077" y="14073"/>
                      </a:moveTo>
                      <a:lnTo>
                        <a:pt x="20133" y="14338"/>
                      </a:lnTo>
                      <a:lnTo>
                        <a:pt x="20197" y="14291"/>
                      </a:lnTo>
                      <a:lnTo>
                        <a:pt x="20149" y="14026"/>
                      </a:lnTo>
                      <a:lnTo>
                        <a:pt x="20077" y="14073"/>
                      </a:lnTo>
                      <a:close/>
                      <a:moveTo>
                        <a:pt x="19981" y="13543"/>
                      </a:moveTo>
                      <a:lnTo>
                        <a:pt x="20037" y="13808"/>
                      </a:lnTo>
                      <a:lnTo>
                        <a:pt x="20093" y="13777"/>
                      </a:lnTo>
                      <a:lnTo>
                        <a:pt x="20053" y="13512"/>
                      </a:lnTo>
                      <a:lnTo>
                        <a:pt x="19981" y="13543"/>
                      </a:lnTo>
                      <a:close/>
                      <a:moveTo>
                        <a:pt x="19878" y="13013"/>
                      </a:moveTo>
                      <a:lnTo>
                        <a:pt x="19926" y="13278"/>
                      </a:lnTo>
                      <a:lnTo>
                        <a:pt x="19997" y="13247"/>
                      </a:lnTo>
                      <a:lnTo>
                        <a:pt x="19942" y="12982"/>
                      </a:lnTo>
                      <a:lnTo>
                        <a:pt x="19878" y="13013"/>
                      </a:lnTo>
                      <a:close/>
                      <a:moveTo>
                        <a:pt x="19782" y="12499"/>
                      </a:moveTo>
                      <a:lnTo>
                        <a:pt x="19830" y="12764"/>
                      </a:lnTo>
                      <a:lnTo>
                        <a:pt x="19902" y="12717"/>
                      </a:lnTo>
                      <a:lnTo>
                        <a:pt x="19846" y="12452"/>
                      </a:lnTo>
                      <a:lnTo>
                        <a:pt x="19782" y="12499"/>
                      </a:lnTo>
                      <a:close/>
                      <a:moveTo>
                        <a:pt x="19670" y="11969"/>
                      </a:moveTo>
                      <a:lnTo>
                        <a:pt x="19726" y="12234"/>
                      </a:lnTo>
                      <a:lnTo>
                        <a:pt x="19790" y="12187"/>
                      </a:lnTo>
                      <a:lnTo>
                        <a:pt x="19742" y="11922"/>
                      </a:lnTo>
                      <a:lnTo>
                        <a:pt x="19670" y="11969"/>
                      </a:lnTo>
                      <a:close/>
                      <a:moveTo>
                        <a:pt x="19575" y="11455"/>
                      </a:moveTo>
                      <a:lnTo>
                        <a:pt x="19631" y="11704"/>
                      </a:lnTo>
                      <a:lnTo>
                        <a:pt x="19694" y="11657"/>
                      </a:lnTo>
                      <a:lnTo>
                        <a:pt x="19639" y="11392"/>
                      </a:lnTo>
                      <a:lnTo>
                        <a:pt x="19575" y="11455"/>
                      </a:lnTo>
                      <a:close/>
                      <a:moveTo>
                        <a:pt x="19479" y="10925"/>
                      </a:moveTo>
                      <a:lnTo>
                        <a:pt x="19519" y="11190"/>
                      </a:lnTo>
                      <a:lnTo>
                        <a:pt x="19591" y="11127"/>
                      </a:lnTo>
                      <a:lnTo>
                        <a:pt x="19543" y="10862"/>
                      </a:lnTo>
                      <a:lnTo>
                        <a:pt x="19479" y="10925"/>
                      </a:lnTo>
                      <a:close/>
                      <a:moveTo>
                        <a:pt x="19367" y="10395"/>
                      </a:moveTo>
                      <a:lnTo>
                        <a:pt x="19423" y="10660"/>
                      </a:lnTo>
                      <a:lnTo>
                        <a:pt x="19495" y="10597"/>
                      </a:lnTo>
                      <a:lnTo>
                        <a:pt x="19439" y="10332"/>
                      </a:lnTo>
                      <a:lnTo>
                        <a:pt x="19367" y="10395"/>
                      </a:lnTo>
                      <a:close/>
                      <a:moveTo>
                        <a:pt x="19272" y="9865"/>
                      </a:moveTo>
                      <a:lnTo>
                        <a:pt x="19320" y="10130"/>
                      </a:lnTo>
                      <a:lnTo>
                        <a:pt x="19383" y="10083"/>
                      </a:lnTo>
                      <a:lnTo>
                        <a:pt x="19344" y="9818"/>
                      </a:lnTo>
                      <a:lnTo>
                        <a:pt x="19272" y="9865"/>
                      </a:lnTo>
                      <a:close/>
                      <a:moveTo>
                        <a:pt x="19168" y="9335"/>
                      </a:moveTo>
                      <a:lnTo>
                        <a:pt x="19224" y="9600"/>
                      </a:lnTo>
                      <a:lnTo>
                        <a:pt x="19288" y="9553"/>
                      </a:lnTo>
                      <a:lnTo>
                        <a:pt x="19232" y="9288"/>
                      </a:lnTo>
                      <a:lnTo>
                        <a:pt x="19168" y="9335"/>
                      </a:lnTo>
                      <a:close/>
                      <a:moveTo>
                        <a:pt x="19072" y="8805"/>
                      </a:moveTo>
                      <a:lnTo>
                        <a:pt x="19112" y="9070"/>
                      </a:lnTo>
                      <a:lnTo>
                        <a:pt x="19192" y="9023"/>
                      </a:lnTo>
                      <a:lnTo>
                        <a:pt x="19136" y="8758"/>
                      </a:lnTo>
                      <a:lnTo>
                        <a:pt x="19072" y="8805"/>
                      </a:lnTo>
                      <a:close/>
                      <a:moveTo>
                        <a:pt x="18961" y="8275"/>
                      </a:moveTo>
                      <a:lnTo>
                        <a:pt x="19017" y="8540"/>
                      </a:lnTo>
                      <a:lnTo>
                        <a:pt x="19080" y="8494"/>
                      </a:lnTo>
                      <a:lnTo>
                        <a:pt x="19033" y="8229"/>
                      </a:lnTo>
                      <a:lnTo>
                        <a:pt x="18961" y="8275"/>
                      </a:lnTo>
                      <a:close/>
                      <a:moveTo>
                        <a:pt x="18865" y="7761"/>
                      </a:moveTo>
                      <a:lnTo>
                        <a:pt x="18921" y="8010"/>
                      </a:lnTo>
                      <a:lnTo>
                        <a:pt x="18985" y="7964"/>
                      </a:lnTo>
                      <a:lnTo>
                        <a:pt x="18937" y="7699"/>
                      </a:lnTo>
                      <a:lnTo>
                        <a:pt x="18865" y="7761"/>
                      </a:lnTo>
                      <a:close/>
                      <a:moveTo>
                        <a:pt x="18761" y="7231"/>
                      </a:moveTo>
                      <a:lnTo>
                        <a:pt x="18809" y="7496"/>
                      </a:lnTo>
                      <a:lnTo>
                        <a:pt x="18881" y="7434"/>
                      </a:lnTo>
                      <a:lnTo>
                        <a:pt x="18825" y="7169"/>
                      </a:lnTo>
                      <a:lnTo>
                        <a:pt x="18761" y="7231"/>
                      </a:lnTo>
                      <a:close/>
                      <a:moveTo>
                        <a:pt x="18666" y="6701"/>
                      </a:moveTo>
                      <a:lnTo>
                        <a:pt x="18714" y="6966"/>
                      </a:lnTo>
                      <a:lnTo>
                        <a:pt x="18785" y="6904"/>
                      </a:lnTo>
                      <a:lnTo>
                        <a:pt x="18730" y="6639"/>
                      </a:lnTo>
                      <a:lnTo>
                        <a:pt x="18666" y="6701"/>
                      </a:lnTo>
                      <a:close/>
                      <a:moveTo>
                        <a:pt x="18522" y="6312"/>
                      </a:moveTo>
                      <a:lnTo>
                        <a:pt x="18602" y="6390"/>
                      </a:lnTo>
                      <a:lnTo>
                        <a:pt x="18610" y="6436"/>
                      </a:lnTo>
                      <a:lnTo>
                        <a:pt x="18674" y="6390"/>
                      </a:lnTo>
                      <a:lnTo>
                        <a:pt x="18658" y="6281"/>
                      </a:lnTo>
                      <a:lnTo>
                        <a:pt x="18546" y="6187"/>
                      </a:lnTo>
                      <a:lnTo>
                        <a:pt x="18522" y="6312"/>
                      </a:lnTo>
                      <a:close/>
                      <a:moveTo>
                        <a:pt x="18259" y="6094"/>
                      </a:moveTo>
                      <a:lnTo>
                        <a:pt x="18395" y="6203"/>
                      </a:lnTo>
                      <a:lnTo>
                        <a:pt x="18427" y="6078"/>
                      </a:lnTo>
                      <a:lnTo>
                        <a:pt x="18291" y="5984"/>
                      </a:lnTo>
                      <a:lnTo>
                        <a:pt x="18259" y="6094"/>
                      </a:lnTo>
                      <a:close/>
                      <a:moveTo>
                        <a:pt x="17988" y="5891"/>
                      </a:moveTo>
                      <a:lnTo>
                        <a:pt x="18124" y="6000"/>
                      </a:lnTo>
                      <a:lnTo>
                        <a:pt x="18155" y="5875"/>
                      </a:lnTo>
                      <a:lnTo>
                        <a:pt x="18020" y="5766"/>
                      </a:lnTo>
                      <a:lnTo>
                        <a:pt x="17988" y="5891"/>
                      </a:lnTo>
                      <a:close/>
                      <a:moveTo>
                        <a:pt x="17725" y="5673"/>
                      </a:moveTo>
                      <a:lnTo>
                        <a:pt x="17860" y="5782"/>
                      </a:lnTo>
                      <a:lnTo>
                        <a:pt x="17884" y="5657"/>
                      </a:lnTo>
                      <a:lnTo>
                        <a:pt x="17749" y="5548"/>
                      </a:lnTo>
                      <a:lnTo>
                        <a:pt x="17725" y="5673"/>
                      </a:lnTo>
                      <a:close/>
                      <a:moveTo>
                        <a:pt x="17462" y="5470"/>
                      </a:moveTo>
                      <a:lnTo>
                        <a:pt x="17597" y="5579"/>
                      </a:lnTo>
                      <a:lnTo>
                        <a:pt x="17621" y="5455"/>
                      </a:lnTo>
                      <a:lnTo>
                        <a:pt x="17486" y="5345"/>
                      </a:lnTo>
                      <a:lnTo>
                        <a:pt x="17462" y="5470"/>
                      </a:lnTo>
                      <a:close/>
                      <a:moveTo>
                        <a:pt x="17191" y="5252"/>
                      </a:moveTo>
                      <a:lnTo>
                        <a:pt x="17326" y="5361"/>
                      </a:lnTo>
                      <a:lnTo>
                        <a:pt x="17350" y="5236"/>
                      </a:lnTo>
                      <a:lnTo>
                        <a:pt x="17215" y="5127"/>
                      </a:lnTo>
                      <a:lnTo>
                        <a:pt x="17191" y="5252"/>
                      </a:lnTo>
                      <a:close/>
                      <a:moveTo>
                        <a:pt x="16920" y="5049"/>
                      </a:moveTo>
                      <a:lnTo>
                        <a:pt x="17055" y="5158"/>
                      </a:lnTo>
                      <a:lnTo>
                        <a:pt x="17087" y="5034"/>
                      </a:lnTo>
                      <a:lnTo>
                        <a:pt x="16951" y="4925"/>
                      </a:lnTo>
                      <a:lnTo>
                        <a:pt x="16920" y="5049"/>
                      </a:lnTo>
                      <a:close/>
                      <a:moveTo>
                        <a:pt x="16656" y="4831"/>
                      </a:moveTo>
                      <a:lnTo>
                        <a:pt x="16792" y="4940"/>
                      </a:lnTo>
                      <a:lnTo>
                        <a:pt x="16824" y="4816"/>
                      </a:lnTo>
                      <a:lnTo>
                        <a:pt x="16688" y="4706"/>
                      </a:lnTo>
                      <a:lnTo>
                        <a:pt x="16656" y="4831"/>
                      </a:lnTo>
                      <a:close/>
                      <a:moveTo>
                        <a:pt x="16393" y="4629"/>
                      </a:moveTo>
                      <a:lnTo>
                        <a:pt x="16529" y="4722"/>
                      </a:lnTo>
                      <a:lnTo>
                        <a:pt x="16553" y="4613"/>
                      </a:lnTo>
                      <a:lnTo>
                        <a:pt x="16417" y="4504"/>
                      </a:lnTo>
                      <a:lnTo>
                        <a:pt x="16393" y="4629"/>
                      </a:lnTo>
                      <a:close/>
                      <a:moveTo>
                        <a:pt x="16122" y="4410"/>
                      </a:moveTo>
                      <a:lnTo>
                        <a:pt x="16258" y="4519"/>
                      </a:lnTo>
                      <a:lnTo>
                        <a:pt x="16282" y="4395"/>
                      </a:lnTo>
                      <a:lnTo>
                        <a:pt x="16146" y="4286"/>
                      </a:lnTo>
                      <a:lnTo>
                        <a:pt x="16122" y="4410"/>
                      </a:lnTo>
                      <a:close/>
                      <a:moveTo>
                        <a:pt x="15859" y="4208"/>
                      </a:moveTo>
                      <a:lnTo>
                        <a:pt x="15995" y="4301"/>
                      </a:lnTo>
                      <a:lnTo>
                        <a:pt x="16019" y="4177"/>
                      </a:lnTo>
                      <a:lnTo>
                        <a:pt x="15883" y="4083"/>
                      </a:lnTo>
                      <a:lnTo>
                        <a:pt x="15859" y="4208"/>
                      </a:lnTo>
                      <a:close/>
                      <a:moveTo>
                        <a:pt x="15588" y="3990"/>
                      </a:moveTo>
                      <a:lnTo>
                        <a:pt x="15724" y="4099"/>
                      </a:lnTo>
                      <a:lnTo>
                        <a:pt x="15755" y="3974"/>
                      </a:lnTo>
                      <a:lnTo>
                        <a:pt x="15620" y="3865"/>
                      </a:lnTo>
                      <a:lnTo>
                        <a:pt x="15588" y="3990"/>
                      </a:lnTo>
                      <a:close/>
                      <a:moveTo>
                        <a:pt x="15333" y="3771"/>
                      </a:moveTo>
                      <a:lnTo>
                        <a:pt x="15452" y="3881"/>
                      </a:lnTo>
                      <a:lnTo>
                        <a:pt x="15484" y="3756"/>
                      </a:lnTo>
                      <a:lnTo>
                        <a:pt x="15357" y="3662"/>
                      </a:lnTo>
                      <a:lnTo>
                        <a:pt x="15333" y="3771"/>
                      </a:lnTo>
                      <a:close/>
                      <a:moveTo>
                        <a:pt x="15062" y="3569"/>
                      </a:moveTo>
                      <a:lnTo>
                        <a:pt x="15197" y="3678"/>
                      </a:lnTo>
                      <a:lnTo>
                        <a:pt x="15221" y="3553"/>
                      </a:lnTo>
                      <a:lnTo>
                        <a:pt x="15086" y="3444"/>
                      </a:lnTo>
                      <a:lnTo>
                        <a:pt x="15062" y="3569"/>
                      </a:lnTo>
                      <a:close/>
                      <a:moveTo>
                        <a:pt x="14791" y="3351"/>
                      </a:moveTo>
                      <a:lnTo>
                        <a:pt x="14926" y="3460"/>
                      </a:lnTo>
                      <a:lnTo>
                        <a:pt x="14950" y="3335"/>
                      </a:lnTo>
                      <a:lnTo>
                        <a:pt x="14815" y="3242"/>
                      </a:lnTo>
                      <a:lnTo>
                        <a:pt x="14791" y="3351"/>
                      </a:lnTo>
                      <a:close/>
                      <a:moveTo>
                        <a:pt x="14528" y="3148"/>
                      </a:moveTo>
                      <a:lnTo>
                        <a:pt x="14655" y="3257"/>
                      </a:lnTo>
                      <a:lnTo>
                        <a:pt x="14679" y="3132"/>
                      </a:lnTo>
                      <a:lnTo>
                        <a:pt x="14559" y="3023"/>
                      </a:lnTo>
                      <a:lnTo>
                        <a:pt x="14528" y="3148"/>
                      </a:lnTo>
                      <a:close/>
                      <a:moveTo>
                        <a:pt x="14256" y="2930"/>
                      </a:moveTo>
                      <a:lnTo>
                        <a:pt x="14392" y="3039"/>
                      </a:lnTo>
                      <a:lnTo>
                        <a:pt x="14424" y="2914"/>
                      </a:lnTo>
                      <a:lnTo>
                        <a:pt x="14288" y="2805"/>
                      </a:lnTo>
                      <a:lnTo>
                        <a:pt x="14256" y="2930"/>
                      </a:lnTo>
                      <a:close/>
                      <a:moveTo>
                        <a:pt x="13985" y="2727"/>
                      </a:moveTo>
                      <a:lnTo>
                        <a:pt x="14121" y="2836"/>
                      </a:lnTo>
                      <a:lnTo>
                        <a:pt x="14153" y="2712"/>
                      </a:lnTo>
                      <a:lnTo>
                        <a:pt x="14017" y="2587"/>
                      </a:lnTo>
                      <a:lnTo>
                        <a:pt x="13985" y="2727"/>
                      </a:lnTo>
                      <a:close/>
                      <a:moveTo>
                        <a:pt x="13730" y="2509"/>
                      </a:moveTo>
                      <a:lnTo>
                        <a:pt x="13858" y="2618"/>
                      </a:lnTo>
                      <a:lnTo>
                        <a:pt x="13882" y="2478"/>
                      </a:lnTo>
                      <a:lnTo>
                        <a:pt x="13754" y="2369"/>
                      </a:lnTo>
                      <a:lnTo>
                        <a:pt x="13730" y="2509"/>
                      </a:lnTo>
                      <a:close/>
                      <a:moveTo>
                        <a:pt x="13459" y="2306"/>
                      </a:moveTo>
                      <a:lnTo>
                        <a:pt x="13595" y="2400"/>
                      </a:lnTo>
                      <a:lnTo>
                        <a:pt x="13619" y="2260"/>
                      </a:lnTo>
                      <a:lnTo>
                        <a:pt x="13483" y="2166"/>
                      </a:lnTo>
                      <a:lnTo>
                        <a:pt x="13459" y="2306"/>
                      </a:lnTo>
                      <a:close/>
                      <a:moveTo>
                        <a:pt x="13188" y="2088"/>
                      </a:moveTo>
                      <a:lnTo>
                        <a:pt x="13324" y="2197"/>
                      </a:lnTo>
                      <a:lnTo>
                        <a:pt x="13348" y="2057"/>
                      </a:lnTo>
                      <a:lnTo>
                        <a:pt x="13212" y="1948"/>
                      </a:lnTo>
                      <a:lnTo>
                        <a:pt x="13188" y="2088"/>
                      </a:lnTo>
                      <a:close/>
                      <a:moveTo>
                        <a:pt x="12925" y="1886"/>
                      </a:moveTo>
                      <a:lnTo>
                        <a:pt x="13052" y="1979"/>
                      </a:lnTo>
                      <a:lnTo>
                        <a:pt x="13076" y="1839"/>
                      </a:lnTo>
                      <a:lnTo>
                        <a:pt x="12957" y="1745"/>
                      </a:lnTo>
                      <a:lnTo>
                        <a:pt x="12925" y="1886"/>
                      </a:lnTo>
                      <a:close/>
                      <a:moveTo>
                        <a:pt x="12654" y="1668"/>
                      </a:moveTo>
                      <a:lnTo>
                        <a:pt x="12789" y="1777"/>
                      </a:lnTo>
                      <a:lnTo>
                        <a:pt x="12821" y="1636"/>
                      </a:lnTo>
                      <a:lnTo>
                        <a:pt x="12686" y="1527"/>
                      </a:lnTo>
                      <a:lnTo>
                        <a:pt x="12654" y="1668"/>
                      </a:lnTo>
                      <a:close/>
                      <a:moveTo>
                        <a:pt x="12391" y="1465"/>
                      </a:moveTo>
                      <a:lnTo>
                        <a:pt x="12526" y="1558"/>
                      </a:lnTo>
                      <a:lnTo>
                        <a:pt x="12550" y="1418"/>
                      </a:lnTo>
                      <a:lnTo>
                        <a:pt x="12415" y="1309"/>
                      </a:lnTo>
                      <a:lnTo>
                        <a:pt x="12391" y="1465"/>
                      </a:lnTo>
                      <a:close/>
                      <a:moveTo>
                        <a:pt x="12128" y="1247"/>
                      </a:moveTo>
                      <a:lnTo>
                        <a:pt x="12263" y="1356"/>
                      </a:lnTo>
                      <a:lnTo>
                        <a:pt x="12287" y="1216"/>
                      </a:lnTo>
                      <a:lnTo>
                        <a:pt x="12151" y="1106"/>
                      </a:lnTo>
                      <a:lnTo>
                        <a:pt x="12128" y="1247"/>
                      </a:lnTo>
                      <a:close/>
                      <a:moveTo>
                        <a:pt x="11856" y="1029"/>
                      </a:moveTo>
                      <a:lnTo>
                        <a:pt x="11992" y="1138"/>
                      </a:lnTo>
                      <a:lnTo>
                        <a:pt x="12016" y="997"/>
                      </a:lnTo>
                      <a:lnTo>
                        <a:pt x="11880" y="888"/>
                      </a:lnTo>
                      <a:lnTo>
                        <a:pt x="11856" y="1029"/>
                      </a:lnTo>
                      <a:close/>
                      <a:moveTo>
                        <a:pt x="11585" y="826"/>
                      </a:moveTo>
                      <a:lnTo>
                        <a:pt x="11721" y="935"/>
                      </a:lnTo>
                      <a:lnTo>
                        <a:pt x="11753" y="795"/>
                      </a:lnTo>
                      <a:lnTo>
                        <a:pt x="11617" y="686"/>
                      </a:lnTo>
                      <a:lnTo>
                        <a:pt x="11585" y="826"/>
                      </a:lnTo>
                      <a:close/>
                      <a:moveTo>
                        <a:pt x="11322" y="608"/>
                      </a:moveTo>
                      <a:lnTo>
                        <a:pt x="11458" y="717"/>
                      </a:lnTo>
                      <a:lnTo>
                        <a:pt x="11490" y="577"/>
                      </a:lnTo>
                      <a:lnTo>
                        <a:pt x="11354" y="468"/>
                      </a:lnTo>
                      <a:lnTo>
                        <a:pt x="11322" y="608"/>
                      </a:lnTo>
                      <a:close/>
                      <a:moveTo>
                        <a:pt x="11059" y="405"/>
                      </a:moveTo>
                      <a:lnTo>
                        <a:pt x="11195" y="514"/>
                      </a:lnTo>
                      <a:lnTo>
                        <a:pt x="11219" y="374"/>
                      </a:lnTo>
                      <a:lnTo>
                        <a:pt x="11083" y="265"/>
                      </a:lnTo>
                      <a:lnTo>
                        <a:pt x="11059" y="405"/>
                      </a:lnTo>
                      <a:close/>
                      <a:moveTo>
                        <a:pt x="10788" y="187"/>
                      </a:moveTo>
                      <a:lnTo>
                        <a:pt x="10924" y="296"/>
                      </a:lnTo>
                      <a:lnTo>
                        <a:pt x="10948" y="156"/>
                      </a:lnTo>
                      <a:lnTo>
                        <a:pt x="10812" y="47"/>
                      </a:lnTo>
                      <a:lnTo>
                        <a:pt x="10788" y="187"/>
                      </a:lnTo>
                      <a:close/>
                      <a:moveTo>
                        <a:pt x="10541" y="234"/>
                      </a:moveTo>
                      <a:lnTo>
                        <a:pt x="10676" y="140"/>
                      </a:lnTo>
                      <a:lnTo>
                        <a:pt x="10660" y="0"/>
                      </a:lnTo>
                      <a:lnTo>
                        <a:pt x="10525" y="109"/>
                      </a:lnTo>
                      <a:lnTo>
                        <a:pt x="10541" y="234"/>
                      </a:lnTo>
                      <a:close/>
                      <a:moveTo>
                        <a:pt x="10270" y="421"/>
                      </a:moveTo>
                      <a:lnTo>
                        <a:pt x="10405" y="327"/>
                      </a:lnTo>
                      <a:lnTo>
                        <a:pt x="10389" y="187"/>
                      </a:lnTo>
                      <a:lnTo>
                        <a:pt x="10254" y="296"/>
                      </a:lnTo>
                      <a:lnTo>
                        <a:pt x="10270" y="421"/>
                      </a:lnTo>
                      <a:close/>
                      <a:moveTo>
                        <a:pt x="10007" y="608"/>
                      </a:moveTo>
                      <a:lnTo>
                        <a:pt x="10142" y="530"/>
                      </a:lnTo>
                      <a:lnTo>
                        <a:pt x="10118" y="390"/>
                      </a:lnTo>
                      <a:lnTo>
                        <a:pt x="9983" y="483"/>
                      </a:lnTo>
                      <a:lnTo>
                        <a:pt x="10007" y="608"/>
                      </a:lnTo>
                      <a:close/>
                      <a:moveTo>
                        <a:pt x="9736" y="810"/>
                      </a:moveTo>
                      <a:lnTo>
                        <a:pt x="9871" y="717"/>
                      </a:lnTo>
                      <a:lnTo>
                        <a:pt x="9847" y="577"/>
                      </a:lnTo>
                      <a:lnTo>
                        <a:pt x="9720" y="686"/>
                      </a:lnTo>
                      <a:lnTo>
                        <a:pt x="9736" y="810"/>
                      </a:lnTo>
                      <a:close/>
                      <a:moveTo>
                        <a:pt x="9464" y="997"/>
                      </a:moveTo>
                      <a:lnTo>
                        <a:pt x="9600" y="919"/>
                      </a:lnTo>
                      <a:lnTo>
                        <a:pt x="9584" y="779"/>
                      </a:lnTo>
                      <a:lnTo>
                        <a:pt x="9449" y="873"/>
                      </a:lnTo>
                      <a:lnTo>
                        <a:pt x="9464" y="997"/>
                      </a:lnTo>
                      <a:close/>
                      <a:moveTo>
                        <a:pt x="9193" y="1200"/>
                      </a:moveTo>
                      <a:lnTo>
                        <a:pt x="9329" y="1106"/>
                      </a:lnTo>
                      <a:lnTo>
                        <a:pt x="9313" y="966"/>
                      </a:lnTo>
                      <a:lnTo>
                        <a:pt x="9177" y="1075"/>
                      </a:lnTo>
                      <a:lnTo>
                        <a:pt x="9193" y="1200"/>
                      </a:lnTo>
                      <a:close/>
                      <a:moveTo>
                        <a:pt x="8922" y="1387"/>
                      </a:moveTo>
                      <a:lnTo>
                        <a:pt x="9058" y="1294"/>
                      </a:lnTo>
                      <a:lnTo>
                        <a:pt x="9034" y="1153"/>
                      </a:lnTo>
                      <a:lnTo>
                        <a:pt x="8898" y="1262"/>
                      </a:lnTo>
                      <a:lnTo>
                        <a:pt x="8922" y="1387"/>
                      </a:lnTo>
                      <a:close/>
                      <a:moveTo>
                        <a:pt x="8651" y="1574"/>
                      </a:moveTo>
                      <a:lnTo>
                        <a:pt x="8787" y="1496"/>
                      </a:lnTo>
                      <a:lnTo>
                        <a:pt x="8763" y="1356"/>
                      </a:lnTo>
                      <a:lnTo>
                        <a:pt x="8627" y="1465"/>
                      </a:lnTo>
                      <a:lnTo>
                        <a:pt x="8651" y="1574"/>
                      </a:lnTo>
                      <a:close/>
                      <a:moveTo>
                        <a:pt x="8388" y="1777"/>
                      </a:moveTo>
                      <a:lnTo>
                        <a:pt x="8524" y="1683"/>
                      </a:lnTo>
                      <a:lnTo>
                        <a:pt x="8492" y="1543"/>
                      </a:lnTo>
                      <a:lnTo>
                        <a:pt x="8356" y="1652"/>
                      </a:lnTo>
                      <a:lnTo>
                        <a:pt x="8388" y="1777"/>
                      </a:lnTo>
                      <a:close/>
                      <a:moveTo>
                        <a:pt x="8117" y="1964"/>
                      </a:moveTo>
                      <a:lnTo>
                        <a:pt x="8252" y="1886"/>
                      </a:lnTo>
                      <a:lnTo>
                        <a:pt x="8221" y="1745"/>
                      </a:lnTo>
                      <a:lnTo>
                        <a:pt x="8085" y="1839"/>
                      </a:lnTo>
                      <a:lnTo>
                        <a:pt x="8117" y="1964"/>
                      </a:lnTo>
                      <a:close/>
                      <a:moveTo>
                        <a:pt x="7846" y="2182"/>
                      </a:moveTo>
                      <a:lnTo>
                        <a:pt x="7981" y="2073"/>
                      </a:lnTo>
                      <a:lnTo>
                        <a:pt x="7950" y="1948"/>
                      </a:lnTo>
                      <a:lnTo>
                        <a:pt x="7822" y="2042"/>
                      </a:lnTo>
                      <a:lnTo>
                        <a:pt x="7846" y="2182"/>
                      </a:lnTo>
                      <a:close/>
                      <a:moveTo>
                        <a:pt x="7575" y="2369"/>
                      </a:moveTo>
                      <a:lnTo>
                        <a:pt x="7710" y="2260"/>
                      </a:lnTo>
                      <a:lnTo>
                        <a:pt x="7686" y="2151"/>
                      </a:lnTo>
                      <a:lnTo>
                        <a:pt x="7551" y="2229"/>
                      </a:lnTo>
                      <a:lnTo>
                        <a:pt x="7575" y="2369"/>
                      </a:lnTo>
                      <a:close/>
                      <a:moveTo>
                        <a:pt x="7304" y="2571"/>
                      </a:moveTo>
                      <a:lnTo>
                        <a:pt x="7439" y="2462"/>
                      </a:lnTo>
                      <a:lnTo>
                        <a:pt x="7415" y="2338"/>
                      </a:lnTo>
                      <a:lnTo>
                        <a:pt x="7280" y="2431"/>
                      </a:lnTo>
                      <a:lnTo>
                        <a:pt x="7304" y="2571"/>
                      </a:lnTo>
                      <a:close/>
                      <a:moveTo>
                        <a:pt x="7033" y="2758"/>
                      </a:moveTo>
                      <a:lnTo>
                        <a:pt x="7168" y="2649"/>
                      </a:lnTo>
                      <a:lnTo>
                        <a:pt x="7144" y="2525"/>
                      </a:lnTo>
                      <a:lnTo>
                        <a:pt x="7009" y="2618"/>
                      </a:lnTo>
                      <a:lnTo>
                        <a:pt x="7033" y="2758"/>
                      </a:lnTo>
                      <a:close/>
                      <a:moveTo>
                        <a:pt x="6769" y="2945"/>
                      </a:moveTo>
                      <a:lnTo>
                        <a:pt x="6897" y="2852"/>
                      </a:lnTo>
                      <a:lnTo>
                        <a:pt x="6873" y="2727"/>
                      </a:lnTo>
                      <a:lnTo>
                        <a:pt x="6738" y="2805"/>
                      </a:lnTo>
                      <a:lnTo>
                        <a:pt x="6769" y="2945"/>
                      </a:lnTo>
                      <a:close/>
                      <a:moveTo>
                        <a:pt x="6498" y="3148"/>
                      </a:moveTo>
                      <a:lnTo>
                        <a:pt x="6634" y="3039"/>
                      </a:lnTo>
                      <a:lnTo>
                        <a:pt x="6602" y="2914"/>
                      </a:lnTo>
                      <a:lnTo>
                        <a:pt x="6466" y="3008"/>
                      </a:lnTo>
                      <a:lnTo>
                        <a:pt x="6498" y="3148"/>
                      </a:lnTo>
                      <a:close/>
                      <a:moveTo>
                        <a:pt x="6227" y="3335"/>
                      </a:moveTo>
                      <a:lnTo>
                        <a:pt x="6363" y="3242"/>
                      </a:lnTo>
                      <a:lnTo>
                        <a:pt x="6331" y="3117"/>
                      </a:lnTo>
                      <a:lnTo>
                        <a:pt x="6195" y="3195"/>
                      </a:lnTo>
                      <a:lnTo>
                        <a:pt x="6227" y="3335"/>
                      </a:lnTo>
                      <a:close/>
                      <a:moveTo>
                        <a:pt x="5956" y="3538"/>
                      </a:moveTo>
                      <a:lnTo>
                        <a:pt x="6092" y="3429"/>
                      </a:lnTo>
                      <a:lnTo>
                        <a:pt x="6068" y="3304"/>
                      </a:lnTo>
                      <a:lnTo>
                        <a:pt x="5932" y="3397"/>
                      </a:lnTo>
                      <a:lnTo>
                        <a:pt x="5956" y="3538"/>
                      </a:lnTo>
                      <a:close/>
                      <a:moveTo>
                        <a:pt x="5685" y="3725"/>
                      </a:moveTo>
                      <a:lnTo>
                        <a:pt x="5821" y="3616"/>
                      </a:lnTo>
                      <a:lnTo>
                        <a:pt x="5797" y="3491"/>
                      </a:lnTo>
                      <a:lnTo>
                        <a:pt x="5661" y="3584"/>
                      </a:lnTo>
                      <a:lnTo>
                        <a:pt x="5685" y="3725"/>
                      </a:lnTo>
                      <a:close/>
                      <a:moveTo>
                        <a:pt x="5414" y="3927"/>
                      </a:moveTo>
                      <a:lnTo>
                        <a:pt x="5550" y="3818"/>
                      </a:lnTo>
                      <a:lnTo>
                        <a:pt x="5526" y="3694"/>
                      </a:lnTo>
                      <a:lnTo>
                        <a:pt x="5390" y="3771"/>
                      </a:lnTo>
                      <a:lnTo>
                        <a:pt x="5414" y="3927"/>
                      </a:lnTo>
                      <a:close/>
                      <a:moveTo>
                        <a:pt x="5143" y="4114"/>
                      </a:moveTo>
                      <a:lnTo>
                        <a:pt x="5278" y="4005"/>
                      </a:lnTo>
                      <a:lnTo>
                        <a:pt x="5254" y="3881"/>
                      </a:lnTo>
                      <a:lnTo>
                        <a:pt x="5119" y="3974"/>
                      </a:lnTo>
                      <a:lnTo>
                        <a:pt x="5143" y="4114"/>
                      </a:lnTo>
                      <a:close/>
                      <a:moveTo>
                        <a:pt x="4880" y="4301"/>
                      </a:moveTo>
                      <a:lnTo>
                        <a:pt x="5015" y="4208"/>
                      </a:lnTo>
                      <a:lnTo>
                        <a:pt x="4983" y="4083"/>
                      </a:lnTo>
                      <a:lnTo>
                        <a:pt x="4848" y="4177"/>
                      </a:lnTo>
                      <a:lnTo>
                        <a:pt x="4880" y="4301"/>
                      </a:lnTo>
                      <a:close/>
                      <a:moveTo>
                        <a:pt x="4609" y="4504"/>
                      </a:moveTo>
                      <a:lnTo>
                        <a:pt x="4744" y="4410"/>
                      </a:lnTo>
                      <a:lnTo>
                        <a:pt x="4712" y="4270"/>
                      </a:lnTo>
                      <a:lnTo>
                        <a:pt x="4577" y="4379"/>
                      </a:lnTo>
                      <a:lnTo>
                        <a:pt x="4609" y="4504"/>
                      </a:lnTo>
                      <a:close/>
                      <a:moveTo>
                        <a:pt x="4338" y="4691"/>
                      </a:moveTo>
                      <a:lnTo>
                        <a:pt x="4473" y="4613"/>
                      </a:lnTo>
                      <a:lnTo>
                        <a:pt x="4441" y="4473"/>
                      </a:lnTo>
                      <a:lnTo>
                        <a:pt x="4314" y="4566"/>
                      </a:lnTo>
                      <a:lnTo>
                        <a:pt x="4338" y="4691"/>
                      </a:lnTo>
                      <a:close/>
                      <a:moveTo>
                        <a:pt x="4066" y="4894"/>
                      </a:moveTo>
                      <a:lnTo>
                        <a:pt x="4202" y="4800"/>
                      </a:lnTo>
                      <a:lnTo>
                        <a:pt x="4178" y="4660"/>
                      </a:lnTo>
                      <a:lnTo>
                        <a:pt x="4043" y="4769"/>
                      </a:lnTo>
                      <a:lnTo>
                        <a:pt x="4066" y="4894"/>
                      </a:lnTo>
                      <a:close/>
                      <a:moveTo>
                        <a:pt x="3795" y="5081"/>
                      </a:moveTo>
                      <a:lnTo>
                        <a:pt x="3931" y="4987"/>
                      </a:lnTo>
                      <a:lnTo>
                        <a:pt x="3907" y="4847"/>
                      </a:lnTo>
                      <a:lnTo>
                        <a:pt x="3771" y="4956"/>
                      </a:lnTo>
                      <a:lnTo>
                        <a:pt x="3795" y="5081"/>
                      </a:lnTo>
                      <a:close/>
                      <a:moveTo>
                        <a:pt x="3524" y="5268"/>
                      </a:moveTo>
                      <a:lnTo>
                        <a:pt x="3660" y="5190"/>
                      </a:lnTo>
                      <a:lnTo>
                        <a:pt x="3636" y="5049"/>
                      </a:lnTo>
                      <a:lnTo>
                        <a:pt x="3500" y="5158"/>
                      </a:lnTo>
                      <a:lnTo>
                        <a:pt x="3524" y="5268"/>
                      </a:lnTo>
                      <a:close/>
                      <a:moveTo>
                        <a:pt x="3261" y="5470"/>
                      </a:moveTo>
                      <a:lnTo>
                        <a:pt x="3389" y="5377"/>
                      </a:lnTo>
                      <a:lnTo>
                        <a:pt x="3365" y="5236"/>
                      </a:lnTo>
                      <a:lnTo>
                        <a:pt x="3229" y="5345"/>
                      </a:lnTo>
                      <a:lnTo>
                        <a:pt x="3261" y="5470"/>
                      </a:lnTo>
                      <a:close/>
                      <a:moveTo>
                        <a:pt x="2982" y="5657"/>
                      </a:moveTo>
                      <a:lnTo>
                        <a:pt x="3126" y="5579"/>
                      </a:lnTo>
                      <a:lnTo>
                        <a:pt x="3094" y="5439"/>
                      </a:lnTo>
                      <a:lnTo>
                        <a:pt x="2958" y="5532"/>
                      </a:lnTo>
                      <a:lnTo>
                        <a:pt x="2982" y="5657"/>
                      </a:lnTo>
                      <a:close/>
                      <a:moveTo>
                        <a:pt x="2886" y="6125"/>
                      </a:moveTo>
                      <a:lnTo>
                        <a:pt x="2934" y="5860"/>
                      </a:lnTo>
                      <a:lnTo>
                        <a:pt x="2870" y="5797"/>
                      </a:lnTo>
                      <a:lnTo>
                        <a:pt x="2815" y="6062"/>
                      </a:lnTo>
                      <a:lnTo>
                        <a:pt x="2886" y="6125"/>
                      </a:lnTo>
                      <a:close/>
                      <a:moveTo>
                        <a:pt x="2791" y="6639"/>
                      </a:moveTo>
                      <a:lnTo>
                        <a:pt x="2839" y="6390"/>
                      </a:lnTo>
                      <a:lnTo>
                        <a:pt x="2775" y="6327"/>
                      </a:lnTo>
                      <a:lnTo>
                        <a:pt x="2719" y="6592"/>
                      </a:lnTo>
                      <a:lnTo>
                        <a:pt x="2791" y="6639"/>
                      </a:lnTo>
                      <a:close/>
                      <a:moveTo>
                        <a:pt x="2679" y="7169"/>
                      </a:moveTo>
                      <a:lnTo>
                        <a:pt x="2735" y="6904"/>
                      </a:lnTo>
                      <a:lnTo>
                        <a:pt x="2671" y="6857"/>
                      </a:lnTo>
                      <a:lnTo>
                        <a:pt x="2615" y="7122"/>
                      </a:lnTo>
                      <a:lnTo>
                        <a:pt x="2679" y="7169"/>
                      </a:lnTo>
                      <a:close/>
                      <a:moveTo>
                        <a:pt x="2583" y="7699"/>
                      </a:moveTo>
                      <a:lnTo>
                        <a:pt x="2639" y="7434"/>
                      </a:lnTo>
                      <a:lnTo>
                        <a:pt x="2567" y="7387"/>
                      </a:lnTo>
                      <a:lnTo>
                        <a:pt x="2520" y="7652"/>
                      </a:lnTo>
                      <a:lnTo>
                        <a:pt x="2583" y="7699"/>
                      </a:lnTo>
                      <a:close/>
                      <a:moveTo>
                        <a:pt x="2488" y="8229"/>
                      </a:moveTo>
                      <a:lnTo>
                        <a:pt x="2536" y="7964"/>
                      </a:lnTo>
                      <a:lnTo>
                        <a:pt x="2464" y="7917"/>
                      </a:lnTo>
                      <a:lnTo>
                        <a:pt x="2424" y="8182"/>
                      </a:lnTo>
                      <a:lnTo>
                        <a:pt x="2488" y="8229"/>
                      </a:lnTo>
                      <a:close/>
                      <a:moveTo>
                        <a:pt x="2384" y="8758"/>
                      </a:moveTo>
                      <a:lnTo>
                        <a:pt x="2440" y="8494"/>
                      </a:lnTo>
                      <a:lnTo>
                        <a:pt x="2368" y="8447"/>
                      </a:lnTo>
                      <a:lnTo>
                        <a:pt x="2312" y="8696"/>
                      </a:lnTo>
                      <a:lnTo>
                        <a:pt x="2384" y="8758"/>
                      </a:lnTo>
                      <a:close/>
                      <a:moveTo>
                        <a:pt x="2288" y="9288"/>
                      </a:moveTo>
                      <a:lnTo>
                        <a:pt x="2328" y="9023"/>
                      </a:lnTo>
                      <a:lnTo>
                        <a:pt x="2264" y="8961"/>
                      </a:lnTo>
                      <a:lnTo>
                        <a:pt x="2217" y="9226"/>
                      </a:lnTo>
                      <a:lnTo>
                        <a:pt x="2288" y="9288"/>
                      </a:lnTo>
                      <a:close/>
                      <a:moveTo>
                        <a:pt x="2185" y="9818"/>
                      </a:moveTo>
                      <a:lnTo>
                        <a:pt x="2233" y="9553"/>
                      </a:lnTo>
                      <a:lnTo>
                        <a:pt x="2169" y="9491"/>
                      </a:lnTo>
                      <a:lnTo>
                        <a:pt x="2113" y="9756"/>
                      </a:lnTo>
                      <a:lnTo>
                        <a:pt x="2185" y="9818"/>
                      </a:lnTo>
                      <a:close/>
                      <a:moveTo>
                        <a:pt x="2081" y="10332"/>
                      </a:moveTo>
                      <a:lnTo>
                        <a:pt x="2137" y="10083"/>
                      </a:lnTo>
                      <a:lnTo>
                        <a:pt x="2057" y="10021"/>
                      </a:lnTo>
                      <a:lnTo>
                        <a:pt x="2017" y="10286"/>
                      </a:lnTo>
                      <a:lnTo>
                        <a:pt x="2081" y="10332"/>
                      </a:lnTo>
                      <a:close/>
                      <a:moveTo>
                        <a:pt x="1977" y="10862"/>
                      </a:moveTo>
                      <a:lnTo>
                        <a:pt x="2033" y="10597"/>
                      </a:lnTo>
                      <a:lnTo>
                        <a:pt x="1961" y="10551"/>
                      </a:lnTo>
                      <a:lnTo>
                        <a:pt x="1914" y="10816"/>
                      </a:lnTo>
                      <a:lnTo>
                        <a:pt x="1977" y="10862"/>
                      </a:lnTo>
                      <a:close/>
                      <a:moveTo>
                        <a:pt x="1882" y="11392"/>
                      </a:moveTo>
                      <a:lnTo>
                        <a:pt x="1938" y="11127"/>
                      </a:lnTo>
                      <a:lnTo>
                        <a:pt x="1866" y="11081"/>
                      </a:lnTo>
                      <a:lnTo>
                        <a:pt x="1818" y="11345"/>
                      </a:lnTo>
                      <a:lnTo>
                        <a:pt x="1882" y="11392"/>
                      </a:lnTo>
                      <a:close/>
                      <a:moveTo>
                        <a:pt x="1786" y="11922"/>
                      </a:moveTo>
                      <a:lnTo>
                        <a:pt x="1826" y="11657"/>
                      </a:lnTo>
                      <a:lnTo>
                        <a:pt x="1762" y="11610"/>
                      </a:lnTo>
                      <a:lnTo>
                        <a:pt x="1706" y="11875"/>
                      </a:lnTo>
                      <a:lnTo>
                        <a:pt x="1786" y="11922"/>
                      </a:lnTo>
                      <a:close/>
                      <a:moveTo>
                        <a:pt x="1682" y="12452"/>
                      </a:moveTo>
                      <a:lnTo>
                        <a:pt x="1730" y="12187"/>
                      </a:lnTo>
                      <a:lnTo>
                        <a:pt x="1666" y="12140"/>
                      </a:lnTo>
                      <a:lnTo>
                        <a:pt x="1611" y="12390"/>
                      </a:lnTo>
                      <a:lnTo>
                        <a:pt x="1682" y="12452"/>
                      </a:lnTo>
                      <a:close/>
                      <a:moveTo>
                        <a:pt x="1587" y="12982"/>
                      </a:moveTo>
                      <a:lnTo>
                        <a:pt x="1627" y="12717"/>
                      </a:lnTo>
                      <a:lnTo>
                        <a:pt x="1563" y="12655"/>
                      </a:lnTo>
                      <a:lnTo>
                        <a:pt x="1515" y="12919"/>
                      </a:lnTo>
                      <a:lnTo>
                        <a:pt x="1587" y="12982"/>
                      </a:lnTo>
                      <a:close/>
                      <a:moveTo>
                        <a:pt x="1475" y="13512"/>
                      </a:moveTo>
                      <a:lnTo>
                        <a:pt x="1531" y="13247"/>
                      </a:lnTo>
                      <a:lnTo>
                        <a:pt x="1459" y="13184"/>
                      </a:lnTo>
                      <a:lnTo>
                        <a:pt x="1411" y="13449"/>
                      </a:lnTo>
                      <a:lnTo>
                        <a:pt x="1475" y="13512"/>
                      </a:lnTo>
                      <a:close/>
                      <a:moveTo>
                        <a:pt x="1379" y="14026"/>
                      </a:moveTo>
                      <a:lnTo>
                        <a:pt x="1435" y="13777"/>
                      </a:lnTo>
                      <a:lnTo>
                        <a:pt x="1355" y="13714"/>
                      </a:lnTo>
                      <a:lnTo>
                        <a:pt x="1316" y="13979"/>
                      </a:lnTo>
                      <a:lnTo>
                        <a:pt x="1379" y="14026"/>
                      </a:lnTo>
                      <a:close/>
                      <a:moveTo>
                        <a:pt x="1276" y="14556"/>
                      </a:moveTo>
                      <a:lnTo>
                        <a:pt x="1332" y="14291"/>
                      </a:lnTo>
                      <a:lnTo>
                        <a:pt x="1260" y="14244"/>
                      </a:lnTo>
                      <a:lnTo>
                        <a:pt x="1204" y="14509"/>
                      </a:lnTo>
                      <a:lnTo>
                        <a:pt x="1276" y="14556"/>
                      </a:lnTo>
                      <a:close/>
                      <a:moveTo>
                        <a:pt x="1180" y="15086"/>
                      </a:moveTo>
                      <a:lnTo>
                        <a:pt x="1228" y="14821"/>
                      </a:lnTo>
                      <a:lnTo>
                        <a:pt x="1164" y="14774"/>
                      </a:lnTo>
                      <a:lnTo>
                        <a:pt x="1108" y="15039"/>
                      </a:lnTo>
                      <a:lnTo>
                        <a:pt x="1180" y="15086"/>
                      </a:lnTo>
                      <a:close/>
                      <a:moveTo>
                        <a:pt x="1084" y="15616"/>
                      </a:moveTo>
                      <a:lnTo>
                        <a:pt x="1124" y="15351"/>
                      </a:lnTo>
                      <a:lnTo>
                        <a:pt x="1060" y="15304"/>
                      </a:lnTo>
                      <a:lnTo>
                        <a:pt x="1005" y="15569"/>
                      </a:lnTo>
                      <a:lnTo>
                        <a:pt x="1084" y="15616"/>
                      </a:lnTo>
                      <a:close/>
                      <a:moveTo>
                        <a:pt x="973" y="16145"/>
                      </a:moveTo>
                      <a:lnTo>
                        <a:pt x="1029" y="15881"/>
                      </a:lnTo>
                      <a:lnTo>
                        <a:pt x="965" y="15834"/>
                      </a:lnTo>
                      <a:lnTo>
                        <a:pt x="909" y="16083"/>
                      </a:lnTo>
                      <a:lnTo>
                        <a:pt x="973" y="16145"/>
                      </a:lnTo>
                      <a:close/>
                      <a:moveTo>
                        <a:pt x="877" y="16675"/>
                      </a:moveTo>
                      <a:lnTo>
                        <a:pt x="925" y="16410"/>
                      </a:lnTo>
                      <a:lnTo>
                        <a:pt x="853" y="16348"/>
                      </a:lnTo>
                      <a:lnTo>
                        <a:pt x="813" y="16613"/>
                      </a:lnTo>
                      <a:lnTo>
                        <a:pt x="877" y="16675"/>
                      </a:lnTo>
                      <a:close/>
                      <a:moveTo>
                        <a:pt x="773" y="17205"/>
                      </a:moveTo>
                      <a:lnTo>
                        <a:pt x="829" y="16940"/>
                      </a:lnTo>
                      <a:lnTo>
                        <a:pt x="757" y="16878"/>
                      </a:lnTo>
                      <a:lnTo>
                        <a:pt x="710" y="17143"/>
                      </a:lnTo>
                      <a:lnTo>
                        <a:pt x="773" y="17205"/>
                      </a:lnTo>
                      <a:close/>
                      <a:moveTo>
                        <a:pt x="678" y="17719"/>
                      </a:moveTo>
                      <a:lnTo>
                        <a:pt x="718" y="17470"/>
                      </a:lnTo>
                      <a:lnTo>
                        <a:pt x="654" y="17408"/>
                      </a:lnTo>
                      <a:lnTo>
                        <a:pt x="606" y="17673"/>
                      </a:lnTo>
                      <a:lnTo>
                        <a:pt x="678" y="17719"/>
                      </a:lnTo>
                      <a:close/>
                      <a:moveTo>
                        <a:pt x="574" y="18249"/>
                      </a:moveTo>
                      <a:lnTo>
                        <a:pt x="622" y="17984"/>
                      </a:lnTo>
                      <a:lnTo>
                        <a:pt x="558" y="17938"/>
                      </a:lnTo>
                      <a:lnTo>
                        <a:pt x="502" y="18203"/>
                      </a:lnTo>
                      <a:lnTo>
                        <a:pt x="574" y="18249"/>
                      </a:lnTo>
                      <a:close/>
                      <a:moveTo>
                        <a:pt x="478" y="18779"/>
                      </a:moveTo>
                      <a:lnTo>
                        <a:pt x="526" y="18514"/>
                      </a:lnTo>
                      <a:lnTo>
                        <a:pt x="462" y="18468"/>
                      </a:lnTo>
                      <a:lnTo>
                        <a:pt x="407" y="18732"/>
                      </a:lnTo>
                      <a:lnTo>
                        <a:pt x="478" y="18779"/>
                      </a:lnTo>
                      <a:close/>
                      <a:moveTo>
                        <a:pt x="367" y="19309"/>
                      </a:moveTo>
                      <a:lnTo>
                        <a:pt x="423" y="19044"/>
                      </a:lnTo>
                      <a:lnTo>
                        <a:pt x="351" y="18997"/>
                      </a:lnTo>
                      <a:lnTo>
                        <a:pt x="303" y="19262"/>
                      </a:lnTo>
                      <a:lnTo>
                        <a:pt x="367" y="19309"/>
                      </a:lnTo>
                      <a:close/>
                      <a:moveTo>
                        <a:pt x="271" y="19839"/>
                      </a:moveTo>
                      <a:lnTo>
                        <a:pt x="327" y="19574"/>
                      </a:lnTo>
                      <a:lnTo>
                        <a:pt x="255" y="19527"/>
                      </a:lnTo>
                      <a:lnTo>
                        <a:pt x="207" y="19777"/>
                      </a:lnTo>
                      <a:lnTo>
                        <a:pt x="271" y="19839"/>
                      </a:lnTo>
                      <a:close/>
                      <a:moveTo>
                        <a:pt x="175" y="20369"/>
                      </a:moveTo>
                      <a:lnTo>
                        <a:pt x="223" y="20104"/>
                      </a:lnTo>
                      <a:lnTo>
                        <a:pt x="151" y="20042"/>
                      </a:lnTo>
                      <a:lnTo>
                        <a:pt x="112" y="20306"/>
                      </a:lnTo>
                      <a:lnTo>
                        <a:pt x="175" y="20369"/>
                      </a:lnTo>
                      <a:close/>
                      <a:moveTo>
                        <a:pt x="72" y="20899"/>
                      </a:moveTo>
                      <a:lnTo>
                        <a:pt x="120" y="20634"/>
                      </a:lnTo>
                      <a:lnTo>
                        <a:pt x="56" y="20571"/>
                      </a:lnTo>
                      <a:lnTo>
                        <a:pt x="0" y="20836"/>
                      </a:lnTo>
                      <a:lnTo>
                        <a:pt x="72" y="20899"/>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7" name="Freeform 6"/>
                <p:cNvSpPr/>
                <p:nvPr/>
              </p:nvSpPr>
              <p:spPr>
                <a:xfrm>
                  <a:off x="133383" y="680810"/>
                  <a:ext cx="1907660" cy="1351897"/>
                </a:xfrm>
                <a:custGeom>
                  <a:avLst/>
                  <a:gdLst/>
                  <a:ahLst/>
                  <a:cxnLst>
                    <a:cxn ang="0">
                      <a:pos x="wd2" y="hd2"/>
                    </a:cxn>
                    <a:cxn ang="5400000">
                      <a:pos x="wd2" y="hd2"/>
                    </a:cxn>
                    <a:cxn ang="10800000">
                      <a:pos x="wd2" y="hd2"/>
                    </a:cxn>
                    <a:cxn ang="16200000">
                      <a:pos x="wd2" y="hd2"/>
                    </a:cxn>
                  </a:cxnLst>
                  <a:rect l="0" t="0" r="r" b="b"/>
                  <a:pathLst>
                    <a:path w="21600" h="21600" extrusionOk="0">
                      <a:moveTo>
                        <a:pt x="267" y="21245"/>
                      </a:moveTo>
                      <a:lnTo>
                        <a:pt x="0" y="21400"/>
                      </a:lnTo>
                      <a:lnTo>
                        <a:pt x="47" y="21600"/>
                      </a:lnTo>
                      <a:lnTo>
                        <a:pt x="315" y="21445"/>
                      </a:lnTo>
                      <a:lnTo>
                        <a:pt x="267" y="21245"/>
                      </a:lnTo>
                      <a:close/>
                      <a:moveTo>
                        <a:pt x="802" y="20956"/>
                      </a:moveTo>
                      <a:lnTo>
                        <a:pt x="535" y="21112"/>
                      </a:lnTo>
                      <a:lnTo>
                        <a:pt x="582" y="21311"/>
                      </a:lnTo>
                      <a:lnTo>
                        <a:pt x="850" y="21156"/>
                      </a:lnTo>
                      <a:lnTo>
                        <a:pt x="802" y="20956"/>
                      </a:lnTo>
                      <a:close/>
                      <a:moveTo>
                        <a:pt x="1321" y="20668"/>
                      </a:moveTo>
                      <a:lnTo>
                        <a:pt x="1054" y="20823"/>
                      </a:lnTo>
                      <a:lnTo>
                        <a:pt x="1117" y="21001"/>
                      </a:lnTo>
                      <a:lnTo>
                        <a:pt x="1384" y="20845"/>
                      </a:lnTo>
                      <a:lnTo>
                        <a:pt x="1321" y="20668"/>
                      </a:lnTo>
                      <a:close/>
                      <a:moveTo>
                        <a:pt x="1856" y="20379"/>
                      </a:moveTo>
                      <a:lnTo>
                        <a:pt x="1589" y="20534"/>
                      </a:lnTo>
                      <a:lnTo>
                        <a:pt x="1652" y="20690"/>
                      </a:lnTo>
                      <a:lnTo>
                        <a:pt x="1904" y="20557"/>
                      </a:lnTo>
                      <a:lnTo>
                        <a:pt x="1856" y="20379"/>
                      </a:lnTo>
                      <a:close/>
                      <a:moveTo>
                        <a:pt x="2376" y="20068"/>
                      </a:moveTo>
                      <a:lnTo>
                        <a:pt x="2108" y="20224"/>
                      </a:lnTo>
                      <a:lnTo>
                        <a:pt x="2155" y="20423"/>
                      </a:lnTo>
                      <a:lnTo>
                        <a:pt x="2423" y="20268"/>
                      </a:lnTo>
                      <a:lnTo>
                        <a:pt x="2376" y="20068"/>
                      </a:lnTo>
                      <a:close/>
                      <a:moveTo>
                        <a:pt x="2910" y="19780"/>
                      </a:moveTo>
                      <a:lnTo>
                        <a:pt x="2643" y="19913"/>
                      </a:lnTo>
                      <a:lnTo>
                        <a:pt x="2690" y="20135"/>
                      </a:lnTo>
                      <a:lnTo>
                        <a:pt x="2958" y="19979"/>
                      </a:lnTo>
                      <a:lnTo>
                        <a:pt x="2910" y="19780"/>
                      </a:lnTo>
                      <a:close/>
                      <a:moveTo>
                        <a:pt x="3445" y="19491"/>
                      </a:moveTo>
                      <a:lnTo>
                        <a:pt x="3178" y="19646"/>
                      </a:lnTo>
                      <a:lnTo>
                        <a:pt x="3225" y="19824"/>
                      </a:lnTo>
                      <a:lnTo>
                        <a:pt x="3492" y="19669"/>
                      </a:lnTo>
                      <a:lnTo>
                        <a:pt x="3445" y="19491"/>
                      </a:lnTo>
                      <a:close/>
                      <a:moveTo>
                        <a:pt x="3980" y="19202"/>
                      </a:moveTo>
                      <a:lnTo>
                        <a:pt x="3713" y="19358"/>
                      </a:lnTo>
                      <a:lnTo>
                        <a:pt x="3760" y="19513"/>
                      </a:lnTo>
                      <a:lnTo>
                        <a:pt x="4027" y="19380"/>
                      </a:lnTo>
                      <a:lnTo>
                        <a:pt x="3980" y="19202"/>
                      </a:lnTo>
                      <a:close/>
                      <a:moveTo>
                        <a:pt x="4484" y="18892"/>
                      </a:moveTo>
                      <a:lnTo>
                        <a:pt x="4216" y="19047"/>
                      </a:lnTo>
                      <a:lnTo>
                        <a:pt x="4279" y="19247"/>
                      </a:lnTo>
                      <a:lnTo>
                        <a:pt x="4547" y="19091"/>
                      </a:lnTo>
                      <a:lnTo>
                        <a:pt x="4484" y="18892"/>
                      </a:lnTo>
                      <a:close/>
                      <a:moveTo>
                        <a:pt x="5018" y="18603"/>
                      </a:moveTo>
                      <a:lnTo>
                        <a:pt x="4751" y="18736"/>
                      </a:lnTo>
                      <a:lnTo>
                        <a:pt x="4814" y="18936"/>
                      </a:lnTo>
                      <a:lnTo>
                        <a:pt x="5066" y="18803"/>
                      </a:lnTo>
                      <a:lnTo>
                        <a:pt x="5018" y="18603"/>
                      </a:lnTo>
                      <a:close/>
                      <a:moveTo>
                        <a:pt x="5553" y="18314"/>
                      </a:moveTo>
                      <a:lnTo>
                        <a:pt x="5286" y="18470"/>
                      </a:lnTo>
                      <a:lnTo>
                        <a:pt x="5333" y="18647"/>
                      </a:lnTo>
                      <a:lnTo>
                        <a:pt x="5601" y="18492"/>
                      </a:lnTo>
                      <a:lnTo>
                        <a:pt x="5553" y="18314"/>
                      </a:lnTo>
                      <a:close/>
                      <a:moveTo>
                        <a:pt x="6088" y="18026"/>
                      </a:moveTo>
                      <a:lnTo>
                        <a:pt x="5821" y="18159"/>
                      </a:lnTo>
                      <a:lnTo>
                        <a:pt x="5868" y="18337"/>
                      </a:lnTo>
                      <a:lnTo>
                        <a:pt x="6135" y="18203"/>
                      </a:lnTo>
                      <a:lnTo>
                        <a:pt x="6088" y="18026"/>
                      </a:lnTo>
                      <a:close/>
                      <a:moveTo>
                        <a:pt x="6592" y="17715"/>
                      </a:moveTo>
                      <a:lnTo>
                        <a:pt x="6356" y="17871"/>
                      </a:lnTo>
                      <a:lnTo>
                        <a:pt x="6387" y="18070"/>
                      </a:lnTo>
                      <a:lnTo>
                        <a:pt x="6655" y="17915"/>
                      </a:lnTo>
                      <a:lnTo>
                        <a:pt x="6592" y="17715"/>
                      </a:lnTo>
                      <a:close/>
                      <a:moveTo>
                        <a:pt x="7127" y="17427"/>
                      </a:moveTo>
                      <a:lnTo>
                        <a:pt x="6859" y="17560"/>
                      </a:lnTo>
                      <a:lnTo>
                        <a:pt x="6922" y="17760"/>
                      </a:lnTo>
                      <a:lnTo>
                        <a:pt x="7190" y="17626"/>
                      </a:lnTo>
                      <a:lnTo>
                        <a:pt x="7127" y="17427"/>
                      </a:lnTo>
                      <a:close/>
                      <a:moveTo>
                        <a:pt x="7661" y="17138"/>
                      </a:moveTo>
                      <a:lnTo>
                        <a:pt x="7394" y="17293"/>
                      </a:lnTo>
                      <a:lnTo>
                        <a:pt x="7457" y="17471"/>
                      </a:lnTo>
                      <a:lnTo>
                        <a:pt x="7724" y="17316"/>
                      </a:lnTo>
                      <a:lnTo>
                        <a:pt x="7661" y="17138"/>
                      </a:lnTo>
                      <a:close/>
                      <a:moveTo>
                        <a:pt x="8196" y="16849"/>
                      </a:moveTo>
                      <a:lnTo>
                        <a:pt x="7929" y="16983"/>
                      </a:lnTo>
                      <a:lnTo>
                        <a:pt x="7976" y="17160"/>
                      </a:lnTo>
                      <a:lnTo>
                        <a:pt x="8244" y="17027"/>
                      </a:lnTo>
                      <a:lnTo>
                        <a:pt x="8196" y="16849"/>
                      </a:lnTo>
                      <a:close/>
                      <a:moveTo>
                        <a:pt x="8716" y="16539"/>
                      </a:moveTo>
                      <a:lnTo>
                        <a:pt x="8464" y="16694"/>
                      </a:lnTo>
                      <a:lnTo>
                        <a:pt x="8495" y="16872"/>
                      </a:lnTo>
                      <a:lnTo>
                        <a:pt x="8763" y="16738"/>
                      </a:lnTo>
                      <a:lnTo>
                        <a:pt x="8716" y="16539"/>
                      </a:lnTo>
                      <a:close/>
                      <a:moveTo>
                        <a:pt x="9250" y="16250"/>
                      </a:moveTo>
                      <a:lnTo>
                        <a:pt x="8983" y="16383"/>
                      </a:lnTo>
                      <a:lnTo>
                        <a:pt x="9030" y="16583"/>
                      </a:lnTo>
                      <a:lnTo>
                        <a:pt x="9298" y="16450"/>
                      </a:lnTo>
                      <a:lnTo>
                        <a:pt x="9250" y="16250"/>
                      </a:lnTo>
                      <a:close/>
                      <a:moveTo>
                        <a:pt x="9770" y="15961"/>
                      </a:moveTo>
                      <a:lnTo>
                        <a:pt x="9518" y="16117"/>
                      </a:lnTo>
                      <a:lnTo>
                        <a:pt x="9565" y="16294"/>
                      </a:lnTo>
                      <a:lnTo>
                        <a:pt x="9832" y="16139"/>
                      </a:lnTo>
                      <a:lnTo>
                        <a:pt x="9770" y="15961"/>
                      </a:lnTo>
                      <a:close/>
                      <a:moveTo>
                        <a:pt x="10304" y="15673"/>
                      </a:moveTo>
                      <a:lnTo>
                        <a:pt x="10037" y="15806"/>
                      </a:lnTo>
                      <a:lnTo>
                        <a:pt x="10100" y="15984"/>
                      </a:lnTo>
                      <a:lnTo>
                        <a:pt x="10367" y="15850"/>
                      </a:lnTo>
                      <a:lnTo>
                        <a:pt x="10304" y="15673"/>
                      </a:lnTo>
                      <a:close/>
                      <a:moveTo>
                        <a:pt x="10824" y="15362"/>
                      </a:moveTo>
                      <a:lnTo>
                        <a:pt x="10572" y="15517"/>
                      </a:lnTo>
                      <a:lnTo>
                        <a:pt x="10635" y="15695"/>
                      </a:lnTo>
                      <a:lnTo>
                        <a:pt x="10871" y="15562"/>
                      </a:lnTo>
                      <a:lnTo>
                        <a:pt x="10824" y="15362"/>
                      </a:lnTo>
                      <a:close/>
                      <a:moveTo>
                        <a:pt x="11358" y="15073"/>
                      </a:moveTo>
                      <a:lnTo>
                        <a:pt x="11091" y="15207"/>
                      </a:lnTo>
                      <a:lnTo>
                        <a:pt x="11138" y="15406"/>
                      </a:lnTo>
                      <a:lnTo>
                        <a:pt x="11406" y="15273"/>
                      </a:lnTo>
                      <a:lnTo>
                        <a:pt x="11358" y="15073"/>
                      </a:lnTo>
                      <a:close/>
                      <a:moveTo>
                        <a:pt x="11893" y="14785"/>
                      </a:moveTo>
                      <a:lnTo>
                        <a:pt x="11626" y="14940"/>
                      </a:lnTo>
                      <a:lnTo>
                        <a:pt x="11673" y="15118"/>
                      </a:lnTo>
                      <a:lnTo>
                        <a:pt x="11941" y="14962"/>
                      </a:lnTo>
                      <a:lnTo>
                        <a:pt x="11893" y="14785"/>
                      </a:lnTo>
                      <a:close/>
                      <a:moveTo>
                        <a:pt x="12428" y="14496"/>
                      </a:moveTo>
                      <a:lnTo>
                        <a:pt x="12161" y="14629"/>
                      </a:lnTo>
                      <a:lnTo>
                        <a:pt x="12208" y="14807"/>
                      </a:lnTo>
                      <a:lnTo>
                        <a:pt x="12475" y="14652"/>
                      </a:lnTo>
                      <a:lnTo>
                        <a:pt x="12428" y="14496"/>
                      </a:lnTo>
                      <a:close/>
                      <a:moveTo>
                        <a:pt x="12947" y="14185"/>
                      </a:moveTo>
                      <a:lnTo>
                        <a:pt x="12680" y="14341"/>
                      </a:lnTo>
                      <a:lnTo>
                        <a:pt x="12743" y="14518"/>
                      </a:lnTo>
                      <a:lnTo>
                        <a:pt x="12995" y="14385"/>
                      </a:lnTo>
                      <a:lnTo>
                        <a:pt x="12947" y="14185"/>
                      </a:lnTo>
                      <a:close/>
                      <a:moveTo>
                        <a:pt x="13467" y="13875"/>
                      </a:moveTo>
                      <a:lnTo>
                        <a:pt x="13199" y="14030"/>
                      </a:lnTo>
                      <a:lnTo>
                        <a:pt x="13262" y="14230"/>
                      </a:lnTo>
                      <a:lnTo>
                        <a:pt x="13514" y="14097"/>
                      </a:lnTo>
                      <a:lnTo>
                        <a:pt x="13467" y="13875"/>
                      </a:lnTo>
                      <a:close/>
                      <a:moveTo>
                        <a:pt x="14001" y="13608"/>
                      </a:moveTo>
                      <a:lnTo>
                        <a:pt x="13734" y="13764"/>
                      </a:lnTo>
                      <a:lnTo>
                        <a:pt x="13781" y="13941"/>
                      </a:lnTo>
                      <a:lnTo>
                        <a:pt x="14049" y="13786"/>
                      </a:lnTo>
                      <a:lnTo>
                        <a:pt x="14001" y="13608"/>
                      </a:lnTo>
                      <a:close/>
                      <a:moveTo>
                        <a:pt x="14536" y="13320"/>
                      </a:moveTo>
                      <a:lnTo>
                        <a:pt x="14269" y="13453"/>
                      </a:lnTo>
                      <a:lnTo>
                        <a:pt x="14316" y="13630"/>
                      </a:lnTo>
                      <a:lnTo>
                        <a:pt x="14584" y="13475"/>
                      </a:lnTo>
                      <a:lnTo>
                        <a:pt x="14536" y="13320"/>
                      </a:lnTo>
                      <a:close/>
                      <a:moveTo>
                        <a:pt x="15071" y="13009"/>
                      </a:moveTo>
                      <a:lnTo>
                        <a:pt x="14804" y="13164"/>
                      </a:lnTo>
                      <a:lnTo>
                        <a:pt x="14851" y="13342"/>
                      </a:lnTo>
                      <a:lnTo>
                        <a:pt x="15118" y="13209"/>
                      </a:lnTo>
                      <a:lnTo>
                        <a:pt x="15071" y="13009"/>
                      </a:lnTo>
                      <a:close/>
                      <a:moveTo>
                        <a:pt x="15575" y="12698"/>
                      </a:moveTo>
                      <a:lnTo>
                        <a:pt x="15307" y="12853"/>
                      </a:lnTo>
                      <a:lnTo>
                        <a:pt x="15370" y="13053"/>
                      </a:lnTo>
                      <a:lnTo>
                        <a:pt x="15638" y="12898"/>
                      </a:lnTo>
                      <a:lnTo>
                        <a:pt x="15575" y="12698"/>
                      </a:lnTo>
                      <a:close/>
                      <a:moveTo>
                        <a:pt x="16110" y="12432"/>
                      </a:moveTo>
                      <a:lnTo>
                        <a:pt x="15842" y="12587"/>
                      </a:lnTo>
                      <a:lnTo>
                        <a:pt x="15905" y="12765"/>
                      </a:lnTo>
                      <a:lnTo>
                        <a:pt x="16172" y="12609"/>
                      </a:lnTo>
                      <a:lnTo>
                        <a:pt x="16110" y="12432"/>
                      </a:lnTo>
                      <a:close/>
                      <a:moveTo>
                        <a:pt x="16644" y="12121"/>
                      </a:moveTo>
                      <a:lnTo>
                        <a:pt x="16377" y="12276"/>
                      </a:lnTo>
                      <a:lnTo>
                        <a:pt x="16424" y="12454"/>
                      </a:lnTo>
                      <a:lnTo>
                        <a:pt x="16692" y="12298"/>
                      </a:lnTo>
                      <a:lnTo>
                        <a:pt x="16644" y="12121"/>
                      </a:lnTo>
                      <a:close/>
                      <a:moveTo>
                        <a:pt x="17179" y="11832"/>
                      </a:moveTo>
                      <a:lnTo>
                        <a:pt x="16912" y="11988"/>
                      </a:lnTo>
                      <a:lnTo>
                        <a:pt x="16959" y="12165"/>
                      </a:lnTo>
                      <a:lnTo>
                        <a:pt x="17227" y="12032"/>
                      </a:lnTo>
                      <a:lnTo>
                        <a:pt x="17179" y="11832"/>
                      </a:lnTo>
                      <a:close/>
                      <a:moveTo>
                        <a:pt x="17698" y="11521"/>
                      </a:moveTo>
                      <a:lnTo>
                        <a:pt x="17447" y="11677"/>
                      </a:lnTo>
                      <a:lnTo>
                        <a:pt x="17478" y="11877"/>
                      </a:lnTo>
                      <a:lnTo>
                        <a:pt x="17746" y="11721"/>
                      </a:lnTo>
                      <a:lnTo>
                        <a:pt x="17698" y="11521"/>
                      </a:lnTo>
                      <a:close/>
                      <a:moveTo>
                        <a:pt x="18218" y="11255"/>
                      </a:moveTo>
                      <a:lnTo>
                        <a:pt x="17966" y="11410"/>
                      </a:lnTo>
                      <a:lnTo>
                        <a:pt x="18013" y="11588"/>
                      </a:lnTo>
                      <a:lnTo>
                        <a:pt x="18281" y="11433"/>
                      </a:lnTo>
                      <a:lnTo>
                        <a:pt x="18218" y="11255"/>
                      </a:lnTo>
                      <a:close/>
                      <a:moveTo>
                        <a:pt x="18753" y="10944"/>
                      </a:moveTo>
                      <a:lnTo>
                        <a:pt x="18485" y="11100"/>
                      </a:lnTo>
                      <a:lnTo>
                        <a:pt x="18548" y="11277"/>
                      </a:lnTo>
                      <a:lnTo>
                        <a:pt x="18815" y="11122"/>
                      </a:lnTo>
                      <a:lnTo>
                        <a:pt x="18753" y="10944"/>
                      </a:lnTo>
                      <a:close/>
                      <a:moveTo>
                        <a:pt x="19287" y="10656"/>
                      </a:moveTo>
                      <a:lnTo>
                        <a:pt x="19020" y="10811"/>
                      </a:lnTo>
                      <a:lnTo>
                        <a:pt x="19083" y="10989"/>
                      </a:lnTo>
                      <a:lnTo>
                        <a:pt x="19350" y="10855"/>
                      </a:lnTo>
                      <a:lnTo>
                        <a:pt x="19287" y="10656"/>
                      </a:lnTo>
                      <a:close/>
                      <a:moveTo>
                        <a:pt x="19807" y="10345"/>
                      </a:moveTo>
                      <a:lnTo>
                        <a:pt x="19555" y="10500"/>
                      </a:lnTo>
                      <a:lnTo>
                        <a:pt x="19602" y="10700"/>
                      </a:lnTo>
                      <a:lnTo>
                        <a:pt x="19854" y="10545"/>
                      </a:lnTo>
                      <a:lnTo>
                        <a:pt x="19807" y="10345"/>
                      </a:lnTo>
                      <a:close/>
                      <a:moveTo>
                        <a:pt x="20341" y="10079"/>
                      </a:moveTo>
                      <a:lnTo>
                        <a:pt x="20074" y="10234"/>
                      </a:lnTo>
                      <a:lnTo>
                        <a:pt x="20121" y="10412"/>
                      </a:lnTo>
                      <a:lnTo>
                        <a:pt x="20389" y="10256"/>
                      </a:lnTo>
                      <a:lnTo>
                        <a:pt x="20341" y="10079"/>
                      </a:lnTo>
                      <a:close/>
                      <a:moveTo>
                        <a:pt x="20876" y="9768"/>
                      </a:moveTo>
                      <a:lnTo>
                        <a:pt x="20609" y="9923"/>
                      </a:lnTo>
                      <a:lnTo>
                        <a:pt x="20656" y="10101"/>
                      </a:lnTo>
                      <a:lnTo>
                        <a:pt x="20924" y="9945"/>
                      </a:lnTo>
                      <a:lnTo>
                        <a:pt x="20876" y="9768"/>
                      </a:lnTo>
                      <a:close/>
                      <a:moveTo>
                        <a:pt x="21380" y="9657"/>
                      </a:moveTo>
                      <a:lnTo>
                        <a:pt x="21380" y="9679"/>
                      </a:lnTo>
                      <a:lnTo>
                        <a:pt x="21411" y="9568"/>
                      </a:lnTo>
                      <a:lnTo>
                        <a:pt x="21380" y="9479"/>
                      </a:lnTo>
                      <a:lnTo>
                        <a:pt x="21128" y="9635"/>
                      </a:lnTo>
                      <a:lnTo>
                        <a:pt x="21191" y="9812"/>
                      </a:lnTo>
                      <a:lnTo>
                        <a:pt x="21600" y="9568"/>
                      </a:lnTo>
                      <a:lnTo>
                        <a:pt x="21443" y="9479"/>
                      </a:lnTo>
                      <a:lnTo>
                        <a:pt x="21380" y="9657"/>
                      </a:lnTo>
                      <a:close/>
                      <a:moveTo>
                        <a:pt x="20876" y="9302"/>
                      </a:moveTo>
                      <a:lnTo>
                        <a:pt x="21112" y="9479"/>
                      </a:lnTo>
                      <a:lnTo>
                        <a:pt x="21191" y="9302"/>
                      </a:lnTo>
                      <a:lnTo>
                        <a:pt x="20939" y="9124"/>
                      </a:lnTo>
                      <a:lnTo>
                        <a:pt x="20876" y="9302"/>
                      </a:lnTo>
                      <a:close/>
                      <a:moveTo>
                        <a:pt x="20357" y="8946"/>
                      </a:moveTo>
                      <a:lnTo>
                        <a:pt x="20625" y="9124"/>
                      </a:lnTo>
                      <a:lnTo>
                        <a:pt x="20672" y="8946"/>
                      </a:lnTo>
                      <a:lnTo>
                        <a:pt x="20420" y="8769"/>
                      </a:lnTo>
                      <a:lnTo>
                        <a:pt x="20357" y="8946"/>
                      </a:lnTo>
                      <a:close/>
                      <a:moveTo>
                        <a:pt x="19838" y="8591"/>
                      </a:moveTo>
                      <a:lnTo>
                        <a:pt x="20105" y="8769"/>
                      </a:lnTo>
                      <a:lnTo>
                        <a:pt x="20153" y="8591"/>
                      </a:lnTo>
                      <a:lnTo>
                        <a:pt x="19917" y="8414"/>
                      </a:lnTo>
                      <a:lnTo>
                        <a:pt x="19838" y="8591"/>
                      </a:lnTo>
                      <a:close/>
                      <a:moveTo>
                        <a:pt x="19350" y="8258"/>
                      </a:moveTo>
                      <a:lnTo>
                        <a:pt x="19586" y="8414"/>
                      </a:lnTo>
                      <a:lnTo>
                        <a:pt x="19665" y="8258"/>
                      </a:lnTo>
                      <a:lnTo>
                        <a:pt x="19398" y="8081"/>
                      </a:lnTo>
                      <a:lnTo>
                        <a:pt x="19350" y="8258"/>
                      </a:lnTo>
                      <a:close/>
                      <a:moveTo>
                        <a:pt x="18831" y="7903"/>
                      </a:moveTo>
                      <a:lnTo>
                        <a:pt x="19083" y="8081"/>
                      </a:lnTo>
                      <a:lnTo>
                        <a:pt x="19146" y="7903"/>
                      </a:lnTo>
                      <a:lnTo>
                        <a:pt x="18878" y="7725"/>
                      </a:lnTo>
                      <a:lnTo>
                        <a:pt x="18831" y="7903"/>
                      </a:lnTo>
                      <a:close/>
                      <a:moveTo>
                        <a:pt x="18312" y="7548"/>
                      </a:moveTo>
                      <a:lnTo>
                        <a:pt x="18579" y="7725"/>
                      </a:lnTo>
                      <a:lnTo>
                        <a:pt x="18627" y="7548"/>
                      </a:lnTo>
                      <a:lnTo>
                        <a:pt x="18391" y="7370"/>
                      </a:lnTo>
                      <a:lnTo>
                        <a:pt x="18312" y="7548"/>
                      </a:lnTo>
                      <a:close/>
                      <a:moveTo>
                        <a:pt x="17793" y="7193"/>
                      </a:moveTo>
                      <a:lnTo>
                        <a:pt x="18060" y="7370"/>
                      </a:lnTo>
                      <a:lnTo>
                        <a:pt x="18123" y="7193"/>
                      </a:lnTo>
                      <a:lnTo>
                        <a:pt x="17872" y="7015"/>
                      </a:lnTo>
                      <a:lnTo>
                        <a:pt x="17793" y="7193"/>
                      </a:lnTo>
                      <a:close/>
                      <a:moveTo>
                        <a:pt x="17305" y="6837"/>
                      </a:moveTo>
                      <a:lnTo>
                        <a:pt x="17557" y="7015"/>
                      </a:lnTo>
                      <a:lnTo>
                        <a:pt x="17604" y="6837"/>
                      </a:lnTo>
                      <a:lnTo>
                        <a:pt x="17352" y="6660"/>
                      </a:lnTo>
                      <a:lnTo>
                        <a:pt x="17305" y="6837"/>
                      </a:lnTo>
                      <a:close/>
                      <a:moveTo>
                        <a:pt x="16786" y="6504"/>
                      </a:moveTo>
                      <a:lnTo>
                        <a:pt x="17038" y="6660"/>
                      </a:lnTo>
                      <a:lnTo>
                        <a:pt x="17101" y="6504"/>
                      </a:lnTo>
                      <a:lnTo>
                        <a:pt x="16833" y="6327"/>
                      </a:lnTo>
                      <a:lnTo>
                        <a:pt x="16786" y="6504"/>
                      </a:lnTo>
                      <a:close/>
                      <a:moveTo>
                        <a:pt x="16267" y="6149"/>
                      </a:moveTo>
                      <a:lnTo>
                        <a:pt x="16519" y="6327"/>
                      </a:lnTo>
                      <a:lnTo>
                        <a:pt x="16597" y="6149"/>
                      </a:lnTo>
                      <a:lnTo>
                        <a:pt x="16346" y="5972"/>
                      </a:lnTo>
                      <a:lnTo>
                        <a:pt x="16267" y="6149"/>
                      </a:lnTo>
                      <a:close/>
                      <a:moveTo>
                        <a:pt x="15763" y="5794"/>
                      </a:moveTo>
                      <a:lnTo>
                        <a:pt x="16031" y="5972"/>
                      </a:lnTo>
                      <a:lnTo>
                        <a:pt x="16078" y="5794"/>
                      </a:lnTo>
                      <a:lnTo>
                        <a:pt x="15826" y="5616"/>
                      </a:lnTo>
                      <a:lnTo>
                        <a:pt x="15763" y="5794"/>
                      </a:lnTo>
                      <a:close/>
                      <a:moveTo>
                        <a:pt x="15260" y="5439"/>
                      </a:moveTo>
                      <a:lnTo>
                        <a:pt x="15512" y="5616"/>
                      </a:lnTo>
                      <a:lnTo>
                        <a:pt x="15559" y="5439"/>
                      </a:lnTo>
                      <a:lnTo>
                        <a:pt x="15307" y="5261"/>
                      </a:lnTo>
                      <a:lnTo>
                        <a:pt x="15260" y="5439"/>
                      </a:lnTo>
                      <a:close/>
                      <a:moveTo>
                        <a:pt x="14741" y="5084"/>
                      </a:moveTo>
                      <a:lnTo>
                        <a:pt x="14993" y="5261"/>
                      </a:lnTo>
                      <a:lnTo>
                        <a:pt x="15071" y="5084"/>
                      </a:lnTo>
                      <a:lnTo>
                        <a:pt x="14804" y="4906"/>
                      </a:lnTo>
                      <a:lnTo>
                        <a:pt x="14741" y="5084"/>
                      </a:lnTo>
                      <a:close/>
                      <a:moveTo>
                        <a:pt x="14237" y="4751"/>
                      </a:moveTo>
                      <a:lnTo>
                        <a:pt x="14473" y="4906"/>
                      </a:lnTo>
                      <a:lnTo>
                        <a:pt x="14552" y="4751"/>
                      </a:lnTo>
                      <a:lnTo>
                        <a:pt x="14285" y="4573"/>
                      </a:lnTo>
                      <a:lnTo>
                        <a:pt x="14237" y="4751"/>
                      </a:lnTo>
                      <a:close/>
                      <a:moveTo>
                        <a:pt x="13718" y="4395"/>
                      </a:moveTo>
                      <a:lnTo>
                        <a:pt x="13986" y="4573"/>
                      </a:lnTo>
                      <a:lnTo>
                        <a:pt x="14033" y="4395"/>
                      </a:lnTo>
                      <a:lnTo>
                        <a:pt x="13781" y="4218"/>
                      </a:lnTo>
                      <a:lnTo>
                        <a:pt x="13718" y="4395"/>
                      </a:lnTo>
                      <a:close/>
                      <a:moveTo>
                        <a:pt x="13199" y="4040"/>
                      </a:moveTo>
                      <a:lnTo>
                        <a:pt x="13467" y="4218"/>
                      </a:lnTo>
                      <a:lnTo>
                        <a:pt x="13514" y="4040"/>
                      </a:lnTo>
                      <a:lnTo>
                        <a:pt x="13278" y="3863"/>
                      </a:lnTo>
                      <a:lnTo>
                        <a:pt x="13199" y="4040"/>
                      </a:lnTo>
                      <a:close/>
                      <a:moveTo>
                        <a:pt x="12711" y="3685"/>
                      </a:moveTo>
                      <a:lnTo>
                        <a:pt x="12947" y="3863"/>
                      </a:lnTo>
                      <a:lnTo>
                        <a:pt x="13026" y="3685"/>
                      </a:lnTo>
                      <a:lnTo>
                        <a:pt x="12759" y="3508"/>
                      </a:lnTo>
                      <a:lnTo>
                        <a:pt x="12711" y="3685"/>
                      </a:lnTo>
                      <a:close/>
                      <a:moveTo>
                        <a:pt x="12192" y="3330"/>
                      </a:moveTo>
                      <a:lnTo>
                        <a:pt x="12444" y="3508"/>
                      </a:lnTo>
                      <a:lnTo>
                        <a:pt x="12507" y="3330"/>
                      </a:lnTo>
                      <a:lnTo>
                        <a:pt x="12239" y="3152"/>
                      </a:lnTo>
                      <a:lnTo>
                        <a:pt x="12192" y="3330"/>
                      </a:lnTo>
                      <a:close/>
                      <a:moveTo>
                        <a:pt x="11673" y="2997"/>
                      </a:moveTo>
                      <a:lnTo>
                        <a:pt x="11925" y="3152"/>
                      </a:lnTo>
                      <a:lnTo>
                        <a:pt x="11988" y="2997"/>
                      </a:lnTo>
                      <a:lnTo>
                        <a:pt x="11752" y="2819"/>
                      </a:lnTo>
                      <a:lnTo>
                        <a:pt x="11673" y="2997"/>
                      </a:lnTo>
                      <a:close/>
                      <a:moveTo>
                        <a:pt x="11154" y="2642"/>
                      </a:moveTo>
                      <a:lnTo>
                        <a:pt x="11421" y="2819"/>
                      </a:lnTo>
                      <a:lnTo>
                        <a:pt x="11484" y="2642"/>
                      </a:lnTo>
                      <a:lnTo>
                        <a:pt x="11233" y="2464"/>
                      </a:lnTo>
                      <a:lnTo>
                        <a:pt x="11154" y="2642"/>
                      </a:lnTo>
                      <a:close/>
                      <a:moveTo>
                        <a:pt x="10666" y="2287"/>
                      </a:moveTo>
                      <a:lnTo>
                        <a:pt x="10918" y="2464"/>
                      </a:lnTo>
                      <a:lnTo>
                        <a:pt x="10965" y="2287"/>
                      </a:lnTo>
                      <a:lnTo>
                        <a:pt x="10713" y="2109"/>
                      </a:lnTo>
                      <a:lnTo>
                        <a:pt x="10666" y="2287"/>
                      </a:lnTo>
                      <a:close/>
                      <a:moveTo>
                        <a:pt x="10147" y="1931"/>
                      </a:moveTo>
                      <a:lnTo>
                        <a:pt x="10399" y="2109"/>
                      </a:lnTo>
                      <a:lnTo>
                        <a:pt x="10462" y="1931"/>
                      </a:lnTo>
                      <a:lnTo>
                        <a:pt x="10210" y="1754"/>
                      </a:lnTo>
                      <a:lnTo>
                        <a:pt x="10147" y="1931"/>
                      </a:lnTo>
                      <a:close/>
                      <a:moveTo>
                        <a:pt x="9628" y="1576"/>
                      </a:moveTo>
                      <a:lnTo>
                        <a:pt x="9880" y="1754"/>
                      </a:lnTo>
                      <a:lnTo>
                        <a:pt x="9958" y="1576"/>
                      </a:lnTo>
                      <a:lnTo>
                        <a:pt x="9691" y="1399"/>
                      </a:lnTo>
                      <a:lnTo>
                        <a:pt x="9628" y="1576"/>
                      </a:lnTo>
                      <a:close/>
                      <a:moveTo>
                        <a:pt x="9125" y="1243"/>
                      </a:moveTo>
                      <a:lnTo>
                        <a:pt x="9392" y="1399"/>
                      </a:lnTo>
                      <a:lnTo>
                        <a:pt x="9439" y="1243"/>
                      </a:lnTo>
                      <a:lnTo>
                        <a:pt x="9187" y="1066"/>
                      </a:lnTo>
                      <a:lnTo>
                        <a:pt x="9125" y="1243"/>
                      </a:lnTo>
                      <a:close/>
                      <a:moveTo>
                        <a:pt x="8605" y="888"/>
                      </a:moveTo>
                      <a:lnTo>
                        <a:pt x="8873" y="1066"/>
                      </a:lnTo>
                      <a:lnTo>
                        <a:pt x="8920" y="888"/>
                      </a:lnTo>
                      <a:lnTo>
                        <a:pt x="8668" y="710"/>
                      </a:lnTo>
                      <a:lnTo>
                        <a:pt x="8605" y="888"/>
                      </a:lnTo>
                      <a:close/>
                      <a:moveTo>
                        <a:pt x="8102" y="533"/>
                      </a:moveTo>
                      <a:lnTo>
                        <a:pt x="8354" y="710"/>
                      </a:lnTo>
                      <a:lnTo>
                        <a:pt x="8432" y="533"/>
                      </a:lnTo>
                      <a:lnTo>
                        <a:pt x="8165" y="355"/>
                      </a:lnTo>
                      <a:lnTo>
                        <a:pt x="8102" y="533"/>
                      </a:lnTo>
                      <a:close/>
                      <a:moveTo>
                        <a:pt x="7599" y="178"/>
                      </a:moveTo>
                      <a:lnTo>
                        <a:pt x="7835" y="355"/>
                      </a:lnTo>
                      <a:lnTo>
                        <a:pt x="7913" y="178"/>
                      </a:lnTo>
                      <a:lnTo>
                        <a:pt x="7646" y="0"/>
                      </a:lnTo>
                      <a:lnTo>
                        <a:pt x="7599" y="178"/>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8" name="Freeform 7"/>
                <p:cNvSpPr/>
                <p:nvPr/>
              </p:nvSpPr>
              <p:spPr>
                <a:xfrm>
                  <a:off x="2018812" y="122267"/>
                  <a:ext cx="1515847" cy="1167105"/>
                </a:xfrm>
                <a:custGeom>
                  <a:avLst/>
                  <a:gdLst/>
                  <a:ahLst/>
                  <a:cxnLst>
                    <a:cxn ang="0">
                      <a:pos x="wd2" y="hd2"/>
                    </a:cxn>
                    <a:cxn ang="5400000">
                      <a:pos x="wd2" y="hd2"/>
                    </a:cxn>
                    <a:cxn ang="10800000">
                      <a:pos x="wd2" y="hd2"/>
                    </a:cxn>
                    <a:cxn ang="16200000">
                      <a:pos x="wd2" y="hd2"/>
                    </a:cxn>
                  </a:cxnLst>
                  <a:rect l="0" t="0" r="r" b="b"/>
                  <a:pathLst>
                    <a:path w="21600" h="21600" extrusionOk="0">
                      <a:moveTo>
                        <a:pt x="851" y="514"/>
                      </a:moveTo>
                      <a:lnTo>
                        <a:pt x="851" y="51"/>
                      </a:lnTo>
                      <a:lnTo>
                        <a:pt x="673" y="0"/>
                      </a:lnTo>
                      <a:lnTo>
                        <a:pt x="673" y="489"/>
                      </a:lnTo>
                      <a:lnTo>
                        <a:pt x="851" y="514"/>
                      </a:lnTo>
                      <a:close/>
                      <a:moveTo>
                        <a:pt x="812" y="1440"/>
                      </a:moveTo>
                      <a:lnTo>
                        <a:pt x="832" y="977"/>
                      </a:lnTo>
                      <a:lnTo>
                        <a:pt x="653" y="951"/>
                      </a:lnTo>
                      <a:lnTo>
                        <a:pt x="634" y="1414"/>
                      </a:lnTo>
                      <a:lnTo>
                        <a:pt x="812" y="1440"/>
                      </a:lnTo>
                      <a:close/>
                      <a:moveTo>
                        <a:pt x="772" y="2366"/>
                      </a:moveTo>
                      <a:lnTo>
                        <a:pt x="812" y="1903"/>
                      </a:lnTo>
                      <a:lnTo>
                        <a:pt x="634" y="1877"/>
                      </a:lnTo>
                      <a:lnTo>
                        <a:pt x="594" y="2340"/>
                      </a:lnTo>
                      <a:lnTo>
                        <a:pt x="772" y="2366"/>
                      </a:lnTo>
                      <a:close/>
                      <a:moveTo>
                        <a:pt x="752" y="3291"/>
                      </a:moveTo>
                      <a:lnTo>
                        <a:pt x="752" y="2829"/>
                      </a:lnTo>
                      <a:lnTo>
                        <a:pt x="574" y="2803"/>
                      </a:lnTo>
                      <a:lnTo>
                        <a:pt x="574" y="3266"/>
                      </a:lnTo>
                      <a:lnTo>
                        <a:pt x="752" y="3291"/>
                      </a:lnTo>
                      <a:close/>
                      <a:moveTo>
                        <a:pt x="713" y="4217"/>
                      </a:moveTo>
                      <a:lnTo>
                        <a:pt x="733" y="3754"/>
                      </a:lnTo>
                      <a:lnTo>
                        <a:pt x="554" y="3729"/>
                      </a:lnTo>
                      <a:lnTo>
                        <a:pt x="535" y="4191"/>
                      </a:lnTo>
                      <a:lnTo>
                        <a:pt x="713" y="4217"/>
                      </a:lnTo>
                      <a:close/>
                      <a:moveTo>
                        <a:pt x="693" y="5143"/>
                      </a:moveTo>
                      <a:lnTo>
                        <a:pt x="713" y="4680"/>
                      </a:lnTo>
                      <a:lnTo>
                        <a:pt x="535" y="4654"/>
                      </a:lnTo>
                      <a:lnTo>
                        <a:pt x="515" y="5117"/>
                      </a:lnTo>
                      <a:lnTo>
                        <a:pt x="693" y="5143"/>
                      </a:lnTo>
                      <a:close/>
                      <a:moveTo>
                        <a:pt x="673" y="6069"/>
                      </a:moveTo>
                      <a:lnTo>
                        <a:pt x="673" y="5606"/>
                      </a:lnTo>
                      <a:lnTo>
                        <a:pt x="495" y="5580"/>
                      </a:lnTo>
                      <a:lnTo>
                        <a:pt x="495" y="6043"/>
                      </a:lnTo>
                      <a:lnTo>
                        <a:pt x="673" y="6069"/>
                      </a:lnTo>
                      <a:close/>
                      <a:moveTo>
                        <a:pt x="634" y="6969"/>
                      </a:moveTo>
                      <a:lnTo>
                        <a:pt x="653" y="6531"/>
                      </a:lnTo>
                      <a:lnTo>
                        <a:pt x="475" y="6506"/>
                      </a:lnTo>
                      <a:lnTo>
                        <a:pt x="455" y="6969"/>
                      </a:lnTo>
                      <a:lnTo>
                        <a:pt x="634" y="6969"/>
                      </a:lnTo>
                      <a:close/>
                      <a:moveTo>
                        <a:pt x="594" y="7894"/>
                      </a:moveTo>
                      <a:lnTo>
                        <a:pt x="634" y="7431"/>
                      </a:lnTo>
                      <a:lnTo>
                        <a:pt x="455" y="7431"/>
                      </a:lnTo>
                      <a:lnTo>
                        <a:pt x="416" y="7894"/>
                      </a:lnTo>
                      <a:lnTo>
                        <a:pt x="594" y="7894"/>
                      </a:lnTo>
                      <a:close/>
                      <a:moveTo>
                        <a:pt x="574" y="8846"/>
                      </a:moveTo>
                      <a:lnTo>
                        <a:pt x="574" y="8383"/>
                      </a:lnTo>
                      <a:lnTo>
                        <a:pt x="396" y="8383"/>
                      </a:lnTo>
                      <a:lnTo>
                        <a:pt x="396" y="8846"/>
                      </a:lnTo>
                      <a:lnTo>
                        <a:pt x="574" y="8846"/>
                      </a:lnTo>
                      <a:close/>
                      <a:moveTo>
                        <a:pt x="535" y="9771"/>
                      </a:moveTo>
                      <a:lnTo>
                        <a:pt x="554" y="9309"/>
                      </a:lnTo>
                      <a:lnTo>
                        <a:pt x="376" y="9309"/>
                      </a:lnTo>
                      <a:lnTo>
                        <a:pt x="356" y="9771"/>
                      </a:lnTo>
                      <a:lnTo>
                        <a:pt x="535" y="9771"/>
                      </a:lnTo>
                      <a:close/>
                      <a:moveTo>
                        <a:pt x="515" y="10697"/>
                      </a:moveTo>
                      <a:lnTo>
                        <a:pt x="535" y="10234"/>
                      </a:lnTo>
                      <a:lnTo>
                        <a:pt x="356" y="10234"/>
                      </a:lnTo>
                      <a:lnTo>
                        <a:pt x="337" y="10697"/>
                      </a:lnTo>
                      <a:lnTo>
                        <a:pt x="515" y="10697"/>
                      </a:lnTo>
                      <a:close/>
                      <a:moveTo>
                        <a:pt x="495" y="11623"/>
                      </a:moveTo>
                      <a:lnTo>
                        <a:pt x="495" y="11160"/>
                      </a:lnTo>
                      <a:lnTo>
                        <a:pt x="317" y="11160"/>
                      </a:lnTo>
                      <a:lnTo>
                        <a:pt x="317" y="11623"/>
                      </a:lnTo>
                      <a:lnTo>
                        <a:pt x="495" y="11623"/>
                      </a:lnTo>
                      <a:close/>
                      <a:moveTo>
                        <a:pt x="455" y="12549"/>
                      </a:moveTo>
                      <a:lnTo>
                        <a:pt x="475" y="12086"/>
                      </a:lnTo>
                      <a:lnTo>
                        <a:pt x="297" y="12086"/>
                      </a:lnTo>
                      <a:lnTo>
                        <a:pt x="277" y="12549"/>
                      </a:lnTo>
                      <a:lnTo>
                        <a:pt x="455" y="12549"/>
                      </a:lnTo>
                      <a:close/>
                      <a:moveTo>
                        <a:pt x="416" y="13474"/>
                      </a:moveTo>
                      <a:lnTo>
                        <a:pt x="455" y="13011"/>
                      </a:lnTo>
                      <a:lnTo>
                        <a:pt x="277" y="13011"/>
                      </a:lnTo>
                      <a:lnTo>
                        <a:pt x="238" y="13474"/>
                      </a:lnTo>
                      <a:lnTo>
                        <a:pt x="416" y="13474"/>
                      </a:lnTo>
                      <a:close/>
                      <a:moveTo>
                        <a:pt x="396" y="14400"/>
                      </a:moveTo>
                      <a:lnTo>
                        <a:pt x="396" y="13937"/>
                      </a:lnTo>
                      <a:lnTo>
                        <a:pt x="218" y="13937"/>
                      </a:lnTo>
                      <a:lnTo>
                        <a:pt x="218" y="14400"/>
                      </a:lnTo>
                      <a:lnTo>
                        <a:pt x="396" y="14400"/>
                      </a:lnTo>
                      <a:close/>
                      <a:moveTo>
                        <a:pt x="376" y="15326"/>
                      </a:moveTo>
                      <a:lnTo>
                        <a:pt x="376" y="14863"/>
                      </a:lnTo>
                      <a:lnTo>
                        <a:pt x="198" y="14863"/>
                      </a:lnTo>
                      <a:lnTo>
                        <a:pt x="198" y="15326"/>
                      </a:lnTo>
                      <a:lnTo>
                        <a:pt x="376" y="15326"/>
                      </a:lnTo>
                      <a:close/>
                      <a:moveTo>
                        <a:pt x="337" y="16251"/>
                      </a:moveTo>
                      <a:lnTo>
                        <a:pt x="356" y="15789"/>
                      </a:lnTo>
                      <a:lnTo>
                        <a:pt x="178" y="15789"/>
                      </a:lnTo>
                      <a:lnTo>
                        <a:pt x="158" y="16251"/>
                      </a:lnTo>
                      <a:lnTo>
                        <a:pt x="337" y="16251"/>
                      </a:lnTo>
                      <a:close/>
                      <a:moveTo>
                        <a:pt x="317" y="17203"/>
                      </a:moveTo>
                      <a:lnTo>
                        <a:pt x="337" y="16740"/>
                      </a:lnTo>
                      <a:lnTo>
                        <a:pt x="158" y="16740"/>
                      </a:lnTo>
                      <a:lnTo>
                        <a:pt x="139" y="17203"/>
                      </a:lnTo>
                      <a:lnTo>
                        <a:pt x="317" y="17203"/>
                      </a:lnTo>
                      <a:close/>
                      <a:moveTo>
                        <a:pt x="297" y="18129"/>
                      </a:moveTo>
                      <a:lnTo>
                        <a:pt x="297" y="17666"/>
                      </a:lnTo>
                      <a:lnTo>
                        <a:pt x="119" y="17666"/>
                      </a:lnTo>
                      <a:lnTo>
                        <a:pt x="119" y="18129"/>
                      </a:lnTo>
                      <a:lnTo>
                        <a:pt x="297" y="18129"/>
                      </a:lnTo>
                      <a:close/>
                      <a:moveTo>
                        <a:pt x="238" y="19054"/>
                      </a:moveTo>
                      <a:lnTo>
                        <a:pt x="277" y="18591"/>
                      </a:lnTo>
                      <a:lnTo>
                        <a:pt x="79" y="18591"/>
                      </a:lnTo>
                      <a:lnTo>
                        <a:pt x="59" y="19054"/>
                      </a:lnTo>
                      <a:lnTo>
                        <a:pt x="238" y="19054"/>
                      </a:lnTo>
                      <a:close/>
                      <a:moveTo>
                        <a:pt x="218" y="19980"/>
                      </a:moveTo>
                      <a:lnTo>
                        <a:pt x="238" y="19517"/>
                      </a:lnTo>
                      <a:lnTo>
                        <a:pt x="59" y="19517"/>
                      </a:lnTo>
                      <a:lnTo>
                        <a:pt x="40" y="19980"/>
                      </a:lnTo>
                      <a:lnTo>
                        <a:pt x="218" y="19980"/>
                      </a:lnTo>
                      <a:close/>
                      <a:moveTo>
                        <a:pt x="198" y="20906"/>
                      </a:moveTo>
                      <a:lnTo>
                        <a:pt x="198" y="20443"/>
                      </a:lnTo>
                      <a:lnTo>
                        <a:pt x="20" y="20443"/>
                      </a:lnTo>
                      <a:lnTo>
                        <a:pt x="20" y="20906"/>
                      </a:lnTo>
                      <a:lnTo>
                        <a:pt x="198" y="20906"/>
                      </a:lnTo>
                      <a:close/>
                      <a:moveTo>
                        <a:pt x="337" y="21163"/>
                      </a:moveTo>
                      <a:lnTo>
                        <a:pt x="40" y="21317"/>
                      </a:lnTo>
                      <a:lnTo>
                        <a:pt x="79" y="21420"/>
                      </a:lnTo>
                      <a:lnTo>
                        <a:pt x="178" y="21420"/>
                      </a:lnTo>
                      <a:lnTo>
                        <a:pt x="178" y="21369"/>
                      </a:lnTo>
                      <a:lnTo>
                        <a:pt x="0" y="21369"/>
                      </a:lnTo>
                      <a:lnTo>
                        <a:pt x="0" y="21600"/>
                      </a:lnTo>
                      <a:lnTo>
                        <a:pt x="396" y="21369"/>
                      </a:lnTo>
                      <a:lnTo>
                        <a:pt x="337" y="21163"/>
                      </a:lnTo>
                      <a:close/>
                      <a:moveTo>
                        <a:pt x="1010" y="20829"/>
                      </a:moveTo>
                      <a:lnTo>
                        <a:pt x="673" y="20983"/>
                      </a:lnTo>
                      <a:lnTo>
                        <a:pt x="733" y="21189"/>
                      </a:lnTo>
                      <a:lnTo>
                        <a:pt x="1069" y="21034"/>
                      </a:lnTo>
                      <a:lnTo>
                        <a:pt x="1010" y="20829"/>
                      </a:lnTo>
                      <a:close/>
                      <a:moveTo>
                        <a:pt x="1683" y="20469"/>
                      </a:moveTo>
                      <a:lnTo>
                        <a:pt x="1346" y="20649"/>
                      </a:lnTo>
                      <a:lnTo>
                        <a:pt x="1406" y="20854"/>
                      </a:lnTo>
                      <a:lnTo>
                        <a:pt x="1742" y="20674"/>
                      </a:lnTo>
                      <a:lnTo>
                        <a:pt x="1683" y="20469"/>
                      </a:lnTo>
                      <a:close/>
                      <a:moveTo>
                        <a:pt x="2316" y="20134"/>
                      </a:moveTo>
                      <a:lnTo>
                        <a:pt x="1980" y="20289"/>
                      </a:lnTo>
                      <a:lnTo>
                        <a:pt x="2059" y="20494"/>
                      </a:lnTo>
                      <a:lnTo>
                        <a:pt x="2396" y="20314"/>
                      </a:lnTo>
                      <a:lnTo>
                        <a:pt x="2316" y="20134"/>
                      </a:lnTo>
                      <a:close/>
                      <a:moveTo>
                        <a:pt x="2990" y="19774"/>
                      </a:moveTo>
                      <a:lnTo>
                        <a:pt x="2653" y="19954"/>
                      </a:lnTo>
                      <a:lnTo>
                        <a:pt x="2732" y="20160"/>
                      </a:lnTo>
                      <a:lnTo>
                        <a:pt x="3069" y="19980"/>
                      </a:lnTo>
                      <a:lnTo>
                        <a:pt x="2990" y="19774"/>
                      </a:lnTo>
                      <a:close/>
                      <a:moveTo>
                        <a:pt x="3643" y="19440"/>
                      </a:moveTo>
                      <a:lnTo>
                        <a:pt x="3326" y="19594"/>
                      </a:lnTo>
                      <a:lnTo>
                        <a:pt x="3386" y="19800"/>
                      </a:lnTo>
                      <a:lnTo>
                        <a:pt x="3702" y="19620"/>
                      </a:lnTo>
                      <a:lnTo>
                        <a:pt x="3643" y="19440"/>
                      </a:lnTo>
                      <a:close/>
                      <a:moveTo>
                        <a:pt x="4316" y="19080"/>
                      </a:moveTo>
                      <a:lnTo>
                        <a:pt x="3979" y="19260"/>
                      </a:lnTo>
                      <a:lnTo>
                        <a:pt x="4039" y="19466"/>
                      </a:lnTo>
                      <a:lnTo>
                        <a:pt x="4375" y="19286"/>
                      </a:lnTo>
                      <a:lnTo>
                        <a:pt x="4316" y="19080"/>
                      </a:lnTo>
                      <a:close/>
                      <a:moveTo>
                        <a:pt x="4989" y="18694"/>
                      </a:moveTo>
                      <a:lnTo>
                        <a:pt x="4653" y="18900"/>
                      </a:lnTo>
                      <a:lnTo>
                        <a:pt x="4712" y="19106"/>
                      </a:lnTo>
                      <a:lnTo>
                        <a:pt x="5049" y="18926"/>
                      </a:lnTo>
                      <a:lnTo>
                        <a:pt x="4989" y="18694"/>
                      </a:lnTo>
                      <a:close/>
                      <a:moveTo>
                        <a:pt x="5623" y="18360"/>
                      </a:moveTo>
                      <a:lnTo>
                        <a:pt x="5306" y="18540"/>
                      </a:lnTo>
                      <a:lnTo>
                        <a:pt x="5385" y="18771"/>
                      </a:lnTo>
                      <a:lnTo>
                        <a:pt x="5702" y="18591"/>
                      </a:lnTo>
                      <a:lnTo>
                        <a:pt x="5623" y="18360"/>
                      </a:lnTo>
                      <a:close/>
                      <a:moveTo>
                        <a:pt x="6296" y="18000"/>
                      </a:moveTo>
                      <a:lnTo>
                        <a:pt x="5959" y="18180"/>
                      </a:lnTo>
                      <a:lnTo>
                        <a:pt x="6038" y="18411"/>
                      </a:lnTo>
                      <a:lnTo>
                        <a:pt x="6375" y="18231"/>
                      </a:lnTo>
                      <a:lnTo>
                        <a:pt x="6296" y="18000"/>
                      </a:lnTo>
                      <a:close/>
                      <a:moveTo>
                        <a:pt x="6969" y="17666"/>
                      </a:moveTo>
                      <a:lnTo>
                        <a:pt x="6632" y="17820"/>
                      </a:lnTo>
                      <a:lnTo>
                        <a:pt x="6692" y="18051"/>
                      </a:lnTo>
                      <a:lnTo>
                        <a:pt x="7028" y="17897"/>
                      </a:lnTo>
                      <a:lnTo>
                        <a:pt x="6969" y="17666"/>
                      </a:lnTo>
                      <a:close/>
                      <a:moveTo>
                        <a:pt x="7622" y="17306"/>
                      </a:moveTo>
                      <a:lnTo>
                        <a:pt x="7286" y="17486"/>
                      </a:lnTo>
                      <a:lnTo>
                        <a:pt x="7345" y="17717"/>
                      </a:lnTo>
                      <a:lnTo>
                        <a:pt x="7682" y="17537"/>
                      </a:lnTo>
                      <a:lnTo>
                        <a:pt x="7622" y="17306"/>
                      </a:lnTo>
                      <a:close/>
                      <a:moveTo>
                        <a:pt x="8296" y="16971"/>
                      </a:moveTo>
                      <a:lnTo>
                        <a:pt x="7959" y="17126"/>
                      </a:lnTo>
                      <a:lnTo>
                        <a:pt x="8018" y="17357"/>
                      </a:lnTo>
                      <a:lnTo>
                        <a:pt x="8355" y="17151"/>
                      </a:lnTo>
                      <a:lnTo>
                        <a:pt x="8296" y="16971"/>
                      </a:lnTo>
                      <a:close/>
                      <a:moveTo>
                        <a:pt x="8929" y="16611"/>
                      </a:moveTo>
                      <a:lnTo>
                        <a:pt x="8612" y="16791"/>
                      </a:lnTo>
                      <a:lnTo>
                        <a:pt x="8691" y="16997"/>
                      </a:lnTo>
                      <a:lnTo>
                        <a:pt x="9008" y="16817"/>
                      </a:lnTo>
                      <a:lnTo>
                        <a:pt x="8929" y="16611"/>
                      </a:lnTo>
                      <a:close/>
                      <a:moveTo>
                        <a:pt x="9602" y="16251"/>
                      </a:moveTo>
                      <a:lnTo>
                        <a:pt x="9266" y="16431"/>
                      </a:lnTo>
                      <a:lnTo>
                        <a:pt x="9345" y="16637"/>
                      </a:lnTo>
                      <a:lnTo>
                        <a:pt x="9662" y="16457"/>
                      </a:lnTo>
                      <a:lnTo>
                        <a:pt x="9602" y="16251"/>
                      </a:lnTo>
                      <a:close/>
                      <a:moveTo>
                        <a:pt x="10275" y="15917"/>
                      </a:moveTo>
                      <a:lnTo>
                        <a:pt x="9939" y="16097"/>
                      </a:lnTo>
                      <a:lnTo>
                        <a:pt x="9998" y="16303"/>
                      </a:lnTo>
                      <a:lnTo>
                        <a:pt x="10335" y="16123"/>
                      </a:lnTo>
                      <a:lnTo>
                        <a:pt x="10275" y="15917"/>
                      </a:lnTo>
                      <a:close/>
                      <a:moveTo>
                        <a:pt x="10929" y="15557"/>
                      </a:moveTo>
                      <a:lnTo>
                        <a:pt x="10612" y="15737"/>
                      </a:lnTo>
                      <a:lnTo>
                        <a:pt x="10671" y="15943"/>
                      </a:lnTo>
                      <a:lnTo>
                        <a:pt x="10988" y="15763"/>
                      </a:lnTo>
                      <a:lnTo>
                        <a:pt x="10929" y="15557"/>
                      </a:lnTo>
                      <a:close/>
                      <a:moveTo>
                        <a:pt x="11602" y="15223"/>
                      </a:moveTo>
                      <a:lnTo>
                        <a:pt x="11265" y="15403"/>
                      </a:lnTo>
                      <a:lnTo>
                        <a:pt x="11325" y="15609"/>
                      </a:lnTo>
                      <a:lnTo>
                        <a:pt x="11661" y="15429"/>
                      </a:lnTo>
                      <a:lnTo>
                        <a:pt x="11602" y="15223"/>
                      </a:lnTo>
                      <a:close/>
                      <a:moveTo>
                        <a:pt x="12255" y="14863"/>
                      </a:moveTo>
                      <a:lnTo>
                        <a:pt x="11919" y="15043"/>
                      </a:lnTo>
                      <a:lnTo>
                        <a:pt x="11998" y="15249"/>
                      </a:lnTo>
                      <a:lnTo>
                        <a:pt x="12334" y="15069"/>
                      </a:lnTo>
                      <a:lnTo>
                        <a:pt x="12255" y="14863"/>
                      </a:lnTo>
                      <a:close/>
                      <a:moveTo>
                        <a:pt x="12909" y="14503"/>
                      </a:moveTo>
                      <a:lnTo>
                        <a:pt x="12572" y="14709"/>
                      </a:lnTo>
                      <a:lnTo>
                        <a:pt x="12651" y="14889"/>
                      </a:lnTo>
                      <a:lnTo>
                        <a:pt x="12968" y="14734"/>
                      </a:lnTo>
                      <a:lnTo>
                        <a:pt x="12909" y="14503"/>
                      </a:lnTo>
                      <a:close/>
                      <a:moveTo>
                        <a:pt x="13582" y="14143"/>
                      </a:moveTo>
                      <a:lnTo>
                        <a:pt x="13245" y="14323"/>
                      </a:lnTo>
                      <a:lnTo>
                        <a:pt x="13304" y="14554"/>
                      </a:lnTo>
                      <a:lnTo>
                        <a:pt x="13641" y="14374"/>
                      </a:lnTo>
                      <a:lnTo>
                        <a:pt x="13582" y="14143"/>
                      </a:lnTo>
                      <a:close/>
                      <a:moveTo>
                        <a:pt x="14255" y="13809"/>
                      </a:moveTo>
                      <a:lnTo>
                        <a:pt x="13918" y="13963"/>
                      </a:lnTo>
                      <a:lnTo>
                        <a:pt x="13978" y="14194"/>
                      </a:lnTo>
                      <a:lnTo>
                        <a:pt x="14314" y="14040"/>
                      </a:lnTo>
                      <a:lnTo>
                        <a:pt x="14255" y="13809"/>
                      </a:lnTo>
                      <a:close/>
                      <a:moveTo>
                        <a:pt x="14888" y="13449"/>
                      </a:moveTo>
                      <a:lnTo>
                        <a:pt x="14572" y="13629"/>
                      </a:lnTo>
                      <a:lnTo>
                        <a:pt x="14631" y="13860"/>
                      </a:lnTo>
                      <a:lnTo>
                        <a:pt x="14968" y="13680"/>
                      </a:lnTo>
                      <a:lnTo>
                        <a:pt x="14888" y="13449"/>
                      </a:lnTo>
                      <a:close/>
                      <a:moveTo>
                        <a:pt x="15562" y="13089"/>
                      </a:moveTo>
                      <a:lnTo>
                        <a:pt x="15225" y="13269"/>
                      </a:lnTo>
                      <a:lnTo>
                        <a:pt x="15304" y="13500"/>
                      </a:lnTo>
                      <a:lnTo>
                        <a:pt x="15641" y="13346"/>
                      </a:lnTo>
                      <a:lnTo>
                        <a:pt x="15562" y="13089"/>
                      </a:lnTo>
                      <a:close/>
                      <a:moveTo>
                        <a:pt x="16215" y="12754"/>
                      </a:moveTo>
                      <a:lnTo>
                        <a:pt x="15898" y="12934"/>
                      </a:lnTo>
                      <a:lnTo>
                        <a:pt x="15977" y="13166"/>
                      </a:lnTo>
                      <a:lnTo>
                        <a:pt x="16274" y="12960"/>
                      </a:lnTo>
                      <a:lnTo>
                        <a:pt x="16215" y="12754"/>
                      </a:lnTo>
                      <a:close/>
                      <a:moveTo>
                        <a:pt x="16888" y="12394"/>
                      </a:moveTo>
                      <a:lnTo>
                        <a:pt x="16551" y="12574"/>
                      </a:lnTo>
                      <a:lnTo>
                        <a:pt x="16611" y="12780"/>
                      </a:lnTo>
                      <a:lnTo>
                        <a:pt x="16947" y="12600"/>
                      </a:lnTo>
                      <a:lnTo>
                        <a:pt x="16888" y="12394"/>
                      </a:lnTo>
                      <a:close/>
                      <a:moveTo>
                        <a:pt x="17561" y="12060"/>
                      </a:moveTo>
                      <a:lnTo>
                        <a:pt x="17225" y="12240"/>
                      </a:lnTo>
                      <a:lnTo>
                        <a:pt x="17284" y="12446"/>
                      </a:lnTo>
                      <a:lnTo>
                        <a:pt x="17621" y="12266"/>
                      </a:lnTo>
                      <a:lnTo>
                        <a:pt x="17561" y="12060"/>
                      </a:lnTo>
                      <a:close/>
                      <a:moveTo>
                        <a:pt x="18195" y="11700"/>
                      </a:moveTo>
                      <a:lnTo>
                        <a:pt x="17898" y="11880"/>
                      </a:lnTo>
                      <a:lnTo>
                        <a:pt x="17957" y="12086"/>
                      </a:lnTo>
                      <a:lnTo>
                        <a:pt x="18274" y="11906"/>
                      </a:lnTo>
                      <a:lnTo>
                        <a:pt x="18195" y="11700"/>
                      </a:lnTo>
                      <a:close/>
                      <a:moveTo>
                        <a:pt x="18868" y="11366"/>
                      </a:moveTo>
                      <a:lnTo>
                        <a:pt x="18531" y="11546"/>
                      </a:lnTo>
                      <a:lnTo>
                        <a:pt x="18610" y="11726"/>
                      </a:lnTo>
                      <a:lnTo>
                        <a:pt x="18947" y="11571"/>
                      </a:lnTo>
                      <a:lnTo>
                        <a:pt x="18868" y="11366"/>
                      </a:lnTo>
                      <a:close/>
                      <a:moveTo>
                        <a:pt x="19541" y="11006"/>
                      </a:moveTo>
                      <a:lnTo>
                        <a:pt x="19204" y="11186"/>
                      </a:lnTo>
                      <a:lnTo>
                        <a:pt x="19284" y="11391"/>
                      </a:lnTo>
                      <a:lnTo>
                        <a:pt x="19620" y="11211"/>
                      </a:lnTo>
                      <a:lnTo>
                        <a:pt x="19541" y="11006"/>
                      </a:lnTo>
                      <a:close/>
                      <a:moveTo>
                        <a:pt x="20194" y="10671"/>
                      </a:moveTo>
                      <a:lnTo>
                        <a:pt x="19858" y="10826"/>
                      </a:lnTo>
                      <a:lnTo>
                        <a:pt x="19917" y="11031"/>
                      </a:lnTo>
                      <a:lnTo>
                        <a:pt x="20254" y="10877"/>
                      </a:lnTo>
                      <a:lnTo>
                        <a:pt x="20194" y="10671"/>
                      </a:lnTo>
                      <a:close/>
                      <a:moveTo>
                        <a:pt x="20867" y="10311"/>
                      </a:moveTo>
                      <a:lnTo>
                        <a:pt x="20531" y="10491"/>
                      </a:lnTo>
                      <a:lnTo>
                        <a:pt x="20590" y="10697"/>
                      </a:lnTo>
                      <a:lnTo>
                        <a:pt x="20927" y="10517"/>
                      </a:lnTo>
                      <a:lnTo>
                        <a:pt x="20867" y="10311"/>
                      </a:lnTo>
                      <a:close/>
                      <a:moveTo>
                        <a:pt x="21501" y="9926"/>
                      </a:moveTo>
                      <a:lnTo>
                        <a:pt x="21204" y="10106"/>
                      </a:lnTo>
                      <a:lnTo>
                        <a:pt x="21263" y="10337"/>
                      </a:lnTo>
                      <a:lnTo>
                        <a:pt x="21600" y="10157"/>
                      </a:lnTo>
                      <a:lnTo>
                        <a:pt x="21501" y="9926"/>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9" name="Freeform 8"/>
                <p:cNvSpPr/>
                <p:nvPr/>
              </p:nvSpPr>
              <p:spPr>
                <a:xfrm>
                  <a:off x="-1" y="1165714"/>
                  <a:ext cx="4045961" cy="890613"/>
                </a:xfrm>
                <a:custGeom>
                  <a:avLst/>
                  <a:gdLst/>
                  <a:ahLst/>
                  <a:cxnLst>
                    <a:cxn ang="0">
                      <a:pos x="wd2" y="hd2"/>
                    </a:cxn>
                    <a:cxn ang="5400000">
                      <a:pos x="wd2" y="hd2"/>
                    </a:cxn>
                    <a:cxn ang="10800000">
                      <a:pos x="wd2" y="hd2"/>
                    </a:cxn>
                    <a:cxn ang="16200000">
                      <a:pos x="wd2" y="hd2"/>
                    </a:cxn>
                  </a:cxnLst>
                  <a:rect l="0" t="0" r="r" b="b"/>
                  <a:pathLst>
                    <a:path w="21600" h="21600" extrusionOk="0">
                      <a:moveTo>
                        <a:pt x="21444" y="21364"/>
                      </a:moveTo>
                      <a:lnTo>
                        <a:pt x="21570" y="21600"/>
                      </a:lnTo>
                      <a:lnTo>
                        <a:pt x="21600" y="21297"/>
                      </a:lnTo>
                      <a:lnTo>
                        <a:pt x="21474" y="21061"/>
                      </a:lnTo>
                      <a:lnTo>
                        <a:pt x="21444" y="21364"/>
                      </a:lnTo>
                      <a:close/>
                      <a:moveTo>
                        <a:pt x="21199" y="20926"/>
                      </a:moveTo>
                      <a:lnTo>
                        <a:pt x="21318" y="21128"/>
                      </a:lnTo>
                      <a:lnTo>
                        <a:pt x="21348" y="20892"/>
                      </a:lnTo>
                      <a:lnTo>
                        <a:pt x="21222" y="20656"/>
                      </a:lnTo>
                      <a:lnTo>
                        <a:pt x="21199" y="20926"/>
                      </a:lnTo>
                      <a:close/>
                      <a:moveTo>
                        <a:pt x="20947" y="20488"/>
                      </a:moveTo>
                      <a:lnTo>
                        <a:pt x="21073" y="20724"/>
                      </a:lnTo>
                      <a:lnTo>
                        <a:pt x="21096" y="20421"/>
                      </a:lnTo>
                      <a:lnTo>
                        <a:pt x="20970" y="20218"/>
                      </a:lnTo>
                      <a:lnTo>
                        <a:pt x="20947" y="20488"/>
                      </a:lnTo>
                      <a:close/>
                      <a:moveTo>
                        <a:pt x="20695" y="20084"/>
                      </a:moveTo>
                      <a:lnTo>
                        <a:pt x="20821" y="20286"/>
                      </a:lnTo>
                      <a:lnTo>
                        <a:pt x="20843" y="20016"/>
                      </a:lnTo>
                      <a:lnTo>
                        <a:pt x="20717" y="19780"/>
                      </a:lnTo>
                      <a:lnTo>
                        <a:pt x="20695" y="20084"/>
                      </a:lnTo>
                      <a:close/>
                      <a:moveTo>
                        <a:pt x="20450" y="19612"/>
                      </a:moveTo>
                      <a:lnTo>
                        <a:pt x="20569" y="19848"/>
                      </a:lnTo>
                      <a:lnTo>
                        <a:pt x="20591" y="19544"/>
                      </a:lnTo>
                      <a:lnTo>
                        <a:pt x="20465" y="19342"/>
                      </a:lnTo>
                      <a:lnTo>
                        <a:pt x="20450" y="19612"/>
                      </a:lnTo>
                      <a:close/>
                      <a:moveTo>
                        <a:pt x="20198" y="19207"/>
                      </a:moveTo>
                      <a:lnTo>
                        <a:pt x="20324" y="19443"/>
                      </a:lnTo>
                      <a:lnTo>
                        <a:pt x="20339" y="19140"/>
                      </a:lnTo>
                      <a:lnTo>
                        <a:pt x="20220" y="18904"/>
                      </a:lnTo>
                      <a:lnTo>
                        <a:pt x="20198" y="19207"/>
                      </a:lnTo>
                      <a:close/>
                      <a:moveTo>
                        <a:pt x="19946" y="18736"/>
                      </a:moveTo>
                      <a:lnTo>
                        <a:pt x="20072" y="18972"/>
                      </a:lnTo>
                      <a:lnTo>
                        <a:pt x="20102" y="18702"/>
                      </a:lnTo>
                      <a:lnTo>
                        <a:pt x="19976" y="18466"/>
                      </a:lnTo>
                      <a:lnTo>
                        <a:pt x="19946" y="18736"/>
                      </a:lnTo>
                      <a:close/>
                      <a:moveTo>
                        <a:pt x="19701" y="18331"/>
                      </a:moveTo>
                      <a:lnTo>
                        <a:pt x="19827" y="18567"/>
                      </a:lnTo>
                      <a:lnTo>
                        <a:pt x="19849" y="18264"/>
                      </a:lnTo>
                      <a:lnTo>
                        <a:pt x="19723" y="18062"/>
                      </a:lnTo>
                      <a:lnTo>
                        <a:pt x="19701" y="18331"/>
                      </a:lnTo>
                      <a:close/>
                      <a:moveTo>
                        <a:pt x="19449" y="17927"/>
                      </a:moveTo>
                      <a:lnTo>
                        <a:pt x="19575" y="18095"/>
                      </a:lnTo>
                      <a:lnTo>
                        <a:pt x="19597" y="17826"/>
                      </a:lnTo>
                      <a:lnTo>
                        <a:pt x="19471" y="17624"/>
                      </a:lnTo>
                      <a:lnTo>
                        <a:pt x="19449" y="17927"/>
                      </a:lnTo>
                      <a:close/>
                      <a:moveTo>
                        <a:pt x="19197" y="17455"/>
                      </a:moveTo>
                      <a:lnTo>
                        <a:pt x="19323" y="17691"/>
                      </a:lnTo>
                      <a:lnTo>
                        <a:pt x="19345" y="17388"/>
                      </a:lnTo>
                      <a:lnTo>
                        <a:pt x="19219" y="17186"/>
                      </a:lnTo>
                      <a:lnTo>
                        <a:pt x="19197" y="17455"/>
                      </a:lnTo>
                      <a:close/>
                      <a:moveTo>
                        <a:pt x="18945" y="17051"/>
                      </a:moveTo>
                      <a:lnTo>
                        <a:pt x="19071" y="17253"/>
                      </a:lnTo>
                      <a:lnTo>
                        <a:pt x="19093" y="16950"/>
                      </a:lnTo>
                      <a:lnTo>
                        <a:pt x="18967" y="16748"/>
                      </a:lnTo>
                      <a:lnTo>
                        <a:pt x="18945" y="17051"/>
                      </a:lnTo>
                      <a:close/>
                      <a:moveTo>
                        <a:pt x="18692" y="16579"/>
                      </a:moveTo>
                      <a:lnTo>
                        <a:pt x="18818" y="16815"/>
                      </a:lnTo>
                      <a:lnTo>
                        <a:pt x="18848" y="16545"/>
                      </a:lnTo>
                      <a:lnTo>
                        <a:pt x="18722" y="16310"/>
                      </a:lnTo>
                      <a:lnTo>
                        <a:pt x="18692" y="16579"/>
                      </a:lnTo>
                      <a:close/>
                      <a:moveTo>
                        <a:pt x="18440" y="16175"/>
                      </a:moveTo>
                      <a:lnTo>
                        <a:pt x="18566" y="16377"/>
                      </a:lnTo>
                      <a:lnTo>
                        <a:pt x="18596" y="16074"/>
                      </a:lnTo>
                      <a:lnTo>
                        <a:pt x="18470" y="15905"/>
                      </a:lnTo>
                      <a:lnTo>
                        <a:pt x="18440" y="16175"/>
                      </a:lnTo>
                      <a:close/>
                      <a:moveTo>
                        <a:pt x="18195" y="15737"/>
                      </a:moveTo>
                      <a:lnTo>
                        <a:pt x="18314" y="15939"/>
                      </a:lnTo>
                      <a:lnTo>
                        <a:pt x="18344" y="15669"/>
                      </a:lnTo>
                      <a:lnTo>
                        <a:pt x="18218" y="15433"/>
                      </a:lnTo>
                      <a:lnTo>
                        <a:pt x="18195" y="15737"/>
                      </a:lnTo>
                      <a:close/>
                      <a:moveTo>
                        <a:pt x="17951" y="15299"/>
                      </a:moveTo>
                      <a:lnTo>
                        <a:pt x="18069" y="15501"/>
                      </a:lnTo>
                      <a:lnTo>
                        <a:pt x="18091" y="15198"/>
                      </a:lnTo>
                      <a:lnTo>
                        <a:pt x="17965" y="15029"/>
                      </a:lnTo>
                      <a:lnTo>
                        <a:pt x="17951" y="15299"/>
                      </a:lnTo>
                      <a:close/>
                      <a:moveTo>
                        <a:pt x="17698" y="14861"/>
                      </a:moveTo>
                      <a:lnTo>
                        <a:pt x="17824" y="15096"/>
                      </a:lnTo>
                      <a:lnTo>
                        <a:pt x="17839" y="14793"/>
                      </a:lnTo>
                      <a:lnTo>
                        <a:pt x="17713" y="14557"/>
                      </a:lnTo>
                      <a:lnTo>
                        <a:pt x="17698" y="14861"/>
                      </a:lnTo>
                      <a:close/>
                      <a:moveTo>
                        <a:pt x="17446" y="14422"/>
                      </a:moveTo>
                      <a:lnTo>
                        <a:pt x="17572" y="14625"/>
                      </a:lnTo>
                      <a:lnTo>
                        <a:pt x="17595" y="14389"/>
                      </a:lnTo>
                      <a:lnTo>
                        <a:pt x="17476" y="14153"/>
                      </a:lnTo>
                      <a:lnTo>
                        <a:pt x="17446" y="14422"/>
                      </a:lnTo>
                      <a:close/>
                      <a:moveTo>
                        <a:pt x="17194" y="13984"/>
                      </a:moveTo>
                      <a:lnTo>
                        <a:pt x="17320" y="14220"/>
                      </a:lnTo>
                      <a:lnTo>
                        <a:pt x="17350" y="13917"/>
                      </a:lnTo>
                      <a:lnTo>
                        <a:pt x="17224" y="13715"/>
                      </a:lnTo>
                      <a:lnTo>
                        <a:pt x="17194" y="13984"/>
                      </a:lnTo>
                      <a:close/>
                      <a:moveTo>
                        <a:pt x="16942" y="13580"/>
                      </a:moveTo>
                      <a:lnTo>
                        <a:pt x="17068" y="13782"/>
                      </a:lnTo>
                      <a:lnTo>
                        <a:pt x="17098" y="13513"/>
                      </a:lnTo>
                      <a:lnTo>
                        <a:pt x="16971" y="13277"/>
                      </a:lnTo>
                      <a:lnTo>
                        <a:pt x="16942" y="13580"/>
                      </a:lnTo>
                      <a:close/>
                      <a:moveTo>
                        <a:pt x="16697" y="13108"/>
                      </a:moveTo>
                      <a:lnTo>
                        <a:pt x="16823" y="13344"/>
                      </a:lnTo>
                      <a:lnTo>
                        <a:pt x="16845" y="13075"/>
                      </a:lnTo>
                      <a:lnTo>
                        <a:pt x="16719" y="12839"/>
                      </a:lnTo>
                      <a:lnTo>
                        <a:pt x="16697" y="13108"/>
                      </a:lnTo>
                      <a:close/>
                      <a:moveTo>
                        <a:pt x="16445" y="12704"/>
                      </a:moveTo>
                      <a:lnTo>
                        <a:pt x="16571" y="12940"/>
                      </a:lnTo>
                      <a:lnTo>
                        <a:pt x="16593" y="12637"/>
                      </a:lnTo>
                      <a:lnTo>
                        <a:pt x="16467" y="12401"/>
                      </a:lnTo>
                      <a:lnTo>
                        <a:pt x="16445" y="12704"/>
                      </a:lnTo>
                      <a:close/>
                      <a:moveTo>
                        <a:pt x="16193" y="12232"/>
                      </a:moveTo>
                      <a:lnTo>
                        <a:pt x="16319" y="12468"/>
                      </a:lnTo>
                      <a:lnTo>
                        <a:pt x="16341" y="12198"/>
                      </a:lnTo>
                      <a:lnTo>
                        <a:pt x="16215" y="11963"/>
                      </a:lnTo>
                      <a:lnTo>
                        <a:pt x="16193" y="12232"/>
                      </a:lnTo>
                      <a:close/>
                      <a:moveTo>
                        <a:pt x="15940" y="11828"/>
                      </a:moveTo>
                      <a:lnTo>
                        <a:pt x="16066" y="12064"/>
                      </a:lnTo>
                      <a:lnTo>
                        <a:pt x="16089" y="11760"/>
                      </a:lnTo>
                      <a:lnTo>
                        <a:pt x="15963" y="11558"/>
                      </a:lnTo>
                      <a:lnTo>
                        <a:pt x="15940" y="11828"/>
                      </a:lnTo>
                      <a:close/>
                      <a:moveTo>
                        <a:pt x="15688" y="11423"/>
                      </a:moveTo>
                      <a:lnTo>
                        <a:pt x="15814" y="11592"/>
                      </a:lnTo>
                      <a:lnTo>
                        <a:pt x="15844" y="11322"/>
                      </a:lnTo>
                      <a:lnTo>
                        <a:pt x="15718" y="11120"/>
                      </a:lnTo>
                      <a:lnTo>
                        <a:pt x="15688" y="11423"/>
                      </a:lnTo>
                      <a:close/>
                      <a:moveTo>
                        <a:pt x="15443" y="10952"/>
                      </a:moveTo>
                      <a:lnTo>
                        <a:pt x="15562" y="11188"/>
                      </a:lnTo>
                      <a:lnTo>
                        <a:pt x="15592" y="10918"/>
                      </a:lnTo>
                      <a:lnTo>
                        <a:pt x="15466" y="10682"/>
                      </a:lnTo>
                      <a:lnTo>
                        <a:pt x="15443" y="10952"/>
                      </a:lnTo>
                      <a:close/>
                      <a:moveTo>
                        <a:pt x="15199" y="10547"/>
                      </a:moveTo>
                      <a:lnTo>
                        <a:pt x="15325" y="10749"/>
                      </a:lnTo>
                      <a:lnTo>
                        <a:pt x="15340" y="10446"/>
                      </a:lnTo>
                      <a:lnTo>
                        <a:pt x="15213" y="10244"/>
                      </a:lnTo>
                      <a:lnTo>
                        <a:pt x="15199" y="10547"/>
                      </a:lnTo>
                      <a:close/>
                      <a:moveTo>
                        <a:pt x="14946" y="10109"/>
                      </a:moveTo>
                      <a:lnTo>
                        <a:pt x="15073" y="10311"/>
                      </a:lnTo>
                      <a:lnTo>
                        <a:pt x="15095" y="10042"/>
                      </a:lnTo>
                      <a:lnTo>
                        <a:pt x="14969" y="9806"/>
                      </a:lnTo>
                      <a:lnTo>
                        <a:pt x="14946" y="10109"/>
                      </a:lnTo>
                      <a:close/>
                      <a:moveTo>
                        <a:pt x="14694" y="9671"/>
                      </a:moveTo>
                      <a:lnTo>
                        <a:pt x="14820" y="9873"/>
                      </a:lnTo>
                      <a:lnTo>
                        <a:pt x="14843" y="9570"/>
                      </a:lnTo>
                      <a:lnTo>
                        <a:pt x="14716" y="9402"/>
                      </a:lnTo>
                      <a:lnTo>
                        <a:pt x="14694" y="9671"/>
                      </a:lnTo>
                      <a:close/>
                      <a:moveTo>
                        <a:pt x="14442" y="9233"/>
                      </a:moveTo>
                      <a:lnTo>
                        <a:pt x="14568" y="9435"/>
                      </a:lnTo>
                      <a:lnTo>
                        <a:pt x="14590" y="9166"/>
                      </a:lnTo>
                      <a:lnTo>
                        <a:pt x="14472" y="8930"/>
                      </a:lnTo>
                      <a:lnTo>
                        <a:pt x="14442" y="9233"/>
                      </a:lnTo>
                      <a:close/>
                      <a:moveTo>
                        <a:pt x="14190" y="8795"/>
                      </a:moveTo>
                      <a:lnTo>
                        <a:pt x="14316" y="8997"/>
                      </a:lnTo>
                      <a:lnTo>
                        <a:pt x="14346" y="8761"/>
                      </a:lnTo>
                      <a:lnTo>
                        <a:pt x="14220" y="8525"/>
                      </a:lnTo>
                      <a:lnTo>
                        <a:pt x="14190" y="8795"/>
                      </a:lnTo>
                      <a:close/>
                      <a:moveTo>
                        <a:pt x="13938" y="8357"/>
                      </a:moveTo>
                      <a:lnTo>
                        <a:pt x="14064" y="8593"/>
                      </a:lnTo>
                      <a:lnTo>
                        <a:pt x="14093" y="8290"/>
                      </a:lnTo>
                      <a:lnTo>
                        <a:pt x="13967" y="8054"/>
                      </a:lnTo>
                      <a:lnTo>
                        <a:pt x="13938" y="8357"/>
                      </a:lnTo>
                      <a:close/>
                      <a:moveTo>
                        <a:pt x="13693" y="7953"/>
                      </a:moveTo>
                      <a:lnTo>
                        <a:pt x="13819" y="8155"/>
                      </a:lnTo>
                      <a:lnTo>
                        <a:pt x="13841" y="7885"/>
                      </a:lnTo>
                      <a:lnTo>
                        <a:pt x="13715" y="7649"/>
                      </a:lnTo>
                      <a:lnTo>
                        <a:pt x="13693" y="7953"/>
                      </a:lnTo>
                      <a:close/>
                      <a:moveTo>
                        <a:pt x="13441" y="7481"/>
                      </a:moveTo>
                      <a:lnTo>
                        <a:pt x="13567" y="7717"/>
                      </a:lnTo>
                      <a:lnTo>
                        <a:pt x="13589" y="7413"/>
                      </a:lnTo>
                      <a:lnTo>
                        <a:pt x="13463" y="7211"/>
                      </a:lnTo>
                      <a:lnTo>
                        <a:pt x="13441" y="7481"/>
                      </a:lnTo>
                      <a:close/>
                      <a:moveTo>
                        <a:pt x="13188" y="7076"/>
                      </a:moveTo>
                      <a:lnTo>
                        <a:pt x="13315" y="7279"/>
                      </a:lnTo>
                      <a:lnTo>
                        <a:pt x="13337" y="7009"/>
                      </a:lnTo>
                      <a:lnTo>
                        <a:pt x="13211" y="6773"/>
                      </a:lnTo>
                      <a:lnTo>
                        <a:pt x="13188" y="7076"/>
                      </a:lnTo>
                      <a:close/>
                      <a:moveTo>
                        <a:pt x="12944" y="6605"/>
                      </a:moveTo>
                      <a:lnTo>
                        <a:pt x="13062" y="6841"/>
                      </a:lnTo>
                      <a:lnTo>
                        <a:pt x="13085" y="6571"/>
                      </a:lnTo>
                      <a:lnTo>
                        <a:pt x="12959" y="6335"/>
                      </a:lnTo>
                      <a:lnTo>
                        <a:pt x="12944" y="6605"/>
                      </a:lnTo>
                      <a:close/>
                      <a:moveTo>
                        <a:pt x="12691" y="6200"/>
                      </a:moveTo>
                      <a:lnTo>
                        <a:pt x="12818" y="6436"/>
                      </a:lnTo>
                      <a:lnTo>
                        <a:pt x="12840" y="6133"/>
                      </a:lnTo>
                      <a:lnTo>
                        <a:pt x="12714" y="5897"/>
                      </a:lnTo>
                      <a:lnTo>
                        <a:pt x="12691" y="6200"/>
                      </a:lnTo>
                      <a:close/>
                      <a:moveTo>
                        <a:pt x="12439" y="5796"/>
                      </a:moveTo>
                      <a:lnTo>
                        <a:pt x="12565" y="5964"/>
                      </a:lnTo>
                      <a:lnTo>
                        <a:pt x="12588" y="5695"/>
                      </a:lnTo>
                      <a:lnTo>
                        <a:pt x="12469" y="5493"/>
                      </a:lnTo>
                      <a:lnTo>
                        <a:pt x="12439" y="5796"/>
                      </a:lnTo>
                      <a:close/>
                      <a:moveTo>
                        <a:pt x="12195" y="5324"/>
                      </a:moveTo>
                      <a:lnTo>
                        <a:pt x="12321" y="5560"/>
                      </a:lnTo>
                      <a:lnTo>
                        <a:pt x="12343" y="5257"/>
                      </a:lnTo>
                      <a:lnTo>
                        <a:pt x="12217" y="5055"/>
                      </a:lnTo>
                      <a:lnTo>
                        <a:pt x="12195" y="5324"/>
                      </a:lnTo>
                      <a:close/>
                      <a:moveTo>
                        <a:pt x="11942" y="4920"/>
                      </a:moveTo>
                      <a:lnTo>
                        <a:pt x="12068" y="5088"/>
                      </a:lnTo>
                      <a:lnTo>
                        <a:pt x="12091" y="4819"/>
                      </a:lnTo>
                      <a:lnTo>
                        <a:pt x="11965" y="4617"/>
                      </a:lnTo>
                      <a:lnTo>
                        <a:pt x="11942" y="4920"/>
                      </a:lnTo>
                      <a:close/>
                      <a:moveTo>
                        <a:pt x="11690" y="4448"/>
                      </a:moveTo>
                      <a:lnTo>
                        <a:pt x="11816" y="4684"/>
                      </a:lnTo>
                      <a:lnTo>
                        <a:pt x="11838" y="4414"/>
                      </a:lnTo>
                      <a:lnTo>
                        <a:pt x="11712" y="4178"/>
                      </a:lnTo>
                      <a:lnTo>
                        <a:pt x="11690" y="4448"/>
                      </a:lnTo>
                      <a:close/>
                      <a:moveTo>
                        <a:pt x="11438" y="4044"/>
                      </a:moveTo>
                      <a:lnTo>
                        <a:pt x="11564" y="4246"/>
                      </a:lnTo>
                      <a:lnTo>
                        <a:pt x="11586" y="3943"/>
                      </a:lnTo>
                      <a:lnTo>
                        <a:pt x="11460" y="3740"/>
                      </a:lnTo>
                      <a:lnTo>
                        <a:pt x="11438" y="4044"/>
                      </a:lnTo>
                      <a:close/>
                      <a:moveTo>
                        <a:pt x="11186" y="3606"/>
                      </a:moveTo>
                      <a:lnTo>
                        <a:pt x="11312" y="3808"/>
                      </a:lnTo>
                      <a:lnTo>
                        <a:pt x="11341" y="3538"/>
                      </a:lnTo>
                      <a:lnTo>
                        <a:pt x="11215" y="3302"/>
                      </a:lnTo>
                      <a:lnTo>
                        <a:pt x="11186" y="3606"/>
                      </a:lnTo>
                      <a:close/>
                      <a:moveTo>
                        <a:pt x="10934" y="3168"/>
                      </a:moveTo>
                      <a:lnTo>
                        <a:pt x="11060" y="3370"/>
                      </a:lnTo>
                      <a:lnTo>
                        <a:pt x="11089" y="3066"/>
                      </a:lnTo>
                      <a:lnTo>
                        <a:pt x="10963" y="2898"/>
                      </a:lnTo>
                      <a:lnTo>
                        <a:pt x="10934" y="3168"/>
                      </a:lnTo>
                      <a:close/>
                      <a:moveTo>
                        <a:pt x="10696" y="2898"/>
                      </a:moveTo>
                      <a:lnTo>
                        <a:pt x="10800" y="2932"/>
                      </a:lnTo>
                      <a:lnTo>
                        <a:pt x="10807" y="2932"/>
                      </a:lnTo>
                      <a:lnTo>
                        <a:pt x="10837" y="2662"/>
                      </a:lnTo>
                      <a:lnTo>
                        <a:pt x="10822" y="2628"/>
                      </a:lnTo>
                      <a:lnTo>
                        <a:pt x="10696" y="2595"/>
                      </a:lnTo>
                      <a:lnTo>
                        <a:pt x="10696" y="2898"/>
                      </a:lnTo>
                      <a:close/>
                      <a:moveTo>
                        <a:pt x="10429" y="2864"/>
                      </a:moveTo>
                      <a:lnTo>
                        <a:pt x="10563" y="2864"/>
                      </a:lnTo>
                      <a:lnTo>
                        <a:pt x="10563" y="2561"/>
                      </a:lnTo>
                      <a:lnTo>
                        <a:pt x="10429" y="2561"/>
                      </a:lnTo>
                      <a:lnTo>
                        <a:pt x="10429" y="2864"/>
                      </a:lnTo>
                      <a:close/>
                      <a:moveTo>
                        <a:pt x="10162" y="2763"/>
                      </a:moveTo>
                      <a:lnTo>
                        <a:pt x="10296" y="2831"/>
                      </a:lnTo>
                      <a:lnTo>
                        <a:pt x="10296" y="2494"/>
                      </a:lnTo>
                      <a:lnTo>
                        <a:pt x="10162" y="2460"/>
                      </a:lnTo>
                      <a:lnTo>
                        <a:pt x="10162" y="2763"/>
                      </a:lnTo>
                      <a:close/>
                      <a:moveTo>
                        <a:pt x="9888" y="2696"/>
                      </a:moveTo>
                      <a:lnTo>
                        <a:pt x="10021" y="2729"/>
                      </a:lnTo>
                      <a:lnTo>
                        <a:pt x="10021" y="2426"/>
                      </a:lnTo>
                      <a:lnTo>
                        <a:pt x="9888" y="2393"/>
                      </a:lnTo>
                      <a:lnTo>
                        <a:pt x="9888" y="2696"/>
                      </a:lnTo>
                      <a:close/>
                      <a:moveTo>
                        <a:pt x="9621" y="2628"/>
                      </a:moveTo>
                      <a:lnTo>
                        <a:pt x="9754" y="2662"/>
                      </a:lnTo>
                      <a:lnTo>
                        <a:pt x="9754" y="2359"/>
                      </a:lnTo>
                      <a:lnTo>
                        <a:pt x="9621" y="2325"/>
                      </a:lnTo>
                      <a:lnTo>
                        <a:pt x="9621" y="2628"/>
                      </a:lnTo>
                      <a:close/>
                      <a:moveTo>
                        <a:pt x="9354" y="2595"/>
                      </a:moveTo>
                      <a:lnTo>
                        <a:pt x="9487" y="2628"/>
                      </a:lnTo>
                      <a:lnTo>
                        <a:pt x="9487" y="2325"/>
                      </a:lnTo>
                      <a:lnTo>
                        <a:pt x="9354" y="2291"/>
                      </a:lnTo>
                      <a:lnTo>
                        <a:pt x="9354" y="2595"/>
                      </a:lnTo>
                      <a:close/>
                      <a:moveTo>
                        <a:pt x="9087" y="2494"/>
                      </a:moveTo>
                      <a:lnTo>
                        <a:pt x="9220" y="2561"/>
                      </a:lnTo>
                      <a:lnTo>
                        <a:pt x="9220" y="2258"/>
                      </a:lnTo>
                      <a:lnTo>
                        <a:pt x="9087" y="2190"/>
                      </a:lnTo>
                      <a:lnTo>
                        <a:pt x="9087" y="2494"/>
                      </a:lnTo>
                      <a:close/>
                      <a:moveTo>
                        <a:pt x="8820" y="2426"/>
                      </a:moveTo>
                      <a:lnTo>
                        <a:pt x="8953" y="2460"/>
                      </a:lnTo>
                      <a:lnTo>
                        <a:pt x="8953" y="2157"/>
                      </a:lnTo>
                      <a:lnTo>
                        <a:pt x="8820" y="2123"/>
                      </a:lnTo>
                      <a:lnTo>
                        <a:pt x="8820" y="2426"/>
                      </a:lnTo>
                      <a:close/>
                      <a:moveTo>
                        <a:pt x="8552" y="2393"/>
                      </a:moveTo>
                      <a:lnTo>
                        <a:pt x="8686" y="2393"/>
                      </a:lnTo>
                      <a:lnTo>
                        <a:pt x="8686" y="2123"/>
                      </a:lnTo>
                      <a:lnTo>
                        <a:pt x="8552" y="2089"/>
                      </a:lnTo>
                      <a:lnTo>
                        <a:pt x="8552" y="2393"/>
                      </a:lnTo>
                      <a:close/>
                      <a:moveTo>
                        <a:pt x="8285" y="2325"/>
                      </a:moveTo>
                      <a:lnTo>
                        <a:pt x="8419" y="2359"/>
                      </a:lnTo>
                      <a:lnTo>
                        <a:pt x="8426" y="2056"/>
                      </a:lnTo>
                      <a:lnTo>
                        <a:pt x="8293" y="2022"/>
                      </a:lnTo>
                      <a:lnTo>
                        <a:pt x="8285" y="2325"/>
                      </a:lnTo>
                      <a:close/>
                      <a:moveTo>
                        <a:pt x="8018" y="2258"/>
                      </a:moveTo>
                      <a:lnTo>
                        <a:pt x="8152" y="2291"/>
                      </a:lnTo>
                      <a:lnTo>
                        <a:pt x="8159" y="1988"/>
                      </a:lnTo>
                      <a:lnTo>
                        <a:pt x="8026" y="1954"/>
                      </a:lnTo>
                      <a:lnTo>
                        <a:pt x="8018" y="2258"/>
                      </a:lnTo>
                      <a:close/>
                      <a:moveTo>
                        <a:pt x="7751" y="2190"/>
                      </a:moveTo>
                      <a:lnTo>
                        <a:pt x="7885" y="2190"/>
                      </a:lnTo>
                      <a:lnTo>
                        <a:pt x="7892" y="1887"/>
                      </a:lnTo>
                      <a:lnTo>
                        <a:pt x="7759" y="1887"/>
                      </a:lnTo>
                      <a:lnTo>
                        <a:pt x="7751" y="2190"/>
                      </a:lnTo>
                      <a:close/>
                      <a:moveTo>
                        <a:pt x="7477" y="2123"/>
                      </a:moveTo>
                      <a:lnTo>
                        <a:pt x="7618" y="2157"/>
                      </a:lnTo>
                      <a:lnTo>
                        <a:pt x="7625" y="1853"/>
                      </a:lnTo>
                      <a:lnTo>
                        <a:pt x="7492" y="1820"/>
                      </a:lnTo>
                      <a:lnTo>
                        <a:pt x="7477" y="2123"/>
                      </a:lnTo>
                      <a:close/>
                      <a:moveTo>
                        <a:pt x="7210" y="2056"/>
                      </a:moveTo>
                      <a:lnTo>
                        <a:pt x="7343" y="2089"/>
                      </a:lnTo>
                      <a:lnTo>
                        <a:pt x="7358" y="1786"/>
                      </a:lnTo>
                      <a:lnTo>
                        <a:pt x="7225" y="1752"/>
                      </a:lnTo>
                      <a:lnTo>
                        <a:pt x="7210" y="2056"/>
                      </a:lnTo>
                      <a:close/>
                      <a:moveTo>
                        <a:pt x="6943" y="1988"/>
                      </a:moveTo>
                      <a:lnTo>
                        <a:pt x="7076" y="2022"/>
                      </a:lnTo>
                      <a:lnTo>
                        <a:pt x="7084" y="1719"/>
                      </a:lnTo>
                      <a:lnTo>
                        <a:pt x="6950" y="1685"/>
                      </a:lnTo>
                      <a:lnTo>
                        <a:pt x="6943" y="1988"/>
                      </a:lnTo>
                      <a:close/>
                      <a:moveTo>
                        <a:pt x="6676" y="1954"/>
                      </a:moveTo>
                      <a:lnTo>
                        <a:pt x="6809" y="1988"/>
                      </a:lnTo>
                      <a:lnTo>
                        <a:pt x="6817" y="1685"/>
                      </a:lnTo>
                      <a:lnTo>
                        <a:pt x="6683" y="1651"/>
                      </a:lnTo>
                      <a:lnTo>
                        <a:pt x="6676" y="1954"/>
                      </a:lnTo>
                      <a:close/>
                      <a:moveTo>
                        <a:pt x="6409" y="1853"/>
                      </a:moveTo>
                      <a:lnTo>
                        <a:pt x="6542" y="1887"/>
                      </a:lnTo>
                      <a:lnTo>
                        <a:pt x="6550" y="1584"/>
                      </a:lnTo>
                      <a:lnTo>
                        <a:pt x="6416" y="1550"/>
                      </a:lnTo>
                      <a:lnTo>
                        <a:pt x="6409" y="1853"/>
                      </a:lnTo>
                      <a:close/>
                      <a:moveTo>
                        <a:pt x="6142" y="1786"/>
                      </a:moveTo>
                      <a:lnTo>
                        <a:pt x="6275" y="1820"/>
                      </a:lnTo>
                      <a:lnTo>
                        <a:pt x="6283" y="1516"/>
                      </a:lnTo>
                      <a:lnTo>
                        <a:pt x="6149" y="1483"/>
                      </a:lnTo>
                      <a:lnTo>
                        <a:pt x="6142" y="1786"/>
                      </a:lnTo>
                      <a:close/>
                      <a:moveTo>
                        <a:pt x="5882" y="1752"/>
                      </a:moveTo>
                      <a:lnTo>
                        <a:pt x="6008" y="1752"/>
                      </a:lnTo>
                      <a:lnTo>
                        <a:pt x="6016" y="1483"/>
                      </a:lnTo>
                      <a:lnTo>
                        <a:pt x="5882" y="1449"/>
                      </a:lnTo>
                      <a:lnTo>
                        <a:pt x="5882" y="1752"/>
                      </a:lnTo>
                      <a:close/>
                      <a:moveTo>
                        <a:pt x="5615" y="1685"/>
                      </a:moveTo>
                      <a:lnTo>
                        <a:pt x="5749" y="1719"/>
                      </a:lnTo>
                      <a:lnTo>
                        <a:pt x="5749" y="1415"/>
                      </a:lnTo>
                      <a:lnTo>
                        <a:pt x="5615" y="1382"/>
                      </a:lnTo>
                      <a:lnTo>
                        <a:pt x="5615" y="1685"/>
                      </a:lnTo>
                      <a:close/>
                      <a:moveTo>
                        <a:pt x="5348" y="1584"/>
                      </a:moveTo>
                      <a:lnTo>
                        <a:pt x="5482" y="1651"/>
                      </a:lnTo>
                      <a:lnTo>
                        <a:pt x="5482" y="1314"/>
                      </a:lnTo>
                      <a:lnTo>
                        <a:pt x="5348" y="1280"/>
                      </a:lnTo>
                      <a:lnTo>
                        <a:pt x="5348" y="1584"/>
                      </a:lnTo>
                      <a:close/>
                      <a:moveTo>
                        <a:pt x="5081" y="1550"/>
                      </a:moveTo>
                      <a:lnTo>
                        <a:pt x="5215" y="1550"/>
                      </a:lnTo>
                      <a:lnTo>
                        <a:pt x="5215" y="1247"/>
                      </a:lnTo>
                      <a:lnTo>
                        <a:pt x="5081" y="1247"/>
                      </a:lnTo>
                      <a:lnTo>
                        <a:pt x="5081" y="1550"/>
                      </a:lnTo>
                      <a:close/>
                      <a:moveTo>
                        <a:pt x="4814" y="1483"/>
                      </a:moveTo>
                      <a:lnTo>
                        <a:pt x="4948" y="1516"/>
                      </a:lnTo>
                      <a:lnTo>
                        <a:pt x="4948" y="1213"/>
                      </a:lnTo>
                      <a:lnTo>
                        <a:pt x="4814" y="1179"/>
                      </a:lnTo>
                      <a:lnTo>
                        <a:pt x="4814" y="1483"/>
                      </a:lnTo>
                      <a:close/>
                      <a:moveTo>
                        <a:pt x="4547" y="1415"/>
                      </a:moveTo>
                      <a:lnTo>
                        <a:pt x="4680" y="1449"/>
                      </a:lnTo>
                      <a:lnTo>
                        <a:pt x="4680" y="1146"/>
                      </a:lnTo>
                      <a:lnTo>
                        <a:pt x="4547" y="1112"/>
                      </a:lnTo>
                      <a:lnTo>
                        <a:pt x="4547" y="1415"/>
                      </a:lnTo>
                      <a:close/>
                      <a:moveTo>
                        <a:pt x="4273" y="1314"/>
                      </a:moveTo>
                      <a:lnTo>
                        <a:pt x="4406" y="1382"/>
                      </a:lnTo>
                      <a:lnTo>
                        <a:pt x="4406" y="1078"/>
                      </a:lnTo>
                      <a:lnTo>
                        <a:pt x="4273" y="1011"/>
                      </a:lnTo>
                      <a:lnTo>
                        <a:pt x="4273" y="1314"/>
                      </a:lnTo>
                      <a:close/>
                      <a:moveTo>
                        <a:pt x="4005" y="1280"/>
                      </a:moveTo>
                      <a:lnTo>
                        <a:pt x="4139" y="1314"/>
                      </a:lnTo>
                      <a:lnTo>
                        <a:pt x="4139" y="1011"/>
                      </a:lnTo>
                      <a:lnTo>
                        <a:pt x="4005" y="977"/>
                      </a:lnTo>
                      <a:lnTo>
                        <a:pt x="4005" y="1280"/>
                      </a:lnTo>
                      <a:close/>
                      <a:moveTo>
                        <a:pt x="3738" y="1213"/>
                      </a:moveTo>
                      <a:lnTo>
                        <a:pt x="3872" y="1247"/>
                      </a:lnTo>
                      <a:lnTo>
                        <a:pt x="3872" y="944"/>
                      </a:lnTo>
                      <a:lnTo>
                        <a:pt x="3738" y="910"/>
                      </a:lnTo>
                      <a:lnTo>
                        <a:pt x="3738" y="1213"/>
                      </a:lnTo>
                      <a:close/>
                      <a:moveTo>
                        <a:pt x="3471" y="1146"/>
                      </a:moveTo>
                      <a:lnTo>
                        <a:pt x="3605" y="1179"/>
                      </a:lnTo>
                      <a:lnTo>
                        <a:pt x="3605" y="876"/>
                      </a:lnTo>
                      <a:lnTo>
                        <a:pt x="3471" y="842"/>
                      </a:lnTo>
                      <a:lnTo>
                        <a:pt x="3471" y="1146"/>
                      </a:lnTo>
                      <a:close/>
                      <a:moveTo>
                        <a:pt x="3204" y="1112"/>
                      </a:moveTo>
                      <a:lnTo>
                        <a:pt x="3338" y="1112"/>
                      </a:lnTo>
                      <a:lnTo>
                        <a:pt x="3338" y="809"/>
                      </a:lnTo>
                      <a:lnTo>
                        <a:pt x="3204" y="809"/>
                      </a:lnTo>
                      <a:lnTo>
                        <a:pt x="3204" y="1112"/>
                      </a:lnTo>
                      <a:close/>
                      <a:moveTo>
                        <a:pt x="2937" y="1011"/>
                      </a:moveTo>
                      <a:lnTo>
                        <a:pt x="3071" y="1078"/>
                      </a:lnTo>
                      <a:lnTo>
                        <a:pt x="3071" y="775"/>
                      </a:lnTo>
                      <a:lnTo>
                        <a:pt x="2937" y="708"/>
                      </a:lnTo>
                      <a:lnTo>
                        <a:pt x="2937" y="1011"/>
                      </a:lnTo>
                      <a:close/>
                      <a:moveTo>
                        <a:pt x="2670" y="944"/>
                      </a:moveTo>
                      <a:lnTo>
                        <a:pt x="2804" y="977"/>
                      </a:lnTo>
                      <a:lnTo>
                        <a:pt x="2804" y="674"/>
                      </a:lnTo>
                      <a:lnTo>
                        <a:pt x="2670" y="640"/>
                      </a:lnTo>
                      <a:lnTo>
                        <a:pt x="2670" y="944"/>
                      </a:lnTo>
                      <a:close/>
                      <a:moveTo>
                        <a:pt x="2403" y="910"/>
                      </a:moveTo>
                      <a:lnTo>
                        <a:pt x="2537" y="910"/>
                      </a:lnTo>
                      <a:lnTo>
                        <a:pt x="2544" y="607"/>
                      </a:lnTo>
                      <a:lnTo>
                        <a:pt x="2411" y="607"/>
                      </a:lnTo>
                      <a:lnTo>
                        <a:pt x="2403" y="910"/>
                      </a:lnTo>
                      <a:close/>
                      <a:moveTo>
                        <a:pt x="2136" y="842"/>
                      </a:moveTo>
                      <a:lnTo>
                        <a:pt x="2270" y="876"/>
                      </a:lnTo>
                      <a:lnTo>
                        <a:pt x="2277" y="573"/>
                      </a:lnTo>
                      <a:lnTo>
                        <a:pt x="2144" y="539"/>
                      </a:lnTo>
                      <a:lnTo>
                        <a:pt x="2136" y="842"/>
                      </a:lnTo>
                      <a:close/>
                      <a:moveTo>
                        <a:pt x="1862" y="775"/>
                      </a:moveTo>
                      <a:lnTo>
                        <a:pt x="2003" y="809"/>
                      </a:lnTo>
                      <a:lnTo>
                        <a:pt x="2010" y="505"/>
                      </a:lnTo>
                      <a:lnTo>
                        <a:pt x="1877" y="472"/>
                      </a:lnTo>
                      <a:lnTo>
                        <a:pt x="1862" y="775"/>
                      </a:lnTo>
                      <a:close/>
                      <a:moveTo>
                        <a:pt x="1595" y="674"/>
                      </a:moveTo>
                      <a:lnTo>
                        <a:pt x="1728" y="708"/>
                      </a:lnTo>
                      <a:lnTo>
                        <a:pt x="1743" y="404"/>
                      </a:lnTo>
                      <a:lnTo>
                        <a:pt x="1610" y="371"/>
                      </a:lnTo>
                      <a:lnTo>
                        <a:pt x="1595" y="674"/>
                      </a:lnTo>
                      <a:close/>
                      <a:moveTo>
                        <a:pt x="1328" y="640"/>
                      </a:moveTo>
                      <a:lnTo>
                        <a:pt x="1461" y="674"/>
                      </a:lnTo>
                      <a:lnTo>
                        <a:pt x="1469" y="371"/>
                      </a:lnTo>
                      <a:lnTo>
                        <a:pt x="1335" y="337"/>
                      </a:lnTo>
                      <a:lnTo>
                        <a:pt x="1328" y="640"/>
                      </a:lnTo>
                      <a:close/>
                      <a:moveTo>
                        <a:pt x="1061" y="573"/>
                      </a:moveTo>
                      <a:lnTo>
                        <a:pt x="1194" y="607"/>
                      </a:lnTo>
                      <a:lnTo>
                        <a:pt x="1202" y="303"/>
                      </a:lnTo>
                      <a:lnTo>
                        <a:pt x="1068" y="270"/>
                      </a:lnTo>
                      <a:lnTo>
                        <a:pt x="1061" y="573"/>
                      </a:lnTo>
                      <a:close/>
                      <a:moveTo>
                        <a:pt x="794" y="505"/>
                      </a:moveTo>
                      <a:lnTo>
                        <a:pt x="927" y="539"/>
                      </a:lnTo>
                      <a:lnTo>
                        <a:pt x="935" y="236"/>
                      </a:lnTo>
                      <a:lnTo>
                        <a:pt x="801" y="202"/>
                      </a:lnTo>
                      <a:lnTo>
                        <a:pt x="794" y="505"/>
                      </a:lnTo>
                      <a:close/>
                      <a:moveTo>
                        <a:pt x="527" y="472"/>
                      </a:moveTo>
                      <a:lnTo>
                        <a:pt x="660" y="472"/>
                      </a:lnTo>
                      <a:lnTo>
                        <a:pt x="668" y="168"/>
                      </a:lnTo>
                      <a:lnTo>
                        <a:pt x="534" y="168"/>
                      </a:lnTo>
                      <a:lnTo>
                        <a:pt x="527" y="472"/>
                      </a:lnTo>
                      <a:close/>
                      <a:moveTo>
                        <a:pt x="260" y="371"/>
                      </a:moveTo>
                      <a:lnTo>
                        <a:pt x="393" y="404"/>
                      </a:lnTo>
                      <a:lnTo>
                        <a:pt x="401" y="101"/>
                      </a:lnTo>
                      <a:lnTo>
                        <a:pt x="267" y="67"/>
                      </a:lnTo>
                      <a:lnTo>
                        <a:pt x="260" y="371"/>
                      </a:lnTo>
                      <a:close/>
                      <a:moveTo>
                        <a:pt x="0" y="303"/>
                      </a:moveTo>
                      <a:lnTo>
                        <a:pt x="126" y="337"/>
                      </a:lnTo>
                      <a:lnTo>
                        <a:pt x="134" y="34"/>
                      </a:lnTo>
                      <a:lnTo>
                        <a:pt x="0" y="0"/>
                      </a:lnTo>
                      <a:lnTo>
                        <a:pt x="0" y="303"/>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0" name="Freeform 9"/>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close/>
                      <a:moveTo>
                        <a:pt x="611" y="18254"/>
                      </a:moveTo>
                      <a:lnTo>
                        <a:pt x="349" y="18558"/>
                      </a:lnTo>
                      <a:lnTo>
                        <a:pt x="349" y="21296"/>
                      </a:lnTo>
                      <a:lnTo>
                        <a:pt x="611" y="20992"/>
                      </a:lnTo>
                      <a:lnTo>
                        <a:pt x="611" y="18254"/>
                      </a:lnTo>
                      <a:close/>
                      <a:moveTo>
                        <a:pt x="1135" y="17645"/>
                      </a:moveTo>
                      <a:lnTo>
                        <a:pt x="873" y="18254"/>
                      </a:lnTo>
                      <a:lnTo>
                        <a:pt x="873" y="20992"/>
                      </a:lnTo>
                      <a:lnTo>
                        <a:pt x="1135" y="20687"/>
                      </a:lnTo>
                      <a:lnTo>
                        <a:pt x="1135" y="17645"/>
                      </a:lnTo>
                      <a:close/>
                      <a:moveTo>
                        <a:pt x="1644" y="17341"/>
                      </a:moveTo>
                      <a:lnTo>
                        <a:pt x="1396" y="17341"/>
                      </a:lnTo>
                      <a:lnTo>
                        <a:pt x="1396" y="20079"/>
                      </a:lnTo>
                      <a:lnTo>
                        <a:pt x="1658" y="20079"/>
                      </a:lnTo>
                      <a:lnTo>
                        <a:pt x="1644" y="17341"/>
                      </a:lnTo>
                      <a:close/>
                      <a:moveTo>
                        <a:pt x="2167" y="17037"/>
                      </a:moveTo>
                      <a:lnTo>
                        <a:pt x="1905" y="17037"/>
                      </a:lnTo>
                      <a:lnTo>
                        <a:pt x="1920" y="19775"/>
                      </a:lnTo>
                      <a:lnTo>
                        <a:pt x="2196" y="19470"/>
                      </a:lnTo>
                      <a:lnTo>
                        <a:pt x="2167" y="17037"/>
                      </a:lnTo>
                      <a:close/>
                      <a:moveTo>
                        <a:pt x="2705" y="16428"/>
                      </a:moveTo>
                      <a:lnTo>
                        <a:pt x="2429" y="16732"/>
                      </a:lnTo>
                      <a:lnTo>
                        <a:pt x="2458" y="19470"/>
                      </a:lnTo>
                      <a:lnTo>
                        <a:pt x="2720" y="19166"/>
                      </a:lnTo>
                      <a:lnTo>
                        <a:pt x="2705" y="16428"/>
                      </a:lnTo>
                      <a:close/>
                      <a:moveTo>
                        <a:pt x="3229" y="16124"/>
                      </a:moveTo>
                      <a:lnTo>
                        <a:pt x="2967" y="16428"/>
                      </a:lnTo>
                      <a:lnTo>
                        <a:pt x="2982" y="19166"/>
                      </a:lnTo>
                      <a:lnTo>
                        <a:pt x="3244" y="18862"/>
                      </a:lnTo>
                      <a:lnTo>
                        <a:pt x="3229" y="16124"/>
                      </a:lnTo>
                      <a:close/>
                      <a:moveTo>
                        <a:pt x="3753" y="15820"/>
                      </a:moveTo>
                      <a:lnTo>
                        <a:pt x="3491" y="15820"/>
                      </a:lnTo>
                      <a:lnTo>
                        <a:pt x="3505" y="18558"/>
                      </a:lnTo>
                      <a:lnTo>
                        <a:pt x="3767" y="18558"/>
                      </a:lnTo>
                      <a:lnTo>
                        <a:pt x="3753" y="15820"/>
                      </a:lnTo>
                      <a:close/>
                      <a:moveTo>
                        <a:pt x="4276" y="14907"/>
                      </a:moveTo>
                      <a:lnTo>
                        <a:pt x="4015" y="15515"/>
                      </a:lnTo>
                      <a:lnTo>
                        <a:pt x="4029" y="18254"/>
                      </a:lnTo>
                      <a:lnTo>
                        <a:pt x="4291" y="17645"/>
                      </a:lnTo>
                      <a:lnTo>
                        <a:pt x="4276" y="14907"/>
                      </a:lnTo>
                      <a:close/>
                      <a:moveTo>
                        <a:pt x="4800" y="14603"/>
                      </a:moveTo>
                      <a:lnTo>
                        <a:pt x="4538" y="14907"/>
                      </a:lnTo>
                      <a:lnTo>
                        <a:pt x="4553" y="17645"/>
                      </a:lnTo>
                      <a:lnTo>
                        <a:pt x="4815" y="17341"/>
                      </a:lnTo>
                      <a:lnTo>
                        <a:pt x="4800" y="14603"/>
                      </a:lnTo>
                      <a:close/>
                      <a:moveTo>
                        <a:pt x="5324" y="14299"/>
                      </a:moveTo>
                      <a:lnTo>
                        <a:pt x="5062" y="14299"/>
                      </a:lnTo>
                      <a:lnTo>
                        <a:pt x="5076" y="17037"/>
                      </a:lnTo>
                      <a:lnTo>
                        <a:pt x="5338" y="17037"/>
                      </a:lnTo>
                      <a:lnTo>
                        <a:pt x="5324" y="14299"/>
                      </a:lnTo>
                      <a:close/>
                      <a:moveTo>
                        <a:pt x="5847" y="13690"/>
                      </a:moveTo>
                      <a:lnTo>
                        <a:pt x="5585" y="13994"/>
                      </a:lnTo>
                      <a:lnTo>
                        <a:pt x="5600" y="16732"/>
                      </a:lnTo>
                      <a:lnTo>
                        <a:pt x="5862" y="16428"/>
                      </a:lnTo>
                      <a:lnTo>
                        <a:pt x="5847" y="13690"/>
                      </a:lnTo>
                      <a:close/>
                      <a:moveTo>
                        <a:pt x="6371" y="13386"/>
                      </a:moveTo>
                      <a:lnTo>
                        <a:pt x="6109" y="13690"/>
                      </a:lnTo>
                      <a:lnTo>
                        <a:pt x="6124" y="16428"/>
                      </a:lnTo>
                      <a:lnTo>
                        <a:pt x="6385" y="16124"/>
                      </a:lnTo>
                      <a:lnTo>
                        <a:pt x="6371" y="13386"/>
                      </a:lnTo>
                      <a:close/>
                      <a:moveTo>
                        <a:pt x="6895" y="13082"/>
                      </a:moveTo>
                      <a:lnTo>
                        <a:pt x="6633" y="13082"/>
                      </a:lnTo>
                      <a:lnTo>
                        <a:pt x="6647" y="15820"/>
                      </a:lnTo>
                      <a:lnTo>
                        <a:pt x="6909" y="15820"/>
                      </a:lnTo>
                      <a:lnTo>
                        <a:pt x="6895" y="13082"/>
                      </a:lnTo>
                      <a:close/>
                      <a:moveTo>
                        <a:pt x="7418" y="12169"/>
                      </a:moveTo>
                      <a:lnTo>
                        <a:pt x="7156" y="12777"/>
                      </a:lnTo>
                      <a:lnTo>
                        <a:pt x="7185" y="15515"/>
                      </a:lnTo>
                      <a:lnTo>
                        <a:pt x="7447" y="14907"/>
                      </a:lnTo>
                      <a:lnTo>
                        <a:pt x="7418" y="12169"/>
                      </a:lnTo>
                      <a:close/>
                      <a:moveTo>
                        <a:pt x="7956" y="11865"/>
                      </a:moveTo>
                      <a:lnTo>
                        <a:pt x="7680" y="12169"/>
                      </a:lnTo>
                      <a:lnTo>
                        <a:pt x="7709" y="14907"/>
                      </a:lnTo>
                      <a:lnTo>
                        <a:pt x="7956" y="14603"/>
                      </a:lnTo>
                      <a:lnTo>
                        <a:pt x="7956" y="11865"/>
                      </a:lnTo>
                      <a:close/>
                      <a:moveTo>
                        <a:pt x="8480" y="11561"/>
                      </a:moveTo>
                      <a:lnTo>
                        <a:pt x="8218" y="11561"/>
                      </a:lnTo>
                      <a:lnTo>
                        <a:pt x="8218" y="14299"/>
                      </a:lnTo>
                      <a:lnTo>
                        <a:pt x="8480" y="14299"/>
                      </a:lnTo>
                      <a:lnTo>
                        <a:pt x="8480" y="11561"/>
                      </a:lnTo>
                      <a:close/>
                      <a:moveTo>
                        <a:pt x="9004" y="10952"/>
                      </a:moveTo>
                      <a:lnTo>
                        <a:pt x="8742" y="11256"/>
                      </a:lnTo>
                      <a:lnTo>
                        <a:pt x="8742" y="13994"/>
                      </a:lnTo>
                      <a:lnTo>
                        <a:pt x="9004" y="13690"/>
                      </a:lnTo>
                      <a:lnTo>
                        <a:pt x="9004" y="10952"/>
                      </a:lnTo>
                      <a:close/>
                      <a:moveTo>
                        <a:pt x="9527" y="10648"/>
                      </a:moveTo>
                      <a:lnTo>
                        <a:pt x="9265" y="10952"/>
                      </a:lnTo>
                      <a:lnTo>
                        <a:pt x="9265" y="13690"/>
                      </a:lnTo>
                      <a:lnTo>
                        <a:pt x="9527" y="13386"/>
                      </a:lnTo>
                      <a:lnTo>
                        <a:pt x="9527" y="10648"/>
                      </a:lnTo>
                      <a:close/>
                      <a:moveTo>
                        <a:pt x="10051" y="10344"/>
                      </a:moveTo>
                      <a:lnTo>
                        <a:pt x="9789" y="10344"/>
                      </a:lnTo>
                      <a:lnTo>
                        <a:pt x="9789" y="13082"/>
                      </a:lnTo>
                      <a:lnTo>
                        <a:pt x="10051" y="13082"/>
                      </a:lnTo>
                      <a:lnTo>
                        <a:pt x="10051" y="10344"/>
                      </a:lnTo>
                      <a:close/>
                      <a:moveTo>
                        <a:pt x="10575" y="9431"/>
                      </a:moveTo>
                      <a:lnTo>
                        <a:pt x="10313" y="10039"/>
                      </a:lnTo>
                      <a:lnTo>
                        <a:pt x="10313" y="12777"/>
                      </a:lnTo>
                      <a:lnTo>
                        <a:pt x="10575" y="12169"/>
                      </a:lnTo>
                      <a:lnTo>
                        <a:pt x="10575" y="9431"/>
                      </a:lnTo>
                      <a:close/>
                      <a:moveTo>
                        <a:pt x="11098" y="9127"/>
                      </a:moveTo>
                      <a:lnTo>
                        <a:pt x="10836" y="9431"/>
                      </a:lnTo>
                      <a:lnTo>
                        <a:pt x="10836" y="12169"/>
                      </a:lnTo>
                      <a:lnTo>
                        <a:pt x="11098" y="11865"/>
                      </a:lnTo>
                      <a:lnTo>
                        <a:pt x="11098" y="9127"/>
                      </a:lnTo>
                      <a:close/>
                      <a:moveTo>
                        <a:pt x="11622" y="8823"/>
                      </a:moveTo>
                      <a:lnTo>
                        <a:pt x="11360" y="8823"/>
                      </a:lnTo>
                      <a:lnTo>
                        <a:pt x="11360" y="11561"/>
                      </a:lnTo>
                      <a:lnTo>
                        <a:pt x="11622" y="11561"/>
                      </a:lnTo>
                      <a:lnTo>
                        <a:pt x="11622" y="8823"/>
                      </a:lnTo>
                      <a:close/>
                      <a:moveTo>
                        <a:pt x="12145" y="8214"/>
                      </a:moveTo>
                      <a:lnTo>
                        <a:pt x="11884" y="8518"/>
                      </a:lnTo>
                      <a:lnTo>
                        <a:pt x="11884" y="11256"/>
                      </a:lnTo>
                      <a:lnTo>
                        <a:pt x="12145" y="10952"/>
                      </a:lnTo>
                      <a:lnTo>
                        <a:pt x="12145" y="8214"/>
                      </a:lnTo>
                      <a:close/>
                      <a:moveTo>
                        <a:pt x="12669" y="7910"/>
                      </a:moveTo>
                      <a:lnTo>
                        <a:pt x="12407" y="8214"/>
                      </a:lnTo>
                      <a:lnTo>
                        <a:pt x="12407" y="10952"/>
                      </a:lnTo>
                      <a:lnTo>
                        <a:pt x="12669" y="10648"/>
                      </a:lnTo>
                      <a:lnTo>
                        <a:pt x="12669" y="7910"/>
                      </a:lnTo>
                      <a:close/>
                      <a:moveTo>
                        <a:pt x="13207" y="7606"/>
                      </a:moveTo>
                      <a:lnTo>
                        <a:pt x="12931" y="7606"/>
                      </a:lnTo>
                      <a:lnTo>
                        <a:pt x="12931" y="10344"/>
                      </a:lnTo>
                      <a:lnTo>
                        <a:pt x="13207" y="10344"/>
                      </a:lnTo>
                      <a:lnTo>
                        <a:pt x="13207" y="7606"/>
                      </a:lnTo>
                      <a:close/>
                      <a:moveTo>
                        <a:pt x="13731" y="6693"/>
                      </a:moveTo>
                      <a:lnTo>
                        <a:pt x="13469" y="6997"/>
                      </a:lnTo>
                      <a:lnTo>
                        <a:pt x="13469" y="10039"/>
                      </a:lnTo>
                      <a:lnTo>
                        <a:pt x="13731" y="9431"/>
                      </a:lnTo>
                      <a:lnTo>
                        <a:pt x="13731" y="6693"/>
                      </a:lnTo>
                      <a:close/>
                      <a:moveTo>
                        <a:pt x="14255" y="6389"/>
                      </a:moveTo>
                      <a:lnTo>
                        <a:pt x="13993" y="6693"/>
                      </a:lnTo>
                      <a:lnTo>
                        <a:pt x="13993" y="9431"/>
                      </a:lnTo>
                      <a:lnTo>
                        <a:pt x="14255" y="9127"/>
                      </a:lnTo>
                      <a:lnTo>
                        <a:pt x="14255" y="6389"/>
                      </a:lnTo>
                      <a:close/>
                      <a:moveTo>
                        <a:pt x="14778" y="6085"/>
                      </a:moveTo>
                      <a:lnTo>
                        <a:pt x="14516" y="6085"/>
                      </a:lnTo>
                      <a:lnTo>
                        <a:pt x="14516" y="8823"/>
                      </a:lnTo>
                      <a:lnTo>
                        <a:pt x="14778" y="8823"/>
                      </a:lnTo>
                      <a:lnTo>
                        <a:pt x="14778" y="6085"/>
                      </a:lnTo>
                      <a:close/>
                      <a:moveTo>
                        <a:pt x="15302" y="5476"/>
                      </a:moveTo>
                      <a:lnTo>
                        <a:pt x="15040" y="5780"/>
                      </a:lnTo>
                      <a:lnTo>
                        <a:pt x="15040" y="8518"/>
                      </a:lnTo>
                      <a:lnTo>
                        <a:pt x="15302" y="8214"/>
                      </a:lnTo>
                      <a:lnTo>
                        <a:pt x="15302" y="5476"/>
                      </a:lnTo>
                      <a:close/>
                      <a:moveTo>
                        <a:pt x="15825" y="5172"/>
                      </a:moveTo>
                      <a:lnTo>
                        <a:pt x="15564" y="5476"/>
                      </a:lnTo>
                      <a:lnTo>
                        <a:pt x="15564" y="8214"/>
                      </a:lnTo>
                      <a:lnTo>
                        <a:pt x="15825" y="7910"/>
                      </a:lnTo>
                      <a:lnTo>
                        <a:pt x="15825" y="5172"/>
                      </a:lnTo>
                      <a:close/>
                      <a:moveTo>
                        <a:pt x="16349" y="4868"/>
                      </a:moveTo>
                      <a:lnTo>
                        <a:pt x="16087" y="4868"/>
                      </a:lnTo>
                      <a:lnTo>
                        <a:pt x="16087" y="7606"/>
                      </a:lnTo>
                      <a:lnTo>
                        <a:pt x="16349" y="7606"/>
                      </a:lnTo>
                      <a:lnTo>
                        <a:pt x="16349" y="4868"/>
                      </a:lnTo>
                      <a:close/>
                      <a:moveTo>
                        <a:pt x="16873" y="3955"/>
                      </a:moveTo>
                      <a:lnTo>
                        <a:pt x="16611" y="4259"/>
                      </a:lnTo>
                      <a:lnTo>
                        <a:pt x="16611" y="6997"/>
                      </a:lnTo>
                      <a:lnTo>
                        <a:pt x="16873" y="6693"/>
                      </a:lnTo>
                      <a:lnTo>
                        <a:pt x="16873" y="3955"/>
                      </a:lnTo>
                      <a:close/>
                      <a:moveTo>
                        <a:pt x="17396" y="3651"/>
                      </a:moveTo>
                      <a:lnTo>
                        <a:pt x="17135" y="3955"/>
                      </a:lnTo>
                      <a:lnTo>
                        <a:pt x="17135" y="6693"/>
                      </a:lnTo>
                      <a:lnTo>
                        <a:pt x="17396" y="6389"/>
                      </a:lnTo>
                      <a:lnTo>
                        <a:pt x="17396" y="3651"/>
                      </a:lnTo>
                      <a:close/>
                      <a:moveTo>
                        <a:pt x="17920" y="3346"/>
                      </a:moveTo>
                      <a:lnTo>
                        <a:pt x="17658" y="3346"/>
                      </a:lnTo>
                      <a:lnTo>
                        <a:pt x="17658" y="6085"/>
                      </a:lnTo>
                      <a:lnTo>
                        <a:pt x="17920" y="6085"/>
                      </a:lnTo>
                      <a:lnTo>
                        <a:pt x="17920" y="3346"/>
                      </a:lnTo>
                      <a:close/>
                      <a:moveTo>
                        <a:pt x="18458" y="2738"/>
                      </a:moveTo>
                      <a:lnTo>
                        <a:pt x="18196" y="3042"/>
                      </a:lnTo>
                      <a:lnTo>
                        <a:pt x="18196" y="5780"/>
                      </a:lnTo>
                      <a:lnTo>
                        <a:pt x="18458" y="5476"/>
                      </a:lnTo>
                      <a:lnTo>
                        <a:pt x="18458" y="2738"/>
                      </a:lnTo>
                      <a:close/>
                      <a:moveTo>
                        <a:pt x="18982" y="2434"/>
                      </a:moveTo>
                      <a:lnTo>
                        <a:pt x="18720" y="2738"/>
                      </a:lnTo>
                      <a:lnTo>
                        <a:pt x="18720" y="5476"/>
                      </a:lnTo>
                      <a:lnTo>
                        <a:pt x="18982" y="5172"/>
                      </a:lnTo>
                      <a:lnTo>
                        <a:pt x="18982" y="2434"/>
                      </a:lnTo>
                      <a:close/>
                      <a:moveTo>
                        <a:pt x="19505" y="2130"/>
                      </a:moveTo>
                      <a:lnTo>
                        <a:pt x="19244" y="2130"/>
                      </a:lnTo>
                      <a:lnTo>
                        <a:pt x="19244" y="4868"/>
                      </a:lnTo>
                      <a:lnTo>
                        <a:pt x="19505" y="4868"/>
                      </a:lnTo>
                      <a:lnTo>
                        <a:pt x="19505" y="2130"/>
                      </a:lnTo>
                      <a:close/>
                      <a:moveTo>
                        <a:pt x="20029" y="1217"/>
                      </a:moveTo>
                      <a:lnTo>
                        <a:pt x="19767" y="1521"/>
                      </a:lnTo>
                      <a:lnTo>
                        <a:pt x="19767" y="4259"/>
                      </a:lnTo>
                      <a:lnTo>
                        <a:pt x="20029" y="3955"/>
                      </a:lnTo>
                      <a:lnTo>
                        <a:pt x="20029" y="1217"/>
                      </a:lnTo>
                      <a:close/>
                      <a:moveTo>
                        <a:pt x="20553" y="913"/>
                      </a:moveTo>
                      <a:lnTo>
                        <a:pt x="20291" y="1217"/>
                      </a:lnTo>
                      <a:lnTo>
                        <a:pt x="20291" y="3955"/>
                      </a:lnTo>
                      <a:lnTo>
                        <a:pt x="20553" y="3651"/>
                      </a:lnTo>
                      <a:lnTo>
                        <a:pt x="20553" y="913"/>
                      </a:lnTo>
                      <a:close/>
                      <a:moveTo>
                        <a:pt x="21062" y="608"/>
                      </a:moveTo>
                      <a:lnTo>
                        <a:pt x="20800" y="608"/>
                      </a:lnTo>
                      <a:lnTo>
                        <a:pt x="20815" y="3346"/>
                      </a:lnTo>
                      <a:lnTo>
                        <a:pt x="21076" y="3346"/>
                      </a:lnTo>
                      <a:lnTo>
                        <a:pt x="21062" y="608"/>
                      </a:lnTo>
                      <a:close/>
                      <a:moveTo>
                        <a:pt x="21585" y="0"/>
                      </a:moveTo>
                      <a:lnTo>
                        <a:pt x="21324" y="304"/>
                      </a:lnTo>
                      <a:lnTo>
                        <a:pt x="21338" y="3042"/>
                      </a:lnTo>
                      <a:lnTo>
                        <a:pt x="21600" y="2738"/>
                      </a:lnTo>
                      <a:lnTo>
                        <a:pt x="21585"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1" name="Freeform 11"/>
                <p:cNvSpPr/>
                <p:nvPr/>
              </p:nvSpPr>
              <p:spPr>
                <a:xfrm>
                  <a:off x="1194891" y="-1"/>
                  <a:ext cx="1729817" cy="1290763"/>
                </a:xfrm>
                <a:custGeom>
                  <a:avLst/>
                  <a:gdLst/>
                  <a:ahLst/>
                  <a:cxnLst>
                    <a:cxn ang="0">
                      <a:pos x="wd2" y="hd2"/>
                    </a:cxn>
                    <a:cxn ang="5400000">
                      <a:pos x="wd2" y="hd2"/>
                    </a:cxn>
                    <a:cxn ang="10800000">
                      <a:pos x="wd2" y="hd2"/>
                    </a:cxn>
                    <a:cxn ang="16200000">
                      <a:pos x="wd2" y="hd2"/>
                    </a:cxn>
                  </a:cxnLst>
                  <a:rect l="0" t="0" r="r" b="b"/>
                  <a:pathLst>
                    <a:path w="21600" h="21600" extrusionOk="0">
                      <a:moveTo>
                        <a:pt x="243" y="256"/>
                      </a:moveTo>
                      <a:lnTo>
                        <a:pt x="121" y="0"/>
                      </a:lnTo>
                      <a:lnTo>
                        <a:pt x="0" y="140"/>
                      </a:lnTo>
                      <a:lnTo>
                        <a:pt x="104" y="372"/>
                      </a:lnTo>
                      <a:lnTo>
                        <a:pt x="243" y="256"/>
                      </a:lnTo>
                      <a:close/>
                      <a:moveTo>
                        <a:pt x="573" y="953"/>
                      </a:moveTo>
                      <a:lnTo>
                        <a:pt x="399" y="605"/>
                      </a:lnTo>
                      <a:lnTo>
                        <a:pt x="278" y="721"/>
                      </a:lnTo>
                      <a:lnTo>
                        <a:pt x="451" y="1093"/>
                      </a:lnTo>
                      <a:lnTo>
                        <a:pt x="573" y="953"/>
                      </a:lnTo>
                      <a:close/>
                      <a:moveTo>
                        <a:pt x="920" y="1674"/>
                      </a:moveTo>
                      <a:lnTo>
                        <a:pt x="763" y="1325"/>
                      </a:lnTo>
                      <a:lnTo>
                        <a:pt x="625" y="1418"/>
                      </a:lnTo>
                      <a:lnTo>
                        <a:pt x="798" y="1767"/>
                      </a:lnTo>
                      <a:lnTo>
                        <a:pt x="920" y="1674"/>
                      </a:lnTo>
                      <a:close/>
                      <a:moveTo>
                        <a:pt x="1267" y="2372"/>
                      </a:moveTo>
                      <a:lnTo>
                        <a:pt x="1093" y="2000"/>
                      </a:lnTo>
                      <a:lnTo>
                        <a:pt x="954" y="2139"/>
                      </a:lnTo>
                      <a:lnTo>
                        <a:pt x="1128" y="2488"/>
                      </a:lnTo>
                      <a:lnTo>
                        <a:pt x="1267" y="2372"/>
                      </a:lnTo>
                      <a:close/>
                      <a:moveTo>
                        <a:pt x="1596" y="3092"/>
                      </a:moveTo>
                      <a:lnTo>
                        <a:pt x="1423" y="2720"/>
                      </a:lnTo>
                      <a:lnTo>
                        <a:pt x="1301" y="2837"/>
                      </a:lnTo>
                      <a:lnTo>
                        <a:pt x="1457" y="3185"/>
                      </a:lnTo>
                      <a:lnTo>
                        <a:pt x="1596" y="3092"/>
                      </a:lnTo>
                      <a:close/>
                      <a:moveTo>
                        <a:pt x="1943" y="3790"/>
                      </a:moveTo>
                      <a:lnTo>
                        <a:pt x="1770" y="3418"/>
                      </a:lnTo>
                      <a:lnTo>
                        <a:pt x="1631" y="3557"/>
                      </a:lnTo>
                      <a:lnTo>
                        <a:pt x="1804" y="3883"/>
                      </a:lnTo>
                      <a:lnTo>
                        <a:pt x="1943" y="3790"/>
                      </a:lnTo>
                      <a:close/>
                      <a:moveTo>
                        <a:pt x="2290" y="4487"/>
                      </a:moveTo>
                      <a:lnTo>
                        <a:pt x="2099" y="4139"/>
                      </a:lnTo>
                      <a:lnTo>
                        <a:pt x="1995" y="4232"/>
                      </a:lnTo>
                      <a:lnTo>
                        <a:pt x="2151" y="4604"/>
                      </a:lnTo>
                      <a:lnTo>
                        <a:pt x="2290" y="4487"/>
                      </a:lnTo>
                      <a:close/>
                      <a:moveTo>
                        <a:pt x="2620" y="5185"/>
                      </a:moveTo>
                      <a:lnTo>
                        <a:pt x="2464" y="4836"/>
                      </a:lnTo>
                      <a:lnTo>
                        <a:pt x="2325" y="4952"/>
                      </a:lnTo>
                      <a:lnTo>
                        <a:pt x="2498" y="5301"/>
                      </a:lnTo>
                      <a:lnTo>
                        <a:pt x="2620" y="5185"/>
                      </a:lnTo>
                      <a:close/>
                      <a:moveTo>
                        <a:pt x="2967" y="5882"/>
                      </a:moveTo>
                      <a:lnTo>
                        <a:pt x="2793" y="5557"/>
                      </a:lnTo>
                      <a:lnTo>
                        <a:pt x="2654" y="5650"/>
                      </a:lnTo>
                      <a:lnTo>
                        <a:pt x="2828" y="6022"/>
                      </a:lnTo>
                      <a:lnTo>
                        <a:pt x="2967" y="5882"/>
                      </a:lnTo>
                      <a:close/>
                      <a:moveTo>
                        <a:pt x="3296" y="6603"/>
                      </a:moveTo>
                      <a:lnTo>
                        <a:pt x="3123" y="6254"/>
                      </a:lnTo>
                      <a:lnTo>
                        <a:pt x="3001" y="6371"/>
                      </a:lnTo>
                      <a:lnTo>
                        <a:pt x="3158" y="6696"/>
                      </a:lnTo>
                      <a:lnTo>
                        <a:pt x="3296" y="6603"/>
                      </a:lnTo>
                      <a:close/>
                      <a:moveTo>
                        <a:pt x="3626" y="7301"/>
                      </a:moveTo>
                      <a:lnTo>
                        <a:pt x="3470" y="6975"/>
                      </a:lnTo>
                      <a:lnTo>
                        <a:pt x="3331" y="7068"/>
                      </a:lnTo>
                      <a:lnTo>
                        <a:pt x="3522" y="7417"/>
                      </a:lnTo>
                      <a:lnTo>
                        <a:pt x="3626" y="7301"/>
                      </a:lnTo>
                      <a:close/>
                      <a:moveTo>
                        <a:pt x="3990" y="8022"/>
                      </a:moveTo>
                      <a:lnTo>
                        <a:pt x="3817" y="7650"/>
                      </a:lnTo>
                      <a:lnTo>
                        <a:pt x="3678" y="7789"/>
                      </a:lnTo>
                      <a:lnTo>
                        <a:pt x="3852" y="8115"/>
                      </a:lnTo>
                      <a:lnTo>
                        <a:pt x="3990" y="8022"/>
                      </a:lnTo>
                      <a:close/>
                      <a:moveTo>
                        <a:pt x="4320" y="8719"/>
                      </a:moveTo>
                      <a:lnTo>
                        <a:pt x="4164" y="8347"/>
                      </a:lnTo>
                      <a:lnTo>
                        <a:pt x="4025" y="8487"/>
                      </a:lnTo>
                      <a:lnTo>
                        <a:pt x="4199" y="8835"/>
                      </a:lnTo>
                      <a:lnTo>
                        <a:pt x="4320" y="8719"/>
                      </a:lnTo>
                      <a:close/>
                      <a:moveTo>
                        <a:pt x="4667" y="9440"/>
                      </a:moveTo>
                      <a:lnTo>
                        <a:pt x="4493" y="9068"/>
                      </a:lnTo>
                      <a:lnTo>
                        <a:pt x="4355" y="9161"/>
                      </a:lnTo>
                      <a:lnTo>
                        <a:pt x="4528" y="9533"/>
                      </a:lnTo>
                      <a:lnTo>
                        <a:pt x="4667" y="9440"/>
                      </a:lnTo>
                      <a:close/>
                      <a:moveTo>
                        <a:pt x="4997" y="10114"/>
                      </a:moveTo>
                      <a:lnTo>
                        <a:pt x="4823" y="9765"/>
                      </a:lnTo>
                      <a:lnTo>
                        <a:pt x="4702" y="9882"/>
                      </a:lnTo>
                      <a:lnTo>
                        <a:pt x="4858" y="10254"/>
                      </a:lnTo>
                      <a:lnTo>
                        <a:pt x="4997" y="10114"/>
                      </a:lnTo>
                      <a:close/>
                      <a:moveTo>
                        <a:pt x="5344" y="10812"/>
                      </a:moveTo>
                      <a:lnTo>
                        <a:pt x="5187" y="10486"/>
                      </a:lnTo>
                      <a:lnTo>
                        <a:pt x="5049" y="10579"/>
                      </a:lnTo>
                      <a:lnTo>
                        <a:pt x="5222" y="10951"/>
                      </a:lnTo>
                      <a:lnTo>
                        <a:pt x="5344" y="10812"/>
                      </a:lnTo>
                      <a:close/>
                      <a:moveTo>
                        <a:pt x="5691" y="11532"/>
                      </a:moveTo>
                      <a:lnTo>
                        <a:pt x="5517" y="11184"/>
                      </a:lnTo>
                      <a:lnTo>
                        <a:pt x="5378" y="11300"/>
                      </a:lnTo>
                      <a:lnTo>
                        <a:pt x="5552" y="11672"/>
                      </a:lnTo>
                      <a:lnTo>
                        <a:pt x="5691" y="11532"/>
                      </a:lnTo>
                      <a:close/>
                      <a:moveTo>
                        <a:pt x="6020" y="12230"/>
                      </a:moveTo>
                      <a:lnTo>
                        <a:pt x="5847" y="11904"/>
                      </a:lnTo>
                      <a:lnTo>
                        <a:pt x="5725" y="11997"/>
                      </a:lnTo>
                      <a:lnTo>
                        <a:pt x="5881" y="12346"/>
                      </a:lnTo>
                      <a:lnTo>
                        <a:pt x="6020" y="12230"/>
                      </a:lnTo>
                      <a:close/>
                      <a:moveTo>
                        <a:pt x="6367" y="12951"/>
                      </a:moveTo>
                      <a:lnTo>
                        <a:pt x="6194" y="12579"/>
                      </a:lnTo>
                      <a:lnTo>
                        <a:pt x="6055" y="12718"/>
                      </a:lnTo>
                      <a:lnTo>
                        <a:pt x="6228" y="13044"/>
                      </a:lnTo>
                      <a:lnTo>
                        <a:pt x="6367" y="12951"/>
                      </a:lnTo>
                      <a:close/>
                      <a:moveTo>
                        <a:pt x="6714" y="13648"/>
                      </a:moveTo>
                      <a:lnTo>
                        <a:pt x="6523" y="13299"/>
                      </a:lnTo>
                      <a:lnTo>
                        <a:pt x="6419" y="13416"/>
                      </a:lnTo>
                      <a:lnTo>
                        <a:pt x="6575" y="13764"/>
                      </a:lnTo>
                      <a:lnTo>
                        <a:pt x="6714" y="13648"/>
                      </a:lnTo>
                      <a:close/>
                      <a:moveTo>
                        <a:pt x="7044" y="14369"/>
                      </a:moveTo>
                      <a:lnTo>
                        <a:pt x="6888" y="13997"/>
                      </a:lnTo>
                      <a:lnTo>
                        <a:pt x="6749" y="14136"/>
                      </a:lnTo>
                      <a:lnTo>
                        <a:pt x="6922" y="14462"/>
                      </a:lnTo>
                      <a:lnTo>
                        <a:pt x="7044" y="14369"/>
                      </a:lnTo>
                      <a:close/>
                      <a:moveTo>
                        <a:pt x="7391" y="15043"/>
                      </a:moveTo>
                      <a:lnTo>
                        <a:pt x="7217" y="14695"/>
                      </a:lnTo>
                      <a:lnTo>
                        <a:pt x="7079" y="14811"/>
                      </a:lnTo>
                      <a:lnTo>
                        <a:pt x="7252" y="15183"/>
                      </a:lnTo>
                      <a:lnTo>
                        <a:pt x="7391" y="15043"/>
                      </a:lnTo>
                      <a:close/>
                      <a:moveTo>
                        <a:pt x="7720" y="15764"/>
                      </a:moveTo>
                      <a:lnTo>
                        <a:pt x="7547" y="15415"/>
                      </a:lnTo>
                      <a:lnTo>
                        <a:pt x="7426" y="15508"/>
                      </a:lnTo>
                      <a:lnTo>
                        <a:pt x="7582" y="15880"/>
                      </a:lnTo>
                      <a:lnTo>
                        <a:pt x="7720" y="15764"/>
                      </a:lnTo>
                      <a:close/>
                      <a:moveTo>
                        <a:pt x="8050" y="16462"/>
                      </a:moveTo>
                      <a:lnTo>
                        <a:pt x="7894" y="16113"/>
                      </a:lnTo>
                      <a:lnTo>
                        <a:pt x="7755" y="16229"/>
                      </a:lnTo>
                      <a:lnTo>
                        <a:pt x="7946" y="16601"/>
                      </a:lnTo>
                      <a:lnTo>
                        <a:pt x="8050" y="16462"/>
                      </a:lnTo>
                      <a:close/>
                      <a:moveTo>
                        <a:pt x="8414" y="17182"/>
                      </a:moveTo>
                      <a:lnTo>
                        <a:pt x="8241" y="16834"/>
                      </a:lnTo>
                      <a:lnTo>
                        <a:pt x="8102" y="16927"/>
                      </a:lnTo>
                      <a:lnTo>
                        <a:pt x="8276" y="17275"/>
                      </a:lnTo>
                      <a:lnTo>
                        <a:pt x="8414" y="17182"/>
                      </a:lnTo>
                      <a:close/>
                      <a:moveTo>
                        <a:pt x="8744" y="17880"/>
                      </a:moveTo>
                      <a:lnTo>
                        <a:pt x="8588" y="17531"/>
                      </a:lnTo>
                      <a:lnTo>
                        <a:pt x="8449" y="17647"/>
                      </a:lnTo>
                      <a:lnTo>
                        <a:pt x="8623" y="17996"/>
                      </a:lnTo>
                      <a:lnTo>
                        <a:pt x="8744" y="17880"/>
                      </a:lnTo>
                      <a:close/>
                      <a:moveTo>
                        <a:pt x="9091" y="18577"/>
                      </a:moveTo>
                      <a:lnTo>
                        <a:pt x="8918" y="18229"/>
                      </a:lnTo>
                      <a:lnTo>
                        <a:pt x="8779" y="18345"/>
                      </a:lnTo>
                      <a:lnTo>
                        <a:pt x="8952" y="18694"/>
                      </a:lnTo>
                      <a:lnTo>
                        <a:pt x="9091" y="18577"/>
                      </a:lnTo>
                      <a:close/>
                      <a:moveTo>
                        <a:pt x="9421" y="19298"/>
                      </a:moveTo>
                      <a:lnTo>
                        <a:pt x="9247" y="18926"/>
                      </a:lnTo>
                      <a:lnTo>
                        <a:pt x="9126" y="19066"/>
                      </a:lnTo>
                      <a:lnTo>
                        <a:pt x="9282" y="19391"/>
                      </a:lnTo>
                      <a:lnTo>
                        <a:pt x="9421" y="19298"/>
                      </a:lnTo>
                      <a:close/>
                      <a:moveTo>
                        <a:pt x="9768" y="19996"/>
                      </a:moveTo>
                      <a:lnTo>
                        <a:pt x="9594" y="19647"/>
                      </a:lnTo>
                      <a:lnTo>
                        <a:pt x="9473" y="19740"/>
                      </a:lnTo>
                      <a:lnTo>
                        <a:pt x="9646" y="20112"/>
                      </a:lnTo>
                      <a:lnTo>
                        <a:pt x="9768" y="19996"/>
                      </a:lnTo>
                      <a:close/>
                      <a:moveTo>
                        <a:pt x="10115" y="20693"/>
                      </a:moveTo>
                      <a:lnTo>
                        <a:pt x="9941" y="20344"/>
                      </a:lnTo>
                      <a:lnTo>
                        <a:pt x="9802" y="20461"/>
                      </a:lnTo>
                      <a:lnTo>
                        <a:pt x="9976" y="20809"/>
                      </a:lnTo>
                      <a:lnTo>
                        <a:pt x="10115" y="20693"/>
                      </a:lnTo>
                      <a:close/>
                      <a:moveTo>
                        <a:pt x="10323" y="21321"/>
                      </a:moveTo>
                      <a:lnTo>
                        <a:pt x="10306" y="21367"/>
                      </a:lnTo>
                      <a:lnTo>
                        <a:pt x="10358" y="21414"/>
                      </a:lnTo>
                      <a:lnTo>
                        <a:pt x="10427" y="21367"/>
                      </a:lnTo>
                      <a:lnTo>
                        <a:pt x="10271" y="21065"/>
                      </a:lnTo>
                      <a:lnTo>
                        <a:pt x="10149" y="21158"/>
                      </a:lnTo>
                      <a:lnTo>
                        <a:pt x="10358" y="21600"/>
                      </a:lnTo>
                      <a:lnTo>
                        <a:pt x="10444" y="21460"/>
                      </a:lnTo>
                      <a:lnTo>
                        <a:pt x="10323" y="21321"/>
                      </a:lnTo>
                      <a:close/>
                      <a:moveTo>
                        <a:pt x="10687" y="20647"/>
                      </a:moveTo>
                      <a:lnTo>
                        <a:pt x="10496" y="20972"/>
                      </a:lnTo>
                      <a:lnTo>
                        <a:pt x="10618" y="21112"/>
                      </a:lnTo>
                      <a:lnTo>
                        <a:pt x="10809" y="20763"/>
                      </a:lnTo>
                      <a:lnTo>
                        <a:pt x="10687" y="20647"/>
                      </a:lnTo>
                      <a:close/>
                      <a:moveTo>
                        <a:pt x="11034" y="19949"/>
                      </a:moveTo>
                      <a:lnTo>
                        <a:pt x="10861" y="20298"/>
                      </a:lnTo>
                      <a:lnTo>
                        <a:pt x="11000" y="20414"/>
                      </a:lnTo>
                      <a:lnTo>
                        <a:pt x="11173" y="20089"/>
                      </a:lnTo>
                      <a:lnTo>
                        <a:pt x="11034" y="19949"/>
                      </a:lnTo>
                      <a:close/>
                      <a:moveTo>
                        <a:pt x="11399" y="19275"/>
                      </a:moveTo>
                      <a:lnTo>
                        <a:pt x="11225" y="19624"/>
                      </a:lnTo>
                      <a:lnTo>
                        <a:pt x="11347" y="19717"/>
                      </a:lnTo>
                      <a:lnTo>
                        <a:pt x="11520" y="19368"/>
                      </a:lnTo>
                      <a:lnTo>
                        <a:pt x="11399" y="19275"/>
                      </a:lnTo>
                      <a:close/>
                      <a:moveTo>
                        <a:pt x="11763" y="18577"/>
                      </a:moveTo>
                      <a:lnTo>
                        <a:pt x="11572" y="18926"/>
                      </a:lnTo>
                      <a:lnTo>
                        <a:pt x="11693" y="19042"/>
                      </a:lnTo>
                      <a:lnTo>
                        <a:pt x="11884" y="18694"/>
                      </a:lnTo>
                      <a:lnTo>
                        <a:pt x="11763" y="18577"/>
                      </a:lnTo>
                      <a:close/>
                      <a:moveTo>
                        <a:pt x="12127" y="17880"/>
                      </a:moveTo>
                      <a:lnTo>
                        <a:pt x="11936" y="18229"/>
                      </a:lnTo>
                      <a:lnTo>
                        <a:pt x="12075" y="18345"/>
                      </a:lnTo>
                      <a:lnTo>
                        <a:pt x="12249" y="18019"/>
                      </a:lnTo>
                      <a:lnTo>
                        <a:pt x="12127" y="17880"/>
                      </a:lnTo>
                      <a:close/>
                      <a:moveTo>
                        <a:pt x="12474" y="17206"/>
                      </a:moveTo>
                      <a:lnTo>
                        <a:pt x="12301" y="17531"/>
                      </a:lnTo>
                      <a:lnTo>
                        <a:pt x="12422" y="17671"/>
                      </a:lnTo>
                      <a:lnTo>
                        <a:pt x="12596" y="17322"/>
                      </a:lnTo>
                      <a:lnTo>
                        <a:pt x="12474" y="17206"/>
                      </a:lnTo>
                      <a:close/>
                      <a:moveTo>
                        <a:pt x="12839" y="16508"/>
                      </a:moveTo>
                      <a:lnTo>
                        <a:pt x="12648" y="16857"/>
                      </a:lnTo>
                      <a:lnTo>
                        <a:pt x="12787" y="16996"/>
                      </a:lnTo>
                      <a:lnTo>
                        <a:pt x="12977" y="16648"/>
                      </a:lnTo>
                      <a:lnTo>
                        <a:pt x="12839" y="16508"/>
                      </a:lnTo>
                      <a:close/>
                      <a:moveTo>
                        <a:pt x="13203" y="15834"/>
                      </a:moveTo>
                      <a:lnTo>
                        <a:pt x="13012" y="16183"/>
                      </a:lnTo>
                      <a:lnTo>
                        <a:pt x="13151" y="16276"/>
                      </a:lnTo>
                      <a:lnTo>
                        <a:pt x="13324" y="15950"/>
                      </a:lnTo>
                      <a:lnTo>
                        <a:pt x="13203" y="15834"/>
                      </a:lnTo>
                      <a:close/>
                      <a:moveTo>
                        <a:pt x="13550" y="15160"/>
                      </a:moveTo>
                      <a:lnTo>
                        <a:pt x="13376" y="15485"/>
                      </a:lnTo>
                      <a:lnTo>
                        <a:pt x="13498" y="15601"/>
                      </a:lnTo>
                      <a:lnTo>
                        <a:pt x="13689" y="15253"/>
                      </a:lnTo>
                      <a:lnTo>
                        <a:pt x="13550" y="15160"/>
                      </a:lnTo>
                      <a:close/>
                      <a:moveTo>
                        <a:pt x="13914" y="14439"/>
                      </a:moveTo>
                      <a:lnTo>
                        <a:pt x="13741" y="14788"/>
                      </a:lnTo>
                      <a:lnTo>
                        <a:pt x="13862" y="14904"/>
                      </a:lnTo>
                      <a:lnTo>
                        <a:pt x="14053" y="14578"/>
                      </a:lnTo>
                      <a:lnTo>
                        <a:pt x="13914" y="14439"/>
                      </a:lnTo>
                      <a:close/>
                      <a:moveTo>
                        <a:pt x="14279" y="13764"/>
                      </a:moveTo>
                      <a:lnTo>
                        <a:pt x="14105" y="14113"/>
                      </a:lnTo>
                      <a:lnTo>
                        <a:pt x="14227" y="14229"/>
                      </a:lnTo>
                      <a:lnTo>
                        <a:pt x="14400" y="13881"/>
                      </a:lnTo>
                      <a:lnTo>
                        <a:pt x="14279" y="13764"/>
                      </a:lnTo>
                      <a:close/>
                      <a:moveTo>
                        <a:pt x="14626" y="13067"/>
                      </a:moveTo>
                      <a:lnTo>
                        <a:pt x="14452" y="13416"/>
                      </a:lnTo>
                      <a:lnTo>
                        <a:pt x="14591" y="13555"/>
                      </a:lnTo>
                      <a:lnTo>
                        <a:pt x="14764" y="13206"/>
                      </a:lnTo>
                      <a:lnTo>
                        <a:pt x="14626" y="13067"/>
                      </a:lnTo>
                      <a:close/>
                      <a:moveTo>
                        <a:pt x="15007" y="12393"/>
                      </a:moveTo>
                      <a:lnTo>
                        <a:pt x="14816" y="12741"/>
                      </a:lnTo>
                      <a:lnTo>
                        <a:pt x="14938" y="12834"/>
                      </a:lnTo>
                      <a:lnTo>
                        <a:pt x="15129" y="12509"/>
                      </a:lnTo>
                      <a:lnTo>
                        <a:pt x="15007" y="12393"/>
                      </a:lnTo>
                      <a:close/>
                      <a:moveTo>
                        <a:pt x="15354" y="11718"/>
                      </a:moveTo>
                      <a:lnTo>
                        <a:pt x="15181" y="12044"/>
                      </a:lnTo>
                      <a:lnTo>
                        <a:pt x="15302" y="12160"/>
                      </a:lnTo>
                      <a:lnTo>
                        <a:pt x="15493" y="11811"/>
                      </a:lnTo>
                      <a:lnTo>
                        <a:pt x="15354" y="11718"/>
                      </a:lnTo>
                      <a:close/>
                      <a:moveTo>
                        <a:pt x="15701" y="10998"/>
                      </a:moveTo>
                      <a:lnTo>
                        <a:pt x="15528" y="11346"/>
                      </a:lnTo>
                      <a:lnTo>
                        <a:pt x="15667" y="11486"/>
                      </a:lnTo>
                      <a:lnTo>
                        <a:pt x="15840" y="11137"/>
                      </a:lnTo>
                      <a:lnTo>
                        <a:pt x="15701" y="10998"/>
                      </a:lnTo>
                      <a:close/>
                      <a:moveTo>
                        <a:pt x="16083" y="10323"/>
                      </a:moveTo>
                      <a:lnTo>
                        <a:pt x="15909" y="10672"/>
                      </a:lnTo>
                      <a:lnTo>
                        <a:pt x="16031" y="10788"/>
                      </a:lnTo>
                      <a:lnTo>
                        <a:pt x="16204" y="10463"/>
                      </a:lnTo>
                      <a:lnTo>
                        <a:pt x="16083" y="10323"/>
                      </a:lnTo>
                      <a:close/>
                      <a:moveTo>
                        <a:pt x="16430" y="9649"/>
                      </a:moveTo>
                      <a:lnTo>
                        <a:pt x="16256" y="9975"/>
                      </a:lnTo>
                      <a:lnTo>
                        <a:pt x="16378" y="10114"/>
                      </a:lnTo>
                      <a:lnTo>
                        <a:pt x="16569" y="9765"/>
                      </a:lnTo>
                      <a:lnTo>
                        <a:pt x="16430" y="9649"/>
                      </a:lnTo>
                      <a:close/>
                      <a:moveTo>
                        <a:pt x="16794" y="8952"/>
                      </a:moveTo>
                      <a:lnTo>
                        <a:pt x="16603" y="9300"/>
                      </a:lnTo>
                      <a:lnTo>
                        <a:pt x="16742" y="9440"/>
                      </a:lnTo>
                      <a:lnTo>
                        <a:pt x="16916" y="9068"/>
                      </a:lnTo>
                      <a:lnTo>
                        <a:pt x="16794" y="8952"/>
                      </a:lnTo>
                      <a:close/>
                      <a:moveTo>
                        <a:pt x="17159" y="8277"/>
                      </a:moveTo>
                      <a:lnTo>
                        <a:pt x="16985" y="8626"/>
                      </a:lnTo>
                      <a:lnTo>
                        <a:pt x="17107" y="8719"/>
                      </a:lnTo>
                      <a:lnTo>
                        <a:pt x="17280" y="8370"/>
                      </a:lnTo>
                      <a:lnTo>
                        <a:pt x="17159" y="8277"/>
                      </a:lnTo>
                      <a:close/>
                      <a:moveTo>
                        <a:pt x="17506" y="7557"/>
                      </a:moveTo>
                      <a:lnTo>
                        <a:pt x="17332" y="7929"/>
                      </a:lnTo>
                      <a:lnTo>
                        <a:pt x="17471" y="8045"/>
                      </a:lnTo>
                      <a:lnTo>
                        <a:pt x="17644" y="7696"/>
                      </a:lnTo>
                      <a:lnTo>
                        <a:pt x="17506" y="7557"/>
                      </a:lnTo>
                      <a:close/>
                      <a:moveTo>
                        <a:pt x="17887" y="6882"/>
                      </a:moveTo>
                      <a:lnTo>
                        <a:pt x="17679" y="7231"/>
                      </a:lnTo>
                      <a:lnTo>
                        <a:pt x="17818" y="7347"/>
                      </a:lnTo>
                      <a:lnTo>
                        <a:pt x="17991" y="7022"/>
                      </a:lnTo>
                      <a:lnTo>
                        <a:pt x="17887" y="6882"/>
                      </a:lnTo>
                      <a:close/>
                      <a:moveTo>
                        <a:pt x="18234" y="6208"/>
                      </a:moveTo>
                      <a:lnTo>
                        <a:pt x="18061" y="6533"/>
                      </a:lnTo>
                      <a:lnTo>
                        <a:pt x="18182" y="6673"/>
                      </a:lnTo>
                      <a:lnTo>
                        <a:pt x="18373" y="6324"/>
                      </a:lnTo>
                      <a:lnTo>
                        <a:pt x="18234" y="6208"/>
                      </a:lnTo>
                      <a:close/>
                      <a:moveTo>
                        <a:pt x="18581" y="5510"/>
                      </a:moveTo>
                      <a:lnTo>
                        <a:pt x="18408" y="5859"/>
                      </a:lnTo>
                      <a:lnTo>
                        <a:pt x="18547" y="5999"/>
                      </a:lnTo>
                      <a:lnTo>
                        <a:pt x="18720" y="5627"/>
                      </a:lnTo>
                      <a:lnTo>
                        <a:pt x="18581" y="5510"/>
                      </a:lnTo>
                      <a:close/>
                      <a:moveTo>
                        <a:pt x="18963" y="4836"/>
                      </a:moveTo>
                      <a:lnTo>
                        <a:pt x="18789" y="5185"/>
                      </a:lnTo>
                      <a:lnTo>
                        <a:pt x="18893" y="5278"/>
                      </a:lnTo>
                      <a:lnTo>
                        <a:pt x="19084" y="4952"/>
                      </a:lnTo>
                      <a:lnTo>
                        <a:pt x="18963" y="4836"/>
                      </a:lnTo>
                      <a:close/>
                      <a:moveTo>
                        <a:pt x="19310" y="4139"/>
                      </a:moveTo>
                      <a:lnTo>
                        <a:pt x="19136" y="4487"/>
                      </a:lnTo>
                      <a:lnTo>
                        <a:pt x="19275" y="4604"/>
                      </a:lnTo>
                      <a:lnTo>
                        <a:pt x="19449" y="4255"/>
                      </a:lnTo>
                      <a:lnTo>
                        <a:pt x="19310" y="4139"/>
                      </a:lnTo>
                      <a:close/>
                      <a:moveTo>
                        <a:pt x="19692" y="3441"/>
                      </a:moveTo>
                      <a:lnTo>
                        <a:pt x="19483" y="3790"/>
                      </a:lnTo>
                      <a:lnTo>
                        <a:pt x="19622" y="3929"/>
                      </a:lnTo>
                      <a:lnTo>
                        <a:pt x="19796" y="3581"/>
                      </a:lnTo>
                      <a:lnTo>
                        <a:pt x="19692" y="3441"/>
                      </a:lnTo>
                      <a:close/>
                      <a:moveTo>
                        <a:pt x="20039" y="2767"/>
                      </a:moveTo>
                      <a:lnTo>
                        <a:pt x="19865" y="3116"/>
                      </a:lnTo>
                      <a:lnTo>
                        <a:pt x="19969" y="3232"/>
                      </a:lnTo>
                      <a:lnTo>
                        <a:pt x="20160" y="2906"/>
                      </a:lnTo>
                      <a:lnTo>
                        <a:pt x="20039" y="2767"/>
                      </a:lnTo>
                      <a:close/>
                      <a:moveTo>
                        <a:pt x="20386" y="2093"/>
                      </a:moveTo>
                      <a:lnTo>
                        <a:pt x="20212" y="2418"/>
                      </a:lnTo>
                      <a:lnTo>
                        <a:pt x="20351" y="2558"/>
                      </a:lnTo>
                      <a:lnTo>
                        <a:pt x="20524" y="2186"/>
                      </a:lnTo>
                      <a:lnTo>
                        <a:pt x="20386" y="2093"/>
                      </a:lnTo>
                      <a:close/>
                      <a:moveTo>
                        <a:pt x="20767" y="1395"/>
                      </a:moveTo>
                      <a:lnTo>
                        <a:pt x="20576" y="1744"/>
                      </a:lnTo>
                      <a:lnTo>
                        <a:pt x="20698" y="1837"/>
                      </a:lnTo>
                      <a:lnTo>
                        <a:pt x="20871" y="1511"/>
                      </a:lnTo>
                      <a:lnTo>
                        <a:pt x="20767" y="1395"/>
                      </a:lnTo>
                      <a:close/>
                      <a:moveTo>
                        <a:pt x="21114" y="698"/>
                      </a:moveTo>
                      <a:lnTo>
                        <a:pt x="20941" y="1070"/>
                      </a:lnTo>
                      <a:lnTo>
                        <a:pt x="21045" y="1163"/>
                      </a:lnTo>
                      <a:lnTo>
                        <a:pt x="21253" y="814"/>
                      </a:lnTo>
                      <a:lnTo>
                        <a:pt x="21114" y="698"/>
                      </a:lnTo>
                      <a:close/>
                      <a:moveTo>
                        <a:pt x="21461" y="0"/>
                      </a:moveTo>
                      <a:lnTo>
                        <a:pt x="21288" y="349"/>
                      </a:lnTo>
                      <a:lnTo>
                        <a:pt x="21427" y="488"/>
                      </a:lnTo>
                      <a:lnTo>
                        <a:pt x="21600" y="140"/>
                      </a:lnTo>
                      <a:lnTo>
                        <a:pt x="21461"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grpSp>
        <p:sp>
          <p:nvSpPr>
            <p:cNvPr id="2484" name="Freeform 29"/>
            <p:cNvSpPr/>
            <p:nvPr/>
          </p:nvSpPr>
          <p:spPr>
            <a:xfrm>
              <a:off x="93749" y="1897211"/>
              <a:ext cx="645501" cy="645501"/>
            </a:xfrm>
            <a:custGeom>
              <a:avLst/>
              <a:gdLst/>
              <a:ahLst/>
              <a:cxnLst>
                <a:cxn ang="0">
                  <a:pos x="wd2" y="hd2"/>
                </a:cxn>
                <a:cxn ang="5400000">
                  <a:pos x="wd2" y="hd2"/>
                </a:cxn>
                <a:cxn ang="10800000">
                  <a:pos x="wd2" y="hd2"/>
                </a:cxn>
                <a:cxn ang="16200000">
                  <a:pos x="wd2" y="hd2"/>
                </a:cxn>
              </a:cxnLst>
              <a:rect l="0" t="0" r="r" b="b"/>
              <a:pathLst>
                <a:path w="19677" h="19677" extrusionOk="0">
                  <a:moveTo>
                    <a:pt x="16809" y="16809"/>
                  </a:moveTo>
                  <a:cubicBezTo>
                    <a:pt x="12938" y="20632"/>
                    <a:pt x="6726" y="20632"/>
                    <a:pt x="2903" y="16809"/>
                  </a:cubicBezTo>
                  <a:cubicBezTo>
                    <a:pt x="-968" y="12938"/>
                    <a:pt x="-968" y="6726"/>
                    <a:pt x="2903" y="2903"/>
                  </a:cubicBezTo>
                  <a:cubicBezTo>
                    <a:pt x="6726" y="-968"/>
                    <a:pt x="12938" y="-968"/>
                    <a:pt x="16809" y="2903"/>
                  </a:cubicBezTo>
                  <a:cubicBezTo>
                    <a:pt x="20632" y="6726"/>
                    <a:pt x="20632" y="12938"/>
                    <a:pt x="16809"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5" name="Freeform 30"/>
            <p:cNvSpPr/>
            <p:nvPr/>
          </p:nvSpPr>
          <p:spPr>
            <a:xfrm>
              <a:off x="3287609"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6" name="Freeform 36"/>
            <p:cNvSpPr/>
            <p:nvPr/>
          </p:nvSpPr>
          <p:spPr>
            <a:xfrm>
              <a:off x="1964891" y="26674"/>
              <a:ext cx="645893" cy="645501"/>
            </a:xfrm>
            <a:custGeom>
              <a:avLst/>
              <a:gdLst/>
              <a:ahLst/>
              <a:cxnLst>
                <a:cxn ang="0">
                  <a:pos x="wd2" y="hd2"/>
                </a:cxn>
                <a:cxn ang="5400000">
                  <a:pos x="wd2" y="hd2"/>
                </a:cxn>
                <a:cxn ang="10800000">
                  <a:pos x="wd2" y="hd2"/>
                </a:cxn>
                <a:cxn ang="16200000">
                  <a:pos x="wd2" y="hd2"/>
                </a:cxn>
              </a:cxnLst>
              <a:rect l="0" t="0" r="r" b="b"/>
              <a:pathLst>
                <a:path w="19688" h="19677" extrusionOk="0">
                  <a:moveTo>
                    <a:pt x="16821" y="16773"/>
                  </a:moveTo>
                  <a:cubicBezTo>
                    <a:pt x="12950" y="20644"/>
                    <a:pt x="6738" y="20644"/>
                    <a:pt x="2867" y="16773"/>
                  </a:cubicBezTo>
                  <a:cubicBezTo>
                    <a:pt x="-956" y="12950"/>
                    <a:pt x="-956" y="6690"/>
                    <a:pt x="2867" y="2867"/>
                  </a:cubicBezTo>
                  <a:cubicBezTo>
                    <a:pt x="6738" y="-956"/>
                    <a:pt x="12950" y="-956"/>
                    <a:pt x="16821" y="2867"/>
                  </a:cubicBezTo>
                  <a:cubicBezTo>
                    <a:pt x="20644" y="6690"/>
                    <a:pt x="20644" y="12950"/>
                    <a:pt x="16821" y="16773"/>
                  </a:cubicBezTo>
                  <a:close/>
                </a:path>
              </a:pathLst>
            </a:custGeom>
            <a:solidFill>
              <a:schemeClr val="accent5"/>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7" name="Freeform 37"/>
            <p:cNvSpPr/>
            <p:nvPr/>
          </p:nvSpPr>
          <p:spPr>
            <a:xfrm>
              <a:off x="642174"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88" name="Freeform 49"/>
            <p:cNvSpPr/>
            <p:nvPr/>
          </p:nvSpPr>
          <p:spPr>
            <a:xfrm>
              <a:off x="3836427" y="1897211"/>
              <a:ext cx="645500" cy="645501"/>
            </a:xfrm>
            <a:custGeom>
              <a:avLst/>
              <a:gdLst/>
              <a:ahLst/>
              <a:cxnLst>
                <a:cxn ang="0">
                  <a:pos x="wd2" y="hd2"/>
                </a:cxn>
                <a:cxn ang="5400000">
                  <a:pos x="wd2" y="hd2"/>
                </a:cxn>
                <a:cxn ang="10800000">
                  <a:pos x="wd2" y="hd2"/>
                </a:cxn>
                <a:cxn ang="16200000">
                  <a:pos x="wd2" y="hd2"/>
                </a:cxn>
              </a:cxnLst>
              <a:rect l="0" t="0" r="r" b="b"/>
              <a:pathLst>
                <a:path w="19677" h="19677" extrusionOk="0">
                  <a:moveTo>
                    <a:pt x="16773" y="16809"/>
                  </a:moveTo>
                  <a:cubicBezTo>
                    <a:pt x="12950" y="20632"/>
                    <a:pt x="6738" y="20632"/>
                    <a:pt x="2867" y="16809"/>
                  </a:cubicBezTo>
                  <a:cubicBezTo>
                    <a:pt x="-956" y="12938"/>
                    <a:pt x="-956" y="6726"/>
                    <a:pt x="2867" y="2903"/>
                  </a:cubicBezTo>
                  <a:cubicBezTo>
                    <a:pt x="6738" y="-968"/>
                    <a:pt x="12950" y="-968"/>
                    <a:pt x="16773" y="2903"/>
                  </a:cubicBezTo>
                  <a:cubicBezTo>
                    <a:pt x="20644" y="6726"/>
                    <a:pt x="20644" y="12938"/>
                    <a:pt x="16773"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9" name="Freeform 56"/>
            <p:cNvSpPr/>
            <p:nvPr/>
          </p:nvSpPr>
          <p:spPr>
            <a:xfrm>
              <a:off x="4073740" y="1180998"/>
              <a:ext cx="465820" cy="46582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0" name="Freeform 89"/>
            <p:cNvSpPr/>
            <p:nvPr/>
          </p:nvSpPr>
          <p:spPr>
            <a:xfrm>
              <a:off x="2884352" y="9734"/>
              <a:ext cx="463540" cy="464807"/>
            </a:xfrm>
            <a:custGeom>
              <a:avLst/>
              <a:gdLst/>
              <a:ahLst/>
              <a:cxnLst>
                <a:cxn ang="0">
                  <a:pos x="wd2" y="hd2"/>
                </a:cxn>
                <a:cxn ang="5400000">
                  <a:pos x="wd2" y="hd2"/>
                </a:cxn>
                <a:cxn ang="10800000">
                  <a:pos x="wd2" y="hd2"/>
                </a:cxn>
                <a:cxn ang="16200000">
                  <a:pos x="wd2" y="hd2"/>
                </a:cxn>
              </a:cxnLst>
              <a:rect l="0" t="0" r="r" b="b"/>
              <a:pathLst>
                <a:path w="19689" h="19689" extrusionOk="0">
                  <a:moveTo>
                    <a:pt x="16848" y="16848"/>
                  </a:moveTo>
                  <a:cubicBezTo>
                    <a:pt x="12993" y="20636"/>
                    <a:pt x="6746" y="20636"/>
                    <a:pt x="2891" y="16848"/>
                  </a:cubicBezTo>
                  <a:cubicBezTo>
                    <a:pt x="-964" y="12993"/>
                    <a:pt x="-964" y="6746"/>
                    <a:pt x="2891" y="2891"/>
                  </a:cubicBezTo>
                  <a:cubicBezTo>
                    <a:pt x="6746" y="-964"/>
                    <a:pt x="12993" y="-964"/>
                    <a:pt x="16848" y="2891"/>
                  </a:cubicBezTo>
                  <a:cubicBezTo>
                    <a:pt x="20636" y="6746"/>
                    <a:pt x="20636" y="12993"/>
                    <a:pt x="16848" y="16848"/>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1" name="Freeform 101"/>
            <p:cNvSpPr/>
            <p:nvPr/>
          </p:nvSpPr>
          <p:spPr>
            <a:xfrm>
              <a:off x="1212562" y="0"/>
              <a:ext cx="464808" cy="465820"/>
            </a:xfrm>
            <a:custGeom>
              <a:avLst/>
              <a:gdLst/>
              <a:ahLst/>
              <a:cxnLst>
                <a:cxn ang="0">
                  <a:pos x="wd2" y="hd2"/>
                </a:cxn>
                <a:cxn ang="5400000">
                  <a:pos x="wd2" y="hd2"/>
                </a:cxn>
                <a:cxn ang="10800000">
                  <a:pos x="wd2" y="hd2"/>
                </a:cxn>
                <a:cxn ang="16200000">
                  <a:pos x="wd2" y="hd2"/>
                </a:cxn>
              </a:cxnLst>
              <a:rect l="0" t="0" r="r" b="b"/>
              <a:pathLst>
                <a:path w="19689" h="19679" extrusionOk="0">
                  <a:moveTo>
                    <a:pt x="16798" y="16796"/>
                  </a:moveTo>
                  <a:cubicBezTo>
                    <a:pt x="12943" y="20639"/>
                    <a:pt x="6696" y="20639"/>
                    <a:pt x="2841" y="16796"/>
                  </a:cubicBezTo>
                  <a:cubicBezTo>
                    <a:pt x="-947" y="12953"/>
                    <a:pt x="-947" y="6725"/>
                    <a:pt x="2841" y="2882"/>
                  </a:cubicBezTo>
                  <a:cubicBezTo>
                    <a:pt x="6696" y="-961"/>
                    <a:pt x="12943" y="-961"/>
                    <a:pt x="16798" y="2882"/>
                  </a:cubicBezTo>
                  <a:cubicBezTo>
                    <a:pt x="20653" y="6725"/>
                    <a:pt x="20653" y="12953"/>
                    <a:pt x="16798" y="16796"/>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2" name="Freeform 109"/>
            <p:cNvSpPr/>
            <p:nvPr/>
          </p:nvSpPr>
          <p:spPr>
            <a:xfrm>
              <a:off x="0" y="1151767"/>
              <a:ext cx="464415" cy="463149"/>
            </a:xfrm>
            <a:custGeom>
              <a:avLst/>
              <a:gdLst/>
              <a:ahLst/>
              <a:cxnLst>
                <a:cxn ang="0">
                  <a:pos x="wd2" y="hd2"/>
                </a:cxn>
                <a:cxn ang="5400000">
                  <a:pos x="wd2" y="hd2"/>
                </a:cxn>
                <a:cxn ang="10800000">
                  <a:pos x="wd2" y="hd2"/>
                </a:cxn>
                <a:cxn ang="16200000">
                  <a:pos x="wd2" y="hd2"/>
                </a:cxn>
              </a:cxnLst>
              <a:rect l="0" t="0" r="r" b="b"/>
              <a:pathLst>
                <a:path w="19673" h="19673" extrusionOk="0">
                  <a:moveTo>
                    <a:pt x="16781" y="16781"/>
                  </a:moveTo>
                  <a:cubicBezTo>
                    <a:pt x="12993" y="20636"/>
                    <a:pt x="6746" y="20636"/>
                    <a:pt x="2891" y="16781"/>
                  </a:cubicBezTo>
                  <a:cubicBezTo>
                    <a:pt x="-964" y="12926"/>
                    <a:pt x="-964" y="6746"/>
                    <a:pt x="2891" y="2891"/>
                  </a:cubicBezTo>
                  <a:cubicBezTo>
                    <a:pt x="6746" y="-964"/>
                    <a:pt x="12993" y="-964"/>
                    <a:pt x="16781" y="2891"/>
                  </a:cubicBezTo>
                  <a:cubicBezTo>
                    <a:pt x="20636" y="6746"/>
                    <a:pt x="20636" y="12926"/>
                    <a:pt x="16781" y="16781"/>
                  </a:cubicBezTo>
                </a:path>
              </a:pathLst>
            </a:cu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3" name="AutoShape 19"/>
            <p:cNvSpPr/>
            <p:nvPr/>
          </p:nvSpPr>
          <p:spPr>
            <a:xfrm>
              <a:off x="3444557" y="730311"/>
              <a:ext cx="331981" cy="332068"/>
            </a:xfrm>
            <a:custGeom>
              <a:avLst/>
              <a:gdLst/>
              <a:ahLst/>
              <a:cxnLst>
                <a:cxn ang="0">
                  <a:pos x="wd2" y="hd2"/>
                </a:cxn>
                <a:cxn ang="5400000">
                  <a:pos x="wd2" y="hd2"/>
                </a:cxn>
                <a:cxn ang="10800000">
                  <a:pos x="wd2" y="hd2"/>
                </a:cxn>
                <a:cxn ang="16200000">
                  <a:pos x="wd2" y="hd2"/>
                </a:cxn>
              </a:cxnLst>
              <a:rect l="0" t="0" r="r" b="b"/>
              <a:pathLst>
                <a:path w="21600" h="21579" extrusionOk="0">
                  <a:moveTo>
                    <a:pt x="21600" y="9391"/>
                  </a:moveTo>
                  <a:cubicBezTo>
                    <a:pt x="21600" y="9887"/>
                    <a:pt x="21473" y="10321"/>
                    <a:pt x="21219" y="10697"/>
                  </a:cubicBezTo>
                  <a:cubicBezTo>
                    <a:pt x="20964" y="11073"/>
                    <a:pt x="20648" y="11314"/>
                    <a:pt x="20264" y="11428"/>
                  </a:cubicBezTo>
                  <a:lnTo>
                    <a:pt x="20264" y="16611"/>
                  </a:lnTo>
                  <a:cubicBezTo>
                    <a:pt x="20264" y="17201"/>
                    <a:pt x="20088" y="17709"/>
                    <a:pt x="19730" y="18129"/>
                  </a:cubicBezTo>
                  <a:cubicBezTo>
                    <a:pt x="19375" y="18551"/>
                    <a:pt x="18952" y="18759"/>
                    <a:pt x="18460" y="18759"/>
                  </a:cubicBezTo>
                  <a:cubicBezTo>
                    <a:pt x="17928" y="18123"/>
                    <a:pt x="17287" y="17506"/>
                    <a:pt x="16538" y="16905"/>
                  </a:cubicBezTo>
                  <a:cubicBezTo>
                    <a:pt x="15786" y="16306"/>
                    <a:pt x="14981" y="15757"/>
                    <a:pt x="14117" y="15255"/>
                  </a:cubicBezTo>
                  <a:cubicBezTo>
                    <a:pt x="13255" y="14756"/>
                    <a:pt x="12364" y="14325"/>
                    <a:pt x="11450" y="13970"/>
                  </a:cubicBezTo>
                  <a:cubicBezTo>
                    <a:pt x="10536" y="13615"/>
                    <a:pt x="9648" y="13380"/>
                    <a:pt x="8788" y="13268"/>
                  </a:cubicBezTo>
                  <a:cubicBezTo>
                    <a:pt x="8453" y="13380"/>
                    <a:pt x="8179" y="13565"/>
                    <a:pt x="7968" y="13829"/>
                  </a:cubicBezTo>
                  <a:cubicBezTo>
                    <a:pt x="7758" y="14093"/>
                    <a:pt x="7613" y="14387"/>
                    <a:pt x="7535" y="14707"/>
                  </a:cubicBezTo>
                  <a:cubicBezTo>
                    <a:pt x="7457" y="15029"/>
                    <a:pt x="7449" y="15361"/>
                    <a:pt x="7510" y="15699"/>
                  </a:cubicBezTo>
                  <a:cubicBezTo>
                    <a:pt x="7574" y="16036"/>
                    <a:pt x="7719" y="16341"/>
                    <a:pt x="7946" y="16611"/>
                  </a:cubicBezTo>
                  <a:cubicBezTo>
                    <a:pt x="7750" y="16993"/>
                    <a:pt x="7660" y="17348"/>
                    <a:pt x="7677" y="17674"/>
                  </a:cubicBezTo>
                  <a:cubicBezTo>
                    <a:pt x="7692" y="17994"/>
                    <a:pt x="7772" y="18308"/>
                    <a:pt x="7917" y="18607"/>
                  </a:cubicBezTo>
                  <a:cubicBezTo>
                    <a:pt x="8059" y="18909"/>
                    <a:pt x="8255" y="19194"/>
                    <a:pt x="8497" y="19470"/>
                  </a:cubicBezTo>
                  <a:cubicBezTo>
                    <a:pt x="8737" y="19746"/>
                    <a:pt x="8996" y="20022"/>
                    <a:pt x="9271" y="20292"/>
                  </a:cubicBezTo>
                  <a:cubicBezTo>
                    <a:pt x="9114" y="20697"/>
                    <a:pt x="8842" y="21002"/>
                    <a:pt x="8455" y="21213"/>
                  </a:cubicBezTo>
                  <a:cubicBezTo>
                    <a:pt x="8069" y="21424"/>
                    <a:pt x="7655" y="21542"/>
                    <a:pt x="7212" y="21571"/>
                  </a:cubicBezTo>
                  <a:cubicBezTo>
                    <a:pt x="6771" y="21600"/>
                    <a:pt x="6340" y="21551"/>
                    <a:pt x="5917" y="21424"/>
                  </a:cubicBezTo>
                  <a:cubicBezTo>
                    <a:pt x="5496" y="21295"/>
                    <a:pt x="5163" y="21093"/>
                    <a:pt x="4923" y="20811"/>
                  </a:cubicBezTo>
                  <a:cubicBezTo>
                    <a:pt x="4781" y="20242"/>
                    <a:pt x="4624" y="19658"/>
                    <a:pt x="4453" y="19056"/>
                  </a:cubicBezTo>
                  <a:cubicBezTo>
                    <a:pt x="4281" y="18454"/>
                    <a:pt x="4139" y="17844"/>
                    <a:pt x="4032" y="17225"/>
                  </a:cubicBezTo>
                  <a:cubicBezTo>
                    <a:pt x="3921" y="16600"/>
                    <a:pt x="3868" y="15954"/>
                    <a:pt x="3868" y="15282"/>
                  </a:cubicBezTo>
                  <a:cubicBezTo>
                    <a:pt x="3868" y="14616"/>
                    <a:pt x="3961" y="13906"/>
                    <a:pt x="4149" y="13154"/>
                  </a:cubicBezTo>
                  <a:lnTo>
                    <a:pt x="1804" y="13154"/>
                  </a:lnTo>
                  <a:cubicBezTo>
                    <a:pt x="1312" y="13154"/>
                    <a:pt x="888" y="12946"/>
                    <a:pt x="533" y="12523"/>
                  </a:cubicBezTo>
                  <a:cubicBezTo>
                    <a:pt x="176" y="12101"/>
                    <a:pt x="0" y="11593"/>
                    <a:pt x="0" y="10991"/>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1" y="4821"/>
                    <a:pt x="12537" y="4399"/>
                    <a:pt x="13512" y="3873"/>
                  </a:cubicBezTo>
                  <a:cubicBezTo>
                    <a:pt x="14489" y="3342"/>
                    <a:pt x="15409" y="2744"/>
                    <a:pt x="16273" y="2071"/>
                  </a:cubicBezTo>
                  <a:cubicBezTo>
                    <a:pt x="17135" y="1405"/>
                    <a:pt x="17865" y="713"/>
                    <a:pt x="18460" y="0"/>
                  </a:cubicBezTo>
                  <a:cubicBezTo>
                    <a:pt x="18952" y="0"/>
                    <a:pt x="19375" y="214"/>
                    <a:pt x="19730" y="633"/>
                  </a:cubicBezTo>
                  <a:cubicBezTo>
                    <a:pt x="20088" y="1056"/>
                    <a:pt x="20264" y="1567"/>
                    <a:pt x="20264" y="2165"/>
                  </a:cubicBezTo>
                  <a:lnTo>
                    <a:pt x="20264" y="7334"/>
                  </a:lnTo>
                  <a:cubicBezTo>
                    <a:pt x="20648" y="7445"/>
                    <a:pt x="20964" y="7692"/>
                    <a:pt x="21219" y="8070"/>
                  </a:cubicBezTo>
                  <a:cubicBezTo>
                    <a:pt x="21473" y="8454"/>
                    <a:pt x="21600" y="8895"/>
                    <a:pt x="21600" y="9391"/>
                  </a:cubicBezTo>
                  <a:moveTo>
                    <a:pt x="18460" y="2855"/>
                  </a:moveTo>
                  <a:cubicBezTo>
                    <a:pt x="17865" y="3407"/>
                    <a:pt x="17216" y="3941"/>
                    <a:pt x="16513" y="4451"/>
                  </a:cubicBezTo>
                  <a:cubicBezTo>
                    <a:pt x="15811" y="4962"/>
                    <a:pt x="15066" y="5423"/>
                    <a:pt x="14281" y="5834"/>
                  </a:cubicBezTo>
                  <a:cubicBezTo>
                    <a:pt x="13495" y="6245"/>
                    <a:pt x="12694" y="6609"/>
                    <a:pt x="11879" y="6923"/>
                  </a:cubicBezTo>
                  <a:cubicBezTo>
                    <a:pt x="11061" y="7237"/>
                    <a:pt x="10255" y="7462"/>
                    <a:pt x="9457" y="7603"/>
                  </a:cubicBezTo>
                  <a:lnTo>
                    <a:pt x="9457" y="11173"/>
                  </a:lnTo>
                  <a:cubicBezTo>
                    <a:pt x="10255" y="11326"/>
                    <a:pt x="11061" y="11555"/>
                    <a:pt x="11879" y="11863"/>
                  </a:cubicBezTo>
                  <a:cubicBezTo>
                    <a:pt x="12694" y="12171"/>
                    <a:pt x="13495" y="12538"/>
                    <a:pt x="14281" y="12957"/>
                  </a:cubicBezTo>
                  <a:cubicBezTo>
                    <a:pt x="15066" y="13380"/>
                    <a:pt x="15813" y="13844"/>
                    <a:pt x="16525" y="14348"/>
                  </a:cubicBezTo>
                  <a:cubicBezTo>
                    <a:pt x="17235" y="14856"/>
                    <a:pt x="17882" y="15381"/>
                    <a:pt x="18460" y="15921"/>
                  </a:cubicBezTo>
                  <a:lnTo>
                    <a:pt x="18460" y="2855"/>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4" name="AutoShape 114"/>
            <p:cNvSpPr/>
            <p:nvPr/>
          </p:nvSpPr>
          <p:spPr>
            <a:xfrm>
              <a:off x="109140" y="1259697"/>
              <a:ext cx="246123" cy="247277"/>
            </a:xfrm>
            <a:custGeom>
              <a:avLst/>
              <a:gdLst/>
              <a:ahLst/>
              <a:cxnLst>
                <a:cxn ang="0">
                  <a:pos x="wd2" y="hd2"/>
                </a:cxn>
                <a:cxn ang="5400000">
                  <a:pos x="wd2" y="hd2"/>
                </a:cxn>
                <a:cxn ang="10800000">
                  <a:pos x="wd2" y="hd2"/>
                </a:cxn>
                <a:cxn ang="16200000">
                  <a:pos x="wd2" y="hd2"/>
                </a:cxn>
              </a:cxnLst>
              <a:rect l="0" t="0" r="r" b="b"/>
              <a:pathLst>
                <a:path w="21600" h="21600" extrusionOk="0">
                  <a:moveTo>
                    <a:pt x="21051" y="9182"/>
                  </a:moveTo>
                  <a:cubicBezTo>
                    <a:pt x="21201" y="9182"/>
                    <a:pt x="21330" y="9229"/>
                    <a:pt x="21436" y="9326"/>
                  </a:cubicBezTo>
                  <a:cubicBezTo>
                    <a:pt x="21545" y="9426"/>
                    <a:pt x="21600" y="9549"/>
                    <a:pt x="21600" y="9699"/>
                  </a:cubicBezTo>
                  <a:lnTo>
                    <a:pt x="21600" y="11868"/>
                  </a:lnTo>
                  <a:cubicBezTo>
                    <a:pt x="21600" y="12233"/>
                    <a:pt x="21416" y="12415"/>
                    <a:pt x="21051" y="12415"/>
                  </a:cubicBezTo>
                  <a:lnTo>
                    <a:pt x="18747" y="12415"/>
                  </a:lnTo>
                  <a:cubicBezTo>
                    <a:pt x="18576" y="13205"/>
                    <a:pt x="18300" y="13948"/>
                    <a:pt x="17916" y="14647"/>
                  </a:cubicBezTo>
                  <a:cubicBezTo>
                    <a:pt x="17531" y="15343"/>
                    <a:pt x="17067" y="15966"/>
                    <a:pt x="16518" y="16515"/>
                  </a:cubicBezTo>
                  <a:cubicBezTo>
                    <a:pt x="15969" y="17062"/>
                    <a:pt x="15347" y="17529"/>
                    <a:pt x="14648" y="17914"/>
                  </a:cubicBezTo>
                  <a:cubicBezTo>
                    <a:pt x="13949" y="18299"/>
                    <a:pt x="13207" y="18578"/>
                    <a:pt x="12420" y="18742"/>
                  </a:cubicBezTo>
                  <a:lnTo>
                    <a:pt x="12420" y="21051"/>
                  </a:lnTo>
                  <a:cubicBezTo>
                    <a:pt x="12420" y="21198"/>
                    <a:pt x="12370" y="21330"/>
                    <a:pt x="12270" y="21436"/>
                  </a:cubicBezTo>
                  <a:cubicBezTo>
                    <a:pt x="12173" y="21545"/>
                    <a:pt x="12050" y="21600"/>
                    <a:pt x="11897" y="21600"/>
                  </a:cubicBezTo>
                  <a:lnTo>
                    <a:pt x="9732" y="21600"/>
                  </a:lnTo>
                  <a:cubicBezTo>
                    <a:pt x="9368" y="21600"/>
                    <a:pt x="9183" y="21418"/>
                    <a:pt x="9183" y="21051"/>
                  </a:cubicBezTo>
                  <a:lnTo>
                    <a:pt x="9183" y="18742"/>
                  </a:lnTo>
                  <a:cubicBezTo>
                    <a:pt x="8396" y="18578"/>
                    <a:pt x="7654" y="18299"/>
                    <a:pt x="6955" y="17914"/>
                  </a:cubicBezTo>
                  <a:cubicBezTo>
                    <a:pt x="6259" y="17529"/>
                    <a:pt x="5634" y="17062"/>
                    <a:pt x="5085" y="16515"/>
                  </a:cubicBezTo>
                  <a:cubicBezTo>
                    <a:pt x="4536" y="15966"/>
                    <a:pt x="4069" y="15343"/>
                    <a:pt x="3687" y="14647"/>
                  </a:cubicBezTo>
                  <a:cubicBezTo>
                    <a:pt x="3300" y="13948"/>
                    <a:pt x="3024" y="13205"/>
                    <a:pt x="2856" y="12415"/>
                  </a:cubicBezTo>
                  <a:lnTo>
                    <a:pt x="551" y="12415"/>
                  </a:lnTo>
                  <a:cubicBezTo>
                    <a:pt x="187" y="12415"/>
                    <a:pt x="0" y="12232"/>
                    <a:pt x="0" y="11868"/>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7" y="0"/>
                  </a:lnTo>
                  <a:cubicBezTo>
                    <a:pt x="12050" y="0"/>
                    <a:pt x="12173" y="50"/>
                    <a:pt x="12270" y="158"/>
                  </a:cubicBezTo>
                  <a:cubicBezTo>
                    <a:pt x="12370" y="267"/>
                    <a:pt x="12420" y="396"/>
                    <a:pt x="12420" y="546"/>
                  </a:cubicBezTo>
                  <a:lnTo>
                    <a:pt x="12420" y="2852"/>
                  </a:lnTo>
                  <a:cubicBezTo>
                    <a:pt x="13207" y="3022"/>
                    <a:pt x="13949" y="3298"/>
                    <a:pt x="14648" y="3680"/>
                  </a:cubicBezTo>
                  <a:cubicBezTo>
                    <a:pt x="15344" y="4065"/>
                    <a:pt x="15969" y="4532"/>
                    <a:pt x="16518" y="5082"/>
                  </a:cubicBezTo>
                  <a:cubicBezTo>
                    <a:pt x="17067" y="5631"/>
                    <a:pt x="17531" y="6251"/>
                    <a:pt x="17916" y="6953"/>
                  </a:cubicBezTo>
                  <a:cubicBezTo>
                    <a:pt x="18300" y="7652"/>
                    <a:pt x="18579" y="8392"/>
                    <a:pt x="18747" y="9182"/>
                  </a:cubicBezTo>
                  <a:lnTo>
                    <a:pt x="21051" y="9182"/>
                  </a:lnTo>
                  <a:close/>
                  <a:moveTo>
                    <a:pt x="12420" y="16466"/>
                  </a:moveTo>
                  <a:cubicBezTo>
                    <a:pt x="13412" y="16195"/>
                    <a:pt x="14269" y="15699"/>
                    <a:pt x="14992" y="14982"/>
                  </a:cubicBezTo>
                  <a:cubicBezTo>
                    <a:pt x="15711" y="14265"/>
                    <a:pt x="16204" y="13411"/>
                    <a:pt x="16468" y="12415"/>
                  </a:cubicBezTo>
                  <a:lnTo>
                    <a:pt x="14049" y="12415"/>
                  </a:lnTo>
                  <a:cubicBezTo>
                    <a:pt x="13685" y="12415"/>
                    <a:pt x="13506" y="12232"/>
                    <a:pt x="13515" y="11868"/>
                  </a:cubicBezTo>
                  <a:lnTo>
                    <a:pt x="13515" y="9699"/>
                  </a:lnTo>
                  <a:cubicBezTo>
                    <a:pt x="13515" y="9549"/>
                    <a:pt x="13568" y="9426"/>
                    <a:pt x="13670" y="9326"/>
                  </a:cubicBezTo>
                  <a:cubicBezTo>
                    <a:pt x="13773" y="9229"/>
                    <a:pt x="13899" y="9182"/>
                    <a:pt x="14049" y="9182"/>
                  </a:cubicBezTo>
                  <a:lnTo>
                    <a:pt x="16468" y="9182"/>
                  </a:lnTo>
                  <a:cubicBezTo>
                    <a:pt x="16195" y="8186"/>
                    <a:pt x="15699" y="7332"/>
                    <a:pt x="14983" y="6609"/>
                  </a:cubicBezTo>
                  <a:cubicBezTo>
                    <a:pt x="14266" y="5883"/>
                    <a:pt x="13412" y="5390"/>
                    <a:pt x="12420" y="5131"/>
                  </a:cubicBezTo>
                  <a:lnTo>
                    <a:pt x="12420" y="7549"/>
                  </a:lnTo>
                  <a:cubicBezTo>
                    <a:pt x="12420" y="7699"/>
                    <a:pt x="12370" y="7828"/>
                    <a:pt x="12270" y="7928"/>
                  </a:cubicBezTo>
                  <a:cubicBezTo>
                    <a:pt x="12173" y="8031"/>
                    <a:pt x="12050" y="8081"/>
                    <a:pt x="11897"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8"/>
                  </a:lnTo>
                  <a:cubicBezTo>
                    <a:pt x="8088" y="12018"/>
                    <a:pt x="8038" y="12145"/>
                    <a:pt x="7947" y="12253"/>
                  </a:cubicBezTo>
                  <a:cubicBezTo>
                    <a:pt x="7853" y="12365"/>
                    <a:pt x="7733" y="12415"/>
                    <a:pt x="7580" y="12415"/>
                  </a:cubicBezTo>
                  <a:lnTo>
                    <a:pt x="5135" y="12415"/>
                  </a:lnTo>
                  <a:cubicBezTo>
                    <a:pt x="5408" y="13411"/>
                    <a:pt x="5904" y="14268"/>
                    <a:pt x="6620" y="14991"/>
                  </a:cubicBezTo>
                  <a:cubicBezTo>
                    <a:pt x="7337" y="15711"/>
                    <a:pt x="8191" y="16204"/>
                    <a:pt x="9183" y="16466"/>
                  </a:cubicBezTo>
                  <a:lnTo>
                    <a:pt x="9183" y="14019"/>
                  </a:lnTo>
                  <a:cubicBezTo>
                    <a:pt x="9183" y="13869"/>
                    <a:pt x="9239" y="13745"/>
                    <a:pt x="9348" y="13654"/>
                  </a:cubicBezTo>
                  <a:cubicBezTo>
                    <a:pt x="9453" y="13560"/>
                    <a:pt x="9583" y="13513"/>
                    <a:pt x="9732" y="13513"/>
                  </a:cubicBezTo>
                  <a:lnTo>
                    <a:pt x="11897" y="13513"/>
                  </a:lnTo>
                  <a:cubicBezTo>
                    <a:pt x="12050" y="13513"/>
                    <a:pt x="12173" y="13560"/>
                    <a:pt x="12270" y="13654"/>
                  </a:cubicBezTo>
                  <a:cubicBezTo>
                    <a:pt x="12370" y="13745"/>
                    <a:pt x="12420" y="13869"/>
                    <a:pt x="12420" y="14019"/>
                  </a:cubicBezTo>
                  <a:lnTo>
                    <a:pt x="12420" y="16466"/>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5" name="AutoShape 82"/>
            <p:cNvSpPr/>
            <p:nvPr/>
          </p:nvSpPr>
          <p:spPr>
            <a:xfrm>
              <a:off x="4204720" y="1311951"/>
              <a:ext cx="203850" cy="203903"/>
            </a:xfrm>
            <a:custGeom>
              <a:avLst/>
              <a:gdLst/>
              <a:ahLst/>
              <a:cxnLst>
                <a:cxn ang="0">
                  <a:pos x="wd2" y="hd2"/>
                </a:cxn>
                <a:cxn ang="5400000">
                  <a:pos x="wd2" y="hd2"/>
                </a:cxn>
                <a:cxn ang="10800000">
                  <a:pos x="wd2" y="hd2"/>
                </a:cxn>
                <a:cxn ang="16200000">
                  <a:pos x="wd2" y="hd2"/>
                </a:cxn>
              </a:cxnLst>
              <a:rect l="0" t="0" r="r" b="b"/>
              <a:pathLst>
                <a:path w="21600" h="21600" extrusionOk="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6" y="12063"/>
                  </a:moveTo>
                  <a:cubicBezTo>
                    <a:pt x="18673" y="12605"/>
                    <a:pt x="19071" y="13143"/>
                    <a:pt x="19357" y="13670"/>
                  </a:cubicBezTo>
                  <a:cubicBezTo>
                    <a:pt x="19642" y="14197"/>
                    <a:pt x="19789" y="14802"/>
                    <a:pt x="19789" y="15481"/>
                  </a:cubicBezTo>
                  <a:lnTo>
                    <a:pt x="19789" y="20817"/>
                  </a:lnTo>
                  <a:cubicBezTo>
                    <a:pt x="19695" y="20869"/>
                    <a:pt x="19621" y="20932"/>
                    <a:pt x="19558" y="20996"/>
                  </a:cubicBezTo>
                  <a:cubicBezTo>
                    <a:pt x="19498" y="21062"/>
                    <a:pt x="19426" y="21123"/>
                    <a:pt x="19345" y="21192"/>
                  </a:cubicBezTo>
                  <a:cubicBezTo>
                    <a:pt x="19263" y="21252"/>
                    <a:pt x="19174" y="21318"/>
                    <a:pt x="19076" y="21387"/>
                  </a:cubicBezTo>
                  <a:cubicBezTo>
                    <a:pt x="18977" y="21456"/>
                    <a:pt x="18836" y="21529"/>
                    <a:pt x="18663" y="21600"/>
                  </a:cubicBezTo>
                  <a:lnTo>
                    <a:pt x="2942" y="21600"/>
                  </a:lnTo>
                  <a:cubicBezTo>
                    <a:pt x="2675" y="21600"/>
                    <a:pt x="2467" y="21500"/>
                    <a:pt x="2318" y="21292"/>
                  </a:cubicBezTo>
                  <a:cubicBezTo>
                    <a:pt x="2167" y="21082"/>
                    <a:pt x="2003" y="20927"/>
                    <a:pt x="1819" y="20817"/>
                  </a:cubicBezTo>
                  <a:lnTo>
                    <a:pt x="1819" y="15481"/>
                  </a:lnTo>
                  <a:cubicBezTo>
                    <a:pt x="1819" y="14764"/>
                    <a:pt x="1989" y="14128"/>
                    <a:pt x="2335" y="13572"/>
                  </a:cubicBezTo>
                  <a:cubicBezTo>
                    <a:pt x="2678" y="13019"/>
                    <a:pt x="3052" y="12512"/>
                    <a:pt x="3460" y="12063"/>
                  </a:cubicBezTo>
                  <a:cubicBezTo>
                    <a:pt x="3535" y="11971"/>
                    <a:pt x="3633" y="11870"/>
                    <a:pt x="3753" y="11767"/>
                  </a:cubicBezTo>
                  <a:cubicBezTo>
                    <a:pt x="3873" y="11660"/>
                    <a:pt x="4000" y="11591"/>
                    <a:pt x="4137" y="11554"/>
                  </a:cubicBezTo>
                  <a:cubicBezTo>
                    <a:pt x="4276" y="11496"/>
                    <a:pt x="4432" y="11467"/>
                    <a:pt x="4610" y="11456"/>
                  </a:cubicBezTo>
                  <a:cubicBezTo>
                    <a:pt x="4785" y="11447"/>
                    <a:pt x="4956" y="11424"/>
                    <a:pt x="5126" y="11389"/>
                  </a:cubicBezTo>
                  <a:cubicBezTo>
                    <a:pt x="5594" y="11300"/>
                    <a:pt x="6091" y="11211"/>
                    <a:pt x="6621" y="11122"/>
                  </a:cubicBezTo>
                  <a:cubicBezTo>
                    <a:pt x="7149" y="11035"/>
                    <a:pt x="7665" y="10946"/>
                    <a:pt x="8172" y="10854"/>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3" y="3"/>
                  </a:cubicBezTo>
                  <a:cubicBezTo>
                    <a:pt x="11477" y="3"/>
                    <a:pt x="12113" y="158"/>
                    <a:pt x="12711" y="472"/>
                  </a:cubicBezTo>
                  <a:cubicBezTo>
                    <a:pt x="13308" y="786"/>
                    <a:pt x="13827" y="1203"/>
                    <a:pt x="14273" y="1733"/>
                  </a:cubicBezTo>
                  <a:cubicBezTo>
                    <a:pt x="14717" y="2260"/>
                    <a:pt x="15068" y="2885"/>
                    <a:pt x="15329" y="3608"/>
                  </a:cubicBezTo>
                  <a:cubicBezTo>
                    <a:pt x="15591" y="4331"/>
                    <a:pt x="15720" y="5097"/>
                    <a:pt x="15720" y="5903"/>
                  </a:cubicBezTo>
                  <a:cubicBezTo>
                    <a:pt x="15720" y="6939"/>
                    <a:pt x="15514" y="7890"/>
                    <a:pt x="15101" y="8757"/>
                  </a:cubicBezTo>
                  <a:cubicBezTo>
                    <a:pt x="14686" y="9620"/>
                    <a:pt x="14129" y="10320"/>
                    <a:pt x="13433" y="10854"/>
                  </a:cubicBezTo>
                  <a:cubicBezTo>
                    <a:pt x="13937" y="10946"/>
                    <a:pt x="14453" y="11032"/>
                    <a:pt x="14979" y="11116"/>
                  </a:cubicBezTo>
                  <a:cubicBezTo>
                    <a:pt x="15505" y="11199"/>
                    <a:pt x="16006" y="11289"/>
                    <a:pt x="16479" y="11389"/>
                  </a:cubicBezTo>
                  <a:cubicBezTo>
                    <a:pt x="16654" y="11427"/>
                    <a:pt x="16827" y="11450"/>
                    <a:pt x="16995" y="11456"/>
                  </a:cubicBezTo>
                  <a:cubicBezTo>
                    <a:pt x="17163" y="11467"/>
                    <a:pt x="17324" y="11496"/>
                    <a:pt x="17468" y="11554"/>
                  </a:cubicBezTo>
                  <a:cubicBezTo>
                    <a:pt x="17604" y="11591"/>
                    <a:pt x="17732" y="11660"/>
                    <a:pt x="17852" y="11767"/>
                  </a:cubicBezTo>
                  <a:cubicBezTo>
                    <a:pt x="17967" y="11870"/>
                    <a:pt x="18075" y="11971"/>
                    <a:pt x="18166" y="12063"/>
                  </a:cubicBezTo>
                  <a:moveTo>
                    <a:pt x="20475" y="5419"/>
                  </a:moveTo>
                  <a:cubicBezTo>
                    <a:pt x="20758" y="5419"/>
                    <a:pt x="20974" y="5505"/>
                    <a:pt x="21125" y="5687"/>
                  </a:cubicBezTo>
                  <a:cubicBezTo>
                    <a:pt x="21272" y="5865"/>
                    <a:pt x="21382" y="6078"/>
                    <a:pt x="21449" y="6326"/>
                  </a:cubicBezTo>
                  <a:cubicBezTo>
                    <a:pt x="21521" y="6574"/>
                    <a:pt x="21562" y="6836"/>
                    <a:pt x="21577" y="7106"/>
                  </a:cubicBezTo>
                  <a:cubicBezTo>
                    <a:pt x="21593" y="7377"/>
                    <a:pt x="21600" y="7596"/>
                    <a:pt x="21600" y="7760"/>
                  </a:cubicBezTo>
                  <a:lnTo>
                    <a:pt x="21600" y="9856"/>
                  </a:lnTo>
                  <a:cubicBezTo>
                    <a:pt x="21509" y="9928"/>
                    <a:pt x="21423" y="10015"/>
                    <a:pt x="21341" y="10110"/>
                  </a:cubicBezTo>
                  <a:cubicBezTo>
                    <a:pt x="21262" y="10208"/>
                    <a:pt x="21159" y="10257"/>
                    <a:pt x="21037" y="10257"/>
                  </a:cubicBezTo>
                  <a:lnTo>
                    <a:pt x="17269" y="10257"/>
                  </a:lnTo>
                  <a:cubicBezTo>
                    <a:pt x="17132" y="10257"/>
                    <a:pt x="17024" y="10208"/>
                    <a:pt x="16954" y="10110"/>
                  </a:cubicBezTo>
                  <a:cubicBezTo>
                    <a:pt x="16880" y="10015"/>
                    <a:pt x="16791" y="9928"/>
                    <a:pt x="16683" y="9856"/>
                  </a:cubicBezTo>
                  <a:lnTo>
                    <a:pt x="16683" y="7760"/>
                  </a:lnTo>
                  <a:cubicBezTo>
                    <a:pt x="16683" y="7596"/>
                    <a:pt x="16693" y="7377"/>
                    <a:pt x="16707" y="7106"/>
                  </a:cubicBezTo>
                  <a:cubicBezTo>
                    <a:pt x="16721" y="6836"/>
                    <a:pt x="16767" y="6574"/>
                    <a:pt x="16837" y="6326"/>
                  </a:cubicBezTo>
                  <a:cubicBezTo>
                    <a:pt x="16913" y="6078"/>
                    <a:pt x="17024" y="5865"/>
                    <a:pt x="17184" y="5687"/>
                  </a:cubicBezTo>
                  <a:cubicBezTo>
                    <a:pt x="17338" y="5508"/>
                    <a:pt x="17557" y="5419"/>
                    <a:pt x="17830" y="5419"/>
                  </a:cubicBezTo>
                  <a:cubicBezTo>
                    <a:pt x="17489" y="5151"/>
                    <a:pt x="17211" y="4803"/>
                    <a:pt x="17000" y="4377"/>
                  </a:cubicBezTo>
                  <a:cubicBezTo>
                    <a:pt x="16789" y="3950"/>
                    <a:pt x="16683" y="3469"/>
                    <a:pt x="16683" y="2937"/>
                  </a:cubicBezTo>
                  <a:cubicBezTo>
                    <a:pt x="16683" y="2539"/>
                    <a:pt x="16745" y="2162"/>
                    <a:pt x="16873" y="1805"/>
                  </a:cubicBezTo>
                  <a:cubicBezTo>
                    <a:pt x="17000" y="1448"/>
                    <a:pt x="17175" y="1134"/>
                    <a:pt x="17401" y="861"/>
                  </a:cubicBezTo>
                  <a:cubicBezTo>
                    <a:pt x="17626" y="590"/>
                    <a:pt x="17890" y="380"/>
                    <a:pt x="18188" y="227"/>
                  </a:cubicBezTo>
                  <a:cubicBezTo>
                    <a:pt x="18488" y="77"/>
                    <a:pt x="18809" y="0"/>
                    <a:pt x="19153" y="0"/>
                  </a:cubicBezTo>
                  <a:cubicBezTo>
                    <a:pt x="19481" y="0"/>
                    <a:pt x="19796" y="77"/>
                    <a:pt x="20096" y="227"/>
                  </a:cubicBezTo>
                  <a:cubicBezTo>
                    <a:pt x="20396" y="380"/>
                    <a:pt x="20657" y="590"/>
                    <a:pt x="20883" y="861"/>
                  </a:cubicBezTo>
                  <a:cubicBezTo>
                    <a:pt x="21109" y="1134"/>
                    <a:pt x="21286" y="1448"/>
                    <a:pt x="21413" y="1805"/>
                  </a:cubicBezTo>
                  <a:cubicBezTo>
                    <a:pt x="21538" y="2162"/>
                    <a:pt x="21600" y="2539"/>
                    <a:pt x="21600" y="2937"/>
                  </a:cubicBezTo>
                  <a:cubicBezTo>
                    <a:pt x="21600" y="3458"/>
                    <a:pt x="21500" y="3939"/>
                    <a:pt x="21296" y="4371"/>
                  </a:cubicBezTo>
                  <a:cubicBezTo>
                    <a:pt x="21094" y="4800"/>
                    <a:pt x="20821" y="5151"/>
                    <a:pt x="20475" y="5419"/>
                  </a:cubicBezTo>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44CEB9"/>
                  </a:solidFill>
                  <a:effectLst>
                    <a:outerShdw blurRad="38100" dist="38100" dir="2700000" rotWithShape="0">
                      <a:srgbClr val="000000"/>
                    </a:outerShdw>
                  </a:effectLst>
                  <a:latin typeface="Gill Sans"/>
                  <a:ea typeface="Gill Sans"/>
                  <a:cs typeface="Gill Sans"/>
                  <a:sym typeface="Gill Sans"/>
                </a:defRPr>
              </a:pPr>
              <a:endParaRPr dirty="0">
                <a:latin typeface="黑体" panose="02010609060101010101" charset="-122"/>
                <a:ea typeface="黑体" panose="02010609060101010101" charset="-122"/>
              </a:endParaRPr>
            </a:p>
          </p:txBody>
        </p:sp>
        <p:sp>
          <p:nvSpPr>
            <p:cNvPr id="2496" name="Freeform 290"/>
            <p:cNvSpPr/>
            <p:nvPr/>
          </p:nvSpPr>
          <p:spPr>
            <a:xfrm>
              <a:off x="243851" y="2095014"/>
              <a:ext cx="366525" cy="277055"/>
            </a:xfrm>
            <a:custGeom>
              <a:avLst/>
              <a:gdLst/>
              <a:ahLst/>
              <a:cxnLst>
                <a:cxn ang="0">
                  <a:pos x="wd2" y="hd2"/>
                </a:cxn>
                <a:cxn ang="5400000">
                  <a:pos x="wd2" y="hd2"/>
                </a:cxn>
                <a:cxn ang="10800000">
                  <a:pos x="wd2" y="hd2"/>
                </a:cxn>
                <a:cxn ang="16200000">
                  <a:pos x="wd2" y="hd2"/>
                </a:cxn>
              </a:cxnLst>
              <a:rect l="0" t="0" r="r" b="b"/>
              <a:pathLst>
                <a:path w="21600" h="21086" extrusionOk="0">
                  <a:moveTo>
                    <a:pt x="21600" y="2653"/>
                  </a:moveTo>
                  <a:cubicBezTo>
                    <a:pt x="21600" y="11332"/>
                    <a:pt x="21600" y="11332"/>
                    <a:pt x="21600" y="11332"/>
                  </a:cubicBezTo>
                  <a:cubicBezTo>
                    <a:pt x="21600" y="11332"/>
                    <a:pt x="20146" y="11810"/>
                    <a:pt x="19972" y="11810"/>
                  </a:cubicBezTo>
                  <a:cubicBezTo>
                    <a:pt x="19603" y="11810"/>
                    <a:pt x="18691" y="12287"/>
                    <a:pt x="18148" y="11332"/>
                  </a:cubicBezTo>
                  <a:cubicBezTo>
                    <a:pt x="17063" y="10152"/>
                    <a:pt x="13438" y="5237"/>
                    <a:pt x="13438" y="5237"/>
                  </a:cubicBezTo>
                  <a:cubicBezTo>
                    <a:pt x="13438" y="5237"/>
                    <a:pt x="12895" y="4535"/>
                    <a:pt x="11788" y="5237"/>
                  </a:cubicBezTo>
                  <a:cubicBezTo>
                    <a:pt x="10898" y="5939"/>
                    <a:pt x="9617" y="6866"/>
                    <a:pt x="9074" y="7119"/>
                  </a:cubicBezTo>
                  <a:cubicBezTo>
                    <a:pt x="8901" y="7344"/>
                    <a:pt x="8531" y="7568"/>
                    <a:pt x="8336" y="7568"/>
                  </a:cubicBezTo>
                  <a:cubicBezTo>
                    <a:pt x="7620" y="7568"/>
                    <a:pt x="7077" y="6641"/>
                    <a:pt x="7077" y="5714"/>
                  </a:cubicBezTo>
                  <a:cubicBezTo>
                    <a:pt x="7077" y="4984"/>
                    <a:pt x="7446" y="4535"/>
                    <a:pt x="7815" y="4282"/>
                  </a:cubicBezTo>
                  <a:cubicBezTo>
                    <a:pt x="9248" y="3102"/>
                    <a:pt x="11983" y="1248"/>
                    <a:pt x="13069" y="293"/>
                  </a:cubicBezTo>
                  <a:cubicBezTo>
                    <a:pt x="13785" y="-156"/>
                    <a:pt x="14154" y="-156"/>
                    <a:pt x="15239" y="771"/>
                  </a:cubicBezTo>
                  <a:cubicBezTo>
                    <a:pt x="16325" y="2175"/>
                    <a:pt x="17432" y="3355"/>
                    <a:pt x="17432" y="3355"/>
                  </a:cubicBezTo>
                  <a:cubicBezTo>
                    <a:pt x="17432" y="3355"/>
                    <a:pt x="17779" y="3580"/>
                    <a:pt x="18148" y="3580"/>
                  </a:cubicBezTo>
                  <a:cubicBezTo>
                    <a:pt x="19060" y="3355"/>
                    <a:pt x="21600" y="2653"/>
                    <a:pt x="21600" y="2653"/>
                  </a:cubicBezTo>
                  <a:close/>
                  <a:moveTo>
                    <a:pt x="7251" y="17427"/>
                  </a:moveTo>
                  <a:cubicBezTo>
                    <a:pt x="7446" y="16978"/>
                    <a:pt x="7446" y="16276"/>
                    <a:pt x="7077" y="15798"/>
                  </a:cubicBezTo>
                  <a:cubicBezTo>
                    <a:pt x="6708" y="15321"/>
                    <a:pt x="6361" y="15321"/>
                    <a:pt x="5992" y="15321"/>
                  </a:cubicBezTo>
                  <a:cubicBezTo>
                    <a:pt x="5992" y="14871"/>
                    <a:pt x="5992" y="14169"/>
                    <a:pt x="5623" y="13916"/>
                  </a:cubicBezTo>
                  <a:cubicBezTo>
                    <a:pt x="5449" y="13439"/>
                    <a:pt x="4906" y="13214"/>
                    <a:pt x="4537" y="13439"/>
                  </a:cubicBezTo>
                  <a:cubicBezTo>
                    <a:pt x="4711" y="12989"/>
                    <a:pt x="4537" y="12287"/>
                    <a:pt x="4363" y="11810"/>
                  </a:cubicBezTo>
                  <a:cubicBezTo>
                    <a:pt x="3821" y="11107"/>
                    <a:pt x="2909" y="11332"/>
                    <a:pt x="2366" y="12034"/>
                  </a:cubicBezTo>
                  <a:cubicBezTo>
                    <a:pt x="1997" y="12512"/>
                    <a:pt x="1628" y="13916"/>
                    <a:pt x="1997" y="14619"/>
                  </a:cubicBezTo>
                  <a:cubicBezTo>
                    <a:pt x="2540" y="15321"/>
                    <a:pt x="3083" y="14871"/>
                    <a:pt x="3452" y="14871"/>
                  </a:cubicBezTo>
                  <a:cubicBezTo>
                    <a:pt x="3452" y="15321"/>
                    <a:pt x="3083" y="15798"/>
                    <a:pt x="3452" y="16500"/>
                  </a:cubicBezTo>
                  <a:cubicBezTo>
                    <a:pt x="3821" y="17203"/>
                    <a:pt x="4537" y="16753"/>
                    <a:pt x="4906" y="16753"/>
                  </a:cubicBezTo>
                  <a:cubicBezTo>
                    <a:pt x="4711" y="17203"/>
                    <a:pt x="4363" y="17905"/>
                    <a:pt x="4906" y="18607"/>
                  </a:cubicBezTo>
                  <a:cubicBezTo>
                    <a:pt x="5253" y="19085"/>
                    <a:pt x="5992" y="18860"/>
                    <a:pt x="6361" y="18607"/>
                  </a:cubicBezTo>
                  <a:cubicBezTo>
                    <a:pt x="6165" y="19309"/>
                    <a:pt x="5818" y="19787"/>
                    <a:pt x="6361" y="20742"/>
                  </a:cubicBezTo>
                  <a:cubicBezTo>
                    <a:pt x="6903" y="21444"/>
                    <a:pt x="7989" y="20966"/>
                    <a:pt x="8531" y="20264"/>
                  </a:cubicBezTo>
                  <a:cubicBezTo>
                    <a:pt x="9074" y="19562"/>
                    <a:pt x="9074" y="18607"/>
                    <a:pt x="8531" y="17905"/>
                  </a:cubicBezTo>
                  <a:cubicBezTo>
                    <a:pt x="8162" y="17427"/>
                    <a:pt x="7815" y="17427"/>
                    <a:pt x="7251" y="17427"/>
                  </a:cubicBezTo>
                  <a:close/>
                  <a:moveTo>
                    <a:pt x="17063" y="12989"/>
                  </a:moveTo>
                  <a:cubicBezTo>
                    <a:pt x="13242" y="7821"/>
                    <a:pt x="15066" y="10152"/>
                    <a:pt x="12895" y="7344"/>
                  </a:cubicBezTo>
                  <a:cubicBezTo>
                    <a:pt x="12895" y="7344"/>
                    <a:pt x="12352" y="6417"/>
                    <a:pt x="11440" y="7119"/>
                  </a:cubicBezTo>
                  <a:cubicBezTo>
                    <a:pt x="10898" y="7344"/>
                    <a:pt x="10160" y="7821"/>
                    <a:pt x="9617" y="8299"/>
                  </a:cubicBezTo>
                  <a:cubicBezTo>
                    <a:pt x="9074" y="8523"/>
                    <a:pt x="8531" y="8748"/>
                    <a:pt x="8336" y="8748"/>
                  </a:cubicBezTo>
                  <a:cubicBezTo>
                    <a:pt x="7077" y="8748"/>
                    <a:pt x="6165" y="7344"/>
                    <a:pt x="6165" y="5939"/>
                  </a:cubicBezTo>
                  <a:cubicBezTo>
                    <a:pt x="6165" y="4759"/>
                    <a:pt x="6534" y="3833"/>
                    <a:pt x="7251" y="3355"/>
                  </a:cubicBezTo>
                  <a:cubicBezTo>
                    <a:pt x="7989" y="2653"/>
                    <a:pt x="9986" y="1248"/>
                    <a:pt x="9986" y="1248"/>
                  </a:cubicBezTo>
                  <a:cubicBezTo>
                    <a:pt x="9986" y="1248"/>
                    <a:pt x="9443" y="69"/>
                    <a:pt x="8162" y="69"/>
                  </a:cubicBezTo>
                  <a:cubicBezTo>
                    <a:pt x="6708" y="69"/>
                    <a:pt x="3994" y="2653"/>
                    <a:pt x="3994" y="2653"/>
                  </a:cubicBezTo>
                  <a:cubicBezTo>
                    <a:pt x="3994" y="2653"/>
                    <a:pt x="3256" y="3102"/>
                    <a:pt x="2171" y="2653"/>
                  </a:cubicBezTo>
                  <a:cubicBezTo>
                    <a:pt x="0" y="1698"/>
                    <a:pt x="0" y="1698"/>
                    <a:pt x="0" y="1698"/>
                  </a:cubicBezTo>
                  <a:cubicBezTo>
                    <a:pt x="0" y="11810"/>
                    <a:pt x="0" y="11810"/>
                    <a:pt x="0" y="11810"/>
                  </a:cubicBezTo>
                  <a:cubicBezTo>
                    <a:pt x="0" y="11810"/>
                    <a:pt x="543" y="12034"/>
                    <a:pt x="1085" y="12287"/>
                  </a:cubicBezTo>
                  <a:cubicBezTo>
                    <a:pt x="1281" y="11810"/>
                    <a:pt x="1454" y="11332"/>
                    <a:pt x="1802" y="10855"/>
                  </a:cubicBezTo>
                  <a:cubicBezTo>
                    <a:pt x="2714" y="9703"/>
                    <a:pt x="4168" y="9703"/>
                    <a:pt x="5080" y="10855"/>
                  </a:cubicBezTo>
                  <a:cubicBezTo>
                    <a:pt x="5253" y="11332"/>
                    <a:pt x="5449" y="11557"/>
                    <a:pt x="5449" y="12034"/>
                  </a:cubicBezTo>
                  <a:cubicBezTo>
                    <a:pt x="5818" y="12287"/>
                    <a:pt x="6165" y="12512"/>
                    <a:pt x="6361" y="12989"/>
                  </a:cubicBezTo>
                  <a:cubicBezTo>
                    <a:pt x="6708" y="13214"/>
                    <a:pt x="6903" y="13692"/>
                    <a:pt x="6903" y="14169"/>
                  </a:cubicBezTo>
                  <a:cubicBezTo>
                    <a:pt x="7251" y="14169"/>
                    <a:pt x="7620" y="14394"/>
                    <a:pt x="7815" y="14871"/>
                  </a:cubicBezTo>
                  <a:cubicBezTo>
                    <a:pt x="8162" y="15321"/>
                    <a:pt x="8336" y="15798"/>
                    <a:pt x="8336" y="16276"/>
                  </a:cubicBezTo>
                  <a:cubicBezTo>
                    <a:pt x="8705" y="16276"/>
                    <a:pt x="9074" y="16500"/>
                    <a:pt x="9248" y="16978"/>
                  </a:cubicBezTo>
                  <a:cubicBezTo>
                    <a:pt x="9791" y="17680"/>
                    <a:pt x="9986" y="18607"/>
                    <a:pt x="9791" y="19562"/>
                  </a:cubicBezTo>
                  <a:cubicBezTo>
                    <a:pt x="9986" y="19562"/>
                    <a:pt x="10160" y="20011"/>
                    <a:pt x="10355" y="20264"/>
                  </a:cubicBezTo>
                  <a:cubicBezTo>
                    <a:pt x="10702" y="20742"/>
                    <a:pt x="11440" y="20742"/>
                    <a:pt x="11788" y="20264"/>
                  </a:cubicBezTo>
                  <a:cubicBezTo>
                    <a:pt x="12157" y="19787"/>
                    <a:pt x="12157" y="18860"/>
                    <a:pt x="11788" y="18382"/>
                  </a:cubicBezTo>
                  <a:lnTo>
                    <a:pt x="11614" y="18382"/>
                  </a:lnTo>
                  <a:cubicBezTo>
                    <a:pt x="10529" y="16753"/>
                    <a:pt x="10355" y="16500"/>
                    <a:pt x="10529" y="16276"/>
                  </a:cubicBezTo>
                  <a:cubicBezTo>
                    <a:pt x="10702" y="16276"/>
                    <a:pt x="10898" y="16500"/>
                    <a:pt x="12157" y="18382"/>
                  </a:cubicBezTo>
                  <a:cubicBezTo>
                    <a:pt x="12352" y="18607"/>
                    <a:pt x="12352" y="18607"/>
                    <a:pt x="12352" y="18607"/>
                  </a:cubicBezTo>
                  <a:cubicBezTo>
                    <a:pt x="12699" y="19085"/>
                    <a:pt x="13242" y="19085"/>
                    <a:pt x="13611" y="18607"/>
                  </a:cubicBezTo>
                  <a:cubicBezTo>
                    <a:pt x="13980" y="18158"/>
                    <a:pt x="13980" y="17203"/>
                    <a:pt x="13611" y="16753"/>
                  </a:cubicBezTo>
                  <a:cubicBezTo>
                    <a:pt x="12352" y="14871"/>
                    <a:pt x="12157" y="14619"/>
                    <a:pt x="12157" y="14394"/>
                  </a:cubicBezTo>
                  <a:cubicBezTo>
                    <a:pt x="12352" y="14394"/>
                    <a:pt x="12895" y="15321"/>
                    <a:pt x="14154" y="16978"/>
                  </a:cubicBezTo>
                  <a:cubicBezTo>
                    <a:pt x="14523" y="17427"/>
                    <a:pt x="15239" y="17427"/>
                    <a:pt x="15608" y="16978"/>
                  </a:cubicBezTo>
                  <a:cubicBezTo>
                    <a:pt x="15782" y="16500"/>
                    <a:pt x="15977" y="15798"/>
                    <a:pt x="15608" y="15096"/>
                  </a:cubicBezTo>
                  <a:cubicBezTo>
                    <a:pt x="13980" y="12989"/>
                    <a:pt x="13980" y="12989"/>
                    <a:pt x="14154" y="12737"/>
                  </a:cubicBezTo>
                  <a:lnTo>
                    <a:pt x="15782" y="14619"/>
                  </a:lnTo>
                  <a:cubicBezTo>
                    <a:pt x="15782" y="14871"/>
                    <a:pt x="15782" y="14871"/>
                    <a:pt x="15782" y="14871"/>
                  </a:cubicBezTo>
                  <a:cubicBezTo>
                    <a:pt x="16151" y="15321"/>
                    <a:pt x="16694" y="15321"/>
                    <a:pt x="17063" y="14871"/>
                  </a:cubicBezTo>
                  <a:cubicBezTo>
                    <a:pt x="17432" y="14169"/>
                    <a:pt x="17432" y="13439"/>
                    <a:pt x="17063" y="1298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7" name="Freeform 266"/>
            <p:cNvSpPr/>
            <p:nvPr/>
          </p:nvSpPr>
          <p:spPr>
            <a:xfrm>
              <a:off x="3020020" y="130603"/>
              <a:ext cx="204067" cy="230898"/>
            </a:xfrm>
            <a:custGeom>
              <a:avLst/>
              <a:gdLst/>
              <a:ahLst/>
              <a:cxnLst>
                <a:cxn ang="0">
                  <a:pos x="wd2" y="hd2"/>
                </a:cxn>
                <a:cxn ang="5400000">
                  <a:pos x="wd2" y="hd2"/>
                </a:cxn>
                <a:cxn ang="10800000">
                  <a:pos x="wd2" y="hd2"/>
                </a:cxn>
                <a:cxn ang="16200000">
                  <a:pos x="wd2" y="hd2"/>
                </a:cxn>
              </a:cxnLst>
              <a:rect l="0" t="0" r="r" b="b"/>
              <a:pathLst>
                <a:path w="20301" h="20835" extrusionOk="0">
                  <a:moveTo>
                    <a:pt x="18314" y="8890"/>
                  </a:moveTo>
                  <a:cubicBezTo>
                    <a:pt x="19793" y="2249"/>
                    <a:pt x="13703" y="-765"/>
                    <a:pt x="7013" y="164"/>
                  </a:cubicBezTo>
                  <a:cubicBezTo>
                    <a:pt x="297" y="1116"/>
                    <a:pt x="498" y="4720"/>
                    <a:pt x="97" y="6420"/>
                  </a:cubicBezTo>
                  <a:cubicBezTo>
                    <a:pt x="-755" y="10976"/>
                    <a:pt x="4282" y="15894"/>
                    <a:pt x="4282" y="15894"/>
                  </a:cubicBezTo>
                  <a:cubicBezTo>
                    <a:pt x="4081" y="20835"/>
                    <a:pt x="4081" y="20835"/>
                    <a:pt x="4081" y="20835"/>
                  </a:cubicBezTo>
                  <a:cubicBezTo>
                    <a:pt x="12250" y="20835"/>
                    <a:pt x="12250" y="20835"/>
                    <a:pt x="12250" y="20835"/>
                  </a:cubicBezTo>
                  <a:cubicBezTo>
                    <a:pt x="12877" y="18546"/>
                    <a:pt x="12877" y="18546"/>
                    <a:pt x="12877" y="18546"/>
                  </a:cubicBezTo>
                  <a:cubicBezTo>
                    <a:pt x="12877" y="18546"/>
                    <a:pt x="13077" y="19112"/>
                    <a:pt x="15182" y="19316"/>
                  </a:cubicBezTo>
                  <a:cubicBezTo>
                    <a:pt x="17487" y="19498"/>
                    <a:pt x="17061" y="17027"/>
                    <a:pt x="17061" y="17027"/>
                  </a:cubicBezTo>
                  <a:cubicBezTo>
                    <a:pt x="17061" y="17027"/>
                    <a:pt x="18540" y="16461"/>
                    <a:pt x="18540" y="16098"/>
                  </a:cubicBezTo>
                  <a:cubicBezTo>
                    <a:pt x="18540" y="15713"/>
                    <a:pt x="17688" y="15146"/>
                    <a:pt x="17688" y="15146"/>
                  </a:cubicBezTo>
                  <a:cubicBezTo>
                    <a:pt x="17688" y="15146"/>
                    <a:pt x="18540" y="15327"/>
                    <a:pt x="18941" y="14942"/>
                  </a:cubicBezTo>
                  <a:cubicBezTo>
                    <a:pt x="19141" y="14579"/>
                    <a:pt x="18540" y="13423"/>
                    <a:pt x="18540" y="13423"/>
                  </a:cubicBezTo>
                  <a:cubicBezTo>
                    <a:pt x="18540" y="13423"/>
                    <a:pt x="19567" y="13423"/>
                    <a:pt x="20193" y="12676"/>
                  </a:cubicBezTo>
                  <a:cubicBezTo>
                    <a:pt x="20845" y="12109"/>
                    <a:pt x="18314" y="10205"/>
                    <a:pt x="18314" y="8890"/>
                  </a:cubicBezTo>
                  <a:close/>
                  <a:moveTo>
                    <a:pt x="6587" y="9842"/>
                  </a:moveTo>
                  <a:cubicBezTo>
                    <a:pt x="6587" y="9842"/>
                    <a:pt x="6587" y="9457"/>
                    <a:pt x="6587" y="9276"/>
                  </a:cubicBezTo>
                  <a:cubicBezTo>
                    <a:pt x="6361" y="9072"/>
                    <a:pt x="6161" y="9072"/>
                    <a:pt x="5961" y="9072"/>
                  </a:cubicBezTo>
                  <a:cubicBezTo>
                    <a:pt x="5760" y="9276"/>
                    <a:pt x="5334" y="9457"/>
                    <a:pt x="5334" y="9457"/>
                  </a:cubicBezTo>
                  <a:cubicBezTo>
                    <a:pt x="5109" y="9638"/>
                    <a:pt x="5109" y="9638"/>
                    <a:pt x="5109" y="9638"/>
                  </a:cubicBezTo>
                  <a:lnTo>
                    <a:pt x="4482" y="9457"/>
                  </a:lnTo>
                  <a:cubicBezTo>
                    <a:pt x="3229" y="8120"/>
                    <a:pt x="3229" y="8120"/>
                    <a:pt x="3229" y="8120"/>
                  </a:cubicBezTo>
                  <a:cubicBezTo>
                    <a:pt x="3229" y="7372"/>
                    <a:pt x="3229" y="7372"/>
                    <a:pt x="3229" y="7372"/>
                  </a:cubicBezTo>
                  <a:cubicBezTo>
                    <a:pt x="3229" y="7372"/>
                    <a:pt x="3655" y="6987"/>
                    <a:pt x="3856" y="6987"/>
                  </a:cubicBezTo>
                  <a:cubicBezTo>
                    <a:pt x="3856" y="6805"/>
                    <a:pt x="3856" y="6624"/>
                    <a:pt x="3856" y="6420"/>
                  </a:cubicBezTo>
                  <a:cubicBezTo>
                    <a:pt x="3455" y="6239"/>
                    <a:pt x="2803" y="6057"/>
                    <a:pt x="2803" y="6057"/>
                  </a:cubicBezTo>
                  <a:cubicBezTo>
                    <a:pt x="2603" y="5287"/>
                    <a:pt x="2603" y="5287"/>
                    <a:pt x="2603" y="5287"/>
                  </a:cubicBezTo>
                  <a:cubicBezTo>
                    <a:pt x="3455" y="3768"/>
                    <a:pt x="3455" y="3768"/>
                    <a:pt x="3455" y="3768"/>
                  </a:cubicBezTo>
                  <a:cubicBezTo>
                    <a:pt x="4282" y="3587"/>
                    <a:pt x="4282" y="3587"/>
                    <a:pt x="4282" y="3587"/>
                  </a:cubicBezTo>
                  <a:cubicBezTo>
                    <a:pt x="4282" y="3587"/>
                    <a:pt x="4908" y="3768"/>
                    <a:pt x="5109" y="3768"/>
                  </a:cubicBezTo>
                  <a:cubicBezTo>
                    <a:pt x="5334" y="3768"/>
                    <a:pt x="5334" y="3587"/>
                    <a:pt x="5535" y="3587"/>
                  </a:cubicBezTo>
                  <a:cubicBezTo>
                    <a:pt x="5535" y="3201"/>
                    <a:pt x="5535" y="2635"/>
                    <a:pt x="5535" y="2635"/>
                  </a:cubicBezTo>
                  <a:cubicBezTo>
                    <a:pt x="6161" y="2068"/>
                    <a:pt x="6161" y="2068"/>
                    <a:pt x="6161" y="2068"/>
                  </a:cubicBezTo>
                  <a:cubicBezTo>
                    <a:pt x="8040" y="1887"/>
                    <a:pt x="8040" y="1887"/>
                    <a:pt x="8040" y="1887"/>
                  </a:cubicBezTo>
                  <a:cubicBezTo>
                    <a:pt x="8667" y="2453"/>
                    <a:pt x="8667" y="2453"/>
                    <a:pt x="8667" y="2453"/>
                  </a:cubicBezTo>
                  <a:cubicBezTo>
                    <a:pt x="8667" y="2453"/>
                    <a:pt x="8667" y="3020"/>
                    <a:pt x="8667" y="3201"/>
                  </a:cubicBezTo>
                  <a:cubicBezTo>
                    <a:pt x="8892" y="3201"/>
                    <a:pt x="9093" y="3383"/>
                    <a:pt x="9318" y="3383"/>
                  </a:cubicBezTo>
                  <a:cubicBezTo>
                    <a:pt x="9519" y="3201"/>
                    <a:pt x="9945" y="3020"/>
                    <a:pt x="9945" y="3020"/>
                  </a:cubicBezTo>
                  <a:cubicBezTo>
                    <a:pt x="10772" y="3020"/>
                    <a:pt x="10772" y="3020"/>
                    <a:pt x="10772" y="3020"/>
                  </a:cubicBezTo>
                  <a:cubicBezTo>
                    <a:pt x="12025" y="4153"/>
                    <a:pt x="12025" y="4153"/>
                    <a:pt x="12025" y="4153"/>
                  </a:cubicBezTo>
                  <a:cubicBezTo>
                    <a:pt x="12025" y="4901"/>
                    <a:pt x="12025" y="4901"/>
                    <a:pt x="12025" y="4901"/>
                  </a:cubicBezTo>
                  <a:cubicBezTo>
                    <a:pt x="12025" y="4901"/>
                    <a:pt x="11624" y="5287"/>
                    <a:pt x="11198" y="5672"/>
                  </a:cubicBezTo>
                  <a:cubicBezTo>
                    <a:pt x="11398" y="5672"/>
                    <a:pt x="11398" y="5853"/>
                    <a:pt x="11398" y="6057"/>
                  </a:cubicBezTo>
                  <a:cubicBezTo>
                    <a:pt x="11624" y="6239"/>
                    <a:pt x="12250" y="6624"/>
                    <a:pt x="12250" y="6624"/>
                  </a:cubicBezTo>
                  <a:cubicBezTo>
                    <a:pt x="12451" y="7372"/>
                    <a:pt x="12451" y="7372"/>
                    <a:pt x="12451" y="7372"/>
                  </a:cubicBezTo>
                  <a:cubicBezTo>
                    <a:pt x="11624" y="8709"/>
                    <a:pt x="11624" y="8709"/>
                    <a:pt x="11624" y="8709"/>
                  </a:cubicBezTo>
                  <a:cubicBezTo>
                    <a:pt x="10772" y="8890"/>
                    <a:pt x="10772" y="8890"/>
                    <a:pt x="10772" y="8890"/>
                  </a:cubicBezTo>
                  <a:cubicBezTo>
                    <a:pt x="10772" y="8890"/>
                    <a:pt x="10346" y="8709"/>
                    <a:pt x="9945" y="8505"/>
                  </a:cubicBezTo>
                  <a:cubicBezTo>
                    <a:pt x="9945" y="8709"/>
                    <a:pt x="9719" y="8709"/>
                    <a:pt x="9519" y="8890"/>
                  </a:cubicBezTo>
                  <a:cubicBezTo>
                    <a:pt x="9519" y="9072"/>
                    <a:pt x="9719" y="9638"/>
                    <a:pt x="9719" y="9638"/>
                  </a:cubicBezTo>
                  <a:cubicBezTo>
                    <a:pt x="9093" y="10205"/>
                    <a:pt x="9093" y="10205"/>
                    <a:pt x="9093" y="10205"/>
                  </a:cubicBezTo>
                  <a:cubicBezTo>
                    <a:pt x="7213" y="10409"/>
                    <a:pt x="7213" y="10409"/>
                    <a:pt x="7213" y="10409"/>
                  </a:cubicBezTo>
                  <a:lnTo>
                    <a:pt x="6587" y="9842"/>
                  </a:lnTo>
                  <a:close/>
                  <a:moveTo>
                    <a:pt x="14129" y="14194"/>
                  </a:moveTo>
                  <a:cubicBezTo>
                    <a:pt x="13703" y="14398"/>
                    <a:pt x="13703" y="14398"/>
                    <a:pt x="13703" y="14398"/>
                  </a:cubicBezTo>
                  <a:cubicBezTo>
                    <a:pt x="13703" y="14398"/>
                    <a:pt x="13303" y="14194"/>
                    <a:pt x="13303" y="14013"/>
                  </a:cubicBezTo>
                  <a:cubicBezTo>
                    <a:pt x="13077" y="14194"/>
                    <a:pt x="13077" y="14194"/>
                    <a:pt x="12877" y="14194"/>
                  </a:cubicBezTo>
                  <a:cubicBezTo>
                    <a:pt x="12877" y="14398"/>
                    <a:pt x="13077" y="14761"/>
                    <a:pt x="13077" y="14761"/>
                  </a:cubicBezTo>
                  <a:cubicBezTo>
                    <a:pt x="12651" y="15146"/>
                    <a:pt x="12651" y="15146"/>
                    <a:pt x="12651" y="15146"/>
                  </a:cubicBezTo>
                  <a:cubicBezTo>
                    <a:pt x="11398" y="15327"/>
                    <a:pt x="11398" y="15327"/>
                    <a:pt x="11398" y="15327"/>
                  </a:cubicBezTo>
                  <a:cubicBezTo>
                    <a:pt x="10997" y="14942"/>
                    <a:pt x="10997" y="14942"/>
                    <a:pt x="10997" y="14942"/>
                  </a:cubicBezTo>
                  <a:lnTo>
                    <a:pt x="10997" y="14579"/>
                  </a:lnTo>
                  <a:cubicBezTo>
                    <a:pt x="10772" y="14398"/>
                    <a:pt x="10772" y="14398"/>
                    <a:pt x="10571" y="14398"/>
                  </a:cubicBezTo>
                  <a:cubicBezTo>
                    <a:pt x="10145" y="14761"/>
                    <a:pt x="10145" y="14761"/>
                    <a:pt x="10145" y="14761"/>
                  </a:cubicBezTo>
                  <a:lnTo>
                    <a:pt x="9519" y="14761"/>
                  </a:lnTo>
                  <a:cubicBezTo>
                    <a:pt x="8892" y="13809"/>
                    <a:pt x="8892" y="13809"/>
                    <a:pt x="8892" y="13809"/>
                  </a:cubicBezTo>
                  <a:cubicBezTo>
                    <a:pt x="8892" y="13423"/>
                    <a:pt x="8892" y="13423"/>
                    <a:pt x="8892" y="13423"/>
                  </a:cubicBezTo>
                  <a:cubicBezTo>
                    <a:pt x="9318" y="13061"/>
                    <a:pt x="9318" y="13061"/>
                    <a:pt x="9318" y="13061"/>
                  </a:cubicBezTo>
                  <a:cubicBezTo>
                    <a:pt x="9318" y="12879"/>
                    <a:pt x="9318" y="12879"/>
                    <a:pt x="9318" y="12676"/>
                  </a:cubicBezTo>
                  <a:cubicBezTo>
                    <a:pt x="9093" y="12676"/>
                    <a:pt x="8667" y="12494"/>
                    <a:pt x="8667" y="12494"/>
                  </a:cubicBezTo>
                  <a:cubicBezTo>
                    <a:pt x="8466" y="11928"/>
                    <a:pt x="8466" y="11928"/>
                    <a:pt x="8466" y="11928"/>
                  </a:cubicBezTo>
                  <a:cubicBezTo>
                    <a:pt x="9093" y="10976"/>
                    <a:pt x="9093" y="10976"/>
                    <a:pt x="9093" y="10976"/>
                  </a:cubicBezTo>
                  <a:cubicBezTo>
                    <a:pt x="9519" y="10794"/>
                    <a:pt x="9519" y="10794"/>
                    <a:pt x="9519" y="10794"/>
                  </a:cubicBezTo>
                  <a:lnTo>
                    <a:pt x="9945" y="10976"/>
                  </a:lnTo>
                  <a:cubicBezTo>
                    <a:pt x="10145" y="10976"/>
                    <a:pt x="10346" y="10976"/>
                    <a:pt x="10346" y="10794"/>
                  </a:cubicBezTo>
                  <a:cubicBezTo>
                    <a:pt x="10346" y="10590"/>
                    <a:pt x="10346" y="10205"/>
                    <a:pt x="10346" y="10205"/>
                  </a:cubicBezTo>
                  <a:cubicBezTo>
                    <a:pt x="10772" y="9842"/>
                    <a:pt x="10772" y="9842"/>
                    <a:pt x="10772" y="9842"/>
                  </a:cubicBezTo>
                  <a:cubicBezTo>
                    <a:pt x="11824" y="9842"/>
                    <a:pt x="11824" y="9842"/>
                    <a:pt x="11824" y="9842"/>
                  </a:cubicBezTo>
                  <a:cubicBezTo>
                    <a:pt x="12250" y="10205"/>
                    <a:pt x="12250" y="10205"/>
                    <a:pt x="12250" y="10205"/>
                  </a:cubicBezTo>
                  <a:cubicBezTo>
                    <a:pt x="12250" y="10205"/>
                    <a:pt x="12250" y="10409"/>
                    <a:pt x="12250" y="10590"/>
                  </a:cubicBezTo>
                  <a:cubicBezTo>
                    <a:pt x="12451" y="10590"/>
                    <a:pt x="12651" y="10794"/>
                    <a:pt x="12877" y="10794"/>
                  </a:cubicBezTo>
                  <a:cubicBezTo>
                    <a:pt x="13077" y="10409"/>
                    <a:pt x="13077" y="10409"/>
                    <a:pt x="13077" y="10409"/>
                  </a:cubicBezTo>
                  <a:cubicBezTo>
                    <a:pt x="13703" y="10409"/>
                    <a:pt x="13703" y="10409"/>
                    <a:pt x="13703" y="10409"/>
                  </a:cubicBezTo>
                  <a:cubicBezTo>
                    <a:pt x="14555" y="11361"/>
                    <a:pt x="14555" y="11361"/>
                    <a:pt x="14555" y="11361"/>
                  </a:cubicBezTo>
                  <a:cubicBezTo>
                    <a:pt x="14555" y="11724"/>
                    <a:pt x="14555" y="11724"/>
                    <a:pt x="14555" y="11724"/>
                  </a:cubicBezTo>
                  <a:lnTo>
                    <a:pt x="14129" y="12109"/>
                  </a:lnTo>
                  <a:cubicBezTo>
                    <a:pt x="14129" y="12290"/>
                    <a:pt x="14129" y="12290"/>
                    <a:pt x="14129" y="12494"/>
                  </a:cubicBezTo>
                  <a:cubicBezTo>
                    <a:pt x="14330" y="12494"/>
                    <a:pt x="14756" y="12879"/>
                    <a:pt x="14756" y="12879"/>
                  </a:cubicBezTo>
                  <a:cubicBezTo>
                    <a:pt x="14756" y="13242"/>
                    <a:pt x="14756" y="13242"/>
                    <a:pt x="14756" y="13242"/>
                  </a:cubicBezTo>
                  <a:lnTo>
                    <a:pt x="14129" y="14194"/>
                  </a:ln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8" name="Freeform 33"/>
            <p:cNvSpPr/>
            <p:nvPr/>
          </p:nvSpPr>
          <p:spPr>
            <a:xfrm>
              <a:off x="825123" y="773314"/>
              <a:ext cx="315529" cy="279038"/>
            </a:xfrm>
            <a:custGeom>
              <a:avLst/>
              <a:gdLst/>
              <a:ahLst/>
              <a:cxnLst>
                <a:cxn ang="0">
                  <a:pos x="wd2" y="hd2"/>
                </a:cxn>
                <a:cxn ang="5400000">
                  <a:pos x="wd2" y="hd2"/>
                </a:cxn>
                <a:cxn ang="10800000">
                  <a:pos x="wd2" y="hd2"/>
                </a:cxn>
                <a:cxn ang="16200000">
                  <a:pos x="wd2" y="hd2"/>
                </a:cxn>
              </a:cxnLst>
              <a:rect l="0" t="0" r="r" b="b"/>
              <a:pathLst>
                <a:path w="21600" h="21600" extrusionOk="0">
                  <a:moveTo>
                    <a:pt x="15123" y="19502"/>
                  </a:moveTo>
                  <a:cubicBezTo>
                    <a:pt x="14831" y="19502"/>
                    <a:pt x="14555" y="19813"/>
                    <a:pt x="14555" y="20299"/>
                  </a:cubicBezTo>
                  <a:cubicBezTo>
                    <a:pt x="14555" y="20629"/>
                    <a:pt x="14831" y="20959"/>
                    <a:pt x="15123" y="20959"/>
                  </a:cubicBezTo>
                  <a:cubicBezTo>
                    <a:pt x="15416" y="20959"/>
                    <a:pt x="15692" y="20629"/>
                    <a:pt x="15692" y="20299"/>
                  </a:cubicBezTo>
                  <a:cubicBezTo>
                    <a:pt x="15692" y="19813"/>
                    <a:pt x="15416" y="19502"/>
                    <a:pt x="15123" y="19502"/>
                  </a:cubicBezTo>
                  <a:close/>
                  <a:moveTo>
                    <a:pt x="6371" y="14327"/>
                  </a:moveTo>
                  <a:lnTo>
                    <a:pt x="8250" y="14327"/>
                  </a:lnTo>
                  <a:lnTo>
                    <a:pt x="8250" y="16452"/>
                  </a:lnTo>
                  <a:lnTo>
                    <a:pt x="6371" y="16452"/>
                  </a:lnTo>
                  <a:close/>
                  <a:moveTo>
                    <a:pt x="3034" y="14327"/>
                  </a:moveTo>
                  <a:lnTo>
                    <a:pt x="5065" y="14327"/>
                  </a:lnTo>
                  <a:lnTo>
                    <a:pt x="5065" y="16452"/>
                  </a:lnTo>
                  <a:lnTo>
                    <a:pt x="3034" y="16452"/>
                  </a:lnTo>
                  <a:close/>
                  <a:moveTo>
                    <a:pt x="20308" y="13655"/>
                  </a:moveTo>
                  <a:cubicBezTo>
                    <a:pt x="20015" y="13655"/>
                    <a:pt x="19740" y="13966"/>
                    <a:pt x="19740" y="14296"/>
                  </a:cubicBezTo>
                  <a:cubicBezTo>
                    <a:pt x="19740" y="14782"/>
                    <a:pt x="20015" y="14937"/>
                    <a:pt x="20308" y="14937"/>
                  </a:cubicBezTo>
                  <a:cubicBezTo>
                    <a:pt x="20739" y="14937"/>
                    <a:pt x="21032" y="14782"/>
                    <a:pt x="21032" y="14296"/>
                  </a:cubicBezTo>
                  <a:cubicBezTo>
                    <a:pt x="21032" y="13966"/>
                    <a:pt x="20739" y="13655"/>
                    <a:pt x="20308" y="13655"/>
                  </a:cubicBezTo>
                  <a:close/>
                  <a:moveTo>
                    <a:pt x="9939" y="13655"/>
                  </a:moveTo>
                  <a:cubicBezTo>
                    <a:pt x="9646" y="13655"/>
                    <a:pt x="9370" y="13966"/>
                    <a:pt x="9370" y="14296"/>
                  </a:cubicBezTo>
                  <a:cubicBezTo>
                    <a:pt x="9370" y="14782"/>
                    <a:pt x="9646" y="14937"/>
                    <a:pt x="9939" y="14937"/>
                  </a:cubicBezTo>
                  <a:cubicBezTo>
                    <a:pt x="10232" y="14937"/>
                    <a:pt x="10507" y="14782"/>
                    <a:pt x="10507" y="14296"/>
                  </a:cubicBezTo>
                  <a:cubicBezTo>
                    <a:pt x="10507" y="13966"/>
                    <a:pt x="10232" y="13655"/>
                    <a:pt x="9939" y="13655"/>
                  </a:cubicBezTo>
                  <a:close/>
                  <a:moveTo>
                    <a:pt x="6371" y="10895"/>
                  </a:moveTo>
                  <a:lnTo>
                    <a:pt x="8250" y="10895"/>
                  </a:lnTo>
                  <a:lnTo>
                    <a:pt x="8250" y="13021"/>
                  </a:lnTo>
                  <a:lnTo>
                    <a:pt x="6371" y="13021"/>
                  </a:lnTo>
                  <a:close/>
                  <a:moveTo>
                    <a:pt x="3034" y="10895"/>
                  </a:moveTo>
                  <a:lnTo>
                    <a:pt x="5065" y="10895"/>
                  </a:lnTo>
                  <a:lnTo>
                    <a:pt x="5065" y="13021"/>
                  </a:lnTo>
                  <a:lnTo>
                    <a:pt x="3034" y="13021"/>
                  </a:lnTo>
                  <a:close/>
                  <a:moveTo>
                    <a:pt x="18000" y="10567"/>
                  </a:moveTo>
                  <a:cubicBezTo>
                    <a:pt x="18000" y="10567"/>
                    <a:pt x="18000" y="10567"/>
                    <a:pt x="15692" y="13150"/>
                  </a:cubicBezTo>
                  <a:cubicBezTo>
                    <a:pt x="15554" y="13150"/>
                    <a:pt x="15416" y="12995"/>
                    <a:pt x="15123" y="12995"/>
                  </a:cubicBezTo>
                  <a:cubicBezTo>
                    <a:pt x="14831" y="12995"/>
                    <a:pt x="14555" y="13150"/>
                    <a:pt x="14400" y="13325"/>
                  </a:cubicBezTo>
                  <a:cubicBezTo>
                    <a:pt x="14400" y="13325"/>
                    <a:pt x="14400" y="13325"/>
                    <a:pt x="11954" y="11363"/>
                  </a:cubicBezTo>
                  <a:cubicBezTo>
                    <a:pt x="11816" y="11053"/>
                    <a:pt x="11386" y="11208"/>
                    <a:pt x="11231" y="11363"/>
                  </a:cubicBezTo>
                  <a:cubicBezTo>
                    <a:pt x="11093" y="11538"/>
                    <a:pt x="11231" y="12024"/>
                    <a:pt x="11386" y="12179"/>
                  </a:cubicBezTo>
                  <a:cubicBezTo>
                    <a:pt x="11386" y="12179"/>
                    <a:pt x="11386" y="12179"/>
                    <a:pt x="13969" y="14452"/>
                  </a:cubicBezTo>
                  <a:cubicBezTo>
                    <a:pt x="13969" y="15112"/>
                    <a:pt x="14555" y="15598"/>
                    <a:pt x="15123" y="15598"/>
                  </a:cubicBezTo>
                  <a:cubicBezTo>
                    <a:pt x="15847" y="15598"/>
                    <a:pt x="16277" y="15112"/>
                    <a:pt x="16277" y="14296"/>
                  </a:cubicBezTo>
                  <a:lnTo>
                    <a:pt x="16277" y="14141"/>
                  </a:lnTo>
                  <a:cubicBezTo>
                    <a:pt x="16277" y="14141"/>
                    <a:pt x="16277" y="14141"/>
                    <a:pt x="18723" y="11363"/>
                  </a:cubicBezTo>
                  <a:cubicBezTo>
                    <a:pt x="18878" y="11053"/>
                    <a:pt x="19016" y="10722"/>
                    <a:pt x="18723" y="10567"/>
                  </a:cubicBezTo>
                  <a:cubicBezTo>
                    <a:pt x="18586" y="10392"/>
                    <a:pt x="18293" y="10392"/>
                    <a:pt x="18000" y="10567"/>
                  </a:cubicBezTo>
                  <a:close/>
                  <a:moveTo>
                    <a:pt x="15123" y="7809"/>
                  </a:moveTo>
                  <a:cubicBezTo>
                    <a:pt x="14831" y="7809"/>
                    <a:pt x="14555" y="8119"/>
                    <a:pt x="14555" y="8450"/>
                  </a:cubicBezTo>
                  <a:cubicBezTo>
                    <a:pt x="14555" y="8780"/>
                    <a:pt x="14831" y="9091"/>
                    <a:pt x="15123" y="9091"/>
                  </a:cubicBezTo>
                  <a:cubicBezTo>
                    <a:pt x="15416" y="9091"/>
                    <a:pt x="15692" y="8780"/>
                    <a:pt x="15692" y="8450"/>
                  </a:cubicBezTo>
                  <a:cubicBezTo>
                    <a:pt x="15692" y="8119"/>
                    <a:pt x="15416" y="7809"/>
                    <a:pt x="15123" y="7809"/>
                  </a:cubicBezTo>
                  <a:close/>
                  <a:moveTo>
                    <a:pt x="6371" y="7464"/>
                  </a:moveTo>
                  <a:lnTo>
                    <a:pt x="8250" y="7464"/>
                  </a:lnTo>
                  <a:lnTo>
                    <a:pt x="8250" y="9589"/>
                  </a:lnTo>
                  <a:lnTo>
                    <a:pt x="6371" y="9589"/>
                  </a:lnTo>
                  <a:close/>
                  <a:moveTo>
                    <a:pt x="1585" y="4876"/>
                  </a:moveTo>
                  <a:lnTo>
                    <a:pt x="1585" y="17870"/>
                  </a:lnTo>
                  <a:cubicBezTo>
                    <a:pt x="1585" y="17870"/>
                    <a:pt x="1585" y="17870"/>
                    <a:pt x="9646" y="17870"/>
                  </a:cubicBezTo>
                  <a:cubicBezTo>
                    <a:pt x="9078" y="16899"/>
                    <a:pt x="8785" y="15598"/>
                    <a:pt x="8785" y="14296"/>
                  </a:cubicBezTo>
                  <a:cubicBezTo>
                    <a:pt x="8785" y="12509"/>
                    <a:pt x="9370" y="10878"/>
                    <a:pt x="10369" y="9596"/>
                  </a:cubicBezTo>
                  <a:cubicBezTo>
                    <a:pt x="10369" y="9596"/>
                    <a:pt x="10369" y="9596"/>
                    <a:pt x="9508" y="9596"/>
                  </a:cubicBezTo>
                  <a:cubicBezTo>
                    <a:pt x="9508" y="9596"/>
                    <a:pt x="9508" y="9596"/>
                    <a:pt x="9508" y="7478"/>
                  </a:cubicBezTo>
                  <a:cubicBezTo>
                    <a:pt x="9508" y="7478"/>
                    <a:pt x="9508" y="7478"/>
                    <a:pt x="11386" y="7478"/>
                  </a:cubicBezTo>
                  <a:cubicBezTo>
                    <a:pt x="11386" y="7478"/>
                    <a:pt x="11386" y="7478"/>
                    <a:pt x="11386" y="8450"/>
                  </a:cubicBezTo>
                  <a:cubicBezTo>
                    <a:pt x="12385" y="7634"/>
                    <a:pt x="13694" y="7148"/>
                    <a:pt x="15123" y="7148"/>
                  </a:cubicBezTo>
                  <a:cubicBezTo>
                    <a:pt x="15416" y="7148"/>
                    <a:pt x="15847" y="7148"/>
                    <a:pt x="16140" y="7148"/>
                  </a:cubicBezTo>
                  <a:cubicBezTo>
                    <a:pt x="16140" y="7148"/>
                    <a:pt x="16140" y="7148"/>
                    <a:pt x="16140" y="4876"/>
                  </a:cubicBezTo>
                  <a:cubicBezTo>
                    <a:pt x="16140" y="4876"/>
                    <a:pt x="16140" y="4876"/>
                    <a:pt x="1585" y="4876"/>
                  </a:cubicBezTo>
                  <a:close/>
                  <a:moveTo>
                    <a:pt x="5770" y="1457"/>
                  </a:moveTo>
                  <a:lnTo>
                    <a:pt x="5770" y="3244"/>
                  </a:lnTo>
                  <a:cubicBezTo>
                    <a:pt x="5770" y="3244"/>
                    <a:pt x="5770" y="3244"/>
                    <a:pt x="11954" y="3244"/>
                  </a:cubicBezTo>
                  <a:cubicBezTo>
                    <a:pt x="11954" y="3244"/>
                    <a:pt x="11954" y="3244"/>
                    <a:pt x="11954" y="1457"/>
                  </a:cubicBezTo>
                  <a:cubicBezTo>
                    <a:pt x="11954" y="1457"/>
                    <a:pt x="11954" y="1457"/>
                    <a:pt x="5770" y="1457"/>
                  </a:cubicBezTo>
                  <a:close/>
                  <a:moveTo>
                    <a:pt x="1292" y="0"/>
                  </a:moveTo>
                  <a:cubicBezTo>
                    <a:pt x="1292" y="0"/>
                    <a:pt x="1292" y="0"/>
                    <a:pt x="16415" y="0"/>
                  </a:cubicBezTo>
                  <a:cubicBezTo>
                    <a:pt x="17139" y="0"/>
                    <a:pt x="17724" y="660"/>
                    <a:pt x="17724" y="1457"/>
                  </a:cubicBezTo>
                  <a:cubicBezTo>
                    <a:pt x="17724" y="1457"/>
                    <a:pt x="17724" y="1457"/>
                    <a:pt x="17724" y="7809"/>
                  </a:cubicBezTo>
                  <a:cubicBezTo>
                    <a:pt x="20015" y="8935"/>
                    <a:pt x="21600" y="11363"/>
                    <a:pt x="21600" y="14296"/>
                  </a:cubicBezTo>
                  <a:cubicBezTo>
                    <a:pt x="21600" y="18356"/>
                    <a:pt x="18723" y="21600"/>
                    <a:pt x="15123" y="21600"/>
                  </a:cubicBezTo>
                  <a:cubicBezTo>
                    <a:pt x="13694" y="21600"/>
                    <a:pt x="12247" y="20959"/>
                    <a:pt x="11093" y="19988"/>
                  </a:cubicBezTo>
                  <a:cubicBezTo>
                    <a:pt x="11093" y="19988"/>
                    <a:pt x="11093" y="19988"/>
                    <a:pt x="1292" y="19988"/>
                  </a:cubicBezTo>
                  <a:cubicBezTo>
                    <a:pt x="586" y="19988"/>
                    <a:pt x="0" y="19327"/>
                    <a:pt x="0" y="18512"/>
                  </a:cubicBezTo>
                  <a:cubicBezTo>
                    <a:pt x="0" y="18512"/>
                    <a:pt x="0" y="18512"/>
                    <a:pt x="0" y="1457"/>
                  </a:cubicBezTo>
                  <a:cubicBezTo>
                    <a:pt x="0" y="660"/>
                    <a:pt x="586" y="0"/>
                    <a:pt x="1292"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9" name="Freeform 34"/>
            <p:cNvSpPr/>
            <p:nvPr/>
          </p:nvSpPr>
          <p:spPr>
            <a:xfrm>
              <a:off x="2143763" y="177185"/>
              <a:ext cx="288150" cy="344872"/>
            </a:xfrm>
            <a:custGeom>
              <a:avLst/>
              <a:gdLst/>
              <a:ahLst/>
              <a:cxnLst>
                <a:cxn ang="0">
                  <a:pos x="wd2" y="hd2"/>
                </a:cxn>
                <a:cxn ang="5400000">
                  <a:pos x="wd2" y="hd2"/>
                </a:cxn>
                <a:cxn ang="10800000">
                  <a:pos x="wd2" y="hd2"/>
                </a:cxn>
                <a:cxn ang="16200000">
                  <a:pos x="wd2" y="hd2"/>
                </a:cxn>
              </a:cxnLst>
              <a:rect l="0" t="0" r="r" b="b"/>
              <a:pathLst>
                <a:path w="21321" h="21480" extrusionOk="0">
                  <a:moveTo>
                    <a:pt x="9783" y="16894"/>
                  </a:moveTo>
                  <a:cubicBezTo>
                    <a:pt x="9938" y="16970"/>
                    <a:pt x="10003" y="17124"/>
                    <a:pt x="9885" y="17332"/>
                  </a:cubicBezTo>
                  <a:cubicBezTo>
                    <a:pt x="9392" y="18361"/>
                    <a:pt x="8169" y="20221"/>
                    <a:pt x="6453" y="21052"/>
                  </a:cubicBezTo>
                  <a:cubicBezTo>
                    <a:pt x="5959" y="21250"/>
                    <a:pt x="5466" y="21052"/>
                    <a:pt x="5724" y="20636"/>
                  </a:cubicBezTo>
                  <a:cubicBezTo>
                    <a:pt x="6195" y="19607"/>
                    <a:pt x="7182" y="17965"/>
                    <a:pt x="9133" y="16916"/>
                  </a:cubicBezTo>
                  <a:cubicBezTo>
                    <a:pt x="9380" y="16817"/>
                    <a:pt x="9627" y="16817"/>
                    <a:pt x="9783" y="16894"/>
                  </a:cubicBezTo>
                  <a:close/>
                  <a:moveTo>
                    <a:pt x="7507" y="15415"/>
                  </a:moveTo>
                  <a:cubicBezTo>
                    <a:pt x="7657" y="15491"/>
                    <a:pt x="7716" y="15644"/>
                    <a:pt x="7598" y="15841"/>
                  </a:cubicBezTo>
                  <a:cubicBezTo>
                    <a:pt x="6870" y="17281"/>
                    <a:pt x="5389" y="19963"/>
                    <a:pt x="2452" y="21403"/>
                  </a:cubicBezTo>
                  <a:cubicBezTo>
                    <a:pt x="1958" y="21600"/>
                    <a:pt x="1723" y="21403"/>
                    <a:pt x="1958" y="20989"/>
                  </a:cubicBezTo>
                  <a:cubicBezTo>
                    <a:pt x="2452" y="19549"/>
                    <a:pt x="3932" y="16867"/>
                    <a:pt x="6870" y="15447"/>
                  </a:cubicBezTo>
                  <a:cubicBezTo>
                    <a:pt x="7117" y="15339"/>
                    <a:pt x="7358" y="15339"/>
                    <a:pt x="7507" y="15415"/>
                  </a:cubicBezTo>
                  <a:close/>
                  <a:moveTo>
                    <a:pt x="5309" y="13965"/>
                  </a:moveTo>
                  <a:cubicBezTo>
                    <a:pt x="5462" y="14068"/>
                    <a:pt x="5521" y="14275"/>
                    <a:pt x="5392" y="14482"/>
                  </a:cubicBezTo>
                  <a:cubicBezTo>
                    <a:pt x="4898" y="15506"/>
                    <a:pt x="3675" y="17140"/>
                    <a:pt x="1959" y="18165"/>
                  </a:cubicBezTo>
                  <a:cubicBezTo>
                    <a:pt x="1231" y="18361"/>
                    <a:pt x="996" y="18165"/>
                    <a:pt x="1231" y="17751"/>
                  </a:cubicBezTo>
                  <a:cubicBezTo>
                    <a:pt x="1724" y="16727"/>
                    <a:pt x="2712" y="15092"/>
                    <a:pt x="4663" y="14068"/>
                  </a:cubicBezTo>
                  <a:cubicBezTo>
                    <a:pt x="4910" y="13861"/>
                    <a:pt x="5157" y="13861"/>
                    <a:pt x="5309" y="13965"/>
                  </a:cubicBezTo>
                  <a:close/>
                  <a:moveTo>
                    <a:pt x="13629" y="6116"/>
                  </a:moveTo>
                  <a:cubicBezTo>
                    <a:pt x="13169" y="6141"/>
                    <a:pt x="12739" y="6294"/>
                    <a:pt x="12373" y="6602"/>
                  </a:cubicBezTo>
                  <a:cubicBezTo>
                    <a:pt x="12373" y="6800"/>
                    <a:pt x="12373" y="6800"/>
                    <a:pt x="12114" y="7018"/>
                  </a:cubicBezTo>
                  <a:cubicBezTo>
                    <a:pt x="11642" y="7831"/>
                    <a:pt x="11878" y="8881"/>
                    <a:pt x="13104" y="9278"/>
                  </a:cubicBezTo>
                  <a:cubicBezTo>
                    <a:pt x="13835" y="9694"/>
                    <a:pt x="15062" y="9694"/>
                    <a:pt x="15557" y="9080"/>
                  </a:cubicBezTo>
                  <a:cubicBezTo>
                    <a:pt x="15816" y="8881"/>
                    <a:pt x="15816" y="8881"/>
                    <a:pt x="15816" y="8663"/>
                  </a:cubicBezTo>
                  <a:cubicBezTo>
                    <a:pt x="16547" y="7831"/>
                    <a:pt x="16052" y="6800"/>
                    <a:pt x="15062" y="6403"/>
                  </a:cubicBezTo>
                  <a:cubicBezTo>
                    <a:pt x="14578" y="6195"/>
                    <a:pt x="14089" y="6091"/>
                    <a:pt x="13629" y="6116"/>
                  </a:cubicBezTo>
                  <a:close/>
                  <a:moveTo>
                    <a:pt x="20721" y="0"/>
                  </a:moveTo>
                  <a:lnTo>
                    <a:pt x="20957" y="0"/>
                  </a:lnTo>
                  <a:cubicBezTo>
                    <a:pt x="21216" y="0"/>
                    <a:pt x="21452" y="0"/>
                    <a:pt x="21216" y="198"/>
                  </a:cubicBezTo>
                  <a:lnTo>
                    <a:pt x="21216" y="397"/>
                  </a:lnTo>
                  <a:cubicBezTo>
                    <a:pt x="21452" y="615"/>
                    <a:pt x="21216" y="615"/>
                    <a:pt x="21216" y="813"/>
                  </a:cubicBezTo>
                  <a:cubicBezTo>
                    <a:pt x="21216" y="1031"/>
                    <a:pt x="21216" y="1447"/>
                    <a:pt x="21216" y="1844"/>
                  </a:cubicBezTo>
                  <a:cubicBezTo>
                    <a:pt x="21216" y="2478"/>
                    <a:pt x="21216" y="3291"/>
                    <a:pt x="20957" y="4123"/>
                  </a:cubicBezTo>
                  <a:cubicBezTo>
                    <a:pt x="20957" y="4322"/>
                    <a:pt x="20957" y="4322"/>
                    <a:pt x="20957" y="4540"/>
                  </a:cubicBezTo>
                  <a:cubicBezTo>
                    <a:pt x="20721" y="4956"/>
                    <a:pt x="20721" y="5154"/>
                    <a:pt x="20721" y="5353"/>
                  </a:cubicBezTo>
                  <a:cubicBezTo>
                    <a:pt x="20462" y="5987"/>
                    <a:pt x="20226" y="6602"/>
                    <a:pt x="19966" y="7018"/>
                  </a:cubicBezTo>
                  <a:cubicBezTo>
                    <a:pt x="19259" y="8465"/>
                    <a:pt x="18269" y="9912"/>
                    <a:pt x="16783" y="11558"/>
                  </a:cubicBezTo>
                  <a:cubicBezTo>
                    <a:pt x="16547" y="11756"/>
                    <a:pt x="16311" y="12588"/>
                    <a:pt x="16311" y="13005"/>
                  </a:cubicBezTo>
                  <a:cubicBezTo>
                    <a:pt x="16783" y="14650"/>
                    <a:pt x="17042" y="18357"/>
                    <a:pt x="13104" y="20221"/>
                  </a:cubicBezTo>
                  <a:cubicBezTo>
                    <a:pt x="12609" y="20637"/>
                    <a:pt x="12114" y="20439"/>
                    <a:pt x="12373" y="19805"/>
                  </a:cubicBezTo>
                  <a:cubicBezTo>
                    <a:pt x="12373" y="17545"/>
                    <a:pt x="11383" y="12172"/>
                    <a:pt x="819" y="12390"/>
                  </a:cubicBezTo>
                  <a:cubicBezTo>
                    <a:pt x="88" y="12390"/>
                    <a:pt x="-148" y="11974"/>
                    <a:pt x="88" y="11558"/>
                  </a:cubicBezTo>
                  <a:cubicBezTo>
                    <a:pt x="819" y="10110"/>
                    <a:pt x="2800" y="7216"/>
                    <a:pt x="7704" y="7434"/>
                  </a:cubicBezTo>
                  <a:cubicBezTo>
                    <a:pt x="8200" y="7434"/>
                    <a:pt x="8931" y="7018"/>
                    <a:pt x="9166" y="6602"/>
                  </a:cubicBezTo>
                  <a:cubicBezTo>
                    <a:pt x="10157" y="5571"/>
                    <a:pt x="11878" y="3509"/>
                    <a:pt x="14826" y="2062"/>
                  </a:cubicBezTo>
                  <a:cubicBezTo>
                    <a:pt x="16547" y="1031"/>
                    <a:pt x="18009" y="615"/>
                    <a:pt x="19000" y="397"/>
                  </a:cubicBezTo>
                  <a:cubicBezTo>
                    <a:pt x="19731" y="397"/>
                    <a:pt x="20226" y="397"/>
                    <a:pt x="20226" y="198"/>
                  </a:cubicBezTo>
                  <a:cubicBezTo>
                    <a:pt x="20462" y="198"/>
                    <a:pt x="20462" y="0"/>
                    <a:pt x="207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0" name="Freeform 328"/>
            <p:cNvSpPr/>
            <p:nvPr/>
          </p:nvSpPr>
          <p:spPr>
            <a:xfrm>
              <a:off x="3940011" y="2097386"/>
              <a:ext cx="438443" cy="244479"/>
            </a:xfrm>
            <a:custGeom>
              <a:avLst/>
              <a:gdLst/>
              <a:ahLst/>
              <a:cxnLst>
                <a:cxn ang="0">
                  <a:pos x="wd2" y="hd2"/>
                </a:cxn>
                <a:cxn ang="5400000">
                  <a:pos x="wd2" y="hd2"/>
                </a:cxn>
                <a:cxn ang="10800000">
                  <a:pos x="wd2" y="hd2"/>
                </a:cxn>
                <a:cxn ang="16200000">
                  <a:pos x="wd2" y="hd2"/>
                </a:cxn>
              </a:cxnLst>
              <a:rect l="0" t="0" r="r" b="b"/>
              <a:pathLst>
                <a:path w="21600" h="21600" extrusionOk="0">
                  <a:moveTo>
                    <a:pt x="8084" y="15145"/>
                  </a:moveTo>
                  <a:cubicBezTo>
                    <a:pt x="7048" y="15145"/>
                    <a:pt x="6233" y="16610"/>
                    <a:pt x="6233" y="18472"/>
                  </a:cubicBezTo>
                  <a:cubicBezTo>
                    <a:pt x="6233" y="20359"/>
                    <a:pt x="7048" y="21600"/>
                    <a:pt x="8084" y="21600"/>
                  </a:cubicBezTo>
                  <a:cubicBezTo>
                    <a:pt x="9010" y="21600"/>
                    <a:pt x="9812" y="20359"/>
                    <a:pt x="9812" y="18472"/>
                  </a:cubicBezTo>
                  <a:cubicBezTo>
                    <a:pt x="9812" y="16610"/>
                    <a:pt x="9010" y="15145"/>
                    <a:pt x="8084" y="15145"/>
                  </a:cubicBezTo>
                  <a:close/>
                  <a:moveTo>
                    <a:pt x="8084" y="20135"/>
                  </a:moveTo>
                  <a:cubicBezTo>
                    <a:pt x="7504" y="20135"/>
                    <a:pt x="7159" y="19316"/>
                    <a:pt x="7159" y="18472"/>
                  </a:cubicBezTo>
                  <a:cubicBezTo>
                    <a:pt x="7159" y="17652"/>
                    <a:pt x="7504" y="16808"/>
                    <a:pt x="8084" y="16808"/>
                  </a:cubicBezTo>
                  <a:cubicBezTo>
                    <a:pt x="8540" y="16808"/>
                    <a:pt x="8886" y="17652"/>
                    <a:pt x="8886" y="18472"/>
                  </a:cubicBezTo>
                  <a:cubicBezTo>
                    <a:pt x="8886" y="19316"/>
                    <a:pt x="8540" y="20135"/>
                    <a:pt x="8084" y="20135"/>
                  </a:cubicBezTo>
                  <a:close/>
                  <a:moveTo>
                    <a:pt x="21600" y="12886"/>
                  </a:moveTo>
                  <a:cubicBezTo>
                    <a:pt x="21600" y="16188"/>
                    <a:pt x="21600" y="16188"/>
                    <a:pt x="21600" y="16188"/>
                  </a:cubicBezTo>
                  <a:cubicBezTo>
                    <a:pt x="21600" y="17230"/>
                    <a:pt x="21255" y="17851"/>
                    <a:pt x="20798" y="17851"/>
                  </a:cubicBezTo>
                  <a:cubicBezTo>
                    <a:pt x="19748" y="17851"/>
                    <a:pt x="19748" y="17851"/>
                    <a:pt x="19748" y="17851"/>
                  </a:cubicBezTo>
                  <a:cubicBezTo>
                    <a:pt x="19638" y="15790"/>
                    <a:pt x="18601" y="14127"/>
                    <a:pt x="17440" y="14127"/>
                  </a:cubicBezTo>
                  <a:cubicBezTo>
                    <a:pt x="16279" y="14127"/>
                    <a:pt x="15243" y="15790"/>
                    <a:pt x="15132" y="17851"/>
                  </a:cubicBezTo>
                  <a:cubicBezTo>
                    <a:pt x="10392" y="17851"/>
                    <a:pt x="10392" y="17851"/>
                    <a:pt x="10392" y="17851"/>
                  </a:cubicBezTo>
                  <a:cubicBezTo>
                    <a:pt x="10157" y="15790"/>
                    <a:pt x="9245" y="14127"/>
                    <a:pt x="8084" y="14127"/>
                  </a:cubicBezTo>
                  <a:cubicBezTo>
                    <a:pt x="6813" y="14127"/>
                    <a:pt x="5887" y="15790"/>
                    <a:pt x="5652" y="17851"/>
                  </a:cubicBezTo>
                  <a:cubicBezTo>
                    <a:pt x="4505" y="17851"/>
                    <a:pt x="4505" y="17851"/>
                    <a:pt x="4505" y="17851"/>
                  </a:cubicBezTo>
                  <a:cubicBezTo>
                    <a:pt x="4035" y="17851"/>
                    <a:pt x="3690" y="17230"/>
                    <a:pt x="3690" y="16188"/>
                  </a:cubicBezTo>
                  <a:cubicBezTo>
                    <a:pt x="3690" y="12886"/>
                    <a:pt x="3690" y="12886"/>
                    <a:pt x="3690" y="12886"/>
                  </a:cubicBezTo>
                  <a:lnTo>
                    <a:pt x="21600" y="12886"/>
                  </a:lnTo>
                  <a:close/>
                  <a:moveTo>
                    <a:pt x="17440" y="15145"/>
                  </a:moveTo>
                  <a:cubicBezTo>
                    <a:pt x="16404" y="15145"/>
                    <a:pt x="15588" y="16610"/>
                    <a:pt x="15588" y="18472"/>
                  </a:cubicBezTo>
                  <a:cubicBezTo>
                    <a:pt x="15588" y="20359"/>
                    <a:pt x="16404" y="21600"/>
                    <a:pt x="17440" y="21600"/>
                  </a:cubicBezTo>
                  <a:cubicBezTo>
                    <a:pt x="18477" y="21600"/>
                    <a:pt x="19292" y="20359"/>
                    <a:pt x="19292" y="18472"/>
                  </a:cubicBezTo>
                  <a:cubicBezTo>
                    <a:pt x="19292" y="16610"/>
                    <a:pt x="18477" y="15145"/>
                    <a:pt x="17440" y="15145"/>
                  </a:cubicBezTo>
                  <a:close/>
                  <a:moveTo>
                    <a:pt x="17440" y="20135"/>
                  </a:moveTo>
                  <a:cubicBezTo>
                    <a:pt x="16984" y="20135"/>
                    <a:pt x="16514" y="19316"/>
                    <a:pt x="16514" y="18472"/>
                  </a:cubicBezTo>
                  <a:cubicBezTo>
                    <a:pt x="16514" y="17652"/>
                    <a:pt x="16984" y="16808"/>
                    <a:pt x="17440" y="16808"/>
                  </a:cubicBezTo>
                  <a:cubicBezTo>
                    <a:pt x="17896" y="16808"/>
                    <a:pt x="18366" y="17652"/>
                    <a:pt x="18366" y="18472"/>
                  </a:cubicBezTo>
                  <a:cubicBezTo>
                    <a:pt x="18366" y="19316"/>
                    <a:pt x="17896" y="20135"/>
                    <a:pt x="17440" y="20135"/>
                  </a:cubicBezTo>
                  <a:close/>
                  <a:moveTo>
                    <a:pt x="21255" y="9335"/>
                  </a:moveTo>
                  <a:cubicBezTo>
                    <a:pt x="17896" y="3327"/>
                    <a:pt x="17896" y="3327"/>
                    <a:pt x="17896" y="3327"/>
                  </a:cubicBezTo>
                  <a:cubicBezTo>
                    <a:pt x="17675" y="2905"/>
                    <a:pt x="17330" y="2706"/>
                    <a:pt x="16984" y="2706"/>
                  </a:cubicBezTo>
                  <a:cubicBezTo>
                    <a:pt x="15367" y="2706"/>
                    <a:pt x="15367" y="2706"/>
                    <a:pt x="15367" y="2706"/>
                  </a:cubicBezTo>
                  <a:cubicBezTo>
                    <a:pt x="15367" y="1465"/>
                    <a:pt x="15367" y="1465"/>
                    <a:pt x="15367" y="1465"/>
                  </a:cubicBezTo>
                  <a:cubicBezTo>
                    <a:pt x="15367" y="621"/>
                    <a:pt x="14898" y="0"/>
                    <a:pt x="14441" y="0"/>
                  </a:cubicBezTo>
                  <a:cubicBezTo>
                    <a:pt x="4505" y="0"/>
                    <a:pt x="4505" y="0"/>
                    <a:pt x="4505" y="0"/>
                  </a:cubicBezTo>
                  <a:cubicBezTo>
                    <a:pt x="4035" y="0"/>
                    <a:pt x="3690" y="621"/>
                    <a:pt x="3690" y="1465"/>
                  </a:cubicBezTo>
                  <a:cubicBezTo>
                    <a:pt x="3690" y="1862"/>
                    <a:pt x="3690" y="1862"/>
                    <a:pt x="3690" y="1862"/>
                  </a:cubicBezTo>
                  <a:cubicBezTo>
                    <a:pt x="111" y="2508"/>
                    <a:pt x="111" y="2508"/>
                    <a:pt x="111" y="2508"/>
                  </a:cubicBezTo>
                  <a:cubicBezTo>
                    <a:pt x="6343" y="3948"/>
                    <a:pt x="6343" y="3948"/>
                    <a:pt x="6343" y="3948"/>
                  </a:cubicBezTo>
                  <a:cubicBezTo>
                    <a:pt x="0" y="5189"/>
                    <a:pt x="0" y="5189"/>
                    <a:pt x="0" y="5189"/>
                  </a:cubicBezTo>
                  <a:cubicBezTo>
                    <a:pt x="6343" y="6654"/>
                    <a:pt x="6343" y="6654"/>
                    <a:pt x="6343" y="6654"/>
                  </a:cubicBezTo>
                  <a:cubicBezTo>
                    <a:pt x="0" y="7672"/>
                    <a:pt x="0" y="7672"/>
                    <a:pt x="0" y="7672"/>
                  </a:cubicBezTo>
                  <a:cubicBezTo>
                    <a:pt x="3690" y="8938"/>
                    <a:pt x="3690" y="8938"/>
                    <a:pt x="3690" y="8938"/>
                  </a:cubicBezTo>
                  <a:cubicBezTo>
                    <a:pt x="3690" y="12041"/>
                    <a:pt x="3690" y="12041"/>
                    <a:pt x="3690" y="12041"/>
                  </a:cubicBezTo>
                  <a:cubicBezTo>
                    <a:pt x="21600" y="12041"/>
                    <a:pt x="21600" y="12041"/>
                    <a:pt x="21600" y="12041"/>
                  </a:cubicBezTo>
                  <a:cubicBezTo>
                    <a:pt x="21600" y="10800"/>
                    <a:pt x="21600" y="10800"/>
                    <a:pt x="21600" y="10800"/>
                  </a:cubicBezTo>
                  <a:cubicBezTo>
                    <a:pt x="21600" y="10179"/>
                    <a:pt x="21489" y="9757"/>
                    <a:pt x="21255" y="9335"/>
                  </a:cubicBezTo>
                  <a:close/>
                  <a:moveTo>
                    <a:pt x="19748" y="9559"/>
                  </a:moveTo>
                  <a:cubicBezTo>
                    <a:pt x="16514" y="9559"/>
                    <a:pt x="16514" y="9559"/>
                    <a:pt x="16514" y="9559"/>
                  </a:cubicBezTo>
                  <a:cubicBezTo>
                    <a:pt x="16404" y="9559"/>
                    <a:pt x="16279" y="9335"/>
                    <a:pt x="16279" y="9335"/>
                  </a:cubicBezTo>
                  <a:cubicBezTo>
                    <a:pt x="16279" y="4792"/>
                    <a:pt x="16279" y="4792"/>
                    <a:pt x="16279" y="4792"/>
                  </a:cubicBezTo>
                  <a:cubicBezTo>
                    <a:pt x="16279" y="4568"/>
                    <a:pt x="16404" y="4568"/>
                    <a:pt x="16514" y="4568"/>
                  </a:cubicBezTo>
                  <a:cubicBezTo>
                    <a:pt x="17095" y="4568"/>
                    <a:pt x="17095" y="4568"/>
                    <a:pt x="17095" y="4568"/>
                  </a:cubicBezTo>
                  <a:lnTo>
                    <a:pt x="17205" y="4568"/>
                  </a:lnTo>
                  <a:cubicBezTo>
                    <a:pt x="19873" y="9137"/>
                    <a:pt x="19873" y="9137"/>
                    <a:pt x="19873" y="9137"/>
                  </a:cubicBezTo>
                  <a:cubicBezTo>
                    <a:pt x="19983" y="9335"/>
                    <a:pt x="19873" y="9559"/>
                    <a:pt x="19748" y="955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1" name="Freeform 102"/>
            <p:cNvSpPr/>
            <p:nvPr/>
          </p:nvSpPr>
          <p:spPr>
            <a:xfrm>
              <a:off x="1327757" y="115503"/>
              <a:ext cx="234811" cy="23481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25" y="0"/>
                    <a:pt x="0" y="4725"/>
                    <a:pt x="0" y="10800"/>
                  </a:cubicBezTo>
                  <a:cubicBezTo>
                    <a:pt x="0" y="16875"/>
                    <a:pt x="4725" y="21600"/>
                    <a:pt x="10800" y="21600"/>
                  </a:cubicBezTo>
                  <a:cubicBezTo>
                    <a:pt x="16875" y="21600"/>
                    <a:pt x="21600" y="16875"/>
                    <a:pt x="21600" y="10800"/>
                  </a:cubicBezTo>
                  <a:cubicBezTo>
                    <a:pt x="21600" y="4725"/>
                    <a:pt x="16875" y="0"/>
                    <a:pt x="10800" y="0"/>
                  </a:cubicBezTo>
                  <a:close/>
                  <a:moveTo>
                    <a:pt x="9450" y="2700"/>
                  </a:moveTo>
                  <a:cubicBezTo>
                    <a:pt x="12150" y="2700"/>
                    <a:pt x="12150" y="2700"/>
                    <a:pt x="12150" y="2700"/>
                  </a:cubicBezTo>
                  <a:cubicBezTo>
                    <a:pt x="12150" y="9450"/>
                    <a:pt x="12150" y="9450"/>
                    <a:pt x="12150" y="9450"/>
                  </a:cubicBezTo>
                  <a:cubicBezTo>
                    <a:pt x="9450" y="9450"/>
                    <a:pt x="9450" y="9450"/>
                    <a:pt x="9450" y="9450"/>
                  </a:cubicBezTo>
                  <a:lnTo>
                    <a:pt x="9450" y="2700"/>
                  </a:lnTo>
                  <a:close/>
                  <a:moveTo>
                    <a:pt x="10800" y="17888"/>
                  </a:moveTo>
                  <a:cubicBezTo>
                    <a:pt x="6750" y="17888"/>
                    <a:pt x="3712" y="14850"/>
                    <a:pt x="3712" y="10800"/>
                  </a:cubicBezTo>
                  <a:cubicBezTo>
                    <a:pt x="3712" y="8100"/>
                    <a:pt x="5400" y="5400"/>
                    <a:pt x="8100" y="4387"/>
                  </a:cubicBezTo>
                  <a:cubicBezTo>
                    <a:pt x="8100" y="4050"/>
                    <a:pt x="8100" y="4050"/>
                    <a:pt x="8100" y="4050"/>
                  </a:cubicBezTo>
                  <a:cubicBezTo>
                    <a:pt x="8100" y="6750"/>
                    <a:pt x="8100" y="6750"/>
                    <a:pt x="8100" y="6750"/>
                  </a:cubicBezTo>
                  <a:cubicBezTo>
                    <a:pt x="6750" y="7425"/>
                    <a:pt x="5737" y="9112"/>
                    <a:pt x="5737" y="10800"/>
                  </a:cubicBezTo>
                  <a:cubicBezTo>
                    <a:pt x="5737" y="13500"/>
                    <a:pt x="8100" y="15863"/>
                    <a:pt x="10800" y="15863"/>
                  </a:cubicBezTo>
                  <a:cubicBezTo>
                    <a:pt x="13500" y="15863"/>
                    <a:pt x="15863" y="13500"/>
                    <a:pt x="15863" y="10800"/>
                  </a:cubicBezTo>
                  <a:cubicBezTo>
                    <a:pt x="15863" y="9112"/>
                    <a:pt x="14850" y="7425"/>
                    <a:pt x="13500" y="6750"/>
                  </a:cubicBezTo>
                  <a:cubicBezTo>
                    <a:pt x="13500" y="4050"/>
                    <a:pt x="13500" y="4050"/>
                    <a:pt x="13500" y="4050"/>
                  </a:cubicBezTo>
                  <a:cubicBezTo>
                    <a:pt x="13500" y="4387"/>
                    <a:pt x="13500" y="4387"/>
                    <a:pt x="13500" y="4387"/>
                  </a:cubicBezTo>
                  <a:cubicBezTo>
                    <a:pt x="16200" y="5400"/>
                    <a:pt x="17888" y="8100"/>
                    <a:pt x="17888" y="10800"/>
                  </a:cubicBezTo>
                  <a:cubicBezTo>
                    <a:pt x="17888" y="14850"/>
                    <a:pt x="14850" y="17888"/>
                    <a:pt x="10800" y="17888"/>
                  </a:cubicBezTo>
                  <a:close/>
                </a:path>
              </a:pathLst>
            </a:custGeom>
            <a:solidFill>
              <a:srgbClr val="FFFFF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sp>
        <p:nvSpPr>
          <p:cNvPr id="2503" name="Freeform 12"/>
          <p:cNvSpPr/>
          <p:nvPr/>
        </p:nvSpPr>
        <p:spPr>
          <a:xfrm>
            <a:off x="2087066" y="2774252"/>
            <a:ext cx="1681394" cy="2769145"/>
          </a:xfrm>
          <a:custGeom>
            <a:avLst/>
            <a:gdLst/>
            <a:ahLst/>
            <a:cxnLst>
              <a:cxn ang="0">
                <a:pos x="wd2" y="hd2"/>
              </a:cxn>
              <a:cxn ang="5400000">
                <a:pos x="wd2" y="hd2"/>
              </a:cxn>
              <a:cxn ang="10800000">
                <a:pos x="wd2" y="hd2"/>
              </a:cxn>
              <a:cxn ang="16200000">
                <a:pos x="wd2" y="hd2"/>
              </a:cxn>
            </a:cxnLst>
            <a:rect l="0" t="0" r="r" b="b"/>
            <a:pathLst>
              <a:path w="21514" h="21418" extrusionOk="0">
                <a:moveTo>
                  <a:pt x="20718" y="3362"/>
                </a:moveTo>
                <a:cubicBezTo>
                  <a:pt x="20417" y="3447"/>
                  <a:pt x="19454" y="3641"/>
                  <a:pt x="19374" y="3786"/>
                </a:cubicBezTo>
                <a:cubicBezTo>
                  <a:pt x="19294" y="3920"/>
                  <a:pt x="19394" y="4211"/>
                  <a:pt x="19073" y="4320"/>
                </a:cubicBezTo>
                <a:cubicBezTo>
                  <a:pt x="18772" y="4429"/>
                  <a:pt x="16105" y="5618"/>
                  <a:pt x="15904" y="5860"/>
                </a:cubicBezTo>
                <a:cubicBezTo>
                  <a:pt x="15904" y="5860"/>
                  <a:pt x="14942" y="4696"/>
                  <a:pt x="14380" y="4514"/>
                </a:cubicBezTo>
                <a:cubicBezTo>
                  <a:pt x="14380" y="4514"/>
                  <a:pt x="14199" y="3617"/>
                  <a:pt x="13036" y="3568"/>
                </a:cubicBezTo>
                <a:cubicBezTo>
                  <a:pt x="12615" y="3556"/>
                  <a:pt x="12374" y="3532"/>
                  <a:pt x="12214" y="3495"/>
                </a:cubicBezTo>
                <a:cubicBezTo>
                  <a:pt x="12535" y="3192"/>
                  <a:pt x="12535" y="3192"/>
                  <a:pt x="12535" y="3192"/>
                </a:cubicBezTo>
                <a:cubicBezTo>
                  <a:pt x="12214" y="3192"/>
                  <a:pt x="12214" y="3192"/>
                  <a:pt x="12214" y="3192"/>
                </a:cubicBezTo>
                <a:cubicBezTo>
                  <a:pt x="12374" y="3034"/>
                  <a:pt x="12595" y="2828"/>
                  <a:pt x="12675" y="2828"/>
                </a:cubicBezTo>
                <a:cubicBezTo>
                  <a:pt x="12775" y="2816"/>
                  <a:pt x="13518" y="2755"/>
                  <a:pt x="13618" y="2731"/>
                </a:cubicBezTo>
                <a:cubicBezTo>
                  <a:pt x="13698" y="2695"/>
                  <a:pt x="13778" y="2404"/>
                  <a:pt x="13678" y="2234"/>
                </a:cubicBezTo>
                <a:cubicBezTo>
                  <a:pt x="13578" y="2064"/>
                  <a:pt x="13778" y="1894"/>
                  <a:pt x="13778" y="1894"/>
                </a:cubicBezTo>
                <a:cubicBezTo>
                  <a:pt x="13999" y="1785"/>
                  <a:pt x="13999" y="1785"/>
                  <a:pt x="13999" y="1785"/>
                </a:cubicBezTo>
                <a:cubicBezTo>
                  <a:pt x="13999" y="1785"/>
                  <a:pt x="13718" y="1518"/>
                  <a:pt x="13558" y="1385"/>
                </a:cubicBezTo>
                <a:cubicBezTo>
                  <a:pt x="13377" y="1252"/>
                  <a:pt x="13417" y="1082"/>
                  <a:pt x="13337" y="960"/>
                </a:cubicBezTo>
                <a:cubicBezTo>
                  <a:pt x="13257" y="839"/>
                  <a:pt x="13477" y="754"/>
                  <a:pt x="13477" y="754"/>
                </a:cubicBezTo>
                <a:cubicBezTo>
                  <a:pt x="13477" y="754"/>
                  <a:pt x="13397" y="633"/>
                  <a:pt x="13257" y="572"/>
                </a:cubicBezTo>
                <a:cubicBezTo>
                  <a:pt x="13096" y="524"/>
                  <a:pt x="13357" y="500"/>
                  <a:pt x="13016" y="403"/>
                </a:cubicBezTo>
                <a:cubicBezTo>
                  <a:pt x="12675" y="306"/>
                  <a:pt x="12856" y="354"/>
                  <a:pt x="12575" y="257"/>
                </a:cubicBezTo>
                <a:cubicBezTo>
                  <a:pt x="12274" y="160"/>
                  <a:pt x="12715" y="221"/>
                  <a:pt x="12274" y="160"/>
                </a:cubicBezTo>
                <a:cubicBezTo>
                  <a:pt x="11853" y="99"/>
                  <a:pt x="11612" y="2"/>
                  <a:pt x="11552" y="2"/>
                </a:cubicBezTo>
                <a:cubicBezTo>
                  <a:pt x="11492" y="2"/>
                  <a:pt x="11672" y="39"/>
                  <a:pt x="11492" y="2"/>
                </a:cubicBezTo>
                <a:cubicBezTo>
                  <a:pt x="11291" y="-34"/>
                  <a:pt x="9988" y="366"/>
                  <a:pt x="9867" y="548"/>
                </a:cubicBezTo>
                <a:cubicBezTo>
                  <a:pt x="9727" y="742"/>
                  <a:pt x="9526" y="973"/>
                  <a:pt x="9526" y="973"/>
                </a:cubicBezTo>
                <a:cubicBezTo>
                  <a:pt x="9526" y="973"/>
                  <a:pt x="9406" y="1227"/>
                  <a:pt x="9446" y="1409"/>
                </a:cubicBezTo>
                <a:cubicBezTo>
                  <a:pt x="9506" y="1591"/>
                  <a:pt x="9707" y="1749"/>
                  <a:pt x="9787" y="1809"/>
                </a:cubicBezTo>
                <a:cubicBezTo>
                  <a:pt x="9847" y="1858"/>
                  <a:pt x="10188" y="2198"/>
                  <a:pt x="10289" y="2379"/>
                </a:cubicBezTo>
                <a:cubicBezTo>
                  <a:pt x="10369" y="2537"/>
                  <a:pt x="10449" y="2731"/>
                  <a:pt x="10148" y="2816"/>
                </a:cubicBezTo>
                <a:cubicBezTo>
                  <a:pt x="9928" y="2671"/>
                  <a:pt x="9928" y="2671"/>
                  <a:pt x="9928" y="2671"/>
                </a:cubicBezTo>
                <a:cubicBezTo>
                  <a:pt x="9547" y="2840"/>
                  <a:pt x="9547" y="2840"/>
                  <a:pt x="9547" y="2840"/>
                </a:cubicBezTo>
                <a:cubicBezTo>
                  <a:pt x="9105" y="2792"/>
                  <a:pt x="8564" y="2658"/>
                  <a:pt x="7742" y="2755"/>
                </a:cubicBezTo>
                <a:cubicBezTo>
                  <a:pt x="6679" y="2889"/>
                  <a:pt x="6277" y="3083"/>
                  <a:pt x="5636" y="3180"/>
                </a:cubicBezTo>
                <a:cubicBezTo>
                  <a:pt x="4994" y="3265"/>
                  <a:pt x="2567" y="3520"/>
                  <a:pt x="2126" y="3762"/>
                </a:cubicBezTo>
                <a:cubicBezTo>
                  <a:pt x="1685" y="3993"/>
                  <a:pt x="1524" y="5036"/>
                  <a:pt x="1645" y="6673"/>
                </a:cubicBezTo>
                <a:cubicBezTo>
                  <a:pt x="1645" y="6673"/>
                  <a:pt x="1243" y="7437"/>
                  <a:pt x="1203" y="7607"/>
                </a:cubicBezTo>
                <a:cubicBezTo>
                  <a:pt x="1183" y="7776"/>
                  <a:pt x="1344" y="8492"/>
                  <a:pt x="2788" y="8334"/>
                </a:cubicBezTo>
                <a:cubicBezTo>
                  <a:pt x="4071" y="8201"/>
                  <a:pt x="3028" y="7510"/>
                  <a:pt x="2768" y="7231"/>
                </a:cubicBezTo>
                <a:cubicBezTo>
                  <a:pt x="2928" y="7170"/>
                  <a:pt x="3089" y="7122"/>
                  <a:pt x="3089" y="7122"/>
                </a:cubicBezTo>
                <a:cubicBezTo>
                  <a:pt x="3089" y="7122"/>
                  <a:pt x="3369" y="6685"/>
                  <a:pt x="3389" y="6357"/>
                </a:cubicBezTo>
                <a:cubicBezTo>
                  <a:pt x="3389" y="6151"/>
                  <a:pt x="3490" y="5472"/>
                  <a:pt x="3530" y="4926"/>
                </a:cubicBezTo>
                <a:cubicBezTo>
                  <a:pt x="3530" y="4914"/>
                  <a:pt x="3530" y="4902"/>
                  <a:pt x="3530" y="4890"/>
                </a:cubicBezTo>
                <a:cubicBezTo>
                  <a:pt x="3570" y="4744"/>
                  <a:pt x="3590" y="4623"/>
                  <a:pt x="3610" y="4550"/>
                </a:cubicBezTo>
                <a:cubicBezTo>
                  <a:pt x="3811" y="4526"/>
                  <a:pt x="4091" y="4514"/>
                  <a:pt x="4412" y="4490"/>
                </a:cubicBezTo>
                <a:cubicBezTo>
                  <a:pt x="4492" y="4490"/>
                  <a:pt x="4593" y="4490"/>
                  <a:pt x="4693" y="4478"/>
                </a:cubicBezTo>
                <a:cubicBezTo>
                  <a:pt x="5315" y="4453"/>
                  <a:pt x="5896" y="4381"/>
                  <a:pt x="6177" y="4332"/>
                </a:cubicBezTo>
                <a:cubicBezTo>
                  <a:pt x="6177" y="4332"/>
                  <a:pt x="6177" y="4332"/>
                  <a:pt x="6177" y="4332"/>
                </a:cubicBezTo>
                <a:cubicBezTo>
                  <a:pt x="6237" y="4332"/>
                  <a:pt x="6297" y="4320"/>
                  <a:pt x="6358" y="4308"/>
                </a:cubicBezTo>
                <a:cubicBezTo>
                  <a:pt x="6358" y="4332"/>
                  <a:pt x="6398" y="4465"/>
                  <a:pt x="6458" y="4635"/>
                </a:cubicBezTo>
                <a:cubicBezTo>
                  <a:pt x="6217" y="5618"/>
                  <a:pt x="5415" y="8941"/>
                  <a:pt x="5134" y="9183"/>
                </a:cubicBezTo>
                <a:cubicBezTo>
                  <a:pt x="4813" y="9474"/>
                  <a:pt x="4653" y="9656"/>
                  <a:pt x="4653" y="9656"/>
                </a:cubicBezTo>
                <a:cubicBezTo>
                  <a:pt x="4653" y="9656"/>
                  <a:pt x="4853" y="9632"/>
                  <a:pt x="5094" y="9596"/>
                </a:cubicBezTo>
                <a:cubicBezTo>
                  <a:pt x="5014" y="9802"/>
                  <a:pt x="4994" y="10057"/>
                  <a:pt x="5054" y="10408"/>
                </a:cubicBezTo>
                <a:cubicBezTo>
                  <a:pt x="5054" y="10408"/>
                  <a:pt x="5094" y="10590"/>
                  <a:pt x="5235" y="10833"/>
                </a:cubicBezTo>
                <a:cubicBezTo>
                  <a:pt x="4954" y="11839"/>
                  <a:pt x="4553" y="14241"/>
                  <a:pt x="4011" y="15199"/>
                </a:cubicBezTo>
                <a:cubicBezTo>
                  <a:pt x="3490" y="15514"/>
                  <a:pt x="2828" y="16048"/>
                  <a:pt x="2467" y="17018"/>
                </a:cubicBezTo>
                <a:cubicBezTo>
                  <a:pt x="2467" y="17018"/>
                  <a:pt x="2467" y="17018"/>
                  <a:pt x="2467" y="17018"/>
                </a:cubicBezTo>
                <a:cubicBezTo>
                  <a:pt x="1725" y="17952"/>
                  <a:pt x="943" y="19092"/>
                  <a:pt x="943" y="19104"/>
                </a:cubicBezTo>
                <a:cubicBezTo>
                  <a:pt x="501" y="19322"/>
                  <a:pt x="201" y="19419"/>
                  <a:pt x="100" y="19698"/>
                </a:cubicBezTo>
                <a:cubicBezTo>
                  <a:pt x="80" y="19735"/>
                  <a:pt x="80" y="19747"/>
                  <a:pt x="80" y="19771"/>
                </a:cubicBezTo>
                <a:cubicBezTo>
                  <a:pt x="0" y="20159"/>
                  <a:pt x="0" y="20159"/>
                  <a:pt x="0" y="20159"/>
                </a:cubicBezTo>
                <a:cubicBezTo>
                  <a:pt x="0" y="20159"/>
                  <a:pt x="882" y="20559"/>
                  <a:pt x="1123" y="20438"/>
                </a:cubicBezTo>
                <a:cubicBezTo>
                  <a:pt x="1284" y="20365"/>
                  <a:pt x="1484" y="20377"/>
                  <a:pt x="1705" y="20487"/>
                </a:cubicBezTo>
                <a:cubicBezTo>
                  <a:pt x="1825" y="20559"/>
                  <a:pt x="1945" y="20644"/>
                  <a:pt x="2086" y="20753"/>
                </a:cubicBezTo>
                <a:cubicBezTo>
                  <a:pt x="2106" y="20766"/>
                  <a:pt x="2106" y="20778"/>
                  <a:pt x="2126" y="20790"/>
                </a:cubicBezTo>
                <a:cubicBezTo>
                  <a:pt x="2226" y="20875"/>
                  <a:pt x="2326" y="20960"/>
                  <a:pt x="2447" y="21081"/>
                </a:cubicBezTo>
                <a:cubicBezTo>
                  <a:pt x="2447" y="21081"/>
                  <a:pt x="3069" y="21566"/>
                  <a:pt x="3871" y="21372"/>
                </a:cubicBezTo>
                <a:cubicBezTo>
                  <a:pt x="3871" y="21372"/>
                  <a:pt x="4172" y="20972"/>
                  <a:pt x="3490" y="20620"/>
                </a:cubicBezTo>
                <a:cubicBezTo>
                  <a:pt x="2948" y="20341"/>
                  <a:pt x="2908" y="19977"/>
                  <a:pt x="2968" y="19735"/>
                </a:cubicBezTo>
                <a:cubicBezTo>
                  <a:pt x="3229" y="19807"/>
                  <a:pt x="3229" y="19807"/>
                  <a:pt x="3229" y="19807"/>
                </a:cubicBezTo>
                <a:cubicBezTo>
                  <a:pt x="3229" y="19807"/>
                  <a:pt x="3229" y="19807"/>
                  <a:pt x="3409" y="19213"/>
                </a:cubicBezTo>
                <a:cubicBezTo>
                  <a:pt x="3590" y="18631"/>
                  <a:pt x="6037" y="15902"/>
                  <a:pt x="6478" y="15660"/>
                </a:cubicBezTo>
                <a:cubicBezTo>
                  <a:pt x="6739" y="15514"/>
                  <a:pt x="7060" y="14883"/>
                  <a:pt x="7320" y="14338"/>
                </a:cubicBezTo>
                <a:cubicBezTo>
                  <a:pt x="7461" y="14229"/>
                  <a:pt x="7601" y="14095"/>
                  <a:pt x="7721" y="13937"/>
                </a:cubicBezTo>
                <a:cubicBezTo>
                  <a:pt x="8103" y="13440"/>
                  <a:pt x="8764" y="11609"/>
                  <a:pt x="8764" y="11609"/>
                </a:cubicBezTo>
                <a:cubicBezTo>
                  <a:pt x="8764" y="11609"/>
                  <a:pt x="9426" y="11475"/>
                  <a:pt x="9647" y="11403"/>
                </a:cubicBezTo>
                <a:cubicBezTo>
                  <a:pt x="9867" y="11342"/>
                  <a:pt x="10188" y="11330"/>
                  <a:pt x="11492" y="11160"/>
                </a:cubicBezTo>
                <a:cubicBezTo>
                  <a:pt x="12775" y="10978"/>
                  <a:pt x="14019" y="10627"/>
                  <a:pt x="14019" y="10627"/>
                </a:cubicBezTo>
                <a:cubicBezTo>
                  <a:pt x="14019" y="10627"/>
                  <a:pt x="13618" y="11221"/>
                  <a:pt x="13658" y="11670"/>
                </a:cubicBezTo>
                <a:cubicBezTo>
                  <a:pt x="13658" y="11718"/>
                  <a:pt x="13678" y="11754"/>
                  <a:pt x="13678" y="11803"/>
                </a:cubicBezTo>
                <a:cubicBezTo>
                  <a:pt x="13497" y="12373"/>
                  <a:pt x="13297" y="12967"/>
                  <a:pt x="13177" y="13125"/>
                </a:cubicBezTo>
                <a:cubicBezTo>
                  <a:pt x="12936" y="13428"/>
                  <a:pt x="12675" y="13804"/>
                  <a:pt x="12675" y="13804"/>
                </a:cubicBezTo>
                <a:cubicBezTo>
                  <a:pt x="12675" y="13804"/>
                  <a:pt x="12816" y="13816"/>
                  <a:pt x="13016" y="13828"/>
                </a:cubicBezTo>
                <a:cubicBezTo>
                  <a:pt x="12695" y="14241"/>
                  <a:pt x="12334" y="14653"/>
                  <a:pt x="12394" y="14823"/>
                </a:cubicBezTo>
                <a:cubicBezTo>
                  <a:pt x="12314" y="15090"/>
                  <a:pt x="12314" y="15090"/>
                  <a:pt x="12314" y="15090"/>
                </a:cubicBezTo>
                <a:cubicBezTo>
                  <a:pt x="13437" y="15356"/>
                  <a:pt x="13437" y="15356"/>
                  <a:pt x="13437" y="15356"/>
                </a:cubicBezTo>
                <a:cubicBezTo>
                  <a:pt x="13437" y="15356"/>
                  <a:pt x="13919" y="15284"/>
                  <a:pt x="14601" y="15417"/>
                </a:cubicBezTo>
                <a:cubicBezTo>
                  <a:pt x="15082" y="15551"/>
                  <a:pt x="15583" y="15648"/>
                  <a:pt x="15944" y="15551"/>
                </a:cubicBezTo>
                <a:cubicBezTo>
                  <a:pt x="16546" y="15405"/>
                  <a:pt x="17388" y="15053"/>
                  <a:pt x="17388" y="14835"/>
                </a:cubicBezTo>
                <a:cubicBezTo>
                  <a:pt x="17388" y="14617"/>
                  <a:pt x="17148" y="14702"/>
                  <a:pt x="16646" y="14750"/>
                </a:cubicBezTo>
                <a:cubicBezTo>
                  <a:pt x="16165" y="14799"/>
                  <a:pt x="15363" y="14459"/>
                  <a:pt x="15102" y="14265"/>
                </a:cubicBezTo>
                <a:cubicBezTo>
                  <a:pt x="15042" y="14229"/>
                  <a:pt x="15002" y="14168"/>
                  <a:pt x="14962" y="14095"/>
                </a:cubicBezTo>
                <a:cubicBezTo>
                  <a:pt x="15102" y="14265"/>
                  <a:pt x="15363" y="14277"/>
                  <a:pt x="15363" y="14277"/>
                </a:cubicBezTo>
                <a:cubicBezTo>
                  <a:pt x="15363" y="14277"/>
                  <a:pt x="16386" y="11512"/>
                  <a:pt x="16847" y="10445"/>
                </a:cubicBezTo>
                <a:cubicBezTo>
                  <a:pt x="16847" y="10445"/>
                  <a:pt x="16847" y="10445"/>
                  <a:pt x="16847" y="10445"/>
                </a:cubicBezTo>
                <a:cubicBezTo>
                  <a:pt x="17168" y="10238"/>
                  <a:pt x="17769" y="9426"/>
                  <a:pt x="16666" y="9208"/>
                </a:cubicBezTo>
                <a:cubicBezTo>
                  <a:pt x="15583" y="8989"/>
                  <a:pt x="11572" y="9014"/>
                  <a:pt x="10449" y="9183"/>
                </a:cubicBezTo>
                <a:cubicBezTo>
                  <a:pt x="10309" y="9208"/>
                  <a:pt x="10228" y="9195"/>
                  <a:pt x="10168" y="9147"/>
                </a:cubicBezTo>
                <a:cubicBezTo>
                  <a:pt x="10188" y="9147"/>
                  <a:pt x="10188" y="9147"/>
                  <a:pt x="10188" y="9147"/>
                </a:cubicBezTo>
                <a:cubicBezTo>
                  <a:pt x="10188" y="9159"/>
                  <a:pt x="10188" y="9159"/>
                  <a:pt x="10188" y="9159"/>
                </a:cubicBezTo>
                <a:cubicBezTo>
                  <a:pt x="10750" y="8916"/>
                  <a:pt x="10750" y="8916"/>
                  <a:pt x="10750" y="8916"/>
                </a:cubicBezTo>
                <a:cubicBezTo>
                  <a:pt x="10750" y="8916"/>
                  <a:pt x="10890" y="8346"/>
                  <a:pt x="11231" y="7946"/>
                </a:cubicBezTo>
                <a:cubicBezTo>
                  <a:pt x="11552" y="7546"/>
                  <a:pt x="12013" y="6273"/>
                  <a:pt x="12174" y="6163"/>
                </a:cubicBezTo>
                <a:cubicBezTo>
                  <a:pt x="12174" y="6163"/>
                  <a:pt x="12174" y="6163"/>
                  <a:pt x="12174" y="6163"/>
                </a:cubicBezTo>
                <a:cubicBezTo>
                  <a:pt x="12254" y="6103"/>
                  <a:pt x="12334" y="6030"/>
                  <a:pt x="12435" y="5921"/>
                </a:cubicBezTo>
                <a:cubicBezTo>
                  <a:pt x="12715" y="5606"/>
                  <a:pt x="12896" y="5411"/>
                  <a:pt x="12896" y="5411"/>
                </a:cubicBezTo>
                <a:cubicBezTo>
                  <a:pt x="12896" y="5411"/>
                  <a:pt x="13939" y="6273"/>
                  <a:pt x="14340" y="6382"/>
                </a:cubicBezTo>
                <a:cubicBezTo>
                  <a:pt x="14721" y="6479"/>
                  <a:pt x="15383" y="7231"/>
                  <a:pt x="15724" y="7194"/>
                </a:cubicBezTo>
                <a:cubicBezTo>
                  <a:pt x="15944" y="7170"/>
                  <a:pt x="16285" y="7061"/>
                  <a:pt x="16767" y="6830"/>
                </a:cubicBezTo>
                <a:cubicBezTo>
                  <a:pt x="16767" y="6830"/>
                  <a:pt x="16767" y="6830"/>
                  <a:pt x="16767" y="6830"/>
                </a:cubicBezTo>
                <a:cubicBezTo>
                  <a:pt x="17489" y="6685"/>
                  <a:pt x="20056" y="5169"/>
                  <a:pt x="20316" y="5120"/>
                </a:cubicBezTo>
                <a:cubicBezTo>
                  <a:pt x="20437" y="5096"/>
                  <a:pt x="20256" y="4963"/>
                  <a:pt x="20036" y="4841"/>
                </a:cubicBezTo>
                <a:cubicBezTo>
                  <a:pt x="20056" y="4829"/>
                  <a:pt x="20056" y="4829"/>
                  <a:pt x="20076" y="4829"/>
                </a:cubicBezTo>
                <a:cubicBezTo>
                  <a:pt x="20377" y="4769"/>
                  <a:pt x="20657" y="4744"/>
                  <a:pt x="20898" y="4502"/>
                </a:cubicBezTo>
                <a:cubicBezTo>
                  <a:pt x="21139" y="4271"/>
                  <a:pt x="21600" y="3677"/>
                  <a:pt x="21500" y="3556"/>
                </a:cubicBezTo>
                <a:cubicBezTo>
                  <a:pt x="21399" y="3447"/>
                  <a:pt x="20998" y="3289"/>
                  <a:pt x="20718" y="3362"/>
                </a:cubicBezTo>
                <a:close/>
              </a:path>
            </a:pathLst>
          </a:custGeom>
          <a:solidFill>
            <a:srgbClr val="A6A6A6"/>
          </a:solidFill>
          <a:ln w="12700">
            <a:miter lim="400000"/>
          </a:ln>
        </p:spPr>
        <p:txBody>
          <a:bodyPr lIns="45719" rIns="45719"/>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nvGrpSpPr>
          <p:cNvPr id="2520" name="Group 46"/>
          <p:cNvGrpSpPr/>
          <p:nvPr/>
        </p:nvGrpSpPr>
        <p:grpSpPr>
          <a:xfrm>
            <a:off x="1941177" y="4792829"/>
            <a:ext cx="1999361" cy="1028164"/>
            <a:chOff x="0" y="0"/>
            <a:chExt cx="1999360" cy="1028163"/>
          </a:xfrm>
        </p:grpSpPr>
        <p:sp>
          <p:nvSpPr>
            <p:cNvPr id="2504" name="Freeform 13"/>
            <p:cNvSpPr/>
            <p:nvPr/>
          </p:nvSpPr>
          <p:spPr>
            <a:xfrm>
              <a:off x="0" y="875328"/>
              <a:ext cx="546039" cy="152836"/>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160"/>
                  </a:lnTo>
                  <a:lnTo>
                    <a:pt x="20611" y="2160"/>
                  </a:lnTo>
                  <a:lnTo>
                    <a:pt x="20611" y="4320"/>
                  </a:lnTo>
                  <a:lnTo>
                    <a:pt x="989" y="4320"/>
                  </a:lnTo>
                  <a:lnTo>
                    <a:pt x="989" y="17673"/>
                  </a:lnTo>
                  <a:lnTo>
                    <a:pt x="20611" y="17673"/>
                  </a:lnTo>
                  <a:lnTo>
                    <a:pt x="20611" y="19636"/>
                  </a:lnTo>
                  <a:lnTo>
                    <a:pt x="0" y="19636"/>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5" name="Freeform 14"/>
            <p:cNvSpPr/>
            <p:nvPr/>
          </p:nvSpPr>
          <p:spPr>
            <a:xfrm>
              <a:off x="0" y="750281"/>
              <a:ext cx="582163" cy="122269"/>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209"/>
                  </a:lnTo>
                  <a:lnTo>
                    <a:pt x="20569" y="2209"/>
                  </a:lnTo>
                  <a:lnTo>
                    <a:pt x="20569" y="4173"/>
                  </a:lnTo>
                  <a:lnTo>
                    <a:pt x="979" y="4173"/>
                  </a:lnTo>
                  <a:lnTo>
                    <a:pt x="979" y="17673"/>
                  </a:lnTo>
                  <a:lnTo>
                    <a:pt x="20569" y="17673"/>
                  </a:lnTo>
                  <a:lnTo>
                    <a:pt x="20569" y="19636"/>
                  </a:lnTo>
                  <a:lnTo>
                    <a:pt x="0" y="19636"/>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6" name="Freeform 15"/>
            <p:cNvSpPr/>
            <p:nvPr/>
          </p:nvSpPr>
          <p:spPr>
            <a:xfrm>
              <a:off x="696094" y="885054"/>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7" name="Freeform 16"/>
            <p:cNvSpPr/>
            <p:nvPr/>
          </p:nvSpPr>
          <p:spPr>
            <a:xfrm>
              <a:off x="696094" y="77668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2274"/>
                  </a:lnTo>
                  <a:lnTo>
                    <a:pt x="20621" y="2274"/>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8" name="Freeform 17"/>
            <p:cNvSpPr/>
            <p:nvPr/>
          </p:nvSpPr>
          <p:spPr>
            <a:xfrm>
              <a:off x="637739" y="647465"/>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1044" y="4181"/>
                  </a:lnTo>
                  <a:lnTo>
                    <a:pt x="1044"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9" name="Freeform 18"/>
            <p:cNvSpPr/>
            <p:nvPr/>
          </p:nvSpPr>
          <p:spPr>
            <a:xfrm>
              <a:off x="637739" y="540481"/>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1031" y="4263"/>
                  </a:lnTo>
                  <a:lnTo>
                    <a:pt x="1031"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0" name="Freeform 19"/>
            <p:cNvSpPr/>
            <p:nvPr/>
          </p:nvSpPr>
          <p:spPr>
            <a:xfrm>
              <a:off x="696094" y="434886"/>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1" name="Freeform 20"/>
            <p:cNvSpPr/>
            <p:nvPr/>
          </p:nvSpPr>
          <p:spPr>
            <a:xfrm>
              <a:off x="1417197" y="897559"/>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2" name="Freeform 21"/>
            <p:cNvSpPr/>
            <p:nvPr/>
          </p:nvSpPr>
          <p:spPr>
            <a:xfrm>
              <a:off x="1417197" y="7891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2274"/>
                  </a:lnTo>
                  <a:lnTo>
                    <a:pt x="20517" y="2274"/>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3" name="Freeform 22"/>
            <p:cNvSpPr/>
            <p:nvPr/>
          </p:nvSpPr>
          <p:spPr>
            <a:xfrm>
              <a:off x="1357453" y="659970"/>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989" y="4181"/>
                  </a:lnTo>
                  <a:lnTo>
                    <a:pt x="989"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4" name="Freeform 23"/>
            <p:cNvSpPr/>
            <p:nvPr/>
          </p:nvSpPr>
          <p:spPr>
            <a:xfrm>
              <a:off x="1357453" y="5529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5" name="Freeform 24"/>
            <p:cNvSpPr/>
            <p:nvPr/>
          </p:nvSpPr>
          <p:spPr>
            <a:xfrm>
              <a:off x="1300487" y="343185"/>
              <a:ext cx="580774" cy="104207"/>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016"/>
                  </a:lnTo>
                  <a:lnTo>
                    <a:pt x="20618" y="2016"/>
                  </a:lnTo>
                  <a:lnTo>
                    <a:pt x="20618" y="4032"/>
                  </a:lnTo>
                  <a:lnTo>
                    <a:pt x="982" y="4032"/>
                  </a:lnTo>
                  <a:lnTo>
                    <a:pt x="982" y="17856"/>
                  </a:lnTo>
                  <a:lnTo>
                    <a:pt x="20618" y="17856"/>
                  </a:lnTo>
                  <a:lnTo>
                    <a:pt x="20618" y="19872"/>
                  </a:lnTo>
                  <a:lnTo>
                    <a:pt x="0" y="19872"/>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6" name="Freeform 25"/>
            <p:cNvSpPr/>
            <p:nvPr/>
          </p:nvSpPr>
          <p:spPr>
            <a:xfrm>
              <a:off x="1282425" y="0"/>
              <a:ext cx="582164" cy="104207"/>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304"/>
                  </a:lnTo>
                  <a:lnTo>
                    <a:pt x="20569" y="2304"/>
                  </a:lnTo>
                  <a:lnTo>
                    <a:pt x="20569" y="4032"/>
                  </a:lnTo>
                  <a:lnTo>
                    <a:pt x="979" y="4032"/>
                  </a:lnTo>
                  <a:lnTo>
                    <a:pt x="979" y="17856"/>
                  </a:lnTo>
                  <a:lnTo>
                    <a:pt x="20569" y="17856"/>
                  </a:lnTo>
                  <a:lnTo>
                    <a:pt x="20569" y="19584"/>
                  </a:lnTo>
                  <a:lnTo>
                    <a:pt x="0" y="19584"/>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7" name="Freeform 26"/>
            <p:cNvSpPr/>
            <p:nvPr/>
          </p:nvSpPr>
          <p:spPr>
            <a:xfrm>
              <a:off x="1242131" y="212579"/>
              <a:ext cx="544649" cy="130606"/>
            </a:xfrm>
            <a:custGeom>
              <a:avLst/>
              <a:gdLst/>
              <a:ahLst/>
              <a:cxnLst>
                <a:cxn ang="0">
                  <a:pos x="wd2" y="hd2"/>
                </a:cxn>
                <a:cxn ang="5400000">
                  <a:pos x="wd2" y="hd2"/>
                </a:cxn>
                <a:cxn ang="10800000">
                  <a:pos x="wd2" y="hd2"/>
                </a:cxn>
                <a:cxn ang="16200000">
                  <a:pos x="wd2" y="hd2"/>
                </a:cxn>
              </a:cxnLst>
              <a:rect l="0" t="0" r="r" b="b"/>
              <a:pathLst>
                <a:path w="21600" h="21600" extrusionOk="0">
                  <a:moveTo>
                    <a:pt x="20608" y="0"/>
                  </a:moveTo>
                  <a:lnTo>
                    <a:pt x="0" y="0"/>
                  </a:lnTo>
                  <a:lnTo>
                    <a:pt x="0" y="2068"/>
                  </a:lnTo>
                  <a:lnTo>
                    <a:pt x="20608" y="2068"/>
                  </a:lnTo>
                  <a:lnTo>
                    <a:pt x="20608" y="4136"/>
                  </a:lnTo>
                  <a:lnTo>
                    <a:pt x="992" y="4136"/>
                  </a:lnTo>
                  <a:lnTo>
                    <a:pt x="992" y="17694"/>
                  </a:lnTo>
                  <a:lnTo>
                    <a:pt x="20608" y="17694"/>
                  </a:lnTo>
                  <a:lnTo>
                    <a:pt x="20608" y="19532"/>
                  </a:lnTo>
                  <a:lnTo>
                    <a:pt x="0" y="19532"/>
                  </a:lnTo>
                  <a:lnTo>
                    <a:pt x="0" y="21600"/>
                  </a:lnTo>
                  <a:lnTo>
                    <a:pt x="21600" y="21600"/>
                  </a:lnTo>
                  <a:lnTo>
                    <a:pt x="21600" y="0"/>
                  </a:lnTo>
                  <a:lnTo>
                    <a:pt x="2060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8" name="Freeform 27"/>
            <p:cNvSpPr/>
            <p:nvPr/>
          </p:nvSpPr>
          <p:spPr>
            <a:xfrm>
              <a:off x="1242131" y="104206"/>
              <a:ext cx="58077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274"/>
                  </a:lnTo>
                  <a:lnTo>
                    <a:pt x="20618" y="2274"/>
                  </a:lnTo>
                  <a:lnTo>
                    <a:pt x="20618" y="4263"/>
                  </a:lnTo>
                  <a:lnTo>
                    <a:pt x="982" y="4263"/>
                  </a:lnTo>
                  <a:lnTo>
                    <a:pt x="982" y="17621"/>
                  </a:lnTo>
                  <a:lnTo>
                    <a:pt x="20618" y="17621"/>
                  </a:lnTo>
                  <a:lnTo>
                    <a:pt x="20618" y="19611"/>
                  </a:lnTo>
                  <a:lnTo>
                    <a:pt x="0" y="19611"/>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9" name="Freeform 28"/>
            <p:cNvSpPr/>
            <p:nvPr/>
          </p:nvSpPr>
          <p:spPr>
            <a:xfrm>
              <a:off x="1417197" y="44739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1989"/>
                  </a:lnTo>
                  <a:lnTo>
                    <a:pt x="20517" y="1989"/>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sp>
        <p:nvSpPr>
          <p:cNvPr id="2521" name="TextBox 78"/>
          <p:cNvSpPr txBox="1"/>
          <p:nvPr/>
        </p:nvSpPr>
        <p:spPr>
          <a:xfrm>
            <a:off x="6537960" y="2042795"/>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明确福利目标</a:t>
            </a:r>
          </a:p>
        </p:txBody>
      </p:sp>
      <p:sp>
        <p:nvSpPr>
          <p:cNvPr id="2522" name="TextBox 79"/>
          <p:cNvSpPr txBox="1"/>
          <p:nvPr/>
        </p:nvSpPr>
        <p:spPr>
          <a:xfrm>
            <a:off x="6538595" y="2856865"/>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福利调查与基准确定</a:t>
            </a:r>
          </a:p>
        </p:txBody>
      </p:sp>
      <p:sp>
        <p:nvSpPr>
          <p:cNvPr id="2523" name="TextBox 80"/>
          <p:cNvSpPr txBox="1"/>
          <p:nvPr/>
        </p:nvSpPr>
        <p:spPr>
          <a:xfrm>
            <a:off x="6527165" y="3608070"/>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福利基金的筹集</a:t>
            </a:r>
          </a:p>
        </p:txBody>
      </p:sp>
      <p:sp>
        <p:nvSpPr>
          <p:cNvPr id="2524" name="TextBox 81"/>
          <p:cNvSpPr txBox="1"/>
          <p:nvPr/>
        </p:nvSpPr>
        <p:spPr>
          <a:xfrm>
            <a:off x="6539230" y="4343400"/>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福利成本控制</a:t>
            </a:r>
          </a:p>
        </p:txBody>
      </p:sp>
      <p:sp>
        <p:nvSpPr>
          <p:cNvPr id="2525" name="TextBox 82"/>
          <p:cNvSpPr txBox="1"/>
          <p:nvPr/>
        </p:nvSpPr>
        <p:spPr>
          <a:xfrm>
            <a:off x="6539230" y="5120005"/>
            <a:ext cx="3313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福利的组织与实施</a:t>
            </a:r>
          </a:p>
        </p:txBody>
      </p:sp>
      <p:grpSp>
        <p:nvGrpSpPr>
          <p:cNvPr id="2529" name="Group 83"/>
          <p:cNvGrpSpPr/>
          <p:nvPr/>
        </p:nvGrpSpPr>
        <p:grpSpPr>
          <a:xfrm>
            <a:off x="9674168" y="2096022"/>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grpSp>
        <p:nvGrpSpPr>
          <p:cNvPr id="2533" name="Group 87"/>
          <p:cNvGrpSpPr/>
          <p:nvPr/>
        </p:nvGrpSpPr>
        <p:grpSpPr>
          <a:xfrm>
            <a:off x="9674168" y="2841881"/>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grpSp>
        <p:nvGrpSpPr>
          <p:cNvPr id="2537" name="Group 91"/>
          <p:cNvGrpSpPr/>
          <p:nvPr/>
        </p:nvGrpSpPr>
        <p:grpSpPr>
          <a:xfrm>
            <a:off x="9674168" y="3589327"/>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pSp>
        <p:nvGrpSpPr>
          <p:cNvPr id="2541" name="Group 95"/>
          <p:cNvGrpSpPr/>
          <p:nvPr/>
        </p:nvGrpSpPr>
        <p:grpSpPr>
          <a:xfrm>
            <a:off x="9674168" y="4336772"/>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grpSp>
        <p:nvGrpSpPr>
          <p:cNvPr id="2545" name="Group 99"/>
          <p:cNvGrpSpPr/>
          <p:nvPr/>
        </p:nvGrpSpPr>
        <p:grpSpPr>
          <a:xfrm>
            <a:off x="9674168" y="508421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6241"/>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t>5</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par>
                          <p:cTn id="8" fill="hold">
                            <p:stCondLst>
                              <p:cond delay="0"/>
                            </p:stCondLst>
                            <p:childTnLst>
                              <p:par>
                                <p:cTn id="9" presetID="2" presetClass="entr" presetSubtype="4" fill="hold" grpId="0" nodeType="afterEffect">
                                  <p:stCondLst>
                                    <p:cond delay="0"/>
                                  </p:stCondLst>
                                  <p:childTnLst>
                                    <p:set>
                                      <p:cBhvr>
                                        <p:cTn id="10" dur="indefinite" fill="hold"/>
                                        <p:tgtEl>
                                          <p:spTgt spid="2520"/>
                                        </p:tgtEl>
                                        <p:attrNameLst>
                                          <p:attrName>style.visibility</p:attrName>
                                        </p:attrNameLst>
                                      </p:cBhvr>
                                      <p:to>
                                        <p:strVal val="visible"/>
                                      </p:to>
                                    </p:set>
                                    <p:anim calcmode="lin" valueType="num">
                                      <p:cBhvr>
                                        <p:cTn id="11" dur="500" fill="hold"/>
                                        <p:tgtEl>
                                          <p:spTgt spid="2520"/>
                                        </p:tgtEl>
                                        <p:attrNameLst>
                                          <p:attrName>ppt_x</p:attrName>
                                        </p:attrNameLst>
                                      </p:cBhvr>
                                      <p:tavLst>
                                        <p:tav tm="0">
                                          <p:val>
                                            <p:strVal val="#ppt_x"/>
                                          </p:val>
                                        </p:tav>
                                        <p:tav tm="100000">
                                          <p:val>
                                            <p:strVal val="#ppt_x"/>
                                          </p:val>
                                        </p:tav>
                                      </p:tavLst>
                                    </p:anim>
                                    <p:anim calcmode="lin" valueType="num">
                                      <p:cBhvr>
                                        <p:cTn id="12" dur="500" fill="hold"/>
                                        <p:tgtEl>
                                          <p:spTgt spid="25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grpId="0" nodeType="afterEffect">
                                  <p:stCondLst>
                                    <p:cond delay="0"/>
                                  </p:stCondLst>
                                  <p:childTnLst>
                                    <p:set>
                                      <p:cBhvr>
                                        <p:cTn id="15" dur="indefinite" fill="hold"/>
                                        <p:tgtEl>
                                          <p:spTgt spid="2503"/>
                                        </p:tgtEl>
                                        <p:attrNameLst>
                                          <p:attrName>style.visibility</p:attrName>
                                        </p:attrNameLst>
                                      </p:cBhvr>
                                      <p:to>
                                        <p:strVal val="visible"/>
                                      </p:to>
                                    </p:set>
                                    <p:anim calcmode="lin" valueType="num">
                                      <p:cBhvr>
                                        <p:cTn id="16" dur="500" fill="hold"/>
                                        <p:tgtEl>
                                          <p:spTgt spid="2503"/>
                                        </p:tgtEl>
                                        <p:attrNameLst>
                                          <p:attrName>ppt_x</p:attrName>
                                        </p:attrNameLst>
                                      </p:cBhvr>
                                      <p:tavLst>
                                        <p:tav tm="0">
                                          <p:val>
                                            <p:strVal val="#ppt_x"/>
                                          </p:val>
                                        </p:tav>
                                        <p:tav tm="100000">
                                          <p:val>
                                            <p:strVal val="#ppt_x"/>
                                          </p:val>
                                        </p:tav>
                                      </p:tavLst>
                                    </p:anim>
                                    <p:anim calcmode="lin" valueType="num">
                                      <p:cBhvr>
                                        <p:cTn id="17" dur="500" fill="hold"/>
                                        <p:tgtEl>
                                          <p:spTgt spid="2503"/>
                                        </p:tgtEl>
                                        <p:attrNameLst>
                                          <p:attrName>ppt_y</p:attrName>
                                        </p:attrNameLst>
                                      </p:cBhvr>
                                      <p:tavLst>
                                        <p:tav tm="0">
                                          <p:val>
                                            <p:strVal val="0-#ppt_h/2"/>
                                          </p:val>
                                        </p:tav>
                                        <p:tav tm="100000">
                                          <p:val>
                                            <p:strVal val="#ppt_y"/>
                                          </p:val>
                                        </p:tav>
                                      </p:tavLst>
                                    </p:anim>
                                  </p:childTnLst>
                                </p:cTn>
                              </p:par>
                            </p:childTnLst>
                          </p:cTn>
                        </p:par>
                        <p:par>
                          <p:cTn id="18" fill="hold">
                            <p:stCondLst>
                              <p:cond delay="1000"/>
                            </p:stCondLst>
                            <p:childTnLst>
                              <p:par>
                                <p:cTn id="19" presetID="23" presetClass="entr" presetSubtype="16" fill="hold" grpId="0" nodeType="afterEffect">
                                  <p:stCondLst>
                                    <p:cond delay="0"/>
                                  </p:stCondLst>
                                  <p:childTnLst>
                                    <p:set>
                                      <p:cBhvr>
                                        <p:cTn id="20" dur="indefinite" fill="hold"/>
                                        <p:tgtEl>
                                          <p:spTgt spid="2502"/>
                                        </p:tgtEl>
                                        <p:attrNameLst>
                                          <p:attrName>style.visibility</p:attrName>
                                        </p:attrNameLst>
                                      </p:cBhvr>
                                      <p:to>
                                        <p:strVal val="visible"/>
                                      </p:to>
                                    </p:set>
                                    <p:anim calcmode="lin" valueType="num">
                                      <p:cBhvr>
                                        <p:cTn id="21" dur="500" fill="hold"/>
                                        <p:tgtEl>
                                          <p:spTgt spid="2502"/>
                                        </p:tgtEl>
                                        <p:attrNameLst>
                                          <p:attrName>ppt_w</p:attrName>
                                        </p:attrNameLst>
                                      </p:cBhvr>
                                      <p:tavLst>
                                        <p:tav tm="0">
                                          <p:val>
                                            <p:fltVal val="0"/>
                                          </p:val>
                                        </p:tav>
                                        <p:tav tm="100000">
                                          <p:val>
                                            <p:strVal val="#ppt_w"/>
                                          </p:val>
                                        </p:tav>
                                      </p:tavLst>
                                    </p:anim>
                                    <p:anim calcmode="lin" valueType="num">
                                      <p:cBhvr>
                                        <p:cTn id="22" dur="500" fill="hold"/>
                                        <p:tgtEl>
                                          <p:spTgt spid="2502"/>
                                        </p:tgtEl>
                                        <p:attrNameLst>
                                          <p:attrName>ppt_h</p:attrName>
                                        </p:attrNameLst>
                                      </p:cBhvr>
                                      <p:tavLst>
                                        <p:tav tm="0">
                                          <p:val>
                                            <p:fltVal val="0"/>
                                          </p:val>
                                        </p:tav>
                                        <p:tav tm="100000">
                                          <p:val>
                                            <p:strVal val="#ppt_h"/>
                                          </p:val>
                                        </p:tav>
                                      </p:tavLst>
                                    </p:anim>
                                  </p:childTnLst>
                                </p:cTn>
                              </p:par>
                            </p:childTnLst>
                          </p:cTn>
                        </p:par>
                        <p:par>
                          <p:cTn id="23" fill="hold">
                            <p:stCondLst>
                              <p:cond delay="1500"/>
                            </p:stCondLst>
                            <p:childTnLst>
                              <p:par>
                                <p:cTn id="24" presetID="23" presetClass="entr" presetSubtype="16" fill="hold" grpId="0" nodeType="afterEffect">
                                  <p:stCondLst>
                                    <p:cond delay="0"/>
                                  </p:stCondLst>
                                  <p:childTnLst>
                                    <p:set>
                                      <p:cBhvr>
                                        <p:cTn id="25" dur="indefinite" fill="hold"/>
                                        <p:tgtEl>
                                          <p:spTgt spid="2529"/>
                                        </p:tgtEl>
                                        <p:attrNameLst>
                                          <p:attrName>style.visibility</p:attrName>
                                        </p:attrNameLst>
                                      </p:cBhvr>
                                      <p:to>
                                        <p:strVal val="visible"/>
                                      </p:to>
                                    </p:set>
                                    <p:anim calcmode="lin" valueType="num">
                                      <p:cBhvr>
                                        <p:cTn id="26" dur="500" fill="hold"/>
                                        <p:tgtEl>
                                          <p:spTgt spid="2529"/>
                                        </p:tgtEl>
                                        <p:attrNameLst>
                                          <p:attrName>ppt_w</p:attrName>
                                        </p:attrNameLst>
                                      </p:cBhvr>
                                      <p:tavLst>
                                        <p:tav tm="0">
                                          <p:val>
                                            <p:fltVal val="0"/>
                                          </p:val>
                                        </p:tav>
                                        <p:tav tm="100000">
                                          <p:val>
                                            <p:strVal val="#ppt_w"/>
                                          </p:val>
                                        </p:tav>
                                      </p:tavLst>
                                    </p:anim>
                                    <p:anim calcmode="lin" valueType="num">
                                      <p:cBhvr>
                                        <p:cTn id="27" dur="500" fill="hold"/>
                                        <p:tgtEl>
                                          <p:spTgt spid="2529"/>
                                        </p:tgtEl>
                                        <p:attrNameLst>
                                          <p:attrName>ppt_h</p:attrName>
                                        </p:attrNameLst>
                                      </p:cBhvr>
                                      <p:tavLst>
                                        <p:tav tm="0">
                                          <p:val>
                                            <p:fltVal val="0"/>
                                          </p:val>
                                        </p:tav>
                                        <p:tav tm="100000">
                                          <p:val>
                                            <p:strVal val="#ppt_h"/>
                                          </p:val>
                                        </p:tav>
                                      </p:tavLst>
                                    </p:anim>
                                  </p:childTnLst>
                                </p:cTn>
                              </p:par>
                            </p:childTnLst>
                          </p:cTn>
                        </p:par>
                        <p:par>
                          <p:cTn id="28" fill="hold">
                            <p:stCondLst>
                              <p:cond delay="2000"/>
                            </p:stCondLst>
                            <p:childTnLst>
                              <p:par>
                                <p:cTn id="29" presetID="23" presetClass="entr" presetSubtype="16" fill="hold" grpId="0" nodeType="afterEffect">
                                  <p:stCondLst>
                                    <p:cond delay="250"/>
                                  </p:stCondLst>
                                  <p:childTnLst>
                                    <p:set>
                                      <p:cBhvr>
                                        <p:cTn id="30" dur="indefinite" fill="hold"/>
                                        <p:tgtEl>
                                          <p:spTgt spid="2533"/>
                                        </p:tgtEl>
                                        <p:attrNameLst>
                                          <p:attrName>style.visibility</p:attrName>
                                        </p:attrNameLst>
                                      </p:cBhvr>
                                      <p:to>
                                        <p:strVal val="visible"/>
                                      </p:to>
                                    </p:set>
                                    <p:anim calcmode="lin" valueType="num">
                                      <p:cBhvr>
                                        <p:cTn id="31" dur="500" fill="hold"/>
                                        <p:tgtEl>
                                          <p:spTgt spid="2533"/>
                                        </p:tgtEl>
                                        <p:attrNameLst>
                                          <p:attrName>ppt_w</p:attrName>
                                        </p:attrNameLst>
                                      </p:cBhvr>
                                      <p:tavLst>
                                        <p:tav tm="0">
                                          <p:val>
                                            <p:fltVal val="0"/>
                                          </p:val>
                                        </p:tav>
                                        <p:tav tm="100000">
                                          <p:val>
                                            <p:strVal val="#ppt_w"/>
                                          </p:val>
                                        </p:tav>
                                      </p:tavLst>
                                    </p:anim>
                                    <p:anim calcmode="lin" valueType="num">
                                      <p:cBhvr>
                                        <p:cTn id="32" dur="500" fill="hold"/>
                                        <p:tgtEl>
                                          <p:spTgt spid="2533"/>
                                        </p:tgtEl>
                                        <p:attrNameLst>
                                          <p:attrName>ppt_h</p:attrName>
                                        </p:attrNameLst>
                                      </p:cBhvr>
                                      <p:tavLst>
                                        <p:tav tm="0">
                                          <p:val>
                                            <p:fltVal val="0"/>
                                          </p:val>
                                        </p:tav>
                                        <p:tav tm="100000">
                                          <p:val>
                                            <p:strVal val="#ppt_h"/>
                                          </p:val>
                                        </p:tav>
                                      </p:tavLst>
                                    </p:anim>
                                  </p:childTnLst>
                                </p:cTn>
                              </p:par>
                            </p:childTnLst>
                          </p:cTn>
                        </p:par>
                        <p:par>
                          <p:cTn id="33" fill="hold">
                            <p:stCondLst>
                              <p:cond delay="2750"/>
                            </p:stCondLst>
                            <p:childTnLst>
                              <p:par>
                                <p:cTn id="34" presetID="23" presetClass="entr" presetSubtype="16" fill="hold" grpId="0" nodeType="afterEffect">
                                  <p:stCondLst>
                                    <p:cond delay="500"/>
                                  </p:stCondLst>
                                  <p:childTnLst>
                                    <p:set>
                                      <p:cBhvr>
                                        <p:cTn id="35" dur="indefinite" fill="hold"/>
                                        <p:tgtEl>
                                          <p:spTgt spid="2537"/>
                                        </p:tgtEl>
                                        <p:attrNameLst>
                                          <p:attrName>style.visibility</p:attrName>
                                        </p:attrNameLst>
                                      </p:cBhvr>
                                      <p:to>
                                        <p:strVal val="visible"/>
                                      </p:to>
                                    </p:set>
                                    <p:anim calcmode="lin" valueType="num">
                                      <p:cBhvr>
                                        <p:cTn id="36" dur="500" fill="hold"/>
                                        <p:tgtEl>
                                          <p:spTgt spid="2537"/>
                                        </p:tgtEl>
                                        <p:attrNameLst>
                                          <p:attrName>ppt_w</p:attrName>
                                        </p:attrNameLst>
                                      </p:cBhvr>
                                      <p:tavLst>
                                        <p:tav tm="0">
                                          <p:val>
                                            <p:fltVal val="0"/>
                                          </p:val>
                                        </p:tav>
                                        <p:tav tm="100000">
                                          <p:val>
                                            <p:strVal val="#ppt_w"/>
                                          </p:val>
                                        </p:tav>
                                      </p:tavLst>
                                    </p:anim>
                                    <p:anim calcmode="lin" valueType="num">
                                      <p:cBhvr>
                                        <p:cTn id="37" dur="500" fill="hold"/>
                                        <p:tgtEl>
                                          <p:spTgt spid="2537"/>
                                        </p:tgtEl>
                                        <p:attrNameLst>
                                          <p:attrName>ppt_h</p:attrName>
                                        </p:attrNameLst>
                                      </p:cBhvr>
                                      <p:tavLst>
                                        <p:tav tm="0">
                                          <p:val>
                                            <p:fltVal val="0"/>
                                          </p:val>
                                        </p:tav>
                                        <p:tav tm="100000">
                                          <p:val>
                                            <p:strVal val="#ppt_h"/>
                                          </p:val>
                                        </p:tav>
                                      </p:tavLst>
                                    </p:anim>
                                  </p:childTnLst>
                                </p:cTn>
                              </p:par>
                            </p:childTnLst>
                          </p:cTn>
                        </p:par>
                        <p:par>
                          <p:cTn id="38" fill="hold">
                            <p:stCondLst>
                              <p:cond delay="3750"/>
                            </p:stCondLst>
                            <p:childTnLst>
                              <p:par>
                                <p:cTn id="39" presetID="23" presetClass="entr" presetSubtype="16" fill="hold" grpId="0" nodeType="afterEffect">
                                  <p:stCondLst>
                                    <p:cond delay="750"/>
                                  </p:stCondLst>
                                  <p:childTnLst>
                                    <p:set>
                                      <p:cBhvr>
                                        <p:cTn id="40" dur="indefinite" fill="hold"/>
                                        <p:tgtEl>
                                          <p:spTgt spid="2541"/>
                                        </p:tgtEl>
                                        <p:attrNameLst>
                                          <p:attrName>style.visibility</p:attrName>
                                        </p:attrNameLst>
                                      </p:cBhvr>
                                      <p:to>
                                        <p:strVal val="visible"/>
                                      </p:to>
                                    </p:set>
                                    <p:anim calcmode="lin" valueType="num">
                                      <p:cBhvr>
                                        <p:cTn id="41" dur="500" fill="hold"/>
                                        <p:tgtEl>
                                          <p:spTgt spid="2541"/>
                                        </p:tgtEl>
                                        <p:attrNameLst>
                                          <p:attrName>ppt_w</p:attrName>
                                        </p:attrNameLst>
                                      </p:cBhvr>
                                      <p:tavLst>
                                        <p:tav tm="0">
                                          <p:val>
                                            <p:fltVal val="0"/>
                                          </p:val>
                                        </p:tav>
                                        <p:tav tm="100000">
                                          <p:val>
                                            <p:strVal val="#ppt_w"/>
                                          </p:val>
                                        </p:tav>
                                      </p:tavLst>
                                    </p:anim>
                                    <p:anim calcmode="lin" valueType="num">
                                      <p:cBhvr>
                                        <p:cTn id="42" dur="500" fill="hold"/>
                                        <p:tgtEl>
                                          <p:spTgt spid="2541"/>
                                        </p:tgtEl>
                                        <p:attrNameLst>
                                          <p:attrName>ppt_h</p:attrName>
                                        </p:attrNameLst>
                                      </p:cBhvr>
                                      <p:tavLst>
                                        <p:tav tm="0">
                                          <p:val>
                                            <p:fltVal val="0"/>
                                          </p:val>
                                        </p:tav>
                                        <p:tav tm="100000">
                                          <p:val>
                                            <p:strVal val="#ppt_h"/>
                                          </p:val>
                                        </p:tav>
                                      </p:tavLst>
                                    </p:anim>
                                  </p:childTnLst>
                                </p:cTn>
                              </p:par>
                            </p:childTnLst>
                          </p:cTn>
                        </p:par>
                        <p:par>
                          <p:cTn id="43" fill="hold">
                            <p:stCondLst>
                              <p:cond delay="5000"/>
                            </p:stCondLst>
                            <p:childTnLst>
                              <p:par>
                                <p:cTn id="44" presetID="23" presetClass="entr" presetSubtype="16" fill="hold" grpId="0" nodeType="afterEffect">
                                  <p:stCondLst>
                                    <p:cond delay="1000"/>
                                  </p:stCondLst>
                                  <p:childTnLst>
                                    <p:set>
                                      <p:cBhvr>
                                        <p:cTn id="45" dur="indefinite" fill="hold"/>
                                        <p:tgtEl>
                                          <p:spTgt spid="2545"/>
                                        </p:tgtEl>
                                        <p:attrNameLst>
                                          <p:attrName>style.visibility</p:attrName>
                                        </p:attrNameLst>
                                      </p:cBhvr>
                                      <p:to>
                                        <p:strVal val="visible"/>
                                      </p:to>
                                    </p:set>
                                    <p:anim calcmode="lin" valueType="num">
                                      <p:cBhvr>
                                        <p:cTn id="46" dur="500" fill="hold"/>
                                        <p:tgtEl>
                                          <p:spTgt spid="2545"/>
                                        </p:tgtEl>
                                        <p:attrNameLst>
                                          <p:attrName>ppt_w</p:attrName>
                                        </p:attrNameLst>
                                      </p:cBhvr>
                                      <p:tavLst>
                                        <p:tav tm="0">
                                          <p:val>
                                            <p:fltVal val="0"/>
                                          </p:val>
                                        </p:tav>
                                        <p:tav tm="100000">
                                          <p:val>
                                            <p:strVal val="#ppt_w"/>
                                          </p:val>
                                        </p:tav>
                                      </p:tavLst>
                                    </p:anim>
                                    <p:anim calcmode="lin" valueType="num">
                                      <p:cBhvr>
                                        <p:cTn id="47" dur="500" fill="hold"/>
                                        <p:tgtEl>
                                          <p:spTgt spid="2545"/>
                                        </p:tgtEl>
                                        <p:attrNameLst>
                                          <p:attrName>ppt_h</p:attrName>
                                        </p:attrNameLst>
                                      </p:cBhvr>
                                      <p:tavLst>
                                        <p:tav tm="0">
                                          <p:val>
                                            <p:fltVal val="0"/>
                                          </p:val>
                                        </p:tav>
                                        <p:tav tm="100000">
                                          <p:val>
                                            <p:strVal val="#ppt_h"/>
                                          </p:val>
                                        </p:tav>
                                      </p:tavLst>
                                    </p:anim>
                                  </p:childTnLst>
                                </p:cTn>
                              </p:par>
                            </p:childTnLst>
                          </p:cTn>
                        </p:par>
                        <p:par>
                          <p:cTn id="48" fill="hold">
                            <p:stCondLst>
                              <p:cond delay="6500"/>
                            </p:stCondLst>
                            <p:childTnLst>
                              <p:par>
                                <p:cTn id="49" presetID="2" presetClass="entr" presetSubtype="2" fill="hold" grpId="0" nodeType="afterEffect">
                                  <p:stCondLst>
                                    <p:cond delay="0"/>
                                  </p:stCondLst>
                                  <p:childTnLst>
                                    <p:set>
                                      <p:cBhvr>
                                        <p:cTn id="50" dur="indefinite" fill="hold"/>
                                        <p:tgtEl>
                                          <p:spTgt spid="2521"/>
                                        </p:tgtEl>
                                        <p:attrNameLst>
                                          <p:attrName>style.visibility</p:attrName>
                                        </p:attrNameLst>
                                      </p:cBhvr>
                                      <p:to>
                                        <p:strVal val="visible"/>
                                      </p:to>
                                    </p:set>
                                    <p:anim calcmode="lin" valueType="num">
                                      <p:cBhvr>
                                        <p:cTn id="51" dur="500" fill="hold"/>
                                        <p:tgtEl>
                                          <p:spTgt spid="2521"/>
                                        </p:tgtEl>
                                        <p:attrNameLst>
                                          <p:attrName>ppt_x</p:attrName>
                                        </p:attrNameLst>
                                      </p:cBhvr>
                                      <p:tavLst>
                                        <p:tav tm="0">
                                          <p:val>
                                            <p:strVal val="1+#ppt_w/2"/>
                                          </p:val>
                                        </p:tav>
                                        <p:tav tm="100000">
                                          <p:val>
                                            <p:strVal val="#ppt_x"/>
                                          </p:val>
                                        </p:tav>
                                      </p:tavLst>
                                    </p:anim>
                                    <p:anim calcmode="lin" valueType="num">
                                      <p:cBhvr>
                                        <p:cTn id="52" dur="500" fill="hold"/>
                                        <p:tgtEl>
                                          <p:spTgt spid="2521"/>
                                        </p:tgtEl>
                                        <p:attrNameLst>
                                          <p:attrName>ppt_y</p:attrName>
                                        </p:attrNameLst>
                                      </p:cBhvr>
                                      <p:tavLst>
                                        <p:tav tm="0">
                                          <p:val>
                                            <p:strVal val="#ppt_y"/>
                                          </p:val>
                                        </p:tav>
                                        <p:tav tm="100000">
                                          <p:val>
                                            <p:strVal val="#ppt_y"/>
                                          </p:val>
                                        </p:tav>
                                      </p:tavLst>
                                    </p:anim>
                                  </p:childTnLst>
                                </p:cTn>
                              </p:par>
                            </p:childTnLst>
                          </p:cTn>
                        </p:par>
                        <p:par>
                          <p:cTn id="53" fill="hold">
                            <p:stCondLst>
                              <p:cond delay="7000"/>
                            </p:stCondLst>
                            <p:childTnLst>
                              <p:par>
                                <p:cTn id="54" presetID="2" presetClass="entr" presetSubtype="2" fill="hold" grpId="0" nodeType="afterEffect">
                                  <p:stCondLst>
                                    <p:cond delay="250"/>
                                  </p:stCondLst>
                                  <p:childTnLst>
                                    <p:set>
                                      <p:cBhvr>
                                        <p:cTn id="55" dur="indefinite" fill="hold"/>
                                        <p:tgtEl>
                                          <p:spTgt spid="2522"/>
                                        </p:tgtEl>
                                        <p:attrNameLst>
                                          <p:attrName>style.visibility</p:attrName>
                                        </p:attrNameLst>
                                      </p:cBhvr>
                                      <p:to>
                                        <p:strVal val="visible"/>
                                      </p:to>
                                    </p:set>
                                    <p:anim calcmode="lin" valueType="num">
                                      <p:cBhvr>
                                        <p:cTn id="56" dur="500" fill="hold"/>
                                        <p:tgtEl>
                                          <p:spTgt spid="2522"/>
                                        </p:tgtEl>
                                        <p:attrNameLst>
                                          <p:attrName>ppt_x</p:attrName>
                                        </p:attrNameLst>
                                      </p:cBhvr>
                                      <p:tavLst>
                                        <p:tav tm="0">
                                          <p:val>
                                            <p:strVal val="1+#ppt_w/2"/>
                                          </p:val>
                                        </p:tav>
                                        <p:tav tm="100000">
                                          <p:val>
                                            <p:strVal val="#ppt_x"/>
                                          </p:val>
                                        </p:tav>
                                      </p:tavLst>
                                    </p:anim>
                                    <p:anim calcmode="lin" valueType="num">
                                      <p:cBhvr>
                                        <p:cTn id="57" dur="500" fill="hold"/>
                                        <p:tgtEl>
                                          <p:spTgt spid="2522"/>
                                        </p:tgtEl>
                                        <p:attrNameLst>
                                          <p:attrName>ppt_y</p:attrName>
                                        </p:attrNameLst>
                                      </p:cBhvr>
                                      <p:tavLst>
                                        <p:tav tm="0">
                                          <p:val>
                                            <p:strVal val="#ppt_y"/>
                                          </p:val>
                                        </p:tav>
                                        <p:tav tm="100000">
                                          <p:val>
                                            <p:strVal val="#ppt_y"/>
                                          </p:val>
                                        </p:tav>
                                      </p:tavLst>
                                    </p:anim>
                                  </p:childTnLst>
                                </p:cTn>
                              </p:par>
                            </p:childTnLst>
                          </p:cTn>
                        </p:par>
                        <p:par>
                          <p:cTn id="58" fill="hold">
                            <p:stCondLst>
                              <p:cond delay="7750"/>
                            </p:stCondLst>
                            <p:childTnLst>
                              <p:par>
                                <p:cTn id="59" presetID="2" presetClass="entr" presetSubtype="2" fill="hold" grpId="0" nodeType="afterEffect">
                                  <p:stCondLst>
                                    <p:cond delay="500"/>
                                  </p:stCondLst>
                                  <p:childTnLst>
                                    <p:set>
                                      <p:cBhvr>
                                        <p:cTn id="60" dur="indefinite" fill="hold"/>
                                        <p:tgtEl>
                                          <p:spTgt spid="2523"/>
                                        </p:tgtEl>
                                        <p:attrNameLst>
                                          <p:attrName>style.visibility</p:attrName>
                                        </p:attrNameLst>
                                      </p:cBhvr>
                                      <p:to>
                                        <p:strVal val="visible"/>
                                      </p:to>
                                    </p:set>
                                    <p:anim calcmode="lin" valueType="num">
                                      <p:cBhvr>
                                        <p:cTn id="61" dur="500" fill="hold"/>
                                        <p:tgtEl>
                                          <p:spTgt spid="2523"/>
                                        </p:tgtEl>
                                        <p:attrNameLst>
                                          <p:attrName>ppt_x</p:attrName>
                                        </p:attrNameLst>
                                      </p:cBhvr>
                                      <p:tavLst>
                                        <p:tav tm="0">
                                          <p:val>
                                            <p:strVal val="1+#ppt_w/2"/>
                                          </p:val>
                                        </p:tav>
                                        <p:tav tm="100000">
                                          <p:val>
                                            <p:strVal val="#ppt_x"/>
                                          </p:val>
                                        </p:tav>
                                      </p:tavLst>
                                    </p:anim>
                                    <p:anim calcmode="lin" valueType="num">
                                      <p:cBhvr>
                                        <p:cTn id="62" dur="500" fill="hold"/>
                                        <p:tgtEl>
                                          <p:spTgt spid="2523"/>
                                        </p:tgtEl>
                                        <p:attrNameLst>
                                          <p:attrName>ppt_y</p:attrName>
                                        </p:attrNameLst>
                                      </p:cBhvr>
                                      <p:tavLst>
                                        <p:tav tm="0">
                                          <p:val>
                                            <p:strVal val="#ppt_y"/>
                                          </p:val>
                                        </p:tav>
                                        <p:tav tm="100000">
                                          <p:val>
                                            <p:strVal val="#ppt_y"/>
                                          </p:val>
                                        </p:tav>
                                      </p:tavLst>
                                    </p:anim>
                                  </p:childTnLst>
                                </p:cTn>
                              </p:par>
                            </p:childTnLst>
                          </p:cTn>
                        </p:par>
                        <p:par>
                          <p:cTn id="63" fill="hold">
                            <p:stCondLst>
                              <p:cond delay="8750"/>
                            </p:stCondLst>
                            <p:childTnLst>
                              <p:par>
                                <p:cTn id="64" presetID="2" presetClass="entr" presetSubtype="2" fill="hold" grpId="0" nodeType="afterEffect">
                                  <p:stCondLst>
                                    <p:cond delay="750"/>
                                  </p:stCondLst>
                                  <p:childTnLst>
                                    <p:set>
                                      <p:cBhvr>
                                        <p:cTn id="65" dur="indefinite" fill="hold"/>
                                        <p:tgtEl>
                                          <p:spTgt spid="2524"/>
                                        </p:tgtEl>
                                        <p:attrNameLst>
                                          <p:attrName>style.visibility</p:attrName>
                                        </p:attrNameLst>
                                      </p:cBhvr>
                                      <p:to>
                                        <p:strVal val="visible"/>
                                      </p:to>
                                    </p:set>
                                    <p:anim calcmode="lin" valueType="num">
                                      <p:cBhvr>
                                        <p:cTn id="66" dur="500" fill="hold"/>
                                        <p:tgtEl>
                                          <p:spTgt spid="2524"/>
                                        </p:tgtEl>
                                        <p:attrNameLst>
                                          <p:attrName>ppt_x</p:attrName>
                                        </p:attrNameLst>
                                      </p:cBhvr>
                                      <p:tavLst>
                                        <p:tav tm="0">
                                          <p:val>
                                            <p:strVal val="1+#ppt_w/2"/>
                                          </p:val>
                                        </p:tav>
                                        <p:tav tm="100000">
                                          <p:val>
                                            <p:strVal val="#ppt_x"/>
                                          </p:val>
                                        </p:tav>
                                      </p:tavLst>
                                    </p:anim>
                                    <p:anim calcmode="lin" valueType="num">
                                      <p:cBhvr>
                                        <p:cTn id="67" dur="500" fill="hold"/>
                                        <p:tgtEl>
                                          <p:spTgt spid="2524"/>
                                        </p:tgtEl>
                                        <p:attrNameLst>
                                          <p:attrName>ppt_y</p:attrName>
                                        </p:attrNameLst>
                                      </p:cBhvr>
                                      <p:tavLst>
                                        <p:tav tm="0">
                                          <p:val>
                                            <p:strVal val="#ppt_y"/>
                                          </p:val>
                                        </p:tav>
                                        <p:tav tm="100000">
                                          <p:val>
                                            <p:strVal val="#ppt_y"/>
                                          </p:val>
                                        </p:tav>
                                      </p:tavLst>
                                    </p:anim>
                                  </p:childTnLst>
                                </p:cTn>
                              </p:par>
                            </p:childTnLst>
                          </p:cTn>
                        </p:par>
                        <p:par>
                          <p:cTn id="68" fill="hold">
                            <p:stCondLst>
                              <p:cond delay="10000"/>
                            </p:stCondLst>
                            <p:childTnLst>
                              <p:par>
                                <p:cTn id="69" presetID="2" presetClass="entr" presetSubtype="2" fill="hold" grpId="0" nodeType="afterEffect">
                                  <p:stCondLst>
                                    <p:cond delay="1000"/>
                                  </p:stCondLst>
                                  <p:childTnLst>
                                    <p:set>
                                      <p:cBhvr>
                                        <p:cTn id="70" dur="indefinite" fill="hold"/>
                                        <p:tgtEl>
                                          <p:spTgt spid="2525"/>
                                        </p:tgtEl>
                                        <p:attrNameLst>
                                          <p:attrName>style.visibility</p:attrName>
                                        </p:attrNameLst>
                                      </p:cBhvr>
                                      <p:to>
                                        <p:strVal val="visible"/>
                                      </p:to>
                                    </p:set>
                                    <p:anim calcmode="lin" valueType="num">
                                      <p:cBhvr>
                                        <p:cTn id="71" dur="500" fill="hold"/>
                                        <p:tgtEl>
                                          <p:spTgt spid="2525"/>
                                        </p:tgtEl>
                                        <p:attrNameLst>
                                          <p:attrName>ppt_x</p:attrName>
                                        </p:attrNameLst>
                                      </p:cBhvr>
                                      <p:tavLst>
                                        <p:tav tm="0">
                                          <p:val>
                                            <p:strVal val="1+#ppt_w/2"/>
                                          </p:val>
                                        </p:tav>
                                        <p:tav tm="100000">
                                          <p:val>
                                            <p:strVal val="#ppt_x"/>
                                          </p:val>
                                        </p:tav>
                                      </p:tavLst>
                                    </p:anim>
                                    <p:anim calcmode="lin" valueType="num">
                                      <p:cBhvr>
                                        <p:cTn id="72" dur="500" fill="hold"/>
                                        <p:tgtEl>
                                          <p:spTgt spid="25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P spid="2502" grpId="0" bldLvl="0" animBg="1" advAuto="0"/>
      <p:bldP spid="2503" grpId="0" bldLvl="0" animBg="1" advAuto="0"/>
      <p:bldP spid="2520" grpId="0" bldLvl="0" animBg="1" advAuto="0"/>
      <p:bldP spid="2521" grpId="0" animBg="1" advAuto="0"/>
      <p:bldP spid="2522" grpId="0" animBg="1" advAuto="0"/>
      <p:bldP spid="2523" grpId="0" animBg="1" advAuto="0"/>
      <p:bldP spid="2524" grpId="0" animBg="1" advAuto="0"/>
      <p:bldP spid="2525" grpId="0" animBg="1" advAuto="0"/>
      <p:bldP spid="2529" grpId="0" bldLvl="0" animBg="1" advAuto="0"/>
      <p:bldP spid="2533" grpId="0" bldLvl="0" animBg="1" advAuto="0"/>
      <p:bldP spid="2537" grpId="0" bldLvl="0" animBg="1" advAuto="0"/>
      <p:bldP spid="2541" grpId="0" bldLvl="0" animBg="1" advAuto="0"/>
      <p:bldP spid="2545" grpId="0" bldLvl="0" animBg="1" advAuto="0"/>
    </p:bld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单元六　福利制度设计</a:t>
            </a:r>
          </a:p>
        </p:txBody>
      </p:sp>
      <p:sp>
        <p:nvSpPr>
          <p:cNvPr id="44" name="文本框 43"/>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福利制度设计的注意事项</a:t>
            </a:r>
          </a:p>
        </p:txBody>
      </p:sp>
      <p:grpSp>
        <p:nvGrpSpPr>
          <p:cNvPr id="3" name="组合 2"/>
          <p:cNvGrpSpPr/>
          <p:nvPr/>
        </p:nvGrpSpPr>
        <p:grpSpPr>
          <a:xfrm>
            <a:off x="2196554" y="1331124"/>
            <a:ext cx="8260178" cy="4780100"/>
            <a:chOff x="3188" y="2860"/>
            <a:chExt cx="13398" cy="8122"/>
          </a:xfrm>
        </p:grpSpPr>
        <p:sp>
          <p:nvSpPr>
            <p:cNvPr id="643" name="空心弧 4"/>
            <p:cNvSpPr/>
            <p:nvPr/>
          </p:nvSpPr>
          <p:spPr>
            <a:xfrm>
              <a:off x="3276" y="2860"/>
              <a:ext cx="1706" cy="8122"/>
            </a:xfrm>
            <a:custGeom>
              <a:avLst/>
              <a:gdLst/>
              <a:ahLst/>
              <a:cxnLst>
                <a:cxn ang="0">
                  <a:pos x="wd2" y="hd2"/>
                </a:cxn>
                <a:cxn ang="5400000">
                  <a:pos x="wd2" y="hd2"/>
                </a:cxn>
                <a:cxn ang="10800000">
                  <a:pos x="wd2" y="hd2"/>
                </a:cxn>
                <a:cxn ang="16200000">
                  <a:pos x="wd2" y="hd2"/>
                </a:cxn>
              </a:cxnLst>
              <a:rect l="0" t="0" r="r" b="b"/>
              <a:pathLst>
                <a:path w="16257" h="21600" extrusionOk="0">
                  <a:moveTo>
                    <a:pt x="229" y="0"/>
                  </a:moveTo>
                  <a:cubicBezTo>
                    <a:pt x="21600" y="5965"/>
                    <a:pt x="21600" y="15635"/>
                    <a:pt x="229" y="21600"/>
                  </a:cubicBezTo>
                  <a:lnTo>
                    <a:pt x="0" y="21536"/>
                  </a:lnTo>
                  <a:cubicBezTo>
                    <a:pt x="21244" y="15607"/>
                    <a:pt x="21244" y="5993"/>
                    <a:pt x="0" y="64"/>
                  </a:cubicBezTo>
                  <a:close/>
                </a:path>
              </a:pathLst>
            </a:custGeom>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44" name="任意形状 5"/>
            <p:cNvSpPr/>
            <p:nvPr/>
          </p:nvSpPr>
          <p:spPr>
            <a:xfrm>
              <a:off x="4078" y="3197"/>
              <a:ext cx="12143" cy="1313"/>
            </a:xfrm>
            <a:prstGeom prst="rect">
              <a:avLst/>
            </a:prstGeom>
            <a:solidFill>
              <a:srgbClr val="E8C4C1"/>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5" name="椭圆 6"/>
            <p:cNvSpPr/>
            <p:nvPr/>
          </p:nvSpPr>
          <p:spPr>
            <a:xfrm>
              <a:off x="3188" y="3072"/>
              <a:ext cx="1641" cy="1641"/>
            </a:xfrm>
            <a:prstGeom prst="ellipse">
              <a:avLst/>
            </a:prstGeom>
            <a:solidFill>
              <a:srgbClr val="FFFFFF"/>
            </a:solidFill>
            <a:ln w="12700">
              <a:solidFill>
                <a:srgbClr val="E8C4C1"/>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黑体" panose="02010609060101010101" charset="-122"/>
                <a:ea typeface="黑体" panose="02010609060101010101" charset="-122"/>
              </a:endParaRPr>
            </a:p>
          </p:txBody>
        </p:sp>
        <p:sp>
          <p:nvSpPr>
            <p:cNvPr id="646" name="任意形状 7"/>
            <p:cNvSpPr/>
            <p:nvPr/>
          </p:nvSpPr>
          <p:spPr>
            <a:xfrm>
              <a:off x="4882" y="4985"/>
              <a:ext cx="11363" cy="1313"/>
            </a:xfrm>
            <a:prstGeom prst="rect">
              <a:avLst/>
            </a:prstGeom>
            <a:solidFill>
              <a:schemeClr val="accent3"/>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7" name="椭圆 8"/>
            <p:cNvSpPr/>
            <p:nvPr/>
          </p:nvSpPr>
          <p:spPr>
            <a:xfrm>
              <a:off x="4078" y="4897"/>
              <a:ext cx="1641" cy="1641"/>
            </a:xfrm>
            <a:prstGeom prst="ellipse">
              <a:avLst/>
            </a:prstGeom>
            <a:solidFill>
              <a:srgbClr val="FFFFFF"/>
            </a:solidFill>
            <a:ln w="12700">
              <a:solidFill>
                <a:schemeClr val="accent3"/>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8" name="任意形状 9"/>
            <p:cNvSpPr/>
            <p:nvPr/>
          </p:nvSpPr>
          <p:spPr>
            <a:xfrm>
              <a:off x="5043" y="7080"/>
              <a:ext cx="11363" cy="1313"/>
            </a:xfrm>
            <a:prstGeom prst="rect">
              <a:avLst/>
            </a:prstGeom>
            <a:solidFill>
              <a:schemeClr val="bg1">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49" name="椭圆 10"/>
            <p:cNvSpPr/>
            <p:nvPr/>
          </p:nvSpPr>
          <p:spPr>
            <a:xfrm>
              <a:off x="3960" y="6955"/>
              <a:ext cx="1641" cy="1641"/>
            </a:xfrm>
            <a:prstGeom prst="ellipse">
              <a:avLst/>
            </a:prstGeom>
            <a:solidFill>
              <a:srgbClr val="FFFFFF"/>
            </a:solidFill>
            <a:ln w="12700">
              <a:solidFill>
                <a:schemeClr val="accent4"/>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0" name="任意形状 11"/>
            <p:cNvSpPr/>
            <p:nvPr/>
          </p:nvSpPr>
          <p:spPr>
            <a:xfrm>
              <a:off x="4443" y="9175"/>
              <a:ext cx="12143" cy="1313"/>
            </a:xfrm>
            <a:prstGeom prst="rect">
              <a:avLst/>
            </a:prstGeom>
            <a:solidFill>
              <a:schemeClr val="accent6">
                <a:lumMod val="75000"/>
              </a:schemeClr>
            </a:solidFill>
            <a:ln w="12700">
              <a:solidFill>
                <a:srgbClr val="FFFFFF"/>
              </a:solidFill>
              <a:miter/>
            </a:ln>
          </p:spPr>
          <p:txBody>
            <a:bodyPr lIns="45718" tIns="45718" rIns="45718" bIns="45718" anchor="ctr"/>
            <a:lstStyle/>
            <a:p>
              <a:pPr defTabSz="1911350">
                <a:lnSpc>
                  <a:spcPct val="90000"/>
                </a:lnSpc>
                <a:spcBef>
                  <a:spcPts val="700"/>
                </a:spcBef>
                <a:defRPr sz="4300">
                  <a:solidFill>
                    <a:srgbClr val="FFFFFF"/>
                  </a:solidFill>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1" name="椭圆 12"/>
            <p:cNvSpPr/>
            <p:nvPr/>
          </p:nvSpPr>
          <p:spPr>
            <a:xfrm>
              <a:off x="3428" y="8993"/>
              <a:ext cx="1641" cy="1641"/>
            </a:xfrm>
            <a:prstGeom prst="ellipse">
              <a:avLst/>
            </a:prstGeom>
            <a:solidFill>
              <a:srgbClr val="FFFFFF"/>
            </a:solidFill>
            <a:ln w="12700">
              <a:solidFill>
                <a:schemeClr val="accent5"/>
              </a:solidFill>
              <a:miter/>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sp>
          <p:nvSpPr>
            <p:cNvPr id="652" name="Freeform 5"/>
            <p:cNvSpPr/>
            <p:nvPr/>
          </p:nvSpPr>
          <p:spPr>
            <a:xfrm>
              <a:off x="3611" y="3677"/>
              <a:ext cx="795" cy="342"/>
            </a:xfrm>
            <a:custGeom>
              <a:avLst/>
              <a:gdLst/>
              <a:ahLst/>
              <a:cxnLst>
                <a:cxn ang="0">
                  <a:pos x="wd2" y="hd2"/>
                </a:cxn>
                <a:cxn ang="5400000">
                  <a:pos x="wd2" y="hd2"/>
                </a:cxn>
                <a:cxn ang="10800000">
                  <a:pos x="wd2" y="hd2"/>
                </a:cxn>
                <a:cxn ang="16200000">
                  <a:pos x="wd2" y="hd2"/>
                </a:cxn>
              </a:cxnLst>
              <a:rect l="0" t="0" r="r" b="b"/>
              <a:pathLst>
                <a:path w="21538" h="21591" extrusionOk="0">
                  <a:moveTo>
                    <a:pt x="11835" y="19472"/>
                  </a:moveTo>
                  <a:cubicBezTo>
                    <a:pt x="10320" y="19472"/>
                    <a:pt x="9087" y="16605"/>
                    <a:pt x="9087" y="13085"/>
                  </a:cubicBezTo>
                  <a:cubicBezTo>
                    <a:pt x="9087" y="9564"/>
                    <a:pt x="10320" y="6697"/>
                    <a:pt x="11835" y="6697"/>
                  </a:cubicBezTo>
                  <a:cubicBezTo>
                    <a:pt x="13349" y="6697"/>
                    <a:pt x="14583" y="9564"/>
                    <a:pt x="14583" y="13085"/>
                  </a:cubicBezTo>
                  <a:cubicBezTo>
                    <a:pt x="14583" y="16605"/>
                    <a:pt x="13349" y="19472"/>
                    <a:pt x="11835" y="19472"/>
                  </a:cubicBezTo>
                  <a:close/>
                  <a:moveTo>
                    <a:pt x="3659" y="19472"/>
                  </a:moveTo>
                  <a:cubicBezTo>
                    <a:pt x="2145" y="19472"/>
                    <a:pt x="911" y="16605"/>
                    <a:pt x="911" y="13085"/>
                  </a:cubicBezTo>
                  <a:cubicBezTo>
                    <a:pt x="911" y="9628"/>
                    <a:pt x="2097" y="6809"/>
                    <a:pt x="3577" y="6713"/>
                  </a:cubicBezTo>
                  <a:cubicBezTo>
                    <a:pt x="3605" y="6729"/>
                    <a:pt x="3639" y="6729"/>
                    <a:pt x="3673" y="6729"/>
                  </a:cubicBezTo>
                  <a:cubicBezTo>
                    <a:pt x="3701" y="6729"/>
                    <a:pt x="3735" y="6729"/>
                    <a:pt x="3769" y="6713"/>
                  </a:cubicBezTo>
                  <a:cubicBezTo>
                    <a:pt x="5229" y="6841"/>
                    <a:pt x="6407" y="9660"/>
                    <a:pt x="6407" y="13085"/>
                  </a:cubicBezTo>
                  <a:cubicBezTo>
                    <a:pt x="6407" y="16605"/>
                    <a:pt x="5174" y="19472"/>
                    <a:pt x="3659" y="19472"/>
                  </a:cubicBezTo>
                  <a:close/>
                  <a:moveTo>
                    <a:pt x="20319" y="469"/>
                  </a:moveTo>
                  <a:cubicBezTo>
                    <a:pt x="20319" y="469"/>
                    <a:pt x="20319" y="453"/>
                    <a:pt x="20319" y="453"/>
                  </a:cubicBezTo>
                  <a:cubicBezTo>
                    <a:pt x="20305" y="421"/>
                    <a:pt x="20298" y="405"/>
                    <a:pt x="20284" y="373"/>
                  </a:cubicBezTo>
                  <a:cubicBezTo>
                    <a:pt x="20277" y="341"/>
                    <a:pt x="20264" y="310"/>
                    <a:pt x="20257" y="294"/>
                  </a:cubicBezTo>
                  <a:cubicBezTo>
                    <a:pt x="20257" y="294"/>
                    <a:pt x="20250" y="294"/>
                    <a:pt x="20250" y="294"/>
                  </a:cubicBezTo>
                  <a:cubicBezTo>
                    <a:pt x="20243" y="262"/>
                    <a:pt x="20236" y="262"/>
                    <a:pt x="20229" y="246"/>
                  </a:cubicBezTo>
                  <a:cubicBezTo>
                    <a:pt x="20216" y="214"/>
                    <a:pt x="20202" y="182"/>
                    <a:pt x="20181" y="166"/>
                  </a:cubicBezTo>
                  <a:cubicBezTo>
                    <a:pt x="20175" y="150"/>
                    <a:pt x="20161" y="134"/>
                    <a:pt x="20147" y="118"/>
                  </a:cubicBezTo>
                  <a:cubicBezTo>
                    <a:pt x="20134" y="103"/>
                    <a:pt x="20120" y="87"/>
                    <a:pt x="20106" y="71"/>
                  </a:cubicBezTo>
                  <a:cubicBezTo>
                    <a:pt x="20092" y="55"/>
                    <a:pt x="20079" y="55"/>
                    <a:pt x="20065" y="39"/>
                  </a:cubicBezTo>
                  <a:cubicBezTo>
                    <a:pt x="20044" y="39"/>
                    <a:pt x="20031" y="23"/>
                    <a:pt x="20017" y="23"/>
                  </a:cubicBezTo>
                  <a:cubicBezTo>
                    <a:pt x="20003" y="7"/>
                    <a:pt x="19990" y="7"/>
                    <a:pt x="19976" y="7"/>
                  </a:cubicBezTo>
                  <a:cubicBezTo>
                    <a:pt x="19962" y="7"/>
                    <a:pt x="19948" y="-9"/>
                    <a:pt x="19928" y="7"/>
                  </a:cubicBezTo>
                  <a:cubicBezTo>
                    <a:pt x="19921" y="7"/>
                    <a:pt x="19907" y="7"/>
                    <a:pt x="19894" y="7"/>
                  </a:cubicBezTo>
                  <a:cubicBezTo>
                    <a:pt x="19873" y="7"/>
                    <a:pt x="19859" y="23"/>
                    <a:pt x="19846" y="23"/>
                  </a:cubicBezTo>
                  <a:cubicBezTo>
                    <a:pt x="19832" y="23"/>
                    <a:pt x="19818" y="39"/>
                    <a:pt x="19805" y="55"/>
                  </a:cubicBezTo>
                  <a:cubicBezTo>
                    <a:pt x="19784" y="71"/>
                    <a:pt x="19770" y="71"/>
                    <a:pt x="19757" y="87"/>
                  </a:cubicBezTo>
                  <a:cubicBezTo>
                    <a:pt x="19743" y="103"/>
                    <a:pt x="19729" y="118"/>
                    <a:pt x="19709" y="150"/>
                  </a:cubicBezTo>
                  <a:cubicBezTo>
                    <a:pt x="19702" y="166"/>
                    <a:pt x="19695" y="166"/>
                    <a:pt x="19681" y="182"/>
                  </a:cubicBezTo>
                  <a:cubicBezTo>
                    <a:pt x="19681" y="182"/>
                    <a:pt x="19681" y="182"/>
                    <a:pt x="19681" y="182"/>
                  </a:cubicBezTo>
                  <a:cubicBezTo>
                    <a:pt x="19668" y="214"/>
                    <a:pt x="19654" y="230"/>
                    <a:pt x="19647" y="262"/>
                  </a:cubicBezTo>
                  <a:cubicBezTo>
                    <a:pt x="19633" y="278"/>
                    <a:pt x="19620" y="310"/>
                    <a:pt x="19606" y="326"/>
                  </a:cubicBezTo>
                  <a:cubicBezTo>
                    <a:pt x="19606" y="326"/>
                    <a:pt x="19606" y="326"/>
                    <a:pt x="19606" y="326"/>
                  </a:cubicBezTo>
                  <a:lnTo>
                    <a:pt x="15364" y="10823"/>
                  </a:lnTo>
                  <a:cubicBezTo>
                    <a:pt x="14939" y="7223"/>
                    <a:pt x="13521" y="4579"/>
                    <a:pt x="11835" y="4579"/>
                  </a:cubicBezTo>
                  <a:cubicBezTo>
                    <a:pt x="9971" y="4579"/>
                    <a:pt x="8429" y="7828"/>
                    <a:pt x="8203" y="12033"/>
                  </a:cubicBezTo>
                  <a:lnTo>
                    <a:pt x="7291" y="12033"/>
                  </a:lnTo>
                  <a:cubicBezTo>
                    <a:pt x="7106" y="8577"/>
                    <a:pt x="6030" y="5773"/>
                    <a:pt x="4619" y="4881"/>
                  </a:cubicBezTo>
                  <a:lnTo>
                    <a:pt x="5475" y="2747"/>
                  </a:lnTo>
                  <a:lnTo>
                    <a:pt x="6298" y="5566"/>
                  </a:lnTo>
                  <a:cubicBezTo>
                    <a:pt x="6387" y="5869"/>
                    <a:pt x="6531" y="6044"/>
                    <a:pt x="6681" y="6044"/>
                  </a:cubicBezTo>
                  <a:cubicBezTo>
                    <a:pt x="6771" y="6044"/>
                    <a:pt x="6860" y="5980"/>
                    <a:pt x="6935" y="5853"/>
                  </a:cubicBezTo>
                  <a:cubicBezTo>
                    <a:pt x="7141" y="5518"/>
                    <a:pt x="7195" y="4865"/>
                    <a:pt x="7058" y="4372"/>
                  </a:cubicBezTo>
                  <a:lnTo>
                    <a:pt x="5914" y="469"/>
                  </a:lnTo>
                  <a:cubicBezTo>
                    <a:pt x="5914" y="469"/>
                    <a:pt x="5914" y="453"/>
                    <a:pt x="5914" y="453"/>
                  </a:cubicBezTo>
                  <a:cubicBezTo>
                    <a:pt x="5900" y="421"/>
                    <a:pt x="5893" y="405"/>
                    <a:pt x="5880" y="373"/>
                  </a:cubicBezTo>
                  <a:cubicBezTo>
                    <a:pt x="5873" y="341"/>
                    <a:pt x="5859" y="310"/>
                    <a:pt x="5852" y="294"/>
                  </a:cubicBezTo>
                  <a:cubicBezTo>
                    <a:pt x="5852" y="294"/>
                    <a:pt x="5852" y="294"/>
                    <a:pt x="5845" y="294"/>
                  </a:cubicBezTo>
                  <a:cubicBezTo>
                    <a:pt x="5839" y="262"/>
                    <a:pt x="5832" y="262"/>
                    <a:pt x="5825" y="246"/>
                  </a:cubicBezTo>
                  <a:cubicBezTo>
                    <a:pt x="5811" y="214"/>
                    <a:pt x="5797" y="182"/>
                    <a:pt x="5777" y="166"/>
                  </a:cubicBezTo>
                  <a:cubicBezTo>
                    <a:pt x="5770" y="150"/>
                    <a:pt x="5756" y="134"/>
                    <a:pt x="5743" y="118"/>
                  </a:cubicBezTo>
                  <a:cubicBezTo>
                    <a:pt x="5729" y="103"/>
                    <a:pt x="5715" y="87"/>
                    <a:pt x="5702" y="71"/>
                  </a:cubicBezTo>
                  <a:cubicBezTo>
                    <a:pt x="5688" y="55"/>
                    <a:pt x="5667" y="55"/>
                    <a:pt x="5654" y="39"/>
                  </a:cubicBezTo>
                  <a:cubicBezTo>
                    <a:pt x="5640" y="39"/>
                    <a:pt x="5626" y="23"/>
                    <a:pt x="5612" y="23"/>
                  </a:cubicBezTo>
                  <a:cubicBezTo>
                    <a:pt x="5599" y="7"/>
                    <a:pt x="5585" y="7"/>
                    <a:pt x="5571" y="7"/>
                  </a:cubicBezTo>
                  <a:cubicBezTo>
                    <a:pt x="5558" y="7"/>
                    <a:pt x="5544" y="7"/>
                    <a:pt x="5530" y="7"/>
                  </a:cubicBezTo>
                  <a:cubicBezTo>
                    <a:pt x="5516" y="7"/>
                    <a:pt x="5496" y="7"/>
                    <a:pt x="5482" y="7"/>
                  </a:cubicBezTo>
                  <a:cubicBezTo>
                    <a:pt x="5469" y="7"/>
                    <a:pt x="5455" y="23"/>
                    <a:pt x="5441" y="23"/>
                  </a:cubicBezTo>
                  <a:cubicBezTo>
                    <a:pt x="5427" y="23"/>
                    <a:pt x="5414" y="39"/>
                    <a:pt x="5393" y="55"/>
                  </a:cubicBezTo>
                  <a:cubicBezTo>
                    <a:pt x="5379" y="71"/>
                    <a:pt x="5366" y="71"/>
                    <a:pt x="5359" y="87"/>
                  </a:cubicBezTo>
                  <a:cubicBezTo>
                    <a:pt x="5338" y="103"/>
                    <a:pt x="5325" y="118"/>
                    <a:pt x="5304" y="150"/>
                  </a:cubicBezTo>
                  <a:cubicBezTo>
                    <a:pt x="5297" y="166"/>
                    <a:pt x="5290" y="166"/>
                    <a:pt x="5277" y="182"/>
                  </a:cubicBezTo>
                  <a:cubicBezTo>
                    <a:pt x="5277" y="182"/>
                    <a:pt x="5277" y="182"/>
                    <a:pt x="5277" y="182"/>
                  </a:cubicBezTo>
                  <a:cubicBezTo>
                    <a:pt x="5263" y="214"/>
                    <a:pt x="5249" y="230"/>
                    <a:pt x="5242" y="262"/>
                  </a:cubicBezTo>
                  <a:cubicBezTo>
                    <a:pt x="5229" y="278"/>
                    <a:pt x="5215" y="310"/>
                    <a:pt x="5208" y="326"/>
                  </a:cubicBezTo>
                  <a:cubicBezTo>
                    <a:pt x="5201" y="326"/>
                    <a:pt x="5201" y="326"/>
                    <a:pt x="5201" y="326"/>
                  </a:cubicBezTo>
                  <a:lnTo>
                    <a:pt x="3481" y="4595"/>
                  </a:lnTo>
                  <a:cubicBezTo>
                    <a:pt x="1542" y="4802"/>
                    <a:pt x="0" y="8529"/>
                    <a:pt x="0" y="13085"/>
                  </a:cubicBezTo>
                  <a:cubicBezTo>
                    <a:pt x="0" y="17784"/>
                    <a:pt x="1638" y="21591"/>
                    <a:pt x="3659" y="21591"/>
                  </a:cubicBezTo>
                  <a:cubicBezTo>
                    <a:pt x="5523" y="21591"/>
                    <a:pt x="7065" y="18341"/>
                    <a:pt x="7291" y="14152"/>
                  </a:cubicBezTo>
                  <a:lnTo>
                    <a:pt x="8203" y="14152"/>
                  </a:lnTo>
                  <a:cubicBezTo>
                    <a:pt x="8429" y="18341"/>
                    <a:pt x="9971" y="21591"/>
                    <a:pt x="11835" y="21591"/>
                  </a:cubicBezTo>
                  <a:cubicBezTo>
                    <a:pt x="13781" y="21591"/>
                    <a:pt x="15371" y="18071"/>
                    <a:pt x="15487" y="13626"/>
                  </a:cubicBezTo>
                  <a:lnTo>
                    <a:pt x="19880" y="2747"/>
                  </a:lnTo>
                  <a:lnTo>
                    <a:pt x="20702" y="5566"/>
                  </a:lnTo>
                  <a:cubicBezTo>
                    <a:pt x="20791" y="5869"/>
                    <a:pt x="20935" y="6044"/>
                    <a:pt x="21086" y="6044"/>
                  </a:cubicBezTo>
                  <a:cubicBezTo>
                    <a:pt x="21168" y="6044"/>
                    <a:pt x="21264" y="5980"/>
                    <a:pt x="21340" y="5853"/>
                  </a:cubicBezTo>
                  <a:cubicBezTo>
                    <a:pt x="21545" y="5518"/>
                    <a:pt x="21600" y="4865"/>
                    <a:pt x="21463" y="4372"/>
                  </a:cubicBezTo>
                  <a:lnTo>
                    <a:pt x="20319" y="469"/>
                  </a:lnTo>
                  <a:close/>
                </a:path>
              </a:pathLst>
            </a:custGeom>
            <a:solidFill>
              <a:srgbClr val="E8C4C1"/>
            </a:solidFill>
            <a:ln w="12700">
              <a:miter lim="400000"/>
            </a:ln>
          </p:spPr>
          <p:txBody>
            <a:bodyPr lIns="45718" tIns="45718" rIns="45718" bIns="45718"/>
            <a:lstStyle/>
            <a:p>
              <a:pPr>
                <a:defRPr>
                  <a:latin typeface="Century Gothic" panose="020B0502020202020204"/>
                  <a:ea typeface="Century Gothic" panose="020B0502020202020204"/>
                  <a:cs typeface="Century Gothic" panose="020B0502020202020204"/>
                  <a:sym typeface="Century Gothic" panose="020B0502020202020204"/>
                </a:defRPr>
              </a:pPr>
              <a:endParaRPr dirty="0">
                <a:latin typeface="微软雅黑" panose="020B0503020204020204" charset="-122"/>
                <a:ea typeface="微软雅黑" panose="020B0503020204020204" charset="-122"/>
              </a:endParaRPr>
            </a:p>
          </p:txBody>
        </p:sp>
        <p:grpSp>
          <p:nvGrpSpPr>
            <p:cNvPr id="656" name="组合 20"/>
            <p:cNvGrpSpPr/>
            <p:nvPr/>
          </p:nvGrpSpPr>
          <p:grpSpPr>
            <a:xfrm>
              <a:off x="3995" y="9396"/>
              <a:ext cx="507" cy="796"/>
              <a:chOff x="0" y="1"/>
              <a:chExt cx="321657" cy="505219"/>
            </a:xfrm>
          </p:grpSpPr>
          <p:sp>
            <p:nvSpPr>
              <p:cNvPr id="653" name="Freeform 6"/>
              <p:cNvSpPr/>
              <p:nvPr/>
            </p:nvSpPr>
            <p:spPr>
              <a:xfrm>
                <a:off x="60037" y="1"/>
                <a:ext cx="102325" cy="68307"/>
              </a:xfrm>
              <a:custGeom>
                <a:avLst/>
                <a:gdLst/>
                <a:ahLst/>
                <a:cxnLst>
                  <a:cxn ang="0">
                    <a:pos x="wd2" y="hd2"/>
                  </a:cxn>
                  <a:cxn ang="5400000">
                    <a:pos x="wd2" y="hd2"/>
                  </a:cxn>
                  <a:cxn ang="10800000">
                    <a:pos x="wd2" y="hd2"/>
                  </a:cxn>
                  <a:cxn ang="16200000">
                    <a:pos x="wd2" y="hd2"/>
                  </a:cxn>
                </a:cxnLst>
                <a:rect l="0" t="0" r="r" b="b"/>
                <a:pathLst>
                  <a:path w="21107" h="20860" extrusionOk="0">
                    <a:moveTo>
                      <a:pt x="590" y="19570"/>
                    </a:moveTo>
                    <a:cubicBezTo>
                      <a:pt x="1087" y="20797"/>
                      <a:pt x="2180" y="21239"/>
                      <a:pt x="3009" y="20503"/>
                    </a:cubicBezTo>
                    <a:lnTo>
                      <a:pt x="20236" y="5775"/>
                    </a:lnTo>
                    <a:cubicBezTo>
                      <a:pt x="21064" y="5088"/>
                      <a:pt x="21362" y="3468"/>
                      <a:pt x="20865" y="2192"/>
                    </a:cubicBezTo>
                    <a:lnTo>
                      <a:pt x="20501" y="1259"/>
                    </a:lnTo>
                    <a:cubicBezTo>
                      <a:pt x="20037" y="81"/>
                      <a:pt x="18944" y="-361"/>
                      <a:pt x="18115" y="326"/>
                    </a:cubicBezTo>
                    <a:lnTo>
                      <a:pt x="888" y="15054"/>
                    </a:lnTo>
                    <a:cubicBezTo>
                      <a:pt x="27" y="15741"/>
                      <a:pt x="-238" y="17361"/>
                      <a:pt x="226" y="18588"/>
                    </a:cubicBezTo>
                    <a:lnTo>
                      <a:pt x="590" y="19570"/>
                    </a:ln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4" name="Freeform 7"/>
              <p:cNvSpPr/>
              <p:nvPr/>
            </p:nvSpPr>
            <p:spPr>
              <a:xfrm>
                <a:off x="0" y="13783"/>
                <a:ext cx="283896" cy="491438"/>
              </a:xfrm>
              <a:custGeom>
                <a:avLst/>
                <a:gdLst/>
                <a:ahLst/>
                <a:cxnLst>
                  <a:cxn ang="0">
                    <a:pos x="wd2" y="hd2"/>
                  </a:cxn>
                  <a:cxn ang="5400000">
                    <a:pos x="wd2" y="hd2"/>
                  </a:cxn>
                  <a:cxn ang="10800000">
                    <a:pos x="wd2" y="hd2"/>
                  </a:cxn>
                  <a:cxn ang="16200000">
                    <a:pos x="wd2" y="hd2"/>
                  </a:cxn>
                </a:cxnLst>
                <a:rect l="0" t="0" r="r" b="b"/>
                <a:pathLst>
                  <a:path w="21162" h="21546" extrusionOk="0">
                    <a:moveTo>
                      <a:pt x="4492" y="16589"/>
                    </a:moveTo>
                    <a:cubicBezTo>
                      <a:pt x="5462" y="16589"/>
                      <a:pt x="6240" y="17046"/>
                      <a:pt x="6240" y="17616"/>
                    </a:cubicBezTo>
                    <a:cubicBezTo>
                      <a:pt x="6240" y="18178"/>
                      <a:pt x="5462" y="18642"/>
                      <a:pt x="4492" y="18642"/>
                    </a:cubicBezTo>
                    <a:cubicBezTo>
                      <a:pt x="3534" y="18642"/>
                      <a:pt x="2756" y="18178"/>
                      <a:pt x="2756" y="17616"/>
                    </a:cubicBezTo>
                    <a:cubicBezTo>
                      <a:pt x="2756" y="17046"/>
                      <a:pt x="3534" y="16589"/>
                      <a:pt x="4492" y="16589"/>
                    </a:cubicBezTo>
                    <a:close/>
                    <a:moveTo>
                      <a:pt x="2" y="14416"/>
                    </a:moveTo>
                    <a:lnTo>
                      <a:pt x="2" y="21166"/>
                    </a:lnTo>
                    <a:cubicBezTo>
                      <a:pt x="2" y="21377"/>
                      <a:pt x="290" y="21546"/>
                      <a:pt x="637" y="21546"/>
                    </a:cubicBezTo>
                    <a:lnTo>
                      <a:pt x="19758" y="21546"/>
                    </a:lnTo>
                    <a:cubicBezTo>
                      <a:pt x="20106" y="21546"/>
                      <a:pt x="20393" y="21377"/>
                      <a:pt x="20393" y="21166"/>
                    </a:cubicBezTo>
                    <a:lnTo>
                      <a:pt x="20393" y="19641"/>
                    </a:lnTo>
                    <a:cubicBezTo>
                      <a:pt x="20393" y="19430"/>
                      <a:pt x="20106" y="19261"/>
                      <a:pt x="19758" y="19261"/>
                    </a:cubicBezTo>
                    <a:lnTo>
                      <a:pt x="10084" y="19261"/>
                    </a:lnTo>
                    <a:cubicBezTo>
                      <a:pt x="10096" y="18593"/>
                      <a:pt x="9880" y="17587"/>
                      <a:pt x="8779" y="16448"/>
                    </a:cubicBezTo>
                    <a:cubicBezTo>
                      <a:pt x="6815" y="14416"/>
                      <a:pt x="3403" y="14416"/>
                      <a:pt x="3403" y="14416"/>
                    </a:cubicBezTo>
                    <a:cubicBezTo>
                      <a:pt x="3834" y="8433"/>
                      <a:pt x="8551" y="6605"/>
                      <a:pt x="9461" y="6309"/>
                    </a:cubicBezTo>
                    <a:lnTo>
                      <a:pt x="13760" y="10676"/>
                    </a:lnTo>
                    <a:lnTo>
                      <a:pt x="13580" y="10739"/>
                    </a:lnTo>
                    <a:cubicBezTo>
                      <a:pt x="13269" y="10844"/>
                      <a:pt x="13161" y="11069"/>
                      <a:pt x="13341" y="11252"/>
                    </a:cubicBezTo>
                    <a:cubicBezTo>
                      <a:pt x="13520" y="11428"/>
                      <a:pt x="13915" y="11491"/>
                      <a:pt x="14215" y="11386"/>
                    </a:cubicBezTo>
                    <a:lnTo>
                      <a:pt x="15005" y="11119"/>
                    </a:lnTo>
                    <a:lnTo>
                      <a:pt x="16921" y="11519"/>
                    </a:lnTo>
                    <a:lnTo>
                      <a:pt x="19686" y="10584"/>
                    </a:lnTo>
                    <a:lnTo>
                      <a:pt x="20046" y="9410"/>
                    </a:lnTo>
                    <a:lnTo>
                      <a:pt x="20836" y="9143"/>
                    </a:lnTo>
                    <a:cubicBezTo>
                      <a:pt x="21147" y="9037"/>
                      <a:pt x="21255" y="8805"/>
                      <a:pt x="21075" y="8630"/>
                    </a:cubicBezTo>
                    <a:cubicBezTo>
                      <a:pt x="20896" y="8454"/>
                      <a:pt x="20501" y="8391"/>
                      <a:pt x="20201" y="8489"/>
                    </a:cubicBezTo>
                    <a:lnTo>
                      <a:pt x="20022" y="8552"/>
                    </a:lnTo>
                    <a:lnTo>
                      <a:pt x="13365" y="1781"/>
                    </a:lnTo>
                    <a:lnTo>
                      <a:pt x="14741" y="1317"/>
                    </a:lnTo>
                    <a:cubicBezTo>
                      <a:pt x="15053" y="1212"/>
                      <a:pt x="15149" y="987"/>
                      <a:pt x="14981" y="804"/>
                    </a:cubicBezTo>
                    <a:lnTo>
                      <a:pt x="14370" y="185"/>
                    </a:lnTo>
                    <a:cubicBezTo>
                      <a:pt x="14191" y="9"/>
                      <a:pt x="13796" y="-54"/>
                      <a:pt x="13496" y="51"/>
                    </a:cubicBezTo>
                    <a:lnTo>
                      <a:pt x="4480" y="3110"/>
                    </a:lnTo>
                    <a:cubicBezTo>
                      <a:pt x="4169" y="3209"/>
                      <a:pt x="4061" y="3441"/>
                      <a:pt x="4241" y="3616"/>
                    </a:cubicBezTo>
                    <a:lnTo>
                      <a:pt x="4851" y="4235"/>
                    </a:lnTo>
                    <a:cubicBezTo>
                      <a:pt x="5031" y="4418"/>
                      <a:pt x="5414" y="4481"/>
                      <a:pt x="5726" y="4376"/>
                    </a:cubicBezTo>
                    <a:lnTo>
                      <a:pt x="7102" y="3912"/>
                    </a:lnTo>
                    <a:lnTo>
                      <a:pt x="8168" y="4994"/>
                    </a:lnTo>
                    <a:cubicBezTo>
                      <a:pt x="-345" y="7624"/>
                      <a:pt x="2" y="14416"/>
                      <a:pt x="2" y="14416"/>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5" name="Freeform 8"/>
              <p:cNvSpPr/>
              <p:nvPr/>
            </p:nvSpPr>
            <p:spPr>
              <a:xfrm>
                <a:off x="174452" y="269913"/>
                <a:ext cx="147206" cy="92274"/>
              </a:xfrm>
              <a:custGeom>
                <a:avLst/>
                <a:gdLst/>
                <a:ahLst/>
                <a:cxnLst>
                  <a:cxn ang="0">
                    <a:pos x="wd2" y="hd2"/>
                  </a:cxn>
                  <a:cxn ang="5400000">
                    <a:pos x="wd2" y="hd2"/>
                  </a:cxn>
                  <a:cxn ang="10800000">
                    <a:pos x="wd2" y="hd2"/>
                  </a:cxn>
                  <a:cxn ang="16200000">
                    <a:pos x="wd2" y="hd2"/>
                  </a:cxn>
                </a:cxnLst>
                <a:rect l="0" t="0" r="r" b="b"/>
                <a:pathLst>
                  <a:path w="21242" h="21034" extrusionOk="0">
                    <a:moveTo>
                      <a:pt x="168" y="20069"/>
                    </a:moveTo>
                    <a:cubicBezTo>
                      <a:pt x="516" y="20986"/>
                      <a:pt x="1258" y="21316"/>
                      <a:pt x="1862" y="20766"/>
                    </a:cubicBezTo>
                    <a:lnTo>
                      <a:pt x="20631" y="3640"/>
                    </a:lnTo>
                    <a:cubicBezTo>
                      <a:pt x="21211" y="3127"/>
                      <a:pt x="21420" y="1916"/>
                      <a:pt x="21072" y="1000"/>
                    </a:cubicBezTo>
                    <a:cubicBezTo>
                      <a:pt x="20747" y="46"/>
                      <a:pt x="19982" y="-284"/>
                      <a:pt x="19378" y="266"/>
                    </a:cubicBezTo>
                    <a:lnTo>
                      <a:pt x="632" y="17392"/>
                    </a:lnTo>
                    <a:cubicBezTo>
                      <a:pt x="29" y="17942"/>
                      <a:pt x="-180" y="19116"/>
                      <a:pt x="168" y="20069"/>
                    </a:cubicBezTo>
                    <a:close/>
                  </a:path>
                </a:pathLst>
              </a:custGeom>
              <a:solidFill>
                <a:schemeClr val="accent5"/>
              </a:solidFill>
              <a:ln w="3492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4" name="组合 22"/>
            <p:cNvGrpSpPr/>
            <p:nvPr/>
          </p:nvGrpSpPr>
          <p:grpSpPr>
            <a:xfrm>
              <a:off x="4496" y="7509"/>
              <a:ext cx="634" cy="497"/>
              <a:chOff x="0" y="0"/>
              <a:chExt cx="402378" cy="315860"/>
            </a:xfrm>
          </p:grpSpPr>
          <p:sp>
            <p:nvSpPr>
              <p:cNvPr id="657" name="Freeform 12"/>
              <p:cNvSpPr/>
              <p:nvPr/>
            </p:nvSpPr>
            <p:spPr>
              <a:xfrm>
                <a:off x="-1" y="-1"/>
                <a:ext cx="402379" cy="315862"/>
              </a:xfrm>
              <a:custGeom>
                <a:avLst/>
                <a:gdLst/>
                <a:ahLst/>
                <a:cxnLst>
                  <a:cxn ang="0">
                    <a:pos x="wd2" y="hd2"/>
                  </a:cxn>
                  <a:cxn ang="5400000">
                    <a:pos x="wd2" y="hd2"/>
                  </a:cxn>
                  <a:cxn ang="10800000">
                    <a:pos x="wd2" y="hd2"/>
                  </a:cxn>
                  <a:cxn ang="16200000">
                    <a:pos x="wd2" y="hd2"/>
                  </a:cxn>
                </a:cxnLst>
                <a:rect l="0" t="0" r="r" b="b"/>
                <a:pathLst>
                  <a:path w="21600" h="21600" extrusionOk="0">
                    <a:moveTo>
                      <a:pt x="20445" y="18815"/>
                    </a:moveTo>
                    <a:cubicBezTo>
                      <a:pt x="19488" y="18146"/>
                      <a:pt x="17885" y="17269"/>
                      <a:pt x="16015" y="17269"/>
                    </a:cubicBezTo>
                    <a:cubicBezTo>
                      <a:pt x="15903" y="17269"/>
                      <a:pt x="15782" y="17280"/>
                      <a:pt x="15670" y="17280"/>
                    </a:cubicBezTo>
                    <a:cubicBezTo>
                      <a:pt x="13782" y="17401"/>
                      <a:pt x="12300" y="18190"/>
                      <a:pt x="11403" y="18804"/>
                    </a:cubicBezTo>
                    <a:lnTo>
                      <a:pt x="11403" y="3377"/>
                    </a:lnTo>
                    <a:cubicBezTo>
                      <a:pt x="11610" y="2971"/>
                      <a:pt x="12601" y="1392"/>
                      <a:pt x="15920" y="1458"/>
                    </a:cubicBezTo>
                    <a:cubicBezTo>
                      <a:pt x="19212" y="1535"/>
                      <a:pt x="20230" y="2993"/>
                      <a:pt x="20445" y="3399"/>
                    </a:cubicBezTo>
                    <a:lnTo>
                      <a:pt x="20445" y="18815"/>
                    </a:lnTo>
                    <a:close/>
                    <a:moveTo>
                      <a:pt x="10188" y="18804"/>
                    </a:moveTo>
                    <a:cubicBezTo>
                      <a:pt x="9300" y="18190"/>
                      <a:pt x="7809" y="17401"/>
                      <a:pt x="5930" y="17280"/>
                    </a:cubicBezTo>
                    <a:cubicBezTo>
                      <a:pt x="5809" y="17280"/>
                      <a:pt x="5697" y="17269"/>
                      <a:pt x="5577" y="17269"/>
                    </a:cubicBezTo>
                    <a:cubicBezTo>
                      <a:pt x="3715" y="17269"/>
                      <a:pt x="2103" y="18146"/>
                      <a:pt x="1146" y="18815"/>
                    </a:cubicBezTo>
                    <a:lnTo>
                      <a:pt x="1146" y="3399"/>
                    </a:lnTo>
                    <a:cubicBezTo>
                      <a:pt x="1370" y="2993"/>
                      <a:pt x="2379" y="1535"/>
                      <a:pt x="5680" y="1458"/>
                    </a:cubicBezTo>
                    <a:cubicBezTo>
                      <a:pt x="8999" y="1392"/>
                      <a:pt x="9990" y="2971"/>
                      <a:pt x="10188" y="3377"/>
                    </a:cubicBezTo>
                    <a:lnTo>
                      <a:pt x="10188" y="18804"/>
                    </a:lnTo>
                    <a:close/>
                    <a:moveTo>
                      <a:pt x="15937" y="0"/>
                    </a:moveTo>
                    <a:cubicBezTo>
                      <a:pt x="15860" y="0"/>
                      <a:pt x="15782" y="0"/>
                      <a:pt x="15713" y="0"/>
                    </a:cubicBezTo>
                    <a:cubicBezTo>
                      <a:pt x="12843" y="0"/>
                      <a:pt x="11446" y="1151"/>
                      <a:pt x="10800" y="2017"/>
                    </a:cubicBezTo>
                    <a:cubicBezTo>
                      <a:pt x="10154" y="1151"/>
                      <a:pt x="8749" y="0"/>
                      <a:pt x="5887" y="0"/>
                    </a:cubicBezTo>
                    <a:cubicBezTo>
                      <a:pt x="5809" y="0"/>
                      <a:pt x="5740" y="0"/>
                      <a:pt x="5663" y="0"/>
                    </a:cubicBezTo>
                    <a:cubicBezTo>
                      <a:pt x="1095" y="99"/>
                      <a:pt x="138" y="2631"/>
                      <a:pt x="43" y="2928"/>
                    </a:cubicBezTo>
                    <a:lnTo>
                      <a:pt x="0" y="3059"/>
                    </a:lnTo>
                    <a:lnTo>
                      <a:pt x="0" y="21600"/>
                    </a:lnTo>
                    <a:lnTo>
                      <a:pt x="922" y="20712"/>
                    </a:lnTo>
                    <a:cubicBezTo>
                      <a:pt x="940" y="20690"/>
                      <a:pt x="3181" y="18585"/>
                      <a:pt x="5878" y="18738"/>
                    </a:cubicBezTo>
                    <a:cubicBezTo>
                      <a:pt x="8128" y="18881"/>
                      <a:pt x="9766" y="20142"/>
                      <a:pt x="10257" y="20569"/>
                    </a:cubicBezTo>
                    <a:cubicBezTo>
                      <a:pt x="10352" y="20646"/>
                      <a:pt x="10404" y="20701"/>
                      <a:pt x="10412" y="20701"/>
                    </a:cubicBezTo>
                    <a:lnTo>
                      <a:pt x="10800" y="21096"/>
                    </a:lnTo>
                    <a:lnTo>
                      <a:pt x="11188" y="20701"/>
                    </a:lnTo>
                    <a:cubicBezTo>
                      <a:pt x="11188" y="20701"/>
                      <a:pt x="11240" y="20646"/>
                      <a:pt x="11343" y="20569"/>
                    </a:cubicBezTo>
                    <a:cubicBezTo>
                      <a:pt x="11834" y="20142"/>
                      <a:pt x="13472" y="18881"/>
                      <a:pt x="15722" y="18738"/>
                    </a:cubicBezTo>
                    <a:cubicBezTo>
                      <a:pt x="18402" y="18585"/>
                      <a:pt x="20652" y="20690"/>
                      <a:pt x="20678" y="20712"/>
                    </a:cubicBezTo>
                    <a:lnTo>
                      <a:pt x="21600" y="21600"/>
                    </a:lnTo>
                    <a:lnTo>
                      <a:pt x="21600" y="3059"/>
                    </a:lnTo>
                    <a:lnTo>
                      <a:pt x="21557" y="2928"/>
                    </a:lnTo>
                    <a:cubicBezTo>
                      <a:pt x="21462" y="2631"/>
                      <a:pt x="20505" y="99"/>
                      <a:pt x="15937" y="0"/>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8" name="Freeform 13"/>
              <p:cNvSpPr/>
              <p:nvPr/>
            </p:nvSpPr>
            <p:spPr>
              <a:xfrm>
                <a:off x="38599" y="68456"/>
                <a:ext cx="133917" cy="30540"/>
              </a:xfrm>
              <a:custGeom>
                <a:avLst/>
                <a:gdLst/>
                <a:ahLst/>
                <a:cxnLst>
                  <a:cxn ang="0">
                    <a:pos x="wd2" y="hd2"/>
                  </a:cxn>
                  <a:cxn ang="5400000">
                    <a:pos x="wd2" y="hd2"/>
                  </a:cxn>
                  <a:cxn ang="10800000">
                    <a:pos x="wd2" y="hd2"/>
                  </a:cxn>
                  <a:cxn ang="16200000">
                    <a:pos x="wd2" y="hd2"/>
                  </a:cxn>
                </a:cxnLst>
                <a:rect l="0" t="0" r="r" b="b"/>
                <a:pathLst>
                  <a:path w="21330" h="20014" extrusionOk="0">
                    <a:moveTo>
                      <a:pt x="20904" y="12433"/>
                    </a:moveTo>
                    <a:cubicBezTo>
                      <a:pt x="20725" y="11909"/>
                      <a:pt x="16937" y="1004"/>
                      <a:pt x="11153" y="61"/>
                    </a:cubicBezTo>
                    <a:cubicBezTo>
                      <a:pt x="5318" y="-988"/>
                      <a:pt x="635" y="11804"/>
                      <a:pt x="456" y="12329"/>
                    </a:cubicBezTo>
                    <a:cubicBezTo>
                      <a:pt x="-31" y="13587"/>
                      <a:pt x="-133" y="16208"/>
                      <a:pt x="174" y="18200"/>
                    </a:cubicBezTo>
                    <a:cubicBezTo>
                      <a:pt x="379" y="19354"/>
                      <a:pt x="686" y="19983"/>
                      <a:pt x="1019" y="19983"/>
                    </a:cubicBezTo>
                    <a:cubicBezTo>
                      <a:pt x="1223" y="19983"/>
                      <a:pt x="1428" y="19773"/>
                      <a:pt x="1607" y="19249"/>
                    </a:cubicBezTo>
                    <a:cubicBezTo>
                      <a:pt x="1633" y="19144"/>
                      <a:pt x="5907" y="7505"/>
                      <a:pt x="11051" y="8344"/>
                    </a:cubicBezTo>
                    <a:cubicBezTo>
                      <a:pt x="16221" y="9288"/>
                      <a:pt x="19676" y="19144"/>
                      <a:pt x="19701" y="19249"/>
                    </a:cubicBezTo>
                    <a:cubicBezTo>
                      <a:pt x="20162" y="20612"/>
                      <a:pt x="20802" y="20088"/>
                      <a:pt x="21134" y="18200"/>
                    </a:cubicBezTo>
                    <a:cubicBezTo>
                      <a:pt x="21467" y="16313"/>
                      <a:pt x="21365" y="13692"/>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59" name="Freeform 14"/>
              <p:cNvSpPr/>
              <p:nvPr/>
            </p:nvSpPr>
            <p:spPr>
              <a:xfrm>
                <a:off x="38599" y="128880"/>
                <a:ext cx="133917" cy="30654"/>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909"/>
                      <a:pt x="456" y="12433"/>
                    </a:cubicBezTo>
                    <a:cubicBezTo>
                      <a:pt x="-31" y="13692"/>
                      <a:pt x="-133" y="16313"/>
                      <a:pt x="174" y="18200"/>
                    </a:cubicBezTo>
                    <a:cubicBezTo>
                      <a:pt x="379" y="19459"/>
                      <a:pt x="686" y="20088"/>
                      <a:pt x="1019" y="20088"/>
                    </a:cubicBezTo>
                    <a:cubicBezTo>
                      <a:pt x="1223" y="20088"/>
                      <a:pt x="1428" y="19878"/>
                      <a:pt x="1607" y="19354"/>
                    </a:cubicBezTo>
                    <a:cubicBezTo>
                      <a:pt x="1633" y="19249"/>
                      <a:pt x="5907" y="7610"/>
                      <a:pt x="11051" y="8449"/>
                    </a:cubicBezTo>
                    <a:cubicBezTo>
                      <a:pt x="16221" y="9393"/>
                      <a:pt x="19676" y="19249"/>
                      <a:pt x="19701" y="19354"/>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0" name="Freeform 15"/>
              <p:cNvSpPr/>
              <p:nvPr/>
            </p:nvSpPr>
            <p:spPr>
              <a:xfrm>
                <a:off x="38599" y="189321"/>
                <a:ext cx="133917" cy="3097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773"/>
                      <a:pt x="1607"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1" name="Freeform 16"/>
              <p:cNvSpPr/>
              <p:nvPr/>
            </p:nvSpPr>
            <p:spPr>
              <a:xfrm>
                <a:off x="229832" y="76558"/>
                <a:ext cx="133917" cy="30787"/>
              </a:xfrm>
              <a:custGeom>
                <a:avLst/>
                <a:gdLst/>
                <a:ahLst/>
                <a:cxnLst>
                  <a:cxn ang="0">
                    <a:pos x="wd2" y="hd2"/>
                  </a:cxn>
                  <a:cxn ang="5400000">
                    <a:pos x="wd2" y="hd2"/>
                  </a:cxn>
                  <a:cxn ang="10800000">
                    <a:pos x="wd2" y="hd2"/>
                  </a:cxn>
                  <a:cxn ang="16200000">
                    <a:pos x="wd2" y="hd2"/>
                  </a:cxn>
                </a:cxnLst>
                <a:rect l="0" t="0" r="r" b="b"/>
                <a:pathLst>
                  <a:path w="21330" h="20175" extrusionOk="0">
                    <a:moveTo>
                      <a:pt x="20904" y="12483"/>
                    </a:moveTo>
                    <a:cubicBezTo>
                      <a:pt x="20725" y="12062"/>
                      <a:pt x="16937" y="1104"/>
                      <a:pt x="11153" y="50"/>
                    </a:cubicBezTo>
                    <a:cubicBezTo>
                      <a:pt x="5318" y="-898"/>
                      <a:pt x="635" y="11957"/>
                      <a:pt x="456" y="12483"/>
                    </a:cubicBezTo>
                    <a:cubicBezTo>
                      <a:pt x="-31" y="13748"/>
                      <a:pt x="-133" y="16382"/>
                      <a:pt x="174" y="18279"/>
                    </a:cubicBezTo>
                    <a:cubicBezTo>
                      <a:pt x="379" y="19543"/>
                      <a:pt x="686" y="20175"/>
                      <a:pt x="1019" y="20175"/>
                    </a:cubicBezTo>
                    <a:cubicBezTo>
                      <a:pt x="1223" y="20175"/>
                      <a:pt x="1428" y="19964"/>
                      <a:pt x="1582" y="19438"/>
                    </a:cubicBezTo>
                    <a:cubicBezTo>
                      <a:pt x="1633" y="19332"/>
                      <a:pt x="5907" y="7637"/>
                      <a:pt x="11051" y="8480"/>
                    </a:cubicBezTo>
                    <a:cubicBezTo>
                      <a:pt x="16221" y="9428"/>
                      <a:pt x="19676" y="19332"/>
                      <a:pt x="19701" y="19438"/>
                    </a:cubicBezTo>
                    <a:cubicBezTo>
                      <a:pt x="20162" y="20702"/>
                      <a:pt x="20802" y="20281"/>
                      <a:pt x="21134" y="18384"/>
                    </a:cubicBezTo>
                    <a:cubicBezTo>
                      <a:pt x="21467" y="16487"/>
                      <a:pt x="21365" y="13853"/>
                      <a:pt x="20904" y="1248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2" name="Freeform 17"/>
              <p:cNvSpPr/>
              <p:nvPr/>
            </p:nvSpPr>
            <p:spPr>
              <a:xfrm>
                <a:off x="229832" y="137120"/>
                <a:ext cx="133917" cy="30656"/>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433"/>
                    </a:cubicBezTo>
                    <a:cubicBezTo>
                      <a:pt x="-31" y="13692"/>
                      <a:pt x="-133" y="16313"/>
                      <a:pt x="174" y="18200"/>
                    </a:cubicBezTo>
                    <a:cubicBezTo>
                      <a:pt x="379" y="19459"/>
                      <a:pt x="686" y="20088"/>
                      <a:pt x="1019" y="20088"/>
                    </a:cubicBezTo>
                    <a:cubicBezTo>
                      <a:pt x="1223" y="20088"/>
                      <a:pt x="1428" y="19878"/>
                      <a:pt x="1582" y="19354"/>
                    </a:cubicBezTo>
                    <a:cubicBezTo>
                      <a:pt x="1633" y="19249"/>
                      <a:pt x="5907" y="7610"/>
                      <a:pt x="11051" y="8449"/>
                    </a:cubicBezTo>
                    <a:cubicBezTo>
                      <a:pt x="16221" y="9393"/>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3" name="Freeform 18"/>
              <p:cNvSpPr/>
              <p:nvPr/>
            </p:nvSpPr>
            <p:spPr>
              <a:xfrm>
                <a:off x="229832" y="197889"/>
                <a:ext cx="133917" cy="30655"/>
              </a:xfrm>
              <a:custGeom>
                <a:avLst/>
                <a:gdLst/>
                <a:ahLst/>
                <a:cxnLst>
                  <a:cxn ang="0">
                    <a:pos x="wd2" y="hd2"/>
                  </a:cxn>
                  <a:cxn ang="5400000">
                    <a:pos x="wd2" y="hd2"/>
                  </a:cxn>
                  <a:cxn ang="10800000">
                    <a:pos x="wd2" y="hd2"/>
                  </a:cxn>
                  <a:cxn ang="16200000">
                    <a:pos x="wd2" y="hd2"/>
                  </a:cxn>
                </a:cxnLst>
                <a:rect l="0" t="0" r="r" b="b"/>
                <a:pathLst>
                  <a:path w="21330" h="20088" extrusionOk="0">
                    <a:moveTo>
                      <a:pt x="20904" y="12433"/>
                    </a:moveTo>
                    <a:cubicBezTo>
                      <a:pt x="20725" y="12014"/>
                      <a:pt x="16937" y="1109"/>
                      <a:pt x="11153" y="61"/>
                    </a:cubicBezTo>
                    <a:cubicBezTo>
                      <a:pt x="5318" y="-988"/>
                      <a:pt x="635" y="11804"/>
                      <a:pt x="456" y="12329"/>
                    </a:cubicBezTo>
                    <a:cubicBezTo>
                      <a:pt x="-31" y="13692"/>
                      <a:pt x="-133" y="16313"/>
                      <a:pt x="174" y="18200"/>
                    </a:cubicBezTo>
                    <a:cubicBezTo>
                      <a:pt x="379" y="19354"/>
                      <a:pt x="686" y="20088"/>
                      <a:pt x="1019" y="20088"/>
                    </a:cubicBezTo>
                    <a:cubicBezTo>
                      <a:pt x="1223" y="20088"/>
                      <a:pt x="1428" y="19773"/>
                      <a:pt x="1582" y="19354"/>
                    </a:cubicBezTo>
                    <a:cubicBezTo>
                      <a:pt x="1633" y="19249"/>
                      <a:pt x="5907" y="7610"/>
                      <a:pt x="11051" y="8449"/>
                    </a:cubicBezTo>
                    <a:cubicBezTo>
                      <a:pt x="16221" y="9288"/>
                      <a:pt x="19676" y="19144"/>
                      <a:pt x="19701" y="19249"/>
                    </a:cubicBezTo>
                    <a:cubicBezTo>
                      <a:pt x="20162" y="20612"/>
                      <a:pt x="20802" y="20193"/>
                      <a:pt x="21134" y="18305"/>
                    </a:cubicBezTo>
                    <a:cubicBezTo>
                      <a:pt x="21467" y="16418"/>
                      <a:pt x="21365" y="13796"/>
                      <a:pt x="20904" y="12433"/>
                    </a:cubicBezTo>
                    <a:close/>
                  </a:path>
                </a:pathLst>
              </a:custGeom>
              <a:solidFill>
                <a:schemeClr val="accent4"/>
              </a:solidFill>
              <a:ln w="28575" cap="flat" cmpd="sng">
                <a:solidFill>
                  <a:schemeClr val="accent1">
                    <a:shade val="50000"/>
                  </a:schemeClr>
                </a:solidFill>
                <a:prstDash val="solid"/>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grpSp>
          <p:nvGrpSpPr>
            <p:cNvPr id="667" name="组合 23"/>
            <p:cNvGrpSpPr/>
            <p:nvPr/>
          </p:nvGrpSpPr>
          <p:grpSpPr>
            <a:xfrm>
              <a:off x="4593" y="5409"/>
              <a:ext cx="578" cy="577"/>
              <a:chOff x="0" y="-1"/>
              <a:chExt cx="367016" cy="366331"/>
            </a:xfrm>
          </p:grpSpPr>
          <p:sp>
            <p:nvSpPr>
              <p:cNvPr id="665" name="Freeform 19"/>
              <p:cNvSpPr/>
              <p:nvPr/>
            </p:nvSpPr>
            <p:spPr>
              <a:xfrm>
                <a:off x="0" y="-1"/>
                <a:ext cx="367017" cy="366332"/>
              </a:xfrm>
              <a:custGeom>
                <a:avLst/>
                <a:gdLst/>
                <a:ahLst/>
                <a:cxnLst>
                  <a:cxn ang="0">
                    <a:pos x="wd2" y="hd2"/>
                  </a:cxn>
                  <a:cxn ang="5400000">
                    <a:pos x="wd2" y="hd2"/>
                  </a:cxn>
                  <a:cxn ang="10800000">
                    <a:pos x="wd2" y="hd2"/>
                  </a:cxn>
                  <a:cxn ang="16200000">
                    <a:pos x="wd2" y="hd2"/>
                  </a:cxn>
                </a:cxnLst>
                <a:rect l="0" t="0" r="r" b="b"/>
                <a:pathLst>
                  <a:path w="21600" h="21600" extrusionOk="0">
                    <a:moveTo>
                      <a:pt x="18148" y="13297"/>
                    </a:moveTo>
                    <a:cubicBezTo>
                      <a:pt x="17760" y="12502"/>
                      <a:pt x="17259" y="11661"/>
                      <a:pt x="16644" y="10800"/>
                    </a:cubicBezTo>
                    <a:cubicBezTo>
                      <a:pt x="17250" y="9958"/>
                      <a:pt x="17760" y="9126"/>
                      <a:pt x="18158" y="8313"/>
                    </a:cubicBezTo>
                    <a:cubicBezTo>
                      <a:pt x="19860" y="9013"/>
                      <a:pt x="20843" y="9920"/>
                      <a:pt x="20843" y="10809"/>
                    </a:cubicBezTo>
                    <a:cubicBezTo>
                      <a:pt x="20843" y="11689"/>
                      <a:pt x="19860" y="12597"/>
                      <a:pt x="18148" y="13297"/>
                    </a:cubicBezTo>
                    <a:close/>
                    <a:moveTo>
                      <a:pt x="17902" y="17902"/>
                    </a:moveTo>
                    <a:cubicBezTo>
                      <a:pt x="17609" y="18195"/>
                      <a:pt x="17174" y="18347"/>
                      <a:pt x="16607" y="18347"/>
                    </a:cubicBezTo>
                    <a:cubicBezTo>
                      <a:pt x="15926" y="18347"/>
                      <a:pt x="15122" y="18139"/>
                      <a:pt x="14233" y="17760"/>
                    </a:cubicBezTo>
                    <a:cubicBezTo>
                      <a:pt x="14526" y="16928"/>
                      <a:pt x="14763" y="15973"/>
                      <a:pt x="14933" y="14942"/>
                    </a:cubicBezTo>
                    <a:cubicBezTo>
                      <a:pt x="15973" y="14772"/>
                      <a:pt x="16919" y="14536"/>
                      <a:pt x="17760" y="14242"/>
                    </a:cubicBezTo>
                    <a:cubicBezTo>
                      <a:pt x="18479" y="15945"/>
                      <a:pt x="18526" y="17288"/>
                      <a:pt x="17902" y="17902"/>
                    </a:cubicBezTo>
                    <a:close/>
                    <a:moveTo>
                      <a:pt x="13552" y="17448"/>
                    </a:moveTo>
                    <a:cubicBezTo>
                      <a:pt x="12871" y="17108"/>
                      <a:pt x="12162" y="16682"/>
                      <a:pt x="11443" y="16181"/>
                    </a:cubicBezTo>
                    <a:cubicBezTo>
                      <a:pt x="11831" y="15878"/>
                      <a:pt x="12228" y="15547"/>
                      <a:pt x="12625" y="15207"/>
                    </a:cubicBezTo>
                    <a:cubicBezTo>
                      <a:pt x="13145" y="15169"/>
                      <a:pt x="13656" y="15122"/>
                      <a:pt x="14148" y="15056"/>
                    </a:cubicBezTo>
                    <a:cubicBezTo>
                      <a:pt x="13996" y="15945"/>
                      <a:pt x="13788" y="16749"/>
                      <a:pt x="13552" y="17448"/>
                    </a:cubicBezTo>
                    <a:close/>
                    <a:moveTo>
                      <a:pt x="10800" y="20843"/>
                    </a:moveTo>
                    <a:cubicBezTo>
                      <a:pt x="9920" y="20843"/>
                      <a:pt x="9003" y="19869"/>
                      <a:pt x="8303" y="18167"/>
                    </a:cubicBezTo>
                    <a:cubicBezTo>
                      <a:pt x="9107" y="17770"/>
                      <a:pt x="9949" y="17259"/>
                      <a:pt x="10800" y="16654"/>
                    </a:cubicBezTo>
                    <a:cubicBezTo>
                      <a:pt x="11642" y="17259"/>
                      <a:pt x="12483" y="17770"/>
                      <a:pt x="13287" y="18167"/>
                    </a:cubicBezTo>
                    <a:cubicBezTo>
                      <a:pt x="12587" y="19869"/>
                      <a:pt x="11680" y="20843"/>
                      <a:pt x="10800" y="20843"/>
                    </a:cubicBezTo>
                    <a:close/>
                    <a:moveTo>
                      <a:pt x="7443" y="15056"/>
                    </a:moveTo>
                    <a:cubicBezTo>
                      <a:pt x="7935" y="15122"/>
                      <a:pt x="8445" y="15169"/>
                      <a:pt x="8975" y="15207"/>
                    </a:cubicBezTo>
                    <a:cubicBezTo>
                      <a:pt x="9363" y="15547"/>
                      <a:pt x="9760" y="15878"/>
                      <a:pt x="10157" y="16181"/>
                    </a:cubicBezTo>
                    <a:cubicBezTo>
                      <a:pt x="9429" y="16682"/>
                      <a:pt x="8719" y="17108"/>
                      <a:pt x="8039" y="17448"/>
                    </a:cubicBezTo>
                    <a:cubicBezTo>
                      <a:pt x="7802" y="16749"/>
                      <a:pt x="7604" y="15945"/>
                      <a:pt x="7443" y="15056"/>
                    </a:cubicBezTo>
                    <a:close/>
                    <a:moveTo>
                      <a:pt x="4993" y="18347"/>
                    </a:moveTo>
                    <a:cubicBezTo>
                      <a:pt x="4426" y="18347"/>
                      <a:pt x="3981" y="18195"/>
                      <a:pt x="3698" y="17902"/>
                    </a:cubicBezTo>
                    <a:cubicBezTo>
                      <a:pt x="3074" y="17288"/>
                      <a:pt x="3121" y="15945"/>
                      <a:pt x="3830" y="14242"/>
                    </a:cubicBezTo>
                    <a:cubicBezTo>
                      <a:pt x="4672" y="14536"/>
                      <a:pt x="5627" y="14772"/>
                      <a:pt x="6658" y="14942"/>
                    </a:cubicBezTo>
                    <a:cubicBezTo>
                      <a:pt x="6828" y="15973"/>
                      <a:pt x="7064" y="16928"/>
                      <a:pt x="7358" y="17760"/>
                    </a:cubicBezTo>
                    <a:cubicBezTo>
                      <a:pt x="6478" y="18139"/>
                      <a:pt x="5665" y="18347"/>
                      <a:pt x="4993" y="18347"/>
                    </a:cubicBezTo>
                    <a:close/>
                    <a:moveTo>
                      <a:pt x="757" y="10809"/>
                    </a:moveTo>
                    <a:cubicBezTo>
                      <a:pt x="757" y="9920"/>
                      <a:pt x="1731" y="9013"/>
                      <a:pt x="3442" y="8313"/>
                    </a:cubicBezTo>
                    <a:cubicBezTo>
                      <a:pt x="3840" y="9126"/>
                      <a:pt x="4341" y="9958"/>
                      <a:pt x="4946" y="10800"/>
                    </a:cubicBezTo>
                    <a:cubicBezTo>
                      <a:pt x="4331" y="11661"/>
                      <a:pt x="3830" y="12502"/>
                      <a:pt x="3442" y="13297"/>
                    </a:cubicBezTo>
                    <a:cubicBezTo>
                      <a:pt x="1731" y="12597"/>
                      <a:pt x="757" y="11689"/>
                      <a:pt x="757" y="10809"/>
                    </a:cubicBezTo>
                    <a:close/>
                    <a:moveTo>
                      <a:pt x="6393" y="8984"/>
                    </a:moveTo>
                    <a:cubicBezTo>
                      <a:pt x="6043" y="9372"/>
                      <a:pt x="5722" y="9769"/>
                      <a:pt x="5419" y="10166"/>
                    </a:cubicBezTo>
                    <a:cubicBezTo>
                      <a:pt x="4918" y="9448"/>
                      <a:pt x="4492" y="8738"/>
                      <a:pt x="4152" y="8048"/>
                    </a:cubicBezTo>
                    <a:cubicBezTo>
                      <a:pt x="4861" y="7812"/>
                      <a:pt x="5655" y="7604"/>
                      <a:pt x="6544" y="7452"/>
                    </a:cubicBezTo>
                    <a:cubicBezTo>
                      <a:pt x="6478" y="7944"/>
                      <a:pt x="6431" y="8455"/>
                      <a:pt x="6393" y="8984"/>
                    </a:cubicBezTo>
                    <a:close/>
                    <a:moveTo>
                      <a:pt x="6393" y="12625"/>
                    </a:moveTo>
                    <a:cubicBezTo>
                      <a:pt x="6431" y="13155"/>
                      <a:pt x="6478" y="13665"/>
                      <a:pt x="6544" y="14157"/>
                    </a:cubicBezTo>
                    <a:cubicBezTo>
                      <a:pt x="5655" y="14006"/>
                      <a:pt x="4851" y="13798"/>
                      <a:pt x="4142" y="13561"/>
                    </a:cubicBezTo>
                    <a:cubicBezTo>
                      <a:pt x="4473" y="12890"/>
                      <a:pt x="4899" y="12181"/>
                      <a:pt x="5419" y="11443"/>
                    </a:cubicBezTo>
                    <a:cubicBezTo>
                      <a:pt x="5722" y="11840"/>
                      <a:pt x="6053" y="12237"/>
                      <a:pt x="6393" y="12625"/>
                    </a:cubicBezTo>
                    <a:close/>
                    <a:moveTo>
                      <a:pt x="6336" y="11386"/>
                    </a:moveTo>
                    <a:cubicBezTo>
                      <a:pt x="6185" y="11188"/>
                      <a:pt x="6024" y="10999"/>
                      <a:pt x="5882" y="10800"/>
                    </a:cubicBezTo>
                    <a:cubicBezTo>
                      <a:pt x="6024" y="10611"/>
                      <a:pt x="6175" y="10412"/>
                      <a:pt x="6336" y="10214"/>
                    </a:cubicBezTo>
                    <a:cubicBezTo>
                      <a:pt x="6336" y="10412"/>
                      <a:pt x="6327" y="10611"/>
                      <a:pt x="6327" y="10809"/>
                    </a:cubicBezTo>
                    <a:cubicBezTo>
                      <a:pt x="6327" y="10999"/>
                      <a:pt x="6336" y="11197"/>
                      <a:pt x="6336" y="11386"/>
                    </a:cubicBezTo>
                    <a:close/>
                    <a:moveTo>
                      <a:pt x="3698" y="3707"/>
                    </a:moveTo>
                    <a:cubicBezTo>
                      <a:pt x="3981" y="3414"/>
                      <a:pt x="4426" y="3263"/>
                      <a:pt x="4993" y="3263"/>
                    </a:cubicBezTo>
                    <a:cubicBezTo>
                      <a:pt x="5665" y="3263"/>
                      <a:pt x="6478" y="3471"/>
                      <a:pt x="7358" y="3849"/>
                    </a:cubicBezTo>
                    <a:cubicBezTo>
                      <a:pt x="7064" y="4681"/>
                      <a:pt x="6828" y="5636"/>
                      <a:pt x="6658" y="6667"/>
                    </a:cubicBezTo>
                    <a:cubicBezTo>
                      <a:pt x="5627" y="6837"/>
                      <a:pt x="4672" y="7074"/>
                      <a:pt x="3840" y="7367"/>
                    </a:cubicBezTo>
                    <a:cubicBezTo>
                      <a:pt x="3121" y="5665"/>
                      <a:pt x="3064" y="4331"/>
                      <a:pt x="3698" y="3707"/>
                    </a:cubicBezTo>
                    <a:close/>
                    <a:moveTo>
                      <a:pt x="8039" y="4161"/>
                    </a:moveTo>
                    <a:cubicBezTo>
                      <a:pt x="8719" y="4502"/>
                      <a:pt x="9429" y="4927"/>
                      <a:pt x="10157" y="5428"/>
                    </a:cubicBezTo>
                    <a:cubicBezTo>
                      <a:pt x="9760" y="5731"/>
                      <a:pt x="9363" y="6062"/>
                      <a:pt x="8975" y="6402"/>
                    </a:cubicBezTo>
                    <a:cubicBezTo>
                      <a:pt x="8445" y="6440"/>
                      <a:pt x="7935" y="6488"/>
                      <a:pt x="7443" y="6554"/>
                    </a:cubicBezTo>
                    <a:cubicBezTo>
                      <a:pt x="7604" y="5665"/>
                      <a:pt x="7802" y="4861"/>
                      <a:pt x="8039" y="4161"/>
                    </a:cubicBezTo>
                    <a:close/>
                    <a:moveTo>
                      <a:pt x="10800" y="757"/>
                    </a:moveTo>
                    <a:cubicBezTo>
                      <a:pt x="11680" y="757"/>
                      <a:pt x="12587" y="1740"/>
                      <a:pt x="13287" y="3442"/>
                    </a:cubicBezTo>
                    <a:cubicBezTo>
                      <a:pt x="12483" y="3840"/>
                      <a:pt x="11642" y="4350"/>
                      <a:pt x="10800" y="4956"/>
                    </a:cubicBezTo>
                    <a:cubicBezTo>
                      <a:pt x="9949" y="4350"/>
                      <a:pt x="9107" y="3840"/>
                      <a:pt x="8303" y="3442"/>
                    </a:cubicBezTo>
                    <a:cubicBezTo>
                      <a:pt x="9003" y="1740"/>
                      <a:pt x="9920" y="757"/>
                      <a:pt x="10800" y="757"/>
                    </a:cubicBezTo>
                    <a:close/>
                    <a:moveTo>
                      <a:pt x="14148" y="6554"/>
                    </a:moveTo>
                    <a:cubicBezTo>
                      <a:pt x="13656" y="6488"/>
                      <a:pt x="13145" y="6440"/>
                      <a:pt x="12625" y="6402"/>
                    </a:cubicBezTo>
                    <a:cubicBezTo>
                      <a:pt x="12228" y="6062"/>
                      <a:pt x="11831" y="5731"/>
                      <a:pt x="11443" y="5428"/>
                    </a:cubicBezTo>
                    <a:cubicBezTo>
                      <a:pt x="12162" y="4927"/>
                      <a:pt x="12871" y="4502"/>
                      <a:pt x="13552" y="4161"/>
                    </a:cubicBezTo>
                    <a:cubicBezTo>
                      <a:pt x="13788" y="4861"/>
                      <a:pt x="13996" y="5665"/>
                      <a:pt x="14148" y="6554"/>
                    </a:cubicBezTo>
                    <a:close/>
                    <a:moveTo>
                      <a:pt x="13533" y="7235"/>
                    </a:moveTo>
                    <a:cubicBezTo>
                      <a:pt x="13788" y="7263"/>
                      <a:pt x="14034" y="7291"/>
                      <a:pt x="14271" y="7329"/>
                    </a:cubicBezTo>
                    <a:cubicBezTo>
                      <a:pt x="14309" y="7566"/>
                      <a:pt x="14337" y="7812"/>
                      <a:pt x="14365" y="8067"/>
                    </a:cubicBezTo>
                    <a:cubicBezTo>
                      <a:pt x="14233" y="7925"/>
                      <a:pt x="14091" y="7783"/>
                      <a:pt x="13959" y="7651"/>
                    </a:cubicBezTo>
                    <a:cubicBezTo>
                      <a:pt x="13817" y="7509"/>
                      <a:pt x="13675" y="7367"/>
                      <a:pt x="13533" y="7235"/>
                    </a:cubicBezTo>
                    <a:close/>
                    <a:moveTo>
                      <a:pt x="10223" y="6346"/>
                    </a:moveTo>
                    <a:cubicBezTo>
                      <a:pt x="10412" y="6194"/>
                      <a:pt x="10601" y="6043"/>
                      <a:pt x="10800" y="5892"/>
                    </a:cubicBezTo>
                    <a:cubicBezTo>
                      <a:pt x="10989" y="6043"/>
                      <a:pt x="11178" y="6194"/>
                      <a:pt x="11377" y="6346"/>
                    </a:cubicBezTo>
                    <a:cubicBezTo>
                      <a:pt x="11178" y="6336"/>
                      <a:pt x="10989" y="6336"/>
                      <a:pt x="10800" y="6336"/>
                    </a:cubicBezTo>
                    <a:cubicBezTo>
                      <a:pt x="10601" y="6336"/>
                      <a:pt x="10412" y="6336"/>
                      <a:pt x="10223" y="6346"/>
                    </a:cubicBezTo>
                    <a:close/>
                    <a:moveTo>
                      <a:pt x="7225" y="8067"/>
                    </a:moveTo>
                    <a:cubicBezTo>
                      <a:pt x="7254" y="7812"/>
                      <a:pt x="7282" y="7566"/>
                      <a:pt x="7320" y="7329"/>
                    </a:cubicBezTo>
                    <a:cubicBezTo>
                      <a:pt x="7556" y="7291"/>
                      <a:pt x="7812" y="7263"/>
                      <a:pt x="8057" y="7235"/>
                    </a:cubicBezTo>
                    <a:cubicBezTo>
                      <a:pt x="7916" y="7367"/>
                      <a:pt x="7774" y="7509"/>
                      <a:pt x="7641" y="7651"/>
                    </a:cubicBezTo>
                    <a:cubicBezTo>
                      <a:pt x="7499" y="7783"/>
                      <a:pt x="7367" y="7925"/>
                      <a:pt x="7225" y="8067"/>
                    </a:cubicBezTo>
                    <a:close/>
                    <a:moveTo>
                      <a:pt x="8057" y="14375"/>
                    </a:moveTo>
                    <a:cubicBezTo>
                      <a:pt x="7812" y="14346"/>
                      <a:pt x="7556" y="14318"/>
                      <a:pt x="7320" y="14280"/>
                    </a:cubicBezTo>
                    <a:cubicBezTo>
                      <a:pt x="7282" y="14044"/>
                      <a:pt x="7254" y="13798"/>
                      <a:pt x="7225" y="13543"/>
                    </a:cubicBezTo>
                    <a:cubicBezTo>
                      <a:pt x="7367" y="13684"/>
                      <a:pt x="7499" y="13826"/>
                      <a:pt x="7641" y="13959"/>
                    </a:cubicBezTo>
                    <a:cubicBezTo>
                      <a:pt x="7774" y="14101"/>
                      <a:pt x="7916" y="14242"/>
                      <a:pt x="8057" y="14375"/>
                    </a:cubicBezTo>
                    <a:close/>
                    <a:moveTo>
                      <a:pt x="11377" y="15264"/>
                    </a:moveTo>
                    <a:cubicBezTo>
                      <a:pt x="11178" y="15415"/>
                      <a:pt x="10989" y="15566"/>
                      <a:pt x="10800" y="15718"/>
                    </a:cubicBezTo>
                    <a:cubicBezTo>
                      <a:pt x="10601" y="15566"/>
                      <a:pt x="10412" y="15415"/>
                      <a:pt x="10223" y="15264"/>
                    </a:cubicBezTo>
                    <a:cubicBezTo>
                      <a:pt x="10412" y="15273"/>
                      <a:pt x="10601" y="15273"/>
                      <a:pt x="10800" y="15273"/>
                    </a:cubicBezTo>
                    <a:cubicBezTo>
                      <a:pt x="10989" y="15273"/>
                      <a:pt x="11178" y="15273"/>
                      <a:pt x="11377" y="15264"/>
                    </a:cubicBezTo>
                    <a:close/>
                    <a:moveTo>
                      <a:pt x="14365" y="13543"/>
                    </a:moveTo>
                    <a:cubicBezTo>
                      <a:pt x="14337" y="13798"/>
                      <a:pt x="14309" y="14044"/>
                      <a:pt x="14271" y="14280"/>
                    </a:cubicBezTo>
                    <a:cubicBezTo>
                      <a:pt x="14034" y="14318"/>
                      <a:pt x="13788" y="14346"/>
                      <a:pt x="13533" y="14375"/>
                    </a:cubicBezTo>
                    <a:cubicBezTo>
                      <a:pt x="13675" y="14242"/>
                      <a:pt x="13817" y="14101"/>
                      <a:pt x="13959" y="13959"/>
                    </a:cubicBezTo>
                    <a:cubicBezTo>
                      <a:pt x="14091" y="13826"/>
                      <a:pt x="14233" y="13684"/>
                      <a:pt x="14365" y="13543"/>
                    </a:cubicBezTo>
                    <a:close/>
                    <a:moveTo>
                      <a:pt x="13420" y="13429"/>
                    </a:moveTo>
                    <a:cubicBezTo>
                      <a:pt x="13060" y="13788"/>
                      <a:pt x="12691" y="14138"/>
                      <a:pt x="12313" y="14469"/>
                    </a:cubicBezTo>
                    <a:cubicBezTo>
                      <a:pt x="11821" y="14498"/>
                      <a:pt x="11320" y="14517"/>
                      <a:pt x="10800" y="14517"/>
                    </a:cubicBezTo>
                    <a:cubicBezTo>
                      <a:pt x="10280" y="14517"/>
                      <a:pt x="9769" y="14498"/>
                      <a:pt x="9277" y="14469"/>
                    </a:cubicBezTo>
                    <a:cubicBezTo>
                      <a:pt x="8909" y="14138"/>
                      <a:pt x="8540" y="13788"/>
                      <a:pt x="8171" y="13429"/>
                    </a:cubicBezTo>
                    <a:cubicBezTo>
                      <a:pt x="7812" y="13060"/>
                      <a:pt x="7462" y="12691"/>
                      <a:pt x="7131" y="12323"/>
                    </a:cubicBezTo>
                    <a:cubicBezTo>
                      <a:pt x="7102" y="11831"/>
                      <a:pt x="7083" y="11330"/>
                      <a:pt x="7083" y="10809"/>
                    </a:cubicBezTo>
                    <a:cubicBezTo>
                      <a:pt x="7083" y="10280"/>
                      <a:pt x="7102" y="9779"/>
                      <a:pt x="7131" y="9287"/>
                    </a:cubicBezTo>
                    <a:cubicBezTo>
                      <a:pt x="7462" y="8918"/>
                      <a:pt x="7802" y="8549"/>
                      <a:pt x="8171" y="8180"/>
                    </a:cubicBezTo>
                    <a:cubicBezTo>
                      <a:pt x="8540" y="7821"/>
                      <a:pt x="8909" y="7471"/>
                      <a:pt x="9277" y="7140"/>
                    </a:cubicBezTo>
                    <a:cubicBezTo>
                      <a:pt x="9769" y="7112"/>
                      <a:pt x="10280" y="7093"/>
                      <a:pt x="10800" y="7093"/>
                    </a:cubicBezTo>
                    <a:cubicBezTo>
                      <a:pt x="11320" y="7093"/>
                      <a:pt x="11821" y="7112"/>
                      <a:pt x="12313" y="7140"/>
                    </a:cubicBezTo>
                    <a:cubicBezTo>
                      <a:pt x="12691" y="7471"/>
                      <a:pt x="13060" y="7821"/>
                      <a:pt x="13420" y="8180"/>
                    </a:cubicBezTo>
                    <a:cubicBezTo>
                      <a:pt x="13788" y="8549"/>
                      <a:pt x="14138" y="8918"/>
                      <a:pt x="14460" y="9287"/>
                    </a:cubicBezTo>
                    <a:cubicBezTo>
                      <a:pt x="14488" y="9779"/>
                      <a:pt x="14507" y="10280"/>
                      <a:pt x="14507" y="10809"/>
                    </a:cubicBezTo>
                    <a:cubicBezTo>
                      <a:pt x="14507" y="11330"/>
                      <a:pt x="14488" y="11831"/>
                      <a:pt x="14460" y="12323"/>
                    </a:cubicBezTo>
                    <a:cubicBezTo>
                      <a:pt x="14129" y="12691"/>
                      <a:pt x="13779" y="13060"/>
                      <a:pt x="13420" y="13429"/>
                    </a:cubicBezTo>
                    <a:close/>
                    <a:moveTo>
                      <a:pt x="16172" y="10166"/>
                    </a:moveTo>
                    <a:cubicBezTo>
                      <a:pt x="15869" y="9769"/>
                      <a:pt x="15547" y="9372"/>
                      <a:pt x="15198" y="8984"/>
                    </a:cubicBezTo>
                    <a:cubicBezTo>
                      <a:pt x="15169" y="8455"/>
                      <a:pt x="15112" y="7944"/>
                      <a:pt x="15046" y="7452"/>
                    </a:cubicBezTo>
                    <a:cubicBezTo>
                      <a:pt x="15935" y="7604"/>
                      <a:pt x="16739" y="7812"/>
                      <a:pt x="17439" y="8048"/>
                    </a:cubicBezTo>
                    <a:cubicBezTo>
                      <a:pt x="17098" y="8738"/>
                      <a:pt x="16673" y="9448"/>
                      <a:pt x="16172" y="10166"/>
                    </a:cubicBezTo>
                    <a:close/>
                    <a:moveTo>
                      <a:pt x="16181" y="11443"/>
                    </a:moveTo>
                    <a:cubicBezTo>
                      <a:pt x="16692" y="12181"/>
                      <a:pt x="17117" y="12890"/>
                      <a:pt x="17448" y="13561"/>
                    </a:cubicBezTo>
                    <a:cubicBezTo>
                      <a:pt x="16739" y="13798"/>
                      <a:pt x="15935" y="14006"/>
                      <a:pt x="15046" y="14157"/>
                    </a:cubicBezTo>
                    <a:cubicBezTo>
                      <a:pt x="15112" y="13665"/>
                      <a:pt x="15169" y="13155"/>
                      <a:pt x="15198" y="12625"/>
                    </a:cubicBezTo>
                    <a:cubicBezTo>
                      <a:pt x="15547" y="12237"/>
                      <a:pt x="15869" y="11840"/>
                      <a:pt x="16181" y="11443"/>
                    </a:cubicBezTo>
                    <a:close/>
                    <a:moveTo>
                      <a:pt x="15254" y="10214"/>
                    </a:moveTo>
                    <a:cubicBezTo>
                      <a:pt x="15415" y="10412"/>
                      <a:pt x="15566" y="10611"/>
                      <a:pt x="15708" y="10800"/>
                    </a:cubicBezTo>
                    <a:cubicBezTo>
                      <a:pt x="15566" y="10999"/>
                      <a:pt x="15415" y="11188"/>
                      <a:pt x="15254" y="11386"/>
                    </a:cubicBezTo>
                    <a:cubicBezTo>
                      <a:pt x="15264" y="11197"/>
                      <a:pt x="15264" y="10999"/>
                      <a:pt x="15264" y="10809"/>
                    </a:cubicBezTo>
                    <a:cubicBezTo>
                      <a:pt x="15264" y="10611"/>
                      <a:pt x="15264" y="10412"/>
                      <a:pt x="15254" y="10214"/>
                    </a:cubicBezTo>
                    <a:close/>
                    <a:moveTo>
                      <a:pt x="16607" y="3263"/>
                    </a:moveTo>
                    <a:cubicBezTo>
                      <a:pt x="17174" y="3263"/>
                      <a:pt x="17609" y="3414"/>
                      <a:pt x="17902" y="3707"/>
                    </a:cubicBezTo>
                    <a:cubicBezTo>
                      <a:pt x="18526" y="4331"/>
                      <a:pt x="18470" y="5665"/>
                      <a:pt x="17760" y="7367"/>
                    </a:cubicBezTo>
                    <a:cubicBezTo>
                      <a:pt x="16919" y="7074"/>
                      <a:pt x="15973" y="6837"/>
                      <a:pt x="14933" y="6667"/>
                    </a:cubicBezTo>
                    <a:cubicBezTo>
                      <a:pt x="14763" y="5636"/>
                      <a:pt x="14526" y="4681"/>
                      <a:pt x="14233" y="3849"/>
                    </a:cubicBezTo>
                    <a:cubicBezTo>
                      <a:pt x="15122" y="3471"/>
                      <a:pt x="15926" y="3263"/>
                      <a:pt x="16607" y="3263"/>
                    </a:cubicBezTo>
                    <a:close/>
                    <a:moveTo>
                      <a:pt x="18460" y="7632"/>
                    </a:moveTo>
                    <a:cubicBezTo>
                      <a:pt x="19311" y="5618"/>
                      <a:pt x="19302" y="4038"/>
                      <a:pt x="18432" y="3168"/>
                    </a:cubicBezTo>
                    <a:cubicBezTo>
                      <a:pt x="17997" y="2733"/>
                      <a:pt x="17382" y="2506"/>
                      <a:pt x="16607" y="2506"/>
                    </a:cubicBezTo>
                    <a:cubicBezTo>
                      <a:pt x="15841" y="2506"/>
                      <a:pt x="14942" y="2733"/>
                      <a:pt x="13968" y="3140"/>
                    </a:cubicBezTo>
                    <a:cubicBezTo>
                      <a:pt x="13164" y="1192"/>
                      <a:pt x="12048" y="0"/>
                      <a:pt x="10800" y="0"/>
                    </a:cubicBezTo>
                    <a:cubicBezTo>
                      <a:pt x="9542" y="0"/>
                      <a:pt x="8426" y="1192"/>
                      <a:pt x="7622" y="3140"/>
                    </a:cubicBezTo>
                    <a:cubicBezTo>
                      <a:pt x="6658" y="2733"/>
                      <a:pt x="5759" y="2506"/>
                      <a:pt x="4993" y="2506"/>
                    </a:cubicBezTo>
                    <a:cubicBezTo>
                      <a:pt x="4218" y="2506"/>
                      <a:pt x="3594" y="2733"/>
                      <a:pt x="3159" y="3168"/>
                    </a:cubicBezTo>
                    <a:cubicBezTo>
                      <a:pt x="2289" y="4038"/>
                      <a:pt x="2289" y="5618"/>
                      <a:pt x="3130" y="7632"/>
                    </a:cubicBezTo>
                    <a:cubicBezTo>
                      <a:pt x="1182" y="8436"/>
                      <a:pt x="0" y="9552"/>
                      <a:pt x="0" y="10809"/>
                    </a:cubicBezTo>
                    <a:cubicBezTo>
                      <a:pt x="0" y="12058"/>
                      <a:pt x="1182" y="13174"/>
                      <a:pt x="3130" y="13978"/>
                    </a:cubicBezTo>
                    <a:cubicBezTo>
                      <a:pt x="2326" y="15926"/>
                      <a:pt x="2270" y="17552"/>
                      <a:pt x="3159" y="18441"/>
                    </a:cubicBezTo>
                    <a:cubicBezTo>
                      <a:pt x="3594" y="18876"/>
                      <a:pt x="4218" y="19103"/>
                      <a:pt x="4993" y="19103"/>
                    </a:cubicBezTo>
                    <a:cubicBezTo>
                      <a:pt x="5759" y="19103"/>
                      <a:pt x="6658" y="18876"/>
                      <a:pt x="7622" y="18470"/>
                    </a:cubicBezTo>
                    <a:cubicBezTo>
                      <a:pt x="8426" y="20418"/>
                      <a:pt x="9542" y="21600"/>
                      <a:pt x="10800" y="21600"/>
                    </a:cubicBezTo>
                    <a:cubicBezTo>
                      <a:pt x="12048" y="21600"/>
                      <a:pt x="13164" y="20418"/>
                      <a:pt x="13968" y="18470"/>
                    </a:cubicBezTo>
                    <a:cubicBezTo>
                      <a:pt x="14942" y="18876"/>
                      <a:pt x="15841" y="19103"/>
                      <a:pt x="16607" y="19103"/>
                    </a:cubicBezTo>
                    <a:cubicBezTo>
                      <a:pt x="17382" y="19103"/>
                      <a:pt x="17997" y="18876"/>
                      <a:pt x="18432" y="18441"/>
                    </a:cubicBezTo>
                    <a:cubicBezTo>
                      <a:pt x="19321" y="17552"/>
                      <a:pt x="19274" y="15926"/>
                      <a:pt x="18460" y="13978"/>
                    </a:cubicBezTo>
                    <a:cubicBezTo>
                      <a:pt x="20408" y="13174"/>
                      <a:pt x="21600" y="12058"/>
                      <a:pt x="21600" y="10809"/>
                    </a:cubicBezTo>
                    <a:cubicBezTo>
                      <a:pt x="21600" y="9552"/>
                      <a:pt x="20408" y="8436"/>
                      <a:pt x="18460" y="7632"/>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sp>
            <p:nvSpPr>
              <p:cNvPr id="666" name="Freeform 20"/>
              <p:cNvSpPr/>
              <p:nvPr/>
            </p:nvSpPr>
            <p:spPr>
              <a:xfrm>
                <a:off x="164109" y="164109"/>
                <a:ext cx="38454" cy="384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70" y="0"/>
                      <a:pt x="0" y="4770"/>
                      <a:pt x="0" y="10800"/>
                    </a:cubicBezTo>
                    <a:cubicBezTo>
                      <a:pt x="0" y="16740"/>
                      <a:pt x="4770" y="21600"/>
                      <a:pt x="10800" y="21600"/>
                    </a:cubicBezTo>
                    <a:cubicBezTo>
                      <a:pt x="16740" y="21600"/>
                      <a:pt x="21600" y="16740"/>
                      <a:pt x="21600" y="10800"/>
                    </a:cubicBezTo>
                    <a:cubicBezTo>
                      <a:pt x="21600" y="4770"/>
                      <a:pt x="16740" y="0"/>
                      <a:pt x="10800" y="0"/>
                    </a:cubicBezTo>
                    <a:close/>
                  </a:path>
                </a:pathLst>
              </a:custGeom>
              <a:solidFill>
                <a:schemeClr val="accent3"/>
              </a:solidFill>
              <a:ln w="12700" cap="flat">
                <a:noFill/>
                <a:miter lim="400000"/>
              </a:ln>
              <a:effectLst/>
            </p:spPr>
            <p:txBody>
              <a:bodyPr wrap="square" lIns="45718" tIns="45718" rIns="45718" bIns="45718" numCol="1" anchor="t">
                <a:noAutofit/>
              </a:bodyPr>
              <a:lstStyle/>
              <a:p>
                <a:pPr>
                  <a:defRPr>
                    <a:latin typeface="Century Gothic" panose="020B0502020202020204"/>
                    <a:ea typeface="Century Gothic" panose="020B0502020202020204"/>
                    <a:cs typeface="Century Gothic" panose="020B0502020202020204"/>
                    <a:sym typeface="Century Gothic" panose="020B0502020202020204"/>
                  </a:defRPr>
                </a:pPr>
                <a:endParaRPr>
                  <a:latin typeface="微软雅黑" panose="020B0503020204020204" charset="-122"/>
                  <a:ea typeface="微软雅黑" panose="020B0503020204020204" charset="-122"/>
                </a:endParaRPr>
              </a:p>
            </p:txBody>
          </p:sp>
        </p:grpSp>
        <p:sp>
          <p:nvSpPr>
            <p:cNvPr id="668" name="文本框 29"/>
            <p:cNvSpPr txBox="1"/>
            <p:nvPr/>
          </p:nvSpPr>
          <p:spPr>
            <a:xfrm>
              <a:off x="4912" y="3443"/>
              <a:ext cx="10512" cy="624"/>
            </a:xfrm>
            <a:prstGeom prst="rect">
              <a:avLst/>
            </a:prstGeom>
            <a:ln w="12700">
              <a:miter lim="400000"/>
            </a:ln>
          </p:spPr>
          <p:txBody>
            <a:bodyPr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800" b="1" dirty="0">
                  <a:solidFill>
                    <a:schemeClr val="tx1"/>
                  </a:solidFill>
                </a:rPr>
                <a:t>(一)控制福利无限膨胀的倾向</a:t>
              </a:r>
            </a:p>
          </p:txBody>
        </p:sp>
        <p:sp>
          <p:nvSpPr>
            <p:cNvPr id="669" name="文本框 30"/>
            <p:cNvSpPr txBox="1"/>
            <p:nvPr/>
          </p:nvSpPr>
          <p:spPr>
            <a:xfrm>
              <a:off x="5775" y="5258"/>
              <a:ext cx="9840" cy="624"/>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nSpc>
                  <a:spcPct val="100000"/>
                </a:lnSpc>
                <a:spcBef>
                  <a:spcPts val="600"/>
                </a:spcBef>
              </a:pPr>
              <a:r>
                <a:rPr lang="zh-CN" altLang="zh-CN" sz="1800" b="1" dirty="0">
                  <a:solidFill>
                    <a:schemeClr val="tx1"/>
                  </a:solidFill>
                </a:rPr>
                <a:t>(二)调节福利的具体形式和比例</a:t>
              </a:r>
            </a:p>
          </p:txBody>
        </p:sp>
        <p:sp>
          <p:nvSpPr>
            <p:cNvPr id="670" name="文本框 31"/>
            <p:cNvSpPr txBox="1"/>
            <p:nvPr/>
          </p:nvSpPr>
          <p:spPr>
            <a:xfrm>
              <a:off x="5664" y="7301"/>
              <a:ext cx="10328" cy="764"/>
            </a:xfrm>
            <a:prstGeom prst="rect">
              <a:avLst/>
            </a:prstGeom>
            <a:ln w="12700">
              <a:miter lim="400000"/>
            </a:ln>
          </p:spPr>
          <p:txBody>
            <a:bodyPr wrap="square" lIns="45718" tIns="45718" rIns="45718" bIns="45718">
              <a:spAutoFit/>
            </a:bodyPr>
            <a:lstStyle>
              <a:lvl1pPr defTabSz="914400">
                <a:lnSpc>
                  <a:spcPct val="130000"/>
                </a:lnSpc>
                <a:defRPr sz="1000">
                  <a:solidFill>
                    <a:srgbClr val="FFFFF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r>
                <a:rPr lang="zh-CN" altLang="zh-CN" sz="1800" b="1" dirty="0">
                  <a:solidFill>
                    <a:schemeClr val="tx1"/>
                  </a:solidFill>
                </a:rPr>
                <a:t>(三)引导员工享受福利</a:t>
              </a:r>
            </a:p>
          </p:txBody>
        </p:sp>
        <p:sp>
          <p:nvSpPr>
            <p:cNvPr id="671" name="文本框 32"/>
            <p:cNvSpPr txBox="1"/>
            <p:nvPr/>
          </p:nvSpPr>
          <p:spPr>
            <a:xfrm>
              <a:off x="5104" y="9279"/>
              <a:ext cx="11301" cy="764"/>
            </a:xfrm>
            <a:prstGeom prst="rect">
              <a:avLst/>
            </a:prstGeom>
            <a:ln w="12700">
              <a:miter lim="400000"/>
            </a:ln>
          </p:spPr>
          <p:txBody>
            <a:bodyPr wrap="square" lIns="45718" tIns="45718" rIns="45718" bIns="45718">
              <a:spAutoFit/>
            </a:bodyPr>
            <a:lstStyle>
              <a:defPPr>
                <a:defRPr lang="zh-CN"/>
              </a:defPPr>
              <a:lvl1pPr>
                <a:lnSpc>
                  <a:spcPct val="130000"/>
                </a:lnSpc>
                <a:defRPr sz="2400">
                  <a:latin typeface="黑体" panose="02010609060101010101" charset="-122"/>
                  <a:ea typeface="黑体" panose="02010609060101010101" charset="-122"/>
                  <a:cs typeface="微软雅黑" panose="020B0503020204020204" charset="-122"/>
                </a:defRPr>
              </a:lvl1pPr>
            </a:lstStyle>
            <a:p>
              <a:r>
                <a:rPr lang="zh-CN" altLang="zh-CN" sz="1800" b="1" dirty="0">
                  <a:latin typeface="微软雅黑" panose="020B0503020204020204" charset="-122"/>
                  <a:ea typeface="微软雅黑" panose="020B0503020204020204" charset="-122"/>
                </a:rPr>
                <a:t>(四)弹性的福利计划对团队精神的冲击</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to="" calcmode="lin" valueType="num">
                                      <p:cBhvr>
                                        <p:cTn id="7" dur="1" fill="hold"/>
                                        <p:tgtEl>
                                          <p:spTgt spid="44"/>
                                        </p:tgtEl>
                                      </p:cBhvr>
                                    </p:anim>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4" grpId="1"/>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946150" y="807720"/>
            <a:ext cx="10482580" cy="5631180"/>
          </a:xfrm>
          <a:prstGeom prst="rect">
            <a:avLst/>
          </a:prstGeom>
          <a:ln>
            <a:solidFill>
              <a:srgbClr val="9B552C"/>
            </a:solidFill>
          </a:ln>
        </p:spPr>
        <p:txBody>
          <a:bodyPr wrap="square">
            <a:spAutoFit/>
          </a:bodyPr>
          <a:lstStyle/>
          <a:p>
            <a:pPr indent="266700" algn="ctr">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海底捞薪酬福利设计案例解析</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1.海底捞总体工资结构</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　</a:t>
            </a: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总工资=基本工资+级别工资+奖金+工龄工资+分红+加班工资+其他-员工基金</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级别工资:一级员工60元,二级员工40元,普通员工不变;</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奖金:先进员工、标兵员工奖励80元/月,劳模员工奖励280元/月,功勋员工奖励500元/月;</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工龄工资:每月40元,逐年增加;</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分红:一级员工以上才可以分红,分红金额为当月分店纯利润的3.5%;</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其他:包括父母补贴(200元、400元或600元,帮助寄回老家父母处)、话费(10~500元/月);</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员工基金:从每月工资中扣除20元,扣满一年为止。</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2.普通员工工资结构</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(1)新员工:总工资=月薪=基本工资+加班工资+岗位工资+其他-员工基金</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(2)二级员工:总工资=月薪+级别工资+工龄工资</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(3)一级员工:总工资=月薪+级别工资+工龄工资+分红</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(4)劳模员工:总工资=月薪+级别工资+荣誉奖金+工龄工资+分红</a:t>
            </a:r>
          </a:p>
          <a:p>
            <a:pPr indent="266700" algn="l">
              <a:lnSpc>
                <a:spcPct val="150000"/>
              </a:lnSpc>
              <a:spcAft>
                <a:spcPts val="0"/>
              </a:spcAft>
            </a:pPr>
            <a:r>
              <a:rPr sz="1400" dirty="0">
                <a:solidFill>
                  <a:schemeClr val="tx1"/>
                </a:solidFill>
                <a:latin typeface="微软雅黑" panose="020B0503020204020204" charset="-122"/>
                <a:ea typeface="微软雅黑" panose="020B0503020204020204" charset="-122"/>
                <a:cs typeface="微软雅黑" panose="020B0503020204020204" charset="-122"/>
              </a:rPr>
              <a:t>3.管理层员工工资结构</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大堂经理:基本工资+浮动工资+工龄工资</a:t>
            </a:r>
          </a:p>
          <a:p>
            <a:pPr indent="266700" algn="l">
              <a:lnSpc>
                <a:spcPct val="150000"/>
              </a:lnSpc>
              <a:spcAft>
                <a:spcPts val="0"/>
              </a:spcAft>
            </a:pPr>
            <a:r>
              <a:rPr lang="en-US" sz="1400" dirty="0">
                <a:solidFill>
                  <a:schemeClr val="tx1"/>
                </a:solidFill>
                <a:latin typeface="微软雅黑" panose="020B0503020204020204" charset="-122"/>
                <a:ea typeface="微软雅黑" panose="020B0503020204020204" charset="-122"/>
                <a:cs typeface="微软雅黑" panose="020B0503020204020204" charset="-122"/>
              </a:rPr>
              <a:t>   </a:t>
            </a:r>
            <a:r>
              <a:rPr sz="1400" dirty="0">
                <a:solidFill>
                  <a:schemeClr val="tx1"/>
                </a:solidFill>
                <a:latin typeface="微软雅黑" panose="020B0503020204020204" charset="-122"/>
                <a:ea typeface="微软雅黑" panose="020B0503020204020204" charset="-122"/>
                <a:cs typeface="微软雅黑" panose="020B0503020204020204" charset="-122"/>
              </a:rPr>
              <a:t>店经理:基本工资+浮动工资+工龄工资</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控制“加班”不费“薪”</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747395" y="1160780"/>
            <a:ext cx="10796270" cy="1076325"/>
          </a:xfrm>
          <a:prstGeom prst="rect">
            <a:avLst/>
          </a:prstGeom>
          <a:noFill/>
          <a:ln w="28575" cmpd="sng">
            <a:solidFill>
              <a:schemeClr val="accent1">
                <a:shade val="50000"/>
              </a:schemeClr>
            </a:solidFill>
            <a:prstDash val="solid"/>
          </a:ln>
        </p:spPr>
        <p:txBody>
          <a:bodyPr wrap="square">
            <a:spAutoFit/>
          </a:bodyPr>
          <a:lstStyle/>
          <a:p>
            <a:r>
              <a:rPr sz="1600" b="0">
                <a:solidFill>
                  <a:srgbClr val="000000"/>
                </a:solidFill>
                <a:latin typeface="微软雅黑" panose="020B0503020204020204" charset="-122"/>
                <a:ea typeface="微软雅黑" panose="020B0503020204020204" charset="-122"/>
                <a:cs typeface="微软雅黑" panose="020B0503020204020204" charset="-122"/>
              </a:rPr>
              <a:t>加班是建立在用人单位与劳动者协商基础上的,用人单位不得强迫员工加班,员工也无权单方面决定加班。因此,企业制定相应加班制度,或在合同中约定加班工资计算方式很重要,应做好以下工作。</a:t>
            </a:r>
          </a:p>
          <a:p>
            <a:r>
              <a:rPr sz="1600" b="0">
                <a:solidFill>
                  <a:srgbClr val="000000"/>
                </a:solidFill>
                <a:latin typeface="微软雅黑" panose="020B0503020204020204" charset="-122"/>
                <a:ea typeface="微软雅黑" panose="020B0503020204020204" charset="-122"/>
                <a:cs typeface="微软雅黑" panose="020B0503020204020204" charset="-122"/>
              </a:rPr>
              <a:t>1.加班界定2.加班申请与审批3.实施监督检查,杜绝虚假加班4.对于高级员工尽量使用综合工时制5.规范考勤制度6.与离职员工签订离职结算单</a:t>
            </a:r>
          </a:p>
        </p:txBody>
      </p:sp>
      <p:graphicFrame>
        <p:nvGraphicFramePr>
          <p:cNvPr id="2" name="表格 1"/>
          <p:cNvGraphicFramePr/>
          <p:nvPr>
            <p:custDataLst>
              <p:tags r:id="rId2"/>
            </p:custDataLst>
          </p:nvPr>
        </p:nvGraphicFramePr>
        <p:xfrm>
          <a:off x="671830" y="2797175"/>
          <a:ext cx="5279390" cy="2578735"/>
        </p:xfrm>
        <a:graphic>
          <a:graphicData uri="http://schemas.openxmlformats.org/drawingml/2006/table">
            <a:tbl>
              <a:tblPr firstRow="1" bandRow="1">
                <a:tableStyleId>{5940675A-B579-460E-94D1-54222C63F5DA}</a:tableStyleId>
              </a:tblPr>
              <a:tblGrid>
                <a:gridCol w="946150">
                  <a:extLst>
                    <a:ext uri="{9D8B030D-6E8A-4147-A177-3AD203B41FA5}">
                      <a16:colId xmlns:a16="http://schemas.microsoft.com/office/drawing/2014/main" val="20000"/>
                    </a:ext>
                  </a:extLst>
                </a:gridCol>
                <a:gridCol w="584200">
                  <a:extLst>
                    <a:ext uri="{9D8B030D-6E8A-4147-A177-3AD203B41FA5}">
                      <a16:colId xmlns:a16="http://schemas.microsoft.com/office/drawing/2014/main" val="20001"/>
                    </a:ext>
                  </a:extLst>
                </a:gridCol>
                <a:gridCol w="654685">
                  <a:extLst>
                    <a:ext uri="{9D8B030D-6E8A-4147-A177-3AD203B41FA5}">
                      <a16:colId xmlns:a16="http://schemas.microsoft.com/office/drawing/2014/main" val="20002"/>
                    </a:ext>
                  </a:extLst>
                </a:gridCol>
                <a:gridCol w="654050">
                  <a:extLst>
                    <a:ext uri="{9D8B030D-6E8A-4147-A177-3AD203B41FA5}">
                      <a16:colId xmlns:a16="http://schemas.microsoft.com/office/drawing/2014/main" val="20003"/>
                    </a:ext>
                  </a:extLst>
                </a:gridCol>
                <a:gridCol w="654685">
                  <a:extLst>
                    <a:ext uri="{9D8B030D-6E8A-4147-A177-3AD203B41FA5}">
                      <a16:colId xmlns:a16="http://schemas.microsoft.com/office/drawing/2014/main" val="20004"/>
                    </a:ext>
                  </a:extLst>
                </a:gridCol>
                <a:gridCol w="654050">
                  <a:extLst>
                    <a:ext uri="{9D8B030D-6E8A-4147-A177-3AD203B41FA5}">
                      <a16:colId xmlns:a16="http://schemas.microsoft.com/office/drawing/2014/main" val="20005"/>
                    </a:ext>
                  </a:extLst>
                </a:gridCol>
                <a:gridCol w="654050">
                  <a:extLst>
                    <a:ext uri="{9D8B030D-6E8A-4147-A177-3AD203B41FA5}">
                      <a16:colId xmlns:a16="http://schemas.microsoft.com/office/drawing/2014/main" val="20006"/>
                    </a:ext>
                  </a:extLst>
                </a:gridCol>
                <a:gridCol w="477520">
                  <a:extLst>
                    <a:ext uri="{9D8B030D-6E8A-4147-A177-3AD203B41FA5}">
                      <a16:colId xmlns:a16="http://schemas.microsoft.com/office/drawing/2014/main" val="20007"/>
                    </a:ext>
                  </a:extLst>
                </a:gridCol>
              </a:tblGrid>
              <a:tr h="46863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姓名</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职位</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所属部门</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申请日期</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69265">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加班时段</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楷体_GBK" charset="0"/>
                        </a:rPr>
                        <a:t>工作日加班</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周末加班</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法定节假日加班</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46863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预定加班时间</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年</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月</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日</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时</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分至</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年</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月</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日</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时</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分</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34315">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加班事由</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469265">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实际加班时间</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年</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月</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日</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时</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分至</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年</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月</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日</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时</a:t>
                      </a:r>
                      <a:r>
                        <a:rPr lang="en-US" sz="1400" b="0">
                          <a:solidFill>
                            <a:srgbClr val="000000"/>
                          </a:solidFill>
                          <a:latin typeface="微软雅黑" panose="020B0503020204020204" charset="-122"/>
                          <a:ea typeface="微软雅黑" panose="020B0503020204020204" charset="-122"/>
                          <a:cs typeface="NEU-BZ-S92" charset="0"/>
                        </a:rPr>
                        <a:t>　　</a:t>
                      </a:r>
                      <a:r>
                        <a:rPr lang="en-US" sz="1400" b="0">
                          <a:solidFill>
                            <a:srgbClr val="000000"/>
                          </a:solidFill>
                          <a:latin typeface="微软雅黑" panose="020B0503020204020204" charset="-122"/>
                          <a:ea typeface="微软雅黑" panose="020B0503020204020204" charset="-122"/>
                          <a:cs typeface="方正楷体_GBK" charset="0"/>
                        </a:rPr>
                        <a:t>分</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46863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直接主管审批</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□同意□不同意,予以说明</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3" name="表格 2"/>
          <p:cNvGraphicFramePr/>
          <p:nvPr>
            <p:custDataLst>
              <p:tags r:id="rId3"/>
            </p:custDataLst>
          </p:nvPr>
        </p:nvGraphicFramePr>
        <p:xfrm>
          <a:off x="671513" y="5365750"/>
          <a:ext cx="5280025" cy="1066800"/>
        </p:xfrm>
        <a:graphic>
          <a:graphicData uri="http://schemas.openxmlformats.org/drawingml/2006/table">
            <a:tbl>
              <a:tblPr firstRow="1" bandRow="1">
                <a:tableStyleId>{5940675A-B579-460E-94D1-54222C63F5DA}</a:tableStyleId>
              </a:tblPr>
              <a:tblGrid>
                <a:gridCol w="946150">
                  <a:extLst>
                    <a:ext uri="{9D8B030D-6E8A-4147-A177-3AD203B41FA5}">
                      <a16:colId xmlns:a16="http://schemas.microsoft.com/office/drawing/2014/main" val="20000"/>
                    </a:ext>
                  </a:extLst>
                </a:gridCol>
                <a:gridCol w="4333875">
                  <a:extLst>
                    <a:ext uri="{9D8B030D-6E8A-4147-A177-3AD203B41FA5}">
                      <a16:colId xmlns:a16="http://schemas.microsoft.com/office/drawing/2014/main" val="20001"/>
                    </a:ext>
                  </a:extLst>
                </a:gridCol>
              </a:tblGrid>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部门经理审批</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签字:日期: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备注</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1.请在加班前填写《加班申请表》,审批结束后交到综合部备案,实际加班时间以考勤记录时间为准2.加班人员填写完毕后,由所在部门经理审核并报送综合部留存</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5" name="表格 4"/>
          <p:cNvGraphicFramePr/>
          <p:nvPr>
            <p:custDataLst>
              <p:tags r:id="rId4"/>
            </p:custDataLst>
          </p:nvPr>
        </p:nvGraphicFramePr>
        <p:xfrm>
          <a:off x="6403340" y="2797175"/>
          <a:ext cx="5224463" cy="3627120"/>
        </p:xfrm>
        <a:graphic>
          <a:graphicData uri="http://schemas.openxmlformats.org/drawingml/2006/table">
            <a:tbl>
              <a:tblPr firstRow="1" bandRow="1">
                <a:tableStyleId>{5940675A-B579-460E-94D1-54222C63F5DA}</a:tableStyleId>
              </a:tblPr>
              <a:tblGrid>
                <a:gridCol w="828675">
                  <a:extLst>
                    <a:ext uri="{9D8B030D-6E8A-4147-A177-3AD203B41FA5}">
                      <a16:colId xmlns:a16="http://schemas.microsoft.com/office/drawing/2014/main" val="20000"/>
                    </a:ext>
                  </a:extLst>
                </a:gridCol>
                <a:gridCol w="863600">
                  <a:extLst>
                    <a:ext uri="{9D8B030D-6E8A-4147-A177-3AD203B41FA5}">
                      <a16:colId xmlns:a16="http://schemas.microsoft.com/office/drawing/2014/main" val="20001"/>
                    </a:ext>
                  </a:extLst>
                </a:gridCol>
                <a:gridCol w="901700">
                  <a:extLst>
                    <a:ext uri="{9D8B030D-6E8A-4147-A177-3AD203B41FA5}">
                      <a16:colId xmlns:a16="http://schemas.microsoft.com/office/drawing/2014/main" val="20002"/>
                    </a:ext>
                  </a:extLst>
                </a:gridCol>
                <a:gridCol w="900113">
                  <a:extLst>
                    <a:ext uri="{9D8B030D-6E8A-4147-A177-3AD203B41FA5}">
                      <a16:colId xmlns:a16="http://schemas.microsoft.com/office/drawing/2014/main" val="20003"/>
                    </a:ext>
                  </a:extLst>
                </a:gridCol>
                <a:gridCol w="828675">
                  <a:extLst>
                    <a:ext uri="{9D8B030D-6E8A-4147-A177-3AD203B41FA5}">
                      <a16:colId xmlns:a16="http://schemas.microsoft.com/office/drawing/2014/main" val="20004"/>
                    </a:ext>
                  </a:extLst>
                </a:gridCol>
                <a:gridCol w="901700">
                  <a:extLst>
                    <a:ext uri="{9D8B030D-6E8A-4147-A177-3AD203B41FA5}">
                      <a16:colId xmlns:a16="http://schemas.microsoft.com/office/drawing/2014/main" val="20005"/>
                    </a:ext>
                  </a:extLst>
                </a:gridCol>
              </a:tblGrid>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姓 名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部 门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职 位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入职时间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合同到期日</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学 历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离职类别</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□辞职 □辞退 □试用不合格 □自动离职 □合同到期 □其他</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本部门移交</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 部门负责人签字:　　　　年　　月　　日</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行政部</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服装、工具、办公用品　　　　□已交　　　　　移交人签字:　　　　日期退宿舍相关物品　　　　　　　□已交　　　　　移交人签字: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0">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人事部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离职手续办理:　　　　□已办理　　　　签字: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工资结算:　　　　　　　　　　　　　　　结算人:　　　　　日期: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财务部</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财务借款:其他应扣款:结算人: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总经理</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 签字: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楷体_GBK" charset="0"/>
                        </a:rPr>
                        <a:t>结算</a:t>
                      </a:r>
                      <a:endParaRPr lang="en-US" altLang="en-US" sz="14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今收到本人工资:　　　元,核对无误。本人签字: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bl>
          </a:graphicData>
        </a:graphic>
      </p:graphicFrame>
      <p:sp>
        <p:nvSpPr>
          <p:cNvPr id="7" name="文本框 6"/>
          <p:cNvSpPr txBox="1"/>
          <p:nvPr/>
        </p:nvSpPr>
        <p:spPr>
          <a:xfrm>
            <a:off x="1608455" y="2380615"/>
            <a:ext cx="3587750" cy="306705"/>
          </a:xfrm>
          <a:prstGeom prst="rect">
            <a:avLst/>
          </a:prstGeom>
          <a:noFill/>
        </p:spPr>
        <p:txBody>
          <a:bodyPr wrap="square" rtlCol="0">
            <a:spAutoFit/>
          </a:bodyPr>
          <a:lstStyle/>
          <a:p>
            <a:pPr algn="ctr"/>
            <a:r>
              <a:rPr lang="zh-CN" altLang="en-US" sz="1400">
                <a:latin typeface="微软雅黑" panose="020B0503020204020204" charset="-122"/>
                <a:ea typeface="微软雅黑" panose="020B0503020204020204" charset="-122"/>
              </a:rPr>
              <a:t>员工加班申请单示例</a:t>
            </a:r>
          </a:p>
        </p:txBody>
      </p:sp>
      <p:sp>
        <p:nvSpPr>
          <p:cNvPr id="8" name="文本框 7"/>
          <p:cNvSpPr txBox="1"/>
          <p:nvPr/>
        </p:nvSpPr>
        <p:spPr>
          <a:xfrm>
            <a:off x="7534910" y="2348865"/>
            <a:ext cx="3100705" cy="306705"/>
          </a:xfrm>
          <a:prstGeom prst="rect">
            <a:avLst/>
          </a:prstGeom>
          <a:noFill/>
        </p:spPr>
        <p:txBody>
          <a:bodyPr wrap="square" rtlCol="0">
            <a:spAutoFit/>
          </a:bodyPr>
          <a:lstStyle/>
          <a:p>
            <a:pPr algn="ctr"/>
            <a:r>
              <a:rPr lang="zh-CN" altLang="en-US" sz="1400">
                <a:latin typeface="微软雅黑" panose="020B0503020204020204" charset="-122"/>
                <a:ea typeface="微软雅黑" panose="020B0503020204020204" charset="-122"/>
              </a:rPr>
              <a:t>员工离职结算表</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8" presetClass="entr" presetSubtype="12"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strips(downLeft)">
                                      <p:cBhvr>
                                        <p:cTn id="10" dur="500"/>
                                        <p:tgtEl>
                                          <p:spTgt spid="100"/>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ppt_x"/>
                                          </p:val>
                                        </p:tav>
                                        <p:tav tm="100000">
                                          <p:val>
                                            <p:strVal val="#ppt_x"/>
                                          </p:val>
                                        </p:tav>
                                      </p:tavLst>
                                    </p:anim>
                                    <p:anim calcmode="lin" valueType="num">
                                      <p:cBhvr additive="base">
                                        <p:cTn id="20" dur="500" fill="hold"/>
                                        <p:tgtEl>
                                          <p:spTgt spid="3"/>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animBg="1"/>
      <p:bldP spid="100" grpId="1" animBg="1"/>
      <p:bldP spid="7" grpId="0"/>
      <p:bldP spid="7" grpId="1"/>
      <p:bldP spid="8" grpId="0"/>
      <p:bldP spid="8" grpId="1"/>
    </p:bldLst>
  </p:timing>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企业薪酬管理常见六大违法现象</a:t>
            </a:r>
          </a:p>
        </p:txBody>
      </p:sp>
      <p:graphicFrame>
        <p:nvGraphicFramePr>
          <p:cNvPr id="3" name="表格 2"/>
          <p:cNvGraphicFramePr/>
          <p:nvPr>
            <p:custDataLst>
              <p:tags r:id="rId2"/>
            </p:custDataLst>
          </p:nvPr>
        </p:nvGraphicFramePr>
        <p:xfrm>
          <a:off x="1430020" y="1297940"/>
          <a:ext cx="9331325" cy="5128895"/>
        </p:xfrm>
        <a:graphic>
          <a:graphicData uri="http://schemas.openxmlformats.org/drawingml/2006/table">
            <a:tbl>
              <a:tblPr firstRow="1" bandRow="1">
                <a:tableStyleId>{5940675A-B579-460E-94D1-54222C63F5DA}</a:tableStyleId>
              </a:tblPr>
              <a:tblGrid>
                <a:gridCol w="1992630">
                  <a:extLst>
                    <a:ext uri="{9D8B030D-6E8A-4147-A177-3AD203B41FA5}">
                      <a16:colId xmlns:a16="http://schemas.microsoft.com/office/drawing/2014/main" val="20000"/>
                    </a:ext>
                  </a:extLst>
                </a:gridCol>
                <a:gridCol w="7338695">
                  <a:extLst>
                    <a:ext uri="{9D8B030D-6E8A-4147-A177-3AD203B41FA5}">
                      <a16:colId xmlns:a16="http://schemas.microsoft.com/office/drawing/2014/main" val="20001"/>
                    </a:ext>
                  </a:extLst>
                </a:gridCol>
              </a:tblGrid>
              <a:tr h="35496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六大违法现象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举</a:t>
                      </a:r>
                      <a:r>
                        <a:rPr lang="en-US" sz="1600" b="0">
                          <a:solidFill>
                            <a:srgbClr val="000000"/>
                          </a:solidFill>
                          <a:latin typeface="微软雅黑" panose="020B0503020204020204" charset="-122"/>
                          <a:ea typeface="微软雅黑" panose="020B0503020204020204" charset="-122"/>
                          <a:cs typeface="NEU-BZ-S92" charset="0"/>
                        </a:rPr>
                        <a:t>　</a:t>
                      </a:r>
                      <a:r>
                        <a:rPr lang="en-US" sz="1600" b="0">
                          <a:solidFill>
                            <a:srgbClr val="000000"/>
                          </a:solidFill>
                          <a:latin typeface="微软雅黑" panose="020B0503020204020204" charset="-122"/>
                          <a:ea typeface="微软雅黑" panose="020B0503020204020204" charset="-122"/>
                          <a:cs typeface="方正楷体_GBK" charset="0"/>
                        </a:rPr>
                        <a:t>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112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违反最低工资规定</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一些饭馆雇用外地人,条件是包吃包住,每月只给800元,其实这就是一种违法行为,因为按照规定,包吃包住折算成工资难以计算,所以它不应包含在工资里</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8836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以实物工资代替职务工资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有些企业由于亏损,实行以实物工资代替职务工资的做法;还有的企业虽然不给职工发产品,但给每个车间制定额度,原来应该发给职工3000元,只发1500元,另外1500元靠销售产品所得发放,完成了销售任务就发现金</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890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支付周期不合法</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这种现象在一些私营企业中较多,比如说原来约定的发薪日期是每月2日,到了下月就变成了5日,再下个月又变成了8日。有人测算过,如果每月都晚发一天工资,过了几年实际上就等于少发了一个月的工资</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66165">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拖欠工资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拖欠工资是指该发工资而没有发。这种现象目前比较普遍,有些企业由于效益不好,或借口投资人不给钱就拖欠职工工资。有关规定指出,企业如果征得职工代表大会的同意,可以延期发放工资,就不算是故意拖欠工资,否则由于周转不灵造成的工资拖欠就算是无故拖欠</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768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克扣职工工资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克扣工资是指没有足额发放工资。除国家规定可以扣除的项目外,其他项目则不能扣除</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3152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加班工资等问题</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对于职工加班的工资,有些企业要么不支付,要么不足额支付,此外当职工正常休病假、婚假时,有的企业只支付一部分的工资,这种带薪假期间工资发放不足或不发就是侵权行为</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劳动关系管理流程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劳动合同管理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劳动争议处理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劳动安全卫生管理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单元五　人事档案管理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模块八　劳动关系管理	</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graphicFrame>
        <p:nvGraphicFramePr>
          <p:cNvPr id="5" name="图示 4"/>
          <p:cNvGraphicFramePr/>
          <p:nvPr/>
        </p:nvGraphicFramePr>
        <p:xfrm>
          <a:off x="1383030" y="1391285"/>
          <a:ext cx="9935210" cy="113093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文本框 5"/>
          <p:cNvSpPr txBox="1"/>
          <p:nvPr/>
        </p:nvSpPr>
        <p:spPr>
          <a:xfrm>
            <a:off x="1383030" y="916940"/>
            <a:ext cx="605790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劳动关系管理的基础领域主要有两个方面:</a:t>
            </a:r>
          </a:p>
        </p:txBody>
      </p:sp>
      <p:sp>
        <p:nvSpPr>
          <p:cNvPr id="7" name="文本框 6"/>
          <p:cNvSpPr txBox="1"/>
          <p:nvPr/>
        </p:nvSpPr>
        <p:spPr>
          <a:xfrm>
            <a:off x="1388110" y="2791460"/>
            <a:ext cx="6057900" cy="36830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劳动关系管理的基本程序大体如图</a:t>
            </a:r>
            <a:r>
              <a:rPr lang="en-US" altLang="zh-CN">
                <a:latin typeface="微软雅黑" panose="020B0503020204020204" charset="-122"/>
                <a:ea typeface="微软雅黑" panose="020B0503020204020204" charset="-122"/>
                <a:cs typeface="微软雅黑" panose="020B0503020204020204" charset="-122"/>
              </a:rPr>
              <a:t>:</a:t>
            </a:r>
          </a:p>
        </p:txBody>
      </p:sp>
      <p:pic>
        <p:nvPicPr>
          <p:cNvPr id="253" name="RL8-1.EPS" descr="id:2147512457;FounderCES"/>
          <p:cNvPicPr>
            <a:picLocks noChangeAspect="1"/>
          </p:cNvPicPr>
          <p:nvPr/>
        </p:nvPicPr>
        <p:blipFill>
          <a:blip r:embed="rId8"/>
          <a:stretch>
            <a:fillRect/>
          </a:stretch>
        </p:blipFill>
        <p:spPr>
          <a:xfrm>
            <a:off x="1388110" y="3429000"/>
            <a:ext cx="9697085" cy="1980565"/>
          </a:xfrm>
          <a:prstGeom prst="rect">
            <a:avLst/>
          </a:prstGeom>
        </p:spPr>
      </p:pic>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1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p:tgtEl>
                                          <p:spTgt spid="6"/>
                                        </p:tgtEl>
                                        <p:attrNameLst>
                                          <p:attrName>ppt_y</p:attrName>
                                        </p:attrNameLst>
                                      </p:cBhvr>
                                      <p:tavLst>
                                        <p:tav tm="0">
                                          <p:val>
                                            <p:strVal val="#ppt_y+#ppt_h*1.125000"/>
                                          </p:val>
                                        </p:tav>
                                        <p:tav tm="100000">
                                          <p:val>
                                            <p:strVal val="#ppt_y"/>
                                          </p:val>
                                        </p:tav>
                                      </p:tavLst>
                                    </p:anim>
                                    <p:animEffect transition="in" filter="wipe(up)">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p:tgtEl>
                                          <p:spTgt spid="7"/>
                                        </p:tgtEl>
                                        <p:attrNameLst>
                                          <p:attrName>ppt_y</p:attrName>
                                        </p:attrNameLst>
                                      </p:cBhvr>
                                      <p:tavLst>
                                        <p:tav tm="0">
                                          <p:val>
                                            <p:strVal val="#ppt_y+#ppt_h*1.125000"/>
                                          </p:val>
                                        </p:tav>
                                        <p:tav tm="100000">
                                          <p:val>
                                            <p:strVal val="#ppt_y"/>
                                          </p:val>
                                        </p:tav>
                                      </p:tavLst>
                                    </p:anim>
                                    <p:animEffect transition="in" filter="wipe(up)">
                                      <p:cBhvr>
                                        <p:cTn id="18" dur="500"/>
                                        <p:tgtEl>
                                          <p:spTgt spid="7"/>
                                        </p:tgtEl>
                                      </p:cBhvr>
                                    </p:animEffect>
                                  </p:childTnLst>
                                </p:cTn>
                              </p:par>
                              <p:par>
                                <p:cTn id="19" presetID="2" presetClass="entr" presetSubtype="4" fill="hold" nodeType="withEffect">
                                  <p:stCondLst>
                                    <p:cond delay="0"/>
                                  </p:stCondLst>
                                  <p:childTnLst>
                                    <p:set>
                                      <p:cBhvr>
                                        <p:cTn id="20" dur="1" fill="hold">
                                          <p:stCondLst>
                                            <p:cond delay="0"/>
                                          </p:stCondLst>
                                        </p:cTn>
                                        <p:tgtEl>
                                          <p:spTgt spid="253"/>
                                        </p:tgtEl>
                                        <p:attrNameLst>
                                          <p:attrName>style.visibility</p:attrName>
                                        </p:attrNameLst>
                                      </p:cBhvr>
                                      <p:to>
                                        <p:strVal val="visible"/>
                                      </p:to>
                                    </p:set>
                                    <p:anim calcmode="lin" valueType="num">
                                      <p:cBhvr additive="base">
                                        <p:cTn id="21" dur="500" fill="hold"/>
                                        <p:tgtEl>
                                          <p:spTgt spid="253"/>
                                        </p:tgtEl>
                                        <p:attrNameLst>
                                          <p:attrName>ppt_x</p:attrName>
                                        </p:attrNameLst>
                                      </p:cBhvr>
                                      <p:tavLst>
                                        <p:tav tm="0">
                                          <p:val>
                                            <p:strVal val="#ppt_x"/>
                                          </p:val>
                                        </p:tav>
                                        <p:tav tm="100000">
                                          <p:val>
                                            <p:strVal val="#ppt_x"/>
                                          </p:val>
                                        </p:tav>
                                      </p:tavLst>
                                    </p:anim>
                                    <p:anim calcmode="lin" valueType="num">
                                      <p:cBhvr additive="base">
                                        <p:cTn id="22" dur="500" fill="hold"/>
                                        <p:tgtEl>
                                          <p:spTgt spid="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P spid="6" grpId="0"/>
      <p:bldP spid="6" grpId="1"/>
      <p:bldP spid="7" grpId="0"/>
      <p:bldP spid="7" grpId="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457325" y="1945005"/>
            <a:ext cx="9711690" cy="1753235"/>
          </a:xfrm>
          <a:prstGeom prst="rect">
            <a:avLst/>
          </a:prstGeom>
          <a:ln>
            <a:solidFill>
              <a:srgbClr val="9B552C"/>
            </a:solidFill>
          </a:ln>
        </p:spPr>
        <p:txBody>
          <a:bodyPr wrap="square">
            <a:spAutoFit/>
          </a:bodyPr>
          <a:lstStyle/>
          <a:p>
            <a:pPr indent="266700" algn="ctr">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猎狗与兔子——人力资源管理的目标是什么?</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一条猎狗追一只兔子,但追了很久仍没有抓到。牧羊人看到此种情景,讥笑猎狗说:“瞧你们两个,小的反而跑得快很多。”猎狗回答说:“你不知道,我们两个的跑是完全不同的!我仅仅是为了一顿饭而跑,而它却是为了性命而跑呀。”</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2999740" y="551180"/>
            <a:ext cx="6057900" cy="64516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劳动合同订立程序</a:t>
            </a:r>
            <a:endParaRPr lang="zh-CN" altLang="en-US">
              <a:latin typeface="微软雅黑" panose="020B0503020204020204" charset="-122"/>
              <a:ea typeface="微软雅黑" panose="020B0503020204020204" charset="-122"/>
              <a:cs typeface="微软雅黑" panose="020B0503020204020204" charset="-122"/>
            </a:endParaRPr>
          </a:p>
          <a:p>
            <a:pPr algn="ctr"/>
            <a:endParaRPr lang="zh-CN" altLang="en-US">
              <a:latin typeface="微软雅黑" panose="020B0503020204020204" charset="-122"/>
              <a:ea typeface="微软雅黑" panose="020B0503020204020204" charset="-122"/>
              <a:cs typeface="微软雅黑" panose="020B0503020204020204" charset="-122"/>
            </a:endParaRPr>
          </a:p>
        </p:txBody>
      </p:sp>
      <p:pic>
        <p:nvPicPr>
          <p:cNvPr id="254" name="RL8-2.EPS" descr="id:2147512472;FounderCES"/>
          <p:cNvPicPr>
            <a:picLocks noChangeAspect="1"/>
          </p:cNvPicPr>
          <p:nvPr/>
        </p:nvPicPr>
        <p:blipFill>
          <a:blip r:embed="rId3"/>
          <a:stretch>
            <a:fillRect/>
          </a:stretch>
        </p:blipFill>
        <p:spPr>
          <a:xfrm>
            <a:off x="457200" y="1196340"/>
            <a:ext cx="6671945" cy="4878070"/>
          </a:xfrm>
          <a:prstGeom prst="rect">
            <a:avLst/>
          </a:prstGeom>
        </p:spPr>
      </p:pic>
      <p:sp>
        <p:nvSpPr>
          <p:cNvPr id="9" name="圆角矩形 8"/>
          <p:cNvSpPr/>
          <p:nvPr/>
        </p:nvSpPr>
        <p:spPr>
          <a:xfrm>
            <a:off x="7679690" y="1221105"/>
            <a:ext cx="3630930" cy="4508664"/>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签订劳动合同要在双方介绍各自的实际情况的基础上签订。用人单位应如实介绍本单位生产、工作环境和条件以及具体生产任务;劳动者应如实介绍自己的专长和身体健康状况。双方经协商,就劳动合同的内容取得一致意见后,签名盖章。用人单位要盖单位公章和法定代表人章。劳动者须本人签名或盖本人章。</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4"/>
                                        </p:tgtEl>
                                        <p:attrNameLst>
                                          <p:attrName>style.visibility</p:attrName>
                                        </p:attrNameLst>
                                      </p:cBhvr>
                                      <p:to>
                                        <p:strVal val="visible"/>
                                      </p:to>
                                    </p:set>
                                    <p:anim calcmode="lin" valueType="num">
                                      <p:cBhvr additive="base">
                                        <p:cTn id="13" dur="500" fill="hold"/>
                                        <p:tgtEl>
                                          <p:spTgt spid="254"/>
                                        </p:tgtEl>
                                        <p:attrNameLst>
                                          <p:attrName>ppt_x</p:attrName>
                                        </p:attrNameLst>
                                      </p:cBhvr>
                                      <p:tavLst>
                                        <p:tav tm="0">
                                          <p:val>
                                            <p:strVal val="#ppt_x"/>
                                          </p:val>
                                        </p:tav>
                                        <p:tav tm="100000">
                                          <p:val>
                                            <p:strVal val="#ppt_x"/>
                                          </p:val>
                                        </p:tav>
                                      </p:tavLst>
                                    </p:anim>
                                    <p:anim calcmode="lin" valueType="num">
                                      <p:cBhvr additive="base">
                                        <p:cTn id="14" dur="500" fill="hold"/>
                                        <p:tgtEl>
                                          <p:spTgt spid="254"/>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2752090" y="608965"/>
            <a:ext cx="6057900" cy="64516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劳动合同变更程序</a:t>
            </a:r>
            <a:endParaRPr lang="zh-CN" altLang="en-US">
              <a:latin typeface="微软雅黑" panose="020B0503020204020204" charset="-122"/>
              <a:ea typeface="微软雅黑" panose="020B0503020204020204" charset="-122"/>
              <a:cs typeface="微软雅黑" panose="020B0503020204020204" charset="-122"/>
            </a:endParaRPr>
          </a:p>
          <a:p>
            <a:pPr algn="ctr"/>
            <a:endParaRPr lang="zh-CN" altLang="en-US">
              <a:latin typeface="微软雅黑" panose="020B0503020204020204" charset="-122"/>
              <a:ea typeface="微软雅黑" panose="020B0503020204020204" charset="-122"/>
              <a:cs typeface="微软雅黑" panose="020B0503020204020204" charset="-122"/>
            </a:endParaRPr>
          </a:p>
        </p:txBody>
      </p:sp>
      <p:pic>
        <p:nvPicPr>
          <p:cNvPr id="255" name="RL8-3.EPS" descr="id:2147512487;FounderCES"/>
          <p:cNvPicPr>
            <a:picLocks noChangeAspect="1"/>
          </p:cNvPicPr>
          <p:nvPr/>
        </p:nvPicPr>
        <p:blipFill>
          <a:blip r:embed="rId3"/>
          <a:stretch>
            <a:fillRect/>
          </a:stretch>
        </p:blipFill>
        <p:spPr>
          <a:xfrm>
            <a:off x="840740" y="1254125"/>
            <a:ext cx="5605780" cy="4533900"/>
          </a:xfrm>
          <a:prstGeom prst="rect">
            <a:avLst/>
          </a:prstGeom>
        </p:spPr>
      </p:pic>
      <p:sp>
        <p:nvSpPr>
          <p:cNvPr id="9" name="圆角矩形 8"/>
          <p:cNvSpPr/>
          <p:nvPr/>
        </p:nvSpPr>
        <p:spPr>
          <a:xfrm>
            <a:off x="7028180" y="1193165"/>
            <a:ext cx="4387215" cy="4523666"/>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劳动合同的变更,仅限于条款内容的变更,不包括合同当事人的变更。基本的程序一般分为三个步骤:</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(1)一方及时提出变更合同的要求。</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(2)对方按期做出答复。</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(3)双方达成书面协议。变更劳动合同,应当由双方协商,达成一致意见后,在劳动合同中“劳动合同变更记录”栏内填写有关变更内容。变更后的劳动合同应到劳动争议仲裁机构鉴证。</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5"/>
                                        </p:tgtEl>
                                        <p:attrNameLst>
                                          <p:attrName>style.visibility</p:attrName>
                                        </p:attrNameLst>
                                      </p:cBhvr>
                                      <p:to>
                                        <p:strVal val="visible"/>
                                      </p:to>
                                    </p:set>
                                    <p:anim calcmode="lin" valueType="num">
                                      <p:cBhvr additive="base">
                                        <p:cTn id="13" dur="500" fill="hold"/>
                                        <p:tgtEl>
                                          <p:spTgt spid="255"/>
                                        </p:tgtEl>
                                        <p:attrNameLst>
                                          <p:attrName>ppt_x</p:attrName>
                                        </p:attrNameLst>
                                      </p:cBhvr>
                                      <p:tavLst>
                                        <p:tav tm="0">
                                          <p:val>
                                            <p:strVal val="#ppt_x"/>
                                          </p:val>
                                        </p:tav>
                                        <p:tav tm="100000">
                                          <p:val>
                                            <p:strVal val="#ppt_x"/>
                                          </p:val>
                                        </p:tav>
                                      </p:tavLst>
                                    </p:anim>
                                    <p:anim calcmode="lin" valueType="num">
                                      <p:cBhvr additive="base">
                                        <p:cTn id="14" dur="500" fill="hold"/>
                                        <p:tgtEl>
                                          <p:spTgt spid="255"/>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2816860" y="603885"/>
            <a:ext cx="6057900" cy="64516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劳动合同解除程序</a:t>
            </a:r>
            <a:endParaRPr lang="zh-CN" altLang="en-US">
              <a:latin typeface="微软雅黑" panose="020B0503020204020204" charset="-122"/>
              <a:ea typeface="微软雅黑" panose="020B0503020204020204" charset="-122"/>
              <a:cs typeface="微软雅黑" panose="020B0503020204020204" charset="-122"/>
            </a:endParaRPr>
          </a:p>
          <a:p>
            <a:endParaRPr lang="zh-CN" altLang="en-US">
              <a:latin typeface="微软雅黑" panose="020B0503020204020204" charset="-122"/>
              <a:ea typeface="微软雅黑" panose="020B0503020204020204" charset="-122"/>
              <a:cs typeface="微软雅黑" panose="020B0503020204020204" charset="-122"/>
            </a:endParaRPr>
          </a:p>
        </p:txBody>
      </p:sp>
      <p:pic>
        <p:nvPicPr>
          <p:cNvPr id="256" name="RL8-4.EPS" descr="id:2147512502;FounderCES"/>
          <p:cNvPicPr>
            <a:picLocks noChangeAspect="1"/>
          </p:cNvPicPr>
          <p:nvPr/>
        </p:nvPicPr>
        <p:blipFill>
          <a:blip r:embed="rId3"/>
          <a:stretch>
            <a:fillRect/>
          </a:stretch>
        </p:blipFill>
        <p:spPr>
          <a:xfrm>
            <a:off x="355600" y="1279525"/>
            <a:ext cx="6607810" cy="4610100"/>
          </a:xfrm>
          <a:prstGeom prst="rect">
            <a:avLst/>
          </a:prstGeom>
        </p:spPr>
      </p:pic>
      <p:sp>
        <p:nvSpPr>
          <p:cNvPr id="9" name="圆角矩形 8"/>
          <p:cNvSpPr/>
          <p:nvPr/>
        </p:nvSpPr>
        <p:spPr>
          <a:xfrm>
            <a:off x="7268845" y="916940"/>
            <a:ext cx="4387215" cy="5690577"/>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(1)用人单位提前30日提出解除劳动合同的要求和方案。</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(2)合同管理员整理相关资料,包括解除劳动合同的原因、解除劳动合同信息表、劳动合同正副本、经济补偿金等。</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(3)用人单位法定代表人审批。填写解除劳动合同证明书,在解除劳动合同信息表上签字,并在劳动合同正副本上加盖作废章,对有经济补偿的予以审批。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(4)办理相关解除手续。包括合同文本正本进个人档案、保险手续、离公司手续以及将解除合同信息传递给劳动行政管理部门等。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6"/>
                                        </p:tgtEl>
                                        <p:attrNameLst>
                                          <p:attrName>style.visibility</p:attrName>
                                        </p:attrNameLst>
                                      </p:cBhvr>
                                      <p:to>
                                        <p:strVal val="visible"/>
                                      </p:to>
                                    </p:set>
                                    <p:anim calcmode="lin" valueType="num">
                                      <p:cBhvr additive="base">
                                        <p:cTn id="13" dur="500" fill="hold"/>
                                        <p:tgtEl>
                                          <p:spTgt spid="256"/>
                                        </p:tgtEl>
                                        <p:attrNameLst>
                                          <p:attrName>ppt_x</p:attrName>
                                        </p:attrNameLst>
                                      </p:cBhvr>
                                      <p:tavLst>
                                        <p:tav tm="0">
                                          <p:val>
                                            <p:strVal val="#ppt_x"/>
                                          </p:val>
                                        </p:tav>
                                        <p:tav tm="100000">
                                          <p:val>
                                            <p:strVal val="#ppt_x"/>
                                          </p:val>
                                        </p:tav>
                                      </p:tavLst>
                                    </p:anim>
                                    <p:anim calcmode="lin" valueType="num">
                                      <p:cBhvr additive="base">
                                        <p:cTn id="14" dur="500" fill="hold"/>
                                        <p:tgtEl>
                                          <p:spTgt spid="256"/>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2525395" y="614680"/>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劳动合同终止程序</a:t>
            </a:r>
          </a:p>
        </p:txBody>
      </p:sp>
      <p:pic>
        <p:nvPicPr>
          <p:cNvPr id="257" name="RL8-5.EPS" descr="id:2147512517;FounderCES"/>
          <p:cNvPicPr>
            <a:picLocks noChangeAspect="1"/>
          </p:cNvPicPr>
          <p:nvPr/>
        </p:nvPicPr>
        <p:blipFill>
          <a:blip r:embed="rId3"/>
          <a:stretch>
            <a:fillRect/>
          </a:stretch>
        </p:blipFill>
        <p:spPr>
          <a:xfrm>
            <a:off x="567055" y="1217295"/>
            <a:ext cx="7042150" cy="5046980"/>
          </a:xfrm>
          <a:prstGeom prst="rect">
            <a:avLst/>
          </a:prstGeom>
        </p:spPr>
      </p:pic>
      <p:sp>
        <p:nvSpPr>
          <p:cNvPr id="9" name="圆角矩形 8"/>
          <p:cNvSpPr/>
          <p:nvPr/>
        </p:nvSpPr>
        <p:spPr>
          <a:xfrm>
            <a:off x="7741920" y="859790"/>
            <a:ext cx="4249420" cy="6046058"/>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(1)劳动合同期满不再续签劳动合同或其他劳动合同终止的条件出现,双方当事人均可提出终止。</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(2)劳动关系专员(合同管理员)整理相关资料,包括终止劳动合同信息表、劳动合同正副本、经济补偿金等。</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(3)用人单位法定代表人审批。填写终止劳动合同证明书,在终止劳动合同信息表上签字,并在劳动合同正副本上加盖作废章,对有经济补偿的予以审批。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(4)办理相关解除手续。包括合同文本正本进个人档案、保险手续、离公司手续以及将终止合同信息传递给劳动行政管理部门等。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7"/>
                                        </p:tgtEl>
                                        <p:attrNameLst>
                                          <p:attrName>style.visibility</p:attrName>
                                        </p:attrNameLst>
                                      </p:cBhvr>
                                      <p:to>
                                        <p:strVal val="visible"/>
                                      </p:to>
                                    </p:set>
                                    <p:anim calcmode="lin" valueType="num">
                                      <p:cBhvr additive="base">
                                        <p:cTn id="13" dur="500" fill="hold"/>
                                        <p:tgtEl>
                                          <p:spTgt spid="257"/>
                                        </p:tgtEl>
                                        <p:attrNameLst>
                                          <p:attrName>ppt_x</p:attrName>
                                        </p:attrNameLst>
                                      </p:cBhvr>
                                      <p:tavLst>
                                        <p:tav tm="0">
                                          <p:val>
                                            <p:strVal val="#ppt_x"/>
                                          </p:val>
                                        </p:tav>
                                        <p:tav tm="100000">
                                          <p:val>
                                            <p:strVal val="#ppt_x"/>
                                          </p:val>
                                        </p:tav>
                                      </p:tavLst>
                                    </p:anim>
                                    <p:anim calcmode="lin" valueType="num">
                                      <p:cBhvr additive="base">
                                        <p:cTn id="14" dur="500" fill="hold"/>
                                        <p:tgtEl>
                                          <p:spTgt spid="257"/>
                                        </p:tgtEl>
                                        <p:attrNameLst>
                                          <p:attrName>ppt_y</p:attrName>
                                        </p:attrNameLst>
                                      </p:cBhvr>
                                      <p:tavLst>
                                        <p:tav tm="0">
                                          <p:val>
                                            <p:strVal val="1+#ppt_h/2"/>
                                          </p:val>
                                        </p:tav>
                                        <p:tav tm="100000">
                                          <p:val>
                                            <p:strVal val="#ppt_y"/>
                                          </p:val>
                                        </p:tav>
                                      </p:tavLst>
                                    </p:anim>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P spid="9" grpId="1" animBg="1"/>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3269615" y="635635"/>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劳动争议协商程序</a:t>
            </a:r>
          </a:p>
        </p:txBody>
      </p:sp>
      <p:sp>
        <p:nvSpPr>
          <p:cNvPr id="9" name="圆角矩形 8"/>
          <p:cNvSpPr/>
          <p:nvPr/>
        </p:nvSpPr>
        <p:spPr>
          <a:xfrm>
            <a:off x="7018020" y="1456690"/>
            <a:ext cx="4637952" cy="3756788"/>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(1)劳动关系当事人在履行劳动合同中因对劳动权利和劳动义务问题发生分歧、矛盾,劳动争议由此产生。劳动争议当事人一方填写纠纷情况表交给劳动关系专员。</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(2)劳动关系专员调查反映情况是否属实,如果确定无误,则告知双方是否需要协商,双方不愿意协商解决或协商不成功则转入劳动争议调解阶段。</a:t>
            </a:r>
          </a:p>
        </p:txBody>
      </p:sp>
      <p:pic>
        <p:nvPicPr>
          <p:cNvPr id="258" name="RL8-6.EPS" descr="id:2147512532;FounderCES"/>
          <p:cNvPicPr>
            <a:picLocks noChangeAspect="1"/>
          </p:cNvPicPr>
          <p:nvPr/>
        </p:nvPicPr>
        <p:blipFill>
          <a:blip r:embed="rId3"/>
          <a:stretch>
            <a:fillRect/>
          </a:stretch>
        </p:blipFill>
        <p:spPr>
          <a:xfrm>
            <a:off x="706755" y="1113155"/>
            <a:ext cx="5496560" cy="549910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8"/>
                                        </p:tgtEl>
                                        <p:attrNameLst>
                                          <p:attrName>style.visibility</p:attrName>
                                        </p:attrNameLst>
                                      </p:cBhvr>
                                      <p:to>
                                        <p:strVal val="visible"/>
                                      </p:to>
                                    </p:set>
                                    <p:anim calcmode="lin" valueType="num">
                                      <p:cBhvr additive="base">
                                        <p:cTn id="13" dur="500" fill="hold"/>
                                        <p:tgtEl>
                                          <p:spTgt spid="258"/>
                                        </p:tgtEl>
                                        <p:attrNameLst>
                                          <p:attrName>ppt_x</p:attrName>
                                        </p:attrNameLst>
                                      </p:cBhvr>
                                      <p:tavLst>
                                        <p:tav tm="0">
                                          <p:val>
                                            <p:strVal val="#ppt_x"/>
                                          </p:val>
                                        </p:tav>
                                        <p:tav tm="100000">
                                          <p:val>
                                            <p:strVal val="#ppt_x"/>
                                          </p:val>
                                        </p:tav>
                                      </p:tavLst>
                                    </p:anim>
                                    <p:anim calcmode="lin" valueType="num">
                                      <p:cBhvr additive="base">
                                        <p:cTn id="14" dur="500" fill="hold"/>
                                        <p:tgtEl>
                                          <p:spTgt spid="258"/>
                                        </p:tgtEl>
                                        <p:attrNameLst>
                                          <p:attrName>ppt_y</p:attrName>
                                        </p:attrNameLst>
                                      </p:cBhvr>
                                      <p:tavLst>
                                        <p:tav tm="0">
                                          <p:val>
                                            <p:strVal val="1+#ppt_h/2"/>
                                          </p:val>
                                        </p:tav>
                                        <p:tav tm="100000">
                                          <p:val>
                                            <p:strVal val="#ppt_y"/>
                                          </p:val>
                                        </p:tav>
                                      </p:tavLst>
                                    </p:anim>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P spid="9" grpId="1"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6" name="文本框 5"/>
          <p:cNvSpPr txBox="1"/>
          <p:nvPr/>
        </p:nvSpPr>
        <p:spPr>
          <a:xfrm>
            <a:off x="3242945" y="636270"/>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劳动争议调解程序</a:t>
            </a:r>
          </a:p>
        </p:txBody>
      </p:sp>
      <p:sp>
        <p:nvSpPr>
          <p:cNvPr id="9" name="圆角矩形 8"/>
          <p:cNvSpPr/>
          <p:nvPr/>
        </p:nvSpPr>
        <p:spPr>
          <a:xfrm>
            <a:off x="5874385" y="1195070"/>
            <a:ext cx="6174105" cy="5218603"/>
          </a:xfrm>
          <a:prstGeom prst="roundRect">
            <a:avLst/>
          </a:prstGeom>
          <a:ln>
            <a:solidFill>
              <a:srgbClr val="9B552C"/>
            </a:solidFill>
          </a:ln>
        </p:spPr>
        <p:txBody>
          <a:bodyPr wrap="square">
            <a:spAutoFit/>
          </a:bodyPr>
          <a:lstStyle/>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(1)对愿意通过劳动争议调解委员会调解的,双方当事人都可以自知道或应当知道其权利被侵害之日起的30日内,以书面的形式向调解委员会提出申请,并填写劳动争议调解申请书。</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(2)劳动争议调解委员会主任或调解员主持调解会议,到员工所在部门取证,部门经理确定纠纷情况,并签署部门处理意见。</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(3)劳动争议调解委员会对所得资料进行分类整理。情况不属实,劳动争议调解委员会将情况反馈给员工和劳动关系专员。如判断是一般争议,则与员工及部门面谈,寻求解决办法,达成一致意见后,三方在人事纠纷处理表上签署意见,纠纷处理表一式四份,工会、人力资源部、员工、劳动争议调解委员会各一份。</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(4)劳动争议调解委员会调解不成的,即双方达不成协议、调解期限届满而不能结案或调解协议送达后当事人反悔三种情况,则提请当地劳动争议仲裁委员会仲裁。</a:t>
            </a:r>
          </a:p>
        </p:txBody>
      </p:sp>
      <p:pic>
        <p:nvPicPr>
          <p:cNvPr id="259" name="RL8-7.EPS" descr="id:2147512547;FounderCES"/>
          <p:cNvPicPr>
            <a:picLocks noChangeAspect="1"/>
          </p:cNvPicPr>
          <p:nvPr/>
        </p:nvPicPr>
        <p:blipFill>
          <a:blip r:embed="rId3"/>
          <a:stretch>
            <a:fillRect/>
          </a:stretch>
        </p:blipFill>
        <p:spPr>
          <a:xfrm>
            <a:off x="394335" y="1339215"/>
            <a:ext cx="5370830" cy="460883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259"/>
                                        </p:tgtEl>
                                        <p:attrNameLst>
                                          <p:attrName>style.visibility</p:attrName>
                                        </p:attrNameLst>
                                      </p:cBhvr>
                                      <p:to>
                                        <p:strVal val="visible"/>
                                      </p:to>
                                    </p:set>
                                    <p:animEffect transition="in" filter="wipe(left)">
                                      <p:cBhvr>
                                        <p:cTn id="13" dur="500"/>
                                        <p:tgtEl>
                                          <p:spTgt spid="259"/>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bldLvl="0" animBg="1"/>
      <p:bldP spid="9" grpId="1" animBg="1"/>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9" name="圆角矩形 8"/>
          <p:cNvSpPr/>
          <p:nvPr/>
        </p:nvSpPr>
        <p:spPr>
          <a:xfrm>
            <a:off x="608965" y="4409440"/>
            <a:ext cx="10633075" cy="2319681"/>
          </a:xfrm>
          <a:prstGeom prst="roundRect">
            <a:avLst/>
          </a:prstGeom>
          <a:ln>
            <a:solidFill>
              <a:srgbClr val="9B552C"/>
            </a:solidFill>
          </a:ln>
        </p:spPr>
        <p:txBody>
          <a:bodyPr wrap="square">
            <a:spAutoFit/>
          </a:bodyPr>
          <a:lstStyle/>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(1)劳动争议发生后,当事人申请仲裁,应依法向仲裁委员会提交仲裁申诉书,并填写立案审批表报劳动争议仲裁委员会负责人审批,审批应在填表5日内作出决定。</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(2)劳动争议仲裁委员会组成仲裁庭或指定仲裁员,审阅案件材料,进行必要的调查取证,公正裁决。</a:t>
            </a:r>
          </a:p>
          <a:p>
            <a:pPr indent="266700" algn="l">
              <a:lnSpc>
                <a:spcPct val="150000"/>
              </a:lnSpc>
              <a:spcAft>
                <a:spcPts val="0"/>
              </a:spcAft>
            </a:pPr>
            <a:r>
              <a:rPr sz="1400" dirty="0">
                <a:latin typeface="微软雅黑" panose="020B0503020204020204" charset="-122"/>
                <a:ea typeface="微软雅黑" panose="020B0503020204020204" charset="-122"/>
                <a:cs typeface="微软雅黑" panose="020B0503020204020204" charset="-122"/>
                <a:sym typeface="+mn-ea"/>
              </a:rPr>
              <a:t>(3)劳动争议仲裁委员会制作仲裁调解书,一经送达当事人且当事人不反悔的,即发生法律效力;仲裁裁决书自双方当事人收到之日起的15日内不向人民法院起诉的,即发生法律效力。当事人如果不服从仲裁裁决,则进入劳动争议诉讼程序。</a:t>
            </a:r>
          </a:p>
        </p:txBody>
      </p:sp>
      <p:sp>
        <p:nvSpPr>
          <p:cNvPr id="6" name="文本框 5"/>
          <p:cNvSpPr txBox="1"/>
          <p:nvPr/>
        </p:nvSpPr>
        <p:spPr>
          <a:xfrm>
            <a:off x="3391535" y="526415"/>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劳动争议仲裁程序</a:t>
            </a:r>
          </a:p>
        </p:txBody>
      </p:sp>
      <p:pic>
        <p:nvPicPr>
          <p:cNvPr id="260" name="RL8-8.EPS" descr="id:2147512562;FounderCES"/>
          <p:cNvPicPr>
            <a:picLocks noChangeAspect="1"/>
          </p:cNvPicPr>
          <p:nvPr/>
        </p:nvPicPr>
        <p:blipFill>
          <a:blip r:embed="rId3"/>
          <a:stretch>
            <a:fillRect/>
          </a:stretch>
        </p:blipFill>
        <p:spPr>
          <a:xfrm>
            <a:off x="2959735" y="1140460"/>
            <a:ext cx="6272530" cy="326898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0"/>
                                        </p:tgtEl>
                                        <p:attrNameLst>
                                          <p:attrName>style.visibility</p:attrName>
                                        </p:attrNameLst>
                                      </p:cBhvr>
                                      <p:to>
                                        <p:strVal val="visible"/>
                                      </p:to>
                                    </p:set>
                                    <p:anim calcmode="lin" valueType="num">
                                      <p:cBhvr additive="base">
                                        <p:cTn id="13" dur="500" fill="hold"/>
                                        <p:tgtEl>
                                          <p:spTgt spid="260"/>
                                        </p:tgtEl>
                                        <p:attrNameLst>
                                          <p:attrName>ppt_x</p:attrName>
                                        </p:attrNameLst>
                                      </p:cBhvr>
                                      <p:tavLst>
                                        <p:tav tm="0">
                                          <p:val>
                                            <p:strVal val="#ppt_x"/>
                                          </p:val>
                                        </p:tav>
                                        <p:tav tm="100000">
                                          <p:val>
                                            <p:strVal val="#ppt_x"/>
                                          </p:val>
                                        </p:tav>
                                      </p:tavLst>
                                    </p:anim>
                                    <p:anim calcmode="lin" valueType="num">
                                      <p:cBhvr additive="base">
                                        <p:cTn id="14" dur="500" fill="hold"/>
                                        <p:tgtEl>
                                          <p:spTgt spid="26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P spid="6" grpId="0"/>
      <p:bldP spid="6" grpId="1"/>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劳动关系管理流程</a:t>
            </a:r>
          </a:p>
        </p:txBody>
      </p:sp>
      <p:sp>
        <p:nvSpPr>
          <p:cNvPr id="9" name="圆角矩形 8"/>
          <p:cNvSpPr/>
          <p:nvPr/>
        </p:nvSpPr>
        <p:spPr>
          <a:xfrm>
            <a:off x="630555" y="4288155"/>
            <a:ext cx="10633075" cy="2011240"/>
          </a:xfrm>
          <a:prstGeom prst="round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(1)当事人对劳动争议仲裁裁决不服的,自收到裁决书之日起15日内,可以向人民法院起诉;期满不起诉的,裁决书即发生法律效力。</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(2)人民法院依照民事诉讼程序,依法对劳动争议案件进行审理。这是劳动争议的最终程序,它通过司法程序保证了劳动争议的最终彻底解决。</a:t>
            </a:r>
          </a:p>
        </p:txBody>
      </p:sp>
      <p:sp>
        <p:nvSpPr>
          <p:cNvPr id="6" name="文本框 5"/>
          <p:cNvSpPr txBox="1"/>
          <p:nvPr/>
        </p:nvSpPr>
        <p:spPr>
          <a:xfrm>
            <a:off x="3283585" y="628015"/>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劳动争议诉讼程序</a:t>
            </a:r>
          </a:p>
        </p:txBody>
      </p:sp>
      <p:pic>
        <p:nvPicPr>
          <p:cNvPr id="261" name="RL8-9.EPS" descr="id:2147512577;FounderCES"/>
          <p:cNvPicPr>
            <a:picLocks noChangeAspect="1"/>
          </p:cNvPicPr>
          <p:nvPr/>
        </p:nvPicPr>
        <p:blipFill>
          <a:blip r:embed="rId3"/>
          <a:stretch>
            <a:fillRect/>
          </a:stretch>
        </p:blipFill>
        <p:spPr>
          <a:xfrm>
            <a:off x="1624965" y="1294130"/>
            <a:ext cx="8942705" cy="256857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61"/>
                                        </p:tgtEl>
                                        <p:attrNameLst>
                                          <p:attrName>style.visibility</p:attrName>
                                        </p:attrNameLst>
                                      </p:cBhvr>
                                      <p:to>
                                        <p:strVal val="visible"/>
                                      </p:to>
                                    </p:set>
                                    <p:anim calcmode="lin" valueType="num">
                                      <p:cBhvr additive="base">
                                        <p:cTn id="13" dur="500" fill="hold"/>
                                        <p:tgtEl>
                                          <p:spTgt spid="261"/>
                                        </p:tgtEl>
                                        <p:attrNameLst>
                                          <p:attrName>ppt_x</p:attrName>
                                        </p:attrNameLst>
                                      </p:cBhvr>
                                      <p:tavLst>
                                        <p:tav tm="0">
                                          <p:val>
                                            <p:strVal val="#ppt_x"/>
                                          </p:val>
                                        </p:tav>
                                        <p:tav tm="100000">
                                          <p:val>
                                            <p:strVal val="#ppt_x"/>
                                          </p:val>
                                        </p:tav>
                                      </p:tavLst>
                                    </p:anim>
                                    <p:anim calcmode="lin" valueType="num">
                                      <p:cBhvr additive="base">
                                        <p:cTn id="14" dur="500" fill="hold"/>
                                        <p:tgtEl>
                                          <p:spTgt spid="261"/>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P spid="6" grpId="0"/>
      <p:bldP spid="6" grpId="1"/>
    </p:bldLst>
  </p:timing>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劳动合同订立的原则</a:t>
            </a:r>
          </a:p>
        </p:txBody>
      </p:sp>
      <p:cxnSp>
        <p:nvCxnSpPr>
          <p:cNvPr id="4" name="直接连接符 3"/>
          <p:cNvCxnSpPr/>
          <p:nvPr>
            <p:custDataLst>
              <p:tags r:id="rId2"/>
            </p:custDataLst>
          </p:nvPr>
        </p:nvCxnSpPr>
        <p:spPr>
          <a:xfrm>
            <a:off x="4538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5589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3801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1778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4286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5803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b="1" dirty="0">
                  <a:latin typeface="微软雅黑" panose="020B0503020204020204" charset="-122"/>
                  <a:ea typeface="微软雅黑" panose="020B0503020204020204" charset="-122"/>
                  <a:cs typeface="微软雅黑" panose="020B0503020204020204" charset="-122"/>
                </a:rPr>
                <a:t>合法原则</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5803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b="1" dirty="0">
                  <a:latin typeface="微软雅黑" panose="020B0503020204020204" charset="-122"/>
                  <a:ea typeface="微软雅黑" panose="020B0503020204020204" charset="-122"/>
                  <a:cs typeface="微软雅黑" panose="020B0503020204020204" charset="-122"/>
                </a:rPr>
                <a:t>公平原则</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5793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b="1" dirty="0">
                  <a:latin typeface="微软雅黑" panose="020B0503020204020204" charset="-122"/>
                  <a:ea typeface="微软雅黑" panose="020B0503020204020204" charset="-122"/>
                  <a:cs typeface="微软雅黑" panose="020B0503020204020204" charset="-122"/>
                </a:rPr>
                <a:t>平等自愿</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5793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b="1" dirty="0">
                  <a:latin typeface="微软雅黑" panose="020B0503020204020204" charset="-122"/>
                  <a:ea typeface="微软雅黑" panose="020B0503020204020204" charset="-122"/>
                  <a:cs typeface="微软雅黑" panose="020B0503020204020204" charset="-122"/>
                </a:rPr>
                <a:t>协商一致</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5793740" y="5272405"/>
            <a:ext cx="6007664" cy="546100"/>
            <a:chOff x="9026" y="2744"/>
            <a:chExt cx="8099" cy="860"/>
          </a:xfrm>
        </p:grpSpPr>
        <p:sp>
          <p:nvSpPr>
            <p:cNvPr id="63" name="文本框 62"/>
            <p:cNvSpPr txBox="1"/>
            <p:nvPr>
              <p:custDataLst>
                <p:tags r:id="rId7"/>
              </p:custDataLst>
            </p:nvPr>
          </p:nvSpPr>
          <p:spPr>
            <a:xfrm>
              <a:off x="9963" y="2744"/>
              <a:ext cx="7162" cy="855"/>
            </a:xfrm>
            <a:prstGeom prst="rect">
              <a:avLst/>
            </a:prstGeom>
            <a:noFill/>
          </p:spPr>
          <p:txBody>
            <a:bodyPr wrap="square" rtlCol="0" anchor="ctr">
              <a:noAutofit/>
            </a:bodyPr>
            <a:lstStyle/>
            <a:p>
              <a:r>
                <a:rPr lang="zh-CN" altLang="zh-CN" sz="1600" b="1" dirty="0">
                  <a:latin typeface="微软雅黑" panose="020B0503020204020204" charset="-122"/>
                  <a:ea typeface="微软雅黑" panose="020B0503020204020204" charset="-122"/>
                  <a:cs typeface="微软雅黑" panose="020B0503020204020204" charset="-122"/>
                </a:rPr>
                <a:t>诚实信用</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955800" y="3573780"/>
            <a:ext cx="1662430" cy="64516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rPr>
              <a:t>劳动合同订立的原则</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par>
                          <p:cTn id="37" fill="hold">
                            <p:stCondLst>
                              <p:cond delay="0"/>
                            </p:stCondLst>
                            <p:childTnLst>
                              <p:par>
                                <p:cTn id="38" presetID="42" presetClass="entr" presetSubtype="0" fill="hold" nodeType="after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1000"/>
                                        <p:tgtEl>
                                          <p:spTgt spid="40"/>
                                        </p:tgtEl>
                                      </p:cBhvr>
                                    </p:animEffect>
                                    <p:anim calcmode="lin" valueType="num">
                                      <p:cBhvr>
                                        <p:cTn id="41" dur="1000" fill="hold"/>
                                        <p:tgtEl>
                                          <p:spTgt spid="40"/>
                                        </p:tgtEl>
                                        <p:attrNameLst>
                                          <p:attrName>ppt_x</p:attrName>
                                        </p:attrNameLst>
                                      </p:cBhvr>
                                      <p:tavLst>
                                        <p:tav tm="0">
                                          <p:val>
                                            <p:strVal val="#ppt_x"/>
                                          </p:val>
                                        </p:tav>
                                        <p:tav tm="100000">
                                          <p:val>
                                            <p:strVal val="#ppt_x"/>
                                          </p:val>
                                        </p:tav>
                                      </p:tavLst>
                                    </p:anim>
                                    <p:anim calcmode="lin" valueType="num">
                                      <p:cBhvr>
                                        <p:cTn id="42" dur="1000" fill="hold"/>
                                        <p:tgtEl>
                                          <p:spTgt spid="40"/>
                                        </p:tgtEl>
                                        <p:attrNameLst>
                                          <p:attrName>ppt_y</p:attrName>
                                        </p:attrNameLst>
                                      </p:cBhvr>
                                      <p:tavLst>
                                        <p:tav tm="0">
                                          <p:val>
                                            <p:strVal val="#ppt_y+.1"/>
                                          </p:val>
                                        </p:tav>
                                        <p:tav tm="100000">
                                          <p:val>
                                            <p:strVal val="#ppt_y"/>
                                          </p:val>
                                        </p:tav>
                                      </p:tavLst>
                                    </p:anim>
                                  </p:childTnLst>
                                </p:cTn>
                              </p:par>
                            </p:childTnLst>
                          </p:cTn>
                        </p:par>
                        <p:par>
                          <p:cTn id="43" fill="hold">
                            <p:stCondLst>
                              <p:cond delay="1000"/>
                            </p:stCondLst>
                            <p:childTnLst>
                              <p:par>
                                <p:cTn id="44" presetID="42" presetClass="entr" presetSubtype="0"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fade">
                                      <p:cBhvr>
                                        <p:cTn id="46" dur="1000"/>
                                        <p:tgtEl>
                                          <p:spTgt spid="48"/>
                                        </p:tgtEl>
                                      </p:cBhvr>
                                    </p:animEffect>
                                    <p:anim calcmode="lin" valueType="num">
                                      <p:cBhvr>
                                        <p:cTn id="47" dur="1000" fill="hold"/>
                                        <p:tgtEl>
                                          <p:spTgt spid="48"/>
                                        </p:tgtEl>
                                        <p:attrNameLst>
                                          <p:attrName>ppt_x</p:attrName>
                                        </p:attrNameLst>
                                      </p:cBhvr>
                                      <p:tavLst>
                                        <p:tav tm="0">
                                          <p:val>
                                            <p:strVal val="#ppt_x"/>
                                          </p:val>
                                        </p:tav>
                                        <p:tav tm="100000">
                                          <p:val>
                                            <p:strVal val="#ppt_x"/>
                                          </p:val>
                                        </p:tav>
                                      </p:tavLst>
                                    </p:anim>
                                    <p:anim calcmode="lin" valueType="num">
                                      <p:cBhvr>
                                        <p:cTn id="48" dur="1000" fill="hold"/>
                                        <p:tgtEl>
                                          <p:spTgt spid="48"/>
                                        </p:tgtEl>
                                        <p:attrNameLst>
                                          <p:attrName>ppt_y</p:attrName>
                                        </p:attrNameLst>
                                      </p:cBhvr>
                                      <p:tavLst>
                                        <p:tav tm="0">
                                          <p:val>
                                            <p:strVal val="#ppt_y+.1"/>
                                          </p:val>
                                        </p:tav>
                                        <p:tav tm="100000">
                                          <p:val>
                                            <p:strVal val="#ppt_y"/>
                                          </p:val>
                                        </p:tav>
                                      </p:tavLst>
                                    </p:anim>
                                  </p:childTnLst>
                                </p:cTn>
                              </p:par>
                            </p:childTnLst>
                          </p:cTn>
                        </p:par>
                        <p:par>
                          <p:cTn id="49" fill="hold">
                            <p:stCondLst>
                              <p:cond delay="2000"/>
                            </p:stCondLst>
                            <p:childTnLst>
                              <p:par>
                                <p:cTn id="50" presetID="42" presetClass="entr" presetSubtype="0" fill="hold"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fade">
                                      <p:cBhvr>
                                        <p:cTn id="52" dur="1000"/>
                                        <p:tgtEl>
                                          <p:spTgt spid="55"/>
                                        </p:tgtEl>
                                      </p:cBhvr>
                                    </p:animEffect>
                                    <p:anim calcmode="lin" valueType="num">
                                      <p:cBhvr>
                                        <p:cTn id="53" dur="1000" fill="hold"/>
                                        <p:tgtEl>
                                          <p:spTgt spid="55"/>
                                        </p:tgtEl>
                                        <p:attrNameLst>
                                          <p:attrName>ppt_x</p:attrName>
                                        </p:attrNameLst>
                                      </p:cBhvr>
                                      <p:tavLst>
                                        <p:tav tm="0">
                                          <p:val>
                                            <p:strVal val="#ppt_x"/>
                                          </p:val>
                                        </p:tav>
                                        <p:tav tm="100000">
                                          <p:val>
                                            <p:strVal val="#ppt_x"/>
                                          </p:val>
                                        </p:tav>
                                      </p:tavLst>
                                    </p:anim>
                                    <p:anim calcmode="lin" valueType="num">
                                      <p:cBhvr>
                                        <p:cTn id="54" dur="1000" fill="hold"/>
                                        <p:tgtEl>
                                          <p:spTgt spid="55"/>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42" presetClass="entr" presetSubtype="0" fill="hold" nodeType="afterEffect">
                                  <p:stCondLst>
                                    <p:cond delay="0"/>
                                  </p:stCondLst>
                                  <p:childTnLst>
                                    <p:set>
                                      <p:cBhvr>
                                        <p:cTn id="57" dur="1" fill="hold">
                                          <p:stCondLst>
                                            <p:cond delay="0"/>
                                          </p:stCondLst>
                                        </p:cTn>
                                        <p:tgtEl>
                                          <p:spTgt spid="62"/>
                                        </p:tgtEl>
                                        <p:attrNameLst>
                                          <p:attrName>style.visibility</p:attrName>
                                        </p:attrNameLst>
                                      </p:cBhvr>
                                      <p:to>
                                        <p:strVal val="visible"/>
                                      </p:to>
                                    </p:set>
                                    <p:animEffect transition="in" filter="fade">
                                      <p:cBhvr>
                                        <p:cTn id="58" dur="1000"/>
                                        <p:tgtEl>
                                          <p:spTgt spid="62"/>
                                        </p:tgtEl>
                                      </p:cBhvr>
                                    </p:animEffect>
                                    <p:anim calcmode="lin" valueType="num">
                                      <p:cBhvr>
                                        <p:cTn id="59" dur="1000" fill="hold"/>
                                        <p:tgtEl>
                                          <p:spTgt spid="62"/>
                                        </p:tgtEl>
                                        <p:attrNameLst>
                                          <p:attrName>ppt_x</p:attrName>
                                        </p:attrNameLst>
                                      </p:cBhvr>
                                      <p:tavLst>
                                        <p:tav tm="0">
                                          <p:val>
                                            <p:strVal val="#ppt_x"/>
                                          </p:val>
                                        </p:tav>
                                        <p:tav tm="100000">
                                          <p:val>
                                            <p:strVal val="#ppt_x"/>
                                          </p:val>
                                        </p:tav>
                                      </p:tavLst>
                                    </p:anim>
                                    <p:anim calcmode="lin" valueType="num">
                                      <p:cBhvr>
                                        <p:cTn id="60"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订立劳动合同的程序</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859790" y="2051685"/>
            <a:ext cx="3660140" cy="1322070"/>
          </a:xfrm>
          <a:prstGeom prst="rect">
            <a:avLst/>
          </a:prstGeom>
        </p:spPr>
        <p:txBody>
          <a:bodyPr wrap="square">
            <a:spAutoFit/>
          </a:bodyPr>
          <a:lstStyle/>
          <a:p>
            <a:r>
              <a:rPr lang="zh-CN" altLang="zh-CN" sz="1600" b="1" dirty="0">
                <a:latin typeface="微软雅黑" panose="020B0503020204020204" charset="-122"/>
                <a:ea typeface="微软雅黑" panose="020B0503020204020204" charset="-122"/>
              </a:rPr>
              <a:t>提出要约：</a:t>
            </a:r>
            <a:r>
              <a:rPr lang="zh-CN" altLang="zh-CN" sz="1600" dirty="0">
                <a:latin typeface="微软雅黑" panose="020B0503020204020204" charset="-122"/>
                <a:ea typeface="微软雅黑" panose="020B0503020204020204" charset="-122"/>
              </a:rPr>
              <a:t>通常情况下,要约方为用人单位。用人单位通过招聘启事、职业介绍机构的招聘登记形式提出要约。要约方也可以是劳动者。劳动者通过求职信、求职登记等提出要约。</a:t>
            </a:r>
          </a:p>
        </p:txBody>
      </p:sp>
      <p:sp>
        <p:nvSpPr>
          <p:cNvPr id="11" name="矩形 10"/>
          <p:cNvSpPr/>
          <p:nvPr/>
        </p:nvSpPr>
        <p:spPr>
          <a:xfrm>
            <a:off x="859790" y="3760470"/>
            <a:ext cx="3771900" cy="2061210"/>
          </a:xfrm>
          <a:prstGeom prst="rect">
            <a:avLst/>
          </a:prstGeom>
        </p:spPr>
        <p:txBody>
          <a:bodyPr wrap="square">
            <a:spAutoFit/>
          </a:bodyPr>
          <a:lstStyle/>
          <a:p>
            <a:r>
              <a:rPr lang="zh-CN" altLang="zh-CN" sz="1600" b="1" dirty="0">
                <a:latin typeface="微软雅黑" panose="020B0503020204020204" charset="-122"/>
                <a:ea typeface="微软雅黑" panose="020B0503020204020204" charset="-122"/>
              </a:rPr>
              <a:t>相互协商：</a:t>
            </a:r>
            <a:r>
              <a:rPr lang="zh-CN" altLang="zh-CN" sz="1600" dirty="0">
                <a:latin typeface="微软雅黑" panose="020B0503020204020204" charset="-122"/>
                <a:ea typeface="微软雅黑" panose="020B0503020204020204" charset="-122"/>
              </a:rPr>
              <a:t>提出要约之后,被要约方与要约方就订立合同的建议和要求进行平等协商。双方协商以用人单位草拟的劳动合同文本作为协商的基础。草拟的劳动合同文本规定双方的权利和义务,在双方各自的权利和义务达成一致后,协商即告结束。</a:t>
            </a:r>
          </a:p>
          <a:p>
            <a:endParaRPr lang="zh-CN" altLang="zh-CN" sz="1600" dirty="0">
              <a:latin typeface="微软雅黑" panose="020B0503020204020204" charset="-122"/>
              <a:ea typeface="微软雅黑" panose="020B0503020204020204" charset="-122"/>
            </a:endParaRPr>
          </a:p>
        </p:txBody>
      </p:sp>
      <p:sp>
        <p:nvSpPr>
          <p:cNvPr id="13" name="矩形 12"/>
          <p:cNvSpPr/>
          <p:nvPr/>
        </p:nvSpPr>
        <p:spPr>
          <a:xfrm>
            <a:off x="8031636" y="3101458"/>
            <a:ext cx="3100196" cy="1568450"/>
          </a:xfrm>
          <a:prstGeom prst="rect">
            <a:avLst/>
          </a:prstGeom>
        </p:spPr>
        <p:txBody>
          <a:bodyPr wrap="square">
            <a:spAutoFit/>
          </a:bodyPr>
          <a:lstStyle/>
          <a:p>
            <a:r>
              <a:rPr lang="zh-CN" altLang="zh-CN" sz="1600" b="1" dirty="0">
                <a:latin typeface="微软雅黑" panose="020B0503020204020204" charset="-122"/>
                <a:ea typeface="微软雅黑" panose="020B0503020204020204" charset="-122"/>
              </a:rPr>
              <a:t>双方签约：</a:t>
            </a:r>
            <a:r>
              <a:rPr lang="zh-CN" altLang="zh-CN" sz="1600" dirty="0">
                <a:latin typeface="微软雅黑" panose="020B0503020204020204" charset="-122"/>
                <a:ea typeface="微软雅黑" panose="020B0503020204020204" charset="-122"/>
              </a:rPr>
              <a:t>劳动合同要在双方介绍各自的实际情况的基础上签订。就劳动合同的内容取得一致意见后,双方签名、盖章。用人单位要盖法人章或劳动合同专用章,而劳动者须本人签名或盖章。</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认识人力资源规划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人力资源规划的程序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人力资源预测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人力资源供需的平衡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模块二　人力资源规划</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1924"/>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无效劳动合同</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1625600" y="1795145"/>
            <a:ext cx="2928620" cy="92202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劳动合同因违反国家法律、行政法规的强制性规定而无效。</a:t>
            </a:r>
            <a:endParaRPr lang="zh-CN" altLang="zh-CN" sz="1600" dirty="0">
              <a:latin typeface="微软雅黑" panose="020B0503020204020204" charset="-122"/>
              <a:ea typeface="微软雅黑" panose="020B0503020204020204" charset="-122"/>
            </a:endParaRPr>
          </a:p>
        </p:txBody>
      </p:sp>
      <p:sp>
        <p:nvSpPr>
          <p:cNvPr id="11" name="矩形 10"/>
          <p:cNvSpPr/>
          <p:nvPr/>
        </p:nvSpPr>
        <p:spPr>
          <a:xfrm>
            <a:off x="1626235" y="3956685"/>
            <a:ext cx="2933700" cy="64516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订立劳动合同因采取欺诈、胁迫等手段而无效。</a:t>
            </a:r>
            <a:endParaRPr lang="zh-CN" altLang="zh-CN" sz="1600" dirty="0">
              <a:latin typeface="微软雅黑" panose="020B0503020204020204" charset="-122"/>
              <a:ea typeface="微软雅黑" panose="020B0503020204020204" charset="-122"/>
            </a:endParaRPr>
          </a:p>
        </p:txBody>
      </p:sp>
      <p:sp>
        <p:nvSpPr>
          <p:cNvPr id="13" name="矩形 12"/>
          <p:cNvSpPr/>
          <p:nvPr/>
        </p:nvSpPr>
        <p:spPr>
          <a:xfrm>
            <a:off x="8031636" y="3101458"/>
            <a:ext cx="3100196" cy="92202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用人单位免除自己的法定责任、排除劳动者权利的劳动合同无效。</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58260"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劳动合同的变更</a:t>
            </a:r>
          </a:p>
        </p:txBody>
      </p:sp>
      <p:sp>
        <p:nvSpPr>
          <p:cNvPr id="27" name="文本框 12"/>
          <p:cNvSpPr/>
          <p:nvPr/>
        </p:nvSpPr>
        <p:spPr bwMode="auto">
          <a:xfrm>
            <a:off x="4792498" y="3365645"/>
            <a:ext cx="1435089" cy="1436989"/>
          </a:xfrm>
          <a:custGeom>
            <a:avLst/>
            <a:gdLst>
              <a:gd name="T0" fmla="*/ 0 w 1302418"/>
              <a:gd name="T1" fmla="*/ 0 h 1302419"/>
              <a:gd name="T2" fmla="*/ 1302418 w 1302418"/>
              <a:gd name="T3" fmla="*/ 1302419 h 1302419"/>
            </a:gdLst>
            <a:ahLst/>
            <a:cxnLst/>
            <a:rect l="T0" t="T1" r="T2" b="T3"/>
            <a:pathLst>
              <a:path w="1302418" h="1302419">
                <a:moveTo>
                  <a:pt x="0" y="0"/>
                </a:moveTo>
                <a:lnTo>
                  <a:pt x="325500" y="106"/>
                </a:lnTo>
                <a:lnTo>
                  <a:pt x="244151" y="81454"/>
                </a:lnTo>
                <a:lnTo>
                  <a:pt x="406953" y="244256"/>
                </a:lnTo>
                <a:lnTo>
                  <a:pt x="650999" y="211"/>
                </a:lnTo>
                <a:lnTo>
                  <a:pt x="895202" y="244414"/>
                </a:lnTo>
                <a:lnTo>
                  <a:pt x="1057899" y="81717"/>
                </a:lnTo>
                <a:lnTo>
                  <a:pt x="976498" y="316"/>
                </a:lnTo>
                <a:lnTo>
                  <a:pt x="1301997" y="422"/>
                </a:lnTo>
                <a:lnTo>
                  <a:pt x="1302102" y="325921"/>
                </a:lnTo>
                <a:lnTo>
                  <a:pt x="1220701" y="244520"/>
                </a:lnTo>
                <a:lnTo>
                  <a:pt x="1058004" y="407217"/>
                </a:lnTo>
                <a:lnTo>
                  <a:pt x="1302208" y="651420"/>
                </a:lnTo>
                <a:lnTo>
                  <a:pt x="1058162" y="895466"/>
                </a:lnTo>
                <a:lnTo>
                  <a:pt x="1220964" y="1058268"/>
                </a:lnTo>
                <a:lnTo>
                  <a:pt x="1302313" y="976919"/>
                </a:lnTo>
                <a:lnTo>
                  <a:pt x="1302418" y="1302419"/>
                </a:lnTo>
                <a:lnTo>
                  <a:pt x="976919" y="1302313"/>
                </a:lnTo>
                <a:lnTo>
                  <a:pt x="1058267" y="1220965"/>
                </a:lnTo>
                <a:lnTo>
                  <a:pt x="895465" y="1058163"/>
                </a:lnTo>
                <a:lnTo>
                  <a:pt x="651420" y="1302208"/>
                </a:lnTo>
                <a:lnTo>
                  <a:pt x="407216" y="1058005"/>
                </a:lnTo>
                <a:lnTo>
                  <a:pt x="244519" y="1220702"/>
                </a:lnTo>
                <a:lnTo>
                  <a:pt x="325921" y="1302103"/>
                </a:lnTo>
                <a:lnTo>
                  <a:pt x="421" y="1301998"/>
                </a:lnTo>
                <a:lnTo>
                  <a:pt x="316" y="976498"/>
                </a:lnTo>
                <a:lnTo>
                  <a:pt x="81717" y="1057899"/>
                </a:lnTo>
                <a:lnTo>
                  <a:pt x="244414" y="895202"/>
                </a:lnTo>
                <a:lnTo>
                  <a:pt x="210" y="650999"/>
                </a:lnTo>
                <a:lnTo>
                  <a:pt x="244256" y="406953"/>
                </a:lnTo>
                <a:lnTo>
                  <a:pt x="81454" y="244151"/>
                </a:lnTo>
                <a:lnTo>
                  <a:pt x="105" y="325500"/>
                </a:lnTo>
                <a:lnTo>
                  <a:pt x="0" y="0"/>
                </a:lnTo>
                <a:close/>
              </a:path>
            </a:pathLst>
          </a:custGeom>
          <a:solidFill>
            <a:srgbClr val="0070C0"/>
          </a:solidFill>
          <a:ln>
            <a:noFill/>
          </a:ln>
        </p:spPr>
        <p:txBody>
          <a:bodyPr lIns="0" tIns="0" rIns="0" bIns="0" anchor="ctr"/>
          <a:lstStyle/>
          <a:p>
            <a:pPr algn="ctr" eaLnBrk="1" hangingPunct="1"/>
            <a:endParaRPr lang="zh-CN" altLang="en-US" sz="1800">
              <a:solidFill>
                <a:schemeClr val="bg1"/>
              </a:solidFill>
              <a:latin typeface="微软雅黑" panose="020B0503020204020204" charset="-122"/>
              <a:ea typeface="微软雅黑" panose="020B0503020204020204" charset="-122"/>
            </a:endParaRPr>
          </a:p>
        </p:txBody>
      </p:sp>
      <p:sp>
        <p:nvSpPr>
          <p:cNvPr id="28" name="TextBox 27"/>
          <p:cNvSpPr txBox="1"/>
          <p:nvPr/>
        </p:nvSpPr>
        <p:spPr>
          <a:xfrm>
            <a:off x="6827520" y="2367280"/>
            <a:ext cx="4700270" cy="1218565"/>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(3)劳动者方面的原因。</a:t>
            </a:r>
            <a:r>
              <a:rPr lang="zh-CN" altLang="en-US" sz="1400" dirty="0">
                <a:solidFill>
                  <a:schemeClr val="tx1">
                    <a:lumMod val="85000"/>
                    <a:lumOff val="15000"/>
                  </a:schemeClr>
                </a:solidFill>
                <a:latin typeface="微软雅黑" panose="020B0503020204020204" charset="-122"/>
                <a:ea typeface="微软雅黑" panose="020B0503020204020204" charset="-122"/>
              </a:rPr>
              <a:t>如劳动者的身体健康状况发生变化、劳动能力部分丧失、所在岗位与其职业技能不相适应、职业技能提高了一定等级等,造成原劳动合同不能履行或者如果继续履行原合同规定的义务对劳动者明显不公平。</a:t>
            </a:r>
          </a:p>
        </p:txBody>
      </p:sp>
      <p:sp>
        <p:nvSpPr>
          <p:cNvPr id="30" name="TextBox 29"/>
          <p:cNvSpPr txBox="1"/>
          <p:nvPr/>
        </p:nvSpPr>
        <p:spPr>
          <a:xfrm>
            <a:off x="6722110" y="3940175"/>
            <a:ext cx="4805045" cy="2616200"/>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(4)客观方面的原因。</a:t>
            </a:r>
            <a:r>
              <a:rPr lang="zh-CN" altLang="en-US" sz="1400" dirty="0">
                <a:solidFill>
                  <a:schemeClr val="tx1">
                    <a:lumMod val="85000"/>
                    <a:lumOff val="15000"/>
                  </a:schemeClr>
                </a:solidFill>
                <a:latin typeface="微软雅黑" panose="020B0503020204020204" charset="-122"/>
                <a:ea typeface="微软雅黑" panose="020B0503020204020204" charset="-122"/>
              </a:rPr>
              <a:t>这种客观原因的出现使得当事人原来在劳动合同中约定的权利义务的履行成为不必要或者不可能。这时应当允许当事人对劳动合同有关内容进行变更。主要有:1)由于不可抗力的发生,使得原来合同的履行成为不可能或者失去意义。不可抗力是指当事人所不能预见、不能避免并不能克服的客观情况,如自然灾害、意外事故、战争等。2)由于物价大幅度上升等客观经济情况变化,致使劳动合同的履行会花费太大代价而失去经济上的价值。这是民法的情势变更原则在劳动合同履行中的运用。</a:t>
            </a:r>
          </a:p>
        </p:txBody>
      </p:sp>
      <p:sp>
        <p:nvSpPr>
          <p:cNvPr id="31" name="TextBox 30"/>
          <p:cNvSpPr txBox="1"/>
          <p:nvPr/>
        </p:nvSpPr>
        <p:spPr>
          <a:xfrm>
            <a:off x="791210" y="4874260"/>
            <a:ext cx="3717925" cy="938530"/>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(2)用人单位方面的原因。</a:t>
            </a:r>
            <a:r>
              <a:rPr lang="zh-CN" altLang="en-US" sz="1400" dirty="0">
                <a:solidFill>
                  <a:schemeClr val="tx1">
                    <a:lumMod val="85000"/>
                    <a:lumOff val="15000"/>
                  </a:schemeClr>
                </a:solidFill>
                <a:latin typeface="微软雅黑" panose="020B0503020204020204" charset="-122"/>
                <a:ea typeface="微软雅黑" panose="020B0503020204020204" charset="-122"/>
              </a:rPr>
              <a:t>用人单位经上级主管部门批准或者根据市场变化决定转产、调整生产任务或者生产经营项目等。</a:t>
            </a:r>
          </a:p>
        </p:txBody>
      </p:sp>
      <p:sp>
        <p:nvSpPr>
          <p:cNvPr id="32" name="TextBox 31"/>
          <p:cNvSpPr txBox="1"/>
          <p:nvPr/>
        </p:nvSpPr>
        <p:spPr>
          <a:xfrm>
            <a:off x="876300" y="2454910"/>
            <a:ext cx="3729355" cy="659130"/>
          </a:xfrm>
          <a:prstGeom prst="rect">
            <a:avLst/>
          </a:prstGeom>
          <a:noFill/>
        </p:spPr>
        <p:txBody>
          <a:bodyPr wrap="square" lIns="100790" tIns="50396" rIns="100790" bIns="50396">
            <a:spAutoFit/>
          </a:bodyPr>
          <a:lstStyle/>
          <a:p>
            <a:pPr algn="just">
              <a:lnSpc>
                <a:spcPct val="130000"/>
              </a:lnSpc>
              <a:defRPr/>
            </a:pPr>
            <a:r>
              <a:rPr lang="zh-CN" altLang="en-US" sz="1400" b="1" dirty="0">
                <a:solidFill>
                  <a:schemeClr val="tx1">
                    <a:lumMod val="85000"/>
                    <a:lumOff val="15000"/>
                  </a:schemeClr>
                </a:solidFill>
                <a:latin typeface="微软雅黑" panose="020B0503020204020204" charset="-122"/>
                <a:ea typeface="微软雅黑" panose="020B0503020204020204" charset="-122"/>
              </a:rPr>
              <a:t>(1)订立劳动合同所依据的法律、法规已经修改或者废止。</a:t>
            </a:r>
          </a:p>
        </p:txBody>
      </p:sp>
      <p:sp>
        <p:nvSpPr>
          <p:cNvPr id="4" name="文本框 3"/>
          <p:cNvSpPr txBox="1"/>
          <p:nvPr/>
        </p:nvSpPr>
        <p:spPr>
          <a:xfrm>
            <a:off x="692150" y="1108075"/>
            <a:ext cx="10807065" cy="922020"/>
          </a:xfrm>
          <a:prstGeom prst="rect">
            <a:avLst/>
          </a:prstGeom>
          <a:noFill/>
          <a:ln w="28575" cmpd="sng">
            <a:solidFill>
              <a:schemeClr val="accent1">
                <a:shade val="50000"/>
              </a:schemeClr>
            </a:solidFill>
            <a:prstDash val="solid"/>
          </a:ln>
        </p:spPr>
        <p:txBody>
          <a:bodyPr wrap="square">
            <a:spAutoFit/>
          </a:bodyPr>
          <a:lstStyle/>
          <a:p>
            <a:r>
              <a:rPr lang="zh-CN" sz="1800" b="0">
                <a:solidFill>
                  <a:srgbClr val="000000"/>
                </a:solidFill>
                <a:latin typeface="微软雅黑" panose="020B0503020204020204" charset="-122"/>
                <a:ea typeface="微软雅黑" panose="020B0503020204020204" charset="-122"/>
                <a:cs typeface="微软雅黑" panose="020B0503020204020204" charset="-122"/>
              </a:rPr>
              <a:t>劳动合同可变更的法定情形有</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劳动合同订立时所依据的客观情况发生重大变化</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致使劳动合同无法履行</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用人单位可与劳动者协商</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对劳动合同进行变更</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如果未能就变更劳动合同内容达成协议的</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用人单位在提前</a:t>
            </a:r>
            <a:r>
              <a:rPr lang="en-US" sz="1800" b="0">
                <a:solidFill>
                  <a:srgbClr val="000000"/>
                </a:solidFill>
                <a:latin typeface="微软雅黑" panose="020B0503020204020204" charset="-122"/>
                <a:ea typeface="微软雅黑" panose="020B0503020204020204" charset="-122"/>
                <a:cs typeface="微软雅黑" panose="020B0503020204020204" charset="-122"/>
              </a:rPr>
              <a:t>30</a:t>
            </a:r>
            <a:r>
              <a:rPr lang="zh-CN" sz="1800" b="0">
                <a:solidFill>
                  <a:srgbClr val="000000"/>
                </a:solidFill>
                <a:latin typeface="微软雅黑" panose="020B0503020204020204" charset="-122"/>
                <a:ea typeface="微软雅黑" panose="020B0503020204020204" charset="-122"/>
                <a:cs typeface="微软雅黑" panose="020B0503020204020204" charset="-122"/>
              </a:rPr>
              <a:t>日以书面形式通知劳动者本人或者额外支付劳动者</a:t>
            </a:r>
            <a:r>
              <a:rPr lang="en-US" sz="1800" b="0">
                <a:solidFill>
                  <a:srgbClr val="000000"/>
                </a:solidFill>
                <a:latin typeface="微软雅黑" panose="020B0503020204020204" charset="-122"/>
                <a:ea typeface="微软雅黑" panose="020B0503020204020204" charset="-122"/>
                <a:cs typeface="微软雅黑" panose="020B0503020204020204" charset="-122"/>
              </a:rPr>
              <a:t>1</a:t>
            </a:r>
            <a:r>
              <a:rPr lang="zh-CN" sz="1800" b="0">
                <a:solidFill>
                  <a:srgbClr val="000000"/>
                </a:solidFill>
                <a:latin typeface="微软雅黑" panose="020B0503020204020204" charset="-122"/>
                <a:ea typeface="微软雅黑" panose="020B0503020204020204" charset="-122"/>
                <a:cs typeface="微软雅黑" panose="020B0503020204020204" charset="-122"/>
              </a:rPr>
              <a:t>个月工资后</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r>
              <a:rPr lang="zh-CN" sz="1800" b="0">
                <a:solidFill>
                  <a:srgbClr val="000000"/>
                </a:solidFill>
                <a:latin typeface="微软雅黑" panose="020B0503020204020204" charset="-122"/>
                <a:ea typeface="微软雅黑" panose="020B0503020204020204" charset="-122"/>
                <a:cs typeface="微软雅黑" panose="020B0503020204020204" charset="-122"/>
              </a:rPr>
              <a:t>可以解除劳动合同。一般有如下情形</a:t>
            </a:r>
            <a:r>
              <a:rPr lang="en-US" sz="1800" b="0">
                <a:solidFill>
                  <a:srgbClr val="000000"/>
                </a:solidFill>
                <a:latin typeface="微软雅黑" panose="020B0503020204020204" charset="-122"/>
                <a:ea typeface="微软雅黑" panose="020B0503020204020204" charset="-122"/>
                <a:cs typeface="微软雅黑" panose="020B0503020204020204" charset="-122"/>
              </a:rPr>
              <a:t>:</a:t>
            </a:r>
            <a:endParaRPr lang="zh-CN" altLang="en-US" sz="18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to="" calcmode="lin" valueType="num">
                                      <p:cBhvr>
                                        <p:cTn id="12" dur="1" fill="hold"/>
                                        <p:tgtEl>
                                          <p:spTgt spid="4"/>
                                        </p:tgtEl>
                                      </p:cBhvr>
                                    </p:anim>
                                  </p:childTnLst>
                                </p:cTn>
                              </p:par>
                            </p:childTnLst>
                          </p:cTn>
                        </p:par>
                        <p:par>
                          <p:cTn id="13" fill="hold">
                            <p:stCondLst>
                              <p:cond delay="0"/>
                            </p:stCondLst>
                            <p:childTnLst>
                              <p:par>
                                <p:cTn id="14" presetID="53" presetClass="entr" presetSubtype="16" fill="hold" grpId="0" nodeType="afterEffect">
                                  <p:stCondLst>
                                    <p:cond delay="0"/>
                                  </p:stCondLst>
                                  <p:childTnLst>
                                    <p:set>
                                      <p:cBhvr>
                                        <p:cTn id="15" dur="1" fill="hold">
                                          <p:stCondLst>
                                            <p:cond delay="0"/>
                                          </p:stCondLst>
                                        </p:cTn>
                                        <p:tgtEl>
                                          <p:spTgt spid="27"/>
                                        </p:tgtEl>
                                        <p:attrNameLst>
                                          <p:attrName>style.visibility</p:attrName>
                                        </p:attrNameLst>
                                      </p:cBhvr>
                                      <p:to>
                                        <p:strVal val="visible"/>
                                      </p:to>
                                    </p:set>
                                    <p:anim calcmode="lin" valueType="num">
                                      <p:cBhvr>
                                        <p:cTn id="16" dur="500" fill="hold"/>
                                        <p:tgtEl>
                                          <p:spTgt spid="27"/>
                                        </p:tgtEl>
                                        <p:attrNameLst>
                                          <p:attrName>ppt_w</p:attrName>
                                        </p:attrNameLst>
                                      </p:cBhvr>
                                      <p:tavLst>
                                        <p:tav tm="0">
                                          <p:val>
                                            <p:fltVal val="0"/>
                                          </p:val>
                                        </p:tav>
                                        <p:tav tm="100000">
                                          <p:val>
                                            <p:strVal val="#ppt_w"/>
                                          </p:val>
                                        </p:tav>
                                      </p:tavLst>
                                    </p:anim>
                                    <p:anim calcmode="lin" valueType="num">
                                      <p:cBhvr>
                                        <p:cTn id="17" dur="500" fill="hold"/>
                                        <p:tgtEl>
                                          <p:spTgt spid="27"/>
                                        </p:tgtEl>
                                        <p:attrNameLst>
                                          <p:attrName>ppt_h</p:attrName>
                                        </p:attrNameLst>
                                      </p:cBhvr>
                                      <p:tavLst>
                                        <p:tav tm="0">
                                          <p:val>
                                            <p:fltVal val="0"/>
                                          </p:val>
                                        </p:tav>
                                        <p:tav tm="100000">
                                          <p:val>
                                            <p:strVal val="#ppt_h"/>
                                          </p:val>
                                        </p:tav>
                                      </p:tavLst>
                                    </p:anim>
                                    <p:animEffect transition="in" filter="fade">
                                      <p:cBhvr>
                                        <p:cTn id="18" dur="500"/>
                                        <p:tgtEl>
                                          <p:spTgt spid="27"/>
                                        </p:tgtEl>
                                      </p:cBhvr>
                                    </p:animEffect>
                                  </p:childTnLst>
                                </p:cTn>
                              </p:par>
                            </p:childTnLst>
                          </p:cTn>
                        </p:par>
                        <p:par>
                          <p:cTn id="19" fill="hold">
                            <p:stCondLst>
                              <p:cond delay="500"/>
                            </p:stCondLst>
                            <p:childTnLst>
                              <p:par>
                                <p:cTn id="20" presetID="22" presetClass="entr" presetSubtype="2"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right)">
                                      <p:cBhvr>
                                        <p:cTn id="22" dur="500"/>
                                        <p:tgtEl>
                                          <p:spTgt spid="32"/>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wipe(left)">
                                      <p:cBhvr>
                                        <p:cTn id="26" dur="500"/>
                                        <p:tgtEl>
                                          <p:spTgt spid="28"/>
                                        </p:tgtEl>
                                      </p:cBhvr>
                                    </p:animEffect>
                                  </p:childTnLst>
                                </p:cTn>
                              </p:par>
                            </p:childTnLst>
                          </p:cTn>
                        </p:par>
                        <p:par>
                          <p:cTn id="27" fill="hold">
                            <p:stCondLst>
                              <p:cond delay="1500"/>
                            </p:stCondLst>
                            <p:childTnLst>
                              <p:par>
                                <p:cTn id="28" presetID="22" presetClass="entr" presetSubtype="2" fill="hold" grpId="0" nodeType="afterEffect">
                                  <p:stCondLst>
                                    <p:cond delay="0"/>
                                  </p:stCondLst>
                                  <p:childTnLst>
                                    <p:set>
                                      <p:cBhvr>
                                        <p:cTn id="29" dur="1" fill="hold">
                                          <p:stCondLst>
                                            <p:cond delay="0"/>
                                          </p:stCondLst>
                                        </p:cTn>
                                        <p:tgtEl>
                                          <p:spTgt spid="31"/>
                                        </p:tgtEl>
                                        <p:attrNameLst>
                                          <p:attrName>style.visibility</p:attrName>
                                        </p:attrNameLst>
                                      </p:cBhvr>
                                      <p:to>
                                        <p:strVal val="visible"/>
                                      </p:to>
                                    </p:set>
                                    <p:animEffect transition="in" filter="wipe(right)">
                                      <p:cBhvr>
                                        <p:cTn id="30" dur="500"/>
                                        <p:tgtEl>
                                          <p:spTgt spid="31"/>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wipe(left)">
                                      <p:cBhvr>
                                        <p:cTn id="3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7" grpId="0" bldLvl="0" animBg="1"/>
      <p:bldP spid="28" grpId="0"/>
      <p:bldP spid="30" grpId="0"/>
      <p:bldP spid="31" grpId="0"/>
      <p:bldP spid="32" grpId="0"/>
      <p:bldP spid="4" grpId="0" animBg="1"/>
      <p:bldP spid="4" grpId="1" animBg="1"/>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劳动合同的解除</a:t>
            </a:r>
          </a:p>
        </p:txBody>
      </p:sp>
      <p:grpSp>
        <p:nvGrpSpPr>
          <p:cNvPr id="1366" name="Group 49"/>
          <p:cNvGrpSpPr/>
          <p:nvPr/>
        </p:nvGrpSpPr>
        <p:grpSpPr>
          <a:xfrm>
            <a:off x="739140" y="1790065"/>
            <a:ext cx="10243185" cy="674873"/>
            <a:chOff x="-2" y="51418"/>
            <a:chExt cx="10243182" cy="384211"/>
          </a:xfrm>
        </p:grpSpPr>
        <p:sp>
          <p:nvSpPr>
            <p:cNvPr id="1360" name="Rectangle 28"/>
            <p:cNvSpPr txBox="1"/>
            <p:nvPr/>
          </p:nvSpPr>
          <p:spPr>
            <a:xfrm>
              <a:off x="2137407" y="104123"/>
              <a:ext cx="8105773" cy="331506"/>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a:spcAft>
                  <a:spcPts val="0"/>
                </a:spcAft>
              </a:pPr>
              <a:r>
                <a:rPr altLang="zh-CN" sz="1600" b="1" dirty="0">
                  <a:solidFill>
                    <a:srgbClr val="000000"/>
                  </a:solidFill>
                  <a:latin typeface="微软雅黑" panose="020B0503020204020204" charset="-122"/>
                  <a:ea typeface="微软雅黑" panose="020B0503020204020204" charset="-122"/>
                  <a:cs typeface="Times New Roman" panose="02020603050405020304" pitchFamily="18" charset="0"/>
                </a:rPr>
                <a:t>劳动者可解除劳动合同的情形</a:t>
              </a:r>
              <a:r>
                <a:rPr lang="zh-CN" sz="1600" b="1" dirty="0">
                  <a:solidFill>
                    <a:srgbClr val="000000"/>
                  </a:solidFill>
                  <a:latin typeface="微软雅黑" panose="020B0503020204020204" charset="-122"/>
                  <a:ea typeface="微软雅黑" panose="020B0503020204020204" charset="-122"/>
                  <a:cs typeface="Times New Roman" panose="02020603050405020304" pitchFamily="18" charset="0"/>
                </a:rPr>
                <a:t>。</a:t>
              </a:r>
              <a:r>
                <a:rPr lang="zh-CN" sz="1600" dirty="0">
                  <a:solidFill>
                    <a:srgbClr val="000000"/>
                  </a:solidFill>
                  <a:latin typeface="微软雅黑" panose="020B0503020204020204" charset="-122"/>
                  <a:ea typeface="微软雅黑" panose="020B0503020204020204" charset="-122"/>
                  <a:cs typeface="Times New Roman" panose="02020603050405020304" pitchFamily="18" charset="0"/>
                </a:rPr>
                <a:t>(1)协商一致解除劳动合同。</a:t>
              </a:r>
            </a:p>
            <a:p>
              <a:pPr>
                <a:spcAft>
                  <a:spcPts val="0"/>
                </a:spcAft>
              </a:pPr>
              <a:r>
                <a:rPr lang="zh-CN" sz="1600" dirty="0">
                  <a:solidFill>
                    <a:srgbClr val="000000"/>
                  </a:solidFill>
                  <a:latin typeface="微软雅黑" panose="020B0503020204020204" charset="-122"/>
                  <a:ea typeface="微软雅黑" panose="020B0503020204020204" charset="-122"/>
                  <a:cs typeface="Times New Roman" panose="02020603050405020304" pitchFamily="18" charset="0"/>
                </a:rPr>
                <a:t>(2)提前通知解除劳动合同。(3)被迫解除劳动合同。</a:t>
              </a:r>
            </a:p>
          </p:txBody>
        </p:sp>
        <p:grpSp>
          <p:nvGrpSpPr>
            <p:cNvPr id="1365" name="Group 47"/>
            <p:cNvGrpSpPr/>
            <p:nvPr/>
          </p:nvGrpSpPr>
          <p:grpSpPr>
            <a:xfrm>
              <a:off x="-2" y="51418"/>
              <a:ext cx="2047874" cy="375338"/>
              <a:chOff x="-1" y="0"/>
              <a:chExt cx="2047873" cy="375337"/>
            </a:xfrm>
          </p:grpSpPr>
          <p:sp>
            <p:nvSpPr>
              <p:cNvPr id="1361" name="Rectangle 8"/>
              <p:cNvSpPr/>
              <p:nvPr/>
            </p:nvSpPr>
            <p:spPr>
              <a:xfrm>
                <a:off x="-1" y="0"/>
                <a:ext cx="2047873" cy="374886"/>
              </a:xfrm>
              <a:prstGeom prst="rect">
                <a:avLst/>
              </a:prstGeom>
              <a:solidFill>
                <a:srgbClr val="00C0CB"/>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63" name="Rectangle 29"/>
              <p:cNvSpPr txBox="1"/>
              <p:nvPr/>
            </p:nvSpPr>
            <p:spPr>
              <a:xfrm>
                <a:off x="528088" y="43832"/>
                <a:ext cx="762006" cy="331505"/>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01</a:t>
                </a:r>
              </a:p>
            </p:txBody>
          </p:sp>
        </p:grpSp>
      </p:grpSp>
      <p:grpSp>
        <p:nvGrpSpPr>
          <p:cNvPr id="1373" name="Group 50"/>
          <p:cNvGrpSpPr/>
          <p:nvPr/>
        </p:nvGrpSpPr>
        <p:grpSpPr>
          <a:xfrm>
            <a:off x="739982" y="2447756"/>
            <a:ext cx="10258425" cy="723900"/>
            <a:chOff x="0" y="-17145"/>
            <a:chExt cx="10258424" cy="723898"/>
          </a:xfrm>
        </p:grpSpPr>
        <p:sp>
          <p:nvSpPr>
            <p:cNvPr id="1367" name="Rectangle 30"/>
            <p:cNvSpPr txBox="1"/>
            <p:nvPr/>
          </p:nvSpPr>
          <p:spPr>
            <a:xfrm>
              <a:off x="2136775" y="15240"/>
              <a:ext cx="8121649" cy="582293"/>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用人单位可解除劳动合同的情形</a:t>
              </a:r>
              <a:r>
                <a:rPr 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(1)协商一致解除劳动合同。</a:t>
              </a:r>
            </a:p>
            <a:p>
              <a:pPr lvl="0" algn="l">
                <a:spcAft>
                  <a:spcPts val="0"/>
                </a:spcAft>
                <a:buClrTx/>
                <a:buSzTx/>
                <a:buFontTx/>
              </a:pPr>
              <a:r>
                <a:rPr 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(2)过失性辞退,无须支付经济补偿。(3)非过失性辞退,需提前30天或支付代通知金。(4)裁员。</a:t>
              </a:r>
            </a:p>
          </p:txBody>
        </p:sp>
        <p:grpSp>
          <p:nvGrpSpPr>
            <p:cNvPr id="1372" name="Group 46"/>
            <p:cNvGrpSpPr/>
            <p:nvPr/>
          </p:nvGrpSpPr>
          <p:grpSpPr>
            <a:xfrm>
              <a:off x="0" y="-17145"/>
              <a:ext cx="2047875" cy="723898"/>
              <a:chOff x="0" y="-17145"/>
              <a:chExt cx="2047874" cy="723897"/>
            </a:xfrm>
          </p:grpSpPr>
          <p:sp>
            <p:nvSpPr>
              <p:cNvPr id="1368" name="Rectangle 10"/>
              <p:cNvSpPr/>
              <p:nvPr/>
            </p:nvSpPr>
            <p:spPr>
              <a:xfrm>
                <a:off x="0" y="-17145"/>
                <a:ext cx="2047874" cy="723897"/>
              </a:xfrm>
              <a:prstGeom prst="rect">
                <a:avLst/>
              </a:prstGeom>
              <a:solidFill>
                <a:srgbClr val="34BA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0" name="Rectangle 34"/>
              <p:cNvSpPr txBox="1"/>
              <p:nvPr/>
            </p:nvSpPr>
            <p:spPr>
              <a:xfrm>
                <a:off x="528092" y="7785"/>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02</a:t>
                </a:r>
              </a:p>
            </p:txBody>
          </p:sp>
        </p:grpSp>
      </p:grpSp>
      <p:grpSp>
        <p:nvGrpSpPr>
          <p:cNvPr id="1380" name="Group 51"/>
          <p:cNvGrpSpPr/>
          <p:nvPr/>
        </p:nvGrpSpPr>
        <p:grpSpPr>
          <a:xfrm>
            <a:off x="739140" y="3187700"/>
            <a:ext cx="11044555" cy="1537970"/>
            <a:chOff x="-2" y="-180948"/>
            <a:chExt cx="11037569" cy="1537967"/>
          </a:xfrm>
        </p:grpSpPr>
        <p:sp>
          <p:nvSpPr>
            <p:cNvPr id="1374" name="Rectangle 31"/>
            <p:cNvSpPr txBox="1"/>
            <p:nvPr/>
          </p:nvSpPr>
          <p:spPr>
            <a:xfrm>
              <a:off x="2136138" y="-117448"/>
              <a:ext cx="8901429" cy="1320797"/>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用人单位解除劳动合同的限制</a:t>
              </a:r>
              <a:r>
                <a:rPr 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劳动者有下列情形之一的,用人单位不得解除劳动合同:(1)从事接触职业病危害作业的劳动者未进行离岗前职业健康检查,或者疑似职业病病人在诊断或者医学观察期间的。(2)在本单位患职业病或者因工负伤并被确认丧失或者部分丧失劳动能力的。(3)患病或者非因工负伤,在规定的医疗期内的。(4)女职工在孕期、产期、哺乳期的。(5)在本单位连续工作满15年,且距法定退休年龄不足5年的。(6)法律、行政法规规定的其他情形。</a:t>
              </a:r>
            </a:p>
          </p:txBody>
        </p:sp>
        <p:grpSp>
          <p:nvGrpSpPr>
            <p:cNvPr id="1379" name="Group 45"/>
            <p:cNvGrpSpPr/>
            <p:nvPr/>
          </p:nvGrpSpPr>
          <p:grpSpPr>
            <a:xfrm>
              <a:off x="-2" y="-180948"/>
              <a:ext cx="2048510" cy="1537967"/>
              <a:chOff x="-1" y="-201929"/>
              <a:chExt cx="2048509" cy="1537963"/>
            </a:xfrm>
          </p:grpSpPr>
          <p:sp>
            <p:nvSpPr>
              <p:cNvPr id="1375" name="Rectangle 12"/>
              <p:cNvSpPr/>
              <p:nvPr/>
            </p:nvSpPr>
            <p:spPr>
              <a:xfrm>
                <a:off x="-1" y="-201929"/>
                <a:ext cx="2048509" cy="1537963"/>
              </a:xfrm>
              <a:prstGeom prst="rect">
                <a:avLst/>
              </a:prstGeom>
              <a:solidFill>
                <a:srgbClr val="F8F6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7" name="Rectangle 35"/>
              <p:cNvSpPr txBox="1"/>
              <p:nvPr/>
            </p:nvSpPr>
            <p:spPr>
              <a:xfrm>
                <a:off x="522081" y="273170"/>
                <a:ext cx="762005" cy="582292"/>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03</a:t>
                </a:r>
              </a:p>
            </p:txBody>
          </p:sp>
        </p:grpSp>
      </p:grpSp>
      <p:grpSp>
        <p:nvGrpSpPr>
          <p:cNvPr id="1394" name="Group 53"/>
          <p:cNvGrpSpPr/>
          <p:nvPr/>
        </p:nvGrpSpPr>
        <p:grpSpPr>
          <a:xfrm>
            <a:off x="739350" y="5464402"/>
            <a:ext cx="10178415" cy="953135"/>
            <a:chOff x="1" y="2120"/>
            <a:chExt cx="10178414" cy="953134"/>
          </a:xfrm>
        </p:grpSpPr>
        <p:sp>
          <p:nvSpPr>
            <p:cNvPr id="1388" name="Rectangle 33"/>
            <p:cNvSpPr txBox="1"/>
            <p:nvPr/>
          </p:nvSpPr>
          <p:spPr>
            <a:xfrm>
              <a:off x="2136776" y="126580"/>
              <a:ext cx="8041639" cy="828674"/>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违反解除劳动合同的法律后果</a:t>
              </a:r>
              <a:r>
                <a:rPr 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用人单位违法解除劳动合同的,如果劳动者要求继续履行劳动合同的,用人单位应当继续履行;劳动者不要求继续履行劳动合同或者劳动合同已经不能继续履行的,用人单位应当支付赔偿金,赔偿金的标准为经济补偿金的两倍。</a:t>
              </a:r>
            </a:p>
          </p:txBody>
        </p:sp>
        <p:grpSp>
          <p:nvGrpSpPr>
            <p:cNvPr id="1393" name="Group 43"/>
            <p:cNvGrpSpPr/>
            <p:nvPr/>
          </p:nvGrpSpPr>
          <p:grpSpPr>
            <a:xfrm>
              <a:off x="1" y="2120"/>
              <a:ext cx="2047874" cy="948689"/>
              <a:chOff x="1" y="0"/>
              <a:chExt cx="2047874" cy="948686"/>
            </a:xfrm>
          </p:grpSpPr>
          <p:sp>
            <p:nvSpPr>
              <p:cNvPr id="1389" name="Rectangle 16"/>
              <p:cNvSpPr/>
              <p:nvPr/>
            </p:nvSpPr>
            <p:spPr>
              <a:xfrm>
                <a:off x="1" y="0"/>
                <a:ext cx="2047874" cy="948686"/>
              </a:xfrm>
              <a:prstGeom prst="rect">
                <a:avLst/>
              </a:prstGeom>
              <a:solidFill>
                <a:srgbClr val="FF8577"/>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91" name="Rectangle 37"/>
              <p:cNvSpPr txBox="1"/>
              <p:nvPr/>
            </p:nvSpPr>
            <p:spPr>
              <a:xfrm>
                <a:off x="529236" y="186898"/>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05</a:t>
                </a:r>
              </a:p>
            </p:txBody>
          </p:sp>
        </p:grpSp>
      </p:grpSp>
      <p:sp>
        <p:nvSpPr>
          <p:cNvPr id="9" name="矩形 8"/>
          <p:cNvSpPr/>
          <p:nvPr/>
        </p:nvSpPr>
        <p:spPr>
          <a:xfrm>
            <a:off x="739140" y="1064895"/>
            <a:ext cx="11044555" cy="46037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劳动合同的解除是指劳动合同签订以后,尚未全部履行之前,由于一定事由的出现,提前终止劳动合同的法律行为。</a:t>
            </a:r>
          </a:p>
        </p:txBody>
      </p:sp>
      <p:grpSp>
        <p:nvGrpSpPr>
          <p:cNvPr id="1387" name="Group 52"/>
          <p:cNvGrpSpPr/>
          <p:nvPr/>
        </p:nvGrpSpPr>
        <p:grpSpPr>
          <a:xfrm>
            <a:off x="739348" y="4633016"/>
            <a:ext cx="10179050" cy="836549"/>
            <a:chOff x="1" y="-109474"/>
            <a:chExt cx="10179049" cy="836547"/>
          </a:xfrm>
        </p:grpSpPr>
        <p:sp>
          <p:nvSpPr>
            <p:cNvPr id="1381" name="Rectangle 32"/>
            <p:cNvSpPr txBox="1"/>
            <p:nvPr/>
          </p:nvSpPr>
          <p:spPr>
            <a:xfrm>
              <a:off x="2137411" y="-109474"/>
              <a:ext cx="8041639" cy="828673"/>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用人单位解除劳动合同的程序</a:t>
              </a:r>
              <a:r>
                <a:rPr lang="zh-CN" sz="16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altLang="zh-CN" sz="16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用人单位单方面解除劳动合同,应当事先将理由通知工会。用人单位违反法律、行政法规规定或者劳动合同约定的,工会有权要求用人单位纠正。用人单位应当研究工会的意见,并将处理结果书面通知工会。</a:t>
              </a:r>
            </a:p>
          </p:txBody>
        </p:sp>
        <p:grpSp>
          <p:nvGrpSpPr>
            <p:cNvPr id="1386" name="Group 44"/>
            <p:cNvGrpSpPr/>
            <p:nvPr/>
          </p:nvGrpSpPr>
          <p:grpSpPr>
            <a:xfrm>
              <a:off x="1" y="-109220"/>
              <a:ext cx="2048510" cy="836293"/>
              <a:chOff x="1" y="-109220"/>
              <a:chExt cx="2048509" cy="836292"/>
            </a:xfrm>
          </p:grpSpPr>
          <p:sp>
            <p:nvSpPr>
              <p:cNvPr id="1382" name="Rectangle 14"/>
              <p:cNvSpPr/>
              <p:nvPr/>
            </p:nvSpPr>
            <p:spPr>
              <a:xfrm>
                <a:off x="1" y="-109220"/>
                <a:ext cx="2048509" cy="836292"/>
              </a:xfrm>
              <a:prstGeom prst="rect">
                <a:avLst/>
              </a:prstGeom>
              <a:solidFill>
                <a:srgbClr val="E7CE3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84" name="Rectangle 36"/>
              <p:cNvSpPr txBox="1"/>
              <p:nvPr/>
            </p:nvSpPr>
            <p:spPr>
              <a:xfrm>
                <a:off x="529371" y="65101"/>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04</a:t>
                </a:r>
              </a:p>
            </p:txBody>
          </p:sp>
        </p:gr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par>
                          <p:cTn id="10" fill="hold">
                            <p:stCondLst>
                              <p:cond delay="0"/>
                            </p:stCondLst>
                            <p:childTnLst>
                              <p:par>
                                <p:cTn id="11" presetID="2" presetClass="entr" presetSubtype="8" fill="hold" grpId="0" nodeType="afterEffect">
                                  <p:stCondLst>
                                    <p:cond delay="0"/>
                                  </p:stCondLst>
                                  <p:childTnLst>
                                    <p:set>
                                      <p:cBhvr>
                                        <p:cTn id="12" dur="indefinite" fill="hold"/>
                                        <p:tgtEl>
                                          <p:spTgt spid="1366"/>
                                        </p:tgtEl>
                                        <p:attrNameLst>
                                          <p:attrName>style.visibility</p:attrName>
                                        </p:attrNameLst>
                                      </p:cBhvr>
                                      <p:to>
                                        <p:strVal val="visible"/>
                                      </p:to>
                                    </p:set>
                                    <p:anim calcmode="lin" valueType="num">
                                      <p:cBhvr>
                                        <p:cTn id="13" dur="500" fill="hold"/>
                                        <p:tgtEl>
                                          <p:spTgt spid="1366"/>
                                        </p:tgtEl>
                                        <p:attrNameLst>
                                          <p:attrName>ppt_x</p:attrName>
                                        </p:attrNameLst>
                                      </p:cBhvr>
                                      <p:tavLst>
                                        <p:tav tm="0">
                                          <p:val>
                                            <p:strVal val="0-#ppt_w/2"/>
                                          </p:val>
                                        </p:tav>
                                        <p:tav tm="100000">
                                          <p:val>
                                            <p:strVal val="#ppt_x"/>
                                          </p:val>
                                        </p:tav>
                                      </p:tavLst>
                                    </p:anim>
                                    <p:anim calcmode="lin" valueType="num">
                                      <p:cBhvr>
                                        <p:cTn id="14" dur="500" fill="hold"/>
                                        <p:tgtEl>
                                          <p:spTgt spid="1366"/>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indefinite" fill="hold"/>
                                        <p:tgtEl>
                                          <p:spTgt spid="1373"/>
                                        </p:tgtEl>
                                        <p:attrNameLst>
                                          <p:attrName>style.visibility</p:attrName>
                                        </p:attrNameLst>
                                      </p:cBhvr>
                                      <p:to>
                                        <p:strVal val="visible"/>
                                      </p:to>
                                    </p:set>
                                    <p:anim calcmode="lin" valueType="num">
                                      <p:cBhvr>
                                        <p:cTn id="18" dur="500" fill="hold"/>
                                        <p:tgtEl>
                                          <p:spTgt spid="1373"/>
                                        </p:tgtEl>
                                        <p:attrNameLst>
                                          <p:attrName>ppt_x</p:attrName>
                                        </p:attrNameLst>
                                      </p:cBhvr>
                                      <p:tavLst>
                                        <p:tav tm="0">
                                          <p:val>
                                            <p:strVal val="0-#ppt_w/2"/>
                                          </p:val>
                                        </p:tav>
                                        <p:tav tm="100000">
                                          <p:val>
                                            <p:strVal val="#ppt_x"/>
                                          </p:val>
                                        </p:tav>
                                      </p:tavLst>
                                    </p:anim>
                                    <p:anim calcmode="lin" valueType="num">
                                      <p:cBhvr>
                                        <p:cTn id="19" dur="500" fill="hold"/>
                                        <p:tgtEl>
                                          <p:spTgt spid="1373"/>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2" presetClass="entr" presetSubtype="8" fill="hold" grpId="0" nodeType="afterEffect">
                                  <p:stCondLst>
                                    <p:cond delay="0"/>
                                  </p:stCondLst>
                                  <p:childTnLst>
                                    <p:set>
                                      <p:cBhvr>
                                        <p:cTn id="22" dur="indefinite" fill="hold"/>
                                        <p:tgtEl>
                                          <p:spTgt spid="1380"/>
                                        </p:tgtEl>
                                        <p:attrNameLst>
                                          <p:attrName>style.visibility</p:attrName>
                                        </p:attrNameLst>
                                      </p:cBhvr>
                                      <p:to>
                                        <p:strVal val="visible"/>
                                      </p:to>
                                    </p:set>
                                    <p:anim calcmode="lin" valueType="num">
                                      <p:cBhvr>
                                        <p:cTn id="23" dur="500" fill="hold"/>
                                        <p:tgtEl>
                                          <p:spTgt spid="1380"/>
                                        </p:tgtEl>
                                        <p:attrNameLst>
                                          <p:attrName>ppt_x</p:attrName>
                                        </p:attrNameLst>
                                      </p:cBhvr>
                                      <p:tavLst>
                                        <p:tav tm="0">
                                          <p:val>
                                            <p:strVal val="0-#ppt_w/2"/>
                                          </p:val>
                                        </p:tav>
                                        <p:tav tm="100000">
                                          <p:val>
                                            <p:strVal val="#ppt_x"/>
                                          </p:val>
                                        </p:tav>
                                      </p:tavLst>
                                    </p:anim>
                                    <p:anim calcmode="lin" valueType="num">
                                      <p:cBhvr>
                                        <p:cTn id="24" dur="500" fill="hold"/>
                                        <p:tgtEl>
                                          <p:spTgt spid="1380"/>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indefinite" fill="hold"/>
                                        <p:tgtEl>
                                          <p:spTgt spid="1387"/>
                                        </p:tgtEl>
                                        <p:attrNameLst>
                                          <p:attrName>style.visibility</p:attrName>
                                        </p:attrNameLst>
                                      </p:cBhvr>
                                      <p:to>
                                        <p:strVal val="visible"/>
                                      </p:to>
                                    </p:set>
                                    <p:anim calcmode="lin" valueType="num">
                                      <p:cBhvr>
                                        <p:cTn id="28" dur="500" fill="hold"/>
                                        <p:tgtEl>
                                          <p:spTgt spid="1387"/>
                                        </p:tgtEl>
                                        <p:attrNameLst>
                                          <p:attrName>ppt_x</p:attrName>
                                        </p:attrNameLst>
                                      </p:cBhvr>
                                      <p:tavLst>
                                        <p:tav tm="0">
                                          <p:val>
                                            <p:strVal val="0-#ppt_w/2"/>
                                          </p:val>
                                        </p:tav>
                                        <p:tav tm="100000">
                                          <p:val>
                                            <p:strVal val="#ppt_x"/>
                                          </p:val>
                                        </p:tav>
                                      </p:tavLst>
                                    </p:anim>
                                    <p:anim calcmode="lin" valueType="num">
                                      <p:cBhvr>
                                        <p:cTn id="29" dur="500" fill="hold"/>
                                        <p:tgtEl>
                                          <p:spTgt spid="1387"/>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indefinite" fill="hold"/>
                                        <p:tgtEl>
                                          <p:spTgt spid="1394"/>
                                        </p:tgtEl>
                                        <p:attrNameLst>
                                          <p:attrName>style.visibility</p:attrName>
                                        </p:attrNameLst>
                                      </p:cBhvr>
                                      <p:to>
                                        <p:strVal val="visible"/>
                                      </p:to>
                                    </p:set>
                                    <p:anim calcmode="lin" valueType="num">
                                      <p:cBhvr>
                                        <p:cTn id="33" dur="500" fill="hold"/>
                                        <p:tgtEl>
                                          <p:spTgt spid="1394"/>
                                        </p:tgtEl>
                                        <p:attrNameLst>
                                          <p:attrName>ppt_x</p:attrName>
                                        </p:attrNameLst>
                                      </p:cBhvr>
                                      <p:tavLst>
                                        <p:tav tm="0">
                                          <p:val>
                                            <p:strVal val="0-#ppt_w/2"/>
                                          </p:val>
                                        </p:tav>
                                        <p:tav tm="100000">
                                          <p:val>
                                            <p:strVal val="#ppt_x"/>
                                          </p:val>
                                        </p:tav>
                                      </p:tavLst>
                                    </p:anim>
                                    <p:anim calcmode="lin" valueType="num">
                                      <p:cBhvr>
                                        <p:cTn id="34" dur="500" fill="hold"/>
                                        <p:tgtEl>
                                          <p:spTgt spid="13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366" grpId="0" bldLvl="0" animBg="1" advAuto="0"/>
      <p:bldP spid="1373" grpId="0" bldLvl="0" animBg="1" advAuto="0"/>
      <p:bldP spid="1380" grpId="0" bldLvl="0" animBg="1" advAuto="0"/>
      <p:bldP spid="1394" grpId="0" bldLvl="0" animBg="1" advAuto="0"/>
      <p:bldP spid="9" grpId="0" bldLvl="0" animBg="1"/>
      <p:bldP spid="1387" grpId="0" bldLvl="0" animBg="1" advAuto="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劳动合同的终止</a:t>
            </a:r>
          </a:p>
        </p:txBody>
      </p:sp>
      <p:grpSp>
        <p:nvGrpSpPr>
          <p:cNvPr id="18" name="组合 17"/>
          <p:cNvGrpSpPr/>
          <p:nvPr/>
        </p:nvGrpSpPr>
        <p:grpSpPr>
          <a:xfrm>
            <a:off x="1049655" y="1201375"/>
            <a:ext cx="10538335" cy="5133095"/>
            <a:chOff x="1093" y="1681"/>
            <a:chExt cx="12081" cy="5628"/>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12" y="1681"/>
              <a:ext cx="4846" cy="744"/>
            </a:xfrm>
            <a:prstGeom prst="rect">
              <a:avLst/>
            </a:prstGeom>
            <a:noFill/>
          </p:spPr>
          <p:txBody>
            <a:bodyPr wrap="none">
              <a:noAutofit/>
            </a:bodyPr>
            <a:lstStyle/>
            <a:p>
              <a:pPr algn="l">
                <a:lnSpc>
                  <a:spcPct val="150000"/>
                </a:lnSpc>
              </a:pPr>
              <a:r>
                <a:rPr lang="zh-CN" altLang="en-US" sz="1800" b="1" dirty="0">
                  <a:solidFill>
                    <a:srgbClr val="000000"/>
                  </a:solidFill>
                  <a:latin typeface="微软雅黑" panose="020B0503020204020204" charset="-122"/>
                  <a:ea typeface="微软雅黑" panose="020B0503020204020204" charset="-122"/>
                  <a:cs typeface="微软雅黑" panose="020B0503020204020204" charset="-122"/>
                  <a:sym typeface="+mn-ea"/>
                </a:rPr>
                <a:t>劳动合同终止情形</a:t>
              </a: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468" y="1884"/>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zh-CN" sz="1800" dirty="0">
                  <a:solidFill>
                    <a:srgbClr val="000000"/>
                  </a:solidFill>
                  <a:latin typeface="微软雅黑" panose="020B0503020204020204" charset="-122"/>
                  <a:ea typeface="微软雅黑" panose="020B0503020204020204" charset="-122"/>
                  <a:cs typeface="微软雅黑" panose="020B0503020204020204" charset="-122"/>
                  <a:sym typeface="+mn-ea"/>
                </a:rPr>
                <a:t>劳动合同期满但需要顺延的特别规定</a:t>
              </a:r>
              <a:endParaRPr lang="zh-CN" altLang="zh-CN" sz="1800" dirty="0">
                <a:solidFill>
                  <a:srgbClr val="000000"/>
                </a:solidFill>
                <a:latin typeface="微软雅黑" panose="020B0503020204020204" charset="-122"/>
                <a:ea typeface="微软雅黑" panose="020B0503020204020204" charset="-122"/>
                <a:cs typeface="微软雅黑" panose="020B0503020204020204" charset="-122"/>
              </a:endParaRPr>
            </a:p>
            <a:p>
              <a:endParaRPr lang="en-GB" altLang="zh-CN" sz="18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374" y="2533"/>
              <a:ext cx="5472" cy="455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(1)劳动合同期满的,这里包括固定期限劳动合同期满和以完成一定工作任务为期限的劳动合同期满。</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(2)劳动者开始依法享受基本养老保险待遇的。</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(3)劳动者死亡,或者被人民法院宣告死亡或者宣告失踪的。</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(4)用人单位被依法宣告破产的,此情形下劳动合同终止,用人单位需支付经济补偿。</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(5)用人单位被吊销营业执照、责令关闭、撤销或者用人单位决定提前解散的,此情形下劳动合同终止,用人单位需支付经济补偿。</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(6)法律、行政法规规定的其他情形。</a:t>
              </a:r>
            </a:p>
          </p:txBody>
        </p:sp>
        <p:sp>
          <p:nvSpPr>
            <p:cNvPr id="17" name="矩形 16"/>
            <p:cNvSpPr/>
            <p:nvPr/>
          </p:nvSpPr>
          <p:spPr>
            <a:xfrm>
              <a:off x="7430" y="2466"/>
              <a:ext cx="5676" cy="414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劳动合同期满,有如下情形,劳动合同应当续延至相应的情形消失时终止:</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(1)从事接触职业病危害作业的劳动者未进行离岗前职业健康检查,或者疑似职业病病人在诊断或者医学观察期间的。</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(2)患病或者非因工负伤,在规定的医疗期内的。</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(3)女职工在孕期、产期、哺乳期的。</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(4)在本单位连续工作满15年,且距法定退休年龄不足5年的。</a:t>
              </a:r>
            </a:p>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(5)法律、行政法规规定的其他情形。</a:t>
              </a:r>
            </a:p>
          </p:txBody>
        </p:sp>
      </p:grpSp>
      <p:grpSp>
        <p:nvGrpSpPr>
          <p:cNvPr id="2541" name="Group 95"/>
          <p:cNvGrpSpPr/>
          <p:nvPr/>
        </p:nvGrpSpPr>
        <p:grpSpPr>
          <a:xfrm>
            <a:off x="1179773" y="133385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1</a:t>
              </a:r>
            </a:p>
          </p:txBody>
        </p:sp>
      </p:grpSp>
      <p:grpSp>
        <p:nvGrpSpPr>
          <p:cNvPr id="2545" name="Group 99"/>
          <p:cNvGrpSpPr/>
          <p:nvPr/>
        </p:nvGrpSpPr>
        <p:grpSpPr>
          <a:xfrm>
            <a:off x="10892733" y="137708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t>2</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750"/>
                                  </p:stCondLst>
                                  <p:childTnLst>
                                    <p:set>
                                      <p:cBhvr>
                                        <p:cTn id="10" dur="indefinite" fill="hold"/>
                                        <p:tgtEl>
                                          <p:spTgt spid="2541"/>
                                        </p:tgtEl>
                                        <p:attrNameLst>
                                          <p:attrName>style.visibility</p:attrName>
                                        </p:attrNameLst>
                                      </p:cBhvr>
                                      <p:to>
                                        <p:strVal val="visible"/>
                                      </p:to>
                                    </p:set>
                                    <p:anim calcmode="lin" valueType="num">
                                      <p:cBhvr>
                                        <p:cTn id="11" dur="500" fill="hold"/>
                                        <p:tgtEl>
                                          <p:spTgt spid="2541"/>
                                        </p:tgtEl>
                                        <p:attrNameLst>
                                          <p:attrName>ppt_w</p:attrName>
                                        </p:attrNameLst>
                                      </p:cBhvr>
                                      <p:tavLst>
                                        <p:tav tm="0">
                                          <p:val>
                                            <p:fltVal val="0"/>
                                          </p:val>
                                        </p:tav>
                                        <p:tav tm="100000">
                                          <p:val>
                                            <p:strVal val="#ppt_w"/>
                                          </p:val>
                                        </p:tav>
                                      </p:tavLst>
                                    </p:anim>
                                    <p:anim calcmode="lin" valueType="num">
                                      <p:cBhvr>
                                        <p:cTn id="12" dur="500" fill="hold"/>
                                        <p:tgtEl>
                                          <p:spTgt spid="2541"/>
                                        </p:tgtEl>
                                        <p:attrNameLst>
                                          <p:attrName>ppt_h</p:attrName>
                                        </p:attrNameLst>
                                      </p:cBhvr>
                                      <p:tavLst>
                                        <p:tav tm="0">
                                          <p:val>
                                            <p:fltVal val="0"/>
                                          </p:val>
                                        </p:tav>
                                        <p:tav tm="100000">
                                          <p:val>
                                            <p:strVal val="#ppt_h"/>
                                          </p:val>
                                        </p:tav>
                                      </p:tavLst>
                                    </p:anim>
                                  </p:childTnLst>
                                </p:cTn>
                              </p:par>
                            </p:childTnLst>
                          </p:cTn>
                        </p:par>
                        <p:par>
                          <p:cTn id="13" fill="hold">
                            <p:stCondLst>
                              <p:cond delay="1250"/>
                            </p:stCondLst>
                            <p:childTnLst>
                              <p:par>
                                <p:cTn id="14" presetID="23" presetClass="entr" presetSubtype="16" fill="hold" grpId="0" nodeType="afterEffect">
                                  <p:stCondLst>
                                    <p:cond delay="1000"/>
                                  </p:stCondLst>
                                  <p:childTnLst>
                                    <p:set>
                                      <p:cBhvr>
                                        <p:cTn id="15" dur="indefinite" fill="hold"/>
                                        <p:tgtEl>
                                          <p:spTgt spid="2545"/>
                                        </p:tgtEl>
                                        <p:attrNameLst>
                                          <p:attrName>style.visibility</p:attrName>
                                        </p:attrNameLst>
                                      </p:cBhvr>
                                      <p:to>
                                        <p:strVal val="visible"/>
                                      </p:to>
                                    </p:set>
                                    <p:anim calcmode="lin" valueType="num">
                                      <p:cBhvr>
                                        <p:cTn id="16" dur="500" fill="hold"/>
                                        <p:tgtEl>
                                          <p:spTgt spid="2545"/>
                                        </p:tgtEl>
                                        <p:attrNameLst>
                                          <p:attrName>ppt_w</p:attrName>
                                        </p:attrNameLst>
                                      </p:cBhvr>
                                      <p:tavLst>
                                        <p:tav tm="0">
                                          <p:val>
                                            <p:fltVal val="0"/>
                                          </p:val>
                                        </p:tav>
                                        <p:tav tm="100000">
                                          <p:val>
                                            <p:strVal val="#ppt_w"/>
                                          </p:val>
                                        </p:tav>
                                      </p:tavLst>
                                    </p:anim>
                                    <p:anim calcmode="lin" valueType="num">
                                      <p:cBhvr>
                                        <p:cTn id="17" dur="500" fill="hold"/>
                                        <p:tgtEl>
                                          <p:spTgt spid="2545"/>
                                        </p:tgtEl>
                                        <p:attrNameLst>
                                          <p:attrName>ppt_h</p:attrName>
                                        </p:attrNameLst>
                                      </p:cBhvr>
                                      <p:tavLst>
                                        <p:tav tm="0">
                                          <p:val>
                                            <p:fltVal val="0"/>
                                          </p:val>
                                        </p:tav>
                                        <p:tav tm="100000">
                                          <p:val>
                                            <p:strVal val="#ppt_h"/>
                                          </p:val>
                                        </p:tav>
                                      </p:tavLst>
                                    </p:anim>
                                  </p:childTnLst>
                                </p:cTn>
                              </p:par>
                              <p:par>
                                <p:cTn id="18" presetID="29"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ppt_x</p:attrName>
                                        </p:attrNameLst>
                                      </p:cBhvr>
                                      <p:tavLst>
                                        <p:tav tm="0">
                                          <p:val>
                                            <p:strVal val="#ppt_x-.2"/>
                                          </p:val>
                                        </p:tav>
                                        <p:tav tm="100000">
                                          <p:val>
                                            <p:strVal val="#ppt_x"/>
                                          </p:val>
                                        </p:tav>
                                      </p:tavLst>
                                    </p:anim>
                                    <p:anim calcmode="lin" valueType="num">
                                      <p:cBhvr>
                                        <p:cTn id="21"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2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41" grpId="0" bldLvl="0" animBg="1" advAuto="0"/>
      <p:bldP spid="2545" grpId="0" bldLvl="0" animBg="1" advAuto="0"/>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6" name="文本框 5"/>
          <p:cNvSpPr txBox="1"/>
          <p:nvPr/>
        </p:nvSpPr>
        <p:spPr>
          <a:xfrm>
            <a:off x="3582035" y="591820"/>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合同管理信息表单</a:t>
            </a:r>
          </a:p>
        </p:txBody>
      </p:sp>
      <p:sp>
        <p:nvSpPr>
          <p:cNvPr id="7" name="文本框 6"/>
          <p:cNvSpPr txBox="1"/>
          <p:nvPr/>
        </p:nvSpPr>
        <p:spPr>
          <a:xfrm>
            <a:off x="1383030" y="858520"/>
            <a:ext cx="6057900" cy="368300"/>
          </a:xfrm>
          <a:prstGeom prst="rect">
            <a:avLst/>
          </a:prstGeom>
          <a:noFill/>
        </p:spPr>
        <p:txBody>
          <a:bodyPr wrap="square" rtlCol="0">
            <a:spAutoFit/>
          </a:bodyPr>
          <a:lstStyle/>
          <a:p>
            <a:r>
              <a:rPr>
                <a:latin typeface="微软雅黑" panose="020B0503020204020204" charset="-122"/>
                <a:ea typeface="微软雅黑" panose="020B0503020204020204" charset="-122"/>
                <a:cs typeface="微软雅黑" panose="020B0503020204020204" charset="-122"/>
                <a:sym typeface="+mn-ea"/>
              </a:rPr>
              <a:t>(1)解除(终止)劳动合同信息表</a:t>
            </a:r>
          </a:p>
        </p:txBody>
      </p:sp>
      <p:graphicFrame>
        <p:nvGraphicFramePr>
          <p:cNvPr id="3" name="表格 2"/>
          <p:cNvGraphicFramePr/>
          <p:nvPr>
            <p:custDataLst>
              <p:tags r:id="rId2"/>
            </p:custDataLst>
          </p:nvPr>
        </p:nvGraphicFramePr>
        <p:xfrm>
          <a:off x="1031240" y="1362075"/>
          <a:ext cx="10129520" cy="5016500"/>
        </p:xfrm>
        <a:graphic>
          <a:graphicData uri="http://schemas.openxmlformats.org/drawingml/2006/table">
            <a:tbl>
              <a:tblPr firstRow="1" bandRow="1">
                <a:tableStyleId>{5940675A-B579-460E-94D1-54222C63F5DA}</a:tableStyleId>
              </a:tblPr>
              <a:tblGrid>
                <a:gridCol w="2217420">
                  <a:extLst>
                    <a:ext uri="{9D8B030D-6E8A-4147-A177-3AD203B41FA5}">
                      <a16:colId xmlns:a16="http://schemas.microsoft.com/office/drawing/2014/main" val="20000"/>
                    </a:ext>
                  </a:extLst>
                </a:gridCol>
                <a:gridCol w="886460">
                  <a:extLst>
                    <a:ext uri="{9D8B030D-6E8A-4147-A177-3AD203B41FA5}">
                      <a16:colId xmlns:a16="http://schemas.microsoft.com/office/drawing/2014/main" val="20001"/>
                    </a:ext>
                  </a:extLst>
                </a:gridCol>
                <a:gridCol w="885825">
                  <a:extLst>
                    <a:ext uri="{9D8B030D-6E8A-4147-A177-3AD203B41FA5}">
                      <a16:colId xmlns:a16="http://schemas.microsoft.com/office/drawing/2014/main" val="20002"/>
                    </a:ext>
                  </a:extLst>
                </a:gridCol>
                <a:gridCol w="444500">
                  <a:extLst>
                    <a:ext uri="{9D8B030D-6E8A-4147-A177-3AD203B41FA5}">
                      <a16:colId xmlns:a16="http://schemas.microsoft.com/office/drawing/2014/main" val="20003"/>
                    </a:ext>
                  </a:extLst>
                </a:gridCol>
                <a:gridCol w="444500">
                  <a:extLst>
                    <a:ext uri="{9D8B030D-6E8A-4147-A177-3AD203B41FA5}">
                      <a16:colId xmlns:a16="http://schemas.microsoft.com/office/drawing/2014/main" val="20004"/>
                    </a:ext>
                  </a:extLst>
                </a:gridCol>
                <a:gridCol w="887095">
                  <a:extLst>
                    <a:ext uri="{9D8B030D-6E8A-4147-A177-3AD203B41FA5}">
                      <a16:colId xmlns:a16="http://schemas.microsoft.com/office/drawing/2014/main" val="20005"/>
                    </a:ext>
                  </a:extLst>
                </a:gridCol>
                <a:gridCol w="885825">
                  <a:extLst>
                    <a:ext uri="{9D8B030D-6E8A-4147-A177-3AD203B41FA5}">
                      <a16:colId xmlns:a16="http://schemas.microsoft.com/office/drawing/2014/main" val="20006"/>
                    </a:ext>
                  </a:extLst>
                </a:gridCol>
                <a:gridCol w="1772285">
                  <a:extLst>
                    <a:ext uri="{9D8B030D-6E8A-4147-A177-3AD203B41FA5}">
                      <a16:colId xmlns:a16="http://schemas.microsoft.com/office/drawing/2014/main" val="20007"/>
                    </a:ext>
                  </a:extLst>
                </a:gridCol>
                <a:gridCol w="1705610">
                  <a:extLst>
                    <a:ext uri="{9D8B030D-6E8A-4147-A177-3AD203B41FA5}">
                      <a16:colId xmlns:a16="http://schemas.microsoft.com/office/drawing/2014/main" val="20008"/>
                    </a:ext>
                  </a:extLst>
                </a:gridCol>
              </a:tblGrid>
              <a:tr h="29210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单位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6">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员工</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5270">
                <a:tc rowSpan="2">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合同期限</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1.有固定期限,从　　年　月　日起至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25463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2.无固定期限</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28257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员工出生年月</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性别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民族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岗位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0927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在本公司工作年限</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学历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职称</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解除合同前12个月平均工资</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8257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配偶姓名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性别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单位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254635">
                <a:tc gridSpan="9">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双方同意解除(终止)劳动合同时间: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508635">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提出解除(终止)劳动合同依据</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□公司　　　□员工签字: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50990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提出方是否愿意承担经济责任</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□公司　　　□员工签字: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50863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违约金或补偿金支付情况</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用人单位签字: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25463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工会意见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签字(盖章):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28321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所在单位意见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人力资源部意见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28257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领导审批</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 签字: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255270">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办理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同意从　　年　月　日解除(终止)劳动合同签字:　　年　月　日</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r h="282575">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备注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4"/>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p:tgtEl>
                                          <p:spTgt spid="7"/>
                                        </p:tgtEl>
                                        <p:attrNameLst>
                                          <p:attrName>ppt_y</p:attrName>
                                        </p:attrNameLst>
                                      </p:cBhvr>
                                      <p:tavLst>
                                        <p:tav tm="0">
                                          <p:val>
                                            <p:strVal val="#ppt_y+#ppt_h*1.125000"/>
                                          </p:val>
                                        </p:tav>
                                        <p:tav tm="100000">
                                          <p:val>
                                            <p:strVal val="#ppt_y"/>
                                          </p:val>
                                        </p:tav>
                                      </p:tavLst>
                                    </p:anim>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6" name="文本框 5"/>
          <p:cNvSpPr txBox="1"/>
          <p:nvPr/>
        </p:nvSpPr>
        <p:spPr>
          <a:xfrm>
            <a:off x="3775710" y="526415"/>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合同管理信息表单</a:t>
            </a:r>
          </a:p>
        </p:txBody>
      </p:sp>
      <p:sp>
        <p:nvSpPr>
          <p:cNvPr id="7" name="文本框 6"/>
          <p:cNvSpPr txBox="1"/>
          <p:nvPr/>
        </p:nvSpPr>
        <p:spPr>
          <a:xfrm>
            <a:off x="1383030" y="858520"/>
            <a:ext cx="6057900" cy="368300"/>
          </a:xfrm>
          <a:prstGeom prst="rect">
            <a:avLst/>
          </a:prstGeom>
          <a:noFill/>
        </p:spPr>
        <p:txBody>
          <a:bodyPr wrap="square" rtlCol="0">
            <a:spAutoFit/>
          </a:bodyPr>
          <a:lstStyle/>
          <a:p>
            <a:r>
              <a:rPr>
                <a:latin typeface="微软雅黑" panose="020B0503020204020204" charset="-122"/>
                <a:ea typeface="微软雅黑" panose="020B0503020204020204" charset="-122"/>
                <a:cs typeface="微软雅黑" panose="020B0503020204020204" charset="-122"/>
                <a:sym typeface="+mn-ea"/>
              </a:rPr>
              <a:t>(2)终止(解除)劳动合同证明书</a:t>
            </a:r>
          </a:p>
        </p:txBody>
      </p:sp>
      <p:pic>
        <p:nvPicPr>
          <p:cNvPr id="10" name="图片 9"/>
          <p:cNvPicPr>
            <a:picLocks noChangeAspect="1"/>
          </p:cNvPicPr>
          <p:nvPr/>
        </p:nvPicPr>
        <p:blipFill>
          <a:blip r:embed="rId3"/>
          <a:stretch>
            <a:fillRect/>
          </a:stretch>
        </p:blipFill>
        <p:spPr>
          <a:xfrm>
            <a:off x="1514475" y="1652270"/>
            <a:ext cx="9406890" cy="3647440"/>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p:tgtEl>
                                          <p:spTgt spid="7"/>
                                        </p:tgtEl>
                                        <p:attrNameLst>
                                          <p:attrName>ppt_y</p:attrName>
                                        </p:attrNameLst>
                                      </p:cBhvr>
                                      <p:tavLst>
                                        <p:tav tm="0">
                                          <p:val>
                                            <p:strVal val="#ppt_y+#ppt_h*1.125000"/>
                                          </p:val>
                                        </p:tav>
                                        <p:tav tm="100000">
                                          <p:val>
                                            <p:strVal val="#ppt_y"/>
                                          </p:val>
                                        </p:tav>
                                      </p:tavLst>
                                    </p:anim>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Lst>
  </p:timing>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6" name="文本框 5"/>
          <p:cNvSpPr txBox="1"/>
          <p:nvPr/>
        </p:nvSpPr>
        <p:spPr>
          <a:xfrm>
            <a:off x="3894455" y="526415"/>
            <a:ext cx="6057900" cy="36830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cs typeface="微软雅黑" panose="020B0503020204020204" charset="-122"/>
              </a:rPr>
              <a:t>经济补偿金的计算</a:t>
            </a:r>
          </a:p>
        </p:txBody>
      </p:sp>
      <p:sp>
        <p:nvSpPr>
          <p:cNvPr id="7" name="文本框 6"/>
          <p:cNvSpPr txBox="1"/>
          <p:nvPr/>
        </p:nvSpPr>
        <p:spPr>
          <a:xfrm>
            <a:off x="449580" y="894715"/>
            <a:ext cx="6057900" cy="368300"/>
          </a:xfrm>
          <a:prstGeom prst="rect">
            <a:avLst/>
          </a:prstGeom>
          <a:noFill/>
        </p:spPr>
        <p:txBody>
          <a:bodyPr wrap="square" rtlCol="0">
            <a:spAutoFit/>
          </a:bodyPr>
          <a:lstStyle/>
          <a:p>
            <a:r>
              <a:rPr>
                <a:latin typeface="微软雅黑" panose="020B0503020204020204" charset="-122"/>
                <a:ea typeface="微软雅黑" panose="020B0503020204020204" charset="-122"/>
                <a:cs typeface="微软雅黑" panose="020B0503020204020204" charset="-122"/>
                <a:sym typeface="+mn-ea"/>
              </a:rPr>
              <a:t>用人单位需支付经济补偿的法定情形</a:t>
            </a:r>
            <a:r>
              <a:rPr lang="zh-CN">
                <a:latin typeface="微软雅黑" panose="020B0503020204020204" charset="-122"/>
                <a:ea typeface="微软雅黑" panose="020B0503020204020204" charset="-122"/>
                <a:cs typeface="微软雅黑" panose="020B0503020204020204" charset="-122"/>
                <a:sym typeface="+mn-ea"/>
              </a:rPr>
              <a:t>：</a:t>
            </a:r>
          </a:p>
        </p:txBody>
      </p:sp>
      <p:graphicFrame>
        <p:nvGraphicFramePr>
          <p:cNvPr id="8" name="表格 7"/>
          <p:cNvGraphicFramePr/>
          <p:nvPr>
            <p:custDataLst>
              <p:tags r:id="rId2"/>
            </p:custDataLst>
          </p:nvPr>
        </p:nvGraphicFramePr>
        <p:xfrm>
          <a:off x="6568440" y="1400175"/>
          <a:ext cx="5224780" cy="5012055"/>
        </p:xfrm>
        <a:graphic>
          <a:graphicData uri="http://schemas.openxmlformats.org/drawingml/2006/table">
            <a:tbl>
              <a:tblPr firstRow="1" bandRow="1">
                <a:tableStyleId>{5940675A-B579-460E-94D1-54222C63F5DA}</a:tableStyleId>
              </a:tblPr>
              <a:tblGrid>
                <a:gridCol w="612775">
                  <a:extLst>
                    <a:ext uri="{9D8B030D-6E8A-4147-A177-3AD203B41FA5}">
                      <a16:colId xmlns:a16="http://schemas.microsoft.com/office/drawing/2014/main" val="20000"/>
                    </a:ext>
                  </a:extLst>
                </a:gridCol>
                <a:gridCol w="971550">
                  <a:extLst>
                    <a:ext uri="{9D8B030D-6E8A-4147-A177-3AD203B41FA5}">
                      <a16:colId xmlns:a16="http://schemas.microsoft.com/office/drawing/2014/main" val="20001"/>
                    </a:ext>
                  </a:extLst>
                </a:gridCol>
                <a:gridCol w="1802130">
                  <a:extLst>
                    <a:ext uri="{9D8B030D-6E8A-4147-A177-3AD203B41FA5}">
                      <a16:colId xmlns:a16="http://schemas.microsoft.com/office/drawing/2014/main" val="20002"/>
                    </a:ext>
                  </a:extLst>
                </a:gridCol>
                <a:gridCol w="1045845">
                  <a:extLst>
                    <a:ext uri="{9D8B030D-6E8A-4147-A177-3AD203B41FA5}">
                      <a16:colId xmlns:a16="http://schemas.microsoft.com/office/drawing/2014/main" val="20003"/>
                    </a:ext>
                  </a:extLst>
                </a:gridCol>
                <a:gridCol w="792480">
                  <a:extLst>
                    <a:ext uri="{9D8B030D-6E8A-4147-A177-3AD203B41FA5}">
                      <a16:colId xmlns:a16="http://schemas.microsoft.com/office/drawing/2014/main" val="20004"/>
                    </a:ext>
                  </a:extLst>
                </a:gridCol>
              </a:tblGrid>
              <a:tr h="617855">
                <a:tc rowSpan="10">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员工解除的情形</a:t>
                      </a:r>
                    </a:p>
                    <a:p>
                      <a:pPr indent="0">
                        <a:buNone/>
                      </a:pPr>
                      <a:r>
                        <a:rPr lang="en-US" altLang="zh-CN" sz="1000">
                          <a:solidFill>
                            <a:srgbClr val="000000"/>
                          </a:solidFill>
                          <a:latin typeface="微软雅黑" panose="020B0503020204020204" charset="-122"/>
                          <a:ea typeface="微软雅黑" panose="020B0503020204020204" charset="-122"/>
                        </a:rPr>
                        <a:t> </a:t>
                      </a:r>
                      <a:endParaRPr 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提前30天通知解除</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不论何种类型的劳动合同,也不需要任何条件,劳动者都可以提前30天通知解除劳动合同</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提前30天通知</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1211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提前3天通知解除</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在试用期内的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提前3天通知</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860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随时通知解除</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未提供约定的劳动保护和条件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860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未按时足额支付劳动报酬</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2923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未缴纳社会保险费</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2987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规章制度违法,损害劳动者利益</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1084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以欺诈、胁迫的手段或者乘人之危订立劳动合同的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2923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法律、法规规定的其他情况</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随时通知</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1211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无须通知立即解除</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暴力等手段强迫劳动</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立即,无须通知</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2796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违规违章强令冒险作业</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立即,无须通知</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12115">
                <a:tc rowSpan="7">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劳动合同终止</a:t>
                      </a:r>
                    </a:p>
                    <a:p>
                      <a:pPr indent="0">
                        <a:buNone/>
                      </a:pPr>
                      <a:r>
                        <a:rPr lang="en-US" altLang="zh-CN" sz="1000">
                          <a:solidFill>
                            <a:srgbClr val="000000"/>
                          </a:solidFill>
                          <a:latin typeface="微软雅黑" panose="020B0503020204020204" charset="-122"/>
                          <a:ea typeface="微软雅黑" panose="020B0503020204020204" charset="-122"/>
                        </a:rPr>
                        <a:t> </a:t>
                      </a:r>
                      <a:endParaRPr 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劳动合同期满的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有条件支付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2923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劳动者开始享受基本养老保险待遇的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2860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劳动者死亡或被法院宣告死亡或失踪的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2923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单位被宣告破产</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2923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被吊销营业执照、责令关闭、撤销或者用人单位决定提前解散的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2860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法律、行政法规规定的其他情形</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10015"/>
                  </a:ext>
                </a:extLst>
              </a:tr>
              <a:tr h="22860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lgn="ctr">
                        <a:buNone/>
                      </a:pPr>
                      <a:endParaRPr lang="en-US" altLang="en-US" sz="1000" b="0">
                        <a:solidFill>
                          <a:srgbClr val="000000"/>
                        </a:solidFill>
                        <a:latin typeface="微软雅黑" panose="020B0503020204020204" charset="-122"/>
                        <a:ea typeface="微软雅黑" panose="020B0503020204020204" charset="-122"/>
                        <a:cs typeface="NEU-BZ-S92" charset="0"/>
                      </a:endParaRPr>
                    </a:p>
                  </a:txBody>
                  <a:tcPr marL="68580" marR="6858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6"/>
                  </a:ext>
                </a:extLst>
              </a:tr>
            </a:tbl>
          </a:graphicData>
        </a:graphic>
      </p:graphicFrame>
      <p:graphicFrame>
        <p:nvGraphicFramePr>
          <p:cNvPr id="9" name="表格 8"/>
          <p:cNvGraphicFramePr/>
          <p:nvPr>
            <p:custDataLst>
              <p:tags r:id="rId3"/>
            </p:custDataLst>
          </p:nvPr>
        </p:nvGraphicFramePr>
        <p:xfrm>
          <a:off x="449580" y="1400175"/>
          <a:ext cx="5284470" cy="5011420"/>
        </p:xfrm>
        <a:graphic>
          <a:graphicData uri="http://schemas.openxmlformats.org/drawingml/2006/table">
            <a:tbl>
              <a:tblPr firstRow="1" bandRow="1">
                <a:tableStyleId>{5940675A-B579-460E-94D1-54222C63F5DA}</a:tableStyleId>
              </a:tblPr>
              <a:tblGrid>
                <a:gridCol w="619760">
                  <a:extLst>
                    <a:ext uri="{9D8B030D-6E8A-4147-A177-3AD203B41FA5}">
                      <a16:colId xmlns:a16="http://schemas.microsoft.com/office/drawing/2014/main" val="20000"/>
                    </a:ext>
                  </a:extLst>
                </a:gridCol>
                <a:gridCol w="982980">
                  <a:extLst>
                    <a:ext uri="{9D8B030D-6E8A-4147-A177-3AD203B41FA5}">
                      <a16:colId xmlns:a16="http://schemas.microsoft.com/office/drawing/2014/main" val="20001"/>
                    </a:ext>
                  </a:extLst>
                </a:gridCol>
                <a:gridCol w="1822450">
                  <a:extLst>
                    <a:ext uri="{9D8B030D-6E8A-4147-A177-3AD203B41FA5}">
                      <a16:colId xmlns:a16="http://schemas.microsoft.com/office/drawing/2014/main" val="20002"/>
                    </a:ext>
                  </a:extLst>
                </a:gridCol>
                <a:gridCol w="1057910">
                  <a:extLst>
                    <a:ext uri="{9D8B030D-6E8A-4147-A177-3AD203B41FA5}">
                      <a16:colId xmlns:a16="http://schemas.microsoft.com/office/drawing/2014/main" val="20003"/>
                    </a:ext>
                  </a:extLst>
                </a:gridCol>
                <a:gridCol w="801370">
                  <a:extLst>
                    <a:ext uri="{9D8B030D-6E8A-4147-A177-3AD203B41FA5}">
                      <a16:colId xmlns:a16="http://schemas.microsoft.com/office/drawing/2014/main" val="20004"/>
                    </a:ext>
                  </a:extLst>
                </a:gridCol>
              </a:tblGrid>
              <a:tr h="205105">
                <a:tc grid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解除和终止</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条件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期限</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经济补偿金</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10210">
                <a:tc rowSpan="2">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协商解除</a:t>
                      </a:r>
                    </a:p>
                    <a:p>
                      <a:pPr indent="0">
                        <a:buNone/>
                      </a:pPr>
                      <a:r>
                        <a:rPr lang="en-US" altLang="zh-CN" sz="1000">
                          <a:solidFill>
                            <a:srgbClr val="000000"/>
                          </a:solidFill>
                          <a:latin typeface="微软雅黑" panose="020B0503020204020204" charset="-122"/>
                          <a:ea typeface="微软雅黑" panose="020B0503020204020204" charset="-122"/>
                        </a:rPr>
                        <a:t> </a:t>
                      </a:r>
                      <a:endParaRPr 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单位提出</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不论何种类型的劳动合同,也不需要任何条件,都可以协商解除</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无需求</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733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员工提出</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无要求</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15315">
                <a:tc rowSpan="10">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单位解除的情形</a:t>
                      </a:r>
                    </a:p>
                    <a:p>
                      <a:pPr indent="0">
                        <a:buNone/>
                      </a:pPr>
                      <a:r>
                        <a:rPr lang="en-US" altLang="zh-CN" sz="1000">
                          <a:solidFill>
                            <a:srgbClr val="000000"/>
                          </a:solidFill>
                          <a:latin typeface="微软雅黑" panose="020B0503020204020204" charset="-122"/>
                          <a:ea typeface="微软雅黑" panose="020B0503020204020204" charset="-122"/>
                        </a:rPr>
                        <a:t>  </a:t>
                      </a:r>
                      <a:endParaRPr lang="en-US" sz="10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即时通知解除劳动合同(过失性解除劳动合同)</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试用期内不符合录用条件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2796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严重违纪</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2733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造成重大损害</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1021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兼职,对本职工作有严重影响或经提出拒不改正的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1021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以欺诈、胁迫的手段或者乘人之危订立劳动合同</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2733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被追究刑事责任</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随时</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无须支付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61531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预告通知解除劳动合同(非过失性解除劳动合同)</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患病或非因工负伤医疗期满,不能从事原工作也不能从事另行安排工作的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提前30天或支付一个月工资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10210">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不能胜任工作,经培训或调岗后仍无法胜任的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提前30天或支付一个月工资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40957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NEU-BZ-S92" charset="0"/>
                        </a:rPr>
                        <a:t> </a:t>
                      </a:r>
                      <a:endParaRPr lang="en-US" altLang="en-US" sz="10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劳动合同无法履行且无法达成变更劳动合同协议的</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提前30天或支付一个月工资</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615315">
                <a:tc vMerge="1">
                  <a:txBody>
                    <a:bodyPr/>
                    <a:lstStyle/>
                    <a:p>
                      <a:endParaRPr lang="zh-CN"/>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方正书宋_GBK" charset="0"/>
                        </a:rPr>
                        <a:t>裁员解除</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000" b="0">
                          <a:solidFill>
                            <a:srgbClr val="000000"/>
                          </a:solidFill>
                          <a:latin typeface="微软雅黑" panose="020B0503020204020204" charset="-122"/>
                          <a:ea typeface="微软雅黑" panose="020B0503020204020204" charset="-122"/>
                          <a:cs typeface="微软雅黑" panose="020B0503020204020204" charset="-122"/>
                        </a:rPr>
                        <a:t>破产,经营困难,转产、重大技术革新或者经营方式调整,客观情况发生重大变化</a:t>
                      </a:r>
                      <a:endParaRPr lang="en-US" altLang="en-US" sz="10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履行法定程序后可以裁员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000" b="0">
                          <a:solidFill>
                            <a:srgbClr val="000000"/>
                          </a:solidFill>
                          <a:latin typeface="微软雅黑" panose="020B0503020204020204" charset="-122"/>
                          <a:ea typeface="微软雅黑" panose="020B0503020204020204" charset="-122"/>
                          <a:cs typeface="方正书宋_GBK" charset="0"/>
                        </a:rPr>
                        <a:t>需支付</a:t>
                      </a:r>
                      <a:endParaRPr lang="en-US" altLang="en-US" sz="10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p:tgtEl>
                                          <p:spTgt spid="7"/>
                                        </p:tgtEl>
                                        <p:attrNameLst>
                                          <p:attrName>ppt_y</p:attrName>
                                        </p:attrNameLst>
                                      </p:cBhvr>
                                      <p:tavLst>
                                        <p:tav tm="0">
                                          <p:val>
                                            <p:strVal val="#ppt_y+#ppt_h*1.125000"/>
                                          </p:val>
                                        </p:tav>
                                        <p:tav tm="100000">
                                          <p:val>
                                            <p:strVal val="#ppt_y"/>
                                          </p:val>
                                        </p:tav>
                                      </p:tavLst>
                                    </p:anim>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ppt_x"/>
                                          </p:val>
                                        </p:tav>
                                        <p:tav tm="100000">
                                          <p:val>
                                            <p:strVal val="#ppt_x"/>
                                          </p:val>
                                        </p:tav>
                                      </p:tavLst>
                                    </p:anim>
                                    <p:anim calcmode="lin" valueType="num">
                                      <p:cBhvr additive="base">
                                        <p:cTn id="2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经济补偿的计算标准</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887730" y="1795145"/>
            <a:ext cx="3666490" cy="135318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(1)年限计算标准。</a:t>
            </a:r>
          </a:p>
          <a:p>
            <a:r>
              <a:rPr lang="zh-CN" altLang="zh-CN" sz="1600" dirty="0">
                <a:latin typeface="微软雅黑" panose="020B0503020204020204" charset="-122"/>
                <a:ea typeface="微软雅黑" panose="020B0503020204020204" charset="-122"/>
                <a:sym typeface="+mn-ea"/>
              </a:rPr>
              <a:t>按劳动者在本单位工作的年限,每满1年支付1个月工资的标准,6个月以上不满1年的,按1年计算;不满6个月的,支付半个月工资的经济补偿。</a:t>
            </a:r>
            <a:endParaRPr lang="zh-CN" altLang="zh-CN" sz="1600" dirty="0">
              <a:latin typeface="微软雅黑" panose="020B0503020204020204" charset="-122"/>
              <a:ea typeface="微软雅黑" panose="020B0503020204020204" charset="-122"/>
            </a:endParaRPr>
          </a:p>
        </p:txBody>
      </p:sp>
      <p:sp>
        <p:nvSpPr>
          <p:cNvPr id="11" name="矩形 10"/>
          <p:cNvSpPr/>
          <p:nvPr/>
        </p:nvSpPr>
        <p:spPr>
          <a:xfrm>
            <a:off x="887981" y="3956445"/>
            <a:ext cx="3672316" cy="209169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(2)工资计算基数。</a:t>
            </a:r>
          </a:p>
          <a:p>
            <a:r>
              <a:rPr lang="zh-CN" altLang="zh-CN" sz="1600" dirty="0">
                <a:latin typeface="微软雅黑" panose="020B0503020204020204" charset="-122"/>
                <a:ea typeface="微软雅黑" panose="020B0503020204020204" charset="-122"/>
              </a:rPr>
              <a:t>《劳动合同法》简化了工资的计算标准,规定工资是指劳动者在劳动合同解除或者终止前12个月的平均工资。这里的工资是指劳动者的应得工资,一般包括:计时工资、计件工资、奖金、津贴和补贴、加班加点工资、特殊情况下支付的工资。</a:t>
            </a:r>
          </a:p>
        </p:txBody>
      </p:sp>
      <p:sp>
        <p:nvSpPr>
          <p:cNvPr id="13" name="矩形 12"/>
          <p:cNvSpPr/>
          <p:nvPr/>
        </p:nvSpPr>
        <p:spPr>
          <a:xfrm>
            <a:off x="8031480" y="3101340"/>
            <a:ext cx="3470275" cy="212280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(3)针对高工资收入者的计算封顶。</a:t>
            </a:r>
          </a:p>
          <a:p>
            <a:r>
              <a:rPr lang="zh-CN" altLang="zh-CN" sz="1600" dirty="0">
                <a:latin typeface="微软雅黑" panose="020B0503020204020204" charset="-122"/>
                <a:ea typeface="微软雅黑" panose="020B0503020204020204" charset="-122"/>
              </a:rPr>
              <a:t>劳动者月工资高于用人单位所在直辖市、设区的市级人民政府公布的本地区上年度职工月平均工资3倍的,向其支付经济补偿的标准按职工月平均工资3倍的数额支付,向其支付经济补偿的年限最高不超过12年。</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劳动合同管理</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经济补偿的支付时间</a:t>
            </a:r>
          </a:p>
        </p:txBody>
      </p:sp>
      <p:sp>
        <p:nvSpPr>
          <p:cNvPr id="9" name="矩形 8"/>
          <p:cNvSpPr/>
          <p:nvPr/>
        </p:nvSpPr>
        <p:spPr>
          <a:xfrm>
            <a:off x="749935" y="2239010"/>
            <a:ext cx="11044555" cy="82994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我国《劳动合同法》第五十条第二款规定:劳动者应当按照双方约定,办理工作交接。用人单位依照《劳动合同法》有关规定应当向劳动者支付经济补偿的,在办结工作交接时支付。</a:t>
            </a:r>
          </a:p>
        </p:txBody>
      </p:sp>
      <p:sp>
        <p:nvSpPr>
          <p:cNvPr id="4" name="矩形 3"/>
          <p:cNvSpPr/>
          <p:nvPr/>
        </p:nvSpPr>
        <p:spPr>
          <a:xfrm>
            <a:off x="749935" y="3068955"/>
            <a:ext cx="11044555"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我国《劳动合同法》针对用人单位不按规定支付经济补偿做了规定,即用人单位逾期不支付经济补偿的,由劳动行政部门责令用人单位按应付金额50%以上100%以下的标准向劳动者加付赔偿金。根据规定,劳动者无法通过劳动仲裁或诉讼程序主张赔偿金,必须通过劳动监察程序主张权利。</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500" fill="hold"/>
                                        <p:tgtEl>
                                          <p:spTgt spid="4"/>
                                        </p:tgtEl>
                                        <p:attrNameLst>
                                          <p:attrName>ppt_x</p:attrName>
                                        </p:attrNameLst>
                                      </p:cBhvr>
                                      <p:tavLst>
                                        <p:tav tm="0">
                                          <p:val>
                                            <p:strVal val="#ppt_x"/>
                                          </p:val>
                                        </p:tav>
                                        <p:tav tm="100000">
                                          <p:val>
                                            <p:strVal val="#ppt_x"/>
                                          </p:val>
                                        </p:tav>
                                      </p:tavLst>
                                    </p:anim>
                                    <p:anim calcmode="lin" valueType="num">
                                      <p:cBhvr additive="base">
                                        <p:cTn id="17"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9" grpId="0" bldLvl="0" animBg="1"/>
      <p:bldP spid="9" grpId="1" animBg="1"/>
      <p:bldP spid="4" grpId="0" bldLvl="0" animBg="1"/>
      <p:bldP spid="4" grpId="1" animBg="1"/>
    </p:bld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劳动争议处理的原则</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1625600" y="1795145"/>
            <a:ext cx="2928620" cy="64516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解决劳动争议必须根据事实,从实际出发</a:t>
            </a:r>
          </a:p>
        </p:txBody>
      </p:sp>
      <p:sp>
        <p:nvSpPr>
          <p:cNvPr id="11" name="矩形 10"/>
          <p:cNvSpPr/>
          <p:nvPr/>
        </p:nvSpPr>
        <p:spPr>
          <a:xfrm>
            <a:off x="1626235" y="3956685"/>
            <a:ext cx="2933700" cy="64516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解决劳动争议必须以依法保护当事人的合法权益为归宿</a:t>
            </a:r>
          </a:p>
        </p:txBody>
      </p:sp>
      <p:sp>
        <p:nvSpPr>
          <p:cNvPr id="13" name="矩形 12"/>
          <p:cNvSpPr/>
          <p:nvPr/>
        </p:nvSpPr>
        <p:spPr>
          <a:xfrm>
            <a:off x="8031636" y="3101458"/>
            <a:ext cx="3100196" cy="64516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解决劳动争议应当遵循合法、公正、及时的原则</a:t>
            </a:r>
          </a:p>
        </p:txBody>
      </p:sp>
      <p:sp>
        <p:nvSpPr>
          <p:cNvPr id="14" name="文本框 13"/>
          <p:cNvSpPr txBox="1"/>
          <p:nvPr/>
        </p:nvSpPr>
        <p:spPr>
          <a:xfrm>
            <a:off x="8170545" y="1263015"/>
            <a:ext cx="309880" cy="368300"/>
          </a:xfrm>
          <a:prstGeom prst="rect">
            <a:avLst/>
          </a:prstGeom>
          <a:noFill/>
        </p:spPr>
        <p:txBody>
          <a:bodyPr wrap="none" rtlCol="0">
            <a:spAutoFit/>
          </a:bodyPr>
          <a:lstStyle/>
          <a:p>
            <a:endParaRPr lang="zh-CN" altLang="en-US"/>
          </a:p>
        </p:txBody>
      </p:sp>
      <p:sp>
        <p:nvSpPr>
          <p:cNvPr id="9"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劳动争议处理</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人力资源规划的含义</a:t>
            </a:r>
          </a:p>
        </p:txBody>
      </p:sp>
      <p:sp>
        <p:nvSpPr>
          <p:cNvPr id="3" name="矩形 2"/>
          <p:cNvSpPr/>
          <p:nvPr/>
        </p:nvSpPr>
        <p:spPr>
          <a:xfrm>
            <a:off x="1004570" y="1307465"/>
            <a:ext cx="9711690" cy="922020"/>
          </a:xfrm>
          <a:prstGeom prst="rect">
            <a:avLst/>
          </a:prstGeom>
          <a:ln>
            <a:solidFill>
              <a:srgbClr val="9B552C"/>
            </a:solidFill>
          </a:ln>
        </p:spPr>
        <p:txBody>
          <a:bodyPr wrap="square">
            <a:spAutoFit/>
          </a:bodyPr>
          <a:lstStyle/>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人力资源规划就是对企业在某个时期内的人员供给和人员需求进行预测,并根据预测的结果采取相应的措施,来平衡人力资源的供需。</a:t>
            </a:r>
          </a:p>
        </p:txBody>
      </p:sp>
      <p:sp>
        <p:nvSpPr>
          <p:cNvPr id="5" name="Round Same Side Corner Rectangle 4"/>
          <p:cNvSpPr/>
          <p:nvPr/>
        </p:nvSpPr>
        <p:spPr>
          <a:xfrm>
            <a:off x="2673985" y="2589530"/>
            <a:ext cx="109220" cy="4304665"/>
          </a:xfrm>
          <a:prstGeom prst="round2SameRect">
            <a:avLst>
              <a:gd name="adj1" fmla="val 50000"/>
              <a:gd name="adj2" fmla="val 0"/>
            </a:avLst>
          </a:prstGeom>
          <a:solidFill>
            <a:schemeClr val="bg1">
              <a:lumMod val="8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latin typeface="微软雅黑" panose="020B0503020204020204" charset="-122"/>
              <a:ea typeface="微软雅黑" panose="020B0503020204020204" charset="-122"/>
              <a:cs typeface="+mn-ea"/>
              <a:sym typeface="Arial" panose="020B0604020202020204" pitchFamily="34" charset="0"/>
            </a:endParaRPr>
          </a:p>
        </p:txBody>
      </p:sp>
      <p:grpSp>
        <p:nvGrpSpPr>
          <p:cNvPr id="7" name="Group 37"/>
          <p:cNvGrpSpPr/>
          <p:nvPr/>
        </p:nvGrpSpPr>
        <p:grpSpPr>
          <a:xfrm>
            <a:off x="49530" y="3081655"/>
            <a:ext cx="2351405" cy="2480310"/>
            <a:chOff x="274907" y="1844320"/>
            <a:chExt cx="4308520" cy="3135945"/>
          </a:xfrm>
        </p:grpSpPr>
        <p:sp>
          <p:nvSpPr>
            <p:cNvPr id="8" name="Rectangle 27"/>
            <p:cNvSpPr/>
            <p:nvPr/>
          </p:nvSpPr>
          <p:spPr>
            <a:xfrm>
              <a:off x="274907" y="1844320"/>
              <a:ext cx="4308520" cy="31359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1200">
                <a:solidFill>
                  <a:schemeClr val="bg1">
                    <a:lumMod val="65000"/>
                  </a:schemeClr>
                </a:solidFill>
                <a:latin typeface="微软雅黑" panose="020B0503020204020204" charset="-122"/>
                <a:ea typeface="微软雅黑" panose="020B0503020204020204" charset="-122"/>
                <a:cs typeface="+mn-ea"/>
                <a:sym typeface="Arial" panose="020B0604020202020204" pitchFamily="34" charset="0"/>
              </a:endParaRPr>
            </a:p>
          </p:txBody>
        </p:sp>
        <p:sp>
          <p:nvSpPr>
            <p:cNvPr id="10" name="TextBox 28"/>
            <p:cNvSpPr txBox="1"/>
            <p:nvPr/>
          </p:nvSpPr>
          <p:spPr>
            <a:xfrm>
              <a:off x="2370410" y="3383390"/>
              <a:ext cx="1854653" cy="699285"/>
            </a:xfrm>
            <a:prstGeom prst="rect">
              <a:avLst/>
            </a:prstGeom>
            <a:noFill/>
            <a:ln>
              <a:solidFill>
                <a:schemeClr val="accent1">
                  <a:lumMod val="50000"/>
                </a:schemeClr>
              </a:solidFill>
            </a:ln>
          </p:spPr>
          <p:txBody>
            <a:bodyPr wrap="square" rtlCol="0">
              <a:spAutoFit/>
            </a:bodyPr>
            <a:lstStyle/>
            <a:p>
              <a:pPr algn="ctr">
                <a:lnSpc>
                  <a:spcPct val="150000"/>
                </a:lnSpc>
              </a:pPr>
              <a:r>
                <a:rPr lang="zh-CN" sz="20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要点</a:t>
              </a:r>
            </a:p>
          </p:txBody>
        </p:sp>
      </p:grpSp>
      <p:grpSp>
        <p:nvGrpSpPr>
          <p:cNvPr id="11" name="Group 33"/>
          <p:cNvGrpSpPr/>
          <p:nvPr/>
        </p:nvGrpSpPr>
        <p:grpSpPr>
          <a:xfrm>
            <a:off x="2673985" y="3081655"/>
            <a:ext cx="772160" cy="407670"/>
            <a:chOff x="5128064" y="2256183"/>
            <a:chExt cx="3273083" cy="515155"/>
          </a:xfrm>
          <a:effectLst>
            <a:outerShdw blurRad="50800" dist="38100" dir="2700000" algn="tl" rotWithShape="0">
              <a:prstClr val="black">
                <a:alpha val="40000"/>
              </a:prstClr>
            </a:outerShdw>
          </a:effectLst>
        </p:grpSpPr>
        <p:sp>
          <p:nvSpPr>
            <p:cNvPr id="12" name="Pentagon 3"/>
            <p:cNvSpPr/>
            <p:nvPr/>
          </p:nvSpPr>
          <p:spPr>
            <a:xfrm>
              <a:off x="5128064" y="2256184"/>
              <a:ext cx="3273083" cy="515154"/>
            </a:xfrm>
            <a:prstGeom prst="homePlate">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charset="-122"/>
                  <a:ea typeface="微软雅黑" panose="020B0503020204020204" charset="-122"/>
                  <a:cs typeface="+mn-ea"/>
                  <a:sym typeface="Arial" panose="020B0604020202020204" pitchFamily="34" charset="0"/>
                </a:rPr>
                <a:t>01</a:t>
              </a:r>
            </a:p>
          </p:txBody>
        </p:sp>
        <p:sp>
          <p:nvSpPr>
            <p:cNvPr id="13" name="Rectangle 8"/>
            <p:cNvSpPr/>
            <p:nvPr/>
          </p:nvSpPr>
          <p:spPr>
            <a:xfrm>
              <a:off x="5128064" y="2256183"/>
              <a:ext cx="464234" cy="515155"/>
            </a:xfrm>
            <a:prstGeom prst="rect">
              <a:avLst/>
            </a:prstGeom>
            <a:solidFill>
              <a:srgbClr val="9A46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charset="-122"/>
                <a:ea typeface="微软雅黑" panose="020B0503020204020204" charset="-122"/>
                <a:cs typeface="+mn-ea"/>
                <a:sym typeface="Arial" panose="020B0604020202020204" pitchFamily="34" charset="0"/>
              </a:endParaRPr>
            </a:p>
          </p:txBody>
        </p:sp>
      </p:grpSp>
      <p:grpSp>
        <p:nvGrpSpPr>
          <p:cNvPr id="14" name="Group 34"/>
          <p:cNvGrpSpPr/>
          <p:nvPr/>
        </p:nvGrpSpPr>
        <p:grpSpPr>
          <a:xfrm>
            <a:off x="2673985" y="4076700"/>
            <a:ext cx="772160" cy="407670"/>
            <a:chOff x="5128064" y="3095119"/>
            <a:chExt cx="3273083" cy="515155"/>
          </a:xfrm>
          <a:solidFill>
            <a:srgbClr val="9A4669"/>
          </a:solidFill>
          <a:effectLst>
            <a:outerShdw blurRad="50800" dist="38100" dir="2700000" algn="tl" rotWithShape="0">
              <a:prstClr val="black">
                <a:alpha val="40000"/>
              </a:prstClr>
            </a:outerShdw>
          </a:effectLst>
        </p:grpSpPr>
        <p:sp>
          <p:nvSpPr>
            <p:cNvPr id="15" name="Pentagon 5"/>
            <p:cNvSpPr/>
            <p:nvPr/>
          </p:nvSpPr>
          <p:spPr>
            <a:xfrm>
              <a:off x="5128064" y="3095119"/>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a:latin typeface="微软雅黑" panose="020B0503020204020204" charset="-122"/>
                  <a:ea typeface="微软雅黑" panose="020B0503020204020204" charset="-122"/>
                  <a:cs typeface="+mn-ea"/>
                  <a:sym typeface="Arial" panose="020B0604020202020204" pitchFamily="34" charset="0"/>
                </a:rPr>
                <a:t>02</a:t>
              </a:r>
              <a:endParaRPr lang="zh-CN" altLang="en-US" sz="1200" dirty="0">
                <a:latin typeface="微软雅黑" panose="020B0503020204020204" charset="-122"/>
                <a:ea typeface="微软雅黑" panose="020B0503020204020204" charset="-122"/>
                <a:cs typeface="+mn-ea"/>
                <a:sym typeface="Arial" panose="020B0604020202020204" pitchFamily="34" charset="0"/>
              </a:endParaRPr>
            </a:p>
          </p:txBody>
        </p:sp>
        <p:sp>
          <p:nvSpPr>
            <p:cNvPr id="16" name="Rectangle 9"/>
            <p:cNvSpPr/>
            <p:nvPr/>
          </p:nvSpPr>
          <p:spPr>
            <a:xfrm>
              <a:off x="5128064" y="3095119"/>
              <a:ext cx="464234" cy="515155"/>
            </a:xfrm>
            <a:prstGeom prst="rect">
              <a:avLst/>
            </a:prstGeom>
            <a:solidFill>
              <a:srgbClr val="66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charset="-122"/>
                <a:ea typeface="微软雅黑" panose="020B0503020204020204" charset="-122"/>
                <a:cs typeface="+mn-ea"/>
                <a:sym typeface="Arial" panose="020B0604020202020204" pitchFamily="34" charset="0"/>
              </a:endParaRPr>
            </a:p>
          </p:txBody>
        </p:sp>
      </p:grpSp>
      <p:grpSp>
        <p:nvGrpSpPr>
          <p:cNvPr id="17" name="Group 35"/>
          <p:cNvGrpSpPr/>
          <p:nvPr/>
        </p:nvGrpSpPr>
        <p:grpSpPr>
          <a:xfrm>
            <a:off x="2673985" y="5154295"/>
            <a:ext cx="772160" cy="407670"/>
            <a:chOff x="5128064" y="3934054"/>
            <a:chExt cx="3273083" cy="515155"/>
          </a:xfrm>
          <a:solidFill>
            <a:srgbClr val="934D19"/>
          </a:solidFill>
          <a:effectLst>
            <a:outerShdw blurRad="50800" dist="38100" dir="2700000" algn="tl" rotWithShape="0">
              <a:prstClr val="black">
                <a:alpha val="40000"/>
              </a:prstClr>
            </a:outerShdw>
          </a:effectLst>
        </p:grpSpPr>
        <p:sp>
          <p:nvSpPr>
            <p:cNvPr id="18" name="Pentagon 6"/>
            <p:cNvSpPr/>
            <p:nvPr/>
          </p:nvSpPr>
          <p:spPr>
            <a:xfrm>
              <a:off x="5128064" y="3934054"/>
              <a:ext cx="3273083" cy="51515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en-US" altLang="zh-CN" sz="1200" dirty="0">
                  <a:latin typeface="微软雅黑" panose="020B0503020204020204" charset="-122"/>
                  <a:ea typeface="微软雅黑" panose="020B0503020204020204" charset="-122"/>
                  <a:cs typeface="+mn-ea"/>
                  <a:sym typeface="Arial" panose="020B0604020202020204" pitchFamily="34" charset="0"/>
                </a:rPr>
                <a:t>03</a:t>
              </a:r>
            </a:p>
          </p:txBody>
        </p:sp>
        <p:sp>
          <p:nvSpPr>
            <p:cNvPr id="19" name="Rectangle 10"/>
            <p:cNvSpPr/>
            <p:nvPr/>
          </p:nvSpPr>
          <p:spPr>
            <a:xfrm>
              <a:off x="5128064" y="3934054"/>
              <a:ext cx="464234" cy="515155"/>
            </a:xfrm>
            <a:prstGeom prst="rect">
              <a:avLst/>
            </a:prstGeom>
            <a:solidFill>
              <a:srgbClr val="6337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200" dirty="0">
                <a:latin typeface="微软雅黑" panose="020B0503020204020204" charset="-122"/>
                <a:ea typeface="微软雅黑" panose="020B0503020204020204" charset="-122"/>
                <a:cs typeface="+mn-ea"/>
                <a:sym typeface="Arial" panose="020B0604020202020204" pitchFamily="34" charset="0"/>
              </a:endParaRPr>
            </a:p>
          </p:txBody>
        </p:sp>
      </p:grpSp>
      <p:sp>
        <p:nvSpPr>
          <p:cNvPr id="22" name="TextBox 12"/>
          <p:cNvSpPr txBox="1"/>
          <p:nvPr/>
        </p:nvSpPr>
        <p:spPr>
          <a:xfrm>
            <a:off x="3566160" y="5127625"/>
            <a:ext cx="7806055" cy="583565"/>
          </a:xfrm>
          <a:prstGeom prst="rect">
            <a:avLst/>
          </a:prstGeom>
          <a:noFill/>
        </p:spPr>
        <p:txBody>
          <a:bodyPr wrap="square" rtlCol="0">
            <a:spAutoFit/>
          </a:bodyPr>
          <a:lstStyle/>
          <a:p>
            <a:pPr marL="171450" indent="-171450">
              <a:lnSpc>
                <a:spcPct val="200000"/>
              </a:lnSpc>
              <a:buFont typeface="Wingdings" panose="05000000000000000000" pitchFamily="2" charset="2"/>
              <a:buChar char="u"/>
            </a:pPr>
            <a:r>
              <a:rPr sz="1600" dirty="0">
                <a:latin typeface="微软雅黑" panose="020B0503020204020204" charset="-122"/>
                <a:ea typeface="微软雅黑" panose="020B0503020204020204" charset="-122"/>
                <a:cs typeface="微软雅黑" panose="020B0503020204020204" charset="-122"/>
                <a:sym typeface="+mn-ea"/>
              </a:rPr>
              <a:t>人力资源规划对企业人力资源供给和需求的预测要从数量和质量这两个方面来进行</a:t>
            </a:r>
            <a:endParaRPr sz="1600" dirty="0">
              <a:solidFill>
                <a:srgbClr val="4E2A13"/>
              </a:solidFill>
              <a:latin typeface="微软雅黑" panose="020B0503020204020204" charset="-122"/>
              <a:ea typeface="微软雅黑" panose="020B0503020204020204" charset="-122"/>
              <a:cs typeface="微软雅黑" panose="020B0503020204020204" charset="-122"/>
              <a:sym typeface="+mn-ea"/>
            </a:endParaRPr>
          </a:p>
        </p:txBody>
      </p:sp>
      <p:sp>
        <p:nvSpPr>
          <p:cNvPr id="20" name="文本框 19"/>
          <p:cNvSpPr txBox="1"/>
          <p:nvPr/>
        </p:nvSpPr>
        <p:spPr>
          <a:xfrm>
            <a:off x="3566160" y="2948305"/>
            <a:ext cx="7816850" cy="583565"/>
          </a:xfrm>
          <a:prstGeom prst="rect">
            <a:avLst/>
          </a:prstGeom>
          <a:noFill/>
        </p:spPr>
        <p:txBody>
          <a:bodyPr wrap="square" rtlCol="0" anchor="t">
            <a:spAutoFit/>
          </a:bodyPr>
          <a:lstStyle/>
          <a:p>
            <a:pPr marL="171450" indent="-171450" algn="l">
              <a:lnSpc>
                <a:spcPct val="200000"/>
              </a:lnSpc>
              <a:buFont typeface="Wingdings" panose="05000000000000000000" pitchFamily="2" charset="2"/>
              <a:buChar char="u"/>
            </a:pPr>
            <a:r>
              <a:rPr sz="1600" dirty="0">
                <a:latin typeface="微软雅黑" panose="020B0503020204020204" charset="-122"/>
                <a:ea typeface="微软雅黑" panose="020B0503020204020204" charset="-122"/>
                <a:cs typeface="微软雅黑" panose="020B0503020204020204" charset="-122"/>
                <a:sym typeface="+mn-ea"/>
              </a:rPr>
              <a:t>人力资源规划要在企业发展战略和经营规划的基础上进行。</a:t>
            </a:r>
            <a:endParaRPr lang="zh-CN" altLang="en-US" sz="1600" dirty="0">
              <a:latin typeface="微软雅黑" panose="020B0503020204020204" charset="-122"/>
              <a:ea typeface="微软雅黑" panose="020B0503020204020204" charset="-122"/>
              <a:cs typeface="微软雅黑" panose="020B0503020204020204" charset="-122"/>
              <a:sym typeface="+mn-ea"/>
            </a:endParaRPr>
          </a:p>
        </p:txBody>
      </p:sp>
      <p:sp>
        <p:nvSpPr>
          <p:cNvPr id="100" name="文本框 99"/>
          <p:cNvSpPr txBox="1"/>
          <p:nvPr/>
        </p:nvSpPr>
        <p:spPr>
          <a:xfrm>
            <a:off x="3446145" y="3946525"/>
            <a:ext cx="7915275" cy="1076325"/>
          </a:xfrm>
          <a:prstGeom prst="rect">
            <a:avLst/>
          </a:prstGeom>
          <a:noFill/>
        </p:spPr>
        <p:txBody>
          <a:bodyPr wrap="square" rtlCol="0" anchor="t">
            <a:spAutoFit/>
          </a:bodyPr>
          <a:lstStyle/>
          <a:p>
            <a:pPr marL="171450" lvl="0" indent="-171450" algn="l">
              <a:lnSpc>
                <a:spcPct val="200000"/>
              </a:lnSpc>
              <a:buClrTx/>
              <a:buSzTx/>
              <a:buFont typeface="Wingdings" panose="05000000000000000000" pitchFamily="2" charset="2"/>
              <a:buChar char="u"/>
            </a:pPr>
            <a:r>
              <a:rPr sz="1600" dirty="0">
                <a:latin typeface="微软雅黑" panose="020B0503020204020204" charset="-122"/>
                <a:ea typeface="微软雅黑" panose="020B0503020204020204" charset="-122"/>
                <a:cs typeface="微软雅黑" panose="020B0503020204020204" charset="-122"/>
                <a:sym typeface="+mn-ea"/>
              </a:rPr>
              <a:t>人力资源规划应当包括两个部分的活动:一是对企业在特定时期内的人员供给和需求进行预测;二是根据预测的结果采取相应的措施进行供需平衡。</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4" presetClass="entr" presetSubtype="1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randombar(horizontal)">
                                      <p:cBhvr>
                                        <p:cTn id="9" dur="500"/>
                                        <p:tgtEl>
                                          <p:spTgt spid="5"/>
                                        </p:tgtEl>
                                      </p:cBhvr>
                                    </p:animEffect>
                                  </p:childTnLst>
                                </p:cTn>
                              </p:par>
                              <p:par>
                                <p:cTn id="10" presetID="14" presetClass="entr" presetSubtype="1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par>
                                <p:cTn id="13" presetID="14" presetClass="entr" presetSubtype="1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randombar(horizontal)">
                                      <p:cBhvr>
                                        <p:cTn id="15" dur="500"/>
                                        <p:tgtEl>
                                          <p:spTgt spid="11"/>
                                        </p:tgtEl>
                                      </p:cBhvr>
                                    </p:animEffect>
                                  </p:childTnLst>
                                </p:cTn>
                              </p:par>
                              <p:par>
                                <p:cTn id="16" presetID="14" presetClass="entr" presetSubtype="1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randombar(horizontal)">
                                      <p:cBhvr>
                                        <p:cTn id="18" dur="500"/>
                                        <p:tgtEl>
                                          <p:spTgt spid="14"/>
                                        </p:tgtEl>
                                      </p:cBhvr>
                                    </p:animEffect>
                                  </p:childTnLst>
                                </p:cTn>
                              </p:par>
                              <p:par>
                                <p:cTn id="19" presetID="14" presetClass="entr" presetSubtype="1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randombar(horizontal)">
                                      <p:cBhvr>
                                        <p:cTn id="21" dur="500"/>
                                        <p:tgtEl>
                                          <p:spTgt spid="17"/>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randombar(horizontal)">
                                      <p:cBhvr>
                                        <p:cTn id="24" dur="500"/>
                                        <p:tgtEl>
                                          <p:spTgt spid="22"/>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randombar(horizontal)">
                                      <p:cBhvr>
                                        <p:cTn id="27" dur="500"/>
                                        <p:tgtEl>
                                          <p:spTgt spid="20"/>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00"/>
                                        </p:tgtEl>
                                        <p:attrNameLst>
                                          <p:attrName>style.visibility</p:attrName>
                                        </p:attrNameLst>
                                      </p:cBhvr>
                                      <p:to>
                                        <p:strVal val="visible"/>
                                      </p:to>
                                    </p:set>
                                    <p:animEffect transition="in" filter="randombar(horizontal)">
                                      <p:cBhvr>
                                        <p:cTn id="3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5" grpId="0" animBg="1"/>
      <p:bldP spid="5" grpId="1" animBg="1"/>
      <p:bldP spid="22" grpId="0"/>
      <p:bldP spid="22" grpId="1"/>
      <p:bldP spid="20" grpId="0"/>
      <p:bldP spid="20" grpId="1"/>
      <p:bldP spid="100" grpId="0"/>
      <p:bldP spid="100" grpId="1"/>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劳动争议处理</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劳动争议处理的程序</a:t>
            </a:r>
          </a:p>
        </p:txBody>
      </p:sp>
      <p:cxnSp>
        <p:nvCxnSpPr>
          <p:cNvPr id="4" name="直接连接符 3"/>
          <p:cNvCxnSpPr/>
          <p:nvPr>
            <p:custDataLst>
              <p:tags r:id="rId2"/>
            </p:custDataLst>
          </p:nvPr>
        </p:nvCxnSpPr>
        <p:spPr>
          <a:xfrm>
            <a:off x="276098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左中括号 9"/>
          <p:cNvSpPr/>
          <p:nvPr>
            <p:custDataLst>
              <p:tags r:id="rId3"/>
            </p:custDataLst>
          </p:nvPr>
        </p:nvSpPr>
        <p:spPr>
          <a:xfrm>
            <a:off x="381127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02374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63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5" name="椭圆 14"/>
          <p:cNvSpPr/>
          <p:nvPr>
            <p:custDataLst>
              <p:tags r:id="rId6"/>
            </p:custDataLst>
          </p:nvPr>
        </p:nvSpPr>
        <p:spPr>
          <a:xfrm>
            <a:off x="250825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025900" y="1726565"/>
            <a:ext cx="7840980" cy="561340"/>
            <a:chOff x="9026" y="2719"/>
            <a:chExt cx="12348" cy="884"/>
          </a:xfrm>
        </p:grpSpPr>
        <p:sp>
          <p:nvSpPr>
            <p:cNvPr id="9" name="文本框 8"/>
            <p:cNvSpPr txBox="1"/>
            <p:nvPr>
              <p:custDataLst>
                <p:tags r:id="rId19"/>
              </p:custDataLst>
            </p:nvPr>
          </p:nvSpPr>
          <p:spPr>
            <a:xfrm>
              <a:off x="10105" y="2719"/>
              <a:ext cx="11269"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(1)根据我国劳动立法的有关规定,当发生劳动争议时,争议双方应协商解决,也可以请工会或者第三方共同与用人单位协商,达成和解协议。</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0"/>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1"/>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025900" y="2581275"/>
            <a:ext cx="7840345" cy="561975"/>
            <a:chOff x="9026" y="2719"/>
            <a:chExt cx="12347" cy="885"/>
          </a:xfrm>
        </p:grpSpPr>
        <p:sp>
          <p:nvSpPr>
            <p:cNvPr id="41" name="文本框 40"/>
            <p:cNvSpPr txBox="1"/>
            <p:nvPr>
              <p:custDataLst>
                <p:tags r:id="rId16"/>
              </p:custDataLst>
            </p:nvPr>
          </p:nvSpPr>
          <p:spPr>
            <a:xfrm>
              <a:off x="10105" y="2719"/>
              <a:ext cx="11268"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(2)当事人不愿协商、协商不成或者达成和解协议后不履行的,当事人可以向劳动争议调解委员会申请调解。</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17"/>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18"/>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015740" y="3456305"/>
            <a:ext cx="7823835" cy="561975"/>
            <a:chOff x="9026" y="2719"/>
            <a:chExt cx="12321" cy="885"/>
          </a:xfrm>
        </p:grpSpPr>
        <p:sp>
          <p:nvSpPr>
            <p:cNvPr id="49" name="文本框 48"/>
            <p:cNvSpPr txBox="1"/>
            <p:nvPr>
              <p:custDataLst>
                <p:tags r:id="rId13"/>
              </p:custDataLst>
            </p:nvPr>
          </p:nvSpPr>
          <p:spPr>
            <a:xfrm>
              <a:off x="10105" y="2719"/>
              <a:ext cx="11242"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(3)不愿调解、调解不成或者达成调解协议后不履行,当事人一方要求仲裁的,可以向劳动争议仲裁委员会申请仲裁。</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015740" y="4364355"/>
            <a:ext cx="7844308" cy="561975"/>
            <a:chOff x="9026" y="2719"/>
            <a:chExt cx="10575" cy="885"/>
          </a:xfrm>
        </p:grpSpPr>
        <p:sp>
          <p:nvSpPr>
            <p:cNvPr id="56" name="文本框 55"/>
            <p:cNvSpPr txBox="1"/>
            <p:nvPr>
              <p:custDataLst>
                <p:tags r:id="rId10"/>
              </p:custDataLst>
            </p:nvPr>
          </p:nvSpPr>
          <p:spPr>
            <a:xfrm>
              <a:off x="9950" y="2719"/>
              <a:ext cx="9651"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(4)当事人一方也可以不经调解直接向劳动争议仲裁委员会申请仲裁。</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015740" y="5256530"/>
            <a:ext cx="6007664" cy="561975"/>
            <a:chOff x="9026" y="2719"/>
            <a:chExt cx="8099" cy="885"/>
          </a:xfrm>
        </p:grpSpPr>
        <p:sp>
          <p:nvSpPr>
            <p:cNvPr id="63" name="文本框 62"/>
            <p:cNvSpPr txBox="1"/>
            <p:nvPr>
              <p:custDataLst>
                <p:tags r:id="rId7"/>
              </p:custDataLst>
            </p:nvPr>
          </p:nvSpPr>
          <p:spPr>
            <a:xfrm>
              <a:off x="9963" y="2719"/>
              <a:ext cx="7162" cy="855"/>
            </a:xfrm>
            <a:prstGeom prst="rect">
              <a:avLst/>
            </a:prstGeom>
            <a:noFill/>
          </p:spPr>
          <p:txBody>
            <a:bodyPr wrap="square" rtlCol="0" anchor="ctr">
              <a:noAutofit/>
            </a:bodyPr>
            <a:lstStyle/>
            <a:p>
              <a:r>
                <a:rPr altLang="zh-CN" sz="1600" dirty="0">
                  <a:latin typeface="微软雅黑" panose="020B0503020204020204" charset="-122"/>
                  <a:ea typeface="微软雅黑" panose="020B0503020204020204" charset="-122"/>
                  <a:cs typeface="微软雅黑" panose="020B0503020204020204" charset="-122"/>
                  <a:sym typeface="+mn-ea"/>
                </a:rPr>
                <a:t>(5)对仲裁裁决不服的,可以向人民法院提起诉讼。</a:t>
              </a:r>
              <a:endParaRPr lang="zh-CN" altLang="zh-CN" sz="1600" dirty="0">
                <a:latin typeface="微软雅黑" panose="020B0503020204020204" charset="-122"/>
                <a:ea typeface="微软雅黑" panose="020B0503020204020204" charset="-122"/>
                <a:cs typeface="微软雅黑" panose="020B0503020204020204" charset="-122"/>
              </a:endParaRP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sp>
        <p:nvSpPr>
          <p:cNvPr id="10" name="文本框 9"/>
          <p:cNvSpPr txBox="1"/>
          <p:nvPr/>
        </p:nvSpPr>
        <p:spPr>
          <a:xfrm>
            <a:off x="188595" y="3677285"/>
            <a:ext cx="1835150" cy="645160"/>
          </a:xfrm>
          <a:prstGeom prst="rect">
            <a:avLst/>
          </a:prstGeom>
          <a:noFill/>
        </p:spPr>
        <p:txBody>
          <a:bodyPr wrap="square" rtlCol="0">
            <a:spAutoFit/>
          </a:bodyPr>
          <a:lstStyle/>
          <a:p>
            <a:pPr algn="ctr"/>
            <a:r>
              <a:rPr lang="zh-CN" altLang="en-US" b="1">
                <a:latin typeface="微软雅黑" panose="020B0503020204020204" charset="-122"/>
                <a:ea typeface="微软雅黑" panose="020B0503020204020204" charset="-122"/>
              </a:rPr>
              <a:t>劳动争议处理的程序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ppt_x"/>
                                          </p:val>
                                        </p:tav>
                                        <p:tav tm="100000">
                                          <p:val>
                                            <p:strVal val="#ppt_x"/>
                                          </p:val>
                                        </p:tav>
                                      </p:tavLst>
                                    </p:anim>
                                    <p:anim calcmode="lin" valueType="num">
                                      <p:cBhvr additive="base">
                                        <p:cTn id="23" dur="500" fill="hold"/>
                                        <p:tgtEl>
                                          <p:spTgt spid="12"/>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0"/>
                            </p:stCondLst>
                            <p:childTnLst>
                              <p:par>
                                <p:cTn id="43" presetID="42" presetClass="entr" presetSubtype="0" fill="hold" nodeType="after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1000"/>
                                        <p:tgtEl>
                                          <p:spTgt spid="48"/>
                                        </p:tgtEl>
                                      </p:cBhvr>
                                    </p:animEffect>
                                    <p:anim calcmode="lin" valueType="num">
                                      <p:cBhvr>
                                        <p:cTn id="46" dur="1000" fill="hold"/>
                                        <p:tgtEl>
                                          <p:spTgt spid="48"/>
                                        </p:tgtEl>
                                        <p:attrNameLst>
                                          <p:attrName>ppt_x</p:attrName>
                                        </p:attrNameLst>
                                      </p:cBhvr>
                                      <p:tavLst>
                                        <p:tav tm="0">
                                          <p:val>
                                            <p:strVal val="#ppt_x"/>
                                          </p:val>
                                        </p:tav>
                                        <p:tav tm="100000">
                                          <p:val>
                                            <p:strVal val="#ppt_x"/>
                                          </p:val>
                                        </p:tav>
                                      </p:tavLst>
                                    </p:anim>
                                    <p:anim calcmode="lin" valueType="num">
                                      <p:cBhvr>
                                        <p:cTn id="47" dur="1000" fill="hold"/>
                                        <p:tgtEl>
                                          <p:spTgt spid="48"/>
                                        </p:tgtEl>
                                        <p:attrNameLst>
                                          <p:attrName>ppt_y</p:attrName>
                                        </p:attrNameLst>
                                      </p:cBhvr>
                                      <p:tavLst>
                                        <p:tav tm="0">
                                          <p:val>
                                            <p:strVal val="#ppt_y+.1"/>
                                          </p:val>
                                        </p:tav>
                                        <p:tav tm="100000">
                                          <p:val>
                                            <p:strVal val="#ppt_y"/>
                                          </p:val>
                                        </p:tav>
                                      </p:tavLst>
                                    </p:anim>
                                  </p:childTnLst>
                                </p:cTn>
                              </p:par>
                            </p:childTnLst>
                          </p:cTn>
                        </p:par>
                        <p:par>
                          <p:cTn id="48" fill="hold">
                            <p:stCondLst>
                              <p:cond delay="1000"/>
                            </p:stCondLst>
                            <p:childTnLst>
                              <p:par>
                                <p:cTn id="49" presetID="42"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Effect transition="in" filter="fade">
                                      <p:cBhvr>
                                        <p:cTn id="51" dur="1000"/>
                                        <p:tgtEl>
                                          <p:spTgt spid="55"/>
                                        </p:tgtEl>
                                      </p:cBhvr>
                                    </p:animEffect>
                                    <p:anim calcmode="lin" valueType="num">
                                      <p:cBhvr>
                                        <p:cTn id="52" dur="1000" fill="hold"/>
                                        <p:tgtEl>
                                          <p:spTgt spid="55"/>
                                        </p:tgtEl>
                                        <p:attrNameLst>
                                          <p:attrName>ppt_x</p:attrName>
                                        </p:attrNameLst>
                                      </p:cBhvr>
                                      <p:tavLst>
                                        <p:tav tm="0">
                                          <p:val>
                                            <p:strVal val="#ppt_x"/>
                                          </p:val>
                                        </p:tav>
                                        <p:tav tm="100000">
                                          <p:val>
                                            <p:strVal val="#ppt_x"/>
                                          </p:val>
                                        </p:tav>
                                      </p:tavLst>
                                    </p:anim>
                                    <p:anim calcmode="lin" valueType="num">
                                      <p:cBhvr>
                                        <p:cTn id="53" dur="1000" fill="hold"/>
                                        <p:tgtEl>
                                          <p:spTgt spid="55"/>
                                        </p:tgtEl>
                                        <p:attrNameLst>
                                          <p:attrName>ppt_y</p:attrName>
                                        </p:attrNameLst>
                                      </p:cBhvr>
                                      <p:tavLst>
                                        <p:tav tm="0">
                                          <p:val>
                                            <p:strVal val="#ppt_y+.1"/>
                                          </p:val>
                                        </p:tav>
                                        <p:tav tm="100000">
                                          <p:val>
                                            <p:strVal val="#ppt_y"/>
                                          </p:val>
                                        </p:tav>
                                      </p:tavLst>
                                    </p:anim>
                                  </p:childTnLst>
                                </p:cTn>
                              </p:par>
                            </p:childTnLst>
                          </p:cTn>
                        </p:par>
                        <p:par>
                          <p:cTn id="54" fill="hold">
                            <p:stCondLst>
                              <p:cond delay="2000"/>
                            </p:stCondLst>
                            <p:childTnLst>
                              <p:par>
                                <p:cTn id="55" presetID="42" presetClass="entr" presetSubtype="0" fill="hold"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fade">
                                      <p:cBhvr>
                                        <p:cTn id="57" dur="1000"/>
                                        <p:tgtEl>
                                          <p:spTgt spid="62"/>
                                        </p:tgtEl>
                                      </p:cBhvr>
                                    </p:animEffect>
                                    <p:anim calcmode="lin" valueType="num">
                                      <p:cBhvr>
                                        <p:cTn id="58" dur="1000" fill="hold"/>
                                        <p:tgtEl>
                                          <p:spTgt spid="62"/>
                                        </p:tgtEl>
                                        <p:attrNameLst>
                                          <p:attrName>ppt_x</p:attrName>
                                        </p:attrNameLst>
                                      </p:cBhvr>
                                      <p:tavLst>
                                        <p:tav tm="0">
                                          <p:val>
                                            <p:strVal val="#ppt_x"/>
                                          </p:val>
                                        </p:tav>
                                        <p:tav tm="100000">
                                          <p:val>
                                            <p:strVal val="#ppt_x"/>
                                          </p:val>
                                        </p:tav>
                                      </p:tavLst>
                                    </p:anim>
                                    <p:anim calcmode="lin" valueType="num">
                                      <p:cBhvr>
                                        <p:cTn id="59"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8" grpId="0" bldLvl="0" animBg="1"/>
      <p:bldP spid="13" grpId="0" bldLvl="0" animBg="1"/>
      <p:bldP spid="15" grpId="0" bldLvl="0" animBg="1"/>
      <p:bldP spid="10" grpId="0"/>
      <p:bldP spid="10" grpId="1"/>
    </p:bld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劳动争议处理</a:t>
            </a:r>
          </a:p>
        </p:txBody>
      </p:sp>
      <p:sp>
        <p:nvSpPr>
          <p:cNvPr id="46" name="文本框 45"/>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调解程序</a:t>
            </a:r>
          </a:p>
        </p:txBody>
      </p:sp>
      <p:grpSp>
        <p:nvGrpSpPr>
          <p:cNvPr id="5" name="椭圆 5"/>
          <p:cNvGrpSpPr/>
          <p:nvPr/>
        </p:nvGrpSpPr>
        <p:grpSpPr>
          <a:xfrm>
            <a:off x="934720" y="1512570"/>
            <a:ext cx="450850" cy="497840"/>
            <a:chOff x="-1" y="-1"/>
            <a:chExt cx="432600" cy="432626"/>
          </a:xfrm>
        </p:grpSpPr>
        <p:sp>
          <p:nvSpPr>
            <p:cNvPr id="7"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8" name="1"/>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9" name="直接连接符 6"/>
          <p:cNvSpPr/>
          <p:nvPr/>
        </p:nvSpPr>
        <p:spPr>
          <a:xfrm>
            <a:off x="1376045" y="1743075"/>
            <a:ext cx="781050" cy="0"/>
          </a:xfrm>
          <a:prstGeom prst="line">
            <a:avLst/>
          </a:prstGeom>
          <a:ln w="6350">
            <a:solidFill>
              <a:srgbClr val="808080"/>
            </a:solidFill>
            <a:prstDash val="dash"/>
            <a:miter/>
            <a:tailEnd type="oval"/>
          </a:ln>
        </p:spPr>
        <p:txBody>
          <a:bodyPr lIns="60959" rIns="60959"/>
          <a:lstStyle/>
          <a:p>
            <a:endParaRPr sz="2400"/>
          </a:p>
        </p:txBody>
      </p:sp>
      <p:sp>
        <p:nvSpPr>
          <p:cNvPr id="10" name="标题 11"/>
          <p:cNvSpPr txBox="1"/>
          <p:nvPr/>
        </p:nvSpPr>
        <p:spPr>
          <a:xfrm>
            <a:off x="2181225" y="1602740"/>
            <a:ext cx="9403080" cy="40830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b="1" dirty="0">
                <a:latin typeface="微软雅黑" panose="020B0503020204020204" charset="-122"/>
                <a:ea typeface="微软雅黑" panose="020B0503020204020204" charset="-122"/>
                <a:sym typeface="+mn-ea"/>
              </a:rPr>
              <a:t>申请和受理：</a:t>
            </a:r>
            <a:r>
              <a:rPr lang="zh-CN" altLang="zh-CN" sz="1600" dirty="0">
                <a:latin typeface="微软雅黑" panose="020B0503020204020204" charset="-122"/>
                <a:ea typeface="微软雅黑" panose="020B0503020204020204" charset="-122"/>
                <a:sym typeface="+mn-ea"/>
              </a:rPr>
              <a:t>发生劳动争议,当事人可以到企业劳动争议调解委员会、依法设立的基层人民调解组织、在乡镇或街道设立的具有劳动争议调解职能的组织申请调解,当事人申请劳动争议调解可以书面申请,也可以口头申请。口头申请的,调解组织应当当场记录申请人基本情况、申请调解的争议事项、理由和时间。</a:t>
            </a:r>
          </a:p>
        </p:txBody>
      </p:sp>
      <p:grpSp>
        <p:nvGrpSpPr>
          <p:cNvPr id="11" name="椭圆 9"/>
          <p:cNvGrpSpPr/>
          <p:nvPr/>
        </p:nvGrpSpPr>
        <p:grpSpPr>
          <a:xfrm>
            <a:off x="934720" y="2832735"/>
            <a:ext cx="450850" cy="497840"/>
            <a:chOff x="-1" y="-1"/>
            <a:chExt cx="432600" cy="432626"/>
          </a:xfrm>
        </p:grpSpPr>
        <p:sp>
          <p:nvSpPr>
            <p:cNvPr id="12"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3" name="2"/>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14" name="直接连接符 11"/>
          <p:cNvSpPr/>
          <p:nvPr/>
        </p:nvSpPr>
        <p:spPr>
          <a:xfrm>
            <a:off x="1376045" y="3063240"/>
            <a:ext cx="781050" cy="0"/>
          </a:xfrm>
          <a:prstGeom prst="line">
            <a:avLst/>
          </a:prstGeom>
          <a:ln w="6350">
            <a:solidFill>
              <a:srgbClr val="808080"/>
            </a:solidFill>
            <a:prstDash val="dash"/>
            <a:miter/>
            <a:tailEnd type="oval"/>
          </a:ln>
        </p:spPr>
        <p:txBody>
          <a:bodyPr lIns="60959" rIns="60959"/>
          <a:lstStyle/>
          <a:p>
            <a:endParaRPr sz="2400"/>
          </a:p>
        </p:txBody>
      </p:sp>
      <p:sp>
        <p:nvSpPr>
          <p:cNvPr id="15" name="标题 11"/>
          <p:cNvSpPr txBox="1"/>
          <p:nvPr/>
        </p:nvSpPr>
        <p:spPr>
          <a:xfrm>
            <a:off x="2181225" y="2915920"/>
            <a:ext cx="9410700" cy="458470"/>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调查和调解：</a:t>
            </a:r>
            <a:r>
              <a:rPr lang="zh-CN" altLang="zh-CN" sz="1600" dirty="0">
                <a:latin typeface="微软雅黑" panose="020B0503020204020204" charset="-122"/>
                <a:ea typeface="微软雅黑" panose="020B0503020204020204" charset="-122"/>
                <a:sym typeface="+mn-ea"/>
              </a:rPr>
              <a:t>调解劳动争议,应当充分听取双方当事人对事实和理由的陈述,耐心疏导。依照法律、法规及依法制定的企业规章制度和劳动合同,公正调解,帮助其达成协议。在调查和调解时应制作相应的笔录。</a:t>
            </a:r>
          </a:p>
        </p:txBody>
      </p:sp>
      <p:grpSp>
        <p:nvGrpSpPr>
          <p:cNvPr id="16" name="椭圆 13"/>
          <p:cNvGrpSpPr/>
          <p:nvPr/>
        </p:nvGrpSpPr>
        <p:grpSpPr>
          <a:xfrm>
            <a:off x="922655" y="4088130"/>
            <a:ext cx="450850" cy="497840"/>
            <a:chOff x="-1" y="-1"/>
            <a:chExt cx="432600" cy="432626"/>
          </a:xfrm>
        </p:grpSpPr>
        <p:sp>
          <p:nvSpPr>
            <p:cNvPr id="17"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18" name="3"/>
            <p:cNvSpPr txBox="1"/>
            <p:nvPr/>
          </p:nvSpPr>
          <p:spPr>
            <a:xfrm>
              <a:off x="63352" y="16261"/>
              <a:ext cx="305894" cy="400102"/>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19" name="直接连接符 14"/>
          <p:cNvSpPr/>
          <p:nvPr/>
        </p:nvSpPr>
        <p:spPr>
          <a:xfrm>
            <a:off x="1363980" y="4327525"/>
            <a:ext cx="781050" cy="0"/>
          </a:xfrm>
          <a:prstGeom prst="line">
            <a:avLst/>
          </a:prstGeom>
          <a:ln w="6350">
            <a:solidFill>
              <a:srgbClr val="808080"/>
            </a:solidFill>
            <a:prstDash val="dash"/>
            <a:miter/>
            <a:tailEnd type="oval"/>
          </a:ln>
        </p:spPr>
        <p:txBody>
          <a:bodyPr lIns="60959" rIns="60959"/>
          <a:lstStyle/>
          <a:p>
            <a:endParaRPr sz="2400"/>
          </a:p>
        </p:txBody>
      </p:sp>
      <p:sp>
        <p:nvSpPr>
          <p:cNvPr id="20" name="标题 11"/>
          <p:cNvSpPr txBox="1"/>
          <p:nvPr/>
        </p:nvSpPr>
        <p:spPr>
          <a:xfrm>
            <a:off x="2169160" y="4178300"/>
            <a:ext cx="9413240" cy="40830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制作调解协议书：</a:t>
            </a:r>
            <a:r>
              <a:rPr lang="zh-CN" altLang="zh-CN" sz="1600" dirty="0">
                <a:latin typeface="微软雅黑" panose="020B0503020204020204" charset="-122"/>
                <a:ea typeface="微软雅黑" panose="020B0503020204020204" charset="-122"/>
                <a:sym typeface="+mn-ea"/>
              </a:rPr>
              <a:t>调解协议书由双方当事人签名或者盖章,经调解员签名并加盖调解组织印章后生效,对双方当事人具有约束力,当事人应当履行。</a:t>
            </a:r>
          </a:p>
          <a:p>
            <a:pPr lvl="0" algn="l">
              <a:buClrTx/>
              <a:buSzTx/>
              <a:buFontTx/>
            </a:pPr>
            <a:r>
              <a:rPr lang="zh-CN" altLang="zh-CN" sz="1600" dirty="0">
                <a:latin typeface="微软雅黑" panose="020B0503020204020204" charset="-122"/>
                <a:ea typeface="微软雅黑" panose="020B0503020204020204" charset="-122"/>
                <a:sym typeface="+mn-ea"/>
              </a:rPr>
              <a:t>自劳动争议调解组织收到调解申请之日起15日内未达成调解协议的,视为调解不成。</a:t>
            </a:r>
          </a:p>
          <a:p>
            <a:pPr lvl="0" algn="l">
              <a:buClrTx/>
              <a:buSzTx/>
              <a:buFontTx/>
            </a:pPr>
            <a:r>
              <a:rPr lang="zh-CN" altLang="zh-CN" sz="1600" dirty="0">
                <a:latin typeface="微软雅黑" panose="020B0503020204020204" charset="-122"/>
                <a:ea typeface="微软雅黑" panose="020B0503020204020204" charset="-122"/>
                <a:sym typeface="+mn-ea"/>
              </a:rPr>
              <a:t>除因签订、履行集体合同发生的争议外,劳动者与用人单位发生的其他劳动争议均可以由本企业劳动争议调解委员会调解。调解程序不是劳动争议处理的必经程序,当事人任何一方或双方可以直接向当地劳动争议仲裁委员会申请仲裁。</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to="" calcmode="lin" valueType="num">
                                      <p:cBhvr>
                                        <p:cTn id="7" dur="1" fill="hold"/>
                                        <p:tgtEl>
                                          <p:spTgt spid="46"/>
                                        </p:tgtEl>
                                      </p:cBhvr>
                                    </p:anim>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par>
                                <p:cTn id="13" presetID="22" presetClass="entr" presetSubtype="4"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par>
                                <p:cTn id="19" presetID="22" presetClass="entr" presetSubtype="4"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par>
                                <p:cTn id="22" presetID="22" presetClass="entr" presetSubtype="4" fill="hold"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down)">
                                      <p:cBhvr>
                                        <p:cTn id="27" dur="500"/>
                                        <p:tgtEl>
                                          <p:spTgt spid="15"/>
                                        </p:tgtEl>
                                      </p:cBhvr>
                                    </p:animEffect>
                                  </p:childTnLst>
                                </p:cTn>
                              </p:par>
                              <p:par>
                                <p:cTn id="28" presetID="22" presetClass="entr" presetSubtype="4" fill="hold"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down)">
                                      <p:cBhvr>
                                        <p:cTn id="30" dur="500"/>
                                        <p:tgtEl>
                                          <p:spTgt spid="16"/>
                                        </p:tgtEl>
                                      </p:cBhvr>
                                    </p:animEffect>
                                  </p:childTnLst>
                                </p:cTn>
                              </p:par>
                              <p:par>
                                <p:cTn id="31" presetID="22" presetClass="entr" presetSubtype="4" fill="hold"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wipe(down)">
                                      <p:cBhvr>
                                        <p:cTn id="33" dur="500"/>
                                        <p:tgtEl>
                                          <p:spTgt spid="19"/>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down)">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6" grpId="1"/>
      <p:bldP spid="10" grpId="0" animBg="1"/>
      <p:bldP spid="10" grpId="1"/>
      <p:bldP spid="15" grpId="0" animBg="1"/>
      <p:bldP spid="15" grpId="1"/>
      <p:bldP spid="20" grpId="0" animBg="1"/>
      <p:bldP spid="20" grpId="1"/>
    </p:bld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劳动争议处理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仲裁程序</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604520" y="1480185"/>
            <a:ext cx="3949700" cy="283019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申请和受理</a:t>
            </a:r>
          </a:p>
          <a:p>
            <a:r>
              <a:rPr lang="zh-CN" altLang="zh-CN" sz="1600" dirty="0">
                <a:latin typeface="微软雅黑" panose="020B0503020204020204" charset="-122"/>
                <a:ea typeface="微软雅黑" panose="020B0503020204020204" charset="-122"/>
                <a:sym typeface="+mn-ea"/>
              </a:rPr>
              <a:t>申请劳动争议仲裁应符合以下条件:</a:t>
            </a:r>
          </a:p>
          <a:p>
            <a:r>
              <a:rPr lang="zh-CN" altLang="zh-CN" sz="1600" dirty="0">
                <a:latin typeface="微软雅黑" panose="020B0503020204020204" charset="-122"/>
                <a:ea typeface="微软雅黑" panose="020B0503020204020204" charset="-122"/>
                <a:sym typeface="+mn-ea"/>
              </a:rPr>
              <a:t>(1)因确认劳动关系发生的争议。</a:t>
            </a:r>
          </a:p>
          <a:p>
            <a:r>
              <a:rPr lang="zh-CN" altLang="zh-CN" sz="1600" dirty="0">
                <a:latin typeface="微软雅黑" panose="020B0503020204020204" charset="-122"/>
                <a:ea typeface="微软雅黑" panose="020B0503020204020204" charset="-122"/>
                <a:sym typeface="+mn-ea"/>
              </a:rPr>
              <a:t>(2)因订立、履行、变更、解除和终止劳动合同发生的争议。</a:t>
            </a:r>
          </a:p>
          <a:p>
            <a:r>
              <a:rPr lang="zh-CN" altLang="zh-CN" sz="1600" dirty="0">
                <a:latin typeface="微软雅黑" panose="020B0503020204020204" charset="-122"/>
                <a:ea typeface="微软雅黑" panose="020B0503020204020204" charset="-122"/>
                <a:sym typeface="+mn-ea"/>
              </a:rPr>
              <a:t>(3)因除名、辞退和辞职、离职发生的争议。</a:t>
            </a:r>
          </a:p>
          <a:p>
            <a:r>
              <a:rPr lang="zh-CN" altLang="zh-CN" sz="1600" dirty="0">
                <a:latin typeface="微软雅黑" panose="020B0503020204020204" charset="-122"/>
                <a:ea typeface="微软雅黑" panose="020B0503020204020204" charset="-122"/>
                <a:sym typeface="+mn-ea"/>
              </a:rPr>
              <a:t>(4)因工作时间、休息休假、社会保险、福利、培训以及劳动保护发生的争议。</a:t>
            </a:r>
          </a:p>
          <a:p>
            <a:r>
              <a:rPr lang="zh-CN" altLang="zh-CN" sz="1600" dirty="0">
                <a:latin typeface="微软雅黑" panose="020B0503020204020204" charset="-122"/>
                <a:ea typeface="微软雅黑" panose="020B0503020204020204" charset="-122"/>
                <a:sym typeface="+mn-ea"/>
              </a:rPr>
              <a:t>(5)因劳动报酬、工伤医疗费、经济补偿或者赔偿金等发生的争议。</a:t>
            </a:r>
          </a:p>
          <a:p>
            <a:r>
              <a:rPr lang="zh-CN" altLang="zh-CN" sz="1600" dirty="0">
                <a:latin typeface="微软雅黑" panose="020B0503020204020204" charset="-122"/>
                <a:ea typeface="微软雅黑" panose="020B0503020204020204" charset="-122"/>
                <a:sym typeface="+mn-ea"/>
              </a:rPr>
              <a:t>(6)法律、法规规定的其他劳动争议。</a:t>
            </a:r>
          </a:p>
        </p:txBody>
      </p:sp>
      <p:sp>
        <p:nvSpPr>
          <p:cNvPr id="11" name="矩形 10"/>
          <p:cNvSpPr/>
          <p:nvPr/>
        </p:nvSpPr>
        <p:spPr>
          <a:xfrm>
            <a:off x="629285" y="4625340"/>
            <a:ext cx="3924935" cy="1353185"/>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开庭和裁决</a:t>
            </a:r>
          </a:p>
          <a:p>
            <a:r>
              <a:rPr lang="zh-CN" altLang="zh-CN" sz="1600" dirty="0">
                <a:latin typeface="微软雅黑" panose="020B0503020204020204" charset="-122"/>
                <a:ea typeface="微软雅黑" panose="020B0503020204020204" charset="-122"/>
              </a:rPr>
              <a:t>劳动争议仲裁委员会裁决劳动争议案件实行仲裁庭制。仲裁庭由3名仲裁员组成,设首席仲裁员。简单劳动争议案件可以由1名仲裁员独任仲裁。</a:t>
            </a:r>
          </a:p>
        </p:txBody>
      </p:sp>
      <p:sp>
        <p:nvSpPr>
          <p:cNvPr id="13" name="矩形 12"/>
          <p:cNvSpPr/>
          <p:nvPr/>
        </p:nvSpPr>
        <p:spPr>
          <a:xfrm>
            <a:off x="8053070" y="2583815"/>
            <a:ext cx="3470275" cy="258445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仲裁书的送达</a:t>
            </a:r>
          </a:p>
          <a:p>
            <a:r>
              <a:rPr lang="zh-CN" altLang="zh-CN" sz="1600" dirty="0">
                <a:latin typeface="微软雅黑" panose="020B0503020204020204" charset="-122"/>
                <a:ea typeface="微软雅黑" panose="020B0503020204020204" charset="-122"/>
              </a:rPr>
              <a:t>下列劳动争议,除另有规定的外,仲裁裁决为终局裁决,裁决书自做出之日起发生法律效力:</a:t>
            </a:r>
          </a:p>
          <a:p>
            <a:r>
              <a:rPr lang="zh-CN" altLang="zh-CN" sz="1600" dirty="0">
                <a:latin typeface="微软雅黑" panose="020B0503020204020204" charset="-122"/>
                <a:ea typeface="微软雅黑" panose="020B0503020204020204" charset="-122"/>
              </a:rPr>
              <a:t>(1)追索劳动报酬、工伤医疗费、经济补偿或者赔偿金,不超过当地月最低工资标准12个月金额的争议。</a:t>
            </a:r>
          </a:p>
          <a:p>
            <a:r>
              <a:rPr lang="zh-CN" altLang="zh-CN" sz="1600" dirty="0">
                <a:latin typeface="微软雅黑" panose="020B0503020204020204" charset="-122"/>
                <a:ea typeface="微软雅黑" panose="020B0503020204020204" charset="-122"/>
              </a:rPr>
              <a:t>(2)因执行国家的劳动标准在工作时间、休息休假、社会保险等方面发生的争议。</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劳动争议处理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诉讼程序</a:t>
            </a:r>
          </a:p>
        </p:txBody>
      </p:sp>
      <p:sp>
        <p:nvSpPr>
          <p:cNvPr id="9" name="矩形 8"/>
          <p:cNvSpPr/>
          <p:nvPr/>
        </p:nvSpPr>
        <p:spPr>
          <a:xfrm>
            <a:off x="739140" y="1064895"/>
            <a:ext cx="11044555"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当事人对仲裁裁决不服的,可以自收到仲裁裁决书之日起15日内向人民法院提起诉讼。期满不起诉的,裁决书发生法律效力。用人单位有证据证明仲裁裁决有下列情形之一的,可以自收到仲裁裁决书之日起30日内,向劳动争议仲裁委员会所在地的中级人民法院申请撤销裁决:</a:t>
            </a:r>
          </a:p>
        </p:txBody>
      </p:sp>
      <p:grpSp>
        <p:nvGrpSpPr>
          <p:cNvPr id="4" name="组合 3"/>
          <p:cNvGrpSpPr/>
          <p:nvPr/>
        </p:nvGrpSpPr>
        <p:grpSpPr>
          <a:xfrm>
            <a:off x="1608455" y="2314575"/>
            <a:ext cx="10490200" cy="4314825"/>
            <a:chOff x="953" y="1550"/>
            <a:chExt cx="17429" cy="6704"/>
          </a:xfrm>
        </p:grpSpPr>
        <p:grpSp>
          <p:nvGrpSpPr>
            <p:cNvPr id="458" name="椭圆 5"/>
            <p:cNvGrpSpPr/>
            <p:nvPr/>
          </p:nvGrpSpPr>
          <p:grpSpPr>
            <a:xfrm>
              <a:off x="977" y="1550"/>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1970"/>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1714"/>
              <a:ext cx="1487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dirty="0">
                  <a:latin typeface="微软雅黑" panose="020B0503020204020204" charset="-122"/>
                  <a:ea typeface="微软雅黑" panose="020B0503020204020204" charset="-122"/>
                </a:rPr>
                <a:t>(1)适用法律、法规确有错误的。</a:t>
              </a:r>
            </a:p>
          </p:txBody>
        </p:sp>
        <p:grpSp>
          <p:nvGrpSpPr>
            <p:cNvPr id="463" name="椭圆 9"/>
            <p:cNvGrpSpPr/>
            <p:nvPr/>
          </p:nvGrpSpPr>
          <p:grpSpPr>
            <a:xfrm>
              <a:off x="977" y="2698"/>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118"/>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2850"/>
              <a:ext cx="14894"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(2)劳动争议仲裁委员会无管辖权的。</a:t>
              </a:r>
            </a:p>
          </p:txBody>
        </p:sp>
        <p:grpSp>
          <p:nvGrpSpPr>
            <p:cNvPr id="468" name="椭圆 13"/>
            <p:cNvGrpSpPr/>
            <p:nvPr/>
          </p:nvGrpSpPr>
          <p:grpSpPr>
            <a:xfrm>
              <a:off x="953" y="3913"/>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349"/>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077"/>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(3)违反法定程序的。</a:t>
              </a:r>
            </a:p>
          </p:txBody>
        </p:sp>
        <p:grpSp>
          <p:nvGrpSpPr>
            <p:cNvPr id="473" name="椭圆 16"/>
            <p:cNvGrpSpPr/>
            <p:nvPr/>
          </p:nvGrpSpPr>
          <p:grpSpPr>
            <a:xfrm>
              <a:off x="953" y="5044"/>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464"/>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134"/>
              <a:ext cx="14902"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(4)裁决所根据的证据是伪造的。</a:t>
              </a:r>
            </a:p>
          </p:txBody>
        </p:sp>
        <p:grpSp>
          <p:nvGrpSpPr>
            <p:cNvPr id="24" name="椭圆 5"/>
            <p:cNvGrpSpPr/>
            <p:nvPr/>
          </p:nvGrpSpPr>
          <p:grpSpPr>
            <a:xfrm>
              <a:off x="953" y="6118"/>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538"/>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281"/>
              <a:ext cx="1489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(5)对方当事人隐瞒了足以影响公正裁决的证据的。</a:t>
              </a:r>
            </a:p>
          </p:txBody>
        </p:sp>
        <p:grpSp>
          <p:nvGrpSpPr>
            <p:cNvPr id="29" name="椭圆 9"/>
            <p:cNvGrpSpPr/>
            <p:nvPr/>
          </p:nvGrpSpPr>
          <p:grpSpPr>
            <a:xfrm>
              <a:off x="977" y="7266"/>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45907"/>
                <a:ext cx="305894" cy="340808"/>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7686"/>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418"/>
              <a:ext cx="14877"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dirty="0">
                  <a:latin typeface="微软雅黑" panose="020B0503020204020204" charset="-122"/>
                  <a:ea typeface="微软雅黑" panose="020B0503020204020204" charset="-122"/>
                  <a:sym typeface="+mn-ea"/>
                </a:rPr>
                <a:t>(6)仲裁员在仲裁该案时有索贿受贿、徇私舞弊、枉法裁决行为的。</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1"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9" presetClass="entr" presetSubtype="0" fill="hold" nodeType="clickEffect">
                                  <p:stCondLst>
                                    <p:cond delay="0"/>
                                  </p:stCondLst>
                                  <p:childTnLst>
                                    <p:set>
                                      <p:cBhvr>
                                        <p:cTn id="13" dur="2000" fill="hold">
                                          <p:stCondLst>
                                            <p:cond delay="0"/>
                                          </p:stCondLst>
                                        </p:cTn>
                                        <p:tgtEl>
                                          <p:spTgt spid="4"/>
                                        </p:tgtEl>
                                        <p:attrNameLst>
                                          <p:attrName>style.visibility</p:attrName>
                                        </p:attrNameLst>
                                      </p:cBhvr>
                                      <p:to>
                                        <p:strVal val="visible"/>
                                      </p:to>
                                    </p:set>
                                    <p:anim calcmode="lin" valueType="num">
                                      <p:cBhvr>
                                        <p:cTn id="14" dur="2000" fill="hold"/>
                                        <p:tgtEl>
                                          <p:spTgt spid="4"/>
                                        </p:tgtEl>
                                        <p:attrNameLst>
                                          <p:attrName>ppt_x</p:attrName>
                                        </p:attrNameLst>
                                      </p:cBhvr>
                                      <p:tavLst>
                                        <p:tav tm="0">
                                          <p:val>
                                            <p:strVal val="#ppt_x-.2"/>
                                          </p:val>
                                        </p:tav>
                                        <p:tav tm="100000">
                                          <p:val>
                                            <p:strVal val="#ppt_x"/>
                                          </p:val>
                                        </p:tav>
                                      </p:tavLst>
                                    </p:anim>
                                    <p:anim calcmode="lin" valueType="num">
                                      <p:cBhvr>
                                        <p:cTn id="15" dur="2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6"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劳动安全卫生管理</a:t>
            </a:r>
          </a:p>
        </p:txBody>
      </p:sp>
      <p:grpSp>
        <p:nvGrpSpPr>
          <p:cNvPr id="45" name="组合 44"/>
          <p:cNvGrpSpPr/>
          <p:nvPr/>
        </p:nvGrpSpPr>
        <p:grpSpPr>
          <a:xfrm>
            <a:off x="3139440" y="1021080"/>
            <a:ext cx="9119235" cy="4978400"/>
            <a:chOff x="953" y="1934"/>
            <a:chExt cx="17429" cy="7840"/>
          </a:xfrm>
        </p:grpSpPr>
        <p:grpSp>
          <p:nvGrpSpPr>
            <p:cNvPr id="458" name="椭圆 5"/>
            <p:cNvGrpSpPr/>
            <p:nvPr/>
          </p:nvGrpSpPr>
          <p:grpSpPr>
            <a:xfrm>
              <a:off x="977" y="1934"/>
              <a:ext cx="908" cy="908"/>
              <a:chOff x="-1" y="-1"/>
              <a:chExt cx="432600" cy="432626"/>
            </a:xfrm>
          </p:grpSpPr>
          <p:sp>
            <p:nvSpPr>
              <p:cNvPr id="45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57" name="1"/>
              <p:cNvSpPr txBox="1"/>
              <p:nvPr/>
            </p:nvSpPr>
            <p:spPr>
              <a:xfrm>
                <a:off x="63352" y="43595"/>
                <a:ext cx="305894" cy="345434"/>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sz="2400" dirty="0">
                    <a:latin typeface="黑体" panose="02010609060101010101" charset="-122"/>
                    <a:ea typeface="黑体" panose="02010609060101010101" charset="-122"/>
                  </a:rPr>
                  <a:t>1</a:t>
                </a:r>
              </a:p>
            </p:txBody>
          </p:sp>
        </p:grpSp>
        <p:sp>
          <p:nvSpPr>
            <p:cNvPr id="459" name="直接连接符 6"/>
            <p:cNvSpPr/>
            <p:nvPr/>
          </p:nvSpPr>
          <p:spPr>
            <a:xfrm>
              <a:off x="1866" y="2354"/>
              <a:ext cx="1573" cy="0"/>
            </a:xfrm>
            <a:prstGeom prst="line">
              <a:avLst/>
            </a:prstGeom>
            <a:ln w="6350">
              <a:solidFill>
                <a:srgbClr val="808080"/>
              </a:solidFill>
              <a:prstDash val="dash"/>
              <a:miter/>
              <a:tailEnd type="oval"/>
            </a:ln>
          </p:spPr>
          <p:txBody>
            <a:bodyPr lIns="60959" rIns="60959"/>
            <a:lstStyle/>
            <a:p>
              <a:endParaRPr sz="2400"/>
            </a:p>
          </p:txBody>
        </p:sp>
        <p:sp>
          <p:nvSpPr>
            <p:cNvPr id="460" name="标题 11"/>
            <p:cNvSpPr txBox="1"/>
            <p:nvPr/>
          </p:nvSpPr>
          <p:spPr>
            <a:xfrm>
              <a:off x="3488" y="2098"/>
              <a:ext cx="13664"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r>
                <a:rPr lang="zh-CN" altLang="zh-CN" sz="1600" b="1" dirty="0">
                  <a:latin typeface="微软雅黑" panose="020B0503020204020204" charset="-122"/>
                  <a:ea typeface="微软雅黑" panose="020B0503020204020204" charset="-122"/>
                </a:rPr>
                <a:t>安全生产责任制</a:t>
              </a:r>
            </a:p>
          </p:txBody>
        </p:sp>
        <p:grpSp>
          <p:nvGrpSpPr>
            <p:cNvPr id="463" name="椭圆 9"/>
            <p:cNvGrpSpPr/>
            <p:nvPr/>
          </p:nvGrpSpPr>
          <p:grpSpPr>
            <a:xfrm>
              <a:off x="977" y="3082"/>
              <a:ext cx="908" cy="908"/>
              <a:chOff x="-1" y="-1"/>
              <a:chExt cx="432600" cy="432626"/>
            </a:xfrm>
          </p:grpSpPr>
          <p:sp>
            <p:nvSpPr>
              <p:cNvPr id="46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2" name="2"/>
              <p:cNvSpPr txBox="1"/>
              <p:nvPr/>
            </p:nvSpPr>
            <p:spPr>
              <a:xfrm>
                <a:off x="63352" y="43595"/>
                <a:ext cx="305894" cy="345434"/>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2</a:t>
                </a:r>
              </a:p>
            </p:txBody>
          </p:sp>
        </p:grpSp>
        <p:sp>
          <p:nvSpPr>
            <p:cNvPr id="464" name="直接连接符 11"/>
            <p:cNvSpPr/>
            <p:nvPr/>
          </p:nvSpPr>
          <p:spPr>
            <a:xfrm>
              <a:off x="1866" y="3502"/>
              <a:ext cx="1573" cy="0"/>
            </a:xfrm>
            <a:prstGeom prst="line">
              <a:avLst/>
            </a:prstGeom>
            <a:ln w="6350">
              <a:solidFill>
                <a:srgbClr val="808080"/>
              </a:solidFill>
              <a:prstDash val="dash"/>
              <a:miter/>
              <a:tailEnd type="oval"/>
            </a:ln>
          </p:spPr>
          <p:txBody>
            <a:bodyPr lIns="60959" rIns="60959"/>
            <a:lstStyle/>
            <a:p>
              <a:endParaRPr sz="2400"/>
            </a:p>
          </p:txBody>
        </p:sp>
        <p:sp>
          <p:nvSpPr>
            <p:cNvPr id="465" name="标题 11"/>
            <p:cNvSpPr txBox="1"/>
            <p:nvPr/>
          </p:nvSpPr>
          <p:spPr>
            <a:xfrm>
              <a:off x="3488" y="3234"/>
              <a:ext cx="12971"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安全健康措施计划制度</a:t>
              </a:r>
            </a:p>
          </p:txBody>
        </p:sp>
        <p:grpSp>
          <p:nvGrpSpPr>
            <p:cNvPr id="468" name="椭圆 13"/>
            <p:cNvGrpSpPr/>
            <p:nvPr/>
          </p:nvGrpSpPr>
          <p:grpSpPr>
            <a:xfrm>
              <a:off x="953" y="4297"/>
              <a:ext cx="908" cy="908"/>
              <a:chOff x="-1" y="-1"/>
              <a:chExt cx="432600" cy="432626"/>
            </a:xfrm>
          </p:grpSpPr>
          <p:sp>
            <p:nvSpPr>
              <p:cNvPr id="466"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67" name="3"/>
              <p:cNvSpPr txBox="1"/>
              <p:nvPr/>
            </p:nvSpPr>
            <p:spPr>
              <a:xfrm>
                <a:off x="63352" y="43595"/>
                <a:ext cx="305894" cy="345434"/>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3</a:t>
                </a:r>
              </a:p>
            </p:txBody>
          </p:sp>
        </p:grpSp>
        <p:sp>
          <p:nvSpPr>
            <p:cNvPr id="469" name="直接连接符 14"/>
            <p:cNvSpPr/>
            <p:nvPr/>
          </p:nvSpPr>
          <p:spPr>
            <a:xfrm>
              <a:off x="1842" y="4733"/>
              <a:ext cx="1573" cy="0"/>
            </a:xfrm>
            <a:prstGeom prst="line">
              <a:avLst/>
            </a:prstGeom>
            <a:ln w="6350">
              <a:solidFill>
                <a:srgbClr val="808080"/>
              </a:solidFill>
              <a:prstDash val="dash"/>
              <a:miter/>
              <a:tailEnd type="oval"/>
            </a:ln>
          </p:spPr>
          <p:txBody>
            <a:bodyPr lIns="60959" rIns="60959"/>
            <a:lstStyle/>
            <a:p>
              <a:endParaRPr sz="2400"/>
            </a:p>
          </p:txBody>
        </p:sp>
        <p:sp>
          <p:nvSpPr>
            <p:cNvPr id="470" name="标题 11"/>
            <p:cNvSpPr txBox="1"/>
            <p:nvPr/>
          </p:nvSpPr>
          <p:spPr>
            <a:xfrm>
              <a:off x="3464" y="4461"/>
              <a:ext cx="14918"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安全生产教育、考核制度</a:t>
              </a:r>
            </a:p>
          </p:txBody>
        </p:sp>
        <p:grpSp>
          <p:nvGrpSpPr>
            <p:cNvPr id="473" name="椭圆 16"/>
            <p:cNvGrpSpPr/>
            <p:nvPr/>
          </p:nvGrpSpPr>
          <p:grpSpPr>
            <a:xfrm>
              <a:off x="953" y="5428"/>
              <a:ext cx="908" cy="908"/>
              <a:chOff x="-1" y="-1"/>
              <a:chExt cx="432600" cy="432626"/>
            </a:xfrm>
          </p:grpSpPr>
          <p:sp>
            <p:nvSpPr>
              <p:cNvPr id="471"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472" name="4"/>
              <p:cNvSpPr txBox="1"/>
              <p:nvPr/>
            </p:nvSpPr>
            <p:spPr>
              <a:xfrm>
                <a:off x="63352" y="43595"/>
                <a:ext cx="305894" cy="345434"/>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dirty="0"/>
                  <a:t>4</a:t>
                </a:r>
              </a:p>
            </p:txBody>
          </p:sp>
        </p:grpSp>
        <p:sp>
          <p:nvSpPr>
            <p:cNvPr id="474" name="直接连接符 17"/>
            <p:cNvSpPr/>
            <p:nvPr/>
          </p:nvSpPr>
          <p:spPr>
            <a:xfrm>
              <a:off x="1842" y="5848"/>
              <a:ext cx="1573" cy="0"/>
            </a:xfrm>
            <a:prstGeom prst="line">
              <a:avLst/>
            </a:prstGeom>
            <a:ln w="6350">
              <a:solidFill>
                <a:srgbClr val="808080"/>
              </a:solidFill>
              <a:prstDash val="dash"/>
              <a:miter/>
              <a:tailEnd type="oval"/>
            </a:ln>
          </p:spPr>
          <p:txBody>
            <a:bodyPr lIns="60959" rIns="60959"/>
            <a:lstStyle/>
            <a:p>
              <a:endParaRPr sz="2400"/>
            </a:p>
          </p:txBody>
        </p:sp>
        <p:sp>
          <p:nvSpPr>
            <p:cNvPr id="475" name="标题 11"/>
            <p:cNvSpPr txBox="1"/>
            <p:nvPr/>
          </p:nvSpPr>
          <p:spPr>
            <a:xfrm>
              <a:off x="3464" y="5518"/>
              <a:ext cx="12965"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安全健康检查制度</a:t>
              </a:r>
            </a:p>
          </p:txBody>
        </p:sp>
        <p:grpSp>
          <p:nvGrpSpPr>
            <p:cNvPr id="24" name="椭圆 5"/>
            <p:cNvGrpSpPr/>
            <p:nvPr/>
          </p:nvGrpSpPr>
          <p:grpSpPr>
            <a:xfrm>
              <a:off x="953" y="6502"/>
              <a:ext cx="908" cy="908"/>
              <a:chOff x="-1" y="-1"/>
              <a:chExt cx="432600" cy="432626"/>
            </a:xfrm>
          </p:grpSpPr>
          <p:sp>
            <p:nvSpPr>
              <p:cNvPr id="2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26" name="1"/>
              <p:cNvSpPr txBox="1"/>
              <p:nvPr/>
            </p:nvSpPr>
            <p:spPr>
              <a:xfrm>
                <a:off x="63352" y="43594"/>
                <a:ext cx="305894" cy="345434"/>
              </a:xfrm>
              <a:prstGeom prst="rect">
                <a:avLst/>
              </a:prstGeom>
              <a:noFill/>
              <a:ln w="12700" cap="flat">
                <a:noFill/>
                <a:miter lim="400000"/>
              </a:ln>
              <a:effectLst/>
            </p:spPr>
            <p:txBody>
              <a:bodyPr wrap="square" lIns="45721" tIns="45721" rIns="45721" bIns="45721" numCol="1" anchor="ctr">
                <a:spAutoFit/>
              </a:bodyPr>
              <a:lstStyle>
                <a:lvl1pPr algn="ctr">
                  <a:defRPr>
                    <a:solidFill>
                      <a:srgbClr val="FFFFFF"/>
                    </a:solidFill>
                    <a:latin typeface="Impact MT Std"/>
                    <a:ea typeface="Impact MT Std"/>
                    <a:cs typeface="Impact MT Std"/>
                    <a:sym typeface="Impact MT Std"/>
                  </a:defRPr>
                </a:lvl1pPr>
              </a:lstStyle>
              <a:p>
                <a:r>
                  <a:rPr lang="en-US" sz="2400" dirty="0">
                    <a:latin typeface="黑体" panose="02010609060101010101" charset="-122"/>
                    <a:ea typeface="黑体" panose="02010609060101010101" charset="-122"/>
                  </a:rPr>
                  <a:t>5</a:t>
                </a:r>
              </a:p>
            </p:txBody>
          </p:sp>
        </p:grpSp>
        <p:sp>
          <p:nvSpPr>
            <p:cNvPr id="27" name="直接连接符 6"/>
            <p:cNvSpPr/>
            <p:nvPr/>
          </p:nvSpPr>
          <p:spPr>
            <a:xfrm>
              <a:off x="1842" y="6922"/>
              <a:ext cx="1573" cy="0"/>
            </a:xfrm>
            <a:prstGeom prst="line">
              <a:avLst/>
            </a:prstGeom>
            <a:ln w="6350">
              <a:solidFill>
                <a:srgbClr val="808080"/>
              </a:solidFill>
              <a:prstDash val="dash"/>
              <a:miter/>
              <a:tailEnd type="oval"/>
            </a:ln>
          </p:spPr>
          <p:txBody>
            <a:bodyPr lIns="60959" rIns="60959"/>
            <a:lstStyle/>
            <a:p>
              <a:endParaRPr sz="2400"/>
            </a:p>
          </p:txBody>
        </p:sp>
        <p:sp>
          <p:nvSpPr>
            <p:cNvPr id="28" name="标题 11"/>
            <p:cNvSpPr txBox="1"/>
            <p:nvPr/>
          </p:nvSpPr>
          <p:spPr>
            <a:xfrm>
              <a:off x="3464" y="6665"/>
              <a:ext cx="12815"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个人劳动安全卫生防护用品管理制度</a:t>
              </a:r>
            </a:p>
          </p:txBody>
        </p:sp>
        <p:grpSp>
          <p:nvGrpSpPr>
            <p:cNvPr id="29" name="椭圆 9"/>
            <p:cNvGrpSpPr/>
            <p:nvPr/>
          </p:nvGrpSpPr>
          <p:grpSpPr>
            <a:xfrm>
              <a:off x="977" y="7650"/>
              <a:ext cx="908" cy="908"/>
              <a:chOff x="-1" y="-1"/>
              <a:chExt cx="432600" cy="432626"/>
            </a:xfrm>
          </p:grpSpPr>
          <p:sp>
            <p:nvSpPr>
              <p:cNvPr id="30" name="圆形"/>
              <p:cNvSpPr/>
              <p:nvPr/>
            </p:nvSpPr>
            <p:spPr>
              <a:xfrm>
                <a:off x="-1" y="-1"/>
                <a:ext cx="432600" cy="432626"/>
              </a:xfrm>
              <a:prstGeom prst="ellipse">
                <a:avLst/>
              </a:prstGeom>
              <a:solidFill>
                <a:schemeClr val="accent2"/>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1" name="2"/>
              <p:cNvSpPr txBox="1"/>
              <p:nvPr/>
            </p:nvSpPr>
            <p:spPr>
              <a:xfrm>
                <a:off x="63352" y="43594"/>
                <a:ext cx="305894" cy="345434"/>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6</a:t>
                </a:r>
              </a:p>
            </p:txBody>
          </p:sp>
        </p:grpSp>
        <p:sp>
          <p:nvSpPr>
            <p:cNvPr id="32" name="直接连接符 11"/>
            <p:cNvSpPr/>
            <p:nvPr/>
          </p:nvSpPr>
          <p:spPr>
            <a:xfrm>
              <a:off x="1866" y="8070"/>
              <a:ext cx="1573" cy="0"/>
            </a:xfrm>
            <a:prstGeom prst="line">
              <a:avLst/>
            </a:prstGeom>
            <a:ln w="6350">
              <a:solidFill>
                <a:srgbClr val="808080"/>
              </a:solidFill>
              <a:prstDash val="dash"/>
              <a:miter/>
              <a:tailEnd type="oval"/>
            </a:ln>
          </p:spPr>
          <p:txBody>
            <a:bodyPr lIns="60959" rIns="60959"/>
            <a:lstStyle/>
            <a:p>
              <a:endParaRPr sz="2400"/>
            </a:p>
          </p:txBody>
        </p:sp>
        <p:sp>
          <p:nvSpPr>
            <p:cNvPr id="33" name="标题 11"/>
            <p:cNvSpPr txBox="1"/>
            <p:nvPr/>
          </p:nvSpPr>
          <p:spPr>
            <a:xfrm>
              <a:off x="3488" y="7802"/>
              <a:ext cx="10848" cy="836"/>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伤亡事故和职业病统计报告和处理制度</a:t>
              </a:r>
            </a:p>
          </p:txBody>
        </p:sp>
        <p:grpSp>
          <p:nvGrpSpPr>
            <p:cNvPr id="34" name="椭圆 13"/>
            <p:cNvGrpSpPr/>
            <p:nvPr/>
          </p:nvGrpSpPr>
          <p:grpSpPr>
            <a:xfrm>
              <a:off x="977" y="8865"/>
              <a:ext cx="908" cy="908"/>
              <a:chOff x="-1" y="-1"/>
              <a:chExt cx="432600" cy="432626"/>
            </a:xfrm>
          </p:grpSpPr>
          <p:sp>
            <p:nvSpPr>
              <p:cNvPr id="35" name="圆形"/>
              <p:cNvSpPr/>
              <p:nvPr/>
            </p:nvSpPr>
            <p:spPr>
              <a:xfrm>
                <a:off x="-1" y="-1"/>
                <a:ext cx="432600" cy="432626"/>
              </a:xfrm>
              <a:prstGeom prst="ellipse">
                <a:avLst/>
              </a:prstGeom>
              <a:solidFill>
                <a:schemeClr val="accent1"/>
              </a:solidFill>
              <a:ln w="12700" cap="flat">
                <a:noFill/>
                <a:miter lim="400000"/>
              </a:ln>
              <a:effectLst/>
            </p:spPr>
            <p:txBody>
              <a:bodyPr wrap="square" lIns="60959" tIns="60959" rIns="60959" bIns="60959" numCol="1" anchor="ctr">
                <a:noAutofit/>
              </a:bodyPr>
              <a:lstStyle/>
              <a:p>
                <a:pPr algn="ctr">
                  <a:defRPr>
                    <a:solidFill>
                      <a:srgbClr val="FFFFFF"/>
                    </a:solidFill>
                    <a:latin typeface="Impact MT Std"/>
                    <a:ea typeface="Impact MT Std"/>
                    <a:cs typeface="Impact MT Std"/>
                    <a:sym typeface="Impact MT Std"/>
                  </a:defRPr>
                </a:pPr>
                <a:endParaRPr sz="2400">
                  <a:latin typeface="黑体" panose="02010609060101010101" charset="-122"/>
                  <a:ea typeface="黑体" panose="02010609060101010101" charset="-122"/>
                </a:endParaRPr>
              </a:p>
            </p:txBody>
          </p:sp>
          <p:sp>
            <p:nvSpPr>
              <p:cNvPr id="36" name="3"/>
              <p:cNvSpPr txBox="1"/>
              <p:nvPr/>
            </p:nvSpPr>
            <p:spPr>
              <a:xfrm>
                <a:off x="63352" y="43594"/>
                <a:ext cx="305894" cy="345434"/>
              </a:xfrm>
              <a:prstGeom prst="rect">
                <a:avLst/>
              </a:prstGeom>
              <a:noFill/>
              <a:ln w="12700" cap="flat">
                <a:noFill/>
                <a:miter lim="400000"/>
              </a:ln>
              <a:effectLst/>
            </p:spPr>
            <p:txBody>
              <a:bodyPr wrap="square" lIns="45721" tIns="45721" rIns="45721" bIns="45721" numCol="1" anchor="ctr">
                <a:spAutoFit/>
              </a:bodyPr>
              <a:lstStyle>
                <a:defPPr>
                  <a:defRPr lang="zh-CN"/>
                </a:defPPr>
                <a:lvl1pPr algn="ctr">
                  <a:defRPr sz="2400">
                    <a:solidFill>
                      <a:srgbClr val="FFFFFF"/>
                    </a:solidFill>
                    <a:latin typeface="黑体" panose="02010609060101010101" charset="-122"/>
                    <a:ea typeface="黑体" panose="02010609060101010101" charset="-122"/>
                    <a:cs typeface="Impact MT Std"/>
                  </a:defRPr>
                </a:lvl1pPr>
              </a:lstStyle>
              <a:p>
                <a:r>
                  <a:rPr lang="en-US" dirty="0"/>
                  <a:t>7</a:t>
                </a:r>
              </a:p>
            </p:txBody>
          </p:sp>
        </p:grpSp>
        <p:sp>
          <p:nvSpPr>
            <p:cNvPr id="37" name="直接连接符 14"/>
            <p:cNvSpPr/>
            <p:nvPr/>
          </p:nvSpPr>
          <p:spPr>
            <a:xfrm>
              <a:off x="1866" y="9285"/>
              <a:ext cx="1573" cy="0"/>
            </a:xfrm>
            <a:prstGeom prst="line">
              <a:avLst/>
            </a:prstGeom>
            <a:ln w="6350">
              <a:solidFill>
                <a:srgbClr val="808080"/>
              </a:solidFill>
              <a:prstDash val="dash"/>
              <a:miter/>
              <a:tailEnd type="oval"/>
            </a:ln>
          </p:spPr>
          <p:txBody>
            <a:bodyPr lIns="60959" rIns="60959"/>
            <a:lstStyle/>
            <a:p>
              <a:endParaRPr sz="2400"/>
            </a:p>
          </p:txBody>
        </p:sp>
        <p:sp>
          <p:nvSpPr>
            <p:cNvPr id="38" name="标题 11"/>
            <p:cNvSpPr txBox="1"/>
            <p:nvPr/>
          </p:nvSpPr>
          <p:spPr>
            <a:xfrm>
              <a:off x="3488" y="9029"/>
              <a:ext cx="11919" cy="745"/>
            </a:xfrm>
            <a:prstGeom prst="rect">
              <a:avLst/>
            </a:prstGeom>
            <a:ln w="12700">
              <a:miter lim="400000"/>
            </a:ln>
          </p:spPr>
          <p:txBody>
            <a:bodyPr lIns="45721" tIns="45721" rIns="45721" bIns="45721">
              <a:noAutofit/>
            </a:bodyPr>
            <a:lstStyle>
              <a:defPPr>
                <a:defRPr lang="zh-CN"/>
              </a:defPPr>
              <a:lvl1pPr>
                <a:defRPr sz="2400">
                  <a:latin typeface="黑体" panose="02010609060101010101" charset="-122"/>
                  <a:ea typeface="黑体" panose="02010609060101010101" charset="-122"/>
                </a:defRPr>
              </a:lvl1pPr>
            </a:lstStyle>
            <a:p>
              <a:pPr lvl="0" algn="l">
                <a:buClrTx/>
                <a:buSzTx/>
                <a:buFontTx/>
              </a:pPr>
              <a:r>
                <a:rPr lang="zh-CN" altLang="zh-CN" sz="1600" b="1" dirty="0">
                  <a:latin typeface="微软雅黑" panose="020B0503020204020204" charset="-122"/>
                  <a:ea typeface="微软雅黑" panose="020B0503020204020204" charset="-122"/>
                  <a:sym typeface="+mn-ea"/>
                </a:rPr>
                <a:t>劳动者健康检查制度</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2000" fill="hold">
                                          <p:stCondLst>
                                            <p:cond delay="0"/>
                                          </p:stCondLst>
                                        </p:cTn>
                                        <p:tgtEl>
                                          <p:spTgt spid="45"/>
                                        </p:tgtEl>
                                        <p:attrNameLst>
                                          <p:attrName>style.visibility</p:attrName>
                                        </p:attrNameLst>
                                      </p:cBhvr>
                                      <p:to>
                                        <p:strVal val="visible"/>
                                      </p:to>
                                    </p:set>
                                    <p:anim calcmode="lin" valueType="num">
                                      <p:cBhvr>
                                        <p:cTn id="7" dur="2000" fill="hold"/>
                                        <p:tgtEl>
                                          <p:spTgt spid="45"/>
                                        </p:tgtEl>
                                        <p:attrNameLst>
                                          <p:attrName>ppt_x</p:attrName>
                                        </p:attrNameLst>
                                      </p:cBhvr>
                                      <p:tavLst>
                                        <p:tav tm="0">
                                          <p:val>
                                            <p:strVal val="#ppt_x-.2"/>
                                          </p:val>
                                        </p:tav>
                                        <p:tav tm="100000">
                                          <p:val>
                                            <p:strVal val="#ppt_x"/>
                                          </p:val>
                                        </p:tav>
                                      </p:tavLst>
                                    </p:anim>
                                    <p:anim calcmode="lin" valueType="num">
                                      <p:cBhvr>
                                        <p:cTn id="8" dur="2000" fill="hold"/>
                                        <p:tgtEl>
                                          <p:spTgt spid="45"/>
                                        </p:tgtEl>
                                        <p:attrNameLst>
                                          <p:attrName>ppt_y</p:attrName>
                                        </p:attrNameLst>
                                      </p:cBhvr>
                                      <p:tavLst>
                                        <p:tav tm="0">
                                          <p:val>
                                            <p:strVal val="#ppt_y"/>
                                          </p:val>
                                        </p:tav>
                                        <p:tav tm="100000">
                                          <p:val>
                                            <p:strVal val="#ppt_y"/>
                                          </p:val>
                                        </p:tav>
                                      </p:tavLst>
                                    </p:anim>
                                    <p:animEffect transition="in" filter="wipe(right)" prLst="gradientSize: 0.1">
                                      <p:cBhvr>
                                        <p:cTn id="9" dur="2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人事档案管理</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人事档案的作用</a:t>
            </a:r>
          </a:p>
        </p:txBody>
      </p:sp>
      <p:grpSp>
        <p:nvGrpSpPr>
          <p:cNvPr id="18" name="组合 17"/>
          <p:cNvGrpSpPr/>
          <p:nvPr/>
        </p:nvGrpSpPr>
        <p:grpSpPr>
          <a:xfrm>
            <a:off x="1049655" y="1329064"/>
            <a:ext cx="10538335" cy="5005406"/>
            <a:chOff x="1093" y="1821"/>
            <a:chExt cx="12081" cy="5488"/>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21" y="1821"/>
              <a:ext cx="4846" cy="744"/>
            </a:xfrm>
            <a:prstGeom prst="rect">
              <a:avLst/>
            </a:prstGeom>
            <a:noFill/>
          </p:spPr>
          <p:txBody>
            <a:bodyPr wrap="none">
              <a:noAutofit/>
            </a:bodyPr>
            <a:lstStyle/>
            <a:p>
              <a:pPr algn="l">
                <a:lnSpc>
                  <a:spcPct val="150000"/>
                </a:lnSpc>
                <a:buFont typeface="Wingdings" panose="05000000000000000000" pitchFamily="2" charset="2"/>
              </a:pPr>
              <a:r>
                <a:rPr lang="zh-CN" altLang="en-US" sz="1800" b="1" dirty="0">
                  <a:solidFill>
                    <a:srgbClr val="000000"/>
                  </a:solidFill>
                  <a:latin typeface="微软雅黑" panose="020B0503020204020204" charset="-122"/>
                  <a:ea typeface="微软雅黑" panose="020B0503020204020204" charset="-122"/>
                  <a:cs typeface="微软雅黑" panose="020B0503020204020204" charset="-122"/>
                  <a:sym typeface="+mn-ea"/>
                </a:rPr>
                <a:t>对职工个人而言</a:t>
              </a:r>
              <a:endParaRPr sz="1800" b="1" dirty="0">
                <a:solidFill>
                  <a:srgbClr val="9B552C"/>
                </a:solidFill>
                <a:latin typeface="微软雅黑" panose="020B0503020204020204" charset="-122"/>
                <a:ea typeface="微软雅黑" panose="020B0503020204020204" charset="-122"/>
                <a:cs typeface="微软雅黑" panose="020B0503020204020204" charset="-122"/>
              </a:endParaRP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630" y="1876"/>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en-US" sz="1800" dirty="0">
                  <a:solidFill>
                    <a:srgbClr val="000000"/>
                  </a:solidFill>
                  <a:latin typeface="微软雅黑" panose="020B0503020204020204" charset="-122"/>
                  <a:ea typeface="微软雅黑" panose="020B0503020204020204" charset="-122"/>
                  <a:cs typeface="微软雅黑" panose="020B0503020204020204" charset="-122"/>
                  <a:sym typeface="+mn-ea"/>
                </a:rPr>
                <a:t>对企业而言</a:t>
              </a:r>
              <a:endParaRPr lang="zh-CN" altLang="zh-CN" sz="1800" dirty="0">
                <a:solidFill>
                  <a:srgbClr val="000000"/>
                </a:solidFill>
                <a:latin typeface="微软雅黑" panose="020B0503020204020204" charset="-122"/>
                <a:ea typeface="微软雅黑" panose="020B0503020204020204" charset="-122"/>
                <a:cs typeface="微软雅黑" panose="020B0503020204020204" charset="-122"/>
              </a:endParaRPr>
            </a:p>
            <a:p>
              <a:endParaRPr lang="en-GB" altLang="zh-CN" sz="18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677" y="2533"/>
              <a:ext cx="5021" cy="293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人事档案管理部门可以据此为流动人员提供身份认定和办理社会保险;为员工代办申报职称;根据档案确定退休年龄;根据档案中从事有毒、有害工作的年限推算提前退休年龄;代为缴纳职工的养老保险、失业保险和大病医疗统筹,工资调整;出具与人事档案有关的证明材料等。</a:t>
              </a:r>
            </a:p>
          </p:txBody>
        </p:sp>
        <p:sp>
          <p:nvSpPr>
            <p:cNvPr id="17" name="矩形 16"/>
            <p:cNvSpPr/>
            <p:nvPr/>
          </p:nvSpPr>
          <p:spPr>
            <a:xfrm>
              <a:off x="7630" y="2466"/>
              <a:ext cx="5199" cy="3340"/>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人事档案是全面考察了解、正确评价和使用人才的重要参考。我们可以通过分析人事档案信息,总结企业单位整体的人才储备状况,结合人事流动的档案信息,预测企业单位人才的需求状况,从而有效科学地制订人力资源计划,为企业单位领导的决策提供可靠的依据。特别是对专业技术人员职称晋升、干部选拔方面有着重要的意义。</a:t>
              </a:r>
              <a:endParaRPr lang="zh-CN" altLang="zh-CN" sz="1600" dirty="0">
                <a:solidFill>
                  <a:srgbClr val="000000"/>
                </a:solidFill>
                <a:latin typeface="微软雅黑" panose="020B0503020204020204" charset="-122"/>
                <a:ea typeface="微软雅黑" panose="020B0503020204020204" charset="-122"/>
                <a:cs typeface="微软雅黑" panose="020B0503020204020204" charset="-122"/>
              </a:endParaRPr>
            </a:p>
          </p:txBody>
        </p:sp>
      </p:grpSp>
      <p:grpSp>
        <p:nvGrpSpPr>
          <p:cNvPr id="2541" name="Group 95"/>
          <p:cNvGrpSpPr/>
          <p:nvPr/>
        </p:nvGrpSpPr>
        <p:grpSpPr>
          <a:xfrm>
            <a:off x="1179773" y="133385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1</a:t>
              </a:r>
            </a:p>
          </p:txBody>
        </p:sp>
      </p:grpSp>
      <p:grpSp>
        <p:nvGrpSpPr>
          <p:cNvPr id="2545" name="Group 99"/>
          <p:cNvGrpSpPr/>
          <p:nvPr/>
        </p:nvGrpSpPr>
        <p:grpSpPr>
          <a:xfrm>
            <a:off x="10892733" y="137708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t>2</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750"/>
                                  </p:stCondLst>
                                  <p:childTnLst>
                                    <p:set>
                                      <p:cBhvr>
                                        <p:cTn id="10" dur="indefinite" fill="hold"/>
                                        <p:tgtEl>
                                          <p:spTgt spid="2541"/>
                                        </p:tgtEl>
                                        <p:attrNameLst>
                                          <p:attrName>style.visibility</p:attrName>
                                        </p:attrNameLst>
                                      </p:cBhvr>
                                      <p:to>
                                        <p:strVal val="visible"/>
                                      </p:to>
                                    </p:set>
                                    <p:anim calcmode="lin" valueType="num">
                                      <p:cBhvr>
                                        <p:cTn id="11" dur="500" fill="hold"/>
                                        <p:tgtEl>
                                          <p:spTgt spid="2541"/>
                                        </p:tgtEl>
                                        <p:attrNameLst>
                                          <p:attrName>ppt_w</p:attrName>
                                        </p:attrNameLst>
                                      </p:cBhvr>
                                      <p:tavLst>
                                        <p:tav tm="0">
                                          <p:val>
                                            <p:fltVal val="0"/>
                                          </p:val>
                                        </p:tav>
                                        <p:tav tm="100000">
                                          <p:val>
                                            <p:strVal val="#ppt_w"/>
                                          </p:val>
                                        </p:tav>
                                      </p:tavLst>
                                    </p:anim>
                                    <p:anim calcmode="lin" valueType="num">
                                      <p:cBhvr>
                                        <p:cTn id="12" dur="500" fill="hold"/>
                                        <p:tgtEl>
                                          <p:spTgt spid="2541"/>
                                        </p:tgtEl>
                                        <p:attrNameLst>
                                          <p:attrName>ppt_h</p:attrName>
                                        </p:attrNameLst>
                                      </p:cBhvr>
                                      <p:tavLst>
                                        <p:tav tm="0">
                                          <p:val>
                                            <p:fltVal val="0"/>
                                          </p:val>
                                        </p:tav>
                                        <p:tav tm="100000">
                                          <p:val>
                                            <p:strVal val="#ppt_h"/>
                                          </p:val>
                                        </p:tav>
                                      </p:tavLst>
                                    </p:anim>
                                  </p:childTnLst>
                                </p:cTn>
                              </p:par>
                            </p:childTnLst>
                          </p:cTn>
                        </p:par>
                        <p:par>
                          <p:cTn id="13" fill="hold">
                            <p:stCondLst>
                              <p:cond delay="1250"/>
                            </p:stCondLst>
                            <p:childTnLst>
                              <p:par>
                                <p:cTn id="14" presetID="23" presetClass="entr" presetSubtype="16" fill="hold" grpId="0" nodeType="afterEffect">
                                  <p:stCondLst>
                                    <p:cond delay="1000"/>
                                  </p:stCondLst>
                                  <p:childTnLst>
                                    <p:set>
                                      <p:cBhvr>
                                        <p:cTn id="15" dur="indefinite" fill="hold"/>
                                        <p:tgtEl>
                                          <p:spTgt spid="2545"/>
                                        </p:tgtEl>
                                        <p:attrNameLst>
                                          <p:attrName>style.visibility</p:attrName>
                                        </p:attrNameLst>
                                      </p:cBhvr>
                                      <p:to>
                                        <p:strVal val="visible"/>
                                      </p:to>
                                    </p:set>
                                    <p:anim calcmode="lin" valueType="num">
                                      <p:cBhvr>
                                        <p:cTn id="16" dur="500" fill="hold"/>
                                        <p:tgtEl>
                                          <p:spTgt spid="2545"/>
                                        </p:tgtEl>
                                        <p:attrNameLst>
                                          <p:attrName>ppt_w</p:attrName>
                                        </p:attrNameLst>
                                      </p:cBhvr>
                                      <p:tavLst>
                                        <p:tav tm="0">
                                          <p:val>
                                            <p:fltVal val="0"/>
                                          </p:val>
                                        </p:tav>
                                        <p:tav tm="100000">
                                          <p:val>
                                            <p:strVal val="#ppt_w"/>
                                          </p:val>
                                        </p:tav>
                                      </p:tavLst>
                                    </p:anim>
                                    <p:anim calcmode="lin" valueType="num">
                                      <p:cBhvr>
                                        <p:cTn id="17" dur="500" fill="hold"/>
                                        <p:tgtEl>
                                          <p:spTgt spid="2545"/>
                                        </p:tgtEl>
                                        <p:attrNameLst>
                                          <p:attrName>ppt_h</p:attrName>
                                        </p:attrNameLst>
                                      </p:cBhvr>
                                      <p:tavLst>
                                        <p:tav tm="0">
                                          <p:val>
                                            <p:fltVal val="0"/>
                                          </p:val>
                                        </p:tav>
                                        <p:tav tm="100000">
                                          <p:val>
                                            <p:strVal val="#ppt_h"/>
                                          </p:val>
                                        </p:tav>
                                      </p:tavLst>
                                    </p:anim>
                                  </p:childTnLst>
                                </p:cTn>
                              </p:par>
                              <p:par>
                                <p:cTn id="18" presetID="29"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ppt_x</p:attrName>
                                        </p:attrNameLst>
                                      </p:cBhvr>
                                      <p:tavLst>
                                        <p:tav tm="0">
                                          <p:val>
                                            <p:strVal val="#ppt_x-.2"/>
                                          </p:val>
                                        </p:tav>
                                        <p:tav tm="100000">
                                          <p:val>
                                            <p:strVal val="#ppt_x"/>
                                          </p:val>
                                        </p:tav>
                                      </p:tavLst>
                                    </p:anim>
                                    <p:anim calcmode="lin" valueType="num">
                                      <p:cBhvr>
                                        <p:cTn id="21"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2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41" grpId="0" bldLvl="0" animBg="1" advAuto="0"/>
      <p:bldP spid="2545" grpId="0" bldLvl="0" animBg="1" advAuto="0"/>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人事档案管理</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人事档案内容</a:t>
            </a:r>
          </a:p>
        </p:txBody>
      </p:sp>
      <p:grpSp>
        <p:nvGrpSpPr>
          <p:cNvPr id="18" name="组合 17"/>
          <p:cNvGrpSpPr/>
          <p:nvPr/>
        </p:nvGrpSpPr>
        <p:grpSpPr>
          <a:xfrm>
            <a:off x="1049655" y="1329064"/>
            <a:ext cx="10538335" cy="5005406"/>
            <a:chOff x="1093" y="1821"/>
            <a:chExt cx="12081" cy="5488"/>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21" y="1821"/>
              <a:ext cx="4846" cy="744"/>
            </a:xfrm>
            <a:prstGeom prst="rect">
              <a:avLst/>
            </a:prstGeom>
            <a:noFill/>
          </p:spPr>
          <p:txBody>
            <a:bodyPr wrap="none">
              <a:noAutofit/>
            </a:bodyPr>
            <a:lstStyle/>
            <a:p>
              <a:pPr algn="l">
                <a:lnSpc>
                  <a:spcPct val="150000"/>
                </a:lnSpc>
                <a:buFont typeface="Wingdings" panose="05000000000000000000" pitchFamily="2" charset="2"/>
              </a:pPr>
              <a:r>
                <a:rPr lang="zh-CN" altLang="en-US" sz="1800" b="1" dirty="0">
                  <a:solidFill>
                    <a:srgbClr val="000000"/>
                  </a:solidFill>
                  <a:latin typeface="微软雅黑" panose="020B0503020204020204" charset="-122"/>
                  <a:ea typeface="微软雅黑" panose="020B0503020204020204" charset="-122"/>
                  <a:cs typeface="微软雅黑" panose="020B0503020204020204" charset="-122"/>
                  <a:sym typeface="+mn-ea"/>
                </a:rPr>
                <a:t>人事档案正本</a:t>
              </a: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630" y="1876"/>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en-US" sz="1800" dirty="0">
                  <a:solidFill>
                    <a:srgbClr val="000000"/>
                  </a:solidFill>
                  <a:latin typeface="微软雅黑" panose="020B0503020204020204" charset="-122"/>
                  <a:ea typeface="微软雅黑" panose="020B0503020204020204" charset="-122"/>
                  <a:cs typeface="微软雅黑" panose="020B0503020204020204" charset="-122"/>
                  <a:sym typeface="+mn-ea"/>
                </a:rPr>
                <a:t>人事档案副本</a:t>
              </a:r>
            </a:p>
            <a:p>
              <a:endParaRPr lang="en-GB" altLang="zh-CN" sz="18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677" y="2533"/>
              <a:ext cx="5021" cy="455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人事档案正本由全面地反映员工情况的有关材料构成,主要有如下几类:</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(1)履历材料(包括个人的简历资料);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(2)自传材料(包括职位申请表);</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(3)鉴定、考核、考察材料;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(4)学历和评聘专业技术职务材料;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(5)奖励及处分材料;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(6)培训记录及外训协议等材料;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(7)劳动合同、录用、任免、聘用、离职材料;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(8)目标责任书、保密协议;</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(9)其他可供企业用人参考的资料。</a:t>
              </a:r>
            </a:p>
          </p:txBody>
        </p:sp>
        <p:sp>
          <p:nvSpPr>
            <p:cNvPr id="17" name="矩形 16"/>
            <p:cNvSpPr/>
            <p:nvPr/>
          </p:nvSpPr>
          <p:spPr>
            <a:xfrm>
              <a:off x="7630" y="2466"/>
              <a:ext cx="5199" cy="4149"/>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人事档案副本是人事档案正本中主要材料的复制件,由正本中的以下主要材料构成:</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(1)近期履历材料;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(2)主要鉴定、考核材料;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(3)学历、学位、评聘专业技术职务的材料;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(4)奖励及处分材料;</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(5)任免呈报(审批)表;</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(6)身份证、户口本等身份证明文件的复印件。</a:t>
              </a:r>
            </a:p>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sym typeface="+mn-ea"/>
                </a:rPr>
                <a:t>其他类别中如有重复的重要材料,也可归入人事档案副本。</a:t>
              </a:r>
            </a:p>
          </p:txBody>
        </p:sp>
      </p:grpSp>
      <p:grpSp>
        <p:nvGrpSpPr>
          <p:cNvPr id="2541" name="Group 95"/>
          <p:cNvGrpSpPr/>
          <p:nvPr/>
        </p:nvGrpSpPr>
        <p:grpSpPr>
          <a:xfrm>
            <a:off x="1179773" y="133385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1</a:t>
              </a:r>
            </a:p>
          </p:txBody>
        </p:sp>
      </p:grpSp>
      <p:grpSp>
        <p:nvGrpSpPr>
          <p:cNvPr id="2545" name="Group 99"/>
          <p:cNvGrpSpPr/>
          <p:nvPr/>
        </p:nvGrpSpPr>
        <p:grpSpPr>
          <a:xfrm>
            <a:off x="10892733" y="137708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t>2</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750"/>
                                  </p:stCondLst>
                                  <p:childTnLst>
                                    <p:set>
                                      <p:cBhvr>
                                        <p:cTn id="10" dur="indefinite" fill="hold"/>
                                        <p:tgtEl>
                                          <p:spTgt spid="2541"/>
                                        </p:tgtEl>
                                        <p:attrNameLst>
                                          <p:attrName>style.visibility</p:attrName>
                                        </p:attrNameLst>
                                      </p:cBhvr>
                                      <p:to>
                                        <p:strVal val="visible"/>
                                      </p:to>
                                    </p:set>
                                    <p:anim calcmode="lin" valueType="num">
                                      <p:cBhvr>
                                        <p:cTn id="11" dur="500" fill="hold"/>
                                        <p:tgtEl>
                                          <p:spTgt spid="2541"/>
                                        </p:tgtEl>
                                        <p:attrNameLst>
                                          <p:attrName>ppt_w</p:attrName>
                                        </p:attrNameLst>
                                      </p:cBhvr>
                                      <p:tavLst>
                                        <p:tav tm="0">
                                          <p:val>
                                            <p:fltVal val="0"/>
                                          </p:val>
                                        </p:tav>
                                        <p:tav tm="100000">
                                          <p:val>
                                            <p:strVal val="#ppt_w"/>
                                          </p:val>
                                        </p:tav>
                                      </p:tavLst>
                                    </p:anim>
                                    <p:anim calcmode="lin" valueType="num">
                                      <p:cBhvr>
                                        <p:cTn id="12" dur="500" fill="hold"/>
                                        <p:tgtEl>
                                          <p:spTgt spid="2541"/>
                                        </p:tgtEl>
                                        <p:attrNameLst>
                                          <p:attrName>ppt_h</p:attrName>
                                        </p:attrNameLst>
                                      </p:cBhvr>
                                      <p:tavLst>
                                        <p:tav tm="0">
                                          <p:val>
                                            <p:fltVal val="0"/>
                                          </p:val>
                                        </p:tav>
                                        <p:tav tm="100000">
                                          <p:val>
                                            <p:strVal val="#ppt_h"/>
                                          </p:val>
                                        </p:tav>
                                      </p:tavLst>
                                    </p:anim>
                                  </p:childTnLst>
                                </p:cTn>
                              </p:par>
                            </p:childTnLst>
                          </p:cTn>
                        </p:par>
                        <p:par>
                          <p:cTn id="13" fill="hold">
                            <p:stCondLst>
                              <p:cond delay="1250"/>
                            </p:stCondLst>
                            <p:childTnLst>
                              <p:par>
                                <p:cTn id="14" presetID="23" presetClass="entr" presetSubtype="16" fill="hold" grpId="0" nodeType="afterEffect">
                                  <p:stCondLst>
                                    <p:cond delay="1000"/>
                                  </p:stCondLst>
                                  <p:childTnLst>
                                    <p:set>
                                      <p:cBhvr>
                                        <p:cTn id="15" dur="indefinite" fill="hold"/>
                                        <p:tgtEl>
                                          <p:spTgt spid="2545"/>
                                        </p:tgtEl>
                                        <p:attrNameLst>
                                          <p:attrName>style.visibility</p:attrName>
                                        </p:attrNameLst>
                                      </p:cBhvr>
                                      <p:to>
                                        <p:strVal val="visible"/>
                                      </p:to>
                                    </p:set>
                                    <p:anim calcmode="lin" valueType="num">
                                      <p:cBhvr>
                                        <p:cTn id="16" dur="500" fill="hold"/>
                                        <p:tgtEl>
                                          <p:spTgt spid="2545"/>
                                        </p:tgtEl>
                                        <p:attrNameLst>
                                          <p:attrName>ppt_w</p:attrName>
                                        </p:attrNameLst>
                                      </p:cBhvr>
                                      <p:tavLst>
                                        <p:tav tm="0">
                                          <p:val>
                                            <p:fltVal val="0"/>
                                          </p:val>
                                        </p:tav>
                                        <p:tav tm="100000">
                                          <p:val>
                                            <p:strVal val="#ppt_w"/>
                                          </p:val>
                                        </p:tav>
                                      </p:tavLst>
                                    </p:anim>
                                    <p:anim calcmode="lin" valueType="num">
                                      <p:cBhvr>
                                        <p:cTn id="17" dur="500" fill="hold"/>
                                        <p:tgtEl>
                                          <p:spTgt spid="2545"/>
                                        </p:tgtEl>
                                        <p:attrNameLst>
                                          <p:attrName>ppt_h</p:attrName>
                                        </p:attrNameLst>
                                      </p:cBhvr>
                                      <p:tavLst>
                                        <p:tav tm="0">
                                          <p:val>
                                            <p:fltVal val="0"/>
                                          </p:val>
                                        </p:tav>
                                        <p:tav tm="100000">
                                          <p:val>
                                            <p:strVal val="#ppt_h"/>
                                          </p:val>
                                        </p:tav>
                                      </p:tavLst>
                                    </p:anim>
                                  </p:childTnLst>
                                </p:cTn>
                              </p:par>
                              <p:par>
                                <p:cTn id="18" presetID="29"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ppt_x</p:attrName>
                                        </p:attrNameLst>
                                      </p:cBhvr>
                                      <p:tavLst>
                                        <p:tav tm="0">
                                          <p:val>
                                            <p:strVal val="#ppt_x-.2"/>
                                          </p:val>
                                        </p:tav>
                                        <p:tav tm="100000">
                                          <p:val>
                                            <p:strVal val="#ppt_x"/>
                                          </p:val>
                                        </p:tav>
                                      </p:tavLst>
                                    </p:anim>
                                    <p:anim calcmode="lin" valueType="num">
                                      <p:cBhvr>
                                        <p:cTn id="21"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2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41" grpId="0" bldLvl="0" animBg="1" advAuto="0"/>
      <p:bldP spid="2545" grpId="0" bldLvl="0" animBg="1" advAuto="0"/>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人事档案管理</a:t>
            </a:r>
          </a:p>
        </p:txBody>
      </p:sp>
      <p:sp>
        <p:nvSpPr>
          <p:cNvPr id="3" name="文本框 2"/>
          <p:cNvSpPr txBox="1"/>
          <p:nvPr/>
        </p:nvSpPr>
        <p:spPr>
          <a:xfrm>
            <a:off x="4155440" y="661035"/>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人事档案的收集与整理</a:t>
            </a:r>
          </a:p>
        </p:txBody>
      </p:sp>
      <p:sp>
        <p:nvSpPr>
          <p:cNvPr id="1355" name="Freeform 6"/>
          <p:cNvSpPr/>
          <p:nvPr/>
        </p:nvSpPr>
        <p:spPr>
          <a:xfrm>
            <a:off x="1" y="774686"/>
            <a:ext cx="1947284" cy="18051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868"/>
                </a:lnTo>
                <a:lnTo>
                  <a:pt x="21600" y="21600"/>
                </a:lnTo>
                <a:lnTo>
                  <a:pt x="21600" y="13116"/>
                </a:lnTo>
                <a:lnTo>
                  <a:pt x="0" y="0"/>
                </a:lnTo>
                <a:close/>
              </a:path>
            </a:pathLst>
          </a:custGeom>
          <a:solidFill>
            <a:srgbClr val="00D3DE"/>
          </a:solidFill>
          <a:ln w="12700">
            <a:miter lim="400000"/>
          </a:ln>
        </p:spPr>
        <p:txBody>
          <a:bodyPr lIns="45719" rIns="45719"/>
          <a:lstStyle/>
          <a:p>
            <a:pPr>
              <a:defRPr sz="3200"/>
            </a:pPr>
            <a:endParaRPr/>
          </a:p>
        </p:txBody>
      </p:sp>
      <p:sp>
        <p:nvSpPr>
          <p:cNvPr id="1356" name="Freeform 8"/>
          <p:cNvSpPr/>
          <p:nvPr/>
        </p:nvSpPr>
        <p:spPr>
          <a:xfrm>
            <a:off x="3" y="1843678"/>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94"/>
                </a:lnTo>
                <a:lnTo>
                  <a:pt x="21600" y="21600"/>
                </a:lnTo>
                <a:lnTo>
                  <a:pt x="21600" y="10967"/>
                </a:lnTo>
                <a:lnTo>
                  <a:pt x="0" y="0"/>
                </a:lnTo>
                <a:close/>
              </a:path>
            </a:pathLst>
          </a:custGeom>
          <a:solidFill>
            <a:srgbClr val="38C895"/>
          </a:solidFill>
          <a:ln w="12700">
            <a:miter lim="400000"/>
          </a:ln>
        </p:spPr>
        <p:txBody>
          <a:bodyPr lIns="45719" rIns="45719"/>
          <a:lstStyle/>
          <a:p>
            <a:pPr>
              <a:defRPr sz="3200"/>
            </a:pPr>
            <a:endParaRPr/>
          </a:p>
        </p:txBody>
      </p:sp>
      <p:sp>
        <p:nvSpPr>
          <p:cNvPr id="1357" name="Freeform 10"/>
          <p:cNvSpPr/>
          <p:nvPr/>
        </p:nvSpPr>
        <p:spPr>
          <a:xfrm>
            <a:off x="0" y="2905499"/>
            <a:ext cx="1947286" cy="10700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7379"/>
                </a:lnTo>
                <a:lnTo>
                  <a:pt x="0" y="0"/>
                </a:lnTo>
                <a:close/>
              </a:path>
            </a:pathLst>
          </a:custGeom>
          <a:solidFill>
            <a:srgbClr val="FAF8B0"/>
          </a:solidFill>
          <a:ln w="12700">
            <a:miter lim="400000"/>
          </a:ln>
        </p:spPr>
        <p:txBody>
          <a:bodyPr lIns="45719" rIns="45719"/>
          <a:lstStyle/>
          <a:p>
            <a:pPr>
              <a:defRPr sz="3200"/>
            </a:pPr>
            <a:endParaRPr/>
          </a:p>
        </p:txBody>
      </p:sp>
      <p:sp>
        <p:nvSpPr>
          <p:cNvPr id="1358" name="Freeform 12"/>
          <p:cNvSpPr/>
          <p:nvPr/>
        </p:nvSpPr>
        <p:spPr>
          <a:xfrm>
            <a:off x="0" y="3989782"/>
            <a:ext cx="1947286" cy="1072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271"/>
                </a:lnTo>
                <a:lnTo>
                  <a:pt x="21600" y="0"/>
                </a:lnTo>
                <a:lnTo>
                  <a:pt x="0" y="0"/>
                </a:lnTo>
                <a:close/>
              </a:path>
            </a:pathLst>
          </a:custGeom>
          <a:solidFill>
            <a:srgbClr val="EDDB6D"/>
          </a:solidFill>
          <a:ln w="12700">
            <a:miter lim="400000"/>
          </a:ln>
        </p:spPr>
        <p:txBody>
          <a:bodyPr lIns="45719" rIns="45719"/>
          <a:lstStyle/>
          <a:p>
            <a:pPr>
              <a:defRPr sz="3200"/>
            </a:pPr>
            <a:endParaRPr/>
          </a:p>
        </p:txBody>
      </p:sp>
      <p:sp>
        <p:nvSpPr>
          <p:cNvPr id="1359" name="Freeform 14"/>
          <p:cNvSpPr/>
          <p:nvPr/>
        </p:nvSpPr>
        <p:spPr>
          <a:xfrm>
            <a:off x="3" y="4693284"/>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5484"/>
                </a:moveTo>
                <a:lnTo>
                  <a:pt x="0" y="21600"/>
                </a:lnTo>
                <a:lnTo>
                  <a:pt x="21600" y="10611"/>
                </a:lnTo>
                <a:lnTo>
                  <a:pt x="21600" y="0"/>
                </a:lnTo>
                <a:lnTo>
                  <a:pt x="0" y="5484"/>
                </a:lnTo>
                <a:close/>
              </a:path>
            </a:pathLst>
          </a:custGeom>
          <a:solidFill>
            <a:srgbClr val="FFACA3"/>
          </a:solidFill>
          <a:ln w="12700">
            <a:miter lim="400000"/>
          </a:ln>
        </p:spPr>
        <p:txBody>
          <a:bodyPr lIns="45719" rIns="45719"/>
          <a:lstStyle/>
          <a:p>
            <a:pPr>
              <a:defRPr sz="3200"/>
            </a:pPr>
            <a:endParaRPr/>
          </a:p>
        </p:txBody>
      </p:sp>
      <p:grpSp>
        <p:nvGrpSpPr>
          <p:cNvPr id="1366" name="Group 49"/>
          <p:cNvGrpSpPr/>
          <p:nvPr/>
        </p:nvGrpSpPr>
        <p:grpSpPr>
          <a:xfrm>
            <a:off x="1948384" y="1870992"/>
            <a:ext cx="10242977" cy="735965"/>
            <a:chOff x="-2" y="48548"/>
            <a:chExt cx="10242974" cy="735964"/>
          </a:xfrm>
        </p:grpSpPr>
        <p:sp>
          <p:nvSpPr>
            <p:cNvPr id="1360" name="Rectangle 28"/>
            <p:cNvSpPr txBox="1"/>
            <p:nvPr/>
          </p:nvSpPr>
          <p:spPr>
            <a:xfrm>
              <a:off x="2337216" y="48548"/>
              <a:ext cx="7905756" cy="735964"/>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a:spcAft>
                  <a:spcPts val="0"/>
                </a:spcAft>
              </a:pPr>
              <a:r>
                <a:rPr altLang="zh-CN" sz="1400" b="1" dirty="0">
                  <a:solidFill>
                    <a:srgbClr val="000000"/>
                  </a:solidFill>
                  <a:latin typeface="微软雅黑" panose="020B0503020204020204" charset="-122"/>
                  <a:ea typeface="微软雅黑" panose="020B0503020204020204" charset="-122"/>
                  <a:cs typeface="Times New Roman" panose="02020603050405020304" pitchFamily="18" charset="0"/>
                </a:rPr>
                <a:t>新员工报到时</a:t>
              </a:r>
              <a:r>
                <a:rPr lang="zh-CN" sz="1400" b="1" dirty="0">
                  <a:solidFill>
                    <a:srgbClr val="000000"/>
                  </a:solidFill>
                  <a:latin typeface="微软雅黑" panose="020B0503020204020204" charset="-122"/>
                  <a:ea typeface="微软雅黑" panose="020B0503020204020204" charset="-122"/>
                  <a:cs typeface="Times New Roman" panose="02020603050405020304" pitchFamily="18" charset="0"/>
                </a:rPr>
                <a:t>：</a:t>
              </a:r>
              <a:r>
                <a:rPr lang="zh-CN" sz="1400" dirty="0">
                  <a:solidFill>
                    <a:srgbClr val="000000"/>
                  </a:solidFill>
                  <a:latin typeface="微软雅黑" panose="020B0503020204020204" charset="-122"/>
                  <a:ea typeface="微软雅黑" panose="020B0503020204020204" charset="-122"/>
                  <a:cs typeface="Times New Roman" panose="02020603050405020304" pitchFamily="18" charset="0"/>
                </a:rPr>
                <a:t>(1)《职位申请书》(必须有初试、复试、录用的审批人签字及录用时的薪资标准等意见签署,并贴上照片);(2)身份证(双面都印在同一页上,A4纸)、学历证书、学位证及其他相关资质证件的复印件;(3)《试岗通知单》(部门留存)。</a:t>
              </a:r>
            </a:p>
          </p:txBody>
        </p:sp>
        <p:grpSp>
          <p:nvGrpSpPr>
            <p:cNvPr id="1365" name="Group 47"/>
            <p:cNvGrpSpPr/>
            <p:nvPr/>
          </p:nvGrpSpPr>
          <p:grpSpPr>
            <a:xfrm>
              <a:off x="-2" y="51418"/>
              <a:ext cx="2206927" cy="706619"/>
              <a:chOff x="-1" y="0"/>
              <a:chExt cx="2206926" cy="706618"/>
            </a:xfrm>
          </p:grpSpPr>
          <p:sp>
            <p:nvSpPr>
              <p:cNvPr id="1361" name="Rectangle 8"/>
              <p:cNvSpPr/>
              <p:nvPr/>
            </p:nvSpPr>
            <p:spPr>
              <a:xfrm>
                <a:off x="-1" y="0"/>
                <a:ext cx="2206926" cy="706618"/>
              </a:xfrm>
              <a:prstGeom prst="rect">
                <a:avLst/>
              </a:prstGeom>
              <a:solidFill>
                <a:srgbClr val="00C0CB"/>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63" name="Rectangle 29"/>
              <p:cNvSpPr txBox="1"/>
              <p:nvPr/>
            </p:nvSpPr>
            <p:spPr>
              <a:xfrm>
                <a:off x="528088" y="43832"/>
                <a:ext cx="762006" cy="574042"/>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01</a:t>
                </a:r>
              </a:p>
            </p:txBody>
          </p:sp>
        </p:grpSp>
      </p:grpSp>
      <p:grpSp>
        <p:nvGrpSpPr>
          <p:cNvPr id="1373" name="Group 50"/>
          <p:cNvGrpSpPr/>
          <p:nvPr/>
        </p:nvGrpSpPr>
        <p:grpSpPr>
          <a:xfrm>
            <a:off x="1948387" y="2567136"/>
            <a:ext cx="10178415" cy="706620"/>
            <a:chOff x="0" y="0"/>
            <a:chExt cx="10178414" cy="706618"/>
          </a:xfrm>
        </p:grpSpPr>
        <p:sp>
          <p:nvSpPr>
            <p:cNvPr id="1367" name="Rectangle 30"/>
            <p:cNvSpPr txBox="1"/>
            <p:nvPr/>
          </p:nvSpPr>
          <p:spPr>
            <a:xfrm>
              <a:off x="2877820" y="15240"/>
              <a:ext cx="7300594" cy="52069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员工办理正式入职手续时</a:t>
              </a:r>
              <a:r>
                <a:rPr 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lang="zh-CN" sz="14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(1)签署好的《担保书》;(2)《试岗通知单》(必须有其直接上级对其在试岗期间表现的评价);(3)《录用通知单》《实习协议》。</a:t>
              </a:r>
            </a:p>
          </p:txBody>
        </p:sp>
        <p:grpSp>
          <p:nvGrpSpPr>
            <p:cNvPr id="1372" name="Group 46"/>
            <p:cNvGrpSpPr/>
            <p:nvPr/>
          </p:nvGrpSpPr>
          <p:grpSpPr>
            <a:xfrm>
              <a:off x="0" y="0"/>
              <a:ext cx="2693062" cy="706618"/>
              <a:chOff x="0" y="0"/>
              <a:chExt cx="2693061" cy="706617"/>
            </a:xfrm>
          </p:grpSpPr>
          <p:sp>
            <p:nvSpPr>
              <p:cNvPr id="1368" name="Rectangle 10"/>
              <p:cNvSpPr/>
              <p:nvPr/>
            </p:nvSpPr>
            <p:spPr>
              <a:xfrm>
                <a:off x="0" y="0"/>
                <a:ext cx="2693061" cy="706617"/>
              </a:xfrm>
              <a:prstGeom prst="rect">
                <a:avLst/>
              </a:prstGeom>
              <a:solidFill>
                <a:srgbClr val="34BA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0" name="Rectangle 34"/>
              <p:cNvSpPr txBox="1"/>
              <p:nvPr/>
            </p:nvSpPr>
            <p:spPr>
              <a:xfrm>
                <a:off x="1099592" y="17310"/>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02</a:t>
                </a:r>
              </a:p>
            </p:txBody>
          </p:sp>
        </p:grpSp>
      </p:grpSp>
      <p:grpSp>
        <p:nvGrpSpPr>
          <p:cNvPr id="1380" name="Group 51"/>
          <p:cNvGrpSpPr/>
          <p:nvPr/>
        </p:nvGrpSpPr>
        <p:grpSpPr>
          <a:xfrm>
            <a:off x="1948385" y="3272185"/>
            <a:ext cx="10194925" cy="706620"/>
            <a:chOff x="-2" y="20982"/>
            <a:chExt cx="10194924" cy="706619"/>
          </a:xfrm>
        </p:grpSpPr>
        <p:sp>
          <p:nvSpPr>
            <p:cNvPr id="1374" name="Rectangle 31"/>
            <p:cNvSpPr txBox="1"/>
            <p:nvPr/>
          </p:nvSpPr>
          <p:spPr>
            <a:xfrm>
              <a:off x="3554093" y="35587"/>
              <a:ext cx="6640829" cy="52069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员工办完转正手续时</a:t>
              </a:r>
              <a:r>
                <a:rPr 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lang="zh-CN" sz="14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(1)员工保管的《实习协议》和《录用通知单》;(2)该员工的《转正申请表》《转正通知单》;(3)《劳动合同》;(4)《竞业禁止合同书》。</a:t>
              </a:r>
            </a:p>
          </p:txBody>
        </p:sp>
        <p:grpSp>
          <p:nvGrpSpPr>
            <p:cNvPr id="1379" name="Group 45"/>
            <p:cNvGrpSpPr/>
            <p:nvPr/>
          </p:nvGrpSpPr>
          <p:grpSpPr>
            <a:xfrm>
              <a:off x="-2" y="20982"/>
              <a:ext cx="3456992" cy="706619"/>
              <a:chOff x="-1" y="0"/>
              <a:chExt cx="3456990" cy="706617"/>
            </a:xfrm>
          </p:grpSpPr>
          <p:sp>
            <p:nvSpPr>
              <p:cNvPr id="1375" name="Rectangle 12"/>
              <p:cNvSpPr/>
              <p:nvPr/>
            </p:nvSpPr>
            <p:spPr>
              <a:xfrm>
                <a:off x="-1" y="0"/>
                <a:ext cx="3456990" cy="706617"/>
              </a:xfrm>
              <a:prstGeom prst="rect">
                <a:avLst/>
              </a:prstGeom>
              <a:solidFill>
                <a:srgbClr val="F8F6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7" name="Rectangle 35"/>
              <p:cNvSpPr txBox="1"/>
              <p:nvPr/>
            </p:nvSpPr>
            <p:spPr>
              <a:xfrm>
                <a:off x="1795255" y="50286"/>
                <a:ext cx="762005"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03</a:t>
                </a:r>
              </a:p>
            </p:txBody>
          </p:sp>
        </p:grpSp>
      </p:grpSp>
      <p:grpSp>
        <p:nvGrpSpPr>
          <p:cNvPr id="1394" name="Group 53"/>
          <p:cNvGrpSpPr/>
          <p:nvPr/>
        </p:nvGrpSpPr>
        <p:grpSpPr>
          <a:xfrm>
            <a:off x="1948390" y="4682082"/>
            <a:ext cx="10081259" cy="1196340"/>
            <a:chOff x="1" y="2120"/>
            <a:chExt cx="10081258" cy="1196338"/>
          </a:xfrm>
        </p:grpSpPr>
        <p:sp>
          <p:nvSpPr>
            <p:cNvPr id="1388" name="Rectangle 33"/>
            <p:cNvSpPr txBox="1"/>
            <p:nvPr/>
          </p:nvSpPr>
          <p:spPr>
            <a:xfrm>
              <a:off x="4613275" y="31330"/>
              <a:ext cx="5467984" cy="1167128"/>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员工办完离职手续时</a:t>
              </a:r>
              <a:r>
                <a:rPr 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lang="zh-CN" sz="14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(1)该员工的书面离职申请书;(2)该员工交回的自己保存的《劳动合同》《竞业禁止合同书》《转正通知单》;(3)《离职审批表》;(4)《员工离职工作移交表》;(5)《文件档案资料移交明细表》《物品资产移交明细表》《客户资料移交明细表》《待办工作(事宜)移交明细表》。</a:t>
              </a:r>
            </a:p>
          </p:txBody>
        </p:sp>
        <p:grpSp>
          <p:nvGrpSpPr>
            <p:cNvPr id="1393" name="Group 43"/>
            <p:cNvGrpSpPr/>
            <p:nvPr/>
          </p:nvGrpSpPr>
          <p:grpSpPr>
            <a:xfrm>
              <a:off x="1" y="2120"/>
              <a:ext cx="4528613" cy="706619"/>
              <a:chOff x="1" y="0"/>
              <a:chExt cx="4528612" cy="706617"/>
            </a:xfrm>
          </p:grpSpPr>
          <p:sp>
            <p:nvSpPr>
              <p:cNvPr id="1389" name="Rectangle 16"/>
              <p:cNvSpPr/>
              <p:nvPr/>
            </p:nvSpPr>
            <p:spPr>
              <a:xfrm>
                <a:off x="1" y="0"/>
                <a:ext cx="4528612" cy="706617"/>
              </a:xfrm>
              <a:prstGeom prst="rect">
                <a:avLst/>
              </a:prstGeom>
              <a:solidFill>
                <a:srgbClr val="FF8577"/>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91" name="Rectangle 37"/>
              <p:cNvSpPr txBox="1"/>
              <p:nvPr/>
            </p:nvSpPr>
            <p:spPr>
              <a:xfrm>
                <a:off x="2877465" y="37674"/>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05</a:t>
                </a:r>
              </a:p>
            </p:txBody>
          </p:sp>
        </p:grpSp>
      </p:grpSp>
      <p:grpSp>
        <p:nvGrpSpPr>
          <p:cNvPr id="1387" name="Group 52"/>
          <p:cNvGrpSpPr/>
          <p:nvPr/>
        </p:nvGrpSpPr>
        <p:grpSpPr>
          <a:xfrm>
            <a:off x="1947753" y="3891336"/>
            <a:ext cx="10179050" cy="806569"/>
            <a:chOff x="1" y="-99949"/>
            <a:chExt cx="10179049" cy="806567"/>
          </a:xfrm>
        </p:grpSpPr>
        <p:sp>
          <p:nvSpPr>
            <p:cNvPr id="1381" name="Rectangle 32"/>
            <p:cNvSpPr txBox="1"/>
            <p:nvPr/>
          </p:nvSpPr>
          <p:spPr>
            <a:xfrm>
              <a:off x="4003676" y="-99949"/>
              <a:ext cx="6175374" cy="735963"/>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员工办理调动手续时</a:t>
              </a:r>
              <a:r>
                <a:rPr lang="zh-CN" sz="14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a:t>
              </a:r>
              <a:r>
                <a:rPr lang="zh-CN" sz="1400"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(1)《人事异动审批表》;(2)《员工调动工作移交表》;(3)《文件档案资料移交明细表》《物品资产移交明细表》《客户资料移交明细表》《待办工作(事宜)移交明细表》;(4)《调令》。</a:t>
              </a:r>
            </a:p>
          </p:txBody>
        </p:sp>
        <p:grpSp>
          <p:nvGrpSpPr>
            <p:cNvPr id="1386" name="Group 44"/>
            <p:cNvGrpSpPr/>
            <p:nvPr/>
          </p:nvGrpSpPr>
          <p:grpSpPr>
            <a:xfrm>
              <a:off x="1" y="0"/>
              <a:ext cx="3905277" cy="706618"/>
              <a:chOff x="1" y="0"/>
              <a:chExt cx="3905276" cy="706617"/>
            </a:xfrm>
          </p:grpSpPr>
          <p:sp>
            <p:nvSpPr>
              <p:cNvPr id="1382" name="Rectangle 14"/>
              <p:cNvSpPr/>
              <p:nvPr/>
            </p:nvSpPr>
            <p:spPr>
              <a:xfrm>
                <a:off x="1" y="0"/>
                <a:ext cx="3905276" cy="706617"/>
              </a:xfrm>
              <a:prstGeom prst="rect">
                <a:avLst/>
              </a:prstGeom>
              <a:solidFill>
                <a:srgbClr val="E7CE3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84" name="Rectangle 36"/>
              <p:cNvSpPr txBox="1"/>
              <p:nvPr/>
            </p:nvSpPr>
            <p:spPr>
              <a:xfrm>
                <a:off x="2337850" y="34621"/>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04</a:t>
                </a:r>
              </a:p>
            </p:txBody>
          </p:sp>
        </p:gr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 presetClass="entr" presetSubtype="8" fill="hold" grpId="0" nodeType="afterEffect">
                                  <p:stCondLst>
                                    <p:cond delay="0"/>
                                  </p:stCondLst>
                                  <p:childTnLst>
                                    <p:set>
                                      <p:cBhvr>
                                        <p:cTn id="10" dur="indefinite" fill="hold"/>
                                        <p:tgtEl>
                                          <p:spTgt spid="1355"/>
                                        </p:tgtEl>
                                        <p:attrNameLst>
                                          <p:attrName>style.visibility</p:attrName>
                                        </p:attrNameLst>
                                      </p:cBhvr>
                                      <p:to>
                                        <p:strVal val="visible"/>
                                      </p:to>
                                    </p:set>
                                    <p:anim calcmode="lin" valueType="num">
                                      <p:cBhvr>
                                        <p:cTn id="11" dur="500" fill="hold"/>
                                        <p:tgtEl>
                                          <p:spTgt spid="1355"/>
                                        </p:tgtEl>
                                        <p:attrNameLst>
                                          <p:attrName>ppt_x</p:attrName>
                                        </p:attrNameLst>
                                      </p:cBhvr>
                                      <p:tavLst>
                                        <p:tav tm="0">
                                          <p:val>
                                            <p:strVal val="0-#ppt_w/2"/>
                                          </p:val>
                                        </p:tav>
                                        <p:tav tm="100000">
                                          <p:val>
                                            <p:strVal val="#ppt_x"/>
                                          </p:val>
                                        </p:tav>
                                      </p:tavLst>
                                    </p:anim>
                                    <p:anim calcmode="lin" valueType="num">
                                      <p:cBhvr>
                                        <p:cTn id="12" dur="500" fill="hold"/>
                                        <p:tgtEl>
                                          <p:spTgt spid="1355"/>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8" fill="hold" grpId="0" nodeType="afterEffect">
                                  <p:stCondLst>
                                    <p:cond delay="0"/>
                                  </p:stCondLst>
                                  <p:childTnLst>
                                    <p:set>
                                      <p:cBhvr>
                                        <p:cTn id="15" dur="indefinite" fill="hold"/>
                                        <p:tgtEl>
                                          <p:spTgt spid="1366"/>
                                        </p:tgtEl>
                                        <p:attrNameLst>
                                          <p:attrName>style.visibility</p:attrName>
                                        </p:attrNameLst>
                                      </p:cBhvr>
                                      <p:to>
                                        <p:strVal val="visible"/>
                                      </p:to>
                                    </p:set>
                                    <p:anim calcmode="lin" valueType="num">
                                      <p:cBhvr>
                                        <p:cTn id="16" dur="500" fill="hold"/>
                                        <p:tgtEl>
                                          <p:spTgt spid="1366"/>
                                        </p:tgtEl>
                                        <p:attrNameLst>
                                          <p:attrName>ppt_x</p:attrName>
                                        </p:attrNameLst>
                                      </p:cBhvr>
                                      <p:tavLst>
                                        <p:tav tm="0">
                                          <p:val>
                                            <p:strVal val="0-#ppt_w/2"/>
                                          </p:val>
                                        </p:tav>
                                        <p:tav tm="100000">
                                          <p:val>
                                            <p:strVal val="#ppt_x"/>
                                          </p:val>
                                        </p:tav>
                                      </p:tavLst>
                                    </p:anim>
                                    <p:anim calcmode="lin" valueType="num">
                                      <p:cBhvr>
                                        <p:cTn id="17" dur="500" fill="hold"/>
                                        <p:tgtEl>
                                          <p:spTgt spid="1366"/>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2" presetClass="entr" presetSubtype="8" fill="hold" grpId="0" nodeType="afterEffect">
                                  <p:stCondLst>
                                    <p:cond delay="0"/>
                                  </p:stCondLst>
                                  <p:childTnLst>
                                    <p:set>
                                      <p:cBhvr>
                                        <p:cTn id="20" dur="indefinite" fill="hold"/>
                                        <p:tgtEl>
                                          <p:spTgt spid="1356"/>
                                        </p:tgtEl>
                                        <p:attrNameLst>
                                          <p:attrName>style.visibility</p:attrName>
                                        </p:attrNameLst>
                                      </p:cBhvr>
                                      <p:to>
                                        <p:strVal val="visible"/>
                                      </p:to>
                                    </p:set>
                                    <p:anim calcmode="lin" valueType="num">
                                      <p:cBhvr>
                                        <p:cTn id="21" dur="500" fill="hold"/>
                                        <p:tgtEl>
                                          <p:spTgt spid="1356"/>
                                        </p:tgtEl>
                                        <p:attrNameLst>
                                          <p:attrName>ppt_x</p:attrName>
                                        </p:attrNameLst>
                                      </p:cBhvr>
                                      <p:tavLst>
                                        <p:tav tm="0">
                                          <p:val>
                                            <p:strVal val="0-#ppt_w/2"/>
                                          </p:val>
                                        </p:tav>
                                        <p:tav tm="100000">
                                          <p:val>
                                            <p:strVal val="#ppt_x"/>
                                          </p:val>
                                        </p:tav>
                                      </p:tavLst>
                                    </p:anim>
                                    <p:anim calcmode="lin" valueType="num">
                                      <p:cBhvr>
                                        <p:cTn id="22" dur="500" fill="hold"/>
                                        <p:tgtEl>
                                          <p:spTgt spid="1356"/>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 presetClass="entr" presetSubtype="8" fill="hold" grpId="0" nodeType="afterEffect">
                                  <p:stCondLst>
                                    <p:cond delay="0"/>
                                  </p:stCondLst>
                                  <p:childTnLst>
                                    <p:set>
                                      <p:cBhvr>
                                        <p:cTn id="25" dur="indefinite" fill="hold"/>
                                        <p:tgtEl>
                                          <p:spTgt spid="1373"/>
                                        </p:tgtEl>
                                        <p:attrNameLst>
                                          <p:attrName>style.visibility</p:attrName>
                                        </p:attrNameLst>
                                      </p:cBhvr>
                                      <p:to>
                                        <p:strVal val="visible"/>
                                      </p:to>
                                    </p:set>
                                    <p:anim calcmode="lin" valueType="num">
                                      <p:cBhvr>
                                        <p:cTn id="26" dur="500" fill="hold"/>
                                        <p:tgtEl>
                                          <p:spTgt spid="1373"/>
                                        </p:tgtEl>
                                        <p:attrNameLst>
                                          <p:attrName>ppt_x</p:attrName>
                                        </p:attrNameLst>
                                      </p:cBhvr>
                                      <p:tavLst>
                                        <p:tav tm="0">
                                          <p:val>
                                            <p:strVal val="0-#ppt_w/2"/>
                                          </p:val>
                                        </p:tav>
                                        <p:tav tm="100000">
                                          <p:val>
                                            <p:strVal val="#ppt_x"/>
                                          </p:val>
                                        </p:tav>
                                      </p:tavLst>
                                    </p:anim>
                                    <p:anim calcmode="lin" valueType="num">
                                      <p:cBhvr>
                                        <p:cTn id="27" dur="500" fill="hold"/>
                                        <p:tgtEl>
                                          <p:spTgt spid="1373"/>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indefinite" fill="hold"/>
                                        <p:tgtEl>
                                          <p:spTgt spid="1357"/>
                                        </p:tgtEl>
                                        <p:attrNameLst>
                                          <p:attrName>style.visibility</p:attrName>
                                        </p:attrNameLst>
                                      </p:cBhvr>
                                      <p:to>
                                        <p:strVal val="visible"/>
                                      </p:to>
                                    </p:set>
                                    <p:anim calcmode="lin" valueType="num">
                                      <p:cBhvr>
                                        <p:cTn id="31" dur="500" fill="hold"/>
                                        <p:tgtEl>
                                          <p:spTgt spid="1357"/>
                                        </p:tgtEl>
                                        <p:attrNameLst>
                                          <p:attrName>ppt_x</p:attrName>
                                        </p:attrNameLst>
                                      </p:cBhvr>
                                      <p:tavLst>
                                        <p:tav tm="0">
                                          <p:val>
                                            <p:strVal val="0-#ppt_w/2"/>
                                          </p:val>
                                        </p:tav>
                                        <p:tav tm="100000">
                                          <p:val>
                                            <p:strVal val="#ppt_x"/>
                                          </p:val>
                                        </p:tav>
                                      </p:tavLst>
                                    </p:anim>
                                    <p:anim calcmode="lin" valueType="num">
                                      <p:cBhvr>
                                        <p:cTn id="32" dur="500" fill="hold"/>
                                        <p:tgtEl>
                                          <p:spTgt spid="1357"/>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2" presetClass="entr" presetSubtype="8" fill="hold" grpId="0" nodeType="afterEffect">
                                  <p:stCondLst>
                                    <p:cond delay="0"/>
                                  </p:stCondLst>
                                  <p:childTnLst>
                                    <p:set>
                                      <p:cBhvr>
                                        <p:cTn id="35" dur="indefinite" fill="hold"/>
                                        <p:tgtEl>
                                          <p:spTgt spid="1380"/>
                                        </p:tgtEl>
                                        <p:attrNameLst>
                                          <p:attrName>style.visibility</p:attrName>
                                        </p:attrNameLst>
                                      </p:cBhvr>
                                      <p:to>
                                        <p:strVal val="visible"/>
                                      </p:to>
                                    </p:set>
                                    <p:anim calcmode="lin" valueType="num">
                                      <p:cBhvr>
                                        <p:cTn id="36" dur="500" fill="hold"/>
                                        <p:tgtEl>
                                          <p:spTgt spid="1380"/>
                                        </p:tgtEl>
                                        <p:attrNameLst>
                                          <p:attrName>ppt_x</p:attrName>
                                        </p:attrNameLst>
                                      </p:cBhvr>
                                      <p:tavLst>
                                        <p:tav tm="0">
                                          <p:val>
                                            <p:strVal val="0-#ppt_w/2"/>
                                          </p:val>
                                        </p:tav>
                                        <p:tav tm="100000">
                                          <p:val>
                                            <p:strVal val="#ppt_x"/>
                                          </p:val>
                                        </p:tav>
                                      </p:tavLst>
                                    </p:anim>
                                    <p:anim calcmode="lin" valueType="num">
                                      <p:cBhvr>
                                        <p:cTn id="37" dur="500" fill="hold"/>
                                        <p:tgtEl>
                                          <p:spTgt spid="1380"/>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2" presetClass="entr" presetSubtype="8" fill="hold" grpId="0" nodeType="afterEffect">
                                  <p:stCondLst>
                                    <p:cond delay="0"/>
                                  </p:stCondLst>
                                  <p:childTnLst>
                                    <p:set>
                                      <p:cBhvr>
                                        <p:cTn id="40" dur="indefinite" fill="hold"/>
                                        <p:tgtEl>
                                          <p:spTgt spid="1358"/>
                                        </p:tgtEl>
                                        <p:attrNameLst>
                                          <p:attrName>style.visibility</p:attrName>
                                        </p:attrNameLst>
                                      </p:cBhvr>
                                      <p:to>
                                        <p:strVal val="visible"/>
                                      </p:to>
                                    </p:set>
                                    <p:anim calcmode="lin" valueType="num">
                                      <p:cBhvr>
                                        <p:cTn id="41" dur="500" fill="hold"/>
                                        <p:tgtEl>
                                          <p:spTgt spid="1358"/>
                                        </p:tgtEl>
                                        <p:attrNameLst>
                                          <p:attrName>ppt_x</p:attrName>
                                        </p:attrNameLst>
                                      </p:cBhvr>
                                      <p:tavLst>
                                        <p:tav tm="0">
                                          <p:val>
                                            <p:strVal val="0-#ppt_w/2"/>
                                          </p:val>
                                        </p:tav>
                                        <p:tav tm="100000">
                                          <p:val>
                                            <p:strVal val="#ppt_x"/>
                                          </p:val>
                                        </p:tav>
                                      </p:tavLst>
                                    </p:anim>
                                    <p:anim calcmode="lin" valueType="num">
                                      <p:cBhvr>
                                        <p:cTn id="42" dur="500" fill="hold"/>
                                        <p:tgtEl>
                                          <p:spTgt spid="1358"/>
                                        </p:tgtEl>
                                        <p:attrNameLst>
                                          <p:attrName>ppt_y</p:attrName>
                                        </p:attrNameLst>
                                      </p:cBhvr>
                                      <p:tavLst>
                                        <p:tav tm="0">
                                          <p:val>
                                            <p:strVal val="#ppt_y"/>
                                          </p:val>
                                        </p:tav>
                                        <p:tav tm="100000">
                                          <p:val>
                                            <p:strVal val="#ppt_y"/>
                                          </p:val>
                                        </p:tav>
                                      </p:tavLst>
                                    </p:anim>
                                  </p:childTnLst>
                                </p:cTn>
                              </p:par>
                            </p:childTnLst>
                          </p:cTn>
                        </p:par>
                        <p:par>
                          <p:cTn id="43" fill="hold">
                            <p:stCondLst>
                              <p:cond delay="3500"/>
                            </p:stCondLst>
                            <p:childTnLst>
                              <p:par>
                                <p:cTn id="44" presetID="2" presetClass="entr" presetSubtype="8" fill="hold" grpId="0" nodeType="afterEffect">
                                  <p:stCondLst>
                                    <p:cond delay="0"/>
                                  </p:stCondLst>
                                  <p:childTnLst>
                                    <p:set>
                                      <p:cBhvr>
                                        <p:cTn id="45" dur="indefinite" fill="hold"/>
                                        <p:tgtEl>
                                          <p:spTgt spid="1387"/>
                                        </p:tgtEl>
                                        <p:attrNameLst>
                                          <p:attrName>style.visibility</p:attrName>
                                        </p:attrNameLst>
                                      </p:cBhvr>
                                      <p:to>
                                        <p:strVal val="visible"/>
                                      </p:to>
                                    </p:set>
                                    <p:anim calcmode="lin" valueType="num">
                                      <p:cBhvr>
                                        <p:cTn id="46" dur="500" fill="hold"/>
                                        <p:tgtEl>
                                          <p:spTgt spid="1387"/>
                                        </p:tgtEl>
                                        <p:attrNameLst>
                                          <p:attrName>ppt_x</p:attrName>
                                        </p:attrNameLst>
                                      </p:cBhvr>
                                      <p:tavLst>
                                        <p:tav tm="0">
                                          <p:val>
                                            <p:strVal val="0-#ppt_w/2"/>
                                          </p:val>
                                        </p:tav>
                                        <p:tav tm="100000">
                                          <p:val>
                                            <p:strVal val="#ppt_x"/>
                                          </p:val>
                                        </p:tav>
                                      </p:tavLst>
                                    </p:anim>
                                    <p:anim calcmode="lin" valueType="num">
                                      <p:cBhvr>
                                        <p:cTn id="47" dur="500" fill="hold"/>
                                        <p:tgtEl>
                                          <p:spTgt spid="1387"/>
                                        </p:tgtEl>
                                        <p:attrNameLst>
                                          <p:attrName>ppt_y</p:attrName>
                                        </p:attrNameLst>
                                      </p:cBhvr>
                                      <p:tavLst>
                                        <p:tav tm="0">
                                          <p:val>
                                            <p:strVal val="#ppt_y"/>
                                          </p:val>
                                        </p:tav>
                                        <p:tav tm="100000">
                                          <p:val>
                                            <p:strVal val="#ppt_y"/>
                                          </p:val>
                                        </p:tav>
                                      </p:tavLst>
                                    </p:anim>
                                  </p:childTnLst>
                                </p:cTn>
                              </p:par>
                            </p:childTnLst>
                          </p:cTn>
                        </p:par>
                        <p:par>
                          <p:cTn id="48" fill="hold">
                            <p:stCondLst>
                              <p:cond delay="4000"/>
                            </p:stCondLst>
                            <p:childTnLst>
                              <p:par>
                                <p:cTn id="49" presetID="2" presetClass="entr" presetSubtype="8" fill="hold" grpId="0" nodeType="afterEffect">
                                  <p:stCondLst>
                                    <p:cond delay="0"/>
                                  </p:stCondLst>
                                  <p:childTnLst>
                                    <p:set>
                                      <p:cBhvr>
                                        <p:cTn id="50" dur="indefinite" fill="hold"/>
                                        <p:tgtEl>
                                          <p:spTgt spid="1359"/>
                                        </p:tgtEl>
                                        <p:attrNameLst>
                                          <p:attrName>style.visibility</p:attrName>
                                        </p:attrNameLst>
                                      </p:cBhvr>
                                      <p:to>
                                        <p:strVal val="visible"/>
                                      </p:to>
                                    </p:set>
                                    <p:anim calcmode="lin" valueType="num">
                                      <p:cBhvr>
                                        <p:cTn id="51" dur="500" fill="hold"/>
                                        <p:tgtEl>
                                          <p:spTgt spid="1359"/>
                                        </p:tgtEl>
                                        <p:attrNameLst>
                                          <p:attrName>ppt_x</p:attrName>
                                        </p:attrNameLst>
                                      </p:cBhvr>
                                      <p:tavLst>
                                        <p:tav tm="0">
                                          <p:val>
                                            <p:strVal val="0-#ppt_w/2"/>
                                          </p:val>
                                        </p:tav>
                                        <p:tav tm="100000">
                                          <p:val>
                                            <p:strVal val="#ppt_x"/>
                                          </p:val>
                                        </p:tav>
                                      </p:tavLst>
                                    </p:anim>
                                    <p:anim calcmode="lin" valueType="num">
                                      <p:cBhvr>
                                        <p:cTn id="52" dur="500" fill="hold"/>
                                        <p:tgtEl>
                                          <p:spTgt spid="1359"/>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2" presetClass="entr" presetSubtype="8" fill="hold" grpId="0" nodeType="afterEffect">
                                  <p:stCondLst>
                                    <p:cond delay="0"/>
                                  </p:stCondLst>
                                  <p:childTnLst>
                                    <p:set>
                                      <p:cBhvr>
                                        <p:cTn id="55" dur="indefinite" fill="hold"/>
                                        <p:tgtEl>
                                          <p:spTgt spid="1394"/>
                                        </p:tgtEl>
                                        <p:attrNameLst>
                                          <p:attrName>style.visibility</p:attrName>
                                        </p:attrNameLst>
                                      </p:cBhvr>
                                      <p:to>
                                        <p:strVal val="visible"/>
                                      </p:to>
                                    </p:set>
                                    <p:anim calcmode="lin" valueType="num">
                                      <p:cBhvr>
                                        <p:cTn id="56" dur="500" fill="hold"/>
                                        <p:tgtEl>
                                          <p:spTgt spid="1394"/>
                                        </p:tgtEl>
                                        <p:attrNameLst>
                                          <p:attrName>ppt_x</p:attrName>
                                        </p:attrNameLst>
                                      </p:cBhvr>
                                      <p:tavLst>
                                        <p:tav tm="0">
                                          <p:val>
                                            <p:strVal val="0-#ppt_w/2"/>
                                          </p:val>
                                        </p:tav>
                                        <p:tav tm="100000">
                                          <p:val>
                                            <p:strVal val="#ppt_x"/>
                                          </p:val>
                                        </p:tav>
                                      </p:tavLst>
                                    </p:anim>
                                    <p:anim calcmode="lin" valueType="num">
                                      <p:cBhvr>
                                        <p:cTn id="57" dur="500" fill="hold"/>
                                        <p:tgtEl>
                                          <p:spTgt spid="13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355" grpId="0" bldLvl="0" animBg="1" advAuto="0"/>
      <p:bldP spid="1356" grpId="0" bldLvl="0" animBg="1" advAuto="0"/>
      <p:bldP spid="1357" grpId="0" bldLvl="0" animBg="1" advAuto="0"/>
      <p:bldP spid="1358" grpId="0" bldLvl="0" animBg="1" advAuto="0"/>
      <p:bldP spid="1359" grpId="0" bldLvl="0" animBg="1" advAuto="0"/>
      <p:bldP spid="1366" grpId="0" bldLvl="0" animBg="1" advAuto="0"/>
      <p:bldP spid="1373" grpId="0" bldLvl="0" animBg="1" advAuto="0"/>
      <p:bldP spid="1380" grpId="0" bldLvl="0" animBg="1" advAuto="0"/>
      <p:bldP spid="1394" grpId="0" bldLvl="0" animBg="1" advAuto="0"/>
      <p:bldP spid="1387" grpId="0" bldLvl="0" animBg="1" advAuto="0"/>
    </p:bld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人事档案管理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人事档案的借阅与移交</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604520" y="1795145"/>
            <a:ext cx="3949700" cy="1322070"/>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sym typeface="+mn-ea"/>
              </a:rPr>
              <a:t>凡借用人事档案,必须填写《人事档案借阅登记表》,由人力资源部门的负责人核实理由,经分管人力资源管理工作的公司领导签批后,方可借出,借出的档案必须在3天内归还,如确因工作需要,可办续借手续。</a:t>
            </a:r>
          </a:p>
        </p:txBody>
      </p:sp>
      <p:sp>
        <p:nvSpPr>
          <p:cNvPr id="11" name="矩形 10"/>
          <p:cNvSpPr/>
          <p:nvPr/>
        </p:nvSpPr>
        <p:spPr>
          <a:xfrm>
            <a:off x="715010" y="4347210"/>
            <a:ext cx="3924935" cy="583565"/>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rPr>
              <a:t>借阅档案的人员,对档案应妥善保管,不得遗失、泄密和污损,不准抽换、折卷和转换。</a:t>
            </a:r>
          </a:p>
        </p:txBody>
      </p:sp>
      <p:sp>
        <p:nvSpPr>
          <p:cNvPr id="13" name="矩形 12"/>
          <p:cNvSpPr/>
          <p:nvPr/>
        </p:nvSpPr>
        <p:spPr>
          <a:xfrm>
            <a:off x="8031480" y="3101340"/>
            <a:ext cx="3470275" cy="583565"/>
          </a:xfrm>
          <a:prstGeom prst="rect">
            <a:avLst/>
          </a:prstGeom>
        </p:spPr>
        <p:txBody>
          <a:bodyPr wrap="square">
            <a:spAutoFit/>
          </a:bodyPr>
          <a:lstStyle/>
          <a:p>
            <a:r>
              <a:rPr lang="zh-CN" altLang="zh-CN" sz="1600" dirty="0">
                <a:latin typeface="微软雅黑" panose="020B0503020204020204" charset="-122"/>
                <a:ea typeface="微软雅黑" panose="020B0503020204020204" charset="-122"/>
                <a:sym typeface="+mn-ea"/>
              </a:rPr>
              <a:t>人事档案的移交分为人事档案移交和人事档案管理人员工作变动移交两种。</a:t>
            </a:r>
            <a:endParaRPr lang="zh-CN" altLang="zh-CN" sz="1600" dirty="0">
              <a:latin typeface="微软雅黑" panose="020B0503020204020204" charset="-122"/>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人事档案管理</a:t>
            </a:r>
          </a:p>
        </p:txBody>
      </p:sp>
      <p:sp>
        <p:nvSpPr>
          <p:cNvPr id="3" name="文本框 2"/>
          <p:cNvSpPr txBox="1"/>
          <p:nvPr/>
        </p:nvSpPr>
        <p:spPr>
          <a:xfrm>
            <a:off x="3847465" y="66929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人事档案管理注意事项</a:t>
            </a:r>
          </a:p>
        </p:txBody>
      </p:sp>
      <p:sp>
        <p:nvSpPr>
          <p:cNvPr id="4"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0" name="矩形 9"/>
          <p:cNvSpPr/>
          <p:nvPr/>
        </p:nvSpPr>
        <p:spPr>
          <a:xfrm>
            <a:off x="750570" y="2149475"/>
            <a:ext cx="3949700" cy="36830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要注意文件材料收集的及时性</a:t>
            </a:r>
            <a:endParaRPr lang="zh-CN" altLang="zh-CN" sz="1600" dirty="0">
              <a:latin typeface="微软雅黑" panose="020B0503020204020204" charset="-122"/>
              <a:ea typeface="微软雅黑" panose="020B0503020204020204" charset="-122"/>
              <a:sym typeface="+mn-ea"/>
            </a:endParaRPr>
          </a:p>
        </p:txBody>
      </p:sp>
      <p:sp>
        <p:nvSpPr>
          <p:cNvPr id="11" name="矩形 10"/>
          <p:cNvSpPr/>
          <p:nvPr/>
        </p:nvSpPr>
        <p:spPr>
          <a:xfrm>
            <a:off x="750570" y="4401820"/>
            <a:ext cx="3924935" cy="36830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要注意文件材料收集的全面性</a:t>
            </a:r>
            <a:endParaRPr lang="zh-CN" altLang="zh-CN" sz="1600" dirty="0">
              <a:latin typeface="微软雅黑" panose="020B0503020204020204" charset="-122"/>
              <a:ea typeface="微软雅黑" panose="020B0503020204020204" charset="-122"/>
            </a:endParaRPr>
          </a:p>
        </p:txBody>
      </p:sp>
      <p:sp>
        <p:nvSpPr>
          <p:cNvPr id="13" name="矩形 12"/>
          <p:cNvSpPr/>
          <p:nvPr/>
        </p:nvSpPr>
        <p:spPr>
          <a:xfrm>
            <a:off x="8031480" y="3101340"/>
            <a:ext cx="3470275" cy="368300"/>
          </a:xfrm>
          <a:prstGeom prst="rect">
            <a:avLst/>
          </a:prstGeom>
        </p:spPr>
        <p:txBody>
          <a:bodyPr wrap="square">
            <a:spAutoFit/>
          </a:bodyPr>
          <a:lstStyle/>
          <a:p>
            <a:r>
              <a:rPr lang="zh-CN" altLang="zh-CN" sz="1800" b="1" dirty="0">
                <a:latin typeface="微软雅黑" panose="020B0503020204020204" charset="-122"/>
                <a:ea typeface="微软雅黑" panose="020B0503020204020204" charset="-122"/>
              </a:rPr>
              <a:t>要注意电子文件材料的收集</a:t>
            </a:r>
            <a:endParaRPr lang="zh-CN" altLang="zh-CN" sz="1600" dirty="0">
              <a:latin typeface="微软雅黑" panose="020B0503020204020204" charset="-122"/>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2000"/>
                                        <p:tgtEl>
                                          <p:spTgt spid="4"/>
                                        </p:tgtEl>
                                      </p:cBhvr>
                                    </p:animEffect>
                                  </p:childTnLst>
                                </p:cTn>
                              </p:par>
                              <p:par>
                                <p:cTn id="13" presetID="21" presetClass="entr" presetSubtype="1" fill="hold" grpId="0" nodeType="withEffect">
                                  <p:stCondLst>
                                    <p:cond delay="0"/>
                                  </p:stCondLst>
                                  <p:childTnLst>
                                    <p:set>
                                      <p:cBhvr>
                                        <p:cTn id="14" dur="1" fill="hold">
                                          <p:stCondLst>
                                            <p:cond delay="0"/>
                                          </p:stCondLst>
                                        </p:cTn>
                                        <p:tgtEl>
                                          <p:spTgt spid="690"/>
                                        </p:tgtEl>
                                        <p:attrNameLst>
                                          <p:attrName>style.visibility</p:attrName>
                                        </p:attrNameLst>
                                      </p:cBhvr>
                                      <p:to>
                                        <p:strVal val="visible"/>
                                      </p:to>
                                    </p:set>
                                    <p:animEffect transition="in" filter="wheel(1)">
                                      <p:cBhvr>
                                        <p:cTn id="15" dur="2000"/>
                                        <p:tgtEl>
                                          <p:spTgt spid="690"/>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heel(1)">
                                      <p:cBhvr>
                                        <p:cTn id="18" dur="2000"/>
                                        <p:tgtEl>
                                          <p:spTgt spid="7"/>
                                        </p:tgtEl>
                                      </p:cBhvr>
                                    </p:animEffect>
                                  </p:childTnLst>
                                </p:cTn>
                              </p:par>
                            </p:childTnLst>
                          </p:cTn>
                        </p:par>
                        <p:par>
                          <p:cTn id="19" fill="hold">
                            <p:stCondLst>
                              <p:cond delay="2000"/>
                            </p:stCondLst>
                            <p:childTnLst>
                              <p:par>
                                <p:cTn id="20" presetID="21" presetClass="entr" presetSubtype="1"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heel(1)">
                                      <p:cBhvr>
                                        <p:cTn id="22" dur="2000"/>
                                        <p:tgtEl>
                                          <p:spTgt spid="10"/>
                                        </p:tgtEl>
                                      </p:cBhvr>
                                    </p:animEffect>
                                  </p:childTnLst>
                                </p:cTn>
                              </p:par>
                              <p:par>
                                <p:cTn id="23" presetID="21" presetClass="entr" presetSubtype="1"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heel(1)">
                                      <p:cBhvr>
                                        <p:cTn id="25" dur="2000"/>
                                        <p:tgtEl>
                                          <p:spTgt spid="11"/>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heel(1)">
                                      <p:cBhvr>
                                        <p:cTn id="28" dur="2000"/>
                                        <p:tgtEl>
                                          <p:spTgt spid="13"/>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plus(in)">
                                      <p:cBhvr>
                                        <p:cTn id="31" dur="2000"/>
                                        <p:tgtEl>
                                          <p:spTgt spid="5"/>
                                        </p:tgtEl>
                                      </p:cBhvr>
                                    </p:animEffect>
                                  </p:childTnLst>
                                </p:cTn>
                              </p:par>
                              <p:par>
                                <p:cTn id="32" presetID="13" presetClass="entr" presetSubtype="1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plus(in)">
                                      <p:cBhvr>
                                        <p:cTn id="34" dur="2000"/>
                                        <p:tgtEl>
                                          <p:spTgt spid="8"/>
                                        </p:tgtEl>
                                      </p:cBhvr>
                                    </p:animEffect>
                                  </p:childTnLst>
                                </p:cTn>
                              </p:par>
                              <p:par>
                                <p:cTn id="35" presetID="13" presetClass="entr" presetSubtype="16"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plus(in)">
                                      <p:cBhvr>
                                        <p:cTn id="3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4" grpId="0" bldLvl="0" animBg="1"/>
      <p:bldP spid="5" grpId="0" animBg="1"/>
      <p:bldP spid="5" grpId="1"/>
      <p:bldP spid="690" grpId="0" bldLvl="0" animBg="1"/>
      <p:bldP spid="6" grpId="0" animBg="1"/>
      <p:bldP spid="6" grpId="1"/>
      <p:bldP spid="7" grpId="0" bldLvl="0" animBg="1"/>
      <p:bldP spid="8" grpId="0" animBg="1"/>
      <p:bldP spid="8" grpId="1"/>
      <p:bldP spid="10" grpId="0"/>
      <p:bldP spid="11" grpId="0"/>
      <p:bldP spid="1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sp>
        <p:nvSpPr>
          <p:cNvPr id="20" name="矩形 19"/>
          <p:cNvSpPr/>
          <p:nvPr/>
        </p:nvSpPr>
        <p:spPr>
          <a:xfrm>
            <a:off x="6293485" y="1711960"/>
            <a:ext cx="434721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21" name="矩形 20"/>
          <p:cNvSpPr/>
          <p:nvPr/>
        </p:nvSpPr>
        <p:spPr>
          <a:xfrm>
            <a:off x="1888490" y="1711960"/>
            <a:ext cx="4347210"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grpSp>
        <p:nvGrpSpPr>
          <p:cNvPr id="22" name="组合 21"/>
          <p:cNvGrpSpPr/>
          <p:nvPr/>
        </p:nvGrpSpPr>
        <p:grpSpPr>
          <a:xfrm>
            <a:off x="2101191" y="2321452"/>
            <a:ext cx="2639544" cy="3603809"/>
            <a:chOff x="611560" y="2455316"/>
            <a:chExt cx="2448272" cy="3342784"/>
          </a:xfrm>
        </p:grpSpPr>
        <p:sp>
          <p:nvSpPr>
            <p:cNvPr id="23" name="矩形 22"/>
            <p:cNvSpPr/>
            <p:nvPr/>
          </p:nvSpPr>
          <p:spPr>
            <a:xfrm>
              <a:off x="611560" y="2805484"/>
              <a:ext cx="2448272" cy="541297"/>
            </a:xfrm>
            <a:prstGeom prst="rect">
              <a:avLst/>
            </a:prstGeom>
          </p:spPr>
          <p:txBody>
            <a:bodyPr wrap="square">
              <a:spAutoFit/>
            </a:bodyPr>
            <a:lstStyle/>
            <a:p>
              <a:pPr>
                <a:buClr>
                  <a:srgbClr val="9D0B0B"/>
                </a:buClr>
              </a:pPr>
              <a:r>
                <a:rPr lang="zh-CN" altLang="en-US" sz="1600" dirty="0">
                  <a:latin typeface="微软雅黑" panose="020B0503020204020204" charset="-122"/>
                  <a:ea typeface="微软雅黑" panose="020B0503020204020204" charset="-122"/>
                </a:rPr>
                <a:t>对计划期内人力资源规划结果的总体描述</a:t>
              </a:r>
            </a:p>
          </p:txBody>
        </p:sp>
        <p:sp>
          <p:nvSpPr>
            <p:cNvPr id="24" name="矩形 23"/>
            <p:cNvSpPr/>
            <p:nvPr/>
          </p:nvSpPr>
          <p:spPr>
            <a:xfrm>
              <a:off x="611560" y="3886184"/>
              <a:ext cx="2376264" cy="1911916"/>
            </a:xfrm>
            <a:prstGeom prst="rect">
              <a:avLst/>
            </a:prstGeom>
          </p:spPr>
          <p:txBody>
            <a:bodyPr wrap="square">
              <a:spAutoFit/>
            </a:bodyPr>
            <a:lstStyle/>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预测的需求和供给分别是多少</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做出这些预测的依据是什么</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供给和需求的比较结果是什么</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企业平衡供需的指导原则和总体政策是什么</a:t>
              </a:r>
            </a:p>
          </p:txBody>
        </p:sp>
        <p:sp>
          <p:nvSpPr>
            <p:cNvPr id="25" name="矩形 24"/>
            <p:cNvSpPr/>
            <p:nvPr/>
          </p:nvSpPr>
          <p:spPr>
            <a:xfrm>
              <a:off x="611560" y="2455316"/>
              <a:ext cx="735054" cy="312763"/>
            </a:xfrm>
            <a:prstGeom prst="rect">
              <a:avLst/>
            </a:prstGeom>
          </p:spPr>
          <p:txBody>
            <a:bodyPr wrap="none">
              <a:spAutoFit/>
            </a:bodyPr>
            <a:lstStyle/>
            <a:p>
              <a:r>
                <a:rPr lang="zh-CN" altLang="en-US" sz="1600" dirty="0">
                  <a:latin typeface="微软雅黑" panose="020B0503020204020204" charset="-122"/>
                  <a:ea typeface="微软雅黑" panose="020B0503020204020204" charset="-122"/>
                </a:rPr>
                <a:t>概念：</a:t>
              </a:r>
            </a:p>
          </p:txBody>
        </p:sp>
        <p:sp>
          <p:nvSpPr>
            <p:cNvPr id="26" name="矩形 25"/>
            <p:cNvSpPr/>
            <p:nvPr/>
          </p:nvSpPr>
          <p:spPr>
            <a:xfrm>
              <a:off x="611560" y="3539105"/>
              <a:ext cx="735054" cy="312763"/>
            </a:xfrm>
            <a:prstGeom prst="rect">
              <a:avLst/>
            </a:prstGeom>
          </p:spPr>
          <p:txBody>
            <a:bodyPr wrap="none">
              <a:spAutoFit/>
            </a:bodyPr>
            <a:lstStyle/>
            <a:p>
              <a:r>
                <a:rPr lang="zh-CN" altLang="en-US" sz="1600" dirty="0">
                  <a:latin typeface="微软雅黑" panose="020B0503020204020204" charset="-122"/>
                  <a:ea typeface="微软雅黑" panose="020B0503020204020204" charset="-122"/>
                </a:rPr>
                <a:t>内容：</a:t>
              </a:r>
            </a:p>
          </p:txBody>
        </p:sp>
      </p:grpSp>
      <p:grpSp>
        <p:nvGrpSpPr>
          <p:cNvPr id="27" name="组合 26"/>
          <p:cNvGrpSpPr/>
          <p:nvPr/>
        </p:nvGrpSpPr>
        <p:grpSpPr>
          <a:xfrm>
            <a:off x="6836842" y="2331466"/>
            <a:ext cx="2561910" cy="3385290"/>
            <a:chOff x="5004048" y="2464608"/>
            <a:chExt cx="2376264" cy="3140091"/>
          </a:xfrm>
        </p:grpSpPr>
        <p:sp>
          <p:nvSpPr>
            <p:cNvPr id="28" name="矩形 27"/>
            <p:cNvSpPr/>
            <p:nvPr/>
          </p:nvSpPr>
          <p:spPr>
            <a:xfrm>
              <a:off x="5040560" y="2824648"/>
              <a:ext cx="2339752" cy="541297"/>
            </a:xfrm>
            <a:prstGeom prst="rect">
              <a:avLst/>
            </a:prstGeom>
          </p:spPr>
          <p:txBody>
            <a:bodyPr wrap="square">
              <a:spAutoFit/>
            </a:bodyPr>
            <a:lstStyle/>
            <a:p>
              <a:pPr>
                <a:buClr>
                  <a:srgbClr val="9D0B0B"/>
                </a:buClr>
              </a:pPr>
              <a:r>
                <a:rPr lang="zh-CN" altLang="en-US" sz="1600" dirty="0">
                  <a:latin typeface="微软雅黑" panose="020B0503020204020204" charset="-122"/>
                  <a:ea typeface="微软雅黑" panose="020B0503020204020204" charset="-122"/>
                </a:rPr>
                <a:t>是对人力资源整体规划的分解和具体化</a:t>
              </a:r>
            </a:p>
          </p:txBody>
        </p:sp>
        <p:sp>
          <p:nvSpPr>
            <p:cNvPr id="29" name="矩形 28"/>
            <p:cNvSpPr/>
            <p:nvPr/>
          </p:nvSpPr>
          <p:spPr>
            <a:xfrm>
              <a:off x="5040560" y="3921318"/>
              <a:ext cx="2339752" cy="1683381"/>
            </a:xfrm>
            <a:prstGeom prst="rect">
              <a:avLst/>
            </a:prstGeom>
          </p:spPr>
          <p:txBody>
            <a:bodyPr wrap="square">
              <a:spAutoFit/>
            </a:bodyPr>
            <a:lstStyle/>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人员补充计划</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人员配置计划</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人员接替和提升计划</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培训开发计划</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薪资激励计划</a:t>
              </a:r>
            </a:p>
            <a:p>
              <a:pPr marL="307975" indent="-307975">
                <a:buClr>
                  <a:srgbClr val="9D0B0B"/>
                </a:buClr>
                <a:buFont typeface="Wingdings" panose="05000000000000000000" pitchFamily="2" charset="2"/>
                <a:buChar char="Ø"/>
              </a:pPr>
              <a:r>
                <a:rPr lang="zh-CN" altLang="en-US" sz="1600" dirty="0">
                  <a:latin typeface="微软雅黑" panose="020B0503020204020204" charset="-122"/>
                  <a:ea typeface="微软雅黑" panose="020B0503020204020204" charset="-122"/>
                </a:rPr>
                <a:t>员工关系计划和退休解聘计划</a:t>
              </a:r>
            </a:p>
          </p:txBody>
        </p:sp>
        <p:sp>
          <p:nvSpPr>
            <p:cNvPr id="30" name="矩形 29"/>
            <p:cNvSpPr/>
            <p:nvPr/>
          </p:nvSpPr>
          <p:spPr>
            <a:xfrm>
              <a:off x="5004048" y="2464608"/>
              <a:ext cx="735054" cy="312762"/>
            </a:xfrm>
            <a:prstGeom prst="rect">
              <a:avLst/>
            </a:prstGeom>
          </p:spPr>
          <p:txBody>
            <a:bodyPr wrap="none">
              <a:spAutoFit/>
            </a:bodyPr>
            <a:lstStyle/>
            <a:p>
              <a:r>
                <a:rPr lang="zh-CN" altLang="en-US" sz="1600" dirty="0">
                  <a:latin typeface="微软雅黑" panose="020B0503020204020204" charset="-122"/>
                  <a:ea typeface="微软雅黑" panose="020B0503020204020204" charset="-122"/>
                </a:rPr>
                <a:t>概念：</a:t>
              </a:r>
            </a:p>
          </p:txBody>
        </p:sp>
        <p:sp>
          <p:nvSpPr>
            <p:cNvPr id="31" name="矩形 30"/>
            <p:cNvSpPr/>
            <p:nvPr/>
          </p:nvSpPr>
          <p:spPr>
            <a:xfrm>
              <a:off x="5004048" y="3548397"/>
              <a:ext cx="735054" cy="312762"/>
            </a:xfrm>
            <a:prstGeom prst="rect">
              <a:avLst/>
            </a:prstGeom>
          </p:spPr>
          <p:txBody>
            <a:bodyPr wrap="none">
              <a:spAutoFit/>
            </a:bodyPr>
            <a:lstStyle/>
            <a:p>
              <a:r>
                <a:rPr lang="zh-CN" altLang="en-US" sz="1600" dirty="0">
                  <a:latin typeface="微软雅黑" panose="020B0503020204020204" charset="-122"/>
                  <a:ea typeface="微软雅黑" panose="020B0503020204020204" charset="-122"/>
                </a:rPr>
                <a:t>内容：</a:t>
              </a:r>
            </a:p>
          </p:txBody>
        </p:sp>
      </p:grpSp>
      <p:sp>
        <p:nvSpPr>
          <p:cNvPr id="32" name="右箭头 31"/>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zh-CN" altLang="en-US" sz="1600" dirty="0">
                <a:latin typeface="微软雅黑" panose="020B0503020204020204" charset="-122"/>
                <a:ea typeface="微软雅黑" panose="020B0503020204020204" charset="-122"/>
              </a:rPr>
              <a:t>人力资源业务规划</a:t>
            </a:r>
          </a:p>
        </p:txBody>
      </p:sp>
      <p:sp>
        <p:nvSpPr>
          <p:cNvPr id="33" name="右箭头 32"/>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dirty="0">
                <a:latin typeface="微软雅黑" panose="020B0503020204020204" charset="-122"/>
                <a:ea typeface="微软雅黑" panose="020B0503020204020204" charset="-122"/>
              </a:rPr>
              <a:t>人力资源整体规划</a:t>
            </a:r>
          </a:p>
        </p:txBody>
      </p:sp>
      <p:sp>
        <p:nvSpPr>
          <p:cNvPr id="34" name="圆角矩形 33"/>
          <p:cNvSpPr/>
          <p:nvPr/>
        </p:nvSpPr>
        <p:spPr>
          <a:xfrm>
            <a:off x="5434349" y="1411846"/>
            <a:ext cx="1582211" cy="62099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人力资源规划的内容</a:t>
            </a:r>
            <a:endParaRPr lang="zh-CN" altLang="en-US" sz="1600" b="1" dirty="0">
              <a:solidFill>
                <a:schemeClr val="tx1"/>
              </a:solidFill>
              <a:latin typeface="微软雅黑" panose="020B0503020204020204" charset="-122"/>
              <a:ea typeface="微软雅黑" panose="020B0503020204020204" charset="-122"/>
              <a:sym typeface="+mn-ea"/>
            </a:endParaRP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slide(fromRight)">
                                      <p:cBhvr>
                                        <p:cTn id="7" dur="500"/>
                                        <p:tgtEl>
                                          <p:spTgt spid="33"/>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slide(fromLeft)">
                                      <p:cBhvr>
                                        <p:cTn id="10" dur="500"/>
                                        <p:tgtEl>
                                          <p:spTgt spid="32"/>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34"/>
                                        </p:tgtEl>
                                        <p:attrNameLst>
                                          <p:attrName>style.visibility</p:attrName>
                                        </p:attrNameLst>
                                      </p:cBhvr>
                                      <p:to>
                                        <p:strVal val="visible"/>
                                      </p:to>
                                    </p:set>
                                    <p:anim calcmode="lin" valueType="num">
                                      <p:cBhvr>
                                        <p:cTn id="14" dur="500" fill="hold"/>
                                        <p:tgtEl>
                                          <p:spTgt spid="34"/>
                                        </p:tgtEl>
                                        <p:attrNameLst>
                                          <p:attrName>ppt_w</p:attrName>
                                        </p:attrNameLst>
                                      </p:cBhvr>
                                      <p:tavLst>
                                        <p:tav tm="0">
                                          <p:val>
                                            <p:fltVal val="0"/>
                                          </p:val>
                                        </p:tav>
                                        <p:tav tm="100000">
                                          <p:val>
                                            <p:strVal val="#ppt_w"/>
                                          </p:val>
                                        </p:tav>
                                      </p:tavLst>
                                    </p:anim>
                                    <p:anim calcmode="lin" valueType="num">
                                      <p:cBhvr>
                                        <p:cTn id="15" dur="500" fill="hold"/>
                                        <p:tgtEl>
                                          <p:spTgt spid="34"/>
                                        </p:tgtEl>
                                        <p:attrNameLst>
                                          <p:attrName>ppt_h</p:attrName>
                                        </p:attrNameLst>
                                      </p:cBhvr>
                                      <p:tavLst>
                                        <p:tav tm="0">
                                          <p:val>
                                            <p:fltVal val="0"/>
                                          </p:val>
                                        </p:tav>
                                        <p:tav tm="100000">
                                          <p:val>
                                            <p:strVal val="#ppt_h"/>
                                          </p:val>
                                        </p:tav>
                                      </p:tavLst>
                                    </p:anim>
                                    <p:animEffect transition="in" filter="fade">
                                      <p:cBhvr>
                                        <p:cTn id="16" dur="500"/>
                                        <p:tgtEl>
                                          <p:spTgt spid="34"/>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wipe(up)">
                                      <p:cBhvr>
                                        <p:cTn id="20" dur="500"/>
                                        <p:tgtEl>
                                          <p:spTgt spid="2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500"/>
                                        <p:tgtEl>
                                          <p:spTgt spid="22"/>
                                        </p:tgtEl>
                                      </p:cBhvr>
                                    </p:animEffect>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ipe(left)">
                                      <p:cBhvr>
                                        <p:cTn id="3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ldLvl="0" animBg="1"/>
      <p:bldP spid="21" grpId="0" bldLvl="0" animBg="1"/>
      <p:bldP spid="32" grpId="0" bldLvl="0" animBg="1"/>
      <p:bldP spid="33" grpId="0" bldLvl="0" animBg="1"/>
      <p:bldP spid="34" grpId="0" bldLvl="0" animBg="1"/>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914400" y="1516380"/>
            <a:ext cx="10482580" cy="3415030"/>
          </a:xfrm>
          <a:prstGeom prst="rect">
            <a:avLst/>
          </a:prstGeom>
          <a:ln>
            <a:solidFill>
              <a:srgbClr val="9B552C"/>
            </a:solidFill>
          </a:ln>
        </p:spPr>
        <p:txBody>
          <a:bodyPr wrap="square">
            <a:spAutoFit/>
          </a:bodyPr>
          <a:lstStyle/>
          <a:p>
            <a:pPr indent="2667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某单位2020年10月招聘员工:明确要求中专以上学历,并要求应聘者如实填写个人情况表,如有隐瞒,一经发现立即辞退,解除劳动合同。赵某和王某是中学同学,　　　　</a:t>
            </a:r>
          </a:p>
          <a:p>
            <a:pPr indent="2667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赵某中专未毕业,但获得了伪造的某中专的毕业证,王某是大专毕业,她们同时被单位录用。该单位与她们签订了劳动合同,期限为四年,试用期半年。二人在试用期工作都很认真。2021年2月,单位发现赵某的中专毕业证是伪造的,要解除与赵某的劳动合同,赵某称自己已怀孕,并持有医院证明,单位并不理会,解除了赵某的劳动合同。同月,王某经常出现呕吐、恶心、全身不适等症状,经医院诊断为“妊娠反应”。王某持医院开具的证明到单位请假。单位认为王某在应聘时没有如实填写个人情况登记表,隐瞒了自己怀孕的事实,欺骗单位,也解除了王某的劳动合同。3月,赵某和王某以怀孕期间单位不能解除劳动合同为由向劳动争议仲裁委员会提出申诉。</a:t>
            </a:r>
          </a:p>
          <a:p>
            <a:pPr indent="266700" algn="l">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请问该单位的行为是否正当合法?为什么?</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917575" y="982980"/>
            <a:ext cx="10638155" cy="4892675"/>
          </a:xfrm>
          <a:prstGeom prst="rect">
            <a:avLst/>
          </a:prstGeom>
          <a:ln>
            <a:solidFill>
              <a:srgbClr val="9B552C"/>
            </a:solidFill>
          </a:ln>
        </p:spPr>
        <p:txBody>
          <a:bodyPr wrap="square">
            <a:spAutoFit/>
          </a:bodyPr>
          <a:lstStyle/>
          <a:p>
            <a:pPr indent="266700" algn="ctr">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海尔视角:互联网时代劳动关系转型升级</a:t>
            </a:r>
            <a:endParaRPr sz="16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海尔原本是一家传统家电制造企业,早在 2005 年就开始了人单合一模式的探索,让员工从被雇用者转变成创业者和动态合伙人,成为创客,与用户融合。海尔集团从战略、组织、薪酬等方面进行颠覆:创客为用户创造多大的价值,就能拿到多少的报酬,创立了人单合一、共创共赢的生态圈。经过 15年全球范围的检验、迭代,海尔集团认为,顺应互联网时代的人单合一模式,可以激发起员工的激情。</a:t>
            </a:r>
            <a:endParaRPr sz="16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海尔集团建立和完善员工启发权益与企业持续发展的制度和长效机制,保证员工劳动就业、劳动报酬、休息休假、劳动安全卫生、社会福利和保险、职业培训及女职工特殊保护等劳动权益,提供了优良的环境支持。建立和完善员工服务站,在提升员工服务方面,依靠员工服务站,开展全面的员工关怀和服务升级,建立了法律服务、帮扶服务、培训服务、生活服务、文化服务、心理服务等专项模块,通过以上实施,为员工提供全方位的劳动服务保障,为职工舒心工作提供有力支持。</a:t>
            </a:r>
            <a:endParaRPr sz="16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建立劳工法规监督和劳动正义协调委员会,实现维权及时准确,同时积极推进劳动法、工会法法规条例的学习和培训,不断提高员工法律法规意识,实现员工维权意识提升,组织人力和工会相关人员参加,协调劳动关系人员持证上岗。通过及时处理员工争议隐患,实现第一时间沟通,协调处理和化解,实现正义调整的及时性、准确性。</a:t>
            </a:r>
            <a:endParaRPr lang="zh-CN" sz="1600" dirty="0">
              <a:solidFill>
                <a:schemeClr val="tx1"/>
              </a:solidFill>
              <a:latin typeface="微软雅黑" panose="020B0503020204020204" charset="-122"/>
              <a:ea typeface="微软雅黑" panose="020B0503020204020204" charset="-122"/>
              <a:cs typeface="微软雅黑" panose="020B0503020204020204" charset="-122"/>
              <a:sym typeface="+mn-ea"/>
            </a:endParaRP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标题 2"/>
          <p:cNvSpPr>
            <a:spLocks noGrp="1"/>
          </p:cNvSpPr>
          <p:nvPr>
            <p:ph type="title" hasCustomPrompt="1"/>
            <p:custDataLst>
              <p:tags r:id="rId2"/>
            </p:custDataLst>
          </p:nvPr>
        </p:nvSpPr>
        <p:spPr>
          <a:xfrm>
            <a:off x="6604000" y="3255963"/>
            <a:ext cx="4826000" cy="1138237"/>
          </a:xfrm>
        </p:spPr>
        <p:txBody>
          <a:bodyPr wrap="square" lIns="0" tIns="0" rIns="0" bIns="0" anchor="t" anchorCtr="0"/>
          <a:lstStyle/>
          <a:p>
            <a:pPr indent="0" defTabSz="914400">
              <a:spcAft>
                <a:spcPct val="0"/>
              </a:spcAft>
              <a:buSzTx/>
              <a:buNone/>
            </a:pPr>
            <a:r>
              <a:rPr lang="zh-CN" altLang="en-US" kern="1200" normalizeH="0" baseline="0">
                <a:solidFill>
                  <a:srgbClr val="262626"/>
                </a:solidFill>
                <a:latin typeface="Arial" panose="020B0604020202020204" pitchFamily="34" charset="0"/>
                <a:ea typeface="汉仪旗黑-85S" pitchFamily="18" charset="-122"/>
                <a:cs typeface="+mj-cs"/>
                <a:sym typeface="微软雅黑" panose="020B0503020204020204" charset="-122"/>
              </a:rPr>
              <a:t>谢谢聆听</a:t>
            </a:r>
          </a:p>
        </p:txBody>
      </p:sp>
    </p:spTree>
    <p:custDataLst>
      <p:tags r:id="rId1"/>
    </p:custDataLst>
  </p:cSld>
  <p:clrMapOvr>
    <a:masterClrMapping/>
  </p:clrMapOvr>
  <p:transition>
    <p:random/>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3E9791F-909B-3B9E-31A4-1E55B08C48A4}"/>
              </a:ext>
            </a:extLst>
          </p:cNvPr>
          <p:cNvSpPr>
            <a:spLocks noGrp="1" noChangeArrowheads="1"/>
          </p:cNvSpPr>
          <p:nvPr>
            <p:ph type="body" idx="1"/>
          </p:nvPr>
        </p:nvSpPr>
        <p:spPr>
          <a:xfrm>
            <a:off x="568171" y="1143000"/>
            <a:ext cx="10442729" cy="5715000"/>
          </a:xfrm>
        </p:spPr>
        <p:txBody>
          <a:bodyPr/>
          <a:lstStyle/>
          <a:p>
            <a:pPr eaLnBrk="1" hangingPunct="1">
              <a:lnSpc>
                <a:spcPct val="80000"/>
              </a:lnSpc>
            </a:pPr>
            <a:r>
              <a:rPr lang="en-US" altLang="zh-CN" sz="1600" dirty="0"/>
              <a:t> </a:t>
            </a:r>
            <a:endParaRPr lang="en-US" altLang="zh-CN" sz="1600" b="1" dirty="0"/>
          </a:p>
          <a:p>
            <a:pPr eaLnBrk="1" hangingPunct="1">
              <a:lnSpc>
                <a:spcPct val="80000"/>
              </a:lnSpc>
            </a:pPr>
            <a:r>
              <a:rPr lang="zh-CN" altLang="en-US" sz="1600" b="1" dirty="0"/>
              <a:t>学习方式：</a:t>
            </a:r>
            <a:r>
              <a:rPr lang="zh-CN" altLang="en-US" b="1" dirty="0">
                <a:ea typeface="黑体" panose="02010609060101010101" pitchFamily="49" charset="-122"/>
              </a:rPr>
              <a:t>全国招生  函授学习  权威双证  国际互认</a:t>
            </a:r>
            <a:endParaRPr lang="zh-CN" altLang="en-US" sz="1600" b="1" dirty="0"/>
          </a:p>
          <a:p>
            <a:pPr eaLnBrk="1" hangingPunct="1">
              <a:lnSpc>
                <a:spcPct val="80000"/>
              </a:lnSpc>
            </a:pPr>
            <a:endParaRPr lang="en-US" altLang="zh-CN" sz="1600" b="1" dirty="0"/>
          </a:p>
          <a:p>
            <a:pPr eaLnBrk="1" hangingPunct="1">
              <a:lnSpc>
                <a:spcPct val="80000"/>
              </a:lnSpc>
            </a:pPr>
            <a:r>
              <a:rPr lang="zh-CN" altLang="en-US" sz="1600" b="1" dirty="0"/>
              <a:t>认证项目：注册</a:t>
            </a:r>
            <a:r>
              <a:rPr lang="en-US" altLang="zh-CN" sz="1600" b="1" dirty="0"/>
              <a:t> </a:t>
            </a:r>
            <a:r>
              <a:rPr lang="zh-CN" altLang="en-US" sz="1600" b="1" dirty="0"/>
              <a:t>职业经理、人力资源总监、品质经理、生产经理、营销策划师、物流经理、</a:t>
            </a:r>
            <a:endParaRPr lang="en-US" altLang="zh-CN" sz="1600" b="1" dirty="0"/>
          </a:p>
          <a:p>
            <a:pPr eaLnBrk="1" hangingPunct="1">
              <a:lnSpc>
                <a:spcPct val="80000"/>
              </a:lnSpc>
            </a:pPr>
            <a:r>
              <a:rPr lang="zh-CN" altLang="en-US" sz="1600" b="1" dirty="0"/>
              <a:t>          项目经理、企业管理咨询师、企业总经理、营销经理、财务总监、酒店经理、企业培训师</a:t>
            </a:r>
            <a:endParaRPr lang="en-US" altLang="zh-CN" sz="1600" b="1" dirty="0"/>
          </a:p>
          <a:p>
            <a:pPr eaLnBrk="1" hangingPunct="1">
              <a:lnSpc>
                <a:spcPct val="80000"/>
              </a:lnSpc>
            </a:pPr>
            <a:r>
              <a:rPr lang="zh-CN" altLang="en-US" sz="1600" b="1" dirty="0"/>
              <a:t>          采购经理、</a:t>
            </a:r>
            <a:r>
              <a:rPr lang="en-US" altLang="zh-CN" sz="1600" b="1" dirty="0"/>
              <a:t>IE</a:t>
            </a:r>
            <a:r>
              <a:rPr lang="zh-CN" altLang="en-US" sz="1600" b="1" dirty="0"/>
              <a:t>工业工程师、医院管理、行政总监、市场总监、工厂管理、服装企业管理、</a:t>
            </a:r>
            <a:endParaRPr lang="en-US" altLang="zh-CN" sz="1600" b="1" dirty="0"/>
          </a:p>
          <a:p>
            <a:pPr eaLnBrk="1" hangingPunct="1">
              <a:lnSpc>
                <a:spcPct val="80000"/>
              </a:lnSpc>
            </a:pPr>
            <a:r>
              <a:rPr lang="zh-CN" altLang="en-US" sz="1600" b="1" dirty="0"/>
              <a:t>          六西格玛管理师、车间主管、经济管理师、生产运营管理师、精益管理师等</a:t>
            </a:r>
            <a:r>
              <a:rPr lang="en-US" altLang="zh-CN" sz="1600" b="1" dirty="0"/>
              <a:t>MBA</a:t>
            </a:r>
            <a:r>
              <a:rPr lang="zh-CN" altLang="en-US" sz="1600" b="1" dirty="0"/>
              <a:t>等认证。</a:t>
            </a:r>
          </a:p>
          <a:p>
            <a:pPr eaLnBrk="1" hangingPunct="1">
              <a:lnSpc>
                <a:spcPct val="80000"/>
              </a:lnSpc>
            </a:pPr>
            <a:endParaRPr lang="zh-CN" altLang="en-US" sz="1600" b="1" dirty="0"/>
          </a:p>
          <a:p>
            <a:pPr eaLnBrk="1" hangingPunct="1">
              <a:lnSpc>
                <a:spcPct val="80000"/>
              </a:lnSpc>
            </a:pPr>
            <a:r>
              <a:rPr lang="zh-CN" altLang="en-US" sz="1600" b="1" dirty="0"/>
              <a:t>颁发双证：经理资格证</a:t>
            </a:r>
            <a:r>
              <a:rPr lang="en-US" altLang="zh-CN" sz="1600" b="1" dirty="0"/>
              <a:t>+MBA</a:t>
            </a:r>
            <a:r>
              <a:rPr lang="zh-CN" altLang="en-US" sz="1600" b="1" dirty="0"/>
              <a:t>研修证</a:t>
            </a:r>
            <a:r>
              <a:rPr lang="en-US" altLang="zh-CN" sz="1600" b="1" dirty="0"/>
              <a:t>+</a:t>
            </a:r>
            <a:r>
              <a:rPr lang="zh-CN" altLang="en-US" sz="1600" b="1" dirty="0"/>
              <a:t>全套学籍档案</a:t>
            </a:r>
          </a:p>
          <a:p>
            <a:pPr eaLnBrk="1" hangingPunct="1">
              <a:lnSpc>
                <a:spcPct val="80000"/>
              </a:lnSpc>
            </a:pPr>
            <a:r>
              <a:rPr lang="zh-CN" altLang="en-US" sz="1600" b="1" dirty="0"/>
              <a:t>收费标准  ：</a:t>
            </a:r>
            <a:r>
              <a:rPr lang="zh-CN" altLang="en-US" sz="2400" b="1" dirty="0"/>
              <a:t>仅收取</a:t>
            </a:r>
            <a:r>
              <a:rPr lang="en-US" altLang="zh-CN" sz="2400" b="1" dirty="0"/>
              <a:t>1280</a:t>
            </a:r>
            <a:r>
              <a:rPr lang="zh-CN" altLang="en-US" sz="2400" b="1" dirty="0"/>
              <a:t>元</a:t>
            </a:r>
            <a:r>
              <a:rPr lang="zh-CN" altLang="en-US" sz="1600" b="1" dirty="0"/>
              <a:t>       招生网址： </a:t>
            </a:r>
            <a:r>
              <a:rPr lang="en-US" altLang="zh-CN" b="1" dirty="0">
                <a:hlinkClick r:id="rId2"/>
              </a:rPr>
              <a:t>www.mhjy.net</a:t>
            </a:r>
            <a:endParaRPr lang="en-US" altLang="zh-CN" b="1" dirty="0"/>
          </a:p>
          <a:p>
            <a:pPr eaLnBrk="1" hangingPunct="1">
              <a:lnSpc>
                <a:spcPct val="80000"/>
              </a:lnSpc>
              <a:buFontTx/>
              <a:buNone/>
            </a:pPr>
            <a:r>
              <a:rPr lang="en-US" altLang="zh-CN" b="1" dirty="0"/>
              <a:t>    </a:t>
            </a:r>
            <a:r>
              <a:rPr lang="zh-CN" altLang="en-US" sz="1600" b="1" dirty="0"/>
              <a:t>报名电话：</a:t>
            </a:r>
            <a:r>
              <a:rPr lang="en-US" altLang="zh-CN" sz="1600" b="1" dirty="0"/>
              <a:t>13684609885    0451—88342620 </a:t>
            </a:r>
          </a:p>
          <a:p>
            <a:pPr eaLnBrk="1" hangingPunct="1">
              <a:lnSpc>
                <a:spcPct val="80000"/>
              </a:lnSpc>
              <a:buFontTx/>
              <a:buNone/>
            </a:pPr>
            <a:r>
              <a:rPr lang="en-US" altLang="zh-CN" sz="1600" b="1" dirty="0"/>
              <a:t>        </a:t>
            </a:r>
            <a:r>
              <a:rPr lang="zh-CN" altLang="en-US" sz="1600" b="1" dirty="0"/>
              <a:t>微信公众号：</a:t>
            </a:r>
            <a:r>
              <a:rPr lang="en-US" altLang="zh-CN" sz="1600" b="1" dirty="0"/>
              <a:t>MHJY1999   </a:t>
            </a:r>
            <a:r>
              <a:rPr lang="zh-CN" altLang="en-US" sz="1600" b="1" dirty="0"/>
              <a:t>微信客服：</a:t>
            </a:r>
            <a:r>
              <a:rPr lang="en-US" altLang="zh-CN" sz="1600" b="1" dirty="0"/>
              <a:t>122285053    </a:t>
            </a:r>
            <a:r>
              <a:rPr lang="zh-CN" altLang="en-US" sz="1600" b="1" dirty="0"/>
              <a:t>咨询邮箱：</a:t>
            </a:r>
            <a:r>
              <a:rPr lang="en-US" altLang="zh-CN" sz="1600" b="1" dirty="0">
                <a:hlinkClick r:id="rId3"/>
              </a:rPr>
              <a:t>xchy007@163.com</a:t>
            </a:r>
            <a:r>
              <a:rPr lang="en-US" altLang="zh-CN" sz="1600" b="1" dirty="0"/>
              <a:t>   </a:t>
            </a:r>
          </a:p>
          <a:p>
            <a:pPr eaLnBrk="1" hangingPunct="1">
              <a:lnSpc>
                <a:spcPct val="80000"/>
              </a:lnSpc>
              <a:buFontTx/>
              <a:buNone/>
            </a:pPr>
            <a:r>
              <a:rPr lang="en-US" altLang="zh-CN" sz="1600" b="1" dirty="0"/>
              <a:t>        </a:t>
            </a:r>
            <a:r>
              <a:rPr lang="zh-CN" altLang="en-US" sz="1600" b="1" dirty="0"/>
              <a:t>咨询教师</a:t>
            </a:r>
            <a:r>
              <a:rPr lang="en-US" altLang="zh-CN" sz="1600" b="1" dirty="0"/>
              <a:t>: </a:t>
            </a:r>
            <a:r>
              <a:rPr lang="zh-CN" altLang="en-US" sz="1600" b="1" dirty="0"/>
              <a:t>王海涛 郑毅                                                  </a:t>
            </a:r>
            <a:r>
              <a:rPr lang="zh-CN" altLang="en-US" sz="1800" b="1" dirty="0"/>
              <a:t>颁证单位：中国经济管理大学</a:t>
            </a:r>
          </a:p>
          <a:p>
            <a:pPr algn="r" eaLnBrk="1" hangingPunct="1">
              <a:lnSpc>
                <a:spcPct val="80000"/>
              </a:lnSpc>
            </a:pPr>
            <a:r>
              <a:rPr lang="zh-CN" altLang="en-US" sz="1800" b="1" dirty="0"/>
              <a:t>主办单位：哈尔滨美华企业管理有限公司</a:t>
            </a:r>
            <a:endParaRPr lang="en-US" altLang="zh-CN" sz="1800" b="1" dirty="0"/>
          </a:p>
        </p:txBody>
      </p:sp>
      <p:sp>
        <p:nvSpPr>
          <p:cNvPr id="2051" name="WordArt 4">
            <a:extLst>
              <a:ext uri="{FF2B5EF4-FFF2-40B4-BE49-F238E27FC236}">
                <a16:creationId xmlns:a16="http://schemas.microsoft.com/office/drawing/2014/main" id="{D942A36E-5345-4AE5-D9CB-7159CDCD4F85}"/>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88037957-F606-84DD-9139-DF134DCBB649}"/>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99C718C9-1F51-FC68-E645-82EF7415E782}"/>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69BCBC72-8DBD-2E45-29C4-8F57444E6E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8421" y="4000500"/>
            <a:ext cx="1304925"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7048298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graphicFrame>
        <p:nvGraphicFramePr>
          <p:cNvPr id="3" name="表格 2"/>
          <p:cNvGraphicFramePr/>
          <p:nvPr>
            <p:custDataLst>
              <p:tags r:id="rId2"/>
            </p:custDataLst>
          </p:nvPr>
        </p:nvGraphicFramePr>
        <p:xfrm>
          <a:off x="655955" y="1461770"/>
          <a:ext cx="10880725" cy="4804410"/>
        </p:xfrm>
        <a:graphic>
          <a:graphicData uri="http://schemas.openxmlformats.org/drawingml/2006/table">
            <a:tbl>
              <a:tblPr firstRow="1" bandRow="1">
                <a:tableStyleId>{5940675A-B579-460E-94D1-54222C63F5DA}</a:tableStyleId>
              </a:tblPr>
              <a:tblGrid>
                <a:gridCol w="2262505">
                  <a:extLst>
                    <a:ext uri="{9D8B030D-6E8A-4147-A177-3AD203B41FA5}">
                      <a16:colId xmlns:a16="http://schemas.microsoft.com/office/drawing/2014/main" val="20000"/>
                    </a:ext>
                  </a:extLst>
                </a:gridCol>
                <a:gridCol w="3020060">
                  <a:extLst>
                    <a:ext uri="{9D8B030D-6E8A-4147-A177-3AD203B41FA5}">
                      <a16:colId xmlns:a16="http://schemas.microsoft.com/office/drawing/2014/main" val="20001"/>
                    </a:ext>
                  </a:extLst>
                </a:gridCol>
                <a:gridCol w="3016250">
                  <a:extLst>
                    <a:ext uri="{9D8B030D-6E8A-4147-A177-3AD203B41FA5}">
                      <a16:colId xmlns:a16="http://schemas.microsoft.com/office/drawing/2014/main" val="20002"/>
                    </a:ext>
                  </a:extLst>
                </a:gridCol>
                <a:gridCol w="2581910">
                  <a:extLst>
                    <a:ext uri="{9D8B030D-6E8A-4147-A177-3AD203B41FA5}">
                      <a16:colId xmlns:a16="http://schemas.microsoft.com/office/drawing/2014/main" val="20003"/>
                    </a:ext>
                  </a:extLst>
                </a:gridCol>
              </a:tblGrid>
              <a:tr h="24384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规划名称</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目标</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政策</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预测</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760095">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人员补充计划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类型、数量、层次对人员素质结构的改善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人员的资格标准、人员的来源范围、人员的起点待遇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招聘选拔费用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60730">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人员配置计划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部门编制、人力资源结构优化、职位匹配、职位轮换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任职条件、职位轮换的范围和时间</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按使用规模、类别和人员状态决定薪酬预算</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9595">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人员接替和提升计划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后备人员数量保持、人员结构改善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选拔标准、提升比例、未提升人员的安置</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职位变动引起的工资变动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59460">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培训开发计划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确定培训的数量和类型、提升内部供给、提高工作效率</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培训计划的安排、培训时间和效率保证</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培训开发的总成本</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570865">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薪资激励计划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劳动供给增加、士气提高、绩效改善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工资政策、激励政策、激励方式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增加工资、奖金的数额</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569595">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员工关系计划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工作效率提高、员工关系改善、离职率降低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民主管理、加强沟通</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法律诉讼费用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570230">
                <a:tc>
                  <a:txBody>
                    <a:bodyPr/>
                    <a:lstStyle/>
                    <a:p>
                      <a:pPr indent="0">
                        <a:buNone/>
                      </a:pPr>
                      <a:r>
                        <a:rPr lang="en-US" sz="1600" b="1">
                          <a:solidFill>
                            <a:srgbClr val="000000"/>
                          </a:solidFill>
                          <a:latin typeface="微软雅黑" panose="020B0503020204020204" charset="-122"/>
                          <a:ea typeface="微软雅黑" panose="020B0503020204020204" charset="-122"/>
                          <a:cs typeface="方正书宋_GBK" charset="0"/>
                        </a:rPr>
                        <a:t>退休解聘计划</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劳动力成本降低、生产率提高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退休政策及解聘程序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安置费用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人力资源业务规划的内容</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amond(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sp>
        <p:nvSpPr>
          <p:cNvPr id="3" name="矩形 1"/>
          <p:cNvSpPr/>
          <p:nvPr/>
        </p:nvSpPr>
        <p:spPr>
          <a:xfrm>
            <a:off x="908685" y="1439545"/>
            <a:ext cx="4340860" cy="1824355"/>
          </a:xfrm>
          <a:custGeom>
            <a:avLst/>
            <a:gdLst/>
            <a:ahLst/>
            <a:cxnLst/>
            <a:rect l="l" t="t" r="r" b="b"/>
            <a:pathLst>
              <a:path w="3168352" h="1584176">
                <a:moveTo>
                  <a:pt x="0" y="0"/>
                </a:moveTo>
                <a:lnTo>
                  <a:pt x="3168352" y="0"/>
                </a:lnTo>
                <a:lnTo>
                  <a:pt x="3168352" y="3841"/>
                </a:lnTo>
                <a:cubicBezTo>
                  <a:pt x="2588276" y="310525"/>
                  <a:pt x="2179467" y="897330"/>
                  <a:pt x="2122331" y="1584176"/>
                </a:cubicBezTo>
                <a:lnTo>
                  <a:pt x="0" y="1584176"/>
                </a:lnTo>
                <a:close/>
              </a:path>
            </a:pathLst>
          </a:custGeom>
          <a:gradFill>
            <a:gsLst>
              <a:gs pos="33000">
                <a:srgbClr val="F9F9F9"/>
              </a:gs>
              <a:gs pos="100000">
                <a:srgbClr val="D7D7D7"/>
              </a:gs>
            </a:gsLst>
            <a:lin ang="5400000" scaled="0"/>
          </a:gradFill>
          <a:ln w="3175" cap="flat" cmpd="sng" algn="ctr">
            <a:solidFill>
              <a:srgbClr val="D7D7D7"/>
            </a:solidFill>
            <a:prstDash val="solid"/>
          </a:ln>
          <a:effectLst>
            <a:outerShdw blurRad="50800" dist="38100" dir="2700000" algn="tl" rotWithShape="0">
              <a:prstClr val="black">
                <a:alpha val="40000"/>
              </a:prstClr>
            </a:outerShdw>
          </a:effectLst>
        </p:spPr>
        <p:txBody>
          <a:bodyPr anchor="ct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buClrTx/>
              <a:buSzTx/>
            </a:pPr>
            <a:endParaRPr lang="zh-CN" altLang="en-US" sz="1800">
              <a:solidFill>
                <a:srgbClr val="4D4D4D"/>
              </a:solidFill>
              <a:latin typeface="微软雅黑" panose="020B0503020204020204" charset="-122"/>
              <a:ea typeface="微软雅黑" panose="020B0503020204020204" charset="-122"/>
            </a:endParaRPr>
          </a:p>
        </p:txBody>
      </p:sp>
      <p:sp>
        <p:nvSpPr>
          <p:cNvPr id="4" name="矩形 7"/>
          <p:cNvSpPr/>
          <p:nvPr/>
        </p:nvSpPr>
        <p:spPr>
          <a:xfrm>
            <a:off x="6729095" y="1400810"/>
            <a:ext cx="4347210" cy="1863090"/>
          </a:xfrm>
          <a:custGeom>
            <a:avLst/>
            <a:gdLst/>
            <a:ahLst/>
            <a:cxnLst/>
            <a:rect l="l" t="t" r="r" b="b"/>
            <a:pathLst>
              <a:path w="3166201" h="1584176">
                <a:moveTo>
                  <a:pt x="0" y="0"/>
                </a:moveTo>
                <a:lnTo>
                  <a:pt x="3166201" y="0"/>
                </a:lnTo>
                <a:lnTo>
                  <a:pt x="3166201" y="1584176"/>
                </a:lnTo>
                <a:lnTo>
                  <a:pt x="1053993" y="1584176"/>
                </a:lnTo>
                <a:cubicBezTo>
                  <a:pt x="996594" y="894244"/>
                  <a:pt x="584367" y="305252"/>
                  <a:pt x="0" y="0"/>
                </a:cubicBezTo>
                <a:close/>
              </a:path>
            </a:pathLst>
          </a:custGeom>
          <a:gradFill>
            <a:gsLst>
              <a:gs pos="33000">
                <a:srgbClr val="F9F9F9"/>
              </a:gs>
              <a:gs pos="100000">
                <a:srgbClr val="D7D7D7"/>
              </a:gs>
            </a:gsLst>
            <a:lin ang="5400000" scaled="0"/>
          </a:gradFill>
          <a:ln w="3175" cap="flat" cmpd="sng" algn="ctr">
            <a:solidFill>
              <a:srgbClr val="D7D7D7"/>
            </a:solidFill>
            <a:prstDash val="solid"/>
          </a:ln>
          <a:effectLst>
            <a:outerShdw blurRad="50800" dist="38100" dir="2700000" algn="tl" rotWithShape="0">
              <a:prstClr val="black">
                <a:alpha val="40000"/>
              </a:prstClr>
            </a:outerShdw>
          </a:effectLst>
        </p:spPr>
        <p:txBody>
          <a:bodyPr anchor="ct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buClrTx/>
              <a:buSzTx/>
            </a:pPr>
            <a:endParaRPr lang="zh-CN" altLang="en-US" sz="1800" b="0">
              <a:solidFill>
                <a:srgbClr val="4D4D4D"/>
              </a:solidFill>
              <a:latin typeface="微软雅黑" panose="020B0503020204020204" charset="-122"/>
              <a:ea typeface="微软雅黑" panose="020B0503020204020204" charset="-122"/>
            </a:endParaRPr>
          </a:p>
        </p:txBody>
      </p:sp>
      <p:sp>
        <p:nvSpPr>
          <p:cNvPr id="5" name="矩形 8"/>
          <p:cNvSpPr/>
          <p:nvPr/>
        </p:nvSpPr>
        <p:spPr>
          <a:xfrm>
            <a:off x="928370" y="3525520"/>
            <a:ext cx="4308475" cy="1784985"/>
          </a:xfrm>
          <a:custGeom>
            <a:avLst/>
            <a:gdLst/>
            <a:ahLst/>
            <a:cxnLst/>
            <a:rect l="l" t="t" r="r" b="b"/>
            <a:pathLst>
              <a:path w="3149815" h="1584176">
                <a:moveTo>
                  <a:pt x="0" y="0"/>
                </a:moveTo>
                <a:lnTo>
                  <a:pt x="2121681" y="0"/>
                </a:lnTo>
                <a:cubicBezTo>
                  <a:pt x="2173814" y="685187"/>
                  <a:pt x="2576164" y="1272266"/>
                  <a:pt x="3149815" y="1584176"/>
                </a:cubicBezTo>
                <a:lnTo>
                  <a:pt x="0" y="1584176"/>
                </a:lnTo>
                <a:close/>
              </a:path>
            </a:pathLst>
          </a:custGeom>
          <a:gradFill>
            <a:gsLst>
              <a:gs pos="33000">
                <a:srgbClr val="F9F9F9"/>
              </a:gs>
              <a:gs pos="100000">
                <a:srgbClr val="D7D7D7"/>
              </a:gs>
            </a:gsLst>
            <a:lin ang="5400000" scaled="0"/>
          </a:gradFill>
          <a:ln w="3175" cap="flat" cmpd="sng" algn="ctr">
            <a:solidFill>
              <a:srgbClr val="D7D7D7"/>
            </a:solidFill>
            <a:prstDash val="solid"/>
          </a:ln>
          <a:effectLst>
            <a:outerShdw blurRad="50800" dist="38100" dir="2700000" algn="tl" rotWithShape="0">
              <a:prstClr val="black">
                <a:alpha val="40000"/>
              </a:prstClr>
            </a:outerShdw>
          </a:effectLst>
        </p:spPr>
        <p:txBody>
          <a:bodyPr anchor="ct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buClrTx/>
              <a:buSzTx/>
            </a:pPr>
            <a:endParaRPr lang="zh-CN" altLang="en-US" sz="1800">
              <a:solidFill>
                <a:srgbClr val="4D4D4D"/>
              </a:solidFill>
              <a:latin typeface="微软雅黑" panose="020B0503020204020204" charset="-122"/>
              <a:ea typeface="微软雅黑" panose="020B0503020204020204" charset="-122"/>
            </a:endParaRPr>
          </a:p>
        </p:txBody>
      </p:sp>
      <p:sp>
        <p:nvSpPr>
          <p:cNvPr id="6" name="矩形 9"/>
          <p:cNvSpPr/>
          <p:nvPr/>
        </p:nvSpPr>
        <p:spPr>
          <a:xfrm>
            <a:off x="6750050" y="3525520"/>
            <a:ext cx="4358640" cy="1769745"/>
          </a:xfrm>
          <a:custGeom>
            <a:avLst/>
            <a:gdLst/>
            <a:ahLst/>
            <a:cxnLst/>
            <a:rect l="l" t="t" r="r" b="b"/>
            <a:pathLst>
              <a:path w="3139691" h="1584176">
                <a:moveTo>
                  <a:pt x="1028133" y="0"/>
                </a:moveTo>
                <a:lnTo>
                  <a:pt x="3139691" y="0"/>
                </a:lnTo>
                <a:lnTo>
                  <a:pt x="3139691" y="1584176"/>
                </a:lnTo>
                <a:lnTo>
                  <a:pt x="0" y="1584176"/>
                </a:lnTo>
                <a:cubicBezTo>
                  <a:pt x="573650" y="1272266"/>
                  <a:pt x="976000" y="685187"/>
                  <a:pt x="1028133" y="0"/>
                </a:cubicBezTo>
                <a:close/>
              </a:path>
            </a:pathLst>
          </a:custGeom>
          <a:gradFill>
            <a:gsLst>
              <a:gs pos="33000">
                <a:srgbClr val="F9F9F9"/>
              </a:gs>
              <a:gs pos="100000">
                <a:srgbClr val="D7D7D7"/>
              </a:gs>
            </a:gsLst>
            <a:lin ang="5400000" scaled="0"/>
          </a:gradFill>
          <a:ln w="3175" cap="flat" cmpd="sng" algn="ctr">
            <a:solidFill>
              <a:srgbClr val="D7D7D7"/>
            </a:solidFill>
            <a:prstDash val="solid"/>
          </a:ln>
          <a:effectLst>
            <a:outerShdw blurRad="50800" dist="38100" dir="2700000" algn="tl" rotWithShape="0">
              <a:prstClr val="black">
                <a:alpha val="40000"/>
              </a:prstClr>
            </a:outerShdw>
          </a:effectLst>
        </p:spPr>
        <p:txBody>
          <a:bodyPr anchor="ct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buClrTx/>
              <a:buSzTx/>
            </a:pPr>
            <a:endParaRPr lang="zh-CN" altLang="en-US" sz="1800" b="0">
              <a:solidFill>
                <a:srgbClr val="4D4D4D"/>
              </a:solidFill>
              <a:latin typeface="微软雅黑" panose="020B0503020204020204" charset="-122"/>
              <a:ea typeface="微软雅黑" panose="020B0503020204020204" charset="-122"/>
            </a:endParaRPr>
          </a:p>
        </p:txBody>
      </p:sp>
      <p:sp>
        <p:nvSpPr>
          <p:cNvPr id="7" name="椭圆 6"/>
          <p:cNvSpPr>
            <a:spLocks noChangeArrowheads="1"/>
          </p:cNvSpPr>
          <p:nvPr/>
        </p:nvSpPr>
        <p:spPr bwMode="auto">
          <a:xfrm>
            <a:off x="4617720" y="2009458"/>
            <a:ext cx="2792413" cy="2794000"/>
          </a:xfrm>
          <a:prstGeom prst="ellipse">
            <a:avLst/>
          </a:prstGeom>
          <a:gradFill flip="none" rotWithShape="1">
            <a:gsLst>
              <a:gs pos="0">
                <a:srgbClr val="0070C0">
                  <a:shade val="30000"/>
                  <a:satMod val="115000"/>
                </a:srgbClr>
              </a:gs>
              <a:gs pos="50000">
                <a:srgbClr val="0070C0">
                  <a:shade val="67500"/>
                  <a:satMod val="115000"/>
                </a:srgbClr>
              </a:gs>
              <a:gs pos="100000">
                <a:srgbClr val="0070C0">
                  <a:shade val="100000"/>
                  <a:satMod val="115000"/>
                </a:srgbClr>
              </a:gs>
            </a:gsLst>
            <a:lin ang="2700000" scaled="1"/>
            <a:tileRect/>
          </a:gradFill>
          <a:ln w="3175" algn="ctr">
            <a:solidFill>
              <a:srgbClr val="0070C0"/>
            </a:solidFill>
            <a:round/>
          </a:ln>
          <a:effectLst>
            <a:outerShdw dist="38100" dir="2700000" algn="tl" rotWithShape="0">
              <a:srgbClr val="000000">
                <a:alpha val="39999"/>
              </a:srgbClr>
            </a:outerShdw>
          </a:effectLst>
        </p:spPr>
        <p:txBody>
          <a:bodyPr anchor="ct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ctr" eaLnBrk="1" hangingPunct="1">
              <a:buClrTx/>
              <a:buSzTx/>
            </a:pPr>
            <a:r>
              <a:rPr lang="zh-CN" altLang="en-US" sz="1800" b="1">
                <a:solidFill>
                  <a:srgbClr val="F2F2F2"/>
                </a:solidFill>
                <a:latin typeface="微软雅黑" panose="020B0503020204020204" charset="-122"/>
                <a:ea typeface="微软雅黑" panose="020B0503020204020204" charset="-122"/>
              </a:rPr>
              <a:t>人力资源规划的意义和作用</a:t>
            </a:r>
          </a:p>
        </p:txBody>
      </p:sp>
      <p:sp>
        <p:nvSpPr>
          <p:cNvPr id="8" name="TextBox 1"/>
          <p:cNvSpPr txBox="1"/>
          <p:nvPr/>
        </p:nvSpPr>
        <p:spPr>
          <a:xfrm>
            <a:off x="1221105" y="1793875"/>
            <a:ext cx="2738120" cy="922020"/>
          </a:xfrm>
          <a:prstGeom prst="rect">
            <a:avLst/>
          </a:prstGeom>
          <a:noFill/>
          <a:ln>
            <a:noFill/>
          </a:ln>
        </p:spPr>
        <p:txBody>
          <a:bodyPr wrap="square">
            <a:spAutoFit/>
          </a:bodyP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lnSpc>
                <a:spcPct val="150000"/>
              </a:lnSpc>
              <a:buClrTx/>
              <a:buSzTx/>
            </a:pPr>
            <a:r>
              <a:rPr lang="zh-CN" altLang="en-US" sz="1800" b="1">
                <a:solidFill>
                  <a:srgbClr val="4D4D4D"/>
                </a:solidFill>
                <a:latin typeface="微软雅黑" panose="020B0503020204020204" charset="-122"/>
                <a:ea typeface="微软雅黑" panose="020B0503020204020204" charset="-122"/>
              </a:rPr>
              <a:t>人力资源规划有助于企业发展战略的制定</a:t>
            </a:r>
          </a:p>
        </p:txBody>
      </p:sp>
      <p:sp>
        <p:nvSpPr>
          <p:cNvPr id="9" name="TextBox 1"/>
          <p:cNvSpPr txBox="1"/>
          <p:nvPr/>
        </p:nvSpPr>
        <p:spPr>
          <a:xfrm>
            <a:off x="1221105" y="3879215"/>
            <a:ext cx="2731135" cy="922020"/>
          </a:xfrm>
          <a:prstGeom prst="rect">
            <a:avLst/>
          </a:prstGeom>
          <a:noFill/>
          <a:ln>
            <a:noFill/>
          </a:ln>
        </p:spPr>
        <p:txBody>
          <a:bodyPr wrap="square">
            <a:spAutoFit/>
          </a:bodyP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eaLnBrk="1" hangingPunct="1">
              <a:lnSpc>
                <a:spcPct val="150000"/>
              </a:lnSpc>
              <a:buClrTx/>
              <a:buSzTx/>
            </a:pPr>
            <a:r>
              <a:rPr lang="zh-CN" altLang="en-US" sz="1800" b="1" dirty="0">
                <a:solidFill>
                  <a:srgbClr val="4D4D4D"/>
                </a:solidFill>
                <a:latin typeface="微软雅黑" panose="020B0503020204020204" charset="-122"/>
                <a:ea typeface="微软雅黑" panose="020B0503020204020204" charset="-122"/>
              </a:rPr>
              <a:t>人力资源规划有助于企业保持人员状况的稳定</a:t>
            </a:r>
          </a:p>
        </p:txBody>
      </p:sp>
      <p:sp>
        <p:nvSpPr>
          <p:cNvPr id="10" name="TextBox 1"/>
          <p:cNvSpPr txBox="1"/>
          <p:nvPr/>
        </p:nvSpPr>
        <p:spPr>
          <a:xfrm>
            <a:off x="8183880" y="1793875"/>
            <a:ext cx="2742565" cy="922020"/>
          </a:xfrm>
          <a:prstGeom prst="rect">
            <a:avLst/>
          </a:prstGeom>
          <a:noFill/>
          <a:ln>
            <a:noFill/>
          </a:ln>
        </p:spPr>
        <p:txBody>
          <a:bodyPr wrap="square">
            <a:spAutoFit/>
          </a:bodyP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eaLnBrk="1" hangingPunct="1">
              <a:lnSpc>
                <a:spcPct val="150000"/>
              </a:lnSpc>
              <a:buClrTx/>
              <a:buSzTx/>
            </a:pPr>
            <a:r>
              <a:rPr lang="zh-CN" altLang="en-US" sz="1800" b="1">
                <a:solidFill>
                  <a:srgbClr val="4D4D4D"/>
                </a:solidFill>
                <a:latin typeface="微软雅黑" panose="020B0503020204020204" charset="-122"/>
                <a:ea typeface="微软雅黑" panose="020B0503020204020204" charset="-122"/>
              </a:rPr>
              <a:t>人力资源规划有助于企业降低人工成本的开支</a:t>
            </a:r>
          </a:p>
        </p:txBody>
      </p:sp>
      <p:sp>
        <p:nvSpPr>
          <p:cNvPr id="11" name="TextBox 1"/>
          <p:cNvSpPr txBox="1"/>
          <p:nvPr/>
        </p:nvSpPr>
        <p:spPr>
          <a:xfrm>
            <a:off x="7884795" y="3894455"/>
            <a:ext cx="3041650" cy="922020"/>
          </a:xfrm>
          <a:prstGeom prst="rect">
            <a:avLst/>
          </a:prstGeom>
          <a:noFill/>
          <a:ln>
            <a:noFill/>
          </a:ln>
        </p:spPr>
        <p:txBody>
          <a:bodyPr wrap="square">
            <a:spAutoFit/>
          </a:bodyPr>
          <a:lstStyle>
            <a:lvl1pPr algn="l" fontAlgn="base">
              <a:defRPr>
                <a:solidFill>
                  <a:schemeClr val="tx1"/>
                </a:solidFill>
                <a:latin typeface="Arial" panose="020B0604020202020204" pitchFamily="34" charset="0"/>
              </a:defRPr>
            </a:lvl1pPr>
            <a:lvl2pPr marL="742950" indent="-285750" algn="l" fontAlgn="base">
              <a:defRPr>
                <a:solidFill>
                  <a:schemeClr val="tx1"/>
                </a:solidFill>
                <a:latin typeface="Arial" panose="020B0604020202020204" pitchFamily="34" charset="0"/>
              </a:defRPr>
            </a:lvl2pPr>
            <a:lvl3pPr marL="1143000" indent="-228600" algn="l" fontAlgn="base">
              <a:defRPr>
                <a:solidFill>
                  <a:schemeClr val="tx1"/>
                </a:solidFill>
                <a:latin typeface="Arial" panose="020B0604020202020204" pitchFamily="34" charset="0"/>
              </a:defRPr>
            </a:lvl3pPr>
            <a:lvl4pPr marL="1600200" indent="-228600" algn="l" fontAlgn="base">
              <a:defRPr>
                <a:solidFill>
                  <a:schemeClr val="tx1"/>
                </a:solidFill>
                <a:latin typeface="Arial" panose="020B0604020202020204" pitchFamily="34" charset="0"/>
              </a:defRPr>
            </a:lvl4pPr>
            <a:lvl5pPr marL="2057400" indent="-228600" algn="l" fontAlgn="base">
              <a:defRPr>
                <a:solidFill>
                  <a:schemeClr val="tx1"/>
                </a:solidFill>
                <a:latin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defRPr>
            </a:lvl9pPr>
          </a:lstStyle>
          <a:p>
            <a:pPr algn="r" eaLnBrk="1" hangingPunct="1">
              <a:lnSpc>
                <a:spcPct val="150000"/>
              </a:lnSpc>
              <a:buClrTx/>
              <a:buSzTx/>
            </a:pPr>
            <a:r>
              <a:rPr lang="zh-CN" altLang="en-US" sz="1800" b="1">
                <a:solidFill>
                  <a:srgbClr val="4D4D4D"/>
                </a:solidFill>
                <a:latin typeface="微软雅黑" panose="020B0503020204020204" charset="-122"/>
                <a:ea typeface="微软雅黑" panose="020B0503020204020204" charset="-122"/>
              </a:rPr>
              <a:t>人力资源规划对人力资源管理的其他职能具有指导意义</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6" presetClass="entr" presetSubtype="0" fill="hold" grpId="0" nodeType="afterEffect">
                                  <p:stCondLst>
                                    <p:cond delay="0"/>
                                  </p:stCondLst>
                                  <p:iterate type="lt">
                                    <p:tmPct val="10000"/>
                                  </p:iterate>
                                  <p:childTnLst>
                                    <p:set>
                                      <p:cBhvr>
                                        <p:cTn id="6" dur="1" fill="hold">
                                          <p:stCondLst>
                                            <p:cond delay="0"/>
                                          </p:stCondLst>
                                        </p:cTn>
                                        <p:tgtEl>
                                          <p:spTgt spid="7"/>
                                        </p:tgtEl>
                                        <p:attrNameLst>
                                          <p:attrName>style.visibility</p:attrName>
                                        </p:attrNameLst>
                                      </p:cBhvr>
                                      <p:to>
                                        <p:strVal val="visible"/>
                                      </p:to>
                                    </p:set>
                                    <p:anim by="(-#ppt_w*2)" calcmode="lin" valueType="num">
                                      <p:cBhvr rctx="PPT">
                                        <p:cTn id="7" dur="500" autoRev="1" fill="hold">
                                          <p:stCondLst>
                                            <p:cond delay="0"/>
                                          </p:stCondLst>
                                        </p:cTn>
                                        <p:tgtEl>
                                          <p:spTgt spid="7"/>
                                        </p:tgtEl>
                                        <p:attrNameLst>
                                          <p:attrName>ppt_w</p:attrName>
                                        </p:attrNameLst>
                                      </p:cBhvr>
                                    </p:anim>
                                    <p:anim by="(#ppt_w*0.50)" calcmode="lin" valueType="num">
                                      <p:cBhvr>
                                        <p:cTn id="8" dur="500" decel="50000" autoRev="1" fill="hold">
                                          <p:stCondLst>
                                            <p:cond delay="0"/>
                                          </p:stCondLst>
                                        </p:cTn>
                                        <p:tgtEl>
                                          <p:spTgt spid="7"/>
                                        </p:tgtEl>
                                        <p:attrNameLst>
                                          <p:attrName>ppt_x</p:attrName>
                                        </p:attrNameLst>
                                      </p:cBhvr>
                                    </p:anim>
                                    <p:anim from="(-#ppt_h/2)" to="(#ppt_y)" calcmode="lin" valueType="num">
                                      <p:cBhvr>
                                        <p:cTn id="9" dur="1000" fill="hold">
                                          <p:stCondLst>
                                            <p:cond delay="0"/>
                                          </p:stCondLst>
                                        </p:cTn>
                                        <p:tgtEl>
                                          <p:spTgt spid="7"/>
                                        </p:tgtEl>
                                        <p:attrNameLst>
                                          <p:attrName>ppt_y</p:attrName>
                                        </p:attrNameLst>
                                      </p:cBhvr>
                                    </p:anim>
                                    <p:animRot by="21600000">
                                      <p:cBhvr>
                                        <p:cTn id="10" dur="1000" fill="hold">
                                          <p:stCondLst>
                                            <p:cond delay="0"/>
                                          </p:stCondLst>
                                        </p:cTn>
                                        <p:tgtEl>
                                          <p:spTgt spid="7"/>
                                        </p:tgtEl>
                                        <p:attrNameLst>
                                          <p:attrName>r</p:attrName>
                                        </p:attrNameLst>
                                      </p:cBhvr>
                                    </p:animRot>
                                  </p:childTnLst>
                                </p:cTn>
                              </p:par>
                            </p:childTnLst>
                          </p:cTn>
                        </p:par>
                        <p:par>
                          <p:cTn id="11" fill="hold">
                            <p:stCondLst>
                              <p:cond delay="2099"/>
                            </p:stCondLst>
                            <p:childTnLst>
                              <p:par>
                                <p:cTn id="12" presetID="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0-#ppt_w/2"/>
                                          </p:val>
                                        </p:tav>
                                        <p:tav tm="100000">
                                          <p:val>
                                            <p:strVal val="#ppt_x"/>
                                          </p:val>
                                        </p:tav>
                                      </p:tavLst>
                                    </p:anim>
                                    <p:anim calcmode="lin" valueType="num">
                                      <p:cBhvr additive="base">
                                        <p:cTn id="15" dur="500" fill="hold"/>
                                        <p:tgtEl>
                                          <p:spTgt spid="3"/>
                                        </p:tgtEl>
                                        <p:attrNameLst>
                                          <p:attrName>ppt_y</p:attrName>
                                        </p:attrNameLst>
                                      </p:cBhvr>
                                      <p:tavLst>
                                        <p:tav tm="0">
                                          <p:val>
                                            <p:strVal val="#ppt_y"/>
                                          </p:val>
                                        </p:tav>
                                        <p:tav tm="100000">
                                          <p:val>
                                            <p:strVal val="#ppt_y"/>
                                          </p:val>
                                        </p:tav>
                                      </p:tavLst>
                                    </p:anim>
                                  </p:childTnLst>
                                </p:cTn>
                              </p:par>
                              <p:par>
                                <p:cTn id="16" presetID="2" presetClass="entr" presetSubtype="8"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500" fill="hold"/>
                                        <p:tgtEl>
                                          <p:spTgt spid="5"/>
                                        </p:tgtEl>
                                        <p:attrNameLst>
                                          <p:attrName>ppt_x</p:attrName>
                                        </p:attrNameLst>
                                      </p:cBhvr>
                                      <p:tavLst>
                                        <p:tav tm="0">
                                          <p:val>
                                            <p:strVal val="0-#ppt_w/2"/>
                                          </p:val>
                                        </p:tav>
                                        <p:tav tm="100000">
                                          <p:val>
                                            <p:strVal val="#ppt_x"/>
                                          </p:val>
                                        </p:tav>
                                      </p:tavLst>
                                    </p:anim>
                                    <p:anim calcmode="lin" valueType="num">
                                      <p:cBhvr additive="base">
                                        <p:cTn id="19" dur="500" fill="hold"/>
                                        <p:tgtEl>
                                          <p:spTgt spid="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1+#ppt_w/2"/>
                                          </p:val>
                                        </p:tav>
                                        <p:tav tm="100000">
                                          <p:val>
                                            <p:strVal val="#ppt_x"/>
                                          </p:val>
                                        </p:tav>
                                      </p:tavLst>
                                    </p:anim>
                                    <p:anim calcmode="lin" valueType="num">
                                      <p:cBhvr additive="base">
                                        <p:cTn id="23" dur="500" fill="hold"/>
                                        <p:tgtEl>
                                          <p:spTgt spid="4"/>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500" fill="hold"/>
                                        <p:tgtEl>
                                          <p:spTgt spid="6"/>
                                        </p:tgtEl>
                                        <p:attrNameLst>
                                          <p:attrName>ppt_x</p:attrName>
                                        </p:attrNameLst>
                                      </p:cBhvr>
                                      <p:tavLst>
                                        <p:tav tm="0">
                                          <p:val>
                                            <p:strVal val="1+#ppt_w/2"/>
                                          </p:val>
                                        </p:tav>
                                        <p:tav tm="100000">
                                          <p:val>
                                            <p:strVal val="#ppt_x"/>
                                          </p:val>
                                        </p:tav>
                                      </p:tavLst>
                                    </p:anim>
                                    <p:anim calcmode="lin" valueType="num">
                                      <p:cBhvr additive="base">
                                        <p:cTn id="27" dur="500" fill="hold"/>
                                        <p:tgtEl>
                                          <p:spTgt spid="6"/>
                                        </p:tgtEl>
                                        <p:attrNameLst>
                                          <p:attrName>ppt_y</p:attrName>
                                        </p:attrNameLst>
                                      </p:cBhvr>
                                      <p:tavLst>
                                        <p:tav tm="0">
                                          <p:val>
                                            <p:strVal val="#ppt_y"/>
                                          </p:val>
                                        </p:tav>
                                        <p:tav tm="100000">
                                          <p:val>
                                            <p:strVal val="#ppt_y"/>
                                          </p:val>
                                        </p:tav>
                                      </p:tavLst>
                                    </p:anim>
                                  </p:childTnLst>
                                </p:cTn>
                              </p:par>
                            </p:childTnLst>
                          </p:cTn>
                        </p:par>
                        <p:par>
                          <p:cTn id="28" fill="hold">
                            <p:stCondLst>
                              <p:cond delay="2599"/>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8"/>
                                        </p:tgtEl>
                                        <p:attrNameLst>
                                          <p:attrName>style.visibility</p:attrName>
                                        </p:attrNameLst>
                                      </p:cBhvr>
                                      <p:to>
                                        <p:strVal val="visible"/>
                                      </p:to>
                                    </p:set>
                                    <p:anim calcmode="lin" valueType="num">
                                      <p:cBhvr>
                                        <p:cTn id="31"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8"/>
                                        </p:tgtEl>
                                        <p:attrNameLst>
                                          <p:attrName>ppt_y</p:attrName>
                                        </p:attrNameLst>
                                      </p:cBhvr>
                                      <p:tavLst>
                                        <p:tav tm="0">
                                          <p:val>
                                            <p:strVal val="#ppt_y"/>
                                          </p:val>
                                        </p:tav>
                                        <p:tav tm="100000">
                                          <p:val>
                                            <p:strVal val="#ppt_y"/>
                                          </p:val>
                                        </p:tav>
                                      </p:tavLst>
                                    </p:anim>
                                    <p:anim calcmode="lin" valueType="num">
                                      <p:cBhvr>
                                        <p:cTn id="33"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8"/>
                                        </p:tgtEl>
                                      </p:cBhvr>
                                    </p:animEffect>
                                  </p:childTnLst>
                                </p:cTn>
                              </p:par>
                              <p:par>
                                <p:cTn id="36" presetID="41" presetClass="entr" presetSubtype="0" fill="hold" grpId="0" nodeType="withEffect">
                                  <p:stCondLst>
                                    <p:cond delay="400"/>
                                  </p:stCondLst>
                                  <p:iterate type="lt">
                                    <p:tmPct val="10000"/>
                                  </p:iterate>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9"/>
                                        </p:tgtEl>
                                        <p:attrNameLst>
                                          <p:attrName>ppt_y</p:attrName>
                                        </p:attrNameLst>
                                      </p:cBhvr>
                                      <p:tavLst>
                                        <p:tav tm="0">
                                          <p:val>
                                            <p:strVal val="#ppt_y"/>
                                          </p:val>
                                        </p:tav>
                                        <p:tav tm="100000">
                                          <p:val>
                                            <p:strVal val="#ppt_y"/>
                                          </p:val>
                                        </p:tav>
                                      </p:tavLst>
                                    </p:anim>
                                    <p:anim calcmode="lin" valueType="num">
                                      <p:cBhvr>
                                        <p:cTn id="40" dur="5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9"/>
                                        </p:tgtEl>
                                      </p:cBhvr>
                                    </p:animEffect>
                                  </p:childTnLst>
                                </p:cTn>
                              </p:par>
                              <p:par>
                                <p:cTn id="43" presetID="41" presetClass="entr" presetSubtype="0" fill="hold" grpId="0" nodeType="withEffect">
                                  <p:stCondLst>
                                    <p:cond delay="1000"/>
                                  </p:stCondLst>
                                  <p:iterate type="lt">
                                    <p:tmPct val="10000"/>
                                  </p:iterate>
                                  <p:childTnLst>
                                    <p:set>
                                      <p:cBhvr>
                                        <p:cTn id="44" dur="1" fill="hold">
                                          <p:stCondLst>
                                            <p:cond delay="0"/>
                                          </p:stCondLst>
                                        </p:cTn>
                                        <p:tgtEl>
                                          <p:spTgt spid="10"/>
                                        </p:tgtEl>
                                        <p:attrNameLst>
                                          <p:attrName>style.visibility</p:attrName>
                                        </p:attrNameLst>
                                      </p:cBhvr>
                                      <p:to>
                                        <p:strVal val="visible"/>
                                      </p:to>
                                    </p:set>
                                    <p:anim calcmode="lin" valueType="num">
                                      <p:cBhvr>
                                        <p:cTn id="45"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6" dur="500" fill="hold"/>
                                        <p:tgtEl>
                                          <p:spTgt spid="10"/>
                                        </p:tgtEl>
                                        <p:attrNameLst>
                                          <p:attrName>ppt_y</p:attrName>
                                        </p:attrNameLst>
                                      </p:cBhvr>
                                      <p:tavLst>
                                        <p:tav tm="0">
                                          <p:val>
                                            <p:strVal val="#ppt_y"/>
                                          </p:val>
                                        </p:tav>
                                        <p:tav tm="100000">
                                          <p:val>
                                            <p:strVal val="#ppt_y"/>
                                          </p:val>
                                        </p:tav>
                                      </p:tavLst>
                                    </p:anim>
                                    <p:anim calcmode="lin" valueType="num">
                                      <p:cBhvr>
                                        <p:cTn id="47"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8"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9" dur="500" tmFilter="0,0; .5, 1; 1, 1"/>
                                        <p:tgtEl>
                                          <p:spTgt spid="10"/>
                                        </p:tgtEl>
                                      </p:cBhvr>
                                    </p:animEffect>
                                  </p:childTnLst>
                                </p:cTn>
                              </p:par>
                              <p:par>
                                <p:cTn id="50" presetID="41" presetClass="entr" presetSubtype="0" fill="hold" grpId="0" nodeType="withEffect">
                                  <p:stCondLst>
                                    <p:cond delay="1500"/>
                                  </p:stCondLst>
                                  <p:iterate type="lt">
                                    <p:tmPct val="10000"/>
                                  </p:iterate>
                                  <p:childTnLst>
                                    <p:set>
                                      <p:cBhvr>
                                        <p:cTn id="51" dur="1" fill="hold">
                                          <p:stCondLst>
                                            <p:cond delay="0"/>
                                          </p:stCondLst>
                                        </p:cTn>
                                        <p:tgtEl>
                                          <p:spTgt spid="11"/>
                                        </p:tgtEl>
                                        <p:attrNameLst>
                                          <p:attrName>style.visibility</p:attrName>
                                        </p:attrNameLst>
                                      </p:cBhvr>
                                      <p:to>
                                        <p:strVal val="visible"/>
                                      </p:to>
                                    </p:set>
                                    <p:anim calcmode="lin" valueType="num">
                                      <p:cBhvr>
                                        <p:cTn id="52"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3" dur="500" fill="hold"/>
                                        <p:tgtEl>
                                          <p:spTgt spid="11"/>
                                        </p:tgtEl>
                                        <p:attrNameLst>
                                          <p:attrName>ppt_y</p:attrName>
                                        </p:attrNameLst>
                                      </p:cBhvr>
                                      <p:tavLst>
                                        <p:tav tm="0">
                                          <p:val>
                                            <p:strVal val="#ppt_y"/>
                                          </p:val>
                                        </p:tav>
                                        <p:tav tm="100000">
                                          <p:val>
                                            <p:strVal val="#ppt_y"/>
                                          </p:val>
                                        </p:tav>
                                      </p:tavLst>
                                    </p:anim>
                                    <p:anim calcmode="lin" valueType="num">
                                      <p:cBhvr>
                                        <p:cTn id="54"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5"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6" dur="500" tmFilter="0,0; .5, 1; 1, 1"/>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ldLvl="0" animBg="1"/>
      <p:bldP spid="4" grpId="0" bldLvl="0" animBg="1"/>
      <p:bldP spid="5" grpId="0" bldLvl="0" animBg="1"/>
      <p:bldP spid="6" grpId="0" bldLvl="0" animBg="1"/>
      <p:bldP spid="7" grpId="0" animBg="1"/>
      <p:bldP spid="8" grpId="0"/>
      <p:bldP spid="9" grpId="0"/>
      <p:bldP spid="10"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3E9791F-909B-3B9E-31A4-1E55B08C48A4}"/>
              </a:ext>
            </a:extLst>
          </p:cNvPr>
          <p:cNvSpPr>
            <a:spLocks noGrp="1" noChangeArrowheads="1"/>
          </p:cNvSpPr>
          <p:nvPr>
            <p:ph type="body" idx="1"/>
          </p:nvPr>
        </p:nvSpPr>
        <p:spPr>
          <a:xfrm>
            <a:off x="568171" y="1143000"/>
            <a:ext cx="10442729" cy="5715000"/>
          </a:xfrm>
        </p:spPr>
        <p:txBody>
          <a:bodyPr/>
          <a:lstStyle/>
          <a:p>
            <a:pPr eaLnBrk="1" hangingPunct="1">
              <a:lnSpc>
                <a:spcPct val="80000"/>
              </a:lnSpc>
            </a:pPr>
            <a:r>
              <a:rPr lang="en-US" altLang="zh-CN" sz="1600" dirty="0"/>
              <a:t> </a:t>
            </a:r>
            <a:endParaRPr lang="en-US" altLang="zh-CN" sz="1600" b="1" dirty="0"/>
          </a:p>
          <a:p>
            <a:pPr eaLnBrk="1" hangingPunct="1">
              <a:lnSpc>
                <a:spcPct val="80000"/>
              </a:lnSpc>
            </a:pPr>
            <a:r>
              <a:rPr lang="zh-CN" altLang="en-US" sz="1600" b="1" dirty="0"/>
              <a:t>学习方式：</a:t>
            </a:r>
            <a:r>
              <a:rPr lang="zh-CN" altLang="en-US" b="1" dirty="0">
                <a:ea typeface="黑体" panose="02010609060101010101" pitchFamily="49" charset="-122"/>
              </a:rPr>
              <a:t>全国招生  函授学习  权威双证  国际互认</a:t>
            </a:r>
            <a:endParaRPr lang="zh-CN" altLang="en-US" sz="1600" b="1" dirty="0"/>
          </a:p>
          <a:p>
            <a:pPr eaLnBrk="1" hangingPunct="1">
              <a:lnSpc>
                <a:spcPct val="80000"/>
              </a:lnSpc>
            </a:pPr>
            <a:endParaRPr lang="en-US" altLang="zh-CN" sz="1600" b="1" dirty="0"/>
          </a:p>
          <a:p>
            <a:pPr eaLnBrk="1" hangingPunct="1">
              <a:lnSpc>
                <a:spcPct val="80000"/>
              </a:lnSpc>
            </a:pPr>
            <a:r>
              <a:rPr lang="zh-CN" altLang="en-US" sz="1600" b="1" dirty="0"/>
              <a:t>认证项目：注册</a:t>
            </a:r>
            <a:r>
              <a:rPr lang="en-US" altLang="zh-CN" sz="1600" b="1" dirty="0"/>
              <a:t> </a:t>
            </a:r>
            <a:r>
              <a:rPr lang="zh-CN" altLang="en-US" sz="1600" b="1" dirty="0"/>
              <a:t>职业经理、人力资源总监、品质经理、生产经理、营销策划师、物流经理、</a:t>
            </a:r>
            <a:endParaRPr lang="en-US" altLang="zh-CN" sz="1600" b="1" dirty="0"/>
          </a:p>
          <a:p>
            <a:pPr eaLnBrk="1" hangingPunct="1">
              <a:lnSpc>
                <a:spcPct val="80000"/>
              </a:lnSpc>
            </a:pPr>
            <a:r>
              <a:rPr lang="zh-CN" altLang="en-US" sz="1600" b="1" dirty="0"/>
              <a:t>          项目经理、企业管理咨询师、企业总经理、营销经理、财务总监、酒店经理、企业培训师</a:t>
            </a:r>
            <a:endParaRPr lang="en-US" altLang="zh-CN" sz="1600" b="1" dirty="0"/>
          </a:p>
          <a:p>
            <a:pPr eaLnBrk="1" hangingPunct="1">
              <a:lnSpc>
                <a:spcPct val="80000"/>
              </a:lnSpc>
            </a:pPr>
            <a:r>
              <a:rPr lang="zh-CN" altLang="en-US" sz="1600" b="1" dirty="0"/>
              <a:t>          采购经理、</a:t>
            </a:r>
            <a:r>
              <a:rPr lang="en-US" altLang="zh-CN" sz="1600" b="1" dirty="0"/>
              <a:t>IE</a:t>
            </a:r>
            <a:r>
              <a:rPr lang="zh-CN" altLang="en-US" sz="1600" b="1" dirty="0"/>
              <a:t>工业工程师、医院管理、行政总监、市场总监、工厂管理、服装企业管理、</a:t>
            </a:r>
            <a:endParaRPr lang="en-US" altLang="zh-CN" sz="1600" b="1" dirty="0"/>
          </a:p>
          <a:p>
            <a:pPr eaLnBrk="1" hangingPunct="1">
              <a:lnSpc>
                <a:spcPct val="80000"/>
              </a:lnSpc>
            </a:pPr>
            <a:r>
              <a:rPr lang="zh-CN" altLang="en-US" sz="1600" b="1" dirty="0"/>
              <a:t>          六西格玛管理师、车间主管、经济管理师、生产运营管理师、精益管理师等</a:t>
            </a:r>
            <a:r>
              <a:rPr lang="en-US" altLang="zh-CN" sz="1600" b="1" dirty="0"/>
              <a:t>MBA</a:t>
            </a:r>
            <a:r>
              <a:rPr lang="zh-CN" altLang="en-US" sz="1600" b="1" dirty="0"/>
              <a:t>等认证。</a:t>
            </a:r>
          </a:p>
          <a:p>
            <a:pPr eaLnBrk="1" hangingPunct="1">
              <a:lnSpc>
                <a:spcPct val="80000"/>
              </a:lnSpc>
            </a:pPr>
            <a:endParaRPr lang="zh-CN" altLang="en-US" sz="1600" b="1" dirty="0"/>
          </a:p>
          <a:p>
            <a:pPr eaLnBrk="1" hangingPunct="1">
              <a:lnSpc>
                <a:spcPct val="80000"/>
              </a:lnSpc>
            </a:pPr>
            <a:r>
              <a:rPr lang="zh-CN" altLang="en-US" sz="1600" b="1" dirty="0"/>
              <a:t>颁发双证：经理资格证</a:t>
            </a:r>
            <a:r>
              <a:rPr lang="en-US" altLang="zh-CN" sz="1600" b="1" dirty="0"/>
              <a:t>+MBA</a:t>
            </a:r>
            <a:r>
              <a:rPr lang="zh-CN" altLang="en-US" sz="1600" b="1" dirty="0"/>
              <a:t>研修证</a:t>
            </a:r>
            <a:r>
              <a:rPr lang="en-US" altLang="zh-CN" sz="1600" b="1" dirty="0"/>
              <a:t>+</a:t>
            </a:r>
            <a:r>
              <a:rPr lang="zh-CN" altLang="en-US" sz="1600" b="1" dirty="0"/>
              <a:t>全套学籍档案</a:t>
            </a:r>
          </a:p>
          <a:p>
            <a:pPr eaLnBrk="1" hangingPunct="1">
              <a:lnSpc>
                <a:spcPct val="80000"/>
              </a:lnSpc>
            </a:pPr>
            <a:r>
              <a:rPr lang="zh-CN" altLang="en-US" sz="1600" b="1" dirty="0"/>
              <a:t>收费标准  ：</a:t>
            </a:r>
            <a:r>
              <a:rPr lang="zh-CN" altLang="en-US" sz="2400" b="1" dirty="0"/>
              <a:t>仅收取</a:t>
            </a:r>
            <a:r>
              <a:rPr lang="en-US" altLang="zh-CN" sz="2400" b="1" dirty="0"/>
              <a:t>1280</a:t>
            </a:r>
            <a:r>
              <a:rPr lang="zh-CN" altLang="en-US" sz="2400" b="1" dirty="0"/>
              <a:t>元</a:t>
            </a:r>
            <a:r>
              <a:rPr lang="zh-CN" altLang="en-US" sz="1600" b="1" dirty="0"/>
              <a:t>       招生网址： </a:t>
            </a:r>
            <a:r>
              <a:rPr lang="en-US" altLang="zh-CN" b="1" dirty="0">
                <a:hlinkClick r:id="rId2"/>
              </a:rPr>
              <a:t>www.mhjy.net</a:t>
            </a:r>
            <a:endParaRPr lang="en-US" altLang="zh-CN" b="1" dirty="0"/>
          </a:p>
          <a:p>
            <a:pPr eaLnBrk="1" hangingPunct="1">
              <a:lnSpc>
                <a:spcPct val="80000"/>
              </a:lnSpc>
              <a:buFontTx/>
              <a:buNone/>
            </a:pPr>
            <a:r>
              <a:rPr lang="en-US" altLang="zh-CN" b="1" dirty="0"/>
              <a:t>    </a:t>
            </a:r>
            <a:r>
              <a:rPr lang="zh-CN" altLang="en-US" sz="1600" b="1" dirty="0"/>
              <a:t>报名电话：</a:t>
            </a:r>
            <a:r>
              <a:rPr lang="en-US" altLang="zh-CN" sz="1600" b="1" dirty="0"/>
              <a:t>13684609885    0451—88342620 </a:t>
            </a:r>
          </a:p>
          <a:p>
            <a:pPr eaLnBrk="1" hangingPunct="1">
              <a:lnSpc>
                <a:spcPct val="80000"/>
              </a:lnSpc>
              <a:buFontTx/>
              <a:buNone/>
            </a:pPr>
            <a:r>
              <a:rPr lang="en-US" altLang="zh-CN" sz="1600" b="1" dirty="0"/>
              <a:t>        </a:t>
            </a:r>
            <a:r>
              <a:rPr lang="zh-CN" altLang="en-US" sz="1600" b="1" dirty="0"/>
              <a:t>微信公众号：</a:t>
            </a:r>
            <a:r>
              <a:rPr lang="en-US" altLang="zh-CN" sz="1600" b="1" dirty="0"/>
              <a:t>MHJY1999   </a:t>
            </a:r>
            <a:r>
              <a:rPr lang="zh-CN" altLang="en-US" sz="1600" b="1" dirty="0"/>
              <a:t>微信客服：</a:t>
            </a:r>
            <a:r>
              <a:rPr lang="en-US" altLang="zh-CN" sz="1600" b="1" dirty="0"/>
              <a:t>122285053    </a:t>
            </a:r>
            <a:r>
              <a:rPr lang="zh-CN" altLang="en-US" sz="1600" b="1" dirty="0"/>
              <a:t>咨询邮箱：</a:t>
            </a:r>
            <a:r>
              <a:rPr lang="en-US" altLang="zh-CN" sz="1600" b="1" dirty="0">
                <a:hlinkClick r:id="rId3"/>
              </a:rPr>
              <a:t>xchy007@163.com</a:t>
            </a:r>
            <a:r>
              <a:rPr lang="en-US" altLang="zh-CN" sz="1600" b="1" dirty="0"/>
              <a:t>   </a:t>
            </a:r>
          </a:p>
          <a:p>
            <a:pPr eaLnBrk="1" hangingPunct="1">
              <a:lnSpc>
                <a:spcPct val="80000"/>
              </a:lnSpc>
              <a:buFontTx/>
              <a:buNone/>
            </a:pPr>
            <a:r>
              <a:rPr lang="en-US" altLang="zh-CN" sz="1600" b="1" dirty="0"/>
              <a:t>        </a:t>
            </a:r>
            <a:r>
              <a:rPr lang="zh-CN" altLang="en-US" sz="1600" b="1" dirty="0"/>
              <a:t>咨询教师</a:t>
            </a:r>
            <a:r>
              <a:rPr lang="en-US" altLang="zh-CN" sz="1600" b="1" dirty="0"/>
              <a:t>: </a:t>
            </a:r>
            <a:r>
              <a:rPr lang="zh-CN" altLang="en-US" sz="1600" b="1" dirty="0"/>
              <a:t>王海涛 郑毅                                                  </a:t>
            </a:r>
            <a:r>
              <a:rPr lang="zh-CN" altLang="en-US" sz="1800" b="1" dirty="0"/>
              <a:t>颁证单位：中国经济管理大学</a:t>
            </a:r>
          </a:p>
          <a:p>
            <a:pPr algn="r" eaLnBrk="1" hangingPunct="1">
              <a:lnSpc>
                <a:spcPct val="80000"/>
              </a:lnSpc>
            </a:pPr>
            <a:r>
              <a:rPr lang="zh-CN" altLang="en-US" sz="1800" b="1" dirty="0"/>
              <a:t>主办单位：哈尔滨美华企业管理有限公司</a:t>
            </a:r>
            <a:endParaRPr lang="en-US" altLang="zh-CN" sz="1800" b="1" dirty="0"/>
          </a:p>
        </p:txBody>
      </p:sp>
      <p:sp>
        <p:nvSpPr>
          <p:cNvPr id="2051" name="WordArt 4">
            <a:extLst>
              <a:ext uri="{FF2B5EF4-FFF2-40B4-BE49-F238E27FC236}">
                <a16:creationId xmlns:a16="http://schemas.microsoft.com/office/drawing/2014/main" id="{D942A36E-5345-4AE5-D9CB-7159CDCD4F85}"/>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88037957-F606-84DD-9139-DF134DCBB649}"/>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99C718C9-1F51-FC68-E645-82EF7415E782}"/>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69BCBC72-8DBD-2E45-29C4-8F57444E6E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8421" y="4000500"/>
            <a:ext cx="1304925"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grpSp>
        <p:nvGrpSpPr>
          <p:cNvPr id="5" name="组合 4"/>
          <p:cNvGrpSpPr/>
          <p:nvPr/>
        </p:nvGrpSpPr>
        <p:grpSpPr>
          <a:xfrm>
            <a:off x="1440815" y="844550"/>
            <a:ext cx="9722485" cy="5818505"/>
            <a:chOff x="2930" y="1618"/>
            <a:chExt cx="14650" cy="8875"/>
          </a:xfrm>
        </p:grpSpPr>
        <p:sp>
          <p:nvSpPr>
            <p:cNvPr id="13" name="文本1"/>
            <p:cNvSpPr/>
            <p:nvPr/>
          </p:nvSpPr>
          <p:spPr bwMode="auto">
            <a:xfrm>
              <a:off x="3670" y="1658"/>
              <a:ext cx="13911" cy="1323"/>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zh-CN" altLang="en-US" sz="1600" b="1">
                  <a:latin typeface="微软雅黑" panose="020B0503020204020204" charset="-122"/>
                  <a:ea typeface="微软雅黑" panose="020B0503020204020204" charset="-122"/>
                  <a:sym typeface="+mn-ea"/>
                </a:rPr>
                <a:t>人力资源规划与人力资源管理其他职能的关系</a:t>
              </a:r>
              <a:endParaRPr lang="zh-CN" altLang="en-US" sz="1600" b="1" kern="0" dirty="0">
                <a:solidFill>
                  <a:srgbClr val="F9F9F9"/>
                </a:solidFill>
                <a:latin typeface="微软雅黑" panose="020B0503020204020204" charset="-122"/>
                <a:ea typeface="微软雅黑" panose="020B0503020204020204" charset="-122"/>
                <a:sym typeface="+mn-ea"/>
              </a:endParaRPr>
            </a:p>
          </p:txBody>
        </p:sp>
        <p:sp>
          <p:nvSpPr>
            <p:cNvPr id="14" name="深色1"/>
            <p:cNvSpPr>
              <a:spLocks noChangeArrowheads="1"/>
            </p:cNvSpPr>
            <p:nvPr/>
          </p:nvSpPr>
          <p:spPr bwMode="ltGray">
            <a:xfrm>
              <a:off x="2944" y="1618"/>
              <a:ext cx="1450" cy="1363"/>
            </a:xfrm>
            <a:prstGeom prst="homePlate">
              <a:avLst>
                <a:gd name="adj" fmla="val 25000"/>
              </a:avLst>
            </a:prstGeom>
            <a:solidFill>
              <a:schemeClr val="bg1">
                <a:lumMod val="65000"/>
              </a:schemeClr>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endParaRPr lang="zh-CN" altLang="zh-CN" sz="1600" kern="0">
                <a:solidFill>
                  <a:srgbClr val="F9F9F9"/>
                </a:solidFill>
                <a:latin typeface="微软雅黑" panose="020B0503020204020204" charset="-122"/>
                <a:ea typeface="微软雅黑" panose="020B0503020204020204" charset="-122"/>
              </a:endParaRPr>
            </a:p>
          </p:txBody>
        </p:sp>
        <p:sp>
          <p:nvSpPr>
            <p:cNvPr id="15" name="文本2"/>
            <p:cNvSpPr/>
            <p:nvPr/>
          </p:nvSpPr>
          <p:spPr bwMode="auto">
            <a:xfrm>
              <a:off x="5648" y="298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人力资源需求的预测结果可以作为企业制订薪酬计划的依据此外,企业的薪酬政策也是预测供给时需要考虑的一个重要因素,人员供给的预测是针对有效供给进行的。</a:t>
              </a:r>
            </a:p>
          </p:txBody>
        </p:sp>
        <p:sp>
          <p:nvSpPr>
            <p:cNvPr id="16" name="深色2"/>
            <p:cNvSpPr/>
            <p:nvPr/>
          </p:nvSpPr>
          <p:spPr bwMode="auto">
            <a:xfrm>
              <a:off x="2930" y="2977"/>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与薪酬管理的关系</a:t>
              </a:r>
            </a:p>
          </p:txBody>
        </p:sp>
        <p:sp>
          <p:nvSpPr>
            <p:cNvPr id="17" name="文本3"/>
            <p:cNvSpPr/>
            <p:nvPr/>
          </p:nvSpPr>
          <p:spPr bwMode="auto">
            <a:xfrm>
              <a:off x="5648" y="4248"/>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人力资源规划中,绩效考核是进行人员需求和供给预测的一个重要基础</a:t>
              </a:r>
            </a:p>
          </p:txBody>
        </p:sp>
        <p:sp>
          <p:nvSpPr>
            <p:cNvPr id="18" name="深色3"/>
            <p:cNvSpPr/>
            <p:nvPr/>
          </p:nvSpPr>
          <p:spPr bwMode="auto">
            <a:xfrm>
              <a:off x="2944" y="4245"/>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与绩效考核的关系</a:t>
              </a:r>
            </a:p>
          </p:txBody>
        </p:sp>
        <p:sp>
          <p:nvSpPr>
            <p:cNvPr id="19" name="文本4"/>
            <p:cNvSpPr/>
            <p:nvPr/>
          </p:nvSpPr>
          <p:spPr bwMode="auto">
            <a:xfrm>
              <a:off x="5648" y="5513"/>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人力资源规划与员工招聘有着直接的关系,当预测的供给小于需求,而企业内部的供给又无法满足这种需求时,就要到外部进行招聘。</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20" name="深色4"/>
            <p:cNvSpPr/>
            <p:nvPr/>
          </p:nvSpPr>
          <p:spPr bwMode="auto">
            <a:xfrm>
              <a:off x="2930" y="551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与员工招聘的关系</a:t>
              </a:r>
            </a:p>
          </p:txBody>
        </p:sp>
        <p:sp>
          <p:nvSpPr>
            <p:cNvPr id="21" name="文本5"/>
            <p:cNvSpPr/>
            <p:nvPr/>
          </p:nvSpPr>
          <p:spPr bwMode="auto">
            <a:xfrm>
              <a:off x="5648" y="6756"/>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员工配置的一个很重要的作用就是进行内部的人力资源供给,当然这种供给只是针对某个层次而言的。</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22" name="深色5"/>
            <p:cNvSpPr/>
            <p:nvPr/>
          </p:nvSpPr>
          <p:spPr bwMode="auto">
            <a:xfrm>
              <a:off x="2944" y="6753"/>
              <a:ext cx="2727" cy="1268"/>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与员工配置的关系</a:t>
              </a:r>
            </a:p>
          </p:txBody>
        </p:sp>
        <p:sp>
          <p:nvSpPr>
            <p:cNvPr id="23" name="文本6"/>
            <p:cNvSpPr/>
            <p:nvPr/>
          </p:nvSpPr>
          <p:spPr bwMode="auto">
            <a:xfrm>
              <a:off x="5648" y="8021"/>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人力资源规划与培训开发的关系更多地体现在员工的质量方面。供需预测的结果则是培训需求确定的一个重要来源</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24" name="深色6"/>
            <p:cNvSpPr/>
            <p:nvPr/>
          </p:nvSpPr>
          <p:spPr bwMode="auto">
            <a:xfrm>
              <a:off x="2944" y="8021"/>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与培训开发的关系</a:t>
              </a:r>
            </a:p>
          </p:txBody>
        </p:sp>
        <p:pic>
          <p:nvPicPr>
            <p:cNvPr id="25" name="图片 2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 y="1704"/>
              <a:ext cx="1164" cy="1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6"/>
            <p:cNvSpPr/>
            <p:nvPr/>
          </p:nvSpPr>
          <p:spPr bwMode="auto">
            <a:xfrm>
              <a:off x="5640" y="9229"/>
              <a:ext cx="11933" cy="1262"/>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人力资源规划与员工解聘的关系是比较明显而直接的,在长期内如果需求小于内部的供给,就要进行人员的解聘辞退以实现供需的平衡。</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4" name="深色6"/>
            <p:cNvSpPr/>
            <p:nvPr/>
          </p:nvSpPr>
          <p:spPr bwMode="auto">
            <a:xfrm>
              <a:off x="2936" y="9229"/>
              <a:ext cx="2727" cy="1265"/>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与员工解聘的关系</a:t>
              </a:r>
            </a:p>
          </p:txBody>
        </p:sp>
      </p:gr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认识人力资源规划</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人力资源规划与人力资源管理其他职能的关系</a:t>
            </a:r>
          </a:p>
        </p:txBody>
      </p:sp>
      <p:pic>
        <p:nvPicPr>
          <p:cNvPr id="84" name="RL2-1.EPS" descr="id:2147507045;FounderCES"/>
          <p:cNvPicPr>
            <a:picLocks noChangeAspect="1"/>
          </p:cNvPicPr>
          <p:nvPr/>
        </p:nvPicPr>
        <p:blipFill>
          <a:blip r:embed="rId3"/>
          <a:stretch>
            <a:fillRect/>
          </a:stretch>
        </p:blipFill>
        <p:spPr>
          <a:xfrm>
            <a:off x="3230880" y="1399540"/>
            <a:ext cx="6019165" cy="4697095"/>
          </a:xfrm>
          <a:prstGeom prst="rect">
            <a:avLst/>
          </a:prstGeom>
        </p:spPr>
      </p:pic>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diamond(in)">
                                      <p:cBhvr>
                                        <p:cTn id="7" dur="20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人力资源规划的程序</a:t>
            </a:r>
          </a:p>
        </p:txBody>
      </p:sp>
      <p:sp>
        <p:nvSpPr>
          <p:cNvPr id="57" name="AutoShape 10"/>
          <p:cNvSpPr>
            <a:spLocks noChangeArrowheads="1"/>
          </p:cNvSpPr>
          <p:nvPr/>
        </p:nvSpPr>
        <p:spPr bwMode="auto">
          <a:xfrm rot="16200000">
            <a:off x="5396760" y="-694625"/>
            <a:ext cx="1258950" cy="8443817"/>
          </a:xfrm>
          <a:prstGeom prst="downArrow">
            <a:avLst>
              <a:gd name="adj1" fmla="val 49065"/>
              <a:gd name="adj2" fmla="val 44827"/>
            </a:avLst>
          </a:prstGeom>
          <a:solidFill>
            <a:srgbClr val="00B0F0"/>
          </a:solidFill>
          <a:ln>
            <a:noFill/>
          </a:ln>
        </p:spPr>
        <p:txBody>
          <a:bodyPr vert="eaVert"/>
          <a:lstStyle/>
          <a:p>
            <a:endParaRPr lang="zh-CN" altLang="en-US" sz="2000">
              <a:latin typeface="微软雅黑" panose="020B0503020204020204" charset="-122"/>
              <a:ea typeface="微软雅黑" panose="020B0503020204020204" charset="-122"/>
            </a:endParaRPr>
          </a:p>
        </p:txBody>
      </p:sp>
      <p:grpSp>
        <p:nvGrpSpPr>
          <p:cNvPr id="58" name="组合 41"/>
          <p:cNvGrpSpPr/>
          <p:nvPr/>
        </p:nvGrpSpPr>
        <p:grpSpPr bwMode="auto">
          <a:xfrm>
            <a:off x="4022360" y="2797175"/>
            <a:ext cx="1701613" cy="1524290"/>
            <a:chOff x="1214414" y="2786058"/>
            <a:chExt cx="1935848" cy="1751017"/>
          </a:xfrm>
        </p:grpSpPr>
        <p:grpSp>
          <p:nvGrpSpPr>
            <p:cNvPr id="59" name="Group 6"/>
            <p:cNvGrpSpPr/>
            <p:nvPr/>
          </p:nvGrpSpPr>
          <p:grpSpPr bwMode="auto">
            <a:xfrm>
              <a:off x="1295400" y="2786058"/>
              <a:ext cx="1753450" cy="1751017"/>
              <a:chOff x="1823" y="2371"/>
              <a:chExt cx="1801" cy="1801"/>
            </a:xfrm>
          </p:grpSpPr>
          <p:sp>
            <p:nvSpPr>
              <p:cNvPr id="61" name="Oval 7"/>
              <p:cNvSpPr>
                <a:spLocks noChangeArrowheads="1"/>
              </p:cNvSpPr>
              <p:nvPr/>
            </p:nvSpPr>
            <p:spPr bwMode="auto">
              <a:xfrm>
                <a:off x="1823" y="2371"/>
                <a:ext cx="1801" cy="1801"/>
              </a:xfrm>
              <a:prstGeom prst="ellipse">
                <a:avLst/>
              </a:prstGeom>
              <a:solidFill>
                <a:srgbClr val="D8D8D8">
                  <a:alpha val="48000"/>
                </a:srgb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000">
                  <a:solidFill>
                    <a:srgbClr val="0070C0"/>
                  </a:solidFill>
                  <a:latin typeface="微软雅黑" panose="020B0503020204020204" charset="-122"/>
                  <a:ea typeface="微软雅黑" panose="020B0503020204020204" charset="-122"/>
                </a:endParaRPr>
              </a:p>
            </p:txBody>
          </p:sp>
          <p:sp>
            <p:nvSpPr>
              <p:cNvPr id="62" name="Oval 8"/>
              <p:cNvSpPr>
                <a:spLocks noChangeArrowheads="1"/>
              </p:cNvSpPr>
              <p:nvPr/>
            </p:nvSpPr>
            <p:spPr bwMode="auto">
              <a:xfrm>
                <a:off x="1945" y="2493"/>
                <a:ext cx="1556" cy="1556"/>
              </a:xfrm>
              <a:prstGeom prst="ellipse">
                <a:avLst/>
              </a:prstGeom>
              <a:solidFill>
                <a:schemeClr val="bg1">
                  <a:lumMod val="75000"/>
                </a:schemeClr>
              </a:solidFill>
              <a:ln w="38100">
                <a:solidFill>
                  <a:srgbClr val="FFFFFF"/>
                </a:solidFill>
                <a:round/>
              </a:ln>
            </p:spPr>
            <p:txBody>
              <a:bodyPr/>
              <a:lstStyle/>
              <a:p>
                <a:pPr>
                  <a:defRPr/>
                </a:pPr>
                <a:endParaRPr lang="zh-CN" altLang="en-US" sz="2000">
                  <a:solidFill>
                    <a:srgbClr val="0070C0"/>
                  </a:solidFill>
                  <a:latin typeface="微软雅黑" panose="020B0503020204020204" charset="-122"/>
                  <a:ea typeface="微软雅黑" panose="020B0503020204020204" charset="-122"/>
                </a:endParaRPr>
              </a:p>
            </p:txBody>
          </p:sp>
        </p:grpSp>
        <p:sp>
          <p:nvSpPr>
            <p:cNvPr id="60" name="Text Box 9"/>
            <p:cNvSpPr txBox="1">
              <a:spLocks noChangeArrowheads="1"/>
            </p:cNvSpPr>
            <p:nvPr/>
          </p:nvSpPr>
          <p:spPr bwMode="auto">
            <a:xfrm>
              <a:off x="1214414" y="3413118"/>
              <a:ext cx="1935848" cy="620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a:solidFill>
                    <a:srgbClr val="0070C0"/>
                  </a:solidFill>
                  <a:latin typeface="微软雅黑" panose="020B0503020204020204" charset="-122"/>
                  <a:ea typeface="微软雅黑" panose="020B0503020204020204" charset="-122"/>
                </a:rPr>
                <a:t>预测阶段</a:t>
              </a:r>
            </a:p>
          </p:txBody>
        </p:sp>
      </p:grpSp>
      <p:grpSp>
        <p:nvGrpSpPr>
          <p:cNvPr id="63" name="组合 46"/>
          <p:cNvGrpSpPr/>
          <p:nvPr/>
        </p:nvGrpSpPr>
        <p:grpSpPr bwMode="auto">
          <a:xfrm>
            <a:off x="5723973" y="2797175"/>
            <a:ext cx="1701612" cy="1524290"/>
            <a:chOff x="1214414" y="2786058"/>
            <a:chExt cx="1935848" cy="1751017"/>
          </a:xfrm>
        </p:grpSpPr>
        <p:grpSp>
          <p:nvGrpSpPr>
            <p:cNvPr id="64" name="Group 6"/>
            <p:cNvGrpSpPr/>
            <p:nvPr/>
          </p:nvGrpSpPr>
          <p:grpSpPr bwMode="auto">
            <a:xfrm>
              <a:off x="1295400" y="2786058"/>
              <a:ext cx="1753450" cy="1751017"/>
              <a:chOff x="1823" y="2371"/>
              <a:chExt cx="1801" cy="1801"/>
            </a:xfrm>
          </p:grpSpPr>
          <p:sp>
            <p:nvSpPr>
              <p:cNvPr id="66" name="Oval 7"/>
              <p:cNvSpPr>
                <a:spLocks noChangeArrowheads="1"/>
              </p:cNvSpPr>
              <p:nvPr/>
            </p:nvSpPr>
            <p:spPr bwMode="auto">
              <a:xfrm>
                <a:off x="1823" y="2371"/>
                <a:ext cx="1801" cy="1801"/>
              </a:xfrm>
              <a:prstGeom prst="ellipse">
                <a:avLst/>
              </a:prstGeom>
              <a:solidFill>
                <a:srgbClr val="D8D8D8">
                  <a:alpha val="48000"/>
                </a:srgb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000">
                  <a:solidFill>
                    <a:srgbClr val="0070C0"/>
                  </a:solidFill>
                  <a:latin typeface="微软雅黑" panose="020B0503020204020204" charset="-122"/>
                  <a:ea typeface="微软雅黑" panose="020B0503020204020204" charset="-122"/>
                </a:endParaRPr>
              </a:p>
            </p:txBody>
          </p:sp>
          <p:sp>
            <p:nvSpPr>
              <p:cNvPr id="67" name="Oval 8"/>
              <p:cNvSpPr>
                <a:spLocks noChangeArrowheads="1"/>
              </p:cNvSpPr>
              <p:nvPr/>
            </p:nvSpPr>
            <p:spPr bwMode="auto">
              <a:xfrm>
                <a:off x="1945" y="2493"/>
                <a:ext cx="1556" cy="1556"/>
              </a:xfrm>
              <a:prstGeom prst="ellipse">
                <a:avLst/>
              </a:prstGeom>
              <a:solidFill>
                <a:schemeClr val="bg1">
                  <a:lumMod val="75000"/>
                </a:schemeClr>
              </a:solidFill>
              <a:ln w="38100">
                <a:solidFill>
                  <a:srgbClr val="FFFFFF"/>
                </a:solidFill>
                <a:round/>
              </a:ln>
            </p:spPr>
            <p:txBody>
              <a:bodyPr/>
              <a:lstStyle/>
              <a:p>
                <a:pPr>
                  <a:defRPr/>
                </a:pPr>
                <a:endParaRPr lang="zh-CN" altLang="en-US" sz="2000">
                  <a:solidFill>
                    <a:srgbClr val="0070C0"/>
                  </a:solidFill>
                  <a:latin typeface="微软雅黑" panose="020B0503020204020204" charset="-122"/>
                  <a:ea typeface="微软雅黑" panose="020B0503020204020204" charset="-122"/>
                </a:endParaRPr>
              </a:p>
            </p:txBody>
          </p:sp>
        </p:grpSp>
        <p:sp>
          <p:nvSpPr>
            <p:cNvPr id="65" name="Text Box 9"/>
            <p:cNvSpPr txBox="1">
              <a:spLocks noChangeArrowheads="1"/>
            </p:cNvSpPr>
            <p:nvPr/>
          </p:nvSpPr>
          <p:spPr bwMode="auto">
            <a:xfrm>
              <a:off x="1214414" y="3394068"/>
              <a:ext cx="1935848" cy="620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a:solidFill>
                    <a:srgbClr val="0070C0"/>
                  </a:solidFill>
                  <a:latin typeface="微软雅黑" panose="020B0503020204020204" charset="-122"/>
                  <a:ea typeface="微软雅黑" panose="020B0503020204020204" charset="-122"/>
                </a:rPr>
                <a:t>实施阶段</a:t>
              </a:r>
            </a:p>
          </p:txBody>
        </p:sp>
      </p:grpSp>
      <p:grpSp>
        <p:nvGrpSpPr>
          <p:cNvPr id="68" name="组合 51"/>
          <p:cNvGrpSpPr/>
          <p:nvPr/>
        </p:nvGrpSpPr>
        <p:grpSpPr bwMode="auto">
          <a:xfrm>
            <a:off x="7442337" y="2797175"/>
            <a:ext cx="1701613" cy="1524290"/>
            <a:chOff x="1214414" y="2786058"/>
            <a:chExt cx="1935848" cy="1751017"/>
          </a:xfrm>
        </p:grpSpPr>
        <p:grpSp>
          <p:nvGrpSpPr>
            <p:cNvPr id="69" name="Group 6"/>
            <p:cNvGrpSpPr/>
            <p:nvPr/>
          </p:nvGrpSpPr>
          <p:grpSpPr bwMode="auto">
            <a:xfrm>
              <a:off x="1295400" y="2786058"/>
              <a:ext cx="1753450" cy="1751017"/>
              <a:chOff x="1823" y="2371"/>
              <a:chExt cx="1801" cy="1801"/>
            </a:xfrm>
          </p:grpSpPr>
          <p:sp>
            <p:nvSpPr>
              <p:cNvPr id="71" name="Oval 7"/>
              <p:cNvSpPr>
                <a:spLocks noChangeArrowheads="1"/>
              </p:cNvSpPr>
              <p:nvPr/>
            </p:nvSpPr>
            <p:spPr bwMode="auto">
              <a:xfrm>
                <a:off x="1823" y="2371"/>
                <a:ext cx="1801" cy="1801"/>
              </a:xfrm>
              <a:prstGeom prst="ellipse">
                <a:avLst/>
              </a:prstGeom>
              <a:solidFill>
                <a:srgbClr val="D8D8D8">
                  <a:alpha val="48000"/>
                </a:srgb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000">
                  <a:solidFill>
                    <a:srgbClr val="0070C0"/>
                  </a:solidFill>
                  <a:latin typeface="微软雅黑" panose="020B0503020204020204" charset="-122"/>
                  <a:ea typeface="微软雅黑" panose="020B0503020204020204" charset="-122"/>
                </a:endParaRPr>
              </a:p>
            </p:txBody>
          </p:sp>
          <p:sp>
            <p:nvSpPr>
              <p:cNvPr id="72" name="Oval 8"/>
              <p:cNvSpPr>
                <a:spLocks noChangeArrowheads="1"/>
              </p:cNvSpPr>
              <p:nvPr/>
            </p:nvSpPr>
            <p:spPr bwMode="auto">
              <a:xfrm>
                <a:off x="1945" y="2493"/>
                <a:ext cx="1556" cy="1556"/>
              </a:xfrm>
              <a:prstGeom prst="ellipse">
                <a:avLst/>
              </a:prstGeom>
              <a:solidFill>
                <a:schemeClr val="bg1">
                  <a:lumMod val="75000"/>
                </a:schemeClr>
              </a:solidFill>
              <a:ln w="38100">
                <a:solidFill>
                  <a:srgbClr val="FFFFFF"/>
                </a:solidFill>
                <a:round/>
              </a:ln>
            </p:spPr>
            <p:txBody>
              <a:bodyPr/>
              <a:lstStyle/>
              <a:p>
                <a:pPr>
                  <a:defRPr/>
                </a:pPr>
                <a:endParaRPr lang="zh-CN" altLang="en-US" sz="2000">
                  <a:solidFill>
                    <a:srgbClr val="0070C0"/>
                  </a:solidFill>
                  <a:latin typeface="微软雅黑" panose="020B0503020204020204" charset="-122"/>
                  <a:ea typeface="微软雅黑" panose="020B0503020204020204" charset="-122"/>
                </a:endParaRPr>
              </a:p>
            </p:txBody>
          </p:sp>
        </p:grpSp>
        <p:sp>
          <p:nvSpPr>
            <p:cNvPr id="70" name="Text Box 9"/>
            <p:cNvSpPr txBox="1">
              <a:spLocks noChangeArrowheads="1"/>
            </p:cNvSpPr>
            <p:nvPr/>
          </p:nvSpPr>
          <p:spPr bwMode="auto">
            <a:xfrm>
              <a:off x="1214414" y="3394068"/>
              <a:ext cx="1935848" cy="620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a:solidFill>
                    <a:srgbClr val="0070C0"/>
                  </a:solidFill>
                  <a:latin typeface="微软雅黑" panose="020B0503020204020204" charset="-122"/>
                  <a:ea typeface="微软雅黑" panose="020B0503020204020204" charset="-122"/>
                </a:rPr>
                <a:t>评估阶段</a:t>
              </a:r>
            </a:p>
          </p:txBody>
        </p:sp>
      </p:grpSp>
      <p:grpSp>
        <p:nvGrpSpPr>
          <p:cNvPr id="73" name="组合 40"/>
          <p:cNvGrpSpPr/>
          <p:nvPr/>
        </p:nvGrpSpPr>
        <p:grpSpPr bwMode="auto">
          <a:xfrm>
            <a:off x="2358525" y="2797175"/>
            <a:ext cx="1701613" cy="1524290"/>
            <a:chOff x="1214414" y="2786058"/>
            <a:chExt cx="1935848" cy="1751017"/>
          </a:xfrm>
        </p:grpSpPr>
        <p:grpSp>
          <p:nvGrpSpPr>
            <p:cNvPr id="74" name="Group 6"/>
            <p:cNvGrpSpPr/>
            <p:nvPr/>
          </p:nvGrpSpPr>
          <p:grpSpPr bwMode="auto">
            <a:xfrm>
              <a:off x="1295400" y="2786058"/>
              <a:ext cx="1753450" cy="1751017"/>
              <a:chOff x="1823" y="2371"/>
              <a:chExt cx="1801" cy="1801"/>
            </a:xfrm>
          </p:grpSpPr>
          <p:sp>
            <p:nvSpPr>
              <p:cNvPr id="76" name="Oval 7"/>
              <p:cNvSpPr>
                <a:spLocks noChangeArrowheads="1"/>
              </p:cNvSpPr>
              <p:nvPr/>
            </p:nvSpPr>
            <p:spPr bwMode="auto">
              <a:xfrm>
                <a:off x="1823" y="2371"/>
                <a:ext cx="1801" cy="1801"/>
              </a:xfrm>
              <a:prstGeom prst="ellipse">
                <a:avLst/>
              </a:prstGeom>
              <a:solidFill>
                <a:srgbClr val="D8D8D8">
                  <a:alpha val="48000"/>
                </a:srgb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2000">
                  <a:latin typeface="微软雅黑" panose="020B0503020204020204" charset="-122"/>
                  <a:ea typeface="微软雅黑" panose="020B0503020204020204" charset="-122"/>
                </a:endParaRPr>
              </a:p>
            </p:txBody>
          </p:sp>
          <p:sp>
            <p:nvSpPr>
              <p:cNvPr id="77" name="Oval 8"/>
              <p:cNvSpPr>
                <a:spLocks noChangeArrowheads="1"/>
              </p:cNvSpPr>
              <p:nvPr/>
            </p:nvSpPr>
            <p:spPr bwMode="auto">
              <a:xfrm>
                <a:off x="1946" y="2493"/>
                <a:ext cx="1556" cy="1556"/>
              </a:xfrm>
              <a:prstGeom prst="ellipse">
                <a:avLst/>
              </a:prstGeom>
              <a:solidFill>
                <a:srgbClr val="0070C0"/>
              </a:solidFill>
              <a:ln w="38100">
                <a:solidFill>
                  <a:srgbClr val="FFFFFF"/>
                </a:solidFill>
                <a:round/>
              </a:ln>
            </p:spPr>
            <p:txBody>
              <a:bodyPr/>
              <a:lstStyle/>
              <a:p>
                <a:endParaRPr lang="zh-CN" altLang="en-US" sz="2000">
                  <a:latin typeface="微软雅黑" panose="020B0503020204020204" charset="-122"/>
                  <a:ea typeface="微软雅黑" panose="020B0503020204020204" charset="-122"/>
                </a:endParaRPr>
              </a:p>
            </p:txBody>
          </p:sp>
        </p:grpSp>
        <p:sp>
          <p:nvSpPr>
            <p:cNvPr id="75" name="Text Box 9"/>
            <p:cNvSpPr txBox="1">
              <a:spLocks noChangeArrowheads="1"/>
            </p:cNvSpPr>
            <p:nvPr/>
          </p:nvSpPr>
          <p:spPr bwMode="auto">
            <a:xfrm>
              <a:off x="1214414" y="3394068"/>
              <a:ext cx="1935848" cy="620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2000" b="1" dirty="0">
                  <a:solidFill>
                    <a:srgbClr val="FFFF00"/>
                  </a:solidFill>
                  <a:latin typeface="微软雅黑" panose="020B0503020204020204" charset="-122"/>
                  <a:ea typeface="微软雅黑" panose="020B0503020204020204" charset="-122"/>
                </a:rPr>
                <a:t>准备阶段</a:t>
              </a:r>
            </a:p>
          </p:txBody>
        </p:sp>
      </p:grpSp>
      <p:sp>
        <p:nvSpPr>
          <p:cNvPr id="78" name="矩形标注 77"/>
          <p:cNvSpPr/>
          <p:nvPr/>
        </p:nvSpPr>
        <p:spPr>
          <a:xfrm>
            <a:off x="4354027" y="4500408"/>
            <a:ext cx="1477858" cy="45262"/>
          </a:xfrm>
          <a:prstGeom prst="wedgeRectCallout">
            <a:avLst>
              <a:gd name="adj1" fmla="val -17526"/>
              <a:gd name="adj2" fmla="val -509465"/>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79" name="矩形标注 78"/>
          <p:cNvSpPr/>
          <p:nvPr/>
        </p:nvSpPr>
        <p:spPr>
          <a:xfrm>
            <a:off x="2662869" y="2551616"/>
            <a:ext cx="1584840" cy="63499"/>
          </a:xfrm>
          <a:prstGeom prst="wedgeRectCallout">
            <a:avLst>
              <a:gd name="adj1" fmla="val -23398"/>
              <a:gd name="adj2" fmla="val 403291"/>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80" name="Rectangle 28"/>
          <p:cNvSpPr>
            <a:spLocks noChangeArrowheads="1"/>
          </p:cNvSpPr>
          <p:nvPr/>
        </p:nvSpPr>
        <p:spPr bwMode="auto">
          <a:xfrm>
            <a:off x="3724275" y="4509770"/>
            <a:ext cx="2440305" cy="138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这一阶段的主要任务就是要在充分掌握信息的基础上,选择有效的预测方法,对企业在未来某一时期的人力资源供给和需求做出预测。</a:t>
            </a:r>
          </a:p>
        </p:txBody>
      </p:sp>
      <p:sp>
        <p:nvSpPr>
          <p:cNvPr id="81" name="Rectangle 28"/>
          <p:cNvSpPr>
            <a:spLocks noChangeArrowheads="1"/>
          </p:cNvSpPr>
          <p:nvPr/>
        </p:nvSpPr>
        <p:spPr bwMode="auto">
          <a:xfrm>
            <a:off x="1264920" y="841375"/>
            <a:ext cx="3889375" cy="164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(一)外部环境的信息：一是经营环境的信息,如社会的政治、经济、文化以及法律环境等,二是直接影响人力资源供给和需求的信息</a:t>
            </a:r>
          </a:p>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(二)内部环境的信息：一是组织环境的信息;二是管理环境的信息</a:t>
            </a:r>
          </a:p>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(三)现有人力资源的信息</a:t>
            </a:r>
          </a:p>
        </p:txBody>
      </p:sp>
      <p:sp>
        <p:nvSpPr>
          <p:cNvPr id="82" name="矩形标注 81"/>
          <p:cNvSpPr/>
          <p:nvPr/>
        </p:nvSpPr>
        <p:spPr>
          <a:xfrm>
            <a:off x="5975237" y="2551616"/>
            <a:ext cx="1584840" cy="63499"/>
          </a:xfrm>
          <a:prstGeom prst="wedgeRectCallout">
            <a:avLst>
              <a:gd name="adj1" fmla="val -23398"/>
              <a:gd name="adj2" fmla="val 403291"/>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83" name="Rectangle 28"/>
          <p:cNvSpPr>
            <a:spLocks noChangeArrowheads="1"/>
          </p:cNvSpPr>
          <p:nvPr/>
        </p:nvSpPr>
        <p:spPr bwMode="auto">
          <a:xfrm>
            <a:off x="5634990" y="847725"/>
            <a:ext cx="2426335" cy="138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在做出供给和需求预测以后,就要根据两者之间的比较结果,通过人力资源的总体规划和业务规划,制定并实施平衡供需的措施。</a:t>
            </a:r>
          </a:p>
        </p:txBody>
      </p:sp>
      <p:sp>
        <p:nvSpPr>
          <p:cNvPr id="84" name="矩形标注 83"/>
          <p:cNvSpPr/>
          <p:nvPr/>
        </p:nvSpPr>
        <p:spPr>
          <a:xfrm>
            <a:off x="7810411" y="4500408"/>
            <a:ext cx="1477858" cy="45262"/>
          </a:xfrm>
          <a:prstGeom prst="wedgeRectCallout">
            <a:avLst>
              <a:gd name="adj1" fmla="val -17526"/>
              <a:gd name="adj2" fmla="val -509465"/>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C00000"/>
              </a:solidFill>
            </a:endParaRPr>
          </a:p>
        </p:txBody>
      </p:sp>
      <p:sp>
        <p:nvSpPr>
          <p:cNvPr id="85" name="Rectangle 28"/>
          <p:cNvSpPr>
            <a:spLocks noChangeArrowheads="1"/>
          </p:cNvSpPr>
          <p:nvPr/>
        </p:nvSpPr>
        <p:spPr bwMode="auto">
          <a:xfrm>
            <a:off x="7026910" y="4509770"/>
            <a:ext cx="3641090" cy="2158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人力资源规划的评估包括两层含义:</a:t>
            </a:r>
          </a:p>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一是在实施的过程中,要随时根据内外部环境的变化来修正供给和需求的预测结果,并对平衡供需的措施做出调整;</a:t>
            </a:r>
          </a:p>
          <a:p>
            <a:pPr>
              <a:lnSpc>
                <a:spcPct val="120000"/>
              </a:lnSpc>
            </a:pPr>
            <a:r>
              <a:rPr lang="zh-CN" altLang="en-US" sz="1400" dirty="0">
                <a:solidFill>
                  <a:schemeClr val="tx1">
                    <a:lumMod val="95000"/>
                    <a:lumOff val="5000"/>
                  </a:schemeClr>
                </a:solidFill>
                <a:latin typeface="微软雅黑" panose="020B0503020204020204" charset="-122"/>
                <a:ea typeface="微软雅黑" panose="020B0503020204020204" charset="-122"/>
              </a:rPr>
              <a:t>二是要对预测的结果以及制定的措施进行评估,对预测的准确性和措施的有效性做出衡量,找出其中存在的问题以及有益的经验,为以后的规划提供借鉴和帮助。</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500"/>
                                        <p:tgtEl>
                                          <p:spTgt spid="57"/>
                                        </p:tgtEl>
                                      </p:cBhvr>
                                    </p:animEffect>
                                  </p:childTnLst>
                                </p:cTn>
                              </p:par>
                            </p:childTnLst>
                          </p:cTn>
                        </p:par>
                        <p:par>
                          <p:cTn id="8" fill="hold">
                            <p:stCondLst>
                              <p:cond delay="500"/>
                            </p:stCondLst>
                            <p:childTnLst>
                              <p:par>
                                <p:cTn id="9" presetID="15" presetClass="entr" presetSubtype="0" fill="hold" nodeType="afterEffect">
                                  <p:stCondLst>
                                    <p:cond delay="0"/>
                                  </p:stCondLst>
                                  <p:childTnLst>
                                    <p:set>
                                      <p:cBhvr>
                                        <p:cTn id="10" dur="1" fill="hold">
                                          <p:stCondLst>
                                            <p:cond delay="0"/>
                                          </p:stCondLst>
                                        </p:cTn>
                                        <p:tgtEl>
                                          <p:spTgt spid="73"/>
                                        </p:tgtEl>
                                        <p:attrNameLst>
                                          <p:attrName>style.visibility</p:attrName>
                                        </p:attrNameLst>
                                      </p:cBhvr>
                                      <p:to>
                                        <p:strVal val="visible"/>
                                      </p:to>
                                    </p:set>
                                    <p:anim calcmode="lin" valueType="num">
                                      <p:cBhvr>
                                        <p:cTn id="11" dur="1000" fill="hold"/>
                                        <p:tgtEl>
                                          <p:spTgt spid="73"/>
                                        </p:tgtEl>
                                        <p:attrNameLst>
                                          <p:attrName>ppt_w</p:attrName>
                                        </p:attrNameLst>
                                      </p:cBhvr>
                                      <p:tavLst>
                                        <p:tav tm="0">
                                          <p:val>
                                            <p:fltVal val="0"/>
                                          </p:val>
                                        </p:tav>
                                        <p:tav tm="100000">
                                          <p:val>
                                            <p:strVal val="#ppt_w"/>
                                          </p:val>
                                        </p:tav>
                                      </p:tavLst>
                                    </p:anim>
                                    <p:anim calcmode="lin" valueType="num">
                                      <p:cBhvr>
                                        <p:cTn id="12" dur="1000" fill="hold"/>
                                        <p:tgtEl>
                                          <p:spTgt spid="73"/>
                                        </p:tgtEl>
                                        <p:attrNameLst>
                                          <p:attrName>ppt_h</p:attrName>
                                        </p:attrNameLst>
                                      </p:cBhvr>
                                      <p:tavLst>
                                        <p:tav tm="0">
                                          <p:val>
                                            <p:fltVal val="0"/>
                                          </p:val>
                                        </p:tav>
                                        <p:tav tm="100000">
                                          <p:val>
                                            <p:strVal val="#ppt_h"/>
                                          </p:val>
                                        </p:tav>
                                      </p:tavLst>
                                    </p:anim>
                                    <p:anim calcmode="lin" valueType="num">
                                      <p:cBhvr>
                                        <p:cTn id="13" dur="1000" fill="hold"/>
                                        <p:tgtEl>
                                          <p:spTgt spid="73"/>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73"/>
                                        </p:tgtEl>
                                        <p:attrNameLst>
                                          <p:attrName>ppt_y</p:attrName>
                                        </p:attrNameLst>
                                      </p:cBhvr>
                                      <p:tavLst>
                                        <p:tav tm="0" fmla="#ppt_y+(sin(-2*pi*(1-$))*-#ppt_x+cos(-2*pi*(1-$))*(1-#ppt_y))*(1-$)">
                                          <p:val>
                                            <p:fltVal val="0"/>
                                          </p:val>
                                        </p:tav>
                                        <p:tav tm="100000">
                                          <p:val>
                                            <p:fltVal val="1"/>
                                          </p:val>
                                        </p:tav>
                                      </p:tavLst>
                                    </p:anim>
                                  </p:childTnLst>
                                </p:cTn>
                              </p:par>
                              <p:par>
                                <p:cTn id="15" presetID="15" presetClass="entr" presetSubtype="0" fill="hold" nodeType="withEffect">
                                  <p:stCondLst>
                                    <p:cond delay="250"/>
                                  </p:stCondLst>
                                  <p:childTnLst>
                                    <p:set>
                                      <p:cBhvr>
                                        <p:cTn id="16" dur="1" fill="hold">
                                          <p:stCondLst>
                                            <p:cond delay="0"/>
                                          </p:stCondLst>
                                        </p:cTn>
                                        <p:tgtEl>
                                          <p:spTgt spid="58"/>
                                        </p:tgtEl>
                                        <p:attrNameLst>
                                          <p:attrName>style.visibility</p:attrName>
                                        </p:attrNameLst>
                                      </p:cBhvr>
                                      <p:to>
                                        <p:strVal val="visible"/>
                                      </p:to>
                                    </p:set>
                                    <p:anim calcmode="lin" valueType="num">
                                      <p:cBhvr>
                                        <p:cTn id="17" dur="1000" fill="hold"/>
                                        <p:tgtEl>
                                          <p:spTgt spid="58"/>
                                        </p:tgtEl>
                                        <p:attrNameLst>
                                          <p:attrName>ppt_w</p:attrName>
                                        </p:attrNameLst>
                                      </p:cBhvr>
                                      <p:tavLst>
                                        <p:tav tm="0">
                                          <p:val>
                                            <p:fltVal val="0"/>
                                          </p:val>
                                        </p:tav>
                                        <p:tav tm="100000">
                                          <p:val>
                                            <p:strVal val="#ppt_w"/>
                                          </p:val>
                                        </p:tav>
                                      </p:tavLst>
                                    </p:anim>
                                    <p:anim calcmode="lin" valueType="num">
                                      <p:cBhvr>
                                        <p:cTn id="18" dur="1000" fill="hold"/>
                                        <p:tgtEl>
                                          <p:spTgt spid="58"/>
                                        </p:tgtEl>
                                        <p:attrNameLst>
                                          <p:attrName>ppt_h</p:attrName>
                                        </p:attrNameLst>
                                      </p:cBhvr>
                                      <p:tavLst>
                                        <p:tav tm="0">
                                          <p:val>
                                            <p:fltVal val="0"/>
                                          </p:val>
                                        </p:tav>
                                        <p:tav tm="100000">
                                          <p:val>
                                            <p:strVal val="#ppt_h"/>
                                          </p:val>
                                        </p:tav>
                                      </p:tavLst>
                                    </p:anim>
                                    <p:anim calcmode="lin" valueType="num">
                                      <p:cBhvr>
                                        <p:cTn id="19" dur="1000" fill="hold"/>
                                        <p:tgtEl>
                                          <p:spTgt spid="5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58"/>
                                        </p:tgtEl>
                                        <p:attrNameLst>
                                          <p:attrName>ppt_y</p:attrName>
                                        </p:attrNameLst>
                                      </p:cBhvr>
                                      <p:tavLst>
                                        <p:tav tm="0" fmla="#ppt_y+(sin(-2*pi*(1-$))*-#ppt_x+cos(-2*pi*(1-$))*(1-#ppt_y))*(1-$)">
                                          <p:val>
                                            <p:fltVal val="0"/>
                                          </p:val>
                                        </p:tav>
                                        <p:tav tm="100000">
                                          <p:val>
                                            <p:fltVal val="1"/>
                                          </p:val>
                                        </p:tav>
                                      </p:tavLst>
                                    </p:anim>
                                  </p:childTnLst>
                                </p:cTn>
                              </p:par>
                              <p:par>
                                <p:cTn id="21" presetID="15" presetClass="entr" presetSubtype="0" fill="hold" nodeType="withEffect">
                                  <p:stCondLst>
                                    <p:cond delay="500"/>
                                  </p:stCondLst>
                                  <p:childTnLst>
                                    <p:set>
                                      <p:cBhvr>
                                        <p:cTn id="22" dur="1" fill="hold">
                                          <p:stCondLst>
                                            <p:cond delay="0"/>
                                          </p:stCondLst>
                                        </p:cTn>
                                        <p:tgtEl>
                                          <p:spTgt spid="63"/>
                                        </p:tgtEl>
                                        <p:attrNameLst>
                                          <p:attrName>style.visibility</p:attrName>
                                        </p:attrNameLst>
                                      </p:cBhvr>
                                      <p:to>
                                        <p:strVal val="visible"/>
                                      </p:to>
                                    </p:set>
                                    <p:anim calcmode="lin" valueType="num">
                                      <p:cBhvr>
                                        <p:cTn id="23" dur="1000" fill="hold"/>
                                        <p:tgtEl>
                                          <p:spTgt spid="63"/>
                                        </p:tgtEl>
                                        <p:attrNameLst>
                                          <p:attrName>ppt_w</p:attrName>
                                        </p:attrNameLst>
                                      </p:cBhvr>
                                      <p:tavLst>
                                        <p:tav tm="0">
                                          <p:val>
                                            <p:fltVal val="0"/>
                                          </p:val>
                                        </p:tav>
                                        <p:tav tm="100000">
                                          <p:val>
                                            <p:strVal val="#ppt_w"/>
                                          </p:val>
                                        </p:tav>
                                      </p:tavLst>
                                    </p:anim>
                                    <p:anim calcmode="lin" valueType="num">
                                      <p:cBhvr>
                                        <p:cTn id="24" dur="1000" fill="hold"/>
                                        <p:tgtEl>
                                          <p:spTgt spid="63"/>
                                        </p:tgtEl>
                                        <p:attrNameLst>
                                          <p:attrName>ppt_h</p:attrName>
                                        </p:attrNameLst>
                                      </p:cBhvr>
                                      <p:tavLst>
                                        <p:tav tm="0">
                                          <p:val>
                                            <p:fltVal val="0"/>
                                          </p:val>
                                        </p:tav>
                                        <p:tav tm="100000">
                                          <p:val>
                                            <p:strVal val="#ppt_h"/>
                                          </p:val>
                                        </p:tav>
                                      </p:tavLst>
                                    </p:anim>
                                    <p:anim calcmode="lin" valueType="num">
                                      <p:cBhvr>
                                        <p:cTn id="25" dur="1000" fill="hold"/>
                                        <p:tgtEl>
                                          <p:spTgt spid="63"/>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63"/>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nodeType="withEffect">
                                  <p:stCondLst>
                                    <p:cond delay="750"/>
                                  </p:stCondLst>
                                  <p:childTnLst>
                                    <p:set>
                                      <p:cBhvr>
                                        <p:cTn id="28" dur="1" fill="hold">
                                          <p:stCondLst>
                                            <p:cond delay="0"/>
                                          </p:stCondLst>
                                        </p:cTn>
                                        <p:tgtEl>
                                          <p:spTgt spid="68"/>
                                        </p:tgtEl>
                                        <p:attrNameLst>
                                          <p:attrName>style.visibility</p:attrName>
                                        </p:attrNameLst>
                                      </p:cBhvr>
                                      <p:to>
                                        <p:strVal val="visible"/>
                                      </p:to>
                                    </p:set>
                                    <p:anim calcmode="lin" valueType="num">
                                      <p:cBhvr>
                                        <p:cTn id="29" dur="1000" fill="hold"/>
                                        <p:tgtEl>
                                          <p:spTgt spid="68"/>
                                        </p:tgtEl>
                                        <p:attrNameLst>
                                          <p:attrName>ppt_w</p:attrName>
                                        </p:attrNameLst>
                                      </p:cBhvr>
                                      <p:tavLst>
                                        <p:tav tm="0">
                                          <p:val>
                                            <p:fltVal val="0"/>
                                          </p:val>
                                        </p:tav>
                                        <p:tav tm="100000">
                                          <p:val>
                                            <p:strVal val="#ppt_w"/>
                                          </p:val>
                                        </p:tav>
                                      </p:tavLst>
                                    </p:anim>
                                    <p:anim calcmode="lin" valueType="num">
                                      <p:cBhvr>
                                        <p:cTn id="30" dur="1000" fill="hold"/>
                                        <p:tgtEl>
                                          <p:spTgt spid="68"/>
                                        </p:tgtEl>
                                        <p:attrNameLst>
                                          <p:attrName>ppt_h</p:attrName>
                                        </p:attrNameLst>
                                      </p:cBhvr>
                                      <p:tavLst>
                                        <p:tav tm="0">
                                          <p:val>
                                            <p:fltVal val="0"/>
                                          </p:val>
                                        </p:tav>
                                        <p:tav tm="100000">
                                          <p:val>
                                            <p:strVal val="#ppt_h"/>
                                          </p:val>
                                        </p:tav>
                                      </p:tavLst>
                                    </p:anim>
                                    <p:anim calcmode="lin" valueType="num">
                                      <p:cBhvr>
                                        <p:cTn id="31" dur="1000" fill="hold"/>
                                        <p:tgtEl>
                                          <p:spTgt spid="68"/>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68"/>
                                        </p:tgtEl>
                                        <p:attrNameLst>
                                          <p:attrName>ppt_y</p:attrName>
                                        </p:attrNameLst>
                                      </p:cBhvr>
                                      <p:tavLst>
                                        <p:tav tm="0" fmla="#ppt_y+(sin(-2*pi*(1-$))*-#ppt_x+cos(-2*pi*(1-$))*(1-#ppt_y))*(1-$)">
                                          <p:val>
                                            <p:fltVal val="0"/>
                                          </p:val>
                                        </p:tav>
                                        <p:tav tm="100000">
                                          <p:val>
                                            <p:fltVal val="1"/>
                                          </p:val>
                                        </p:tav>
                                      </p:tavLst>
                                    </p:anim>
                                  </p:childTnLst>
                                </p:cTn>
                              </p:par>
                            </p:childTnLst>
                          </p:cTn>
                        </p:par>
                        <p:par>
                          <p:cTn id="33" fill="hold">
                            <p:stCondLst>
                              <p:cond delay="1500"/>
                            </p:stCondLst>
                            <p:childTnLst>
                              <p:par>
                                <p:cTn id="34" presetID="2" presetClass="entr" presetSubtype="1" fill="hold" grpId="0" nodeType="afterEffect">
                                  <p:stCondLst>
                                    <p:cond delay="0"/>
                                  </p:stCondLst>
                                  <p:childTnLst>
                                    <p:set>
                                      <p:cBhvr>
                                        <p:cTn id="35" dur="1" fill="hold">
                                          <p:stCondLst>
                                            <p:cond delay="0"/>
                                          </p:stCondLst>
                                        </p:cTn>
                                        <p:tgtEl>
                                          <p:spTgt spid="79"/>
                                        </p:tgtEl>
                                        <p:attrNameLst>
                                          <p:attrName>style.visibility</p:attrName>
                                        </p:attrNameLst>
                                      </p:cBhvr>
                                      <p:to>
                                        <p:strVal val="visible"/>
                                      </p:to>
                                    </p:set>
                                    <p:anim calcmode="lin" valueType="num">
                                      <p:cBhvr additive="base">
                                        <p:cTn id="36" dur="500" fill="hold"/>
                                        <p:tgtEl>
                                          <p:spTgt spid="79"/>
                                        </p:tgtEl>
                                        <p:attrNameLst>
                                          <p:attrName>ppt_x</p:attrName>
                                        </p:attrNameLst>
                                      </p:cBhvr>
                                      <p:tavLst>
                                        <p:tav tm="0">
                                          <p:val>
                                            <p:strVal val="#ppt_x"/>
                                          </p:val>
                                        </p:tav>
                                        <p:tav tm="100000">
                                          <p:val>
                                            <p:strVal val="#ppt_x"/>
                                          </p:val>
                                        </p:tav>
                                      </p:tavLst>
                                    </p:anim>
                                    <p:anim calcmode="lin" valueType="num">
                                      <p:cBhvr additive="base">
                                        <p:cTn id="37" dur="500" fill="hold"/>
                                        <p:tgtEl>
                                          <p:spTgt spid="79"/>
                                        </p:tgtEl>
                                        <p:attrNameLst>
                                          <p:attrName>ppt_y</p:attrName>
                                        </p:attrNameLst>
                                      </p:cBhvr>
                                      <p:tavLst>
                                        <p:tav tm="0">
                                          <p:val>
                                            <p:strVal val="0-#ppt_h/2"/>
                                          </p:val>
                                        </p:tav>
                                        <p:tav tm="100000">
                                          <p:val>
                                            <p:strVal val="#ppt_y"/>
                                          </p:val>
                                        </p:tav>
                                      </p:tavLst>
                                    </p:anim>
                                  </p:childTnLst>
                                </p:cTn>
                              </p:par>
                            </p:childTnLst>
                          </p:cTn>
                        </p:par>
                        <p:par>
                          <p:cTn id="38" fill="hold">
                            <p:stCondLst>
                              <p:cond delay="2000"/>
                            </p:stCondLst>
                            <p:childTnLst>
                              <p:par>
                                <p:cTn id="39" presetID="32" presetClass="emph" presetSubtype="0" fill="hold" grpId="1" nodeType="afterEffect">
                                  <p:stCondLst>
                                    <p:cond delay="0"/>
                                  </p:stCondLst>
                                  <p:childTnLst>
                                    <p:animRot by="120000">
                                      <p:cBhvr>
                                        <p:cTn id="40" dur="50" fill="hold">
                                          <p:stCondLst>
                                            <p:cond delay="0"/>
                                          </p:stCondLst>
                                        </p:cTn>
                                        <p:tgtEl>
                                          <p:spTgt spid="79"/>
                                        </p:tgtEl>
                                        <p:attrNameLst>
                                          <p:attrName>r</p:attrName>
                                        </p:attrNameLst>
                                      </p:cBhvr>
                                    </p:animRot>
                                    <p:animRot by="-240000">
                                      <p:cBhvr>
                                        <p:cTn id="41" dur="100" fill="hold">
                                          <p:stCondLst>
                                            <p:cond delay="100"/>
                                          </p:stCondLst>
                                        </p:cTn>
                                        <p:tgtEl>
                                          <p:spTgt spid="79"/>
                                        </p:tgtEl>
                                        <p:attrNameLst>
                                          <p:attrName>r</p:attrName>
                                        </p:attrNameLst>
                                      </p:cBhvr>
                                    </p:animRot>
                                    <p:animRot by="240000">
                                      <p:cBhvr>
                                        <p:cTn id="42" dur="100" fill="hold">
                                          <p:stCondLst>
                                            <p:cond delay="200"/>
                                          </p:stCondLst>
                                        </p:cTn>
                                        <p:tgtEl>
                                          <p:spTgt spid="79"/>
                                        </p:tgtEl>
                                        <p:attrNameLst>
                                          <p:attrName>r</p:attrName>
                                        </p:attrNameLst>
                                      </p:cBhvr>
                                    </p:animRot>
                                    <p:animRot by="-240000">
                                      <p:cBhvr>
                                        <p:cTn id="43" dur="100" fill="hold">
                                          <p:stCondLst>
                                            <p:cond delay="300"/>
                                          </p:stCondLst>
                                        </p:cTn>
                                        <p:tgtEl>
                                          <p:spTgt spid="79"/>
                                        </p:tgtEl>
                                        <p:attrNameLst>
                                          <p:attrName>r</p:attrName>
                                        </p:attrNameLst>
                                      </p:cBhvr>
                                    </p:animRot>
                                    <p:animRot by="120000">
                                      <p:cBhvr>
                                        <p:cTn id="44" dur="100" fill="hold">
                                          <p:stCondLst>
                                            <p:cond delay="400"/>
                                          </p:stCondLst>
                                        </p:cTn>
                                        <p:tgtEl>
                                          <p:spTgt spid="79"/>
                                        </p:tgtEl>
                                        <p:attrNameLst>
                                          <p:attrName>r</p:attrName>
                                        </p:attrNameLst>
                                      </p:cBhvr>
                                    </p:animRot>
                                  </p:childTnLst>
                                </p:cTn>
                              </p:par>
                            </p:childTnLst>
                          </p:cTn>
                        </p:par>
                        <p:par>
                          <p:cTn id="45" fill="hold">
                            <p:stCondLst>
                              <p:cond delay="2500"/>
                            </p:stCondLst>
                            <p:childTnLst>
                              <p:par>
                                <p:cTn id="46" presetID="18" presetClass="entr" presetSubtype="9" fill="hold" grpId="0" nodeType="after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strips(upLeft)">
                                      <p:cBhvr>
                                        <p:cTn id="48" dur="500"/>
                                        <p:tgtEl>
                                          <p:spTgt spid="81"/>
                                        </p:tgtEl>
                                      </p:cBhvr>
                                    </p:animEffect>
                                  </p:childTnLst>
                                </p:cTn>
                              </p:par>
                            </p:childTnLst>
                          </p:cTn>
                        </p:par>
                        <p:par>
                          <p:cTn id="49" fill="hold">
                            <p:stCondLst>
                              <p:cond delay="3000"/>
                            </p:stCondLst>
                            <p:childTnLst>
                              <p:par>
                                <p:cTn id="50" presetID="2" presetClass="entr" presetSubtype="4" fill="hold" grpId="0" nodeType="after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additive="base">
                                        <p:cTn id="52" dur="500" fill="hold"/>
                                        <p:tgtEl>
                                          <p:spTgt spid="78"/>
                                        </p:tgtEl>
                                        <p:attrNameLst>
                                          <p:attrName>ppt_x</p:attrName>
                                        </p:attrNameLst>
                                      </p:cBhvr>
                                      <p:tavLst>
                                        <p:tav tm="0">
                                          <p:val>
                                            <p:strVal val="#ppt_x"/>
                                          </p:val>
                                        </p:tav>
                                        <p:tav tm="100000">
                                          <p:val>
                                            <p:strVal val="#ppt_x"/>
                                          </p:val>
                                        </p:tav>
                                      </p:tavLst>
                                    </p:anim>
                                    <p:anim calcmode="lin" valueType="num">
                                      <p:cBhvr additive="base">
                                        <p:cTn id="53" dur="500" fill="hold"/>
                                        <p:tgtEl>
                                          <p:spTgt spid="78"/>
                                        </p:tgtEl>
                                        <p:attrNameLst>
                                          <p:attrName>ppt_y</p:attrName>
                                        </p:attrNameLst>
                                      </p:cBhvr>
                                      <p:tavLst>
                                        <p:tav tm="0">
                                          <p:val>
                                            <p:strVal val="1+#ppt_h/2"/>
                                          </p:val>
                                        </p:tav>
                                        <p:tav tm="100000">
                                          <p:val>
                                            <p:strVal val="#ppt_y"/>
                                          </p:val>
                                        </p:tav>
                                      </p:tavLst>
                                    </p:anim>
                                  </p:childTnLst>
                                </p:cTn>
                              </p:par>
                            </p:childTnLst>
                          </p:cTn>
                        </p:par>
                        <p:par>
                          <p:cTn id="54" fill="hold">
                            <p:stCondLst>
                              <p:cond delay="3500"/>
                            </p:stCondLst>
                            <p:childTnLst>
                              <p:par>
                                <p:cTn id="55" presetID="32" presetClass="emph" presetSubtype="0" fill="hold" grpId="1" nodeType="afterEffect">
                                  <p:stCondLst>
                                    <p:cond delay="0"/>
                                  </p:stCondLst>
                                  <p:childTnLst>
                                    <p:animRot by="120000">
                                      <p:cBhvr>
                                        <p:cTn id="56" dur="50" fill="hold">
                                          <p:stCondLst>
                                            <p:cond delay="0"/>
                                          </p:stCondLst>
                                        </p:cTn>
                                        <p:tgtEl>
                                          <p:spTgt spid="78"/>
                                        </p:tgtEl>
                                        <p:attrNameLst>
                                          <p:attrName>r</p:attrName>
                                        </p:attrNameLst>
                                      </p:cBhvr>
                                    </p:animRot>
                                    <p:animRot by="-240000">
                                      <p:cBhvr>
                                        <p:cTn id="57" dur="100" fill="hold">
                                          <p:stCondLst>
                                            <p:cond delay="100"/>
                                          </p:stCondLst>
                                        </p:cTn>
                                        <p:tgtEl>
                                          <p:spTgt spid="78"/>
                                        </p:tgtEl>
                                        <p:attrNameLst>
                                          <p:attrName>r</p:attrName>
                                        </p:attrNameLst>
                                      </p:cBhvr>
                                    </p:animRot>
                                    <p:animRot by="240000">
                                      <p:cBhvr>
                                        <p:cTn id="58" dur="100" fill="hold">
                                          <p:stCondLst>
                                            <p:cond delay="200"/>
                                          </p:stCondLst>
                                        </p:cTn>
                                        <p:tgtEl>
                                          <p:spTgt spid="78"/>
                                        </p:tgtEl>
                                        <p:attrNameLst>
                                          <p:attrName>r</p:attrName>
                                        </p:attrNameLst>
                                      </p:cBhvr>
                                    </p:animRot>
                                    <p:animRot by="-240000">
                                      <p:cBhvr>
                                        <p:cTn id="59" dur="100" fill="hold">
                                          <p:stCondLst>
                                            <p:cond delay="300"/>
                                          </p:stCondLst>
                                        </p:cTn>
                                        <p:tgtEl>
                                          <p:spTgt spid="78"/>
                                        </p:tgtEl>
                                        <p:attrNameLst>
                                          <p:attrName>r</p:attrName>
                                        </p:attrNameLst>
                                      </p:cBhvr>
                                    </p:animRot>
                                    <p:animRot by="120000">
                                      <p:cBhvr>
                                        <p:cTn id="60" dur="100" fill="hold">
                                          <p:stCondLst>
                                            <p:cond delay="400"/>
                                          </p:stCondLst>
                                        </p:cTn>
                                        <p:tgtEl>
                                          <p:spTgt spid="78"/>
                                        </p:tgtEl>
                                        <p:attrNameLst>
                                          <p:attrName>r</p:attrName>
                                        </p:attrNameLst>
                                      </p:cBhvr>
                                    </p:animRot>
                                  </p:childTnLst>
                                </p:cTn>
                              </p:par>
                            </p:childTnLst>
                          </p:cTn>
                        </p:par>
                        <p:par>
                          <p:cTn id="61" fill="hold">
                            <p:stCondLst>
                              <p:cond delay="4000"/>
                            </p:stCondLst>
                            <p:childTnLst>
                              <p:par>
                                <p:cTn id="62" presetID="18" presetClass="entr" presetSubtype="9" fill="hold" grpId="0" nodeType="afterEffect">
                                  <p:stCondLst>
                                    <p:cond delay="0"/>
                                  </p:stCondLst>
                                  <p:childTnLst>
                                    <p:set>
                                      <p:cBhvr>
                                        <p:cTn id="63" dur="1" fill="hold">
                                          <p:stCondLst>
                                            <p:cond delay="0"/>
                                          </p:stCondLst>
                                        </p:cTn>
                                        <p:tgtEl>
                                          <p:spTgt spid="80"/>
                                        </p:tgtEl>
                                        <p:attrNameLst>
                                          <p:attrName>style.visibility</p:attrName>
                                        </p:attrNameLst>
                                      </p:cBhvr>
                                      <p:to>
                                        <p:strVal val="visible"/>
                                      </p:to>
                                    </p:set>
                                    <p:animEffect transition="in" filter="strips(upLeft)">
                                      <p:cBhvr>
                                        <p:cTn id="64" dur="500"/>
                                        <p:tgtEl>
                                          <p:spTgt spid="80"/>
                                        </p:tgtEl>
                                      </p:cBhvr>
                                    </p:animEffect>
                                  </p:childTnLst>
                                </p:cTn>
                              </p:par>
                            </p:childTnLst>
                          </p:cTn>
                        </p:par>
                        <p:par>
                          <p:cTn id="65" fill="hold">
                            <p:stCondLst>
                              <p:cond delay="4500"/>
                            </p:stCondLst>
                            <p:childTnLst>
                              <p:par>
                                <p:cTn id="66" presetID="2" presetClass="entr" presetSubtype="1" fill="hold" grpId="0" nodeType="afterEffect">
                                  <p:stCondLst>
                                    <p:cond delay="0"/>
                                  </p:stCondLst>
                                  <p:childTnLst>
                                    <p:set>
                                      <p:cBhvr>
                                        <p:cTn id="67" dur="1" fill="hold">
                                          <p:stCondLst>
                                            <p:cond delay="0"/>
                                          </p:stCondLst>
                                        </p:cTn>
                                        <p:tgtEl>
                                          <p:spTgt spid="82"/>
                                        </p:tgtEl>
                                        <p:attrNameLst>
                                          <p:attrName>style.visibility</p:attrName>
                                        </p:attrNameLst>
                                      </p:cBhvr>
                                      <p:to>
                                        <p:strVal val="visible"/>
                                      </p:to>
                                    </p:set>
                                    <p:anim calcmode="lin" valueType="num">
                                      <p:cBhvr additive="base">
                                        <p:cTn id="68" dur="500" fill="hold"/>
                                        <p:tgtEl>
                                          <p:spTgt spid="82"/>
                                        </p:tgtEl>
                                        <p:attrNameLst>
                                          <p:attrName>ppt_x</p:attrName>
                                        </p:attrNameLst>
                                      </p:cBhvr>
                                      <p:tavLst>
                                        <p:tav tm="0">
                                          <p:val>
                                            <p:strVal val="#ppt_x"/>
                                          </p:val>
                                        </p:tav>
                                        <p:tav tm="100000">
                                          <p:val>
                                            <p:strVal val="#ppt_x"/>
                                          </p:val>
                                        </p:tav>
                                      </p:tavLst>
                                    </p:anim>
                                    <p:anim calcmode="lin" valueType="num">
                                      <p:cBhvr additive="base">
                                        <p:cTn id="69" dur="500" fill="hold"/>
                                        <p:tgtEl>
                                          <p:spTgt spid="82"/>
                                        </p:tgtEl>
                                        <p:attrNameLst>
                                          <p:attrName>ppt_y</p:attrName>
                                        </p:attrNameLst>
                                      </p:cBhvr>
                                      <p:tavLst>
                                        <p:tav tm="0">
                                          <p:val>
                                            <p:strVal val="0-#ppt_h/2"/>
                                          </p:val>
                                        </p:tav>
                                        <p:tav tm="100000">
                                          <p:val>
                                            <p:strVal val="#ppt_y"/>
                                          </p:val>
                                        </p:tav>
                                      </p:tavLst>
                                    </p:anim>
                                  </p:childTnLst>
                                </p:cTn>
                              </p:par>
                            </p:childTnLst>
                          </p:cTn>
                        </p:par>
                        <p:par>
                          <p:cTn id="70" fill="hold">
                            <p:stCondLst>
                              <p:cond delay="5000"/>
                            </p:stCondLst>
                            <p:childTnLst>
                              <p:par>
                                <p:cTn id="71" presetID="32" presetClass="emph" presetSubtype="0" fill="hold" grpId="1" nodeType="afterEffect">
                                  <p:stCondLst>
                                    <p:cond delay="0"/>
                                  </p:stCondLst>
                                  <p:childTnLst>
                                    <p:animRot by="120000">
                                      <p:cBhvr>
                                        <p:cTn id="72" dur="50" fill="hold">
                                          <p:stCondLst>
                                            <p:cond delay="0"/>
                                          </p:stCondLst>
                                        </p:cTn>
                                        <p:tgtEl>
                                          <p:spTgt spid="82"/>
                                        </p:tgtEl>
                                        <p:attrNameLst>
                                          <p:attrName>r</p:attrName>
                                        </p:attrNameLst>
                                      </p:cBhvr>
                                    </p:animRot>
                                    <p:animRot by="-240000">
                                      <p:cBhvr>
                                        <p:cTn id="73" dur="100" fill="hold">
                                          <p:stCondLst>
                                            <p:cond delay="100"/>
                                          </p:stCondLst>
                                        </p:cTn>
                                        <p:tgtEl>
                                          <p:spTgt spid="82"/>
                                        </p:tgtEl>
                                        <p:attrNameLst>
                                          <p:attrName>r</p:attrName>
                                        </p:attrNameLst>
                                      </p:cBhvr>
                                    </p:animRot>
                                    <p:animRot by="240000">
                                      <p:cBhvr>
                                        <p:cTn id="74" dur="100" fill="hold">
                                          <p:stCondLst>
                                            <p:cond delay="200"/>
                                          </p:stCondLst>
                                        </p:cTn>
                                        <p:tgtEl>
                                          <p:spTgt spid="82"/>
                                        </p:tgtEl>
                                        <p:attrNameLst>
                                          <p:attrName>r</p:attrName>
                                        </p:attrNameLst>
                                      </p:cBhvr>
                                    </p:animRot>
                                    <p:animRot by="-240000">
                                      <p:cBhvr>
                                        <p:cTn id="75" dur="100" fill="hold">
                                          <p:stCondLst>
                                            <p:cond delay="300"/>
                                          </p:stCondLst>
                                        </p:cTn>
                                        <p:tgtEl>
                                          <p:spTgt spid="82"/>
                                        </p:tgtEl>
                                        <p:attrNameLst>
                                          <p:attrName>r</p:attrName>
                                        </p:attrNameLst>
                                      </p:cBhvr>
                                    </p:animRot>
                                    <p:animRot by="120000">
                                      <p:cBhvr>
                                        <p:cTn id="76" dur="100" fill="hold">
                                          <p:stCondLst>
                                            <p:cond delay="400"/>
                                          </p:stCondLst>
                                        </p:cTn>
                                        <p:tgtEl>
                                          <p:spTgt spid="82"/>
                                        </p:tgtEl>
                                        <p:attrNameLst>
                                          <p:attrName>r</p:attrName>
                                        </p:attrNameLst>
                                      </p:cBhvr>
                                    </p:animRot>
                                  </p:childTnLst>
                                </p:cTn>
                              </p:par>
                            </p:childTnLst>
                          </p:cTn>
                        </p:par>
                        <p:par>
                          <p:cTn id="77" fill="hold">
                            <p:stCondLst>
                              <p:cond delay="5500"/>
                            </p:stCondLst>
                            <p:childTnLst>
                              <p:par>
                                <p:cTn id="78" presetID="18" presetClass="entr" presetSubtype="9" fill="hold" grpId="0" nodeType="afterEffect">
                                  <p:stCondLst>
                                    <p:cond delay="0"/>
                                  </p:stCondLst>
                                  <p:childTnLst>
                                    <p:set>
                                      <p:cBhvr>
                                        <p:cTn id="79" dur="1" fill="hold">
                                          <p:stCondLst>
                                            <p:cond delay="0"/>
                                          </p:stCondLst>
                                        </p:cTn>
                                        <p:tgtEl>
                                          <p:spTgt spid="83"/>
                                        </p:tgtEl>
                                        <p:attrNameLst>
                                          <p:attrName>style.visibility</p:attrName>
                                        </p:attrNameLst>
                                      </p:cBhvr>
                                      <p:to>
                                        <p:strVal val="visible"/>
                                      </p:to>
                                    </p:set>
                                    <p:animEffect transition="in" filter="strips(upLeft)">
                                      <p:cBhvr>
                                        <p:cTn id="80" dur="500"/>
                                        <p:tgtEl>
                                          <p:spTgt spid="83"/>
                                        </p:tgtEl>
                                      </p:cBhvr>
                                    </p:animEffect>
                                  </p:childTnLst>
                                </p:cTn>
                              </p:par>
                            </p:childTnLst>
                          </p:cTn>
                        </p:par>
                        <p:par>
                          <p:cTn id="81" fill="hold">
                            <p:stCondLst>
                              <p:cond delay="6000"/>
                            </p:stCondLst>
                            <p:childTnLst>
                              <p:par>
                                <p:cTn id="82" presetID="2" presetClass="entr" presetSubtype="4" fill="hold" grpId="0" nodeType="after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additive="base">
                                        <p:cTn id="84" dur="500" fill="hold"/>
                                        <p:tgtEl>
                                          <p:spTgt spid="84"/>
                                        </p:tgtEl>
                                        <p:attrNameLst>
                                          <p:attrName>ppt_x</p:attrName>
                                        </p:attrNameLst>
                                      </p:cBhvr>
                                      <p:tavLst>
                                        <p:tav tm="0">
                                          <p:val>
                                            <p:strVal val="#ppt_x"/>
                                          </p:val>
                                        </p:tav>
                                        <p:tav tm="100000">
                                          <p:val>
                                            <p:strVal val="#ppt_x"/>
                                          </p:val>
                                        </p:tav>
                                      </p:tavLst>
                                    </p:anim>
                                    <p:anim calcmode="lin" valueType="num">
                                      <p:cBhvr additive="base">
                                        <p:cTn id="85" dur="500" fill="hold"/>
                                        <p:tgtEl>
                                          <p:spTgt spid="84"/>
                                        </p:tgtEl>
                                        <p:attrNameLst>
                                          <p:attrName>ppt_y</p:attrName>
                                        </p:attrNameLst>
                                      </p:cBhvr>
                                      <p:tavLst>
                                        <p:tav tm="0">
                                          <p:val>
                                            <p:strVal val="1+#ppt_h/2"/>
                                          </p:val>
                                        </p:tav>
                                        <p:tav tm="100000">
                                          <p:val>
                                            <p:strVal val="#ppt_y"/>
                                          </p:val>
                                        </p:tav>
                                      </p:tavLst>
                                    </p:anim>
                                  </p:childTnLst>
                                </p:cTn>
                              </p:par>
                            </p:childTnLst>
                          </p:cTn>
                        </p:par>
                        <p:par>
                          <p:cTn id="86" fill="hold">
                            <p:stCondLst>
                              <p:cond delay="6500"/>
                            </p:stCondLst>
                            <p:childTnLst>
                              <p:par>
                                <p:cTn id="87" presetID="32" presetClass="emph" presetSubtype="0" fill="hold" grpId="1" nodeType="afterEffect">
                                  <p:stCondLst>
                                    <p:cond delay="0"/>
                                  </p:stCondLst>
                                  <p:childTnLst>
                                    <p:animRot by="120000">
                                      <p:cBhvr>
                                        <p:cTn id="88" dur="50" fill="hold">
                                          <p:stCondLst>
                                            <p:cond delay="0"/>
                                          </p:stCondLst>
                                        </p:cTn>
                                        <p:tgtEl>
                                          <p:spTgt spid="84"/>
                                        </p:tgtEl>
                                        <p:attrNameLst>
                                          <p:attrName>r</p:attrName>
                                        </p:attrNameLst>
                                      </p:cBhvr>
                                    </p:animRot>
                                    <p:animRot by="-240000">
                                      <p:cBhvr>
                                        <p:cTn id="89" dur="100" fill="hold">
                                          <p:stCondLst>
                                            <p:cond delay="100"/>
                                          </p:stCondLst>
                                        </p:cTn>
                                        <p:tgtEl>
                                          <p:spTgt spid="84"/>
                                        </p:tgtEl>
                                        <p:attrNameLst>
                                          <p:attrName>r</p:attrName>
                                        </p:attrNameLst>
                                      </p:cBhvr>
                                    </p:animRot>
                                    <p:animRot by="240000">
                                      <p:cBhvr>
                                        <p:cTn id="90" dur="100" fill="hold">
                                          <p:stCondLst>
                                            <p:cond delay="200"/>
                                          </p:stCondLst>
                                        </p:cTn>
                                        <p:tgtEl>
                                          <p:spTgt spid="84"/>
                                        </p:tgtEl>
                                        <p:attrNameLst>
                                          <p:attrName>r</p:attrName>
                                        </p:attrNameLst>
                                      </p:cBhvr>
                                    </p:animRot>
                                    <p:animRot by="-240000">
                                      <p:cBhvr>
                                        <p:cTn id="91" dur="100" fill="hold">
                                          <p:stCondLst>
                                            <p:cond delay="300"/>
                                          </p:stCondLst>
                                        </p:cTn>
                                        <p:tgtEl>
                                          <p:spTgt spid="84"/>
                                        </p:tgtEl>
                                        <p:attrNameLst>
                                          <p:attrName>r</p:attrName>
                                        </p:attrNameLst>
                                      </p:cBhvr>
                                    </p:animRot>
                                    <p:animRot by="120000">
                                      <p:cBhvr>
                                        <p:cTn id="92" dur="100" fill="hold">
                                          <p:stCondLst>
                                            <p:cond delay="400"/>
                                          </p:stCondLst>
                                        </p:cTn>
                                        <p:tgtEl>
                                          <p:spTgt spid="84"/>
                                        </p:tgtEl>
                                        <p:attrNameLst>
                                          <p:attrName>r</p:attrName>
                                        </p:attrNameLst>
                                      </p:cBhvr>
                                    </p:animRot>
                                  </p:childTnLst>
                                </p:cTn>
                              </p:par>
                            </p:childTnLst>
                          </p:cTn>
                        </p:par>
                        <p:par>
                          <p:cTn id="93" fill="hold">
                            <p:stCondLst>
                              <p:cond delay="7000"/>
                            </p:stCondLst>
                            <p:childTnLst>
                              <p:par>
                                <p:cTn id="94" presetID="18" presetClass="entr" presetSubtype="9"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strips(upLeft)">
                                      <p:cBhvr>
                                        <p:cTn id="96" dur="500"/>
                                        <p:tgtEl>
                                          <p:spTgt spid="85"/>
                                        </p:tgtEl>
                                      </p:cBhvr>
                                    </p:animEffect>
                                  </p:childTnLst>
                                </p:cTn>
                              </p:par>
                            </p:childTnLst>
                          </p:cTn>
                        </p:par>
                      </p:childTnLst>
                    </p:cTn>
                  </p:par>
                  <p:par>
                    <p:cTn id="97" fill="hold">
                      <p:stCondLst>
                        <p:cond delay="indefinite"/>
                      </p:stCondLst>
                      <p:childTnLst>
                        <p:par>
                          <p:cTn id="98" fill="hold">
                            <p:stCondLst>
                              <p:cond delay="0"/>
                            </p:stCondLst>
                            <p:childTnLst>
                              <p:par>
                                <p:cTn id="99" presetID="2" presetClass="exit" presetSubtype="2" fill="hold" grpId="1" nodeType="clickEffect">
                                  <p:stCondLst>
                                    <p:cond delay="0"/>
                                  </p:stCondLst>
                                  <p:childTnLst>
                                    <p:anim calcmode="lin" valueType="num">
                                      <p:cBhvr additive="base">
                                        <p:cTn id="100" dur="500"/>
                                        <p:tgtEl>
                                          <p:spTgt spid="57"/>
                                        </p:tgtEl>
                                        <p:attrNameLst>
                                          <p:attrName>ppt_x</p:attrName>
                                        </p:attrNameLst>
                                      </p:cBhvr>
                                      <p:tavLst>
                                        <p:tav tm="0">
                                          <p:val>
                                            <p:strVal val="ppt_x"/>
                                          </p:val>
                                        </p:tav>
                                        <p:tav tm="100000">
                                          <p:val>
                                            <p:strVal val="1+ppt_w/2"/>
                                          </p:val>
                                        </p:tav>
                                      </p:tavLst>
                                    </p:anim>
                                    <p:anim calcmode="lin" valueType="num">
                                      <p:cBhvr additive="base">
                                        <p:cTn id="101" dur="500"/>
                                        <p:tgtEl>
                                          <p:spTgt spid="57"/>
                                        </p:tgtEl>
                                        <p:attrNameLst>
                                          <p:attrName>ppt_y</p:attrName>
                                        </p:attrNameLst>
                                      </p:cBhvr>
                                      <p:tavLst>
                                        <p:tav tm="0">
                                          <p:val>
                                            <p:strVal val="ppt_y"/>
                                          </p:val>
                                        </p:tav>
                                        <p:tav tm="100000">
                                          <p:val>
                                            <p:strVal val="ppt_y"/>
                                          </p:val>
                                        </p:tav>
                                      </p:tavLst>
                                    </p:anim>
                                    <p:set>
                                      <p:cBhvr>
                                        <p:cTn id="102" dur="1" fill="hold">
                                          <p:stCondLst>
                                            <p:cond delay="499"/>
                                          </p:stCondLst>
                                        </p:cTn>
                                        <p:tgtEl>
                                          <p:spTgt spid="57"/>
                                        </p:tgtEl>
                                        <p:attrNameLst>
                                          <p:attrName>style.visibility</p:attrName>
                                        </p:attrNameLst>
                                      </p:cBhvr>
                                      <p:to>
                                        <p:strVal val="hidden"/>
                                      </p:to>
                                    </p:set>
                                  </p:childTnLst>
                                </p:cTn>
                              </p:par>
                            </p:childTnLst>
                          </p:cTn>
                        </p:par>
                        <p:par>
                          <p:cTn id="103" fill="hold">
                            <p:stCondLst>
                              <p:cond delay="500"/>
                            </p:stCondLst>
                            <p:childTnLst>
                              <p:par>
                                <p:cTn id="104" presetID="52" presetClass="exit" presetSubtype="0" fill="hold" nodeType="afterEffect">
                                  <p:stCondLst>
                                    <p:cond delay="0"/>
                                  </p:stCondLst>
                                  <p:childTnLst>
                                    <p:animScale>
                                      <p:cBhvr>
                                        <p:cTn id="105" dur="1000" accel="50000">
                                          <p:stCondLst>
                                            <p:cond delay="0"/>
                                          </p:stCondLst>
                                        </p:cTn>
                                        <p:tgtEl>
                                          <p:spTgt spid="73"/>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106" dur="1000" accel="50000">
                                          <p:stCondLst>
                                            <p:cond delay="0"/>
                                          </p:stCondLst>
                                        </p:cTn>
                                        <p:tgtEl>
                                          <p:spTgt spid="73"/>
                                        </p:tgtEl>
                                        <p:attrNameLst>
                                          <p:attrName>ppt_x</p:attrName>
                                          <p:attrName>ppt_y</p:attrName>
                                        </p:attrNameLst>
                                      </p:cBhvr>
                                    </p:animMotion>
                                    <p:animEffect transition="out" filter="fade">
                                      <p:cBhvr>
                                        <p:cTn id="107" dur="1000"/>
                                        <p:tgtEl>
                                          <p:spTgt spid="73"/>
                                        </p:tgtEl>
                                      </p:cBhvr>
                                    </p:animEffect>
                                    <p:set>
                                      <p:cBhvr>
                                        <p:cTn id="108" dur="1" fill="hold">
                                          <p:stCondLst>
                                            <p:cond delay="999"/>
                                          </p:stCondLst>
                                        </p:cTn>
                                        <p:tgtEl>
                                          <p:spTgt spid="73"/>
                                        </p:tgtEl>
                                        <p:attrNameLst>
                                          <p:attrName>style.visibility</p:attrName>
                                        </p:attrNameLst>
                                      </p:cBhvr>
                                      <p:to>
                                        <p:strVal val="hidden"/>
                                      </p:to>
                                    </p:set>
                                  </p:childTnLst>
                                </p:cTn>
                              </p:par>
                              <p:par>
                                <p:cTn id="109" presetID="52" presetClass="exit" presetSubtype="0" fill="hold" nodeType="withEffect">
                                  <p:stCondLst>
                                    <p:cond delay="250"/>
                                  </p:stCondLst>
                                  <p:childTnLst>
                                    <p:animScale>
                                      <p:cBhvr>
                                        <p:cTn id="110" dur="1000" accel="50000">
                                          <p:stCondLst>
                                            <p:cond delay="0"/>
                                          </p:stCondLst>
                                        </p:cTn>
                                        <p:tgtEl>
                                          <p:spTgt spid="58"/>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111" dur="1000" accel="50000">
                                          <p:stCondLst>
                                            <p:cond delay="0"/>
                                          </p:stCondLst>
                                        </p:cTn>
                                        <p:tgtEl>
                                          <p:spTgt spid="58"/>
                                        </p:tgtEl>
                                        <p:attrNameLst>
                                          <p:attrName>ppt_x</p:attrName>
                                          <p:attrName>ppt_y</p:attrName>
                                        </p:attrNameLst>
                                      </p:cBhvr>
                                    </p:animMotion>
                                    <p:animEffect transition="out" filter="fade">
                                      <p:cBhvr>
                                        <p:cTn id="112" dur="1000"/>
                                        <p:tgtEl>
                                          <p:spTgt spid="58"/>
                                        </p:tgtEl>
                                      </p:cBhvr>
                                    </p:animEffect>
                                    <p:set>
                                      <p:cBhvr>
                                        <p:cTn id="113" dur="1" fill="hold">
                                          <p:stCondLst>
                                            <p:cond delay="999"/>
                                          </p:stCondLst>
                                        </p:cTn>
                                        <p:tgtEl>
                                          <p:spTgt spid="58"/>
                                        </p:tgtEl>
                                        <p:attrNameLst>
                                          <p:attrName>style.visibility</p:attrName>
                                        </p:attrNameLst>
                                      </p:cBhvr>
                                      <p:to>
                                        <p:strVal val="hidden"/>
                                      </p:to>
                                    </p:set>
                                  </p:childTnLst>
                                </p:cTn>
                              </p:par>
                              <p:par>
                                <p:cTn id="114" presetID="52" presetClass="exit" presetSubtype="0" fill="hold" nodeType="withEffect">
                                  <p:stCondLst>
                                    <p:cond delay="500"/>
                                  </p:stCondLst>
                                  <p:childTnLst>
                                    <p:animScale>
                                      <p:cBhvr>
                                        <p:cTn id="115" dur="1000" accel="50000">
                                          <p:stCondLst>
                                            <p:cond delay="0"/>
                                          </p:stCondLst>
                                        </p:cTn>
                                        <p:tgtEl>
                                          <p:spTgt spid="63"/>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116" dur="1000" accel="50000">
                                          <p:stCondLst>
                                            <p:cond delay="0"/>
                                          </p:stCondLst>
                                        </p:cTn>
                                        <p:tgtEl>
                                          <p:spTgt spid="63"/>
                                        </p:tgtEl>
                                        <p:attrNameLst>
                                          <p:attrName>ppt_x</p:attrName>
                                          <p:attrName>ppt_y</p:attrName>
                                        </p:attrNameLst>
                                      </p:cBhvr>
                                    </p:animMotion>
                                    <p:animEffect transition="out" filter="fade">
                                      <p:cBhvr>
                                        <p:cTn id="117" dur="1000"/>
                                        <p:tgtEl>
                                          <p:spTgt spid="63"/>
                                        </p:tgtEl>
                                      </p:cBhvr>
                                    </p:animEffect>
                                    <p:set>
                                      <p:cBhvr>
                                        <p:cTn id="118" dur="1" fill="hold">
                                          <p:stCondLst>
                                            <p:cond delay="999"/>
                                          </p:stCondLst>
                                        </p:cTn>
                                        <p:tgtEl>
                                          <p:spTgt spid="63"/>
                                        </p:tgtEl>
                                        <p:attrNameLst>
                                          <p:attrName>style.visibility</p:attrName>
                                        </p:attrNameLst>
                                      </p:cBhvr>
                                      <p:to>
                                        <p:strVal val="hidden"/>
                                      </p:to>
                                    </p:set>
                                  </p:childTnLst>
                                </p:cTn>
                              </p:par>
                              <p:par>
                                <p:cTn id="119" presetID="52" presetClass="exit" presetSubtype="0" fill="hold" nodeType="withEffect">
                                  <p:stCondLst>
                                    <p:cond delay="750"/>
                                  </p:stCondLst>
                                  <p:childTnLst>
                                    <p:animScale>
                                      <p:cBhvr>
                                        <p:cTn id="120" dur="1000" accel="50000">
                                          <p:stCondLst>
                                            <p:cond delay="0"/>
                                          </p:stCondLst>
                                        </p:cTn>
                                        <p:tgtEl>
                                          <p:spTgt spid="68"/>
                                        </p:tgtEl>
                                      </p:cBhvr>
                                      <p:from x="100000" y="100000"/>
                                      <p:to x="250000" y="250000"/>
                                    </p:animScale>
                                    <p:animMotion origin="layout" path="M 0.0000 0.0000 C 0.03802 0.0 0.1441 0.02341 0.1826 0.0915 C 0.22118 0.15964 0.24705 0.31256 0.2318 0.4083 C 0.21649 0.50394 0.20747 0.57948 0.0908 0.6661 C -0.02552 0.75279 -0.37517 0.88508 -0.4674 0.9289" pathEditMode="relative" ptsTypes="">
                                      <p:cBhvr>
                                        <p:cTn id="121" dur="1000" accel="50000">
                                          <p:stCondLst>
                                            <p:cond delay="0"/>
                                          </p:stCondLst>
                                        </p:cTn>
                                        <p:tgtEl>
                                          <p:spTgt spid="68"/>
                                        </p:tgtEl>
                                        <p:attrNameLst>
                                          <p:attrName>ppt_x</p:attrName>
                                          <p:attrName>ppt_y</p:attrName>
                                        </p:attrNameLst>
                                      </p:cBhvr>
                                    </p:animMotion>
                                    <p:animEffect transition="out" filter="fade">
                                      <p:cBhvr>
                                        <p:cTn id="122" dur="1000"/>
                                        <p:tgtEl>
                                          <p:spTgt spid="68"/>
                                        </p:tgtEl>
                                      </p:cBhvr>
                                    </p:animEffect>
                                    <p:set>
                                      <p:cBhvr>
                                        <p:cTn id="123" dur="1" fill="hold">
                                          <p:stCondLst>
                                            <p:cond delay="999"/>
                                          </p:stCondLst>
                                        </p:cTn>
                                        <p:tgtEl>
                                          <p:spTgt spid="68"/>
                                        </p:tgtEl>
                                        <p:attrNameLst>
                                          <p:attrName>style.visibility</p:attrName>
                                        </p:attrNameLst>
                                      </p:cBhvr>
                                      <p:to>
                                        <p:strVal val="hidden"/>
                                      </p:to>
                                    </p:set>
                                  </p:childTnLst>
                                </p:cTn>
                              </p:par>
                            </p:childTnLst>
                          </p:cTn>
                        </p:par>
                        <p:par>
                          <p:cTn id="124" fill="hold">
                            <p:stCondLst>
                              <p:cond delay="1500"/>
                            </p:stCondLst>
                            <p:childTnLst>
                              <p:par>
                                <p:cTn id="125" presetID="2" presetClass="exit" presetSubtype="4" fill="hold" grpId="2" nodeType="afterEffect">
                                  <p:stCondLst>
                                    <p:cond delay="0"/>
                                  </p:stCondLst>
                                  <p:childTnLst>
                                    <p:anim calcmode="lin" valueType="num">
                                      <p:cBhvr additive="base">
                                        <p:cTn id="126" dur="500"/>
                                        <p:tgtEl>
                                          <p:spTgt spid="79"/>
                                        </p:tgtEl>
                                        <p:attrNameLst>
                                          <p:attrName>ppt_x</p:attrName>
                                        </p:attrNameLst>
                                      </p:cBhvr>
                                      <p:tavLst>
                                        <p:tav tm="0">
                                          <p:val>
                                            <p:strVal val="ppt_x"/>
                                          </p:val>
                                        </p:tav>
                                        <p:tav tm="100000">
                                          <p:val>
                                            <p:strVal val="ppt_x"/>
                                          </p:val>
                                        </p:tav>
                                      </p:tavLst>
                                    </p:anim>
                                    <p:anim calcmode="lin" valueType="num">
                                      <p:cBhvr additive="base">
                                        <p:cTn id="127" dur="500"/>
                                        <p:tgtEl>
                                          <p:spTgt spid="79"/>
                                        </p:tgtEl>
                                        <p:attrNameLst>
                                          <p:attrName>ppt_y</p:attrName>
                                        </p:attrNameLst>
                                      </p:cBhvr>
                                      <p:tavLst>
                                        <p:tav tm="0">
                                          <p:val>
                                            <p:strVal val="ppt_y"/>
                                          </p:val>
                                        </p:tav>
                                        <p:tav tm="100000">
                                          <p:val>
                                            <p:strVal val="1+ppt_h/2"/>
                                          </p:val>
                                        </p:tav>
                                      </p:tavLst>
                                    </p:anim>
                                    <p:set>
                                      <p:cBhvr>
                                        <p:cTn id="128" dur="1" fill="hold">
                                          <p:stCondLst>
                                            <p:cond delay="499"/>
                                          </p:stCondLst>
                                        </p:cTn>
                                        <p:tgtEl>
                                          <p:spTgt spid="79"/>
                                        </p:tgtEl>
                                        <p:attrNameLst>
                                          <p:attrName>style.visibility</p:attrName>
                                        </p:attrNameLst>
                                      </p:cBhvr>
                                      <p:to>
                                        <p:strVal val="hidden"/>
                                      </p:to>
                                    </p:set>
                                  </p:childTnLst>
                                </p:cTn>
                              </p:par>
                              <p:par>
                                <p:cTn id="129" presetID="2" presetClass="exit" presetSubtype="4" fill="hold" grpId="1" nodeType="withEffect">
                                  <p:stCondLst>
                                    <p:cond delay="0"/>
                                  </p:stCondLst>
                                  <p:childTnLst>
                                    <p:anim calcmode="lin" valueType="num">
                                      <p:cBhvr additive="base">
                                        <p:cTn id="130" dur="500"/>
                                        <p:tgtEl>
                                          <p:spTgt spid="81"/>
                                        </p:tgtEl>
                                        <p:attrNameLst>
                                          <p:attrName>ppt_x</p:attrName>
                                        </p:attrNameLst>
                                      </p:cBhvr>
                                      <p:tavLst>
                                        <p:tav tm="0">
                                          <p:val>
                                            <p:strVal val="ppt_x"/>
                                          </p:val>
                                        </p:tav>
                                        <p:tav tm="100000">
                                          <p:val>
                                            <p:strVal val="ppt_x"/>
                                          </p:val>
                                        </p:tav>
                                      </p:tavLst>
                                    </p:anim>
                                    <p:anim calcmode="lin" valueType="num">
                                      <p:cBhvr additive="base">
                                        <p:cTn id="131" dur="500"/>
                                        <p:tgtEl>
                                          <p:spTgt spid="81"/>
                                        </p:tgtEl>
                                        <p:attrNameLst>
                                          <p:attrName>ppt_y</p:attrName>
                                        </p:attrNameLst>
                                      </p:cBhvr>
                                      <p:tavLst>
                                        <p:tav tm="0">
                                          <p:val>
                                            <p:strVal val="ppt_y"/>
                                          </p:val>
                                        </p:tav>
                                        <p:tav tm="100000">
                                          <p:val>
                                            <p:strVal val="1+ppt_h/2"/>
                                          </p:val>
                                        </p:tav>
                                      </p:tavLst>
                                    </p:anim>
                                    <p:set>
                                      <p:cBhvr>
                                        <p:cTn id="132" dur="1" fill="hold">
                                          <p:stCondLst>
                                            <p:cond delay="499"/>
                                          </p:stCondLst>
                                        </p:cTn>
                                        <p:tgtEl>
                                          <p:spTgt spid="81"/>
                                        </p:tgtEl>
                                        <p:attrNameLst>
                                          <p:attrName>style.visibility</p:attrName>
                                        </p:attrNameLst>
                                      </p:cBhvr>
                                      <p:to>
                                        <p:strVal val="hidden"/>
                                      </p:to>
                                    </p:set>
                                  </p:childTnLst>
                                </p:cTn>
                              </p:par>
                              <p:par>
                                <p:cTn id="133" presetID="2" presetClass="exit" presetSubtype="4" fill="hold" grpId="2" nodeType="withEffect">
                                  <p:stCondLst>
                                    <p:cond delay="0"/>
                                  </p:stCondLst>
                                  <p:childTnLst>
                                    <p:anim calcmode="lin" valueType="num">
                                      <p:cBhvr additive="base">
                                        <p:cTn id="134" dur="500"/>
                                        <p:tgtEl>
                                          <p:spTgt spid="82"/>
                                        </p:tgtEl>
                                        <p:attrNameLst>
                                          <p:attrName>ppt_x</p:attrName>
                                        </p:attrNameLst>
                                      </p:cBhvr>
                                      <p:tavLst>
                                        <p:tav tm="0">
                                          <p:val>
                                            <p:strVal val="ppt_x"/>
                                          </p:val>
                                        </p:tav>
                                        <p:tav tm="100000">
                                          <p:val>
                                            <p:strVal val="ppt_x"/>
                                          </p:val>
                                        </p:tav>
                                      </p:tavLst>
                                    </p:anim>
                                    <p:anim calcmode="lin" valueType="num">
                                      <p:cBhvr additive="base">
                                        <p:cTn id="135" dur="500"/>
                                        <p:tgtEl>
                                          <p:spTgt spid="82"/>
                                        </p:tgtEl>
                                        <p:attrNameLst>
                                          <p:attrName>ppt_y</p:attrName>
                                        </p:attrNameLst>
                                      </p:cBhvr>
                                      <p:tavLst>
                                        <p:tav tm="0">
                                          <p:val>
                                            <p:strVal val="ppt_y"/>
                                          </p:val>
                                        </p:tav>
                                        <p:tav tm="100000">
                                          <p:val>
                                            <p:strVal val="1+ppt_h/2"/>
                                          </p:val>
                                        </p:tav>
                                      </p:tavLst>
                                    </p:anim>
                                    <p:set>
                                      <p:cBhvr>
                                        <p:cTn id="136" dur="1" fill="hold">
                                          <p:stCondLst>
                                            <p:cond delay="499"/>
                                          </p:stCondLst>
                                        </p:cTn>
                                        <p:tgtEl>
                                          <p:spTgt spid="82"/>
                                        </p:tgtEl>
                                        <p:attrNameLst>
                                          <p:attrName>style.visibility</p:attrName>
                                        </p:attrNameLst>
                                      </p:cBhvr>
                                      <p:to>
                                        <p:strVal val="hidden"/>
                                      </p:to>
                                    </p:set>
                                  </p:childTnLst>
                                </p:cTn>
                              </p:par>
                              <p:par>
                                <p:cTn id="137" presetID="2" presetClass="exit" presetSubtype="4" fill="hold" grpId="1" nodeType="withEffect">
                                  <p:stCondLst>
                                    <p:cond delay="0"/>
                                  </p:stCondLst>
                                  <p:childTnLst>
                                    <p:anim calcmode="lin" valueType="num">
                                      <p:cBhvr additive="base">
                                        <p:cTn id="138" dur="500"/>
                                        <p:tgtEl>
                                          <p:spTgt spid="83"/>
                                        </p:tgtEl>
                                        <p:attrNameLst>
                                          <p:attrName>ppt_x</p:attrName>
                                        </p:attrNameLst>
                                      </p:cBhvr>
                                      <p:tavLst>
                                        <p:tav tm="0">
                                          <p:val>
                                            <p:strVal val="ppt_x"/>
                                          </p:val>
                                        </p:tav>
                                        <p:tav tm="100000">
                                          <p:val>
                                            <p:strVal val="ppt_x"/>
                                          </p:val>
                                        </p:tav>
                                      </p:tavLst>
                                    </p:anim>
                                    <p:anim calcmode="lin" valueType="num">
                                      <p:cBhvr additive="base">
                                        <p:cTn id="139" dur="500"/>
                                        <p:tgtEl>
                                          <p:spTgt spid="83"/>
                                        </p:tgtEl>
                                        <p:attrNameLst>
                                          <p:attrName>ppt_y</p:attrName>
                                        </p:attrNameLst>
                                      </p:cBhvr>
                                      <p:tavLst>
                                        <p:tav tm="0">
                                          <p:val>
                                            <p:strVal val="ppt_y"/>
                                          </p:val>
                                        </p:tav>
                                        <p:tav tm="100000">
                                          <p:val>
                                            <p:strVal val="1+ppt_h/2"/>
                                          </p:val>
                                        </p:tav>
                                      </p:tavLst>
                                    </p:anim>
                                    <p:set>
                                      <p:cBhvr>
                                        <p:cTn id="140" dur="1" fill="hold">
                                          <p:stCondLst>
                                            <p:cond delay="499"/>
                                          </p:stCondLst>
                                        </p:cTn>
                                        <p:tgtEl>
                                          <p:spTgt spid="83"/>
                                        </p:tgtEl>
                                        <p:attrNameLst>
                                          <p:attrName>style.visibility</p:attrName>
                                        </p:attrNameLst>
                                      </p:cBhvr>
                                      <p:to>
                                        <p:strVal val="hidden"/>
                                      </p:to>
                                    </p:set>
                                  </p:childTnLst>
                                </p:cTn>
                              </p:par>
                            </p:childTnLst>
                          </p:cTn>
                        </p:par>
                        <p:par>
                          <p:cTn id="141" fill="hold">
                            <p:stCondLst>
                              <p:cond delay="2000"/>
                            </p:stCondLst>
                            <p:childTnLst>
                              <p:par>
                                <p:cTn id="142" presetID="2" presetClass="exit" presetSubtype="1" fill="hold" grpId="2" nodeType="afterEffect">
                                  <p:stCondLst>
                                    <p:cond delay="0"/>
                                  </p:stCondLst>
                                  <p:childTnLst>
                                    <p:anim calcmode="lin" valueType="num">
                                      <p:cBhvr additive="base">
                                        <p:cTn id="143" dur="500"/>
                                        <p:tgtEl>
                                          <p:spTgt spid="78"/>
                                        </p:tgtEl>
                                        <p:attrNameLst>
                                          <p:attrName>ppt_x</p:attrName>
                                        </p:attrNameLst>
                                      </p:cBhvr>
                                      <p:tavLst>
                                        <p:tav tm="0">
                                          <p:val>
                                            <p:strVal val="ppt_x"/>
                                          </p:val>
                                        </p:tav>
                                        <p:tav tm="100000">
                                          <p:val>
                                            <p:strVal val="ppt_x"/>
                                          </p:val>
                                        </p:tav>
                                      </p:tavLst>
                                    </p:anim>
                                    <p:anim calcmode="lin" valueType="num">
                                      <p:cBhvr additive="base">
                                        <p:cTn id="144" dur="500"/>
                                        <p:tgtEl>
                                          <p:spTgt spid="78"/>
                                        </p:tgtEl>
                                        <p:attrNameLst>
                                          <p:attrName>ppt_y</p:attrName>
                                        </p:attrNameLst>
                                      </p:cBhvr>
                                      <p:tavLst>
                                        <p:tav tm="0">
                                          <p:val>
                                            <p:strVal val="ppt_y"/>
                                          </p:val>
                                        </p:tav>
                                        <p:tav tm="100000">
                                          <p:val>
                                            <p:strVal val="0-ppt_h/2"/>
                                          </p:val>
                                        </p:tav>
                                      </p:tavLst>
                                    </p:anim>
                                    <p:set>
                                      <p:cBhvr>
                                        <p:cTn id="145" dur="1" fill="hold">
                                          <p:stCondLst>
                                            <p:cond delay="499"/>
                                          </p:stCondLst>
                                        </p:cTn>
                                        <p:tgtEl>
                                          <p:spTgt spid="78"/>
                                        </p:tgtEl>
                                        <p:attrNameLst>
                                          <p:attrName>style.visibility</p:attrName>
                                        </p:attrNameLst>
                                      </p:cBhvr>
                                      <p:to>
                                        <p:strVal val="hidden"/>
                                      </p:to>
                                    </p:set>
                                  </p:childTnLst>
                                </p:cTn>
                              </p:par>
                            </p:childTnLst>
                          </p:cTn>
                        </p:par>
                        <p:par>
                          <p:cTn id="146" fill="hold">
                            <p:stCondLst>
                              <p:cond delay="2500"/>
                            </p:stCondLst>
                            <p:childTnLst>
                              <p:par>
                                <p:cTn id="147" presetID="2" presetClass="exit" presetSubtype="1" fill="hold" grpId="1" nodeType="afterEffect">
                                  <p:stCondLst>
                                    <p:cond delay="0"/>
                                  </p:stCondLst>
                                  <p:childTnLst>
                                    <p:anim calcmode="lin" valueType="num">
                                      <p:cBhvr additive="base">
                                        <p:cTn id="148" dur="500"/>
                                        <p:tgtEl>
                                          <p:spTgt spid="80"/>
                                        </p:tgtEl>
                                        <p:attrNameLst>
                                          <p:attrName>ppt_x</p:attrName>
                                        </p:attrNameLst>
                                      </p:cBhvr>
                                      <p:tavLst>
                                        <p:tav tm="0">
                                          <p:val>
                                            <p:strVal val="ppt_x"/>
                                          </p:val>
                                        </p:tav>
                                        <p:tav tm="100000">
                                          <p:val>
                                            <p:strVal val="ppt_x"/>
                                          </p:val>
                                        </p:tav>
                                      </p:tavLst>
                                    </p:anim>
                                    <p:anim calcmode="lin" valueType="num">
                                      <p:cBhvr additive="base">
                                        <p:cTn id="149" dur="500"/>
                                        <p:tgtEl>
                                          <p:spTgt spid="80"/>
                                        </p:tgtEl>
                                        <p:attrNameLst>
                                          <p:attrName>ppt_y</p:attrName>
                                        </p:attrNameLst>
                                      </p:cBhvr>
                                      <p:tavLst>
                                        <p:tav tm="0">
                                          <p:val>
                                            <p:strVal val="ppt_y"/>
                                          </p:val>
                                        </p:tav>
                                        <p:tav tm="100000">
                                          <p:val>
                                            <p:strVal val="0-ppt_h/2"/>
                                          </p:val>
                                        </p:tav>
                                      </p:tavLst>
                                    </p:anim>
                                    <p:set>
                                      <p:cBhvr>
                                        <p:cTn id="150" dur="1" fill="hold">
                                          <p:stCondLst>
                                            <p:cond delay="499"/>
                                          </p:stCondLst>
                                        </p:cTn>
                                        <p:tgtEl>
                                          <p:spTgt spid="80"/>
                                        </p:tgtEl>
                                        <p:attrNameLst>
                                          <p:attrName>style.visibility</p:attrName>
                                        </p:attrNameLst>
                                      </p:cBhvr>
                                      <p:to>
                                        <p:strVal val="hidden"/>
                                      </p:to>
                                    </p:set>
                                  </p:childTnLst>
                                </p:cTn>
                              </p:par>
                              <p:par>
                                <p:cTn id="151" presetID="2" presetClass="exit" presetSubtype="1" fill="hold" grpId="2" nodeType="withEffect">
                                  <p:stCondLst>
                                    <p:cond delay="0"/>
                                  </p:stCondLst>
                                  <p:childTnLst>
                                    <p:anim calcmode="lin" valueType="num">
                                      <p:cBhvr additive="base">
                                        <p:cTn id="152" dur="500"/>
                                        <p:tgtEl>
                                          <p:spTgt spid="84"/>
                                        </p:tgtEl>
                                        <p:attrNameLst>
                                          <p:attrName>ppt_x</p:attrName>
                                        </p:attrNameLst>
                                      </p:cBhvr>
                                      <p:tavLst>
                                        <p:tav tm="0">
                                          <p:val>
                                            <p:strVal val="ppt_x"/>
                                          </p:val>
                                        </p:tav>
                                        <p:tav tm="100000">
                                          <p:val>
                                            <p:strVal val="ppt_x"/>
                                          </p:val>
                                        </p:tav>
                                      </p:tavLst>
                                    </p:anim>
                                    <p:anim calcmode="lin" valueType="num">
                                      <p:cBhvr additive="base">
                                        <p:cTn id="153" dur="500"/>
                                        <p:tgtEl>
                                          <p:spTgt spid="84"/>
                                        </p:tgtEl>
                                        <p:attrNameLst>
                                          <p:attrName>ppt_y</p:attrName>
                                        </p:attrNameLst>
                                      </p:cBhvr>
                                      <p:tavLst>
                                        <p:tav tm="0">
                                          <p:val>
                                            <p:strVal val="ppt_y"/>
                                          </p:val>
                                        </p:tav>
                                        <p:tav tm="100000">
                                          <p:val>
                                            <p:strVal val="0-ppt_h/2"/>
                                          </p:val>
                                        </p:tav>
                                      </p:tavLst>
                                    </p:anim>
                                    <p:set>
                                      <p:cBhvr>
                                        <p:cTn id="154" dur="1" fill="hold">
                                          <p:stCondLst>
                                            <p:cond delay="499"/>
                                          </p:stCondLst>
                                        </p:cTn>
                                        <p:tgtEl>
                                          <p:spTgt spid="84"/>
                                        </p:tgtEl>
                                        <p:attrNameLst>
                                          <p:attrName>style.visibility</p:attrName>
                                        </p:attrNameLst>
                                      </p:cBhvr>
                                      <p:to>
                                        <p:strVal val="hidden"/>
                                      </p:to>
                                    </p:set>
                                  </p:childTnLst>
                                </p:cTn>
                              </p:par>
                              <p:par>
                                <p:cTn id="155" presetID="2" presetClass="exit" presetSubtype="1" fill="hold" grpId="1" nodeType="withEffect">
                                  <p:stCondLst>
                                    <p:cond delay="0"/>
                                  </p:stCondLst>
                                  <p:childTnLst>
                                    <p:anim calcmode="lin" valueType="num">
                                      <p:cBhvr additive="base">
                                        <p:cTn id="156" dur="500"/>
                                        <p:tgtEl>
                                          <p:spTgt spid="85"/>
                                        </p:tgtEl>
                                        <p:attrNameLst>
                                          <p:attrName>ppt_x</p:attrName>
                                        </p:attrNameLst>
                                      </p:cBhvr>
                                      <p:tavLst>
                                        <p:tav tm="0">
                                          <p:val>
                                            <p:strVal val="ppt_x"/>
                                          </p:val>
                                        </p:tav>
                                        <p:tav tm="100000">
                                          <p:val>
                                            <p:strVal val="ppt_x"/>
                                          </p:val>
                                        </p:tav>
                                      </p:tavLst>
                                    </p:anim>
                                    <p:anim calcmode="lin" valueType="num">
                                      <p:cBhvr additive="base">
                                        <p:cTn id="157" dur="500"/>
                                        <p:tgtEl>
                                          <p:spTgt spid="85"/>
                                        </p:tgtEl>
                                        <p:attrNameLst>
                                          <p:attrName>ppt_y</p:attrName>
                                        </p:attrNameLst>
                                      </p:cBhvr>
                                      <p:tavLst>
                                        <p:tav tm="0">
                                          <p:val>
                                            <p:strVal val="ppt_y"/>
                                          </p:val>
                                        </p:tav>
                                        <p:tav tm="100000">
                                          <p:val>
                                            <p:strVal val="0-ppt_h/2"/>
                                          </p:val>
                                        </p:tav>
                                      </p:tavLst>
                                    </p:anim>
                                    <p:set>
                                      <p:cBhvr>
                                        <p:cTn id="158" dur="1" fill="hold">
                                          <p:stCondLst>
                                            <p:cond delay="499"/>
                                          </p:stCondLst>
                                        </p:cTn>
                                        <p:tgtEl>
                                          <p:spTgt spid="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bldLvl="0" animBg="1"/>
      <p:bldP spid="57" grpId="1" bldLvl="0" animBg="1"/>
      <p:bldP spid="78" grpId="0" bldLvl="0" animBg="1"/>
      <p:bldP spid="78" grpId="1" bldLvl="0" animBg="1"/>
      <p:bldP spid="78" grpId="2" bldLvl="0" animBg="1"/>
      <p:bldP spid="79" grpId="0" bldLvl="0" animBg="1"/>
      <p:bldP spid="79" grpId="1" bldLvl="0" animBg="1"/>
      <p:bldP spid="79" grpId="2" bldLvl="0" animBg="1"/>
      <p:bldP spid="80" grpId="0"/>
      <p:bldP spid="80" grpId="1"/>
      <p:bldP spid="81" grpId="0"/>
      <p:bldP spid="81" grpId="1"/>
      <p:bldP spid="82" grpId="0" bldLvl="0" animBg="1"/>
      <p:bldP spid="82" grpId="1" bldLvl="0" animBg="1"/>
      <p:bldP spid="82" grpId="2" bldLvl="0" animBg="1"/>
      <p:bldP spid="83" grpId="0"/>
      <p:bldP spid="83" grpId="1"/>
      <p:bldP spid="84" grpId="0" bldLvl="0" animBg="1"/>
      <p:bldP spid="84" grpId="1" bldLvl="0" animBg="1"/>
      <p:bldP spid="84" grpId="2" bldLvl="0" animBg="1"/>
      <p:bldP spid="85" grpId="0"/>
      <p:bldP spid="85" grpId="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人力资源规划的程序</a:t>
            </a:r>
          </a:p>
        </p:txBody>
      </p:sp>
      <p:pic>
        <p:nvPicPr>
          <p:cNvPr id="86" name="RL2-2.EPS" descr="id:2147507123;FounderCES"/>
          <p:cNvPicPr>
            <a:picLocks noChangeAspect="1"/>
          </p:cNvPicPr>
          <p:nvPr/>
        </p:nvPicPr>
        <p:blipFill>
          <a:blip r:embed="rId3"/>
          <a:stretch>
            <a:fillRect/>
          </a:stretch>
        </p:blipFill>
        <p:spPr>
          <a:xfrm>
            <a:off x="3200400" y="700405"/>
            <a:ext cx="5831205" cy="6014720"/>
          </a:xfrm>
          <a:prstGeom prst="rect">
            <a:avLst/>
          </a:prstGeom>
        </p:spPr>
      </p:pic>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diamond(in)">
                                      <p:cBhvr>
                                        <p:cTn id="7" dur="20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人力资源预测</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人力资源需求预测</a:t>
            </a:r>
          </a:p>
        </p:txBody>
      </p:sp>
      <p:grpSp>
        <p:nvGrpSpPr>
          <p:cNvPr id="4" name="组合 3"/>
          <p:cNvGrpSpPr/>
          <p:nvPr/>
        </p:nvGrpSpPr>
        <p:grpSpPr>
          <a:xfrm>
            <a:off x="1398733" y="2561127"/>
            <a:ext cx="1547289" cy="2041479"/>
            <a:chOff x="1315546" y="2155923"/>
            <a:chExt cx="1251689"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chemeClr val="tx1"/>
                </a:solidFill>
                <a:ea typeface="微软雅黑" panose="020B0503020204020204" charset="-122"/>
              </a:endParaRPr>
            </a:p>
          </p:txBody>
        </p:sp>
        <p:sp>
          <p:nvSpPr>
            <p:cNvPr id="3" name="TextBox 9"/>
            <p:cNvSpPr txBox="1"/>
            <p:nvPr/>
          </p:nvSpPr>
          <p:spPr>
            <a:xfrm>
              <a:off x="1371209" y="2901574"/>
              <a:ext cx="1196026" cy="1229360"/>
            </a:xfrm>
            <a:prstGeom prst="rect">
              <a:avLst/>
            </a:prstGeom>
            <a:noFill/>
          </p:spPr>
          <p:txBody>
            <a:bodyPr vert="horz" wrap="square" rtlCol="0">
              <a:spAutoFit/>
            </a:bodyPr>
            <a:lstStyle/>
            <a:p>
              <a:pPr algn="ctr">
                <a:lnSpc>
                  <a:spcPct val="150000"/>
                </a:lnSpc>
              </a:pPr>
              <a:r>
                <a:rPr lang="zh-CN" altLang="en-US" sz="1800" b="1" dirty="0">
                  <a:solidFill>
                    <a:schemeClr val="tx1"/>
                  </a:solidFill>
                  <a:ea typeface="微软雅黑" panose="020B0503020204020204" charset="-122"/>
                </a:rPr>
                <a:t>人力资源需求分析</a:t>
              </a:r>
            </a:p>
          </p:txBody>
        </p:sp>
      </p:grpSp>
      <p:sp>
        <p:nvSpPr>
          <p:cNvPr id="7" name="圆角矩形 7"/>
          <p:cNvSpPr/>
          <p:nvPr/>
        </p:nvSpPr>
        <p:spPr>
          <a:xfrm>
            <a:off x="5072380" y="1645285"/>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8" name="组合 7"/>
          <p:cNvGrpSpPr/>
          <p:nvPr/>
        </p:nvGrpSpPr>
        <p:grpSpPr>
          <a:xfrm>
            <a:off x="3496310" y="1616710"/>
            <a:ext cx="1949450" cy="802339"/>
            <a:chOff x="3447049" y="1375590"/>
            <a:chExt cx="1646921" cy="868321"/>
          </a:xfrm>
        </p:grpSpPr>
        <p:sp>
          <p:nvSpPr>
            <p:cNvPr id="9"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0" name="TextBox 9"/>
            <p:cNvSpPr txBox="1"/>
            <p:nvPr/>
          </p:nvSpPr>
          <p:spPr>
            <a:xfrm>
              <a:off x="3453634" y="1576445"/>
              <a:ext cx="1624249" cy="631555"/>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一</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企业的发展战略和经营规划</a:t>
              </a:r>
            </a:p>
          </p:txBody>
        </p:sp>
      </p:grpSp>
      <p:sp>
        <p:nvSpPr>
          <p:cNvPr id="11" name="TextBox 9"/>
          <p:cNvSpPr txBox="1"/>
          <p:nvPr/>
        </p:nvSpPr>
        <p:spPr>
          <a:xfrm>
            <a:off x="5558155" y="1820545"/>
            <a:ext cx="4989830" cy="38608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sz="1600" dirty="0">
                <a:solidFill>
                  <a:srgbClr val="000000"/>
                </a:solidFill>
                <a:latin typeface="微软雅黑" panose="020B0503020204020204" charset="-122"/>
                <a:ea typeface="微软雅黑" panose="020B0503020204020204" charset="-122"/>
                <a:cs typeface="Times New Roman" panose="02020603050405020304" pitchFamily="18" charset="0"/>
              </a:rPr>
              <a:t>这直接决定着企业未来的职位设置情况。</a:t>
            </a:r>
          </a:p>
        </p:txBody>
      </p:sp>
      <p:sp>
        <p:nvSpPr>
          <p:cNvPr id="12" name="圆角矩形 12"/>
          <p:cNvSpPr/>
          <p:nvPr/>
        </p:nvSpPr>
        <p:spPr>
          <a:xfrm>
            <a:off x="5072380" y="2655570"/>
            <a:ext cx="6104255"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13" name="组合 12"/>
          <p:cNvGrpSpPr/>
          <p:nvPr/>
        </p:nvGrpSpPr>
        <p:grpSpPr>
          <a:xfrm>
            <a:off x="3471545" y="2660015"/>
            <a:ext cx="2026285" cy="803275"/>
            <a:chOff x="3414090" y="2505890"/>
            <a:chExt cx="1711983" cy="868321"/>
          </a:xfrm>
        </p:grpSpPr>
        <p:sp>
          <p:nvSpPr>
            <p:cNvPr id="14"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5" name="TextBox 9"/>
            <p:cNvSpPr txBox="1"/>
            <p:nvPr/>
          </p:nvSpPr>
          <p:spPr>
            <a:xfrm>
              <a:off x="3414090" y="2730738"/>
              <a:ext cx="1711983" cy="630820"/>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二</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产品和服务的需求</a:t>
              </a:r>
            </a:p>
          </p:txBody>
        </p:sp>
      </p:grpSp>
      <p:sp>
        <p:nvSpPr>
          <p:cNvPr id="16" name="TextBox 9"/>
          <p:cNvSpPr txBox="1"/>
          <p:nvPr/>
        </p:nvSpPr>
        <p:spPr>
          <a:xfrm>
            <a:off x="5558790" y="2724785"/>
            <a:ext cx="5356225" cy="68135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 企业对人力资源的需求是一种派生需求,它源自顾客对企业产品和服务的需求,这两种需求之间是一种正相关的关系。</a:t>
            </a:r>
          </a:p>
        </p:txBody>
      </p:sp>
      <p:sp>
        <p:nvSpPr>
          <p:cNvPr id="17" name="圆角矩形 17"/>
          <p:cNvSpPr/>
          <p:nvPr/>
        </p:nvSpPr>
        <p:spPr>
          <a:xfrm>
            <a:off x="5072380" y="3696335"/>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18" name="组合 17"/>
          <p:cNvGrpSpPr/>
          <p:nvPr/>
        </p:nvGrpSpPr>
        <p:grpSpPr>
          <a:xfrm>
            <a:off x="3496310" y="3700780"/>
            <a:ext cx="1949450" cy="803275"/>
            <a:chOff x="3447049" y="3636190"/>
            <a:chExt cx="1646921" cy="868321"/>
          </a:xfrm>
          <a:solidFill>
            <a:schemeClr val="bg1">
              <a:lumMod val="50000"/>
            </a:schemeClr>
          </a:solidFill>
        </p:grpSpPr>
        <p:sp>
          <p:nvSpPr>
            <p:cNvPr id="21" name="圆角矩形 19"/>
            <p:cNvSpPr/>
            <p:nvPr/>
          </p:nvSpPr>
          <p:spPr>
            <a:xfrm>
              <a:off x="3447049" y="36361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22" name="TextBox 9"/>
            <p:cNvSpPr txBox="1"/>
            <p:nvPr/>
          </p:nvSpPr>
          <p:spPr>
            <a:xfrm>
              <a:off x="3499448" y="3836197"/>
              <a:ext cx="1532621" cy="364489"/>
            </a:xfrm>
            <a:prstGeom prst="rect">
              <a:avLst/>
            </a:prstGeom>
            <a:grp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三</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职位的工作量</a:t>
              </a:r>
            </a:p>
          </p:txBody>
        </p:sp>
      </p:grpSp>
      <p:sp>
        <p:nvSpPr>
          <p:cNvPr id="23" name="TextBox 9"/>
          <p:cNvSpPr txBox="1"/>
          <p:nvPr/>
        </p:nvSpPr>
        <p:spPr>
          <a:xfrm>
            <a:off x="5578475" y="3770630"/>
            <a:ext cx="5337175" cy="68135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r>
              <a:rPr lang="zh-CN" altLang="en-US" sz="1600" dirty="0">
                <a:solidFill>
                  <a:schemeClr val="tx1"/>
                </a:solidFill>
                <a:latin typeface="微软雅黑" panose="020B0503020204020204" charset="-122"/>
                <a:ea typeface="微软雅黑" panose="020B0503020204020204" charset="-122"/>
                <a:cs typeface="微软雅黑" panose="020B0503020204020204" charset="-122"/>
              </a:rPr>
              <a:t> </a:t>
            </a:r>
            <a:r>
              <a:rPr sz="1600" dirty="0">
                <a:solidFill>
                  <a:schemeClr val="tx1"/>
                </a:solidFill>
                <a:latin typeface="微软雅黑" panose="020B0503020204020204" charset="-122"/>
                <a:ea typeface="微软雅黑" panose="020B0503020204020204" charset="-122"/>
                <a:cs typeface="微软雅黑" panose="020B0503020204020204" charset="-122"/>
              </a:rPr>
              <a:t>职位的工作量不饱和,就要合并相关的职位,职位数量就要减少。</a:t>
            </a:r>
          </a:p>
        </p:txBody>
      </p:sp>
      <p:sp>
        <p:nvSpPr>
          <p:cNvPr id="24" name="圆角矩形 22"/>
          <p:cNvSpPr/>
          <p:nvPr/>
        </p:nvSpPr>
        <p:spPr>
          <a:xfrm>
            <a:off x="5072380" y="4777740"/>
            <a:ext cx="6162040" cy="78105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rgbClr val="FFFFFF"/>
              </a:solidFill>
              <a:latin typeface="微软雅黑" panose="020B0503020204020204" charset="-122"/>
              <a:ea typeface="微软雅黑" panose="020B0503020204020204" charset="-122"/>
            </a:endParaRPr>
          </a:p>
        </p:txBody>
      </p:sp>
      <p:grpSp>
        <p:nvGrpSpPr>
          <p:cNvPr id="25" name="组合 24"/>
          <p:cNvGrpSpPr/>
          <p:nvPr/>
        </p:nvGrpSpPr>
        <p:grpSpPr>
          <a:xfrm>
            <a:off x="3452495" y="4782185"/>
            <a:ext cx="2030730" cy="803275"/>
            <a:chOff x="3388712" y="4766490"/>
            <a:chExt cx="1715368" cy="868321"/>
          </a:xfrm>
        </p:grpSpPr>
        <p:sp>
          <p:nvSpPr>
            <p:cNvPr id="26" name="圆角矩形 24"/>
            <p:cNvSpPr/>
            <p:nvPr/>
          </p:nvSpPr>
          <p:spPr>
            <a:xfrm>
              <a:off x="3447049" y="47664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27" name="TextBox 9"/>
            <p:cNvSpPr txBox="1"/>
            <p:nvPr/>
          </p:nvSpPr>
          <p:spPr>
            <a:xfrm>
              <a:off x="3388712" y="4970335"/>
              <a:ext cx="1715368" cy="364489"/>
            </a:xfrm>
            <a:prstGeom prst="rect">
              <a:avLst/>
            </a:prstGeom>
            <a:noFill/>
          </p:spPr>
          <p:txBody>
            <a:bodyPr wrap="square" rtlCol="0">
              <a:spAutoFit/>
            </a:bodyPr>
            <a:lstStyle>
              <a:defPPr>
                <a:defRPr lang="zh-CN"/>
              </a:defPPr>
              <a:lvl1pPr algn="ctr">
                <a:defRPr sz="2000">
                  <a:solidFill>
                    <a:schemeClr val="bg1"/>
                  </a:solidFill>
                  <a:latin typeface="思源黑体 CN Heavy" panose="020B0A00000000000000" pitchFamily="34" charset="-122"/>
                  <a:ea typeface="思源黑体 CN Heavy" panose="020B0A00000000000000" pitchFamily="3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四</a:t>
              </a: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生产效率的变化</a:t>
              </a:r>
            </a:p>
          </p:txBody>
        </p:sp>
      </p:grpSp>
      <p:sp>
        <p:nvSpPr>
          <p:cNvPr id="28" name="左大括号 27"/>
          <p:cNvSpPr/>
          <p:nvPr/>
        </p:nvSpPr>
        <p:spPr>
          <a:xfrm>
            <a:off x="2953987" y="1993172"/>
            <a:ext cx="456584" cy="3439988"/>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chemeClr val="tx1"/>
              </a:solidFill>
              <a:ea typeface="微软雅黑" panose="020B0503020204020204" charset="-122"/>
            </a:endParaRPr>
          </a:p>
        </p:txBody>
      </p:sp>
      <p:sp>
        <p:nvSpPr>
          <p:cNvPr id="34" name="TextBox 9"/>
          <p:cNvSpPr txBox="1"/>
          <p:nvPr/>
        </p:nvSpPr>
        <p:spPr>
          <a:xfrm>
            <a:off x="5613400" y="4786630"/>
            <a:ext cx="5302250" cy="82994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a:lnSpc>
                <a:spcPct val="150000"/>
              </a:lnSpc>
            </a:pPr>
            <a:r>
              <a:rPr sz="1600" dirty="0">
                <a:solidFill>
                  <a:schemeClr val="tx1"/>
                </a:solidFill>
                <a:latin typeface="微软雅黑" panose="020B0503020204020204" charset="-122"/>
                <a:ea typeface="微软雅黑" panose="020B0503020204020204" charset="-122"/>
                <a:cs typeface="微软雅黑" panose="020B0503020204020204" charset="-122"/>
              </a:rPr>
              <a:t>在其他条件不变的情况下,生产效率的变化会引起职位数量的反向变化。</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1+#ppt_w/2"/>
                                          </p:val>
                                        </p:tav>
                                        <p:tav tm="100000">
                                          <p:val>
                                            <p:strVal val="#ppt_x"/>
                                          </p:val>
                                        </p:tav>
                                      </p:tavLst>
                                    </p:anim>
                                    <p:anim calcmode="lin" valueType="num">
                                      <p:cBhvr additive="base">
                                        <p:cTn id="20" dur="500" fill="hold"/>
                                        <p:tgtEl>
                                          <p:spTgt spid="11"/>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1+#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1+#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1+#ppt_w/2"/>
                                          </p:val>
                                        </p:tav>
                                        <p:tav tm="100000">
                                          <p:val>
                                            <p:strVal val="#ppt_x"/>
                                          </p:val>
                                        </p:tav>
                                      </p:tavLst>
                                    </p:anim>
                                    <p:anim calcmode="lin" valueType="num">
                                      <p:cBhvr additive="base">
                                        <p:cTn id="32" dur="500" fill="hold"/>
                                        <p:tgtEl>
                                          <p:spTgt spid="16"/>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1+#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1+#ppt_w/2"/>
                                          </p:val>
                                        </p:tav>
                                        <p:tav tm="100000">
                                          <p:val>
                                            <p:strVal val="#ppt_x"/>
                                          </p:val>
                                        </p:tav>
                                      </p:tavLst>
                                    </p:anim>
                                    <p:anim calcmode="lin" valueType="num">
                                      <p:cBhvr additive="base">
                                        <p:cTn id="40" dur="500" fill="hold"/>
                                        <p:tgtEl>
                                          <p:spTgt spid="18"/>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1+#ppt_w/2"/>
                                          </p:val>
                                        </p:tav>
                                        <p:tav tm="100000">
                                          <p:val>
                                            <p:strVal val="#ppt_x"/>
                                          </p:val>
                                        </p:tav>
                                      </p:tavLst>
                                    </p:anim>
                                    <p:anim calcmode="lin" valueType="num">
                                      <p:cBhvr additive="base">
                                        <p:cTn id="44" dur="500" fill="hold"/>
                                        <p:tgtEl>
                                          <p:spTgt spid="2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1+#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1+#ppt_w/2"/>
                                          </p:val>
                                        </p:tav>
                                        <p:tav tm="100000">
                                          <p:val>
                                            <p:strVal val="#ppt_x"/>
                                          </p:val>
                                        </p:tav>
                                      </p:tavLst>
                                    </p:anim>
                                    <p:anim calcmode="lin" valueType="num">
                                      <p:cBhvr additive="base">
                                        <p:cTn id="52" dur="500" fill="hold"/>
                                        <p:tgtEl>
                                          <p:spTgt spid="25"/>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1+#ppt_w/2"/>
                                          </p:val>
                                        </p:tav>
                                        <p:tav tm="100000">
                                          <p:val>
                                            <p:strVal val="#ppt_x"/>
                                          </p:val>
                                        </p:tav>
                                      </p:tavLst>
                                    </p:anim>
                                    <p:anim calcmode="lin" valueType="num">
                                      <p:cBhvr additive="base">
                                        <p:cTn id="56" dur="500" fill="hold"/>
                                        <p:tgtEl>
                                          <p:spTgt spid="2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additive="base">
                                        <p:cTn id="59" dur="500" fill="hold"/>
                                        <p:tgtEl>
                                          <p:spTgt spid="34"/>
                                        </p:tgtEl>
                                        <p:attrNameLst>
                                          <p:attrName>ppt_x</p:attrName>
                                        </p:attrNameLst>
                                      </p:cBhvr>
                                      <p:tavLst>
                                        <p:tav tm="0">
                                          <p:val>
                                            <p:strVal val="1+#ppt_w/2"/>
                                          </p:val>
                                        </p:tav>
                                        <p:tav tm="100000">
                                          <p:val>
                                            <p:strVal val="#ppt_x"/>
                                          </p:val>
                                        </p:tav>
                                      </p:tavLst>
                                    </p:anim>
                                    <p:anim calcmode="lin" valueType="num">
                                      <p:cBhvr additive="base">
                                        <p:cTn id="60"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1" grpId="0"/>
      <p:bldP spid="11" grpId="1"/>
      <p:bldP spid="12" grpId="0" animBg="1"/>
      <p:bldP spid="12" grpId="1" animBg="1"/>
      <p:bldP spid="16" grpId="0"/>
      <p:bldP spid="16" grpId="1"/>
      <p:bldP spid="17" grpId="0" animBg="1"/>
      <p:bldP spid="17" grpId="1" animBg="1"/>
      <p:bldP spid="23" grpId="0"/>
      <p:bldP spid="23" grpId="1"/>
      <p:bldP spid="24" grpId="0" animBg="1"/>
      <p:bldP spid="24" grpId="1" animBg="1"/>
      <p:bldP spid="28" grpId="0" bldLvl="0" animBg="1"/>
      <p:bldP spid="28" grpId="1" animBg="1"/>
      <p:bldP spid="34" grpId="0"/>
      <p:bldP spid="34"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人力资源预测</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人力资源需求预测方法</a:t>
            </a:r>
          </a:p>
        </p:txBody>
      </p:sp>
      <p:graphicFrame>
        <p:nvGraphicFramePr>
          <p:cNvPr id="19" name="表格 18"/>
          <p:cNvGraphicFramePr/>
          <p:nvPr>
            <p:custDataLst>
              <p:tags r:id="rId2"/>
            </p:custDataLst>
          </p:nvPr>
        </p:nvGraphicFramePr>
        <p:xfrm>
          <a:off x="498475" y="1073150"/>
          <a:ext cx="10948035" cy="4222115"/>
        </p:xfrm>
        <a:graphic>
          <a:graphicData uri="http://schemas.openxmlformats.org/drawingml/2006/table">
            <a:tbl>
              <a:tblPr firstRow="1" bandRow="1">
                <a:tableStyleId>{5940675A-B579-460E-94D1-54222C63F5DA}</a:tableStyleId>
              </a:tblPr>
              <a:tblGrid>
                <a:gridCol w="831850">
                  <a:extLst>
                    <a:ext uri="{9D8B030D-6E8A-4147-A177-3AD203B41FA5}">
                      <a16:colId xmlns:a16="http://schemas.microsoft.com/office/drawing/2014/main" val="20000"/>
                    </a:ext>
                  </a:extLst>
                </a:gridCol>
                <a:gridCol w="1509395">
                  <a:extLst>
                    <a:ext uri="{9D8B030D-6E8A-4147-A177-3AD203B41FA5}">
                      <a16:colId xmlns:a16="http://schemas.microsoft.com/office/drawing/2014/main" val="20001"/>
                    </a:ext>
                  </a:extLst>
                </a:gridCol>
                <a:gridCol w="5808980">
                  <a:extLst>
                    <a:ext uri="{9D8B030D-6E8A-4147-A177-3AD203B41FA5}">
                      <a16:colId xmlns:a16="http://schemas.microsoft.com/office/drawing/2014/main" val="20002"/>
                    </a:ext>
                  </a:extLst>
                </a:gridCol>
                <a:gridCol w="2797810">
                  <a:extLst>
                    <a:ext uri="{9D8B030D-6E8A-4147-A177-3AD203B41FA5}">
                      <a16:colId xmlns:a16="http://schemas.microsoft.com/office/drawing/2014/main" val="20003"/>
                    </a:ext>
                  </a:extLst>
                </a:gridCol>
              </a:tblGrid>
              <a:tr h="213360">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分类</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具体方法</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方法说明</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适用范围</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651510">
                <a:tc rowSpan="5">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定性方法</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经验预测法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用以往经验推测未来的人员需求</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适用于一定时期内企业发展状况没有发生变化的情况或比较稳定的小型企业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81407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现状预测法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假定当前岗位设置和人员配置恰当,无空缺,且不存在人员总数扩充,人员需求完全取决于人员退休、离职等情况2.人力资源预测相当于对人员退休、离职等情况的预测3.通过对历史资料的统计与分析,准确预测离职人数</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适用于中、短期的人力资源预测</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2575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德尔菲法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依靠专家的知识和经验,对未来做出判断性估计,为增加预测可信度,可采取二次或多次讨论法</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适用于技术型企业长期人力资源预测</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83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自下而上法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1.从企业组织结构底层开始逐步进行预测2.先对组织结构底层人员进行预测,然后将各个部门的预测情况层层向上汇总,做出人力资源总体预测</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适用于短期人力资源预测</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83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自上而下法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1.上级人员先拟订出预测计划,然后逐级传达给下级2.进行讨论和修改,上级听取并集中意见后,修改总的预测和计划</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适用于短期预测或企业组织总体调整和变化时</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51510">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定量方法</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成本分析预测法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公式为                                    其中指未来一段时间内人力资源的需求数量;</a:t>
                      </a:r>
                      <a:r>
                        <a:rPr lang="en-US" sz="1400" b="0" i="1">
                          <a:solidFill>
                            <a:srgbClr val="000000"/>
                          </a:solidFill>
                          <a:latin typeface="微软雅黑" panose="020B0503020204020204" charset="-122"/>
                          <a:ea typeface="微软雅黑" panose="020B0503020204020204" charset="-122"/>
                          <a:cs typeface="微软雅黑" panose="020B0503020204020204" charset="-122"/>
                        </a:rPr>
                        <a:t>TB</a:t>
                      </a:r>
                      <a:r>
                        <a:rPr lang="en-US" sz="1400" b="0">
                          <a:solidFill>
                            <a:srgbClr val="000000"/>
                          </a:solidFill>
                          <a:latin typeface="微软雅黑" panose="020B0503020204020204" charset="-122"/>
                          <a:ea typeface="微软雅黑" panose="020B0503020204020204" charset="-122"/>
                          <a:cs typeface="微软雅黑" panose="020B0503020204020204" charset="-122"/>
                        </a:rPr>
                        <a:t>为未来一段时间内人力资源预算成本总额;</a:t>
                      </a:r>
                      <a:r>
                        <a:rPr lang="en-US" sz="1400" b="0" i="1">
                          <a:solidFill>
                            <a:srgbClr val="000000"/>
                          </a:solidFill>
                          <a:latin typeface="微软雅黑" panose="020B0503020204020204" charset="-122"/>
                          <a:ea typeface="微软雅黑" panose="020B0503020204020204" charset="-122"/>
                          <a:cs typeface="微软雅黑" panose="020B0503020204020204" charset="-122"/>
                        </a:rPr>
                        <a:t>VC</a:t>
                      </a:r>
                      <a:r>
                        <a:rPr lang="en-US" sz="1400" b="0">
                          <a:solidFill>
                            <a:srgbClr val="000000"/>
                          </a:solidFill>
                          <a:latin typeface="微软雅黑" panose="020B0503020204020204" charset="-122"/>
                          <a:ea typeface="微软雅黑" panose="020B0503020204020204" charset="-122"/>
                          <a:cs typeface="微软雅黑" panose="020B0503020204020204" charset="-122"/>
                        </a:rPr>
                        <a:t>为目前的人均成本;</a:t>
                      </a:r>
                      <a:r>
                        <a:rPr lang="en-US" sz="1400" b="0" i="1">
                          <a:solidFill>
                            <a:srgbClr val="000000"/>
                          </a:solidFill>
                          <a:latin typeface="微软雅黑" panose="020B0503020204020204" charset="-122"/>
                          <a:ea typeface="微软雅黑" panose="020B0503020204020204" charset="-122"/>
                          <a:cs typeface="微软雅黑" panose="020B0503020204020204" charset="-122"/>
                        </a:rPr>
                        <a:t>a</a:t>
                      </a:r>
                      <a:r>
                        <a:rPr lang="en-US" sz="1400" b="0">
                          <a:solidFill>
                            <a:srgbClr val="000000"/>
                          </a:solidFill>
                          <a:latin typeface="微软雅黑" panose="020B0503020204020204" charset="-122"/>
                          <a:ea typeface="微软雅黑" panose="020B0503020204020204" charset="-122"/>
                          <a:cs typeface="微软雅黑" panose="020B0503020204020204" charset="-122"/>
                        </a:rPr>
                        <a:t>%为企业计划每年人力资源成本增加的百分比;</a:t>
                      </a:r>
                      <a:r>
                        <a:rPr lang="en-US" sz="1400" b="0" i="1">
                          <a:solidFill>
                            <a:srgbClr val="000000"/>
                          </a:solidFill>
                          <a:latin typeface="微软雅黑" panose="020B0503020204020204" charset="-122"/>
                          <a:ea typeface="微软雅黑" panose="020B0503020204020204" charset="-122"/>
                          <a:cs typeface="微软雅黑" panose="020B0503020204020204" charset="-122"/>
                        </a:rPr>
                        <a:t>T</a:t>
                      </a:r>
                      <a:r>
                        <a:rPr lang="en-US" sz="1400" b="0">
                          <a:solidFill>
                            <a:srgbClr val="000000"/>
                          </a:solidFill>
                          <a:latin typeface="微软雅黑" panose="020B0503020204020204" charset="-122"/>
                          <a:ea typeface="微软雅黑" panose="020B0503020204020204" charset="-122"/>
                          <a:cs typeface="微软雅黑" panose="020B0503020204020204" charset="-122"/>
                        </a:rPr>
                        <a:t>为未来计划期的年限</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适用于所有企业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8831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定员法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根据企业人力资源现状预测出未来的人力资源状况,预测方法主要有设备定员法、岗位定员法、比例定员法和生产率定员法</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适用于大型企业和历史悠久的传统企业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pic>
        <p:nvPicPr>
          <p:cNvPr id="20" name="图片 19"/>
          <p:cNvPicPr/>
          <p:nvPr/>
        </p:nvPicPr>
        <p:blipFill>
          <a:blip r:embed="rId5"/>
          <a:stretch>
            <a:fillRect/>
          </a:stretch>
        </p:blipFill>
        <p:spPr>
          <a:xfrm>
            <a:off x="3457575" y="4193540"/>
            <a:ext cx="1830705" cy="169545"/>
          </a:xfrm>
          <a:prstGeom prst="rect">
            <a:avLst/>
          </a:prstGeom>
          <a:noFill/>
          <a:ln w="9525">
            <a:noFill/>
          </a:ln>
        </p:spPr>
      </p:pic>
      <p:graphicFrame>
        <p:nvGraphicFramePr>
          <p:cNvPr id="29" name="表格 28"/>
          <p:cNvGraphicFramePr/>
          <p:nvPr>
            <p:custDataLst>
              <p:tags r:id="rId3"/>
            </p:custDataLst>
          </p:nvPr>
        </p:nvGraphicFramePr>
        <p:xfrm>
          <a:off x="498475" y="5285105"/>
          <a:ext cx="10940415" cy="1280160"/>
        </p:xfrm>
        <a:graphic>
          <a:graphicData uri="http://schemas.openxmlformats.org/drawingml/2006/table">
            <a:tbl>
              <a:tblPr firstRow="1" bandRow="1">
                <a:tableStyleId>{5940675A-B579-460E-94D1-54222C63F5DA}</a:tableStyleId>
              </a:tblPr>
              <a:tblGrid>
                <a:gridCol w="831215">
                  <a:extLst>
                    <a:ext uri="{9D8B030D-6E8A-4147-A177-3AD203B41FA5}">
                      <a16:colId xmlns:a16="http://schemas.microsoft.com/office/drawing/2014/main" val="20000"/>
                    </a:ext>
                  </a:extLst>
                </a:gridCol>
                <a:gridCol w="1509395">
                  <a:extLst>
                    <a:ext uri="{9D8B030D-6E8A-4147-A177-3AD203B41FA5}">
                      <a16:colId xmlns:a16="http://schemas.microsoft.com/office/drawing/2014/main" val="20001"/>
                    </a:ext>
                  </a:extLst>
                </a:gridCol>
                <a:gridCol w="5803265">
                  <a:extLst>
                    <a:ext uri="{9D8B030D-6E8A-4147-A177-3AD203B41FA5}">
                      <a16:colId xmlns:a16="http://schemas.microsoft.com/office/drawing/2014/main" val="20002"/>
                    </a:ext>
                  </a:extLst>
                </a:gridCol>
                <a:gridCol w="2796540">
                  <a:extLst>
                    <a:ext uri="{9D8B030D-6E8A-4147-A177-3AD203B41FA5}">
                      <a16:colId xmlns:a16="http://schemas.microsoft.com/office/drawing/2014/main" val="20003"/>
                    </a:ext>
                  </a:extLst>
                </a:gridCol>
              </a:tblGrid>
              <a:tr h="610235">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定量方法</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趋势预测法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基于统计资料的定量预测法,主要根据企业的历史人员数据来分析其在未来的变化趋势,并依次预测企业在未来某一时期的人力资源需求量</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假设其他一切因素都保持不变或者变化幅度保持一致,忽略循环波动、季节波动和随机波动等</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60960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多元回归预测法</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一种建立在统计技术上的人力资源需求预测方法,不只考虑时间或产量这些单个因素,还要考虑两个或两个以上的因素对人力资源需求的影响,更重视变量间的因果关系,根据多个自变量的变化推测出因变量的变化趋势</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适用于较成熟、规模较大的企业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14" presetClass="entr" presetSubtype="1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randombar(horizontal)">
                                      <p:cBhvr>
                                        <p:cTn id="10" dur="500"/>
                                        <p:tgtEl>
                                          <p:spTgt spid="20"/>
                                        </p:tgtEl>
                                      </p:cBhvr>
                                    </p:animEffect>
                                  </p:childTnLst>
                                </p:cTn>
                              </p:par>
                              <p:par>
                                <p:cTn id="11" presetID="14" presetClass="entr" presetSubtype="10"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randombar(horizontal)">
                                      <p:cBhvr>
                                        <p:cTn id="1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人力资源预测</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人力资源供给预测</a:t>
            </a:r>
          </a:p>
        </p:txBody>
      </p:sp>
      <p:sp>
        <p:nvSpPr>
          <p:cNvPr id="52" name="矩形 51"/>
          <p:cNvSpPr/>
          <p:nvPr/>
        </p:nvSpPr>
        <p:spPr>
          <a:xfrm>
            <a:off x="6293485" y="1711960"/>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3" name="矩形 52"/>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grpSp>
        <p:nvGrpSpPr>
          <p:cNvPr id="54" name="组合 53"/>
          <p:cNvGrpSpPr/>
          <p:nvPr/>
        </p:nvGrpSpPr>
        <p:grpSpPr>
          <a:xfrm>
            <a:off x="1440815" y="2321560"/>
            <a:ext cx="4791710" cy="3479799"/>
            <a:chOff x="611560" y="2455316"/>
            <a:chExt cx="4444484" cy="2655618"/>
          </a:xfrm>
        </p:grpSpPr>
        <p:sp>
          <p:nvSpPr>
            <p:cNvPr id="55" name="矩形 54"/>
            <p:cNvSpPr/>
            <p:nvPr/>
          </p:nvSpPr>
          <p:spPr>
            <a:xfrm>
              <a:off x="611560" y="2701978"/>
              <a:ext cx="4444484" cy="1196967"/>
            </a:xfrm>
            <a:prstGeom prst="rect">
              <a:avLst/>
            </a:prstGeom>
          </p:spPr>
          <p:txBody>
            <a:bodyPr wrap="square">
              <a:spAutoFit/>
            </a:bodyPr>
            <a:lstStyle/>
            <a:p>
              <a:pPr>
                <a:buClr>
                  <a:srgbClr val="9D0B0B"/>
                </a:buClr>
              </a:pPr>
              <a:r>
                <a:rPr lang="zh-CN" altLang="en-US" sz="1600" dirty="0">
                  <a:latin typeface="微软雅黑" panose="020B0503020204020204" charset="-122"/>
                  <a:ea typeface="微软雅黑" panose="020B0503020204020204" charset="-122"/>
                </a:rPr>
                <a:t>(1)企业所在地的人力资源整体状况。</a:t>
              </a:r>
            </a:p>
            <a:p>
              <a:pPr>
                <a:buClr>
                  <a:srgbClr val="9D0B0B"/>
                </a:buClr>
              </a:pPr>
              <a:r>
                <a:rPr lang="zh-CN" altLang="en-US" sz="1600" dirty="0">
                  <a:latin typeface="微软雅黑" panose="020B0503020204020204" charset="-122"/>
                  <a:ea typeface="微软雅黑" panose="020B0503020204020204" charset="-122"/>
                </a:rPr>
                <a:t>(2)企业所在地的人力资源供求现状。</a:t>
              </a:r>
            </a:p>
            <a:p>
              <a:pPr>
                <a:buClr>
                  <a:srgbClr val="9D0B0B"/>
                </a:buClr>
              </a:pPr>
              <a:r>
                <a:rPr lang="zh-CN" altLang="en-US" sz="1600" dirty="0">
                  <a:latin typeface="微软雅黑" panose="020B0503020204020204" charset="-122"/>
                  <a:ea typeface="微软雅黑" panose="020B0503020204020204" charset="-122"/>
                </a:rPr>
                <a:t>(3)企业所在地对人才的吸引程度。</a:t>
              </a:r>
            </a:p>
            <a:p>
              <a:pPr>
                <a:buClr>
                  <a:srgbClr val="9D0B0B"/>
                </a:buClr>
              </a:pPr>
              <a:r>
                <a:rPr lang="zh-CN" altLang="en-US" sz="1600" dirty="0">
                  <a:latin typeface="微软雅黑" panose="020B0503020204020204" charset="-122"/>
                  <a:ea typeface="微软雅黑" panose="020B0503020204020204" charset="-122"/>
                </a:rPr>
                <a:t>(4)企业薪酬对当地人才的吸引力。</a:t>
              </a:r>
            </a:p>
            <a:p>
              <a:pPr>
                <a:buClr>
                  <a:srgbClr val="9D0B0B"/>
                </a:buClr>
              </a:pPr>
              <a:r>
                <a:rPr lang="zh-CN" altLang="en-US" sz="1600" dirty="0">
                  <a:latin typeface="微软雅黑" panose="020B0503020204020204" charset="-122"/>
                  <a:ea typeface="微软雅黑" panose="020B0503020204020204" charset="-122"/>
                </a:rPr>
                <a:t>(5)企业提供的各种福利对当地人才的吸引程度。</a:t>
              </a:r>
            </a:p>
            <a:p>
              <a:pPr>
                <a:buClr>
                  <a:srgbClr val="9D0B0B"/>
                </a:buClr>
              </a:pPr>
              <a:r>
                <a:rPr lang="zh-CN" altLang="en-US" sz="1600" dirty="0">
                  <a:latin typeface="微软雅黑" panose="020B0503020204020204" charset="-122"/>
                  <a:ea typeface="微软雅黑" panose="020B0503020204020204" charset="-122"/>
                </a:rPr>
                <a:t>(6)企业本身对人才的吸引程度。</a:t>
              </a:r>
            </a:p>
          </p:txBody>
        </p:sp>
        <p:sp>
          <p:nvSpPr>
            <p:cNvPr id="56" name="矩形 55"/>
            <p:cNvSpPr/>
            <p:nvPr/>
          </p:nvSpPr>
          <p:spPr>
            <a:xfrm>
              <a:off x="619806" y="4289534"/>
              <a:ext cx="4428581" cy="821400"/>
            </a:xfrm>
            <a:prstGeom prst="rect">
              <a:avLst/>
            </a:prstGeom>
          </p:spPr>
          <p:txBody>
            <a:bodyPr wrap="square">
              <a:spAutoFit/>
            </a:bodyPr>
            <a:lstStyle/>
            <a:p>
              <a:pPr>
                <a:buClr>
                  <a:srgbClr val="9D0B0B"/>
                </a:buClr>
              </a:pPr>
              <a:r>
                <a:rPr lang="zh-CN" altLang="en-US" sz="1600" dirty="0">
                  <a:latin typeface="微软雅黑" panose="020B0503020204020204" charset="-122"/>
                  <a:ea typeface="微软雅黑" panose="020B0503020204020204" charset="-122"/>
                </a:rPr>
                <a:t>(1)全国相关专业的大学生毕业人数及就业情况。</a:t>
              </a:r>
            </a:p>
            <a:p>
              <a:pPr>
                <a:buClr>
                  <a:srgbClr val="9D0B0B"/>
                </a:buClr>
              </a:pPr>
              <a:r>
                <a:rPr lang="zh-CN" altLang="en-US" sz="1600" dirty="0">
                  <a:latin typeface="微软雅黑" panose="020B0503020204020204" charset="-122"/>
                  <a:ea typeface="微软雅黑" panose="020B0503020204020204" charset="-122"/>
                </a:rPr>
                <a:t>(2)国家在就业方面颁布的法规和政策。</a:t>
              </a:r>
            </a:p>
            <a:p>
              <a:pPr>
                <a:buClr>
                  <a:srgbClr val="9D0B0B"/>
                </a:buClr>
              </a:pPr>
              <a:r>
                <a:rPr lang="zh-CN" altLang="en-US" sz="1600" dirty="0">
                  <a:latin typeface="微软雅黑" panose="020B0503020204020204" charset="-122"/>
                  <a:ea typeface="微软雅黑" panose="020B0503020204020204" charset="-122"/>
                </a:rPr>
                <a:t>(3)该行业在全国范围内的人才供需状况。</a:t>
              </a:r>
            </a:p>
            <a:p>
              <a:pPr>
                <a:buClr>
                  <a:srgbClr val="9D0B0B"/>
                </a:buClr>
              </a:pPr>
              <a:r>
                <a:rPr lang="zh-CN" altLang="en-US" sz="1600" dirty="0">
                  <a:latin typeface="微软雅黑" panose="020B0503020204020204" charset="-122"/>
                  <a:ea typeface="微软雅黑" panose="020B0503020204020204" charset="-122"/>
                </a:rPr>
                <a:t>(4)全国范围内同一从业人员的薪酬水平和差异。</a:t>
              </a:r>
            </a:p>
          </p:txBody>
        </p:sp>
        <p:sp>
          <p:nvSpPr>
            <p:cNvPr id="57" name="矩形 56"/>
            <p:cNvSpPr/>
            <p:nvPr/>
          </p:nvSpPr>
          <p:spPr>
            <a:xfrm>
              <a:off x="611560" y="2455316"/>
              <a:ext cx="1300480" cy="257324"/>
            </a:xfrm>
            <a:prstGeom prst="rect">
              <a:avLst/>
            </a:prstGeom>
          </p:spPr>
          <p:txBody>
            <a:bodyPr wrap="square">
              <a:spAutoFit/>
            </a:bodyPr>
            <a:lstStyle/>
            <a:p>
              <a:pPr algn="l"/>
              <a:r>
                <a:rPr lang="zh-CN" altLang="en-US" sz="1600" b="1" dirty="0">
                  <a:latin typeface="微软雅黑" panose="020B0503020204020204" charset="-122"/>
                  <a:ea typeface="微软雅黑" panose="020B0503020204020204" charset="-122"/>
                </a:rPr>
                <a:t>地域性因素</a:t>
              </a:r>
              <a:r>
                <a:rPr lang="zh-CN" altLang="en-US" sz="1600" dirty="0">
                  <a:latin typeface="微软雅黑" panose="020B0503020204020204" charset="-122"/>
                  <a:ea typeface="微软雅黑" panose="020B0503020204020204" charset="-122"/>
                </a:rPr>
                <a:t>：</a:t>
              </a:r>
            </a:p>
          </p:txBody>
        </p:sp>
        <p:sp>
          <p:nvSpPr>
            <p:cNvPr id="58" name="矩形 57"/>
            <p:cNvSpPr/>
            <p:nvPr/>
          </p:nvSpPr>
          <p:spPr>
            <a:xfrm>
              <a:off x="611560" y="4032914"/>
              <a:ext cx="1300480" cy="257324"/>
            </a:xfrm>
            <a:prstGeom prst="rect">
              <a:avLst/>
            </a:prstGeom>
          </p:spPr>
          <p:txBody>
            <a:bodyPr wrap="square">
              <a:spAutoFit/>
            </a:bodyPr>
            <a:lstStyle/>
            <a:p>
              <a:pPr algn="l"/>
              <a:r>
                <a:rPr lang="zh-CN" altLang="en-US" sz="1600" b="1" dirty="0">
                  <a:latin typeface="微软雅黑" panose="020B0503020204020204" charset="-122"/>
                  <a:ea typeface="微软雅黑" panose="020B0503020204020204" charset="-122"/>
                </a:rPr>
                <a:t>全国性因素</a:t>
              </a:r>
              <a:r>
                <a:rPr lang="zh-CN" altLang="en-US" sz="1600" dirty="0">
                  <a:latin typeface="微软雅黑" panose="020B0503020204020204" charset="-122"/>
                  <a:ea typeface="微软雅黑" panose="020B0503020204020204" charset="-122"/>
                </a:rPr>
                <a:t>：</a:t>
              </a:r>
            </a:p>
          </p:txBody>
        </p:sp>
      </p:gr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zh-CN" altLang="en-US" sz="1600" dirty="0">
                <a:latin typeface="微软雅黑" panose="020B0503020204020204" charset="-122"/>
                <a:ea typeface="微软雅黑" panose="020B0503020204020204" charset="-122"/>
              </a:rPr>
              <a:t>内部供给的分析</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dirty="0">
                <a:latin typeface="微软雅黑" panose="020B0503020204020204" charset="-122"/>
                <a:ea typeface="微软雅黑" panose="020B0503020204020204" charset="-122"/>
              </a:rPr>
              <a:t>外部供给的分析</a:t>
            </a:r>
          </a:p>
        </p:txBody>
      </p:sp>
      <p:sp>
        <p:nvSpPr>
          <p:cNvPr id="66" name="圆角矩形 65"/>
          <p:cNvSpPr/>
          <p:nvPr/>
        </p:nvSpPr>
        <p:spPr>
          <a:xfrm>
            <a:off x="5434349" y="1411846"/>
            <a:ext cx="1582211" cy="62099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人力资源供给分析</a:t>
            </a:r>
          </a:p>
        </p:txBody>
      </p:sp>
      <p:grpSp>
        <p:nvGrpSpPr>
          <p:cNvPr id="69" name="组合 68"/>
          <p:cNvGrpSpPr/>
          <p:nvPr/>
        </p:nvGrpSpPr>
        <p:grpSpPr>
          <a:xfrm>
            <a:off x="6898640" y="2535555"/>
            <a:ext cx="2560320" cy="1677670"/>
            <a:chOff x="10799" y="3672"/>
            <a:chExt cx="4032" cy="2642"/>
          </a:xfrm>
        </p:grpSpPr>
        <p:sp>
          <p:nvSpPr>
            <p:cNvPr id="60" name="矩形 59"/>
            <p:cNvSpPr/>
            <p:nvPr/>
          </p:nvSpPr>
          <p:spPr>
            <a:xfrm>
              <a:off x="10858" y="4640"/>
              <a:ext cx="3973" cy="531"/>
            </a:xfrm>
            <a:prstGeom prst="rect">
              <a:avLst/>
            </a:prstGeom>
          </p:spPr>
          <p:txBody>
            <a:bodyPr wrap="square">
              <a:spAutoFit/>
            </a:bodyPr>
            <a:lstStyle/>
            <a:p>
              <a:pPr>
                <a:buClr>
                  <a:srgbClr val="9D0B0B"/>
                </a:buClr>
              </a:pPr>
              <a:r>
                <a:rPr lang="en-US" altLang="zh-CN" sz="1600" b="1" dirty="0">
                  <a:latin typeface="微软雅黑" panose="020B0503020204020204" charset="-122"/>
                  <a:ea typeface="微软雅黑" panose="020B0503020204020204" charset="-122"/>
                </a:rPr>
                <a:t>2</a:t>
              </a:r>
              <a:r>
                <a:rPr lang="zh-CN" altLang="en-US" sz="1600" b="1" dirty="0">
                  <a:latin typeface="微软雅黑" panose="020B0503020204020204" charset="-122"/>
                  <a:ea typeface="微软雅黑" panose="020B0503020204020204" charset="-122"/>
                </a:rPr>
                <a:t>、人员流动的分析</a:t>
              </a:r>
            </a:p>
          </p:txBody>
        </p:sp>
        <p:sp>
          <p:nvSpPr>
            <p:cNvPr id="62" name="矩形 61"/>
            <p:cNvSpPr/>
            <p:nvPr/>
          </p:nvSpPr>
          <p:spPr>
            <a:xfrm>
              <a:off x="10799" y="3672"/>
              <a:ext cx="3685" cy="531"/>
            </a:xfrm>
            <a:prstGeom prst="rect">
              <a:avLst/>
            </a:prstGeom>
          </p:spPr>
          <p:txBody>
            <a:bodyPr wrap="none">
              <a:spAutoFit/>
            </a:bodyPr>
            <a:lstStyle/>
            <a:p>
              <a:pPr algn="l"/>
              <a:r>
                <a:rPr lang="en-US" altLang="zh-CN" sz="1600" b="1" dirty="0">
                  <a:latin typeface="微软雅黑" panose="020B0503020204020204" charset="-122"/>
                  <a:ea typeface="微软雅黑" panose="020B0503020204020204" charset="-122"/>
                </a:rPr>
                <a:t>1</a:t>
              </a:r>
              <a:r>
                <a:rPr lang="zh-CN" altLang="en-US" sz="1600" b="1" dirty="0">
                  <a:latin typeface="微软雅黑" panose="020B0503020204020204" charset="-122"/>
                  <a:ea typeface="微软雅黑" panose="020B0503020204020204" charset="-122"/>
                </a:rPr>
                <a:t>、现有人力资源的分析</a:t>
              </a:r>
            </a:p>
          </p:txBody>
        </p:sp>
        <p:sp>
          <p:nvSpPr>
            <p:cNvPr id="63" name="矩形 62"/>
            <p:cNvSpPr/>
            <p:nvPr/>
          </p:nvSpPr>
          <p:spPr>
            <a:xfrm>
              <a:off x="10889" y="5783"/>
              <a:ext cx="3045" cy="531"/>
            </a:xfrm>
            <a:prstGeom prst="rect">
              <a:avLst/>
            </a:prstGeom>
          </p:spPr>
          <p:txBody>
            <a:bodyPr wrap="none">
              <a:spAutoFit/>
            </a:bodyPr>
            <a:lstStyle/>
            <a:p>
              <a:pPr algn="l"/>
              <a:r>
                <a:rPr lang="en-US" altLang="zh-CN" sz="1600" b="1" dirty="0">
                  <a:latin typeface="微软雅黑" panose="020B0503020204020204" charset="-122"/>
                  <a:ea typeface="微软雅黑" panose="020B0503020204020204" charset="-122"/>
                </a:rPr>
                <a:t>3</a:t>
              </a:r>
              <a:r>
                <a:rPr lang="zh-CN" altLang="en-US" sz="1600" b="1" dirty="0">
                  <a:latin typeface="微软雅黑" panose="020B0503020204020204" charset="-122"/>
                  <a:ea typeface="微软雅黑" panose="020B0503020204020204" charset="-122"/>
                </a:rPr>
                <a:t>、人员质量的分析</a:t>
              </a:r>
            </a:p>
          </p:txBody>
        </p:sp>
      </p:gr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slide(fromRight)">
                                      <p:cBhvr>
                                        <p:cTn id="7" dur="500"/>
                                        <p:tgtEl>
                                          <p:spTgt spid="6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slide(fromLeft)">
                                      <p:cBhvr>
                                        <p:cTn id="10" dur="500"/>
                                        <p:tgtEl>
                                          <p:spTgt spid="6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66"/>
                                        </p:tgtEl>
                                        <p:attrNameLst>
                                          <p:attrName>style.visibility</p:attrName>
                                        </p:attrNameLst>
                                      </p:cBhvr>
                                      <p:to>
                                        <p:strVal val="visible"/>
                                      </p:to>
                                    </p:set>
                                    <p:anim calcmode="lin" valueType="num">
                                      <p:cBhvr>
                                        <p:cTn id="14" dur="500" fill="hold"/>
                                        <p:tgtEl>
                                          <p:spTgt spid="66"/>
                                        </p:tgtEl>
                                        <p:attrNameLst>
                                          <p:attrName>ppt_w</p:attrName>
                                        </p:attrNameLst>
                                      </p:cBhvr>
                                      <p:tavLst>
                                        <p:tav tm="0">
                                          <p:val>
                                            <p:fltVal val="0"/>
                                          </p:val>
                                        </p:tav>
                                        <p:tav tm="100000">
                                          <p:val>
                                            <p:strVal val="#ppt_w"/>
                                          </p:val>
                                        </p:tav>
                                      </p:tavLst>
                                    </p:anim>
                                    <p:anim calcmode="lin" valueType="num">
                                      <p:cBhvr>
                                        <p:cTn id="15" dur="500" fill="hold"/>
                                        <p:tgtEl>
                                          <p:spTgt spid="66"/>
                                        </p:tgtEl>
                                        <p:attrNameLst>
                                          <p:attrName>ppt_h</p:attrName>
                                        </p:attrNameLst>
                                      </p:cBhvr>
                                      <p:tavLst>
                                        <p:tav tm="0">
                                          <p:val>
                                            <p:fltVal val="0"/>
                                          </p:val>
                                        </p:tav>
                                        <p:tav tm="100000">
                                          <p:val>
                                            <p:strVal val="#ppt_h"/>
                                          </p:val>
                                        </p:tav>
                                      </p:tavLst>
                                    </p:anim>
                                    <p:animEffect transition="in" filter="fade">
                                      <p:cBhvr>
                                        <p:cTn id="16" dur="500"/>
                                        <p:tgtEl>
                                          <p:spTgt spid="66"/>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wipe(up)">
                                      <p:cBhvr>
                                        <p:cTn id="20" dur="500"/>
                                        <p:tgtEl>
                                          <p:spTgt spid="53"/>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wipe(up)">
                                      <p:cBhvr>
                                        <p:cTn id="23" dur="500"/>
                                        <p:tgtEl>
                                          <p:spTgt spid="52"/>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left)">
                                      <p:cBhvr>
                                        <p:cTn id="27" dur="500"/>
                                        <p:tgtEl>
                                          <p:spTgt spid="54"/>
                                        </p:tgtEl>
                                      </p:cBhvr>
                                    </p:animEffect>
                                  </p:childTnLst>
                                </p:cTn>
                              </p:par>
                              <p:par>
                                <p:cTn id="28" presetID="22" presetClass="entr" presetSubtype="8" fill="hold" nodeType="with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left)">
                                      <p:cBhvr>
                                        <p:cTn id="3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ldLvl="0" animBg="1"/>
      <p:bldP spid="53" grpId="0" bldLvl="0" animBg="1"/>
      <p:bldP spid="64" grpId="0" bldLvl="0" animBg="1"/>
      <p:bldP spid="65" grpId="0" bldLvl="0" animBg="1"/>
      <p:bldP spid="66" grpId="0" bldLvl="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人力资源预测</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人力资源供给预测方法</a:t>
            </a:r>
          </a:p>
        </p:txBody>
      </p:sp>
      <p:sp>
        <p:nvSpPr>
          <p:cNvPr id="112" name="椭圆 12"/>
          <p:cNvSpPr>
            <a:spLocks noChangeArrowheads="1"/>
          </p:cNvSpPr>
          <p:nvPr/>
        </p:nvSpPr>
        <p:spPr bwMode="auto">
          <a:xfrm>
            <a:off x="711721" y="1526543"/>
            <a:ext cx="3940175" cy="3940175"/>
          </a:xfrm>
          <a:prstGeom prst="ellipse">
            <a:avLst/>
          </a:prstGeom>
          <a:noFill/>
          <a:ln w="9525" cmpd="sng">
            <a:solidFill>
              <a:srgbClr val="0070C0"/>
            </a:solidFill>
            <a:prstDash val="dash"/>
            <a:round/>
          </a:ln>
          <a:extLst>
            <a:ext uri="{909E8E84-426E-40DD-AFC4-6F175D3DCCD1}">
              <a14:hiddenFill xmlns:a14="http://schemas.microsoft.com/office/drawing/2010/main">
                <a:solidFill>
                  <a:srgbClr val="FFFFFF"/>
                </a:solidFill>
              </a14:hiddenFill>
            </a:ext>
          </a:extLst>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3" name="Oval 13"/>
          <p:cNvSpPr>
            <a:spLocks noChangeArrowheads="1"/>
          </p:cNvSpPr>
          <p:nvPr/>
        </p:nvSpPr>
        <p:spPr bwMode="auto">
          <a:xfrm>
            <a:off x="1148284" y="3285493"/>
            <a:ext cx="1606550" cy="1606551"/>
          </a:xfrm>
          <a:prstGeom prst="ellipse">
            <a:avLst/>
          </a:prstGeom>
          <a:solidFill>
            <a:schemeClr val="bg1">
              <a:lumMod val="85000"/>
            </a:schemeClr>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4" name="Oval 14"/>
          <p:cNvSpPr>
            <a:spLocks noChangeArrowheads="1"/>
          </p:cNvSpPr>
          <p:nvPr/>
        </p:nvSpPr>
        <p:spPr bwMode="auto">
          <a:xfrm>
            <a:off x="1289570" y="3426781"/>
            <a:ext cx="1322388" cy="1322387"/>
          </a:xfrm>
          <a:prstGeom prst="ellipse">
            <a:avLst/>
          </a:prstGeom>
          <a:solidFill>
            <a:srgbClr val="0070C0"/>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5" name="Oval 18"/>
          <p:cNvSpPr>
            <a:spLocks noChangeArrowheads="1"/>
          </p:cNvSpPr>
          <p:nvPr/>
        </p:nvSpPr>
        <p:spPr bwMode="auto">
          <a:xfrm>
            <a:off x="2823096" y="3009266"/>
            <a:ext cx="1606550" cy="1608139"/>
          </a:xfrm>
          <a:prstGeom prst="ellipse">
            <a:avLst/>
          </a:prstGeom>
          <a:solidFill>
            <a:schemeClr val="bg1">
              <a:lumMod val="85000"/>
            </a:schemeClr>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6" name="Oval 19"/>
          <p:cNvSpPr>
            <a:spLocks noChangeArrowheads="1"/>
          </p:cNvSpPr>
          <p:nvPr/>
        </p:nvSpPr>
        <p:spPr bwMode="auto">
          <a:xfrm>
            <a:off x="2964384" y="3150556"/>
            <a:ext cx="1322387" cy="1322387"/>
          </a:xfrm>
          <a:prstGeom prst="ellipse">
            <a:avLst/>
          </a:prstGeom>
          <a:solidFill>
            <a:srgbClr val="0070C0"/>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7" name="Oval 23"/>
          <p:cNvSpPr>
            <a:spLocks noChangeArrowheads="1"/>
          </p:cNvSpPr>
          <p:nvPr/>
        </p:nvSpPr>
        <p:spPr bwMode="auto">
          <a:xfrm>
            <a:off x="1700734" y="1731330"/>
            <a:ext cx="1608137" cy="1606551"/>
          </a:xfrm>
          <a:prstGeom prst="ellipse">
            <a:avLst/>
          </a:prstGeom>
          <a:solidFill>
            <a:schemeClr val="bg1">
              <a:lumMod val="85000"/>
            </a:schemeClr>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8" name="Oval 24"/>
          <p:cNvSpPr>
            <a:spLocks noChangeArrowheads="1"/>
          </p:cNvSpPr>
          <p:nvPr/>
        </p:nvSpPr>
        <p:spPr bwMode="auto">
          <a:xfrm>
            <a:off x="1843609" y="1872618"/>
            <a:ext cx="1322387" cy="1322388"/>
          </a:xfrm>
          <a:prstGeom prst="ellipse">
            <a:avLst/>
          </a:prstGeom>
          <a:solidFill>
            <a:srgbClr val="0070C0"/>
          </a:solidFill>
          <a:ln>
            <a:noFill/>
          </a:ln>
        </p:spPr>
        <p:txBody>
          <a:bodyPr lIns="91432" tIns="45716" rIns="91432" bIns="45716"/>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endParaRPr lang="zh-CN" altLang="en-US" b="1">
              <a:latin typeface="微软雅黑" panose="020B0503020204020204" charset="-122"/>
              <a:ea typeface="微软雅黑" panose="020B0503020204020204" charset="-122"/>
            </a:endParaRPr>
          </a:p>
        </p:txBody>
      </p:sp>
      <p:sp>
        <p:nvSpPr>
          <p:cNvPr id="119" name="TextBox 91"/>
          <p:cNvSpPr txBox="1">
            <a:spLocks noChangeArrowheads="1"/>
          </p:cNvSpPr>
          <p:nvPr/>
        </p:nvSpPr>
        <p:spPr bwMode="auto">
          <a:xfrm>
            <a:off x="5275783" y="1560890"/>
            <a:ext cx="994410" cy="335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l" eaLnBrk="1" hangingPunct="1"/>
            <a:r>
              <a:rPr lang="zh-CN" altLang="en-US" sz="1600" b="1">
                <a:latin typeface="微软雅黑" panose="020B0503020204020204" charset="-122"/>
                <a:ea typeface="微软雅黑" panose="020B0503020204020204" charset="-122"/>
              </a:rPr>
              <a:t>技能清单</a:t>
            </a:r>
          </a:p>
        </p:txBody>
      </p:sp>
      <p:sp>
        <p:nvSpPr>
          <p:cNvPr id="120" name="TextBox 92"/>
          <p:cNvSpPr txBox="1">
            <a:spLocks noChangeArrowheads="1"/>
          </p:cNvSpPr>
          <p:nvPr/>
        </p:nvSpPr>
        <p:spPr bwMode="auto">
          <a:xfrm>
            <a:off x="5275580" y="1925955"/>
            <a:ext cx="6461125" cy="582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1600" b="0" dirty="0">
                <a:latin typeface="微软雅黑" panose="020B0503020204020204" charset="-122"/>
                <a:ea typeface="微软雅黑" panose="020B0503020204020204" charset="-122"/>
              </a:rPr>
              <a:t>反映员工工作能力特征的列表这些特征包括员工的培训背景、工作经历、持有的资格证书以及工作能力的评价等内容。</a:t>
            </a:r>
          </a:p>
        </p:txBody>
      </p:sp>
      <p:sp>
        <p:nvSpPr>
          <p:cNvPr id="121" name="TextBox 25"/>
          <p:cNvSpPr txBox="1">
            <a:spLocks noChangeArrowheads="1"/>
          </p:cNvSpPr>
          <p:nvPr/>
        </p:nvSpPr>
        <p:spPr bwMode="auto">
          <a:xfrm>
            <a:off x="1977434" y="2212343"/>
            <a:ext cx="1096010" cy="367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b="1">
                <a:solidFill>
                  <a:srgbClr val="F8F8F8"/>
                </a:solidFill>
                <a:latin typeface="微软雅黑" panose="020B0503020204020204" charset="-122"/>
                <a:ea typeface="微软雅黑" panose="020B0503020204020204" charset="-122"/>
              </a:rPr>
              <a:t>技能清单</a:t>
            </a:r>
          </a:p>
        </p:txBody>
      </p:sp>
      <p:sp>
        <p:nvSpPr>
          <p:cNvPr id="122" name="TextBox 93"/>
          <p:cNvSpPr txBox="1">
            <a:spLocks noChangeArrowheads="1"/>
          </p:cNvSpPr>
          <p:nvPr/>
        </p:nvSpPr>
        <p:spPr bwMode="auto">
          <a:xfrm>
            <a:off x="1380534" y="3756468"/>
            <a:ext cx="1096010" cy="367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b="1" dirty="0">
                <a:solidFill>
                  <a:srgbClr val="F8F8F8"/>
                </a:solidFill>
                <a:latin typeface="微软雅黑" panose="020B0503020204020204" charset="-122"/>
                <a:ea typeface="微软雅黑" panose="020B0503020204020204" charset="-122"/>
              </a:rPr>
              <a:t>人员替换</a:t>
            </a:r>
          </a:p>
        </p:txBody>
      </p:sp>
      <p:sp>
        <p:nvSpPr>
          <p:cNvPr id="123" name="TextBox 94"/>
          <p:cNvSpPr txBox="1">
            <a:spLocks noChangeArrowheads="1"/>
          </p:cNvSpPr>
          <p:nvPr/>
        </p:nvSpPr>
        <p:spPr bwMode="auto">
          <a:xfrm>
            <a:off x="3058160" y="3427095"/>
            <a:ext cx="1137285" cy="920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b="1">
                <a:solidFill>
                  <a:srgbClr val="F8F8F8"/>
                </a:solidFill>
                <a:latin typeface="微软雅黑" panose="020B0503020204020204" charset="-122"/>
                <a:ea typeface="微软雅黑" panose="020B0503020204020204" charset="-122"/>
                <a:cs typeface="微软雅黑" panose="020B0503020204020204" charset="-122"/>
              </a:rPr>
              <a:t>人力资源“水池”模型</a:t>
            </a:r>
          </a:p>
        </p:txBody>
      </p:sp>
      <p:sp>
        <p:nvSpPr>
          <p:cNvPr id="124" name="TextBox 101"/>
          <p:cNvSpPr txBox="1">
            <a:spLocks noChangeArrowheads="1"/>
          </p:cNvSpPr>
          <p:nvPr/>
        </p:nvSpPr>
        <p:spPr bwMode="auto">
          <a:xfrm>
            <a:off x="5275783" y="2885461"/>
            <a:ext cx="994410" cy="335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l" eaLnBrk="1" hangingPunct="1"/>
            <a:r>
              <a:rPr lang="zh-CN" altLang="en-US" sz="1600" b="1">
                <a:latin typeface="微软雅黑" panose="020B0503020204020204" charset="-122"/>
                <a:ea typeface="微软雅黑" panose="020B0503020204020204" charset="-122"/>
              </a:rPr>
              <a:t>人员替换</a:t>
            </a:r>
          </a:p>
        </p:txBody>
      </p:sp>
      <p:sp>
        <p:nvSpPr>
          <p:cNvPr id="125" name="TextBox 102"/>
          <p:cNvSpPr txBox="1">
            <a:spLocks noChangeArrowheads="1"/>
          </p:cNvSpPr>
          <p:nvPr/>
        </p:nvSpPr>
        <p:spPr bwMode="auto">
          <a:xfrm>
            <a:off x="5275580" y="3250565"/>
            <a:ext cx="646176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1600" b="0">
                <a:latin typeface="微软雅黑" panose="020B0503020204020204" charset="-122"/>
                <a:ea typeface="微软雅黑" panose="020B0503020204020204" charset="-122"/>
              </a:rPr>
              <a:t>对企业现有人员的状况做出评价,然后对他们晋升或者调动的可能性做出判断,以此来预测企业潜在的内部供给,这样当某一职位出现空缺时,就可以及时地进行补充。</a:t>
            </a:r>
          </a:p>
        </p:txBody>
      </p:sp>
      <p:sp>
        <p:nvSpPr>
          <p:cNvPr id="126" name="TextBox 103"/>
          <p:cNvSpPr txBox="1">
            <a:spLocks noChangeArrowheads="1"/>
          </p:cNvSpPr>
          <p:nvPr/>
        </p:nvSpPr>
        <p:spPr bwMode="auto">
          <a:xfrm>
            <a:off x="5275783" y="4399476"/>
            <a:ext cx="2213610" cy="335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l" eaLnBrk="1" hangingPunct="1"/>
            <a:r>
              <a:rPr lang="zh-CN" altLang="en-US" sz="1600" b="1">
                <a:latin typeface="微软雅黑" panose="020B0503020204020204" charset="-122"/>
                <a:ea typeface="微软雅黑" panose="020B0503020204020204" charset="-122"/>
              </a:rPr>
              <a:t>人力资源“水池”模型</a:t>
            </a:r>
          </a:p>
        </p:txBody>
      </p:sp>
      <p:sp>
        <p:nvSpPr>
          <p:cNvPr id="127" name="TextBox 104"/>
          <p:cNvSpPr txBox="1">
            <a:spLocks noChangeArrowheads="1"/>
          </p:cNvSpPr>
          <p:nvPr/>
        </p:nvSpPr>
        <p:spPr bwMode="auto">
          <a:xfrm>
            <a:off x="5275580" y="4764405"/>
            <a:ext cx="6461760" cy="582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1600" b="0">
                <a:latin typeface="微软雅黑" panose="020B0503020204020204" charset="-122"/>
                <a:ea typeface="微软雅黑" panose="020B0503020204020204" charset="-122"/>
              </a:rPr>
              <a:t>在预测企业内部人员流动的基础上来预测人力资源的内部供给,它是从职位出发进行分析,预测的是未来某一时间现实的供给。</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12"/>
                                        </p:tgtEl>
                                        <p:attrNameLst>
                                          <p:attrName>style.visibility</p:attrName>
                                        </p:attrNameLst>
                                      </p:cBhvr>
                                      <p:to>
                                        <p:strVal val="visible"/>
                                      </p:to>
                                    </p:set>
                                    <p:animEffect transition="in" filter="wheel(1)">
                                      <p:cBhvr>
                                        <p:cTn id="7" dur="1000"/>
                                        <p:tgtEl>
                                          <p:spTgt spid="112"/>
                                        </p:tgtEl>
                                      </p:cBhvr>
                                    </p:animEffect>
                                  </p:childTnLst>
                                </p:cTn>
                              </p:par>
                            </p:childTnLst>
                          </p:cTn>
                        </p:par>
                        <p:par>
                          <p:cTn id="8" fill="hold">
                            <p:stCondLst>
                              <p:cond delay="1000"/>
                            </p:stCondLst>
                            <p:childTnLst>
                              <p:par>
                                <p:cTn id="9" presetID="52" presetClass="entr" presetSubtype="0" fill="hold" grpId="0" nodeType="afterEffect">
                                  <p:stCondLst>
                                    <p:cond delay="0"/>
                                  </p:stCondLst>
                                  <p:childTnLst>
                                    <p:set>
                                      <p:cBhvr>
                                        <p:cTn id="10" dur="1" fill="hold">
                                          <p:stCondLst>
                                            <p:cond delay="0"/>
                                          </p:stCondLst>
                                        </p:cTn>
                                        <p:tgtEl>
                                          <p:spTgt spid="117"/>
                                        </p:tgtEl>
                                        <p:attrNameLst>
                                          <p:attrName>style.visibility</p:attrName>
                                        </p:attrNameLst>
                                      </p:cBhvr>
                                      <p:to>
                                        <p:strVal val="visible"/>
                                      </p:to>
                                    </p:set>
                                    <p:animScale>
                                      <p:cBhvr>
                                        <p:cTn id="11" dur="1000" decel="50000" fill="hold">
                                          <p:stCondLst>
                                            <p:cond delay="0"/>
                                          </p:stCondLst>
                                        </p:cTn>
                                        <p:tgtEl>
                                          <p:spTgt spid="11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12" dur="1000" decel="50000" fill="hold">
                                          <p:stCondLst>
                                            <p:cond delay="0"/>
                                          </p:stCondLst>
                                        </p:cTn>
                                        <p:tgtEl>
                                          <p:spTgt spid="117"/>
                                        </p:tgtEl>
                                        <p:attrNameLst>
                                          <p:attrName>ppt_x</p:attrName>
                                          <p:attrName>ppt_y</p:attrName>
                                        </p:attrNameLst>
                                      </p:cBhvr>
                                      <p:rCtr x="0" y="0"/>
                                    </p:animMotion>
                                    <p:animEffect transition="in" filter="fade">
                                      <p:cBhvr>
                                        <p:cTn id="13" dur="1000"/>
                                        <p:tgtEl>
                                          <p:spTgt spid="117"/>
                                        </p:tgtEl>
                                      </p:cBhvr>
                                    </p:animEffect>
                                  </p:childTnLst>
                                </p:cTn>
                              </p:par>
                              <p:par>
                                <p:cTn id="14" presetID="52" presetClass="entr" presetSubtype="0" fill="hold" grpId="0" nodeType="withEffect">
                                  <p:stCondLst>
                                    <p:cond delay="0"/>
                                  </p:stCondLst>
                                  <p:childTnLst>
                                    <p:set>
                                      <p:cBhvr>
                                        <p:cTn id="15" dur="1" fill="hold">
                                          <p:stCondLst>
                                            <p:cond delay="0"/>
                                          </p:stCondLst>
                                        </p:cTn>
                                        <p:tgtEl>
                                          <p:spTgt spid="118"/>
                                        </p:tgtEl>
                                        <p:attrNameLst>
                                          <p:attrName>style.visibility</p:attrName>
                                        </p:attrNameLst>
                                      </p:cBhvr>
                                      <p:to>
                                        <p:strVal val="visible"/>
                                      </p:to>
                                    </p:set>
                                    <p:animScale>
                                      <p:cBhvr>
                                        <p:cTn id="16" dur="1000" decel="50000" fill="hold">
                                          <p:stCondLst>
                                            <p:cond delay="0"/>
                                          </p:stCondLst>
                                        </p:cTn>
                                        <p:tgtEl>
                                          <p:spTgt spid="1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17" dur="1000" decel="50000" fill="hold">
                                          <p:stCondLst>
                                            <p:cond delay="0"/>
                                          </p:stCondLst>
                                        </p:cTn>
                                        <p:tgtEl>
                                          <p:spTgt spid="118"/>
                                        </p:tgtEl>
                                        <p:attrNameLst>
                                          <p:attrName>ppt_x</p:attrName>
                                          <p:attrName>ppt_y</p:attrName>
                                        </p:attrNameLst>
                                      </p:cBhvr>
                                      <p:rCtr x="0" y="0"/>
                                    </p:animMotion>
                                    <p:animEffect transition="in" filter="fade">
                                      <p:cBhvr>
                                        <p:cTn id="18" dur="1000"/>
                                        <p:tgtEl>
                                          <p:spTgt spid="118"/>
                                        </p:tgtEl>
                                      </p:cBhvr>
                                    </p:animEffect>
                                  </p:childTnLst>
                                </p:cTn>
                              </p:par>
                              <p:par>
                                <p:cTn id="19" presetID="52" presetClass="entr" presetSubtype="0" fill="hold" grpId="0" nodeType="withEffect">
                                  <p:stCondLst>
                                    <p:cond delay="0"/>
                                  </p:stCondLst>
                                  <p:childTnLst>
                                    <p:set>
                                      <p:cBhvr>
                                        <p:cTn id="20" dur="1" fill="hold">
                                          <p:stCondLst>
                                            <p:cond delay="0"/>
                                          </p:stCondLst>
                                        </p:cTn>
                                        <p:tgtEl>
                                          <p:spTgt spid="121"/>
                                        </p:tgtEl>
                                        <p:attrNameLst>
                                          <p:attrName>style.visibility</p:attrName>
                                        </p:attrNameLst>
                                      </p:cBhvr>
                                      <p:to>
                                        <p:strVal val="visible"/>
                                      </p:to>
                                    </p:set>
                                    <p:animScale>
                                      <p:cBhvr>
                                        <p:cTn id="21" dur="1000" decel="50000" fill="hold">
                                          <p:stCondLst>
                                            <p:cond delay="0"/>
                                          </p:stCondLst>
                                        </p:cTn>
                                        <p:tgtEl>
                                          <p:spTgt spid="12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22" dur="1000" decel="50000" fill="hold">
                                          <p:stCondLst>
                                            <p:cond delay="0"/>
                                          </p:stCondLst>
                                        </p:cTn>
                                        <p:tgtEl>
                                          <p:spTgt spid="121"/>
                                        </p:tgtEl>
                                        <p:attrNameLst>
                                          <p:attrName>ppt_x</p:attrName>
                                          <p:attrName>ppt_y</p:attrName>
                                        </p:attrNameLst>
                                      </p:cBhvr>
                                      <p:rCtr x="0" y="0"/>
                                    </p:animMotion>
                                    <p:animEffect transition="in" filter="fade">
                                      <p:cBhvr>
                                        <p:cTn id="23" dur="1000"/>
                                        <p:tgtEl>
                                          <p:spTgt spid="121"/>
                                        </p:tgtEl>
                                      </p:cBhvr>
                                    </p:animEffect>
                                  </p:childTnLst>
                                </p:cTn>
                              </p:par>
                            </p:childTnLst>
                          </p:cTn>
                        </p:par>
                        <p:par>
                          <p:cTn id="24" fill="hold">
                            <p:stCondLst>
                              <p:cond delay="2000"/>
                            </p:stCondLst>
                            <p:childTnLst>
                              <p:par>
                                <p:cTn id="25" presetID="52" presetClass="entr" presetSubtype="0" fill="hold" grpId="0" nodeType="afterEffect">
                                  <p:stCondLst>
                                    <p:cond delay="0"/>
                                  </p:stCondLst>
                                  <p:childTnLst>
                                    <p:set>
                                      <p:cBhvr>
                                        <p:cTn id="26" dur="1" fill="hold">
                                          <p:stCondLst>
                                            <p:cond delay="0"/>
                                          </p:stCondLst>
                                        </p:cTn>
                                        <p:tgtEl>
                                          <p:spTgt spid="113"/>
                                        </p:tgtEl>
                                        <p:attrNameLst>
                                          <p:attrName>style.visibility</p:attrName>
                                        </p:attrNameLst>
                                      </p:cBhvr>
                                      <p:to>
                                        <p:strVal val="visible"/>
                                      </p:to>
                                    </p:set>
                                    <p:animScale>
                                      <p:cBhvr>
                                        <p:cTn id="27" dur="1000" decel="50000" fill="hold">
                                          <p:stCondLst>
                                            <p:cond delay="0"/>
                                          </p:stCondLst>
                                        </p:cTn>
                                        <p:tgtEl>
                                          <p:spTgt spid="1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28" dur="1000" decel="50000" fill="hold">
                                          <p:stCondLst>
                                            <p:cond delay="0"/>
                                          </p:stCondLst>
                                        </p:cTn>
                                        <p:tgtEl>
                                          <p:spTgt spid="113"/>
                                        </p:tgtEl>
                                        <p:attrNameLst>
                                          <p:attrName>ppt_x</p:attrName>
                                          <p:attrName>ppt_y</p:attrName>
                                        </p:attrNameLst>
                                      </p:cBhvr>
                                      <p:rCtr x="0" y="0"/>
                                    </p:animMotion>
                                    <p:animEffect transition="in" filter="fade">
                                      <p:cBhvr>
                                        <p:cTn id="29" dur="1000"/>
                                        <p:tgtEl>
                                          <p:spTgt spid="113"/>
                                        </p:tgtEl>
                                      </p:cBhvr>
                                    </p:animEffect>
                                  </p:childTnLst>
                                </p:cTn>
                              </p:par>
                              <p:par>
                                <p:cTn id="30" presetID="52" presetClass="entr" presetSubtype="0" fill="hold" grpId="0" nodeType="withEffect">
                                  <p:stCondLst>
                                    <p:cond delay="0"/>
                                  </p:stCondLst>
                                  <p:childTnLst>
                                    <p:set>
                                      <p:cBhvr>
                                        <p:cTn id="31" dur="1" fill="hold">
                                          <p:stCondLst>
                                            <p:cond delay="0"/>
                                          </p:stCondLst>
                                        </p:cTn>
                                        <p:tgtEl>
                                          <p:spTgt spid="114"/>
                                        </p:tgtEl>
                                        <p:attrNameLst>
                                          <p:attrName>style.visibility</p:attrName>
                                        </p:attrNameLst>
                                      </p:cBhvr>
                                      <p:to>
                                        <p:strVal val="visible"/>
                                      </p:to>
                                    </p:set>
                                    <p:animScale>
                                      <p:cBhvr>
                                        <p:cTn id="32" dur="1000" decel="50000" fill="hold">
                                          <p:stCondLst>
                                            <p:cond delay="0"/>
                                          </p:stCondLst>
                                        </p:cTn>
                                        <p:tgtEl>
                                          <p:spTgt spid="1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33" dur="1000" decel="50000" fill="hold">
                                          <p:stCondLst>
                                            <p:cond delay="0"/>
                                          </p:stCondLst>
                                        </p:cTn>
                                        <p:tgtEl>
                                          <p:spTgt spid="114"/>
                                        </p:tgtEl>
                                        <p:attrNameLst>
                                          <p:attrName>ppt_x</p:attrName>
                                          <p:attrName>ppt_y</p:attrName>
                                        </p:attrNameLst>
                                      </p:cBhvr>
                                      <p:rCtr x="0" y="0"/>
                                    </p:animMotion>
                                    <p:animEffect transition="in" filter="fade">
                                      <p:cBhvr>
                                        <p:cTn id="34" dur="1000"/>
                                        <p:tgtEl>
                                          <p:spTgt spid="114"/>
                                        </p:tgtEl>
                                      </p:cBhvr>
                                    </p:animEffect>
                                  </p:childTnLst>
                                </p:cTn>
                              </p:par>
                              <p:par>
                                <p:cTn id="35" presetID="52" presetClass="entr" presetSubtype="0" fill="hold" grpId="0" nodeType="withEffect">
                                  <p:stCondLst>
                                    <p:cond delay="0"/>
                                  </p:stCondLst>
                                  <p:childTnLst>
                                    <p:set>
                                      <p:cBhvr>
                                        <p:cTn id="36" dur="1" fill="hold">
                                          <p:stCondLst>
                                            <p:cond delay="0"/>
                                          </p:stCondLst>
                                        </p:cTn>
                                        <p:tgtEl>
                                          <p:spTgt spid="122"/>
                                        </p:tgtEl>
                                        <p:attrNameLst>
                                          <p:attrName>style.visibility</p:attrName>
                                        </p:attrNameLst>
                                      </p:cBhvr>
                                      <p:to>
                                        <p:strVal val="visible"/>
                                      </p:to>
                                    </p:set>
                                    <p:animScale>
                                      <p:cBhvr>
                                        <p:cTn id="37" dur="1000" decel="50000" fill="hold">
                                          <p:stCondLst>
                                            <p:cond delay="0"/>
                                          </p:stCondLst>
                                        </p:cTn>
                                        <p:tgtEl>
                                          <p:spTgt spid="12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38" dur="1000" decel="50000" fill="hold">
                                          <p:stCondLst>
                                            <p:cond delay="0"/>
                                          </p:stCondLst>
                                        </p:cTn>
                                        <p:tgtEl>
                                          <p:spTgt spid="122"/>
                                        </p:tgtEl>
                                        <p:attrNameLst>
                                          <p:attrName>ppt_x</p:attrName>
                                          <p:attrName>ppt_y</p:attrName>
                                        </p:attrNameLst>
                                      </p:cBhvr>
                                      <p:rCtr x="0" y="0"/>
                                    </p:animMotion>
                                    <p:animEffect transition="in" filter="fade">
                                      <p:cBhvr>
                                        <p:cTn id="39" dur="1000"/>
                                        <p:tgtEl>
                                          <p:spTgt spid="122"/>
                                        </p:tgtEl>
                                      </p:cBhvr>
                                    </p:animEffect>
                                  </p:childTnLst>
                                </p:cTn>
                              </p:par>
                            </p:childTnLst>
                          </p:cTn>
                        </p:par>
                        <p:par>
                          <p:cTn id="40" fill="hold">
                            <p:stCondLst>
                              <p:cond delay="3000"/>
                            </p:stCondLst>
                            <p:childTnLst>
                              <p:par>
                                <p:cTn id="41" presetID="52" presetClass="entr" presetSubtype="0" fill="hold" grpId="0" nodeType="afterEffect">
                                  <p:stCondLst>
                                    <p:cond delay="0"/>
                                  </p:stCondLst>
                                  <p:childTnLst>
                                    <p:set>
                                      <p:cBhvr>
                                        <p:cTn id="42" dur="1" fill="hold">
                                          <p:stCondLst>
                                            <p:cond delay="0"/>
                                          </p:stCondLst>
                                        </p:cTn>
                                        <p:tgtEl>
                                          <p:spTgt spid="115"/>
                                        </p:tgtEl>
                                        <p:attrNameLst>
                                          <p:attrName>style.visibility</p:attrName>
                                        </p:attrNameLst>
                                      </p:cBhvr>
                                      <p:to>
                                        <p:strVal val="visible"/>
                                      </p:to>
                                    </p:set>
                                    <p:animScale>
                                      <p:cBhvr>
                                        <p:cTn id="43" dur="1000" decel="50000" fill="hold">
                                          <p:stCondLst>
                                            <p:cond delay="0"/>
                                          </p:stCondLst>
                                        </p:cTn>
                                        <p:tgtEl>
                                          <p:spTgt spid="11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44" dur="1000" decel="50000" fill="hold">
                                          <p:stCondLst>
                                            <p:cond delay="0"/>
                                          </p:stCondLst>
                                        </p:cTn>
                                        <p:tgtEl>
                                          <p:spTgt spid="115"/>
                                        </p:tgtEl>
                                        <p:attrNameLst>
                                          <p:attrName>ppt_x</p:attrName>
                                          <p:attrName>ppt_y</p:attrName>
                                        </p:attrNameLst>
                                      </p:cBhvr>
                                      <p:rCtr x="0" y="0"/>
                                    </p:animMotion>
                                    <p:animEffect transition="in" filter="fade">
                                      <p:cBhvr>
                                        <p:cTn id="45" dur="1000"/>
                                        <p:tgtEl>
                                          <p:spTgt spid="115"/>
                                        </p:tgtEl>
                                      </p:cBhvr>
                                    </p:animEffect>
                                  </p:childTnLst>
                                </p:cTn>
                              </p:par>
                              <p:par>
                                <p:cTn id="46" presetID="52" presetClass="entr" presetSubtype="0" fill="hold" grpId="0" nodeType="withEffect">
                                  <p:stCondLst>
                                    <p:cond delay="0"/>
                                  </p:stCondLst>
                                  <p:childTnLst>
                                    <p:set>
                                      <p:cBhvr>
                                        <p:cTn id="47" dur="1" fill="hold">
                                          <p:stCondLst>
                                            <p:cond delay="0"/>
                                          </p:stCondLst>
                                        </p:cTn>
                                        <p:tgtEl>
                                          <p:spTgt spid="116"/>
                                        </p:tgtEl>
                                        <p:attrNameLst>
                                          <p:attrName>style.visibility</p:attrName>
                                        </p:attrNameLst>
                                      </p:cBhvr>
                                      <p:to>
                                        <p:strVal val="visible"/>
                                      </p:to>
                                    </p:set>
                                    <p:animScale>
                                      <p:cBhvr>
                                        <p:cTn id="48" dur="1000" decel="50000" fill="hold">
                                          <p:stCondLst>
                                            <p:cond delay="0"/>
                                          </p:stCondLst>
                                        </p:cTn>
                                        <p:tgtEl>
                                          <p:spTgt spid="11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49" dur="1000" decel="50000" fill="hold">
                                          <p:stCondLst>
                                            <p:cond delay="0"/>
                                          </p:stCondLst>
                                        </p:cTn>
                                        <p:tgtEl>
                                          <p:spTgt spid="116"/>
                                        </p:tgtEl>
                                        <p:attrNameLst>
                                          <p:attrName>ppt_x</p:attrName>
                                          <p:attrName>ppt_y</p:attrName>
                                        </p:attrNameLst>
                                      </p:cBhvr>
                                      <p:rCtr x="0" y="0"/>
                                    </p:animMotion>
                                    <p:animEffect transition="in" filter="fade">
                                      <p:cBhvr>
                                        <p:cTn id="50" dur="1000"/>
                                        <p:tgtEl>
                                          <p:spTgt spid="116"/>
                                        </p:tgtEl>
                                      </p:cBhvr>
                                    </p:animEffect>
                                  </p:childTnLst>
                                </p:cTn>
                              </p:par>
                              <p:par>
                                <p:cTn id="51" presetID="52" presetClass="entr" presetSubtype="0" fill="hold" grpId="0" nodeType="withEffect">
                                  <p:stCondLst>
                                    <p:cond delay="0"/>
                                  </p:stCondLst>
                                  <p:childTnLst>
                                    <p:set>
                                      <p:cBhvr>
                                        <p:cTn id="52" dur="1" fill="hold">
                                          <p:stCondLst>
                                            <p:cond delay="0"/>
                                          </p:stCondLst>
                                        </p:cTn>
                                        <p:tgtEl>
                                          <p:spTgt spid="123"/>
                                        </p:tgtEl>
                                        <p:attrNameLst>
                                          <p:attrName>style.visibility</p:attrName>
                                        </p:attrNameLst>
                                      </p:cBhvr>
                                      <p:to>
                                        <p:strVal val="visible"/>
                                      </p:to>
                                    </p:set>
                                    <p:animScale>
                                      <p:cBhvr>
                                        <p:cTn id="53" dur="1000" decel="50000" fill="hold">
                                          <p:stCondLst>
                                            <p:cond delay="0"/>
                                          </p:stCondLst>
                                        </p:cTn>
                                        <p:tgtEl>
                                          <p:spTgt spid="12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rAng="0" ptsTypes="">
                                      <p:cBhvr>
                                        <p:cTn id="54" dur="1000" decel="50000" fill="hold">
                                          <p:stCondLst>
                                            <p:cond delay="0"/>
                                          </p:stCondLst>
                                        </p:cTn>
                                        <p:tgtEl>
                                          <p:spTgt spid="123"/>
                                        </p:tgtEl>
                                        <p:attrNameLst>
                                          <p:attrName>ppt_x</p:attrName>
                                          <p:attrName>ppt_y</p:attrName>
                                        </p:attrNameLst>
                                      </p:cBhvr>
                                      <p:rCtr x="0" y="0"/>
                                    </p:animMotion>
                                    <p:animEffect transition="in" filter="fade">
                                      <p:cBhvr>
                                        <p:cTn id="55" dur="1000"/>
                                        <p:tgtEl>
                                          <p:spTgt spid="123"/>
                                        </p:tgtEl>
                                      </p:cBhvr>
                                    </p:animEffect>
                                  </p:childTnLst>
                                </p:cTn>
                              </p:par>
                            </p:childTnLst>
                          </p:cTn>
                        </p:par>
                        <p:par>
                          <p:cTn id="56" fill="hold">
                            <p:stCondLst>
                              <p:cond delay="4000"/>
                            </p:stCondLst>
                            <p:childTnLst>
                              <p:par>
                                <p:cTn id="57" presetID="2" presetClass="entr" presetSubtype="6" fill="hold" grpId="0" nodeType="afterEffect">
                                  <p:stCondLst>
                                    <p:cond delay="0"/>
                                  </p:stCondLst>
                                  <p:childTnLst>
                                    <p:set>
                                      <p:cBhvr>
                                        <p:cTn id="58" dur="1" fill="hold">
                                          <p:stCondLst>
                                            <p:cond delay="0"/>
                                          </p:stCondLst>
                                        </p:cTn>
                                        <p:tgtEl>
                                          <p:spTgt spid="119"/>
                                        </p:tgtEl>
                                        <p:attrNameLst>
                                          <p:attrName>style.visibility</p:attrName>
                                        </p:attrNameLst>
                                      </p:cBhvr>
                                      <p:to>
                                        <p:strVal val="visible"/>
                                      </p:to>
                                    </p:set>
                                    <p:anim calcmode="lin" valueType="num">
                                      <p:cBhvr additive="base">
                                        <p:cTn id="59" dur="500" fill="hold"/>
                                        <p:tgtEl>
                                          <p:spTgt spid="119"/>
                                        </p:tgtEl>
                                        <p:attrNameLst>
                                          <p:attrName>ppt_x</p:attrName>
                                        </p:attrNameLst>
                                      </p:cBhvr>
                                      <p:tavLst>
                                        <p:tav tm="0">
                                          <p:val>
                                            <p:strVal val="1+#ppt_w/2"/>
                                          </p:val>
                                        </p:tav>
                                        <p:tav tm="100000">
                                          <p:val>
                                            <p:strVal val="#ppt_x"/>
                                          </p:val>
                                        </p:tav>
                                      </p:tavLst>
                                    </p:anim>
                                    <p:anim calcmode="lin" valueType="num">
                                      <p:cBhvr additive="base">
                                        <p:cTn id="60" dur="500" fill="hold"/>
                                        <p:tgtEl>
                                          <p:spTgt spid="119"/>
                                        </p:tgtEl>
                                        <p:attrNameLst>
                                          <p:attrName>ppt_y</p:attrName>
                                        </p:attrNameLst>
                                      </p:cBhvr>
                                      <p:tavLst>
                                        <p:tav tm="0">
                                          <p:val>
                                            <p:strVal val="1+#ppt_h/2"/>
                                          </p:val>
                                        </p:tav>
                                        <p:tav tm="100000">
                                          <p:val>
                                            <p:strVal val="#ppt_y"/>
                                          </p:val>
                                        </p:tav>
                                      </p:tavLst>
                                    </p:anim>
                                  </p:childTnLst>
                                </p:cTn>
                              </p:par>
                              <p:par>
                                <p:cTn id="61" presetID="2" presetClass="entr" presetSubtype="6" fill="hold" grpId="0" nodeType="withEffect">
                                  <p:stCondLst>
                                    <p:cond delay="0"/>
                                  </p:stCondLst>
                                  <p:childTnLst>
                                    <p:set>
                                      <p:cBhvr>
                                        <p:cTn id="62" dur="1" fill="hold">
                                          <p:stCondLst>
                                            <p:cond delay="0"/>
                                          </p:stCondLst>
                                        </p:cTn>
                                        <p:tgtEl>
                                          <p:spTgt spid="124"/>
                                        </p:tgtEl>
                                        <p:attrNameLst>
                                          <p:attrName>style.visibility</p:attrName>
                                        </p:attrNameLst>
                                      </p:cBhvr>
                                      <p:to>
                                        <p:strVal val="visible"/>
                                      </p:to>
                                    </p:set>
                                    <p:anim calcmode="lin" valueType="num">
                                      <p:cBhvr additive="base">
                                        <p:cTn id="63" dur="500" fill="hold"/>
                                        <p:tgtEl>
                                          <p:spTgt spid="124"/>
                                        </p:tgtEl>
                                        <p:attrNameLst>
                                          <p:attrName>ppt_x</p:attrName>
                                        </p:attrNameLst>
                                      </p:cBhvr>
                                      <p:tavLst>
                                        <p:tav tm="0">
                                          <p:val>
                                            <p:strVal val="1+#ppt_w/2"/>
                                          </p:val>
                                        </p:tav>
                                        <p:tav tm="100000">
                                          <p:val>
                                            <p:strVal val="#ppt_x"/>
                                          </p:val>
                                        </p:tav>
                                      </p:tavLst>
                                    </p:anim>
                                    <p:anim calcmode="lin" valueType="num">
                                      <p:cBhvr additive="base">
                                        <p:cTn id="64" dur="500" fill="hold"/>
                                        <p:tgtEl>
                                          <p:spTgt spid="124"/>
                                        </p:tgtEl>
                                        <p:attrNameLst>
                                          <p:attrName>ppt_y</p:attrName>
                                        </p:attrNameLst>
                                      </p:cBhvr>
                                      <p:tavLst>
                                        <p:tav tm="0">
                                          <p:val>
                                            <p:strVal val="1+#ppt_h/2"/>
                                          </p:val>
                                        </p:tav>
                                        <p:tav tm="100000">
                                          <p:val>
                                            <p:strVal val="#ppt_y"/>
                                          </p:val>
                                        </p:tav>
                                      </p:tavLst>
                                    </p:anim>
                                  </p:childTnLst>
                                </p:cTn>
                              </p:par>
                              <p:par>
                                <p:cTn id="65" presetID="2" presetClass="entr" presetSubtype="6" fill="hold" grpId="0" nodeType="withEffect">
                                  <p:stCondLst>
                                    <p:cond delay="0"/>
                                  </p:stCondLst>
                                  <p:childTnLst>
                                    <p:set>
                                      <p:cBhvr>
                                        <p:cTn id="66" dur="1" fill="hold">
                                          <p:stCondLst>
                                            <p:cond delay="0"/>
                                          </p:stCondLst>
                                        </p:cTn>
                                        <p:tgtEl>
                                          <p:spTgt spid="126"/>
                                        </p:tgtEl>
                                        <p:attrNameLst>
                                          <p:attrName>style.visibility</p:attrName>
                                        </p:attrNameLst>
                                      </p:cBhvr>
                                      <p:to>
                                        <p:strVal val="visible"/>
                                      </p:to>
                                    </p:set>
                                    <p:anim calcmode="lin" valueType="num">
                                      <p:cBhvr additive="base">
                                        <p:cTn id="67" dur="500" fill="hold"/>
                                        <p:tgtEl>
                                          <p:spTgt spid="126"/>
                                        </p:tgtEl>
                                        <p:attrNameLst>
                                          <p:attrName>ppt_x</p:attrName>
                                        </p:attrNameLst>
                                      </p:cBhvr>
                                      <p:tavLst>
                                        <p:tav tm="0">
                                          <p:val>
                                            <p:strVal val="1+#ppt_w/2"/>
                                          </p:val>
                                        </p:tav>
                                        <p:tav tm="100000">
                                          <p:val>
                                            <p:strVal val="#ppt_x"/>
                                          </p:val>
                                        </p:tav>
                                      </p:tavLst>
                                    </p:anim>
                                    <p:anim calcmode="lin" valueType="num">
                                      <p:cBhvr additive="base">
                                        <p:cTn id="68" dur="500" fill="hold"/>
                                        <p:tgtEl>
                                          <p:spTgt spid="126"/>
                                        </p:tgtEl>
                                        <p:attrNameLst>
                                          <p:attrName>ppt_y</p:attrName>
                                        </p:attrNameLst>
                                      </p:cBhvr>
                                      <p:tavLst>
                                        <p:tav tm="0">
                                          <p:val>
                                            <p:strVal val="1+#ppt_h/2"/>
                                          </p:val>
                                        </p:tav>
                                        <p:tav tm="100000">
                                          <p:val>
                                            <p:strVal val="#ppt_y"/>
                                          </p:val>
                                        </p:tav>
                                      </p:tavLst>
                                    </p:anim>
                                  </p:childTnLst>
                                </p:cTn>
                              </p:par>
                            </p:childTnLst>
                          </p:cTn>
                        </p:par>
                        <p:par>
                          <p:cTn id="69" fill="hold">
                            <p:stCondLst>
                              <p:cond delay="4500"/>
                            </p:stCondLst>
                            <p:childTnLst>
                              <p:par>
                                <p:cTn id="70" presetID="22" presetClass="entr" presetSubtype="1" fill="hold" grpId="0" nodeType="afterEffect">
                                  <p:stCondLst>
                                    <p:cond delay="0"/>
                                  </p:stCondLst>
                                  <p:childTnLst>
                                    <p:set>
                                      <p:cBhvr>
                                        <p:cTn id="71" dur="1" fill="hold">
                                          <p:stCondLst>
                                            <p:cond delay="0"/>
                                          </p:stCondLst>
                                        </p:cTn>
                                        <p:tgtEl>
                                          <p:spTgt spid="120"/>
                                        </p:tgtEl>
                                        <p:attrNameLst>
                                          <p:attrName>style.visibility</p:attrName>
                                        </p:attrNameLst>
                                      </p:cBhvr>
                                      <p:to>
                                        <p:strVal val="visible"/>
                                      </p:to>
                                    </p:set>
                                    <p:animEffect transition="in" filter="wipe(up)">
                                      <p:cBhvr>
                                        <p:cTn id="72" dur="500"/>
                                        <p:tgtEl>
                                          <p:spTgt spid="120"/>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125"/>
                                        </p:tgtEl>
                                        <p:attrNameLst>
                                          <p:attrName>style.visibility</p:attrName>
                                        </p:attrNameLst>
                                      </p:cBhvr>
                                      <p:to>
                                        <p:strVal val="visible"/>
                                      </p:to>
                                    </p:set>
                                    <p:animEffect transition="in" filter="wipe(up)">
                                      <p:cBhvr>
                                        <p:cTn id="75" dur="500"/>
                                        <p:tgtEl>
                                          <p:spTgt spid="125"/>
                                        </p:tgtEl>
                                      </p:cBhvr>
                                    </p:animEffect>
                                  </p:childTnLst>
                                </p:cTn>
                              </p:par>
                              <p:par>
                                <p:cTn id="76" presetID="22" presetClass="entr" presetSubtype="1" fill="hold" grpId="0" nodeType="withEffect">
                                  <p:stCondLst>
                                    <p:cond delay="0"/>
                                  </p:stCondLst>
                                  <p:childTnLst>
                                    <p:set>
                                      <p:cBhvr>
                                        <p:cTn id="77" dur="1" fill="hold">
                                          <p:stCondLst>
                                            <p:cond delay="0"/>
                                          </p:stCondLst>
                                        </p:cTn>
                                        <p:tgtEl>
                                          <p:spTgt spid="127"/>
                                        </p:tgtEl>
                                        <p:attrNameLst>
                                          <p:attrName>style.visibility</p:attrName>
                                        </p:attrNameLst>
                                      </p:cBhvr>
                                      <p:to>
                                        <p:strVal val="visible"/>
                                      </p:to>
                                    </p:set>
                                    <p:animEffect transition="in" filter="wipe(up)">
                                      <p:cBhvr>
                                        <p:cTn id="78"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bldLvl="0" animBg="1" autoUpdateAnimBg="0"/>
      <p:bldP spid="113" grpId="0" bldLvl="0" animBg="1" autoUpdateAnimBg="0"/>
      <p:bldP spid="114" grpId="0" bldLvl="0" animBg="1" autoUpdateAnimBg="0"/>
      <p:bldP spid="115" grpId="0" bldLvl="0" animBg="1" autoUpdateAnimBg="0"/>
      <p:bldP spid="116" grpId="0" bldLvl="0" animBg="1" autoUpdateAnimBg="0"/>
      <p:bldP spid="117" grpId="0" bldLvl="0" animBg="1" autoUpdateAnimBg="0"/>
      <p:bldP spid="118" grpId="0" bldLvl="0" animBg="1" autoUpdateAnimBg="0"/>
      <p:bldP spid="119" grpId="0" autoUpdateAnimBg="0"/>
      <p:bldP spid="120" grpId="0" autoUpdateAnimBg="0"/>
      <p:bldP spid="121" grpId="0" autoUpdateAnimBg="0"/>
      <p:bldP spid="122" grpId="0" autoUpdateAnimBg="0"/>
      <p:bldP spid="123" grpId="0" autoUpdateAnimBg="0"/>
      <p:bldP spid="124" grpId="0" autoUpdateAnimBg="0"/>
      <p:bldP spid="125" grpId="0" autoUpdateAnimBg="0"/>
      <p:bldP spid="126" grpId="0" autoUpdateAnimBg="0"/>
      <p:bldP spid="127" grpId="0"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人力资源供需的平衡</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供给和需求总量平衡,结构不匹配</a:t>
            </a:r>
          </a:p>
        </p:txBody>
      </p:sp>
      <p:grpSp>
        <p:nvGrpSpPr>
          <p:cNvPr id="19" name="组合 18"/>
          <p:cNvGrpSpPr/>
          <p:nvPr/>
        </p:nvGrpSpPr>
        <p:grpSpPr>
          <a:xfrm>
            <a:off x="779608" y="1616710"/>
            <a:ext cx="10534933" cy="4166870"/>
            <a:chOff x="2203" y="2546"/>
            <a:chExt cx="16590" cy="6562"/>
          </a:xfrm>
        </p:grpSpPr>
        <p:grpSp>
          <p:nvGrpSpPr>
            <p:cNvPr id="4" name="组合 3"/>
            <p:cNvGrpSpPr/>
            <p:nvPr/>
          </p:nvGrpSpPr>
          <p:grpSpPr>
            <a:xfrm>
              <a:off x="2203" y="4033"/>
              <a:ext cx="2437" cy="3215"/>
              <a:chOff x="1315546" y="2155923"/>
              <a:chExt cx="1251689"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chemeClr val="tx1"/>
                  </a:solidFill>
                  <a:latin typeface="微软雅黑" panose="020B0503020204020204" charset="-122"/>
                  <a:ea typeface="微软雅黑" panose="020B0503020204020204" charset="-122"/>
                </a:endParaRPr>
              </a:p>
            </p:txBody>
          </p:sp>
          <p:sp>
            <p:nvSpPr>
              <p:cNvPr id="3" name="TextBox 9"/>
              <p:cNvSpPr txBox="1"/>
              <p:nvPr/>
            </p:nvSpPr>
            <p:spPr>
              <a:xfrm>
                <a:off x="1371209" y="2901574"/>
                <a:ext cx="1196026" cy="675640"/>
              </a:xfrm>
              <a:prstGeom prst="rect">
                <a:avLst/>
              </a:prstGeom>
              <a:noFill/>
            </p:spPr>
            <p:txBody>
              <a:bodyPr vert="horz" wrap="square" rtlCol="0">
                <a:spAutoFit/>
              </a:bodyPr>
              <a:lstStyle/>
              <a:p>
                <a:pPr algn="ctr">
                  <a:lnSpc>
                    <a:spcPct val="150000"/>
                  </a:lnSpc>
                </a:pPr>
                <a:r>
                  <a:rPr lang="zh-CN" altLang="en-US" sz="1800" b="1" dirty="0">
                    <a:solidFill>
                      <a:schemeClr val="tx1"/>
                    </a:solidFill>
                    <a:latin typeface="微软雅黑" panose="020B0503020204020204" charset="-122"/>
                    <a:ea typeface="微软雅黑" panose="020B0503020204020204" charset="-122"/>
                  </a:rPr>
                  <a:t>采取措施</a:t>
                </a:r>
              </a:p>
            </p:txBody>
          </p:sp>
        </p:grpSp>
        <p:grpSp>
          <p:nvGrpSpPr>
            <p:cNvPr id="8" name="组合 7"/>
            <p:cNvGrpSpPr/>
            <p:nvPr/>
          </p:nvGrpSpPr>
          <p:grpSpPr>
            <a:xfrm>
              <a:off x="5506" y="2546"/>
              <a:ext cx="13051" cy="1839"/>
              <a:chOff x="3447049" y="1375590"/>
              <a:chExt cx="1646921" cy="868321"/>
            </a:xfrm>
          </p:grpSpPr>
          <p:sp>
            <p:nvSpPr>
              <p:cNvPr id="9" name="圆角矩形 9"/>
              <p:cNvSpPr/>
              <p:nvPr/>
            </p:nvSpPr>
            <p:spPr>
              <a:xfrm>
                <a:off x="3447049" y="13755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0" name="TextBox 9"/>
              <p:cNvSpPr txBox="1"/>
              <p:nvPr/>
            </p:nvSpPr>
            <p:spPr>
              <a:xfrm>
                <a:off x="3453634" y="1576445"/>
                <a:ext cx="1624249" cy="433924"/>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(1)</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扩大经营规模或者开拓新的增长点,以增加对人力资源的需求,例如企业可以实施多种经营吸纳过剩的人力资源供给。</a:t>
                </a:r>
              </a:p>
            </p:txBody>
          </p:sp>
        </p:grpSp>
        <p:grpSp>
          <p:nvGrpSpPr>
            <p:cNvPr id="13" name="组合 12"/>
            <p:cNvGrpSpPr/>
            <p:nvPr/>
          </p:nvGrpSpPr>
          <p:grpSpPr>
            <a:xfrm>
              <a:off x="5488" y="4813"/>
              <a:ext cx="13305" cy="1840"/>
              <a:chOff x="3447049" y="2505890"/>
              <a:chExt cx="1679046" cy="868321"/>
            </a:xfrm>
          </p:grpSpPr>
          <p:sp>
            <p:nvSpPr>
              <p:cNvPr id="14" name="圆角矩形 14"/>
              <p:cNvSpPr/>
              <p:nvPr/>
            </p:nvSpPr>
            <p:spPr>
              <a:xfrm>
                <a:off x="3447049" y="25058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15" name="TextBox 9"/>
              <p:cNvSpPr txBox="1"/>
              <p:nvPr/>
            </p:nvSpPr>
            <p:spPr>
              <a:xfrm>
                <a:off x="3455883" y="2730521"/>
                <a:ext cx="1670212" cy="250586"/>
              </a:xfrm>
              <a:prstGeom prst="rect">
                <a:avLst/>
              </a:prstGeom>
              <a:noFill/>
            </p:spPr>
            <p:txBody>
              <a:bodyPr wrap="square" rtlCol="0">
                <a:spAutoFit/>
              </a:bodyPr>
              <a:lstStyle/>
              <a:p>
                <a:pPr algn="l"/>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(2)</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对人员进行有针对性的专门培训,使他们能够从事空缺职位的工作。</a:t>
                </a:r>
              </a:p>
            </p:txBody>
          </p:sp>
        </p:grpSp>
        <p:grpSp>
          <p:nvGrpSpPr>
            <p:cNvPr id="18" name="组合 17"/>
            <p:cNvGrpSpPr/>
            <p:nvPr/>
          </p:nvGrpSpPr>
          <p:grpSpPr>
            <a:xfrm>
              <a:off x="5506" y="7268"/>
              <a:ext cx="13051" cy="1840"/>
              <a:chOff x="3447049" y="3636190"/>
              <a:chExt cx="1646921" cy="868321"/>
            </a:xfrm>
          </p:grpSpPr>
          <p:sp>
            <p:nvSpPr>
              <p:cNvPr id="21" name="圆角矩形 19"/>
              <p:cNvSpPr/>
              <p:nvPr/>
            </p:nvSpPr>
            <p:spPr>
              <a:xfrm>
                <a:off x="3447049" y="36361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latin typeface="微软雅黑" panose="020B0503020204020204" charset="-122"/>
                  <a:ea typeface="微软雅黑" panose="020B0503020204020204" charset="-122"/>
                </a:endParaRPr>
              </a:p>
            </p:txBody>
          </p:sp>
          <p:sp>
            <p:nvSpPr>
              <p:cNvPr id="22" name="TextBox 9"/>
              <p:cNvSpPr txBox="1"/>
              <p:nvPr/>
            </p:nvSpPr>
            <p:spPr>
              <a:xfrm>
                <a:off x="3453641" y="3853186"/>
                <a:ext cx="1532621" cy="433689"/>
              </a:xfrm>
              <a:prstGeom prst="rect">
                <a:avLst/>
              </a:prstGeom>
              <a:noFill/>
            </p:spPr>
            <p:txBody>
              <a:bodyPr wrap="square" rtlCol="0">
                <a:spAutoFit/>
              </a:bodyPr>
              <a:lstStyle/>
              <a:p>
                <a:pPr algn="ctr"/>
                <a:r>
                  <a:rPr lang="en-US" altLang="zh-CN" sz="1600" b="1" dirty="0">
                    <a:solidFill>
                      <a:schemeClr val="tx1"/>
                    </a:solidFill>
                    <a:latin typeface="微软雅黑" panose="020B0503020204020204" charset="-122"/>
                    <a:ea typeface="微软雅黑" panose="020B0503020204020204" charset="-122"/>
                    <a:cs typeface="微软雅黑" panose="020B0503020204020204" charset="-122"/>
                  </a:rPr>
                  <a:t>(3)</a:t>
                </a:r>
                <a:r>
                  <a:rPr lang="zh-CN" altLang="en-US" sz="1600" b="1" dirty="0">
                    <a:solidFill>
                      <a:schemeClr val="tx1"/>
                    </a:solidFill>
                    <a:latin typeface="微软雅黑" panose="020B0503020204020204" charset="-122"/>
                    <a:ea typeface="微软雅黑" panose="020B0503020204020204" charset="-122"/>
                    <a:cs typeface="微软雅黑" panose="020B0503020204020204" charset="-122"/>
                  </a:rPr>
                  <a:t>进行人员的置换,释放那些企业不需要的人员,补充企业需要的人员,以调整人员的结构。</a:t>
                </a:r>
              </a:p>
            </p:txBody>
          </p:sp>
        </p:grpSp>
        <p:sp>
          <p:nvSpPr>
            <p:cNvPr id="28" name="左大括号 27"/>
            <p:cNvSpPr/>
            <p:nvPr/>
          </p:nvSpPr>
          <p:spPr>
            <a:xfrm>
              <a:off x="4652" y="3139"/>
              <a:ext cx="719" cy="5417"/>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a:solidFill>
                  <a:schemeClr val="tx1"/>
                </a:solidFill>
                <a:latin typeface="微软雅黑" panose="020B0503020204020204" charset="-122"/>
                <a:ea typeface="微软雅黑" panose="020B0503020204020204" charset="-122"/>
              </a:endParaRPr>
            </a:p>
          </p:txBody>
        </p:sp>
      </p:gr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人力资源供需的平衡</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供给大于需求</a:t>
            </a:r>
          </a:p>
        </p:txBody>
      </p:sp>
      <p:grpSp>
        <p:nvGrpSpPr>
          <p:cNvPr id="57" name="组合 56"/>
          <p:cNvGrpSpPr/>
          <p:nvPr/>
        </p:nvGrpSpPr>
        <p:grpSpPr>
          <a:xfrm>
            <a:off x="571500" y="1492885"/>
            <a:ext cx="11152505" cy="4618990"/>
            <a:chOff x="1540" y="2655"/>
            <a:chExt cx="16476" cy="6628"/>
          </a:xfrm>
        </p:grpSpPr>
        <p:grpSp>
          <p:nvGrpSpPr>
            <p:cNvPr id="4" name="组合 3"/>
            <p:cNvGrpSpPr/>
            <p:nvPr/>
          </p:nvGrpSpPr>
          <p:grpSpPr>
            <a:xfrm>
              <a:off x="1540" y="4353"/>
              <a:ext cx="2695" cy="3215"/>
              <a:chOff x="1155794" y="2155923"/>
              <a:chExt cx="1384206"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600" b="1">
                  <a:solidFill>
                    <a:schemeClr val="tx1"/>
                  </a:solidFill>
                  <a:ea typeface="微软雅黑" panose="020B0503020204020204" charset="-122"/>
                </a:endParaRPr>
              </a:p>
            </p:txBody>
          </p:sp>
          <p:sp>
            <p:nvSpPr>
              <p:cNvPr id="3" name="TextBox 9"/>
              <p:cNvSpPr txBox="1"/>
              <p:nvPr/>
            </p:nvSpPr>
            <p:spPr>
              <a:xfrm>
                <a:off x="1155794" y="3044092"/>
                <a:ext cx="1310286" cy="615623"/>
              </a:xfrm>
              <a:prstGeom prst="rect">
                <a:avLst/>
              </a:prstGeom>
              <a:noFill/>
            </p:spPr>
            <p:txBody>
              <a:bodyPr vert="horz" wrap="square" rtlCol="0">
                <a:spAutoFit/>
              </a:bodyPr>
              <a:lstStyle/>
              <a:p>
                <a:pPr algn="ctr">
                  <a:lnSpc>
                    <a:spcPct val="150000"/>
                  </a:lnSpc>
                </a:pPr>
                <a:r>
                  <a:rPr lang="zh-CN" altLang="en-US" sz="1800" b="1" dirty="0">
                    <a:solidFill>
                      <a:schemeClr val="tx1"/>
                    </a:solidFill>
                    <a:ea typeface="微软雅黑" panose="020B0503020204020204" charset="-122"/>
                  </a:rPr>
                  <a:t>　　</a:t>
                </a:r>
                <a:r>
                  <a:rPr lang="zh-CN" altLang="en-US" sz="1800" b="1" dirty="0">
                    <a:solidFill>
                      <a:schemeClr val="tx1"/>
                    </a:solidFill>
                    <a:latin typeface="微软雅黑" panose="020B0503020204020204" charset="-122"/>
                    <a:ea typeface="微软雅黑" panose="020B0503020204020204" charset="-122"/>
                    <a:sym typeface="+mn-ea"/>
                  </a:rPr>
                  <a:t>采取措施</a:t>
                </a:r>
              </a:p>
            </p:txBody>
          </p:sp>
        </p:grpSp>
        <p:grpSp>
          <p:nvGrpSpPr>
            <p:cNvPr id="19" name="组合 18"/>
            <p:cNvGrpSpPr/>
            <p:nvPr/>
          </p:nvGrpSpPr>
          <p:grpSpPr>
            <a:xfrm>
              <a:off x="5074" y="2655"/>
              <a:ext cx="12606" cy="1026"/>
              <a:chOff x="3447049" y="1375590"/>
              <a:chExt cx="1646921" cy="868321"/>
            </a:xfrm>
          </p:grpSpPr>
          <p:sp>
            <p:nvSpPr>
              <p:cNvPr id="20" name="圆角矩形 9"/>
              <p:cNvSpPr/>
              <p:nvPr/>
            </p:nvSpPr>
            <p:spPr>
              <a:xfrm>
                <a:off x="3447049" y="13755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CN" altLang="en-US" sz="1600" b="1">
                  <a:solidFill>
                    <a:schemeClr val="tx1"/>
                  </a:solidFill>
                  <a:ea typeface="微软雅黑" panose="020B0503020204020204" charset="-122"/>
                </a:endParaRPr>
              </a:p>
            </p:txBody>
          </p:sp>
          <p:sp>
            <p:nvSpPr>
              <p:cNvPr id="35" name="TextBox 9"/>
              <p:cNvSpPr txBox="1"/>
              <p:nvPr/>
            </p:nvSpPr>
            <p:spPr>
              <a:xfrm>
                <a:off x="3453634" y="1481658"/>
                <a:ext cx="1624249" cy="708692"/>
              </a:xfrm>
              <a:prstGeom prst="rect">
                <a:avLst/>
              </a:prstGeom>
              <a:noFill/>
            </p:spPr>
            <p:txBody>
              <a:bodyPr wrap="square" rtlCol="0">
                <a:spAutoFit/>
              </a:bodyPr>
              <a:lstStyle/>
              <a:p>
                <a:pPr algn="l"/>
                <a:r>
                  <a:rPr lang="zh-CN" altLang="en-US" sz="1600" b="1" dirty="0">
                    <a:solidFill>
                      <a:schemeClr val="tx1"/>
                    </a:solidFill>
                    <a:ea typeface="微软雅黑" panose="020B0503020204020204" charset="-122"/>
                  </a:rPr>
                  <a:t>(1)扩大经营规模或者开拓新的增长点,以增加对人力资源的需求,例如企业可以实施多种经营吸纳过剩的人力资源供给。</a:t>
                </a:r>
              </a:p>
            </p:txBody>
          </p:sp>
        </p:grpSp>
        <p:grpSp>
          <p:nvGrpSpPr>
            <p:cNvPr id="36" name="组合 35"/>
            <p:cNvGrpSpPr/>
            <p:nvPr/>
          </p:nvGrpSpPr>
          <p:grpSpPr>
            <a:xfrm>
              <a:off x="5071" y="3786"/>
              <a:ext cx="12856" cy="1026"/>
              <a:chOff x="3447049" y="2505890"/>
              <a:chExt cx="1679451" cy="868321"/>
            </a:xfrm>
          </p:grpSpPr>
          <p:sp>
            <p:nvSpPr>
              <p:cNvPr id="37" name="圆角矩形 14"/>
              <p:cNvSpPr/>
              <p:nvPr/>
            </p:nvSpPr>
            <p:spPr>
              <a:xfrm>
                <a:off x="3447049" y="25058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38" name="TextBox 9"/>
              <p:cNvSpPr txBox="1"/>
              <p:nvPr/>
            </p:nvSpPr>
            <p:spPr>
              <a:xfrm>
                <a:off x="3454622" y="2623528"/>
                <a:ext cx="1671878" cy="708692"/>
              </a:xfrm>
              <a:prstGeom prst="rect">
                <a:avLst/>
              </a:prstGeom>
              <a:noFill/>
            </p:spPr>
            <p:txBody>
              <a:bodyPr wrap="square" rtlCol="0">
                <a:spAutoFit/>
              </a:bodyPr>
              <a:lstStyle/>
              <a:p>
                <a:pPr algn="l"/>
                <a:r>
                  <a:rPr lang="zh-CN" altLang="en-US" sz="1600" b="1" dirty="0">
                    <a:solidFill>
                      <a:schemeClr val="tx1"/>
                    </a:solidFill>
                    <a:ea typeface="微软雅黑" panose="020B0503020204020204" charset="-122"/>
                  </a:rPr>
                  <a:t>(2)永久性的裁员或者辞退员工,这种方法虽然比较直接,但是由于会给社会带来不安定因素，因此往往会受到政府的限制。</a:t>
                </a:r>
              </a:p>
            </p:txBody>
          </p:sp>
        </p:grpSp>
        <p:grpSp>
          <p:nvGrpSpPr>
            <p:cNvPr id="44" name="组合 43"/>
            <p:cNvGrpSpPr/>
            <p:nvPr/>
          </p:nvGrpSpPr>
          <p:grpSpPr>
            <a:xfrm>
              <a:off x="5108" y="4910"/>
              <a:ext cx="12606" cy="1026"/>
              <a:chOff x="3447049" y="3636190"/>
              <a:chExt cx="1646921" cy="868321"/>
            </a:xfrm>
          </p:grpSpPr>
          <p:sp>
            <p:nvSpPr>
              <p:cNvPr id="45" name="圆角矩形 19"/>
              <p:cNvSpPr/>
              <p:nvPr/>
            </p:nvSpPr>
            <p:spPr>
              <a:xfrm>
                <a:off x="3447049" y="36361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CN" altLang="en-US" sz="1600" b="1">
                  <a:solidFill>
                    <a:schemeClr val="tx1"/>
                  </a:solidFill>
                  <a:ea typeface="微软雅黑" panose="020B0503020204020204" charset="-122"/>
                </a:endParaRPr>
              </a:p>
            </p:txBody>
          </p:sp>
          <p:sp>
            <p:nvSpPr>
              <p:cNvPr id="46" name="TextBox 9"/>
              <p:cNvSpPr txBox="1"/>
              <p:nvPr/>
            </p:nvSpPr>
            <p:spPr>
              <a:xfrm>
                <a:off x="3455149" y="3773293"/>
                <a:ext cx="1576764"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algn="l"/>
                <a:r>
                  <a:rPr lang="zh-CN" altLang="en-US" sz="1600" b="1" dirty="0">
                    <a:solidFill>
                      <a:schemeClr val="tx1"/>
                    </a:solidFill>
                  </a:rPr>
                  <a:t>(3)鼓励员工提前退休,就是给那些接近退休年龄的员工以优惠的政策,让他们提前离开企业。</a:t>
                </a:r>
              </a:p>
            </p:txBody>
          </p:sp>
        </p:grpSp>
        <p:grpSp>
          <p:nvGrpSpPr>
            <p:cNvPr id="47" name="组合 46"/>
            <p:cNvGrpSpPr/>
            <p:nvPr/>
          </p:nvGrpSpPr>
          <p:grpSpPr>
            <a:xfrm>
              <a:off x="5148" y="6032"/>
              <a:ext cx="12868" cy="1026"/>
              <a:chOff x="3447049" y="4766490"/>
              <a:chExt cx="1681144" cy="868321"/>
            </a:xfrm>
          </p:grpSpPr>
          <p:sp>
            <p:nvSpPr>
              <p:cNvPr id="48" name="圆角矩形 24"/>
              <p:cNvSpPr/>
              <p:nvPr/>
            </p:nvSpPr>
            <p:spPr>
              <a:xfrm>
                <a:off x="3447049" y="47664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49" name="TextBox 9"/>
              <p:cNvSpPr txBox="1"/>
              <p:nvPr/>
            </p:nvSpPr>
            <p:spPr>
              <a:xfrm>
                <a:off x="3455023" y="4994149"/>
                <a:ext cx="1673170"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algn="l"/>
                <a:r>
                  <a:rPr lang="zh-CN" altLang="en-US" sz="1600" b="1" dirty="0">
                    <a:solidFill>
                      <a:schemeClr val="tx1"/>
                    </a:solidFill>
                  </a:rPr>
                  <a:t>(4)冻结招聘,就是停止从外部招聘人员,通过自然减员来减少供给。</a:t>
                </a:r>
              </a:p>
            </p:txBody>
          </p:sp>
        </p:grpSp>
        <p:sp>
          <p:nvSpPr>
            <p:cNvPr id="50" name="左大括号 49"/>
            <p:cNvSpPr/>
            <p:nvPr/>
          </p:nvSpPr>
          <p:spPr>
            <a:xfrm>
              <a:off x="4244" y="2892"/>
              <a:ext cx="719" cy="6255"/>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600" b="1">
                <a:solidFill>
                  <a:schemeClr val="tx1"/>
                </a:solidFill>
                <a:ea typeface="微软雅黑" panose="020B0503020204020204" charset="-122"/>
              </a:endParaRPr>
            </a:p>
          </p:txBody>
        </p:sp>
        <p:grpSp>
          <p:nvGrpSpPr>
            <p:cNvPr id="51" name="组合 50"/>
            <p:cNvGrpSpPr/>
            <p:nvPr/>
          </p:nvGrpSpPr>
          <p:grpSpPr>
            <a:xfrm>
              <a:off x="5144" y="7176"/>
              <a:ext cx="12672" cy="1026"/>
              <a:chOff x="3447049" y="4766490"/>
              <a:chExt cx="1655150" cy="868321"/>
            </a:xfrm>
            <a:solidFill>
              <a:srgbClr val="C00000"/>
            </a:solidFill>
          </p:grpSpPr>
          <p:sp>
            <p:nvSpPr>
              <p:cNvPr id="52" name="圆角矩形 31"/>
              <p:cNvSpPr/>
              <p:nvPr/>
            </p:nvSpPr>
            <p:spPr>
              <a:xfrm>
                <a:off x="3447049" y="47664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l"/>
                <a:endParaRPr lang="zh-CN" altLang="en-US" sz="1600" b="1">
                  <a:solidFill>
                    <a:schemeClr val="tx1"/>
                  </a:solidFill>
                  <a:ea typeface="微软雅黑" panose="020B0503020204020204" charset="-122"/>
                </a:endParaRPr>
              </a:p>
            </p:txBody>
          </p:sp>
          <p:sp>
            <p:nvSpPr>
              <p:cNvPr id="53" name="TextBox 9"/>
              <p:cNvSpPr txBox="1"/>
              <p:nvPr/>
            </p:nvSpPr>
            <p:spPr>
              <a:xfrm>
                <a:off x="3459560" y="4895976"/>
                <a:ext cx="1642639"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lvl="1" algn="l"/>
                <a:r>
                  <a:rPr lang="zh-CN" altLang="en-US" sz="1600" b="1" dirty="0">
                    <a:solidFill>
                      <a:schemeClr val="tx1"/>
                    </a:solidFill>
                    <a:ea typeface="微软雅黑" panose="020B0503020204020204" charset="-122"/>
                  </a:rPr>
                  <a:t>(5)缩短员工的工作时间,实行工作分享或者降低员工的工资,通过这种方式也可以减少供给。</a:t>
                </a:r>
              </a:p>
            </p:txBody>
          </p:sp>
        </p:grpSp>
        <p:grpSp>
          <p:nvGrpSpPr>
            <p:cNvPr id="54" name="组合 53"/>
            <p:cNvGrpSpPr/>
            <p:nvPr/>
          </p:nvGrpSpPr>
          <p:grpSpPr>
            <a:xfrm>
              <a:off x="5177" y="8257"/>
              <a:ext cx="12608" cy="1026"/>
              <a:chOff x="3447049" y="2505890"/>
              <a:chExt cx="1647082" cy="868321"/>
            </a:xfrm>
          </p:grpSpPr>
          <p:sp>
            <p:nvSpPr>
              <p:cNvPr id="55" name="圆角矩形 14"/>
              <p:cNvSpPr/>
              <p:nvPr/>
            </p:nvSpPr>
            <p:spPr>
              <a:xfrm>
                <a:off x="3447049" y="25058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56" name="TextBox 9"/>
              <p:cNvSpPr txBox="1"/>
              <p:nvPr/>
            </p:nvSpPr>
            <p:spPr>
              <a:xfrm>
                <a:off x="3455173" y="2727625"/>
                <a:ext cx="1638958"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algn="l"/>
                <a:r>
                  <a:rPr lang="zh-CN" altLang="en-US" sz="1600" b="1" dirty="0">
                    <a:solidFill>
                      <a:schemeClr val="tx1"/>
                    </a:solidFill>
                  </a:rPr>
                  <a:t>(6)对富余员工实施培训,这相当于进行人员储备,为将来的发展做好准备。</a:t>
                </a:r>
              </a:p>
            </p:txBody>
          </p:sp>
        </p:grpSp>
      </p:gr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randombar(horizontal)">
                                      <p:cBhvr>
                                        <p:cTn id="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a:extLst>
              <a:ext uri="{FF2B5EF4-FFF2-40B4-BE49-F238E27FC236}">
                <a16:creationId xmlns:a16="http://schemas.microsoft.com/office/drawing/2014/main" id="{2DA28AFB-1E13-6D86-45D2-DAD69B09368C}"/>
              </a:ext>
            </a:extLst>
          </p:cNvPr>
          <p:cNvSpPr>
            <a:spLocks noGrp="1" noChangeArrowheads="1"/>
          </p:cNvSpPr>
          <p:nvPr>
            <p:ph type="title"/>
          </p:nvPr>
        </p:nvSpPr>
        <p:spPr/>
        <p:txBody>
          <a:bodyPr/>
          <a:lstStyle/>
          <a:p>
            <a:pPr eaLnBrk="1" hangingPunct="1"/>
            <a:endParaRPr lang="zh-CN" altLang="zh-CN"/>
          </a:p>
        </p:txBody>
      </p:sp>
      <p:sp>
        <p:nvSpPr>
          <p:cNvPr id="3075" name="Rectangle 3">
            <a:extLst>
              <a:ext uri="{FF2B5EF4-FFF2-40B4-BE49-F238E27FC236}">
                <a16:creationId xmlns:a16="http://schemas.microsoft.com/office/drawing/2014/main" id="{4893485E-0CFB-E0D1-F530-BF62AABD546E}"/>
              </a:ext>
            </a:extLst>
          </p:cNvPr>
          <p:cNvSpPr>
            <a:spLocks noGrp="1" noChangeArrowheads="1"/>
          </p:cNvSpPr>
          <p:nvPr>
            <p:ph type="body" idx="1"/>
          </p:nvPr>
        </p:nvSpPr>
        <p:spPr/>
        <p:txBody>
          <a:bodyPr/>
          <a:lstStyle/>
          <a:p>
            <a:pPr eaLnBrk="1" hangingPunct="1"/>
            <a:endParaRPr lang="en-US" altLang="zh-CN" sz="2800" b="1" dirty="0"/>
          </a:p>
          <a:p>
            <a:pPr marL="0" indent="0" eaLnBrk="1" hangingPunct="1">
              <a:buNone/>
            </a:pPr>
            <a:endParaRPr lang="en-US" altLang="zh-CN" sz="2800" b="1" dirty="0"/>
          </a:p>
          <a:p>
            <a:pPr marL="0" indent="0" eaLnBrk="1" hangingPunct="1">
              <a:buNone/>
            </a:pPr>
            <a:endParaRPr lang="en-US" altLang="zh-CN" sz="3600" b="1" dirty="0"/>
          </a:p>
          <a:p>
            <a:pPr marL="0" indent="0" eaLnBrk="1" hangingPunct="1">
              <a:buNone/>
            </a:pPr>
            <a:r>
              <a:rPr lang="zh-CN" altLang="en-US" sz="3600" b="1" dirty="0"/>
              <a:t>近千本</a:t>
            </a:r>
            <a:r>
              <a:rPr lang="en-US" altLang="zh-CN" sz="3600" b="1" dirty="0"/>
              <a:t>MBA</a:t>
            </a:r>
            <a:r>
              <a:rPr lang="zh-CN" altLang="en-US" sz="3600" b="1" dirty="0"/>
              <a:t>职业经理教程免费下载</a:t>
            </a:r>
          </a:p>
          <a:p>
            <a:pPr eaLnBrk="1" hangingPunct="1"/>
            <a:r>
              <a:rPr lang="en-US" altLang="zh-CN" sz="3600" b="1" dirty="0"/>
              <a:t>-----</a:t>
            </a:r>
            <a:r>
              <a:rPr lang="zh-CN" altLang="en-US" sz="3600" b="1" dirty="0"/>
              <a:t>请速登陆：</a:t>
            </a:r>
            <a:r>
              <a:rPr lang="en-US" altLang="zh-CN" sz="3600" b="1" dirty="0">
                <a:hlinkClick r:id="rId2"/>
              </a:rPr>
              <a:t>www.mhjy.net</a:t>
            </a:r>
            <a:endParaRPr lang="en-US" altLang="zh-CN" sz="3600" b="1" dirty="0"/>
          </a:p>
          <a:p>
            <a:pPr eaLnBrk="1" hangingPunct="1"/>
            <a:endParaRPr lang="en-US" altLang="zh-CN" sz="3600" b="1" dirty="0"/>
          </a:p>
          <a:p>
            <a:pPr eaLnBrk="1" hangingPunct="1"/>
            <a:endParaRPr lang="en-US" altLang="zh-CN" sz="3600" b="1" dirty="0"/>
          </a:p>
          <a:p>
            <a:pPr eaLnBrk="1" hangingPunct="1"/>
            <a:endParaRPr lang="en-US" altLang="zh-CN" dirty="0"/>
          </a:p>
        </p:txBody>
      </p:sp>
      <p:pic>
        <p:nvPicPr>
          <p:cNvPr id="3076" name="Picture 6" descr="banner_cn">
            <a:extLst>
              <a:ext uri="{FF2B5EF4-FFF2-40B4-BE49-F238E27FC236}">
                <a16:creationId xmlns:a16="http://schemas.microsoft.com/office/drawing/2014/main" id="{96A59F47-B992-987D-0981-A59940AA89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12046998" cy="3664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人力资源供需的平衡</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供给小于需求</a:t>
            </a:r>
          </a:p>
        </p:txBody>
      </p:sp>
      <p:grpSp>
        <p:nvGrpSpPr>
          <p:cNvPr id="7" name="组合 6"/>
          <p:cNvGrpSpPr/>
          <p:nvPr/>
        </p:nvGrpSpPr>
        <p:grpSpPr>
          <a:xfrm>
            <a:off x="571500" y="1492885"/>
            <a:ext cx="11151870" cy="4617720"/>
            <a:chOff x="900" y="2351"/>
            <a:chExt cx="17562" cy="7272"/>
          </a:xfrm>
        </p:grpSpPr>
        <p:grpSp>
          <p:nvGrpSpPr>
            <p:cNvPr id="4" name="组合 3"/>
            <p:cNvGrpSpPr/>
            <p:nvPr/>
          </p:nvGrpSpPr>
          <p:grpSpPr>
            <a:xfrm>
              <a:off x="900" y="4214"/>
              <a:ext cx="2873" cy="3528"/>
              <a:chOff x="1155794" y="2155923"/>
              <a:chExt cx="1384206"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600" b="1">
                  <a:solidFill>
                    <a:schemeClr val="tx1"/>
                  </a:solidFill>
                  <a:ea typeface="微软雅黑" panose="020B0503020204020204" charset="-122"/>
                </a:endParaRPr>
              </a:p>
            </p:txBody>
          </p:sp>
          <p:sp>
            <p:nvSpPr>
              <p:cNvPr id="3" name="TextBox 9"/>
              <p:cNvSpPr txBox="1"/>
              <p:nvPr/>
            </p:nvSpPr>
            <p:spPr>
              <a:xfrm>
                <a:off x="1155794" y="3044092"/>
                <a:ext cx="1310286" cy="615684"/>
              </a:xfrm>
              <a:prstGeom prst="rect">
                <a:avLst/>
              </a:prstGeom>
              <a:noFill/>
            </p:spPr>
            <p:txBody>
              <a:bodyPr vert="horz" wrap="square" rtlCol="0">
                <a:spAutoFit/>
              </a:bodyPr>
              <a:lstStyle/>
              <a:p>
                <a:pPr algn="ctr">
                  <a:lnSpc>
                    <a:spcPct val="150000"/>
                  </a:lnSpc>
                </a:pPr>
                <a:r>
                  <a:rPr lang="zh-CN" altLang="en-US" sz="1800" b="1" dirty="0">
                    <a:solidFill>
                      <a:schemeClr val="tx1"/>
                    </a:solidFill>
                    <a:ea typeface="微软雅黑" panose="020B0503020204020204" charset="-122"/>
                  </a:rPr>
                  <a:t>　</a:t>
                </a:r>
                <a:r>
                  <a:rPr lang="zh-CN" altLang="en-US" sz="1800" b="1" dirty="0">
                    <a:solidFill>
                      <a:schemeClr val="tx1"/>
                    </a:solidFill>
                    <a:latin typeface="微软雅黑" panose="020B0503020204020204" charset="-122"/>
                    <a:ea typeface="微软雅黑" panose="020B0503020204020204" charset="-122"/>
                    <a:sym typeface="+mn-ea"/>
                  </a:rPr>
                  <a:t>采取措施</a:t>
                </a:r>
              </a:p>
            </p:txBody>
          </p:sp>
        </p:grpSp>
        <p:grpSp>
          <p:nvGrpSpPr>
            <p:cNvPr id="19" name="组合 18"/>
            <p:cNvGrpSpPr/>
            <p:nvPr/>
          </p:nvGrpSpPr>
          <p:grpSpPr>
            <a:xfrm>
              <a:off x="4667" y="2351"/>
              <a:ext cx="13438" cy="1126"/>
              <a:chOff x="3447049" y="1375590"/>
              <a:chExt cx="1646921" cy="868321"/>
            </a:xfrm>
          </p:grpSpPr>
          <p:sp>
            <p:nvSpPr>
              <p:cNvPr id="20" name="圆角矩形 9"/>
              <p:cNvSpPr/>
              <p:nvPr/>
            </p:nvSpPr>
            <p:spPr>
              <a:xfrm>
                <a:off x="3447049" y="13755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CN" altLang="en-US" sz="1600" b="1">
                  <a:solidFill>
                    <a:schemeClr val="tx1"/>
                  </a:solidFill>
                  <a:ea typeface="微软雅黑" panose="020B0503020204020204" charset="-122"/>
                </a:endParaRPr>
              </a:p>
            </p:txBody>
          </p:sp>
          <p:sp>
            <p:nvSpPr>
              <p:cNvPr id="35" name="TextBox 9"/>
              <p:cNvSpPr txBox="1"/>
              <p:nvPr/>
            </p:nvSpPr>
            <p:spPr>
              <a:xfrm>
                <a:off x="3453634" y="1481658"/>
                <a:ext cx="1624249" cy="708692"/>
              </a:xfrm>
              <a:prstGeom prst="rect">
                <a:avLst/>
              </a:prstGeom>
              <a:noFill/>
            </p:spPr>
            <p:txBody>
              <a:bodyPr wrap="square" rtlCol="0">
                <a:spAutoFit/>
              </a:bodyPr>
              <a:lstStyle/>
              <a:p>
                <a:pPr algn="l"/>
                <a:r>
                  <a:rPr lang="zh-CN" altLang="en-US" sz="1600" b="1" dirty="0">
                    <a:solidFill>
                      <a:schemeClr val="tx1"/>
                    </a:solidFill>
                    <a:ea typeface="微软雅黑" panose="020B0503020204020204" charset="-122"/>
                  </a:rPr>
                  <a:t>(1)从外部雇用人员,包括返聘退休人员,这是最为直接的一种方法。可以雇用全职的,也可以雇用兼职的,这要根据企业自身的情况来确定。</a:t>
                </a:r>
              </a:p>
            </p:txBody>
          </p:sp>
        </p:grpSp>
        <p:grpSp>
          <p:nvGrpSpPr>
            <p:cNvPr id="36" name="组合 35"/>
            <p:cNvGrpSpPr/>
            <p:nvPr/>
          </p:nvGrpSpPr>
          <p:grpSpPr>
            <a:xfrm>
              <a:off x="4664" y="3848"/>
              <a:ext cx="13704" cy="1126"/>
              <a:chOff x="3447049" y="2505890"/>
              <a:chExt cx="1679451" cy="868321"/>
            </a:xfrm>
          </p:grpSpPr>
          <p:sp>
            <p:nvSpPr>
              <p:cNvPr id="37" name="圆角矩形 14"/>
              <p:cNvSpPr/>
              <p:nvPr/>
            </p:nvSpPr>
            <p:spPr>
              <a:xfrm>
                <a:off x="3447049" y="25058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38" name="TextBox 9"/>
              <p:cNvSpPr txBox="1"/>
              <p:nvPr/>
            </p:nvSpPr>
            <p:spPr>
              <a:xfrm>
                <a:off x="3454622" y="2623528"/>
                <a:ext cx="1671878" cy="409484"/>
              </a:xfrm>
              <a:prstGeom prst="rect">
                <a:avLst/>
              </a:prstGeom>
              <a:noFill/>
            </p:spPr>
            <p:txBody>
              <a:bodyPr wrap="square" rtlCol="0">
                <a:spAutoFit/>
              </a:bodyPr>
              <a:lstStyle/>
              <a:p>
                <a:pPr algn="l"/>
                <a:r>
                  <a:rPr lang="zh-CN" altLang="en-US" sz="1600" b="1" dirty="0">
                    <a:solidFill>
                      <a:schemeClr val="tx1"/>
                    </a:solidFill>
                    <a:ea typeface="微软雅黑" panose="020B0503020204020204" charset="-122"/>
                  </a:rPr>
                  <a:t>(2)提高现有员工的工作效率,这也是增加供给的一种有效方法。</a:t>
                </a:r>
              </a:p>
            </p:txBody>
          </p:sp>
        </p:grpSp>
        <p:grpSp>
          <p:nvGrpSpPr>
            <p:cNvPr id="44" name="组合 43"/>
            <p:cNvGrpSpPr/>
            <p:nvPr/>
          </p:nvGrpSpPr>
          <p:grpSpPr>
            <a:xfrm>
              <a:off x="4703" y="5418"/>
              <a:ext cx="13438" cy="1126"/>
              <a:chOff x="3447049" y="3636190"/>
              <a:chExt cx="1646921" cy="868321"/>
            </a:xfrm>
          </p:grpSpPr>
          <p:sp>
            <p:nvSpPr>
              <p:cNvPr id="45" name="圆角矩形 19"/>
              <p:cNvSpPr/>
              <p:nvPr/>
            </p:nvSpPr>
            <p:spPr>
              <a:xfrm>
                <a:off x="3447049" y="36361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zh-CN" altLang="en-US" sz="1600" b="1">
                  <a:solidFill>
                    <a:schemeClr val="tx1"/>
                  </a:solidFill>
                  <a:ea typeface="微软雅黑" panose="020B0503020204020204" charset="-122"/>
                </a:endParaRPr>
              </a:p>
            </p:txBody>
          </p:sp>
          <p:sp>
            <p:nvSpPr>
              <p:cNvPr id="46" name="TextBox 9"/>
              <p:cNvSpPr txBox="1"/>
              <p:nvPr/>
            </p:nvSpPr>
            <p:spPr>
              <a:xfrm>
                <a:off x="3455149" y="3773293"/>
                <a:ext cx="1576764"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algn="l"/>
                <a:r>
                  <a:rPr lang="zh-CN" altLang="en-US" sz="1600" b="1" dirty="0">
                    <a:solidFill>
                      <a:schemeClr val="tx1"/>
                    </a:solidFill>
                  </a:rPr>
                  <a:t>(3)延长工作时间,让员工加班加点。</a:t>
                </a:r>
              </a:p>
            </p:txBody>
          </p:sp>
        </p:grpSp>
        <p:grpSp>
          <p:nvGrpSpPr>
            <p:cNvPr id="47" name="组合 46"/>
            <p:cNvGrpSpPr/>
            <p:nvPr/>
          </p:nvGrpSpPr>
          <p:grpSpPr>
            <a:xfrm>
              <a:off x="4746" y="6937"/>
              <a:ext cx="13717" cy="1126"/>
              <a:chOff x="3447049" y="4766490"/>
              <a:chExt cx="1681144" cy="868321"/>
            </a:xfrm>
          </p:grpSpPr>
          <p:sp>
            <p:nvSpPr>
              <p:cNvPr id="48" name="圆角矩形 24"/>
              <p:cNvSpPr/>
              <p:nvPr/>
            </p:nvSpPr>
            <p:spPr>
              <a:xfrm>
                <a:off x="3447049" y="47664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49" name="TextBox 9"/>
              <p:cNvSpPr txBox="1"/>
              <p:nvPr/>
            </p:nvSpPr>
            <p:spPr>
              <a:xfrm>
                <a:off x="3455023" y="4899631"/>
                <a:ext cx="1673170" cy="708692"/>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algn="l"/>
                <a:r>
                  <a:rPr lang="zh-CN" altLang="en-US" sz="1600" b="1" dirty="0">
                    <a:solidFill>
                      <a:schemeClr val="tx1"/>
                    </a:solidFill>
                  </a:rPr>
                  <a:t>(4)降低员工的离职率,减少员工的流失,同时进行内部调整,通过增加内部的流动来提高某些职位的供给。</a:t>
                </a:r>
              </a:p>
            </p:txBody>
          </p:sp>
        </p:grpSp>
        <p:sp>
          <p:nvSpPr>
            <p:cNvPr id="50" name="左大括号 49"/>
            <p:cNvSpPr/>
            <p:nvPr/>
          </p:nvSpPr>
          <p:spPr>
            <a:xfrm>
              <a:off x="3782" y="2611"/>
              <a:ext cx="766" cy="6865"/>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600" b="1">
                <a:solidFill>
                  <a:schemeClr val="tx1"/>
                </a:solidFill>
                <a:ea typeface="微软雅黑" panose="020B0503020204020204" charset="-122"/>
              </a:endParaRPr>
            </a:p>
          </p:txBody>
        </p:sp>
        <p:grpSp>
          <p:nvGrpSpPr>
            <p:cNvPr id="51" name="组合 50"/>
            <p:cNvGrpSpPr/>
            <p:nvPr/>
          </p:nvGrpSpPr>
          <p:grpSpPr>
            <a:xfrm>
              <a:off x="4742" y="8497"/>
              <a:ext cx="13508" cy="1126"/>
              <a:chOff x="3447049" y="4766490"/>
              <a:chExt cx="1655150" cy="868321"/>
            </a:xfrm>
            <a:solidFill>
              <a:srgbClr val="C00000"/>
            </a:solidFill>
          </p:grpSpPr>
          <p:sp>
            <p:nvSpPr>
              <p:cNvPr id="52" name="圆角矩形 31"/>
              <p:cNvSpPr/>
              <p:nvPr/>
            </p:nvSpPr>
            <p:spPr>
              <a:xfrm>
                <a:off x="3447049" y="4766490"/>
                <a:ext cx="1646921" cy="86832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l"/>
                <a:endParaRPr lang="zh-CN" altLang="en-US" sz="1600" b="1">
                  <a:solidFill>
                    <a:schemeClr val="tx1"/>
                  </a:solidFill>
                  <a:ea typeface="微软雅黑" panose="020B0503020204020204" charset="-122"/>
                </a:endParaRPr>
              </a:p>
            </p:txBody>
          </p:sp>
          <p:sp>
            <p:nvSpPr>
              <p:cNvPr id="53" name="TextBox 9"/>
              <p:cNvSpPr txBox="1"/>
              <p:nvPr/>
            </p:nvSpPr>
            <p:spPr>
              <a:xfrm>
                <a:off x="3459560" y="4895976"/>
                <a:ext cx="1642639" cy="40948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lvl="1" algn="l"/>
                <a:r>
                  <a:rPr lang="zh-CN" altLang="en-US" sz="1600" b="1" dirty="0">
                    <a:solidFill>
                      <a:schemeClr val="tx1"/>
                    </a:solidFill>
                    <a:ea typeface="微软雅黑" panose="020B0503020204020204" charset="-122"/>
                  </a:rPr>
                  <a:t>(5)可以将企业的有些业务进行外包,这其实等于减少了对人力资源的需求。</a:t>
                </a:r>
              </a:p>
            </p:txBody>
          </p:sp>
        </p:grpSp>
      </p:gr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to="" calcmode="lin" valueType="num">
                                      <p:cBhvr>
                                        <p:cTn id="7" dur="1" fill="hold"/>
                                        <p:tgtEl>
                                          <p:spTgt spid="7"/>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人力资源供需的平衡</a:t>
            </a:r>
          </a:p>
        </p:txBody>
      </p:sp>
      <p:sp>
        <p:nvSpPr>
          <p:cNvPr id="6" name="文本框 5"/>
          <p:cNvSpPr txBox="1"/>
          <p:nvPr/>
        </p:nvSpPr>
        <p:spPr>
          <a:xfrm>
            <a:off x="3578860" y="659130"/>
            <a:ext cx="4914900"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平衡供需的方法比较</a:t>
            </a:r>
          </a:p>
        </p:txBody>
      </p:sp>
      <p:graphicFrame>
        <p:nvGraphicFramePr>
          <p:cNvPr id="3" name="表格 2"/>
          <p:cNvGraphicFramePr/>
          <p:nvPr>
            <p:custDataLst>
              <p:tags r:id="rId2"/>
            </p:custDataLst>
          </p:nvPr>
        </p:nvGraphicFramePr>
        <p:xfrm>
          <a:off x="1383030" y="1442085"/>
          <a:ext cx="9426575" cy="4876800"/>
        </p:xfrm>
        <a:graphic>
          <a:graphicData uri="http://schemas.openxmlformats.org/drawingml/2006/table">
            <a:tbl>
              <a:tblPr firstRow="1" bandRow="1">
                <a:tableStyleId>{5940675A-B579-460E-94D1-54222C63F5DA}</a:tableStyleId>
              </a:tblPr>
              <a:tblGrid>
                <a:gridCol w="2475230">
                  <a:extLst>
                    <a:ext uri="{9D8B030D-6E8A-4147-A177-3AD203B41FA5}">
                      <a16:colId xmlns:a16="http://schemas.microsoft.com/office/drawing/2014/main" val="20000"/>
                    </a:ext>
                  </a:extLst>
                </a:gridCol>
                <a:gridCol w="2273300">
                  <a:extLst>
                    <a:ext uri="{9D8B030D-6E8A-4147-A177-3AD203B41FA5}">
                      <a16:colId xmlns:a16="http://schemas.microsoft.com/office/drawing/2014/main" val="20001"/>
                    </a:ext>
                  </a:extLst>
                </a:gridCol>
                <a:gridCol w="2268855">
                  <a:extLst>
                    <a:ext uri="{9D8B030D-6E8A-4147-A177-3AD203B41FA5}">
                      <a16:colId xmlns:a16="http://schemas.microsoft.com/office/drawing/2014/main" val="20002"/>
                    </a:ext>
                  </a:extLst>
                </a:gridCol>
                <a:gridCol w="2409190">
                  <a:extLst>
                    <a:ext uri="{9D8B030D-6E8A-4147-A177-3AD203B41FA5}">
                      <a16:colId xmlns:a16="http://schemas.microsoft.com/office/drawing/2014/main" val="20003"/>
                    </a:ext>
                  </a:extLst>
                </a:gridCol>
              </a:tblGrid>
              <a:tr h="57404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供需关系</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方法</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速度</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员工受伤害程度</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87020">
                <a:tc rowSpan="7">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供给大于需求</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裁员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减薪</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857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降级</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7404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工作轮换和工作分享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中等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退休</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自然减员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再培训</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87020">
                <a:tc rowSpan="7">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供给小于需求</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加班</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临时雇用</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857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外包</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培训后换岗</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高</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减少流动数量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中等</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外部雇用新人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87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技术创新</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慢</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书宋_GBK" charset="0"/>
                        </a:rPr>
                        <a:t>低</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pic>
        <p:nvPicPr>
          <p:cNvPr id="73" name="案例分析.jpg" descr="id:2147506825;FounderCES"/>
          <p:cNvPicPr>
            <a:picLocks noChangeAspect="1"/>
          </p:cNvPicPr>
          <p:nvPr/>
        </p:nvPicPr>
        <p:blipFill>
          <a:blip r:embed="rId3"/>
          <a:stretch>
            <a:fillRect/>
          </a:stretch>
        </p:blipFill>
        <p:spPr>
          <a:xfrm>
            <a:off x="523240" y="203200"/>
            <a:ext cx="1970405" cy="536575"/>
          </a:xfrm>
          <a:prstGeom prst="rect">
            <a:avLst/>
          </a:prstGeom>
        </p:spPr>
      </p:pic>
      <p:sp>
        <p:nvSpPr>
          <p:cNvPr id="9" name="矩形 8"/>
          <p:cNvSpPr/>
          <p:nvPr/>
        </p:nvSpPr>
        <p:spPr>
          <a:xfrm>
            <a:off x="142875" y="1020445"/>
            <a:ext cx="11954532" cy="5307965"/>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从案例解析中学会做好人力资源规划</a:t>
            </a:r>
            <a:endParaRPr sz="16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案例一</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某化纤制造公司(以下简称A公司)根据公司未来发展需要,制定了20××年人力　　　　</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资源规划,规划的内容摘录如下:</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1.20××年人力资源工作的目标:在管理咨询公司的配合指导下,建立起完善的人力资源体系。</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2.20××年人力资源工作的步骤:第一步是组织结构和部门职能的划分;第二步是岗位设置与定岗定编;第三步是工作分析和岗位说明书的制定;第四步是岗位的定级和薪资体系的调整;第五步是绩效考核体系的设计;第六步是形成公司企业文化,建立起企业文化体系。</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案例二</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某成品油销售公司(以下简称B公司)在制定了年度经营管理目标的基础上,制定了20××年的人力资源规划,规划的内容摘录如下:</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1.需求分析。根据公司经营管理需要,采用自下而上申报和自上而下分解相结合的方法,最终确定公司20××年的人员需求量。</a:t>
            </a:r>
          </a:p>
          <a:p>
            <a:pPr indent="266700">
              <a:lnSpc>
                <a:spcPct val="150000"/>
              </a:lnSpc>
              <a:spcAft>
                <a:spcPts val="0"/>
              </a:spcAft>
            </a:pPr>
            <a:r>
              <a:rPr sz="1600" dirty="0">
                <a:solidFill>
                  <a:schemeClr val="tx1"/>
                </a:solidFill>
                <a:latin typeface="微软雅黑" panose="020B0503020204020204" charset="-122"/>
                <a:ea typeface="微软雅黑" panose="020B0503020204020204" charset="-122"/>
                <a:cs typeface="微软雅黑" panose="020B0503020204020204" charset="-122"/>
              </a:rPr>
              <a:t>2.招聘计划。根据人员需求量,制订20××年公司的招聘计划如下:(1)到本地重点院校及外地石油石化专业类院校进行现场招聘,并通过学校就业指导中心发布需求信息,于当年3月15日前完成管理培训生的招聘;(2)到本地石油石化专业类院校和重点职业院校进行现场招聘,并通过学校就业指导中心发布需求信息,于当年4月15日前完成储备业务经理的招聘;(3)当年3月15日前,在石油石化人才中介媒体发布人才需求信息1个月,于5月1日前完成专业技术人员的招聘工作,保证专业技术人才能在6月1日到岗。</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amond(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企业人力资源状况调查统计表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graphicFrame>
        <p:nvGraphicFramePr>
          <p:cNvPr id="3" name="表格 2"/>
          <p:cNvGraphicFramePr/>
          <p:nvPr>
            <p:custDataLst>
              <p:tags r:id="rId2"/>
            </p:custDataLst>
          </p:nvPr>
        </p:nvGraphicFramePr>
        <p:xfrm>
          <a:off x="1058545" y="1522730"/>
          <a:ext cx="10183495" cy="1089660"/>
        </p:xfrm>
        <a:graphic>
          <a:graphicData uri="http://schemas.openxmlformats.org/drawingml/2006/table">
            <a:tbl>
              <a:tblPr firstRow="1" bandRow="1">
                <a:tableStyleId>{5940675A-B579-460E-94D1-54222C63F5DA}</a:tableStyleId>
              </a:tblPr>
              <a:tblGrid>
                <a:gridCol w="1193800">
                  <a:extLst>
                    <a:ext uri="{9D8B030D-6E8A-4147-A177-3AD203B41FA5}">
                      <a16:colId xmlns:a16="http://schemas.microsoft.com/office/drawing/2014/main" val="20000"/>
                    </a:ext>
                  </a:extLst>
                </a:gridCol>
                <a:gridCol w="1123950">
                  <a:extLst>
                    <a:ext uri="{9D8B030D-6E8A-4147-A177-3AD203B41FA5}">
                      <a16:colId xmlns:a16="http://schemas.microsoft.com/office/drawing/2014/main" val="20001"/>
                    </a:ext>
                  </a:extLst>
                </a:gridCol>
                <a:gridCol w="1122045">
                  <a:extLst>
                    <a:ext uri="{9D8B030D-6E8A-4147-A177-3AD203B41FA5}">
                      <a16:colId xmlns:a16="http://schemas.microsoft.com/office/drawing/2014/main" val="20002"/>
                    </a:ext>
                  </a:extLst>
                </a:gridCol>
                <a:gridCol w="1126490">
                  <a:extLst>
                    <a:ext uri="{9D8B030D-6E8A-4147-A177-3AD203B41FA5}">
                      <a16:colId xmlns:a16="http://schemas.microsoft.com/office/drawing/2014/main" val="20003"/>
                    </a:ext>
                  </a:extLst>
                </a:gridCol>
                <a:gridCol w="1123315">
                  <a:extLst>
                    <a:ext uri="{9D8B030D-6E8A-4147-A177-3AD203B41FA5}">
                      <a16:colId xmlns:a16="http://schemas.microsoft.com/office/drawing/2014/main" val="20004"/>
                    </a:ext>
                  </a:extLst>
                </a:gridCol>
                <a:gridCol w="1122045">
                  <a:extLst>
                    <a:ext uri="{9D8B030D-6E8A-4147-A177-3AD203B41FA5}">
                      <a16:colId xmlns:a16="http://schemas.microsoft.com/office/drawing/2014/main" val="20005"/>
                    </a:ext>
                  </a:extLst>
                </a:gridCol>
                <a:gridCol w="1123315">
                  <a:extLst>
                    <a:ext uri="{9D8B030D-6E8A-4147-A177-3AD203B41FA5}">
                      <a16:colId xmlns:a16="http://schemas.microsoft.com/office/drawing/2014/main" val="20006"/>
                    </a:ext>
                  </a:extLst>
                </a:gridCol>
                <a:gridCol w="1122045">
                  <a:extLst>
                    <a:ext uri="{9D8B030D-6E8A-4147-A177-3AD203B41FA5}">
                      <a16:colId xmlns:a16="http://schemas.microsoft.com/office/drawing/2014/main" val="20007"/>
                    </a:ext>
                  </a:extLst>
                </a:gridCol>
                <a:gridCol w="1126490">
                  <a:extLst>
                    <a:ext uri="{9D8B030D-6E8A-4147-A177-3AD203B41FA5}">
                      <a16:colId xmlns:a16="http://schemas.microsoft.com/office/drawing/2014/main" val="20008"/>
                    </a:ext>
                  </a:extLst>
                </a:gridCol>
              </a:tblGrid>
              <a:tr h="279400">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统计时间</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3">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统计负责人</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251460">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岗位等级</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助理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专员</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主管</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经理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副总经理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总经理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不详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940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940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比例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5" name="表格 4"/>
          <p:cNvGraphicFramePr/>
          <p:nvPr>
            <p:custDataLst>
              <p:tags r:id="rId3"/>
            </p:custDataLst>
          </p:nvPr>
        </p:nvGraphicFramePr>
        <p:xfrm>
          <a:off x="1060450" y="2613025"/>
          <a:ext cx="10182225" cy="2970530"/>
        </p:xfrm>
        <a:graphic>
          <a:graphicData uri="http://schemas.openxmlformats.org/drawingml/2006/table">
            <a:tbl>
              <a:tblPr firstRow="1" bandRow="1">
                <a:tableStyleId>{5940675A-B579-460E-94D1-54222C63F5DA}</a:tableStyleId>
              </a:tblPr>
              <a:tblGrid>
                <a:gridCol w="1193800">
                  <a:extLst>
                    <a:ext uri="{9D8B030D-6E8A-4147-A177-3AD203B41FA5}">
                      <a16:colId xmlns:a16="http://schemas.microsoft.com/office/drawing/2014/main" val="20000"/>
                    </a:ext>
                  </a:extLst>
                </a:gridCol>
                <a:gridCol w="1123315">
                  <a:extLst>
                    <a:ext uri="{9D8B030D-6E8A-4147-A177-3AD203B41FA5}">
                      <a16:colId xmlns:a16="http://schemas.microsoft.com/office/drawing/2014/main" val="20001"/>
                    </a:ext>
                  </a:extLst>
                </a:gridCol>
                <a:gridCol w="1122680">
                  <a:extLst>
                    <a:ext uri="{9D8B030D-6E8A-4147-A177-3AD203B41FA5}">
                      <a16:colId xmlns:a16="http://schemas.microsoft.com/office/drawing/2014/main" val="20002"/>
                    </a:ext>
                  </a:extLst>
                </a:gridCol>
                <a:gridCol w="1125220">
                  <a:extLst>
                    <a:ext uri="{9D8B030D-6E8A-4147-A177-3AD203B41FA5}">
                      <a16:colId xmlns:a16="http://schemas.microsoft.com/office/drawing/2014/main" val="20003"/>
                    </a:ext>
                  </a:extLst>
                </a:gridCol>
                <a:gridCol w="1123315">
                  <a:extLst>
                    <a:ext uri="{9D8B030D-6E8A-4147-A177-3AD203B41FA5}">
                      <a16:colId xmlns:a16="http://schemas.microsoft.com/office/drawing/2014/main" val="20004"/>
                    </a:ext>
                  </a:extLst>
                </a:gridCol>
                <a:gridCol w="1122680">
                  <a:extLst>
                    <a:ext uri="{9D8B030D-6E8A-4147-A177-3AD203B41FA5}">
                      <a16:colId xmlns:a16="http://schemas.microsoft.com/office/drawing/2014/main" val="20005"/>
                    </a:ext>
                  </a:extLst>
                </a:gridCol>
                <a:gridCol w="1123315">
                  <a:extLst>
                    <a:ext uri="{9D8B030D-6E8A-4147-A177-3AD203B41FA5}">
                      <a16:colId xmlns:a16="http://schemas.microsoft.com/office/drawing/2014/main" val="20006"/>
                    </a:ext>
                  </a:extLst>
                </a:gridCol>
                <a:gridCol w="1122045">
                  <a:extLst>
                    <a:ext uri="{9D8B030D-6E8A-4147-A177-3AD203B41FA5}">
                      <a16:colId xmlns:a16="http://schemas.microsoft.com/office/drawing/2014/main" val="20007"/>
                    </a:ext>
                  </a:extLst>
                </a:gridCol>
                <a:gridCol w="1125855">
                  <a:extLst>
                    <a:ext uri="{9D8B030D-6E8A-4147-A177-3AD203B41FA5}">
                      <a16:colId xmlns:a16="http://schemas.microsoft.com/office/drawing/2014/main" val="20008"/>
                    </a:ext>
                  </a:extLst>
                </a:gridCol>
              </a:tblGrid>
              <a:tr h="144145">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岗位类别</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生产类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管理类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营销类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研发类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技术类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行政类</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不详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6065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60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比例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43510">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婚姻状况</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男/已婚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男/未婚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女/已婚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女/未婚</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离异</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丧偶</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不详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6065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60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比例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4145">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学历</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初中以下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高中</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大专</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本科</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硕士</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博士及以上</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不详</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60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6065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比例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88290">
                <a:tc rowSpan="3">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年龄</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统计项</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20岁以下</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21~25岁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26~30岁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31~35岁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36~40岁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41~50岁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51岁及以上</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160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人数</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1600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方正楷体_GBK" charset="0"/>
                        </a:rPr>
                        <a:t>比例</a:t>
                      </a:r>
                      <a:endParaRPr lang="en-US" altLang="en-US" sz="16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par>
                                <p:cTn id="11" presetID="14" presetClass="entr" presetSubtype="1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randombar(horizontal)">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现实人力资源需求预测表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609090" y="1581785"/>
            <a:ext cx="9105265" cy="337185"/>
          </a:xfrm>
          <a:prstGeom prst="rect">
            <a:avLst/>
          </a:prstGeom>
          <a:noFill/>
          <a:ln w="9525">
            <a:noFill/>
          </a:ln>
        </p:spPr>
        <p:txBody>
          <a:bodyPr wrap="square">
            <a:spAutoFit/>
          </a:bodyPr>
          <a:lstStyle/>
          <a:p>
            <a:pPr algn="r"/>
            <a:r>
              <a:rPr lang="zh-CN" sz="1600" b="0">
                <a:solidFill>
                  <a:srgbClr val="000000"/>
                </a:solidFill>
                <a:latin typeface="微软雅黑" panose="020B0503020204020204" charset="-122"/>
                <a:ea typeface="微软雅黑" panose="020B0503020204020204" charset="-122"/>
                <a:cs typeface="微软雅黑" panose="020B0503020204020204" charset="-122"/>
              </a:rPr>
              <a:t>日期</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年</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月</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日</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2" name="表格 1"/>
          <p:cNvGraphicFramePr/>
          <p:nvPr>
            <p:custDataLst>
              <p:tags r:id="rId2"/>
            </p:custDataLst>
          </p:nvPr>
        </p:nvGraphicFramePr>
        <p:xfrm>
          <a:off x="1548130" y="2055495"/>
          <a:ext cx="9360535" cy="2805430"/>
        </p:xfrm>
        <a:graphic>
          <a:graphicData uri="http://schemas.openxmlformats.org/drawingml/2006/table">
            <a:tbl>
              <a:tblPr firstRow="1" bandRow="1">
                <a:tableStyleId>{5940675A-B579-460E-94D1-54222C63F5DA}</a:tableStyleId>
              </a:tblPr>
              <a:tblGrid>
                <a:gridCol w="1548130">
                  <a:extLst>
                    <a:ext uri="{9D8B030D-6E8A-4147-A177-3AD203B41FA5}">
                      <a16:colId xmlns:a16="http://schemas.microsoft.com/office/drawing/2014/main" val="20000"/>
                    </a:ext>
                  </a:extLst>
                </a:gridCol>
                <a:gridCol w="1551305">
                  <a:extLst>
                    <a:ext uri="{9D8B030D-6E8A-4147-A177-3AD203B41FA5}">
                      <a16:colId xmlns:a16="http://schemas.microsoft.com/office/drawing/2014/main" val="20001"/>
                    </a:ext>
                  </a:extLst>
                </a:gridCol>
                <a:gridCol w="1546860">
                  <a:extLst>
                    <a:ext uri="{9D8B030D-6E8A-4147-A177-3AD203B41FA5}">
                      <a16:colId xmlns:a16="http://schemas.microsoft.com/office/drawing/2014/main" val="20002"/>
                    </a:ext>
                  </a:extLst>
                </a:gridCol>
                <a:gridCol w="1550670">
                  <a:extLst>
                    <a:ext uri="{9D8B030D-6E8A-4147-A177-3AD203B41FA5}">
                      <a16:colId xmlns:a16="http://schemas.microsoft.com/office/drawing/2014/main" val="20003"/>
                    </a:ext>
                  </a:extLst>
                </a:gridCol>
                <a:gridCol w="1678305">
                  <a:extLst>
                    <a:ext uri="{9D8B030D-6E8A-4147-A177-3AD203B41FA5}">
                      <a16:colId xmlns:a16="http://schemas.microsoft.com/office/drawing/2014/main" val="20004"/>
                    </a:ext>
                  </a:extLst>
                </a:gridCol>
                <a:gridCol w="1485265">
                  <a:extLst>
                    <a:ext uri="{9D8B030D-6E8A-4147-A177-3AD203B41FA5}">
                      <a16:colId xmlns:a16="http://schemas.microsoft.com/office/drawing/2014/main" val="20005"/>
                    </a:ext>
                  </a:extLst>
                </a:gridCol>
              </a:tblGrid>
              <a:tr h="323215">
                <a:tc rowSpan="2">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部门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现有编制</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gridSpan="3">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人员配置</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rowSpan="2">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人员需求</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32385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超编</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缺编</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不符合岗位要求</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3600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财务部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594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生产部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00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研发部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594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办公室</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00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594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合计</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par>
                                <p:cTn id="11" presetID="14" presetClass="entr" presetSubtype="1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randombar(horizontal)">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未来人力资源需求预测表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123950" y="1569085"/>
            <a:ext cx="9672320" cy="337185"/>
          </a:xfrm>
          <a:prstGeom prst="rect">
            <a:avLst/>
          </a:prstGeom>
          <a:noFill/>
          <a:ln w="9525">
            <a:noFill/>
          </a:ln>
        </p:spPr>
        <p:txBody>
          <a:bodyPr wrap="square">
            <a:spAutoFit/>
          </a:bodyPr>
          <a:lstStyle/>
          <a:p>
            <a:pPr algn="r"/>
            <a:r>
              <a:rPr lang="zh-CN" sz="1600" b="0">
                <a:solidFill>
                  <a:srgbClr val="000000"/>
                </a:solidFill>
                <a:latin typeface="微软雅黑" panose="020B0503020204020204" charset="-122"/>
                <a:ea typeface="微软雅黑" panose="020B0503020204020204" charset="-122"/>
                <a:cs typeface="微软雅黑" panose="020B0503020204020204" charset="-122"/>
              </a:rPr>
              <a:t>日期</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年</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月</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日</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2" name="表格 1"/>
          <p:cNvGraphicFramePr/>
          <p:nvPr>
            <p:custDataLst>
              <p:tags r:id="rId2"/>
            </p:custDataLst>
          </p:nvPr>
        </p:nvGraphicFramePr>
        <p:xfrm>
          <a:off x="1055370" y="1971675"/>
          <a:ext cx="9944735" cy="2516505"/>
        </p:xfrm>
        <a:graphic>
          <a:graphicData uri="http://schemas.openxmlformats.org/drawingml/2006/table">
            <a:tbl>
              <a:tblPr firstRow="1" bandRow="1">
                <a:tableStyleId>{5940675A-B579-460E-94D1-54222C63F5DA}</a:tableStyleId>
              </a:tblPr>
              <a:tblGrid>
                <a:gridCol w="1644015">
                  <a:extLst>
                    <a:ext uri="{9D8B030D-6E8A-4147-A177-3AD203B41FA5}">
                      <a16:colId xmlns:a16="http://schemas.microsoft.com/office/drawing/2014/main" val="20000"/>
                    </a:ext>
                  </a:extLst>
                </a:gridCol>
                <a:gridCol w="1648460">
                  <a:extLst>
                    <a:ext uri="{9D8B030D-6E8A-4147-A177-3AD203B41FA5}">
                      <a16:colId xmlns:a16="http://schemas.microsoft.com/office/drawing/2014/main" val="20001"/>
                    </a:ext>
                  </a:extLst>
                </a:gridCol>
                <a:gridCol w="1644015">
                  <a:extLst>
                    <a:ext uri="{9D8B030D-6E8A-4147-A177-3AD203B41FA5}">
                      <a16:colId xmlns:a16="http://schemas.microsoft.com/office/drawing/2014/main" val="20002"/>
                    </a:ext>
                  </a:extLst>
                </a:gridCol>
                <a:gridCol w="1647190">
                  <a:extLst>
                    <a:ext uri="{9D8B030D-6E8A-4147-A177-3AD203B41FA5}">
                      <a16:colId xmlns:a16="http://schemas.microsoft.com/office/drawing/2014/main" val="20003"/>
                    </a:ext>
                  </a:extLst>
                </a:gridCol>
                <a:gridCol w="1644015">
                  <a:extLst>
                    <a:ext uri="{9D8B030D-6E8A-4147-A177-3AD203B41FA5}">
                      <a16:colId xmlns:a16="http://schemas.microsoft.com/office/drawing/2014/main" val="20004"/>
                    </a:ext>
                  </a:extLst>
                </a:gridCol>
                <a:gridCol w="1717040">
                  <a:extLst>
                    <a:ext uri="{9D8B030D-6E8A-4147-A177-3AD203B41FA5}">
                      <a16:colId xmlns:a16="http://schemas.microsoft.com/office/drawing/2014/main" val="20005"/>
                    </a:ext>
                  </a:extLst>
                </a:gridCol>
              </a:tblGrid>
              <a:tr h="32829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预测内容</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第1年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第2年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第3年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第4年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第5年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36449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生产职系</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449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管理职系</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449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销售职系</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技术职系</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449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后勤职系</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449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备注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8" presetClass="entr" presetSubtype="16"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diamond(in)">
                                      <p:cBhvr>
                                        <p:cTn id="10" dur="2000"/>
                                        <p:tgtEl>
                                          <p:spTgt spid="100"/>
                                        </p:tgtEl>
                                      </p:cBhvr>
                                    </p:animEffect>
                                  </p:childTnLst>
                                </p:cTn>
                              </p:par>
                              <p:par>
                                <p:cTn id="11" presetID="8" presetClass="entr" presetSubtype="16"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amond(in)">
                                      <p:cBhvr>
                                        <p:cTn id="13"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6" name="文本框 5"/>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未来人力资源流失预测表</a:t>
            </a:r>
          </a:p>
        </p:txBody>
      </p:sp>
      <p:sp>
        <p:nvSpPr>
          <p:cNvPr id="4"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100" name="文本框 99"/>
          <p:cNvSpPr txBox="1"/>
          <p:nvPr/>
        </p:nvSpPr>
        <p:spPr>
          <a:xfrm>
            <a:off x="1391285" y="1691005"/>
            <a:ext cx="9398635" cy="337185"/>
          </a:xfrm>
          <a:prstGeom prst="rect">
            <a:avLst/>
          </a:prstGeom>
          <a:noFill/>
          <a:ln w="9525">
            <a:noFill/>
          </a:ln>
        </p:spPr>
        <p:txBody>
          <a:bodyPr wrap="square">
            <a:spAutoFit/>
          </a:bodyPr>
          <a:lstStyle/>
          <a:p>
            <a:pPr algn="r"/>
            <a:r>
              <a:rPr lang="zh-CN" sz="1600" b="0">
                <a:solidFill>
                  <a:srgbClr val="000000"/>
                </a:solidFill>
                <a:latin typeface="微软雅黑" panose="020B0503020204020204" charset="-122"/>
                <a:ea typeface="微软雅黑" panose="020B0503020204020204" charset="-122"/>
                <a:cs typeface="微软雅黑" panose="020B0503020204020204" charset="-122"/>
              </a:rPr>
              <a:t>日期</a:t>
            </a:r>
            <a:r>
              <a:rPr lang="en-US" sz="1600" b="0">
                <a:solidFill>
                  <a:srgbClr val="000000"/>
                </a:solidFill>
                <a:latin typeface="微软雅黑" panose="020B0503020204020204" charset="-122"/>
                <a:ea typeface="微软雅黑" panose="020B0503020204020204" charset="-122"/>
                <a:cs typeface="微软雅黑" panose="020B0503020204020204" charset="-122"/>
              </a:rPr>
              <a:t>:</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年</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月</a:t>
            </a:r>
            <a:r>
              <a:rPr lang="zh-CN" sz="1600" b="0" u="sng">
                <a:solidFill>
                  <a:srgbClr val="000000"/>
                </a:solidFill>
                <a:uFill>
                  <a:solidFill>
                    <a:srgbClr val="000000"/>
                  </a:solidFill>
                </a:uFill>
                <a:latin typeface="微软雅黑" panose="020B0503020204020204" charset="-122"/>
                <a:ea typeface="微软雅黑" panose="020B0503020204020204" charset="-122"/>
                <a:cs typeface="微软雅黑" panose="020B0503020204020204" charset="-122"/>
              </a:rPr>
              <a:t>　　</a:t>
            </a:r>
            <a:r>
              <a:rPr lang="zh-CN" sz="1600" b="0">
                <a:solidFill>
                  <a:srgbClr val="000000"/>
                </a:solidFill>
                <a:latin typeface="微软雅黑" panose="020B0503020204020204" charset="-122"/>
                <a:ea typeface="微软雅黑" panose="020B0503020204020204" charset="-122"/>
                <a:cs typeface="微软雅黑" panose="020B0503020204020204" charset="-122"/>
              </a:rPr>
              <a:t>日</a:t>
            </a:r>
            <a:r>
              <a:rPr lang="en-US" sz="1600" b="0">
                <a:solidFill>
                  <a:srgbClr val="000000"/>
                </a:solidFill>
                <a:latin typeface="微软雅黑" panose="020B0503020204020204" charset="-122"/>
                <a:ea typeface="微软雅黑" panose="020B0503020204020204" charset="-122"/>
                <a:cs typeface="微软雅黑" panose="020B0503020204020204" charset="-122"/>
              </a:rPr>
              <a:t> </a:t>
            </a:r>
            <a:endParaRPr lang="zh-CN" altLang="en-US" sz="1600">
              <a:latin typeface="微软雅黑" panose="020B0503020204020204" charset="-122"/>
              <a:ea typeface="微软雅黑" panose="020B0503020204020204" charset="-122"/>
              <a:cs typeface="微软雅黑" panose="020B0503020204020204" charset="-122"/>
            </a:endParaRPr>
          </a:p>
        </p:txBody>
      </p:sp>
      <p:graphicFrame>
        <p:nvGraphicFramePr>
          <p:cNvPr id="2" name="表格 1"/>
          <p:cNvGraphicFramePr/>
          <p:nvPr>
            <p:custDataLst>
              <p:tags r:id="rId2"/>
            </p:custDataLst>
          </p:nvPr>
        </p:nvGraphicFramePr>
        <p:xfrm>
          <a:off x="1334770" y="2144395"/>
          <a:ext cx="9663430" cy="2786380"/>
        </p:xfrm>
        <a:graphic>
          <a:graphicData uri="http://schemas.openxmlformats.org/drawingml/2006/table">
            <a:tbl>
              <a:tblPr firstRow="1" bandRow="1">
                <a:tableStyleId>{5940675A-B579-460E-94D1-54222C63F5DA}</a:tableStyleId>
              </a:tblPr>
              <a:tblGrid>
                <a:gridCol w="1597660">
                  <a:extLst>
                    <a:ext uri="{9D8B030D-6E8A-4147-A177-3AD203B41FA5}">
                      <a16:colId xmlns:a16="http://schemas.microsoft.com/office/drawing/2014/main" val="20000"/>
                    </a:ext>
                  </a:extLst>
                </a:gridCol>
                <a:gridCol w="1601470">
                  <a:extLst>
                    <a:ext uri="{9D8B030D-6E8A-4147-A177-3AD203B41FA5}">
                      <a16:colId xmlns:a16="http://schemas.microsoft.com/office/drawing/2014/main" val="20001"/>
                    </a:ext>
                  </a:extLst>
                </a:gridCol>
                <a:gridCol w="159766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597660">
                  <a:extLst>
                    <a:ext uri="{9D8B030D-6E8A-4147-A177-3AD203B41FA5}">
                      <a16:colId xmlns:a16="http://schemas.microsoft.com/office/drawing/2014/main" val="20004"/>
                    </a:ext>
                  </a:extLst>
                </a:gridCol>
                <a:gridCol w="1668780">
                  <a:extLst>
                    <a:ext uri="{9D8B030D-6E8A-4147-A177-3AD203B41FA5}">
                      <a16:colId xmlns:a16="http://schemas.microsoft.com/office/drawing/2014/main" val="20005"/>
                    </a:ext>
                  </a:extLst>
                </a:gridCol>
              </a:tblGrid>
              <a:tr h="36322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预测内容</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第1年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第2年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第3年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第4年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微软雅黑" panose="020B0503020204020204" charset="-122"/>
                        </a:rPr>
                        <a:t>第5年</a:t>
                      </a:r>
                      <a:endParaRPr lang="en-US" altLang="en-US" sz="16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4038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离休人员</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038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退休人员</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0449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怀孕生子</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322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其他</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38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岗位及人数</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0386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楷体_GBK" charset="0"/>
                        </a:rPr>
                        <a:t>备注</a:t>
                      </a:r>
                      <a:endParaRPr lang="en-US" altLang="en-US" sz="1600" b="1">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0">
                          <a:solidFill>
                            <a:srgbClr val="000000"/>
                          </a:solidFill>
                          <a:latin typeface="微软雅黑" panose="020B0503020204020204" charset="-122"/>
                          <a:ea typeface="微软雅黑" panose="020B0503020204020204" charset="-122"/>
                          <a:cs typeface="NEU-BZ-S92" charset="0"/>
                        </a:rPr>
                        <a:t> </a:t>
                      </a: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to="" calcmode="lin" valueType="num">
                                      <p:cBhvr>
                                        <p:cTn id="7" dur="1" fill="hold"/>
                                        <p:tgtEl>
                                          <p:spTgt spid="6"/>
                                        </p:tgtEl>
                                      </p:cBhvr>
                                    </p:anim>
                                  </p:childTnLst>
                                </p:cTn>
                              </p:par>
                              <p:par>
                                <p:cTn id="8" presetID="29" presetClass="entr" presetSubtype="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 calcmode="lin" valueType="num">
                                      <p:cBhvr>
                                        <p:cTn id="10" dur="1000" fill="hold"/>
                                        <p:tgtEl>
                                          <p:spTgt spid="100"/>
                                        </p:tgtEl>
                                        <p:attrNameLst>
                                          <p:attrName>ppt_x</p:attrName>
                                        </p:attrNameLst>
                                      </p:cBhvr>
                                      <p:tavLst>
                                        <p:tav tm="0">
                                          <p:val>
                                            <p:strVal val="#ppt_x-.2"/>
                                          </p:val>
                                        </p:tav>
                                        <p:tav tm="100000">
                                          <p:val>
                                            <p:strVal val="#ppt_x"/>
                                          </p:val>
                                        </p:tav>
                                      </p:tavLst>
                                    </p:anim>
                                    <p:anim calcmode="lin" valueType="num">
                                      <p:cBhvr>
                                        <p:cTn id="11" dur="1000" fill="hold"/>
                                        <p:tgtEl>
                                          <p:spTgt spid="100"/>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00"/>
                                        </p:tgtEl>
                                      </p:cBhvr>
                                    </p:animEffect>
                                  </p:childTnLst>
                                </p:cTn>
                              </p:par>
                              <p:par>
                                <p:cTn id="13" presetID="29"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ppt_x</p:attrName>
                                        </p:attrNameLst>
                                      </p:cBhvr>
                                      <p:tavLst>
                                        <p:tav tm="0">
                                          <p:val>
                                            <p:strVal val="#ppt_x-.2"/>
                                          </p:val>
                                        </p:tav>
                                        <p:tav tm="100000">
                                          <p:val>
                                            <p:strVal val="#ppt_x"/>
                                          </p:val>
                                        </p:tav>
                                      </p:tavLst>
                                    </p:anim>
                                    <p:anim calcmode="lin" valueType="num">
                                      <p:cBhvr>
                                        <p:cTn id="16" dur="1000" fill="hold"/>
                                        <p:tgtEl>
                                          <p:spTgt spid="2"/>
                                        </p:tgtEl>
                                        <p:attrNameLst>
                                          <p:attrName>ppt_y</p:attrName>
                                        </p:attrNameLst>
                                      </p:cBhvr>
                                      <p:tavLst>
                                        <p:tav tm="0">
                                          <p:val>
                                            <p:strVal val="#ppt_y"/>
                                          </p:val>
                                        </p:tav>
                                        <p:tav tm="100000">
                                          <p:val>
                                            <p:strVal val="#ppt_y"/>
                                          </p:val>
                                        </p:tav>
                                      </p:tavLst>
                                    </p:anim>
                                    <p:animEffect transition="in" filter="wipe(right)" prLst="gradientSize: 0.1">
                                      <p:cBhvr>
                                        <p:cTn id="1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00" grpId="0"/>
      <p:bldP spid="100" grpId="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457325" y="1945005"/>
            <a:ext cx="9711690" cy="2999740"/>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如何有效地预防人才短缺?</a:t>
            </a:r>
            <a:endParaRPr sz="1800" dirty="0">
              <a:solidFill>
                <a:schemeClr val="tx1"/>
              </a:solidFill>
              <a:latin typeface="微软雅黑" panose="020B0503020204020204" charset="-122"/>
              <a:ea typeface="微软雅黑" panose="020B0503020204020204" charset="-122"/>
              <a:cs typeface="微软雅黑" panose="020B0503020204020204" charset="-122"/>
            </a:endParaRP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通过分析发现,人才短缺是可以预防和提前安排的,企业可以通过人力资源规划,对想跳槽的员工预先进行激励,对不称职的员工进行培训,提高员工的忠诚度和凝聚力,从而避免临时抱佛脚、慌忙被动的局面,也使人员有了完善的供给渠道。</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一、建立人员数据库</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二、做好人员接续计划</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三、制作管理人员晋升卡</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3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认识工作分析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工作分析的程序和方法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职务说明书的编写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工作设计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模块三　工作分析与工作设计</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15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认识工作分析</a:t>
            </a:r>
          </a:p>
        </p:txBody>
      </p:sp>
      <p:sp>
        <p:nvSpPr>
          <p:cNvPr id="2" name="矩形 1"/>
          <p:cNvSpPr/>
          <p:nvPr/>
        </p:nvSpPr>
        <p:spPr>
          <a:xfrm>
            <a:off x="1392555" y="4812665"/>
            <a:ext cx="9711690" cy="1337945"/>
          </a:xfrm>
          <a:prstGeom prst="rect">
            <a:avLst/>
          </a:prstGeom>
          <a:ln>
            <a:solidFill>
              <a:srgbClr val="9B552C"/>
            </a:solidFill>
          </a:ln>
        </p:spPr>
        <p:txBody>
          <a:bodyPr wrap="square">
            <a:spAutoFit/>
          </a:bodyPr>
          <a:lstStyle/>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工作分析是指通过对工作内容与工作责任的资料汇集、研究和分析,可以确定该项工作的任务、性质和相对价值以及哪些类型的人适合从事这一工作。</a:t>
            </a:r>
          </a:p>
          <a:p>
            <a:pPr indent="2667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工作分析的结果通常会形成一份综合性的文件材料——职务说明书(工作说明书)。</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工作分析的概念</a:t>
            </a:r>
          </a:p>
        </p:txBody>
      </p:sp>
      <p:sp>
        <p:nvSpPr>
          <p:cNvPr id="8" name="文本框 7"/>
          <p:cNvSpPr txBox="1"/>
          <p:nvPr/>
        </p:nvSpPr>
        <p:spPr>
          <a:xfrm>
            <a:off x="1530350" y="1164590"/>
            <a:ext cx="9573895" cy="3138170"/>
          </a:xfrm>
          <a:prstGeom prst="rect">
            <a:avLst/>
          </a:prstGeom>
          <a:noFill/>
        </p:spPr>
        <p:txBody>
          <a:bodyPr wrap="square" rtlCol="0">
            <a:spAutoFit/>
          </a:bodyPr>
          <a:lstStyle/>
          <a:p>
            <a:r>
              <a:rPr lang="zh-CN" altLang="en-US">
                <a:latin typeface="微软雅黑" panose="020B0503020204020204" charset="-122"/>
                <a:ea typeface="微软雅黑" panose="020B0503020204020204" charset="-122"/>
                <a:cs typeface="微软雅黑" panose="020B0503020204020204" charset="-122"/>
              </a:rPr>
              <a:t>(1)为什么有人工作量很大,做也做不完?</a:t>
            </a:r>
          </a:p>
          <a:p>
            <a:r>
              <a:rPr lang="zh-CN" altLang="en-US">
                <a:latin typeface="微软雅黑" panose="020B0503020204020204" charset="-122"/>
                <a:ea typeface="微软雅黑" panose="020B0503020204020204" charset="-122"/>
                <a:cs typeface="微软雅黑" panose="020B0503020204020204" charset="-122"/>
              </a:rPr>
              <a:t>(2)为什么有人没活干,整天喝茶、看报纸、上网、聊天、玩游戏?</a:t>
            </a:r>
          </a:p>
          <a:p>
            <a:r>
              <a:rPr lang="zh-CN" altLang="en-US">
                <a:latin typeface="微软雅黑" panose="020B0503020204020204" charset="-122"/>
                <a:ea typeface="微软雅黑" panose="020B0503020204020204" charset="-122"/>
                <a:cs typeface="微软雅黑" panose="020B0503020204020204" charset="-122"/>
              </a:rPr>
              <a:t>(3)为什么会出现有些人工作内容相互重叠,有功劳大家争、有责任没人担的现象?</a:t>
            </a:r>
          </a:p>
          <a:p>
            <a:r>
              <a:rPr lang="zh-CN" altLang="en-US">
                <a:latin typeface="微软雅黑" panose="020B0503020204020204" charset="-122"/>
                <a:ea typeface="微软雅黑" panose="020B0503020204020204" charset="-122"/>
                <a:cs typeface="微软雅黑" panose="020B0503020204020204" charset="-122"/>
              </a:rPr>
              <a:t>(4)为什么会有工作没人去做,贻误商机?</a:t>
            </a:r>
          </a:p>
          <a:p>
            <a:r>
              <a:rPr lang="zh-CN" altLang="en-US">
                <a:latin typeface="微软雅黑" panose="020B0503020204020204" charset="-122"/>
                <a:ea typeface="微软雅黑" panose="020B0503020204020204" charset="-122"/>
                <a:cs typeface="微软雅黑" panose="020B0503020204020204" charset="-122"/>
              </a:rPr>
              <a:t>(5)为什么企业招聘的员工常常不符合要求?</a:t>
            </a:r>
          </a:p>
          <a:p>
            <a:r>
              <a:rPr lang="zh-CN" altLang="en-US">
                <a:latin typeface="微软雅黑" panose="020B0503020204020204" charset="-122"/>
                <a:ea typeface="微软雅黑" panose="020B0503020204020204" charset="-122"/>
                <a:cs typeface="微软雅黑" panose="020B0503020204020204" charset="-122"/>
              </a:rPr>
              <a:t>(6)为什么会有员工完不成客观的绩效考核任务,勤无奖、懒无罚的现象?</a:t>
            </a:r>
          </a:p>
          <a:p>
            <a:r>
              <a:rPr lang="zh-CN" altLang="en-US">
                <a:latin typeface="微软雅黑" panose="020B0503020204020204" charset="-122"/>
                <a:ea typeface="微软雅黑" panose="020B0503020204020204" charset="-122"/>
                <a:cs typeface="微软雅黑" panose="020B0503020204020204" charset="-122"/>
              </a:rPr>
              <a:t>(7)为什么公司付出了巨大的薪资总额,而员工仍是抱怨工资太低、福利太少?</a:t>
            </a:r>
          </a:p>
          <a:p>
            <a:r>
              <a:rPr lang="zh-CN" altLang="en-US">
                <a:latin typeface="微软雅黑" panose="020B0503020204020204" charset="-122"/>
                <a:ea typeface="微软雅黑" panose="020B0503020204020204" charset="-122"/>
                <a:cs typeface="微软雅黑" panose="020B0503020204020204" charset="-122"/>
              </a:rPr>
              <a:t>(8)为什么员工抱怨公司没有提供足够的培训学习机会?</a:t>
            </a:r>
          </a:p>
          <a:p>
            <a:r>
              <a:rPr lang="zh-CN" altLang="en-US">
                <a:latin typeface="微软雅黑" panose="020B0503020204020204" charset="-122"/>
                <a:ea typeface="微软雅黑" panose="020B0503020204020204" charset="-122"/>
                <a:cs typeface="微软雅黑" panose="020B0503020204020204" charset="-122"/>
              </a:rPr>
              <a:t>(9)为什么公司投入了时间、金钱进行员工培训却没有达到期望的效果?</a:t>
            </a:r>
          </a:p>
          <a:p>
            <a:r>
              <a:rPr lang="zh-CN" altLang="en-US">
                <a:latin typeface="微软雅黑" panose="020B0503020204020204" charset="-122"/>
                <a:ea typeface="微软雅黑" panose="020B0503020204020204" charset="-122"/>
                <a:cs typeface="微软雅黑" panose="020B0503020204020204" charset="-122"/>
              </a:rPr>
              <a:t>(10)为什么有的员工不知道自己该做些什么?</a:t>
            </a:r>
          </a:p>
          <a:p>
            <a:r>
              <a:rPr lang="zh-CN" altLang="en-US">
                <a:latin typeface="微软雅黑" panose="020B0503020204020204" charset="-122"/>
                <a:ea typeface="微软雅黑" panose="020B0503020204020204" charset="-122"/>
                <a:cs typeface="微软雅黑" panose="020B0503020204020204" charset="-122"/>
              </a:rPr>
              <a:t>(11)为什么主管难以确切地评价下属员工的工作成绩是好是坏?</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par>
                                <p:cTn id="8" presetID="24"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 to="" calcmode="lin" valueType="num">
                                      <p:cBhvr>
                                        <p:cTn id="10" dur="1" fill="hold"/>
                                        <p:tgtEl>
                                          <p:spTgt spid="8"/>
                                        </p:tgtEl>
                                      </p:cBhvr>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5" grpId="0"/>
      <p:bldP spid="5" grpId="1"/>
      <p:bldP spid="8" grpId="0"/>
      <p:bldP spid="8"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20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人力资源与人力资本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人力资源管理相关知识	</a:t>
            </a:r>
          </a:p>
          <a:p>
            <a:pPr algn="l">
              <a:lnSpc>
                <a:spcPct val="20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人力资源管理的基本理论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模块一　人力资源管理基础</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75"/>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认识工作分析</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工作分析的重点(6W1H)</a:t>
            </a:r>
          </a:p>
        </p:txBody>
      </p:sp>
      <p:sp>
        <p:nvSpPr>
          <p:cNvPr id="35" name="任意多边形 34"/>
          <p:cNvSpPr/>
          <p:nvPr>
            <p:custDataLst>
              <p:tags r:id="rId2"/>
            </p:custDataLst>
          </p:nvPr>
        </p:nvSpPr>
        <p:spPr>
          <a:xfrm>
            <a:off x="3206433" y="2037398"/>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37" name="任意多边形 36"/>
          <p:cNvSpPr/>
          <p:nvPr>
            <p:custDataLst>
              <p:tags r:id="rId3"/>
            </p:custDataLst>
          </p:nvPr>
        </p:nvSpPr>
        <p:spPr>
          <a:xfrm>
            <a:off x="3716496" y="2300288"/>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2</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75" name="文本框 74"/>
          <p:cNvSpPr txBox="1"/>
          <p:nvPr>
            <p:custDataLst>
              <p:tags r:id="rId4"/>
            </p:custDataLst>
          </p:nvPr>
        </p:nvSpPr>
        <p:spPr>
          <a:xfrm>
            <a:off x="4109879" y="2278380"/>
            <a:ext cx="4604385" cy="401003"/>
          </a:xfrm>
          <a:prstGeom prst="rect">
            <a:avLst/>
          </a:prstGeom>
          <a:noFill/>
        </p:spPr>
        <p:txBody>
          <a:bodyPr wrap="square" rtlCol="0" anchor="ctr">
            <a:noAutofit/>
          </a:bodyPr>
          <a:lstStyle/>
          <a:p>
            <a:pPr>
              <a:lnSpc>
                <a:spcPct val="120000"/>
              </a:lnSpc>
            </a:pPr>
            <a:r>
              <a:rPr lang="zh-CN" altLang="en-US" sz="1800" b="1" spc="150" dirty="0">
                <a:solidFill>
                  <a:schemeClr val="accent2">
                    <a:lumMod val="60000"/>
                    <a:lumOff val="40000"/>
                  </a:schemeClr>
                </a:solidFill>
                <a:latin typeface="Arial" panose="020B0604020202020204" pitchFamily="34" charset="0"/>
                <a:ea typeface="微软雅黑" panose="020B0503020204020204" charset="-122"/>
                <a:sym typeface="Arial" panose="020B0604020202020204" pitchFamily="34" charset="0"/>
              </a:rPr>
              <a:t>What</a:t>
            </a:r>
            <a:r>
              <a:rPr lang="zh-CN" altLang="en-US" sz="1800" spc="150" dirty="0">
                <a:solidFill>
                  <a:schemeClr val="accent2">
                    <a:lumMod val="60000"/>
                    <a:lumOff val="40000"/>
                  </a:schemeClr>
                </a:solidFill>
                <a:latin typeface="Arial" panose="020B0604020202020204" pitchFamily="34" charset="0"/>
                <a:ea typeface="微软雅黑" panose="020B0503020204020204" charset="-122"/>
                <a:sym typeface="Arial" panose="020B0604020202020204" pitchFamily="34" charset="0"/>
              </a:rPr>
              <a:t>:这项工作具体做什么事情。</a:t>
            </a:r>
          </a:p>
        </p:txBody>
      </p:sp>
      <p:sp>
        <p:nvSpPr>
          <p:cNvPr id="63" name="任意多边形 62"/>
          <p:cNvSpPr/>
          <p:nvPr>
            <p:custDataLst>
              <p:tags r:id="rId5"/>
            </p:custDataLst>
          </p:nvPr>
        </p:nvSpPr>
        <p:spPr>
          <a:xfrm>
            <a:off x="3206433" y="2694623"/>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64" name="任意多边形 63"/>
          <p:cNvSpPr/>
          <p:nvPr>
            <p:custDataLst>
              <p:tags r:id="rId6"/>
            </p:custDataLst>
          </p:nvPr>
        </p:nvSpPr>
        <p:spPr>
          <a:xfrm>
            <a:off x="3716496" y="2957036"/>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3</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76" name="文本框 75"/>
          <p:cNvSpPr txBox="1"/>
          <p:nvPr>
            <p:custDataLst>
              <p:tags r:id="rId7"/>
            </p:custDataLst>
          </p:nvPr>
        </p:nvSpPr>
        <p:spPr>
          <a:xfrm>
            <a:off x="4109720" y="2938145"/>
            <a:ext cx="5252720" cy="401320"/>
          </a:xfrm>
          <a:prstGeom prst="rect">
            <a:avLst/>
          </a:prstGeom>
          <a:noFill/>
        </p:spPr>
        <p:txBody>
          <a:bodyPr wrap="square" rtlCol="0" anchor="ctr">
            <a:noAutofit/>
          </a:bodyPr>
          <a:lstStyle/>
          <a:p>
            <a:pPr>
              <a:lnSpc>
                <a:spcPct val="120000"/>
              </a:lnSpc>
            </a:pPr>
            <a:r>
              <a:rPr lang="zh-CN" altLang="en-US" sz="1800" b="1" spc="150">
                <a:solidFill>
                  <a:schemeClr val="accent2">
                    <a:lumMod val="50000"/>
                  </a:schemeClr>
                </a:solidFill>
                <a:latin typeface="Arial" panose="020B0604020202020204" pitchFamily="34" charset="0"/>
                <a:ea typeface="微软雅黑" panose="020B0503020204020204" charset="-122"/>
                <a:sym typeface="Arial" panose="020B0604020202020204" pitchFamily="34" charset="0"/>
              </a:rPr>
              <a:t>When</a:t>
            </a:r>
            <a:r>
              <a:rPr lang="zh-CN" altLang="en-US" sz="1800" spc="150">
                <a:solidFill>
                  <a:schemeClr val="accent2">
                    <a:lumMod val="50000"/>
                  </a:schemeClr>
                </a:solidFill>
                <a:latin typeface="Arial" panose="020B0604020202020204" pitchFamily="34" charset="0"/>
                <a:ea typeface="微软雅黑" panose="020B0503020204020204" charset="-122"/>
                <a:sym typeface="Arial" panose="020B0604020202020204" pitchFamily="34" charset="0"/>
              </a:rPr>
              <a:t>:工作时间的安排。</a:t>
            </a:r>
          </a:p>
        </p:txBody>
      </p:sp>
      <p:sp>
        <p:nvSpPr>
          <p:cNvPr id="22" name="任意多边形 21"/>
          <p:cNvSpPr/>
          <p:nvPr>
            <p:custDataLst>
              <p:tags r:id="rId8"/>
            </p:custDataLst>
          </p:nvPr>
        </p:nvSpPr>
        <p:spPr>
          <a:xfrm>
            <a:off x="3206433" y="1380649"/>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10" name="任意多边形 9"/>
          <p:cNvSpPr/>
          <p:nvPr>
            <p:custDataLst>
              <p:tags r:id="rId9"/>
            </p:custDataLst>
          </p:nvPr>
        </p:nvSpPr>
        <p:spPr>
          <a:xfrm>
            <a:off x="3716496" y="1643063"/>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1</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24" name="文本框 23"/>
          <p:cNvSpPr txBox="1"/>
          <p:nvPr>
            <p:custDataLst>
              <p:tags r:id="rId10"/>
            </p:custDataLst>
          </p:nvPr>
        </p:nvSpPr>
        <p:spPr>
          <a:xfrm>
            <a:off x="4109879" y="1621155"/>
            <a:ext cx="4604385" cy="401003"/>
          </a:xfrm>
          <a:prstGeom prst="rect">
            <a:avLst/>
          </a:prstGeom>
          <a:noFill/>
        </p:spPr>
        <p:txBody>
          <a:bodyPr wrap="square" rtlCol="0" anchor="ctr">
            <a:noAutofit/>
          </a:bodyPr>
          <a:lstStyle/>
          <a:p>
            <a:pPr>
              <a:lnSpc>
                <a:spcPct val="120000"/>
              </a:lnSpc>
            </a:pPr>
            <a:r>
              <a:rPr lang="zh-CN" altLang="en-US" sz="1800" b="1"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Who</a:t>
            </a: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:谁来完成这项工作。</a:t>
            </a:r>
          </a:p>
        </p:txBody>
      </p:sp>
      <p:sp>
        <p:nvSpPr>
          <p:cNvPr id="2" name="任意多边形 1"/>
          <p:cNvSpPr/>
          <p:nvPr>
            <p:custDataLst>
              <p:tags r:id="rId11"/>
            </p:custDataLst>
          </p:nvPr>
        </p:nvSpPr>
        <p:spPr>
          <a:xfrm>
            <a:off x="3211513" y="3952558"/>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3" name="任意多边形 2"/>
          <p:cNvSpPr/>
          <p:nvPr>
            <p:custDataLst>
              <p:tags r:id="rId12"/>
            </p:custDataLst>
          </p:nvPr>
        </p:nvSpPr>
        <p:spPr>
          <a:xfrm>
            <a:off x="3721576" y="4215448"/>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5</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4" name="文本框 3"/>
          <p:cNvSpPr txBox="1"/>
          <p:nvPr>
            <p:custDataLst>
              <p:tags r:id="rId13"/>
            </p:custDataLst>
          </p:nvPr>
        </p:nvSpPr>
        <p:spPr>
          <a:xfrm>
            <a:off x="4114800" y="4193540"/>
            <a:ext cx="5334000" cy="401320"/>
          </a:xfrm>
          <a:prstGeom prst="rect">
            <a:avLst/>
          </a:prstGeom>
          <a:noFill/>
        </p:spPr>
        <p:txBody>
          <a:bodyPr wrap="square" rtlCol="0" anchor="ctr">
            <a:noAutofit/>
          </a:bodyPr>
          <a:lstStyle/>
          <a:p>
            <a:pPr>
              <a:lnSpc>
                <a:spcPct val="120000"/>
              </a:lnSpc>
            </a:pPr>
            <a:r>
              <a:rPr lang="zh-CN" altLang="en-US" sz="1800" b="1" spc="150" dirty="0">
                <a:solidFill>
                  <a:schemeClr val="accent2">
                    <a:lumMod val="60000"/>
                    <a:lumOff val="40000"/>
                  </a:schemeClr>
                </a:solidFill>
                <a:latin typeface="Arial" panose="020B0604020202020204" pitchFamily="34" charset="0"/>
                <a:ea typeface="微软雅黑" panose="020B0503020204020204" charset="-122"/>
                <a:sym typeface="Arial" panose="020B0604020202020204" pitchFamily="34" charset="0"/>
              </a:rPr>
              <a:t>Why</a:t>
            </a:r>
            <a:r>
              <a:rPr lang="zh-CN" altLang="en-US" sz="1800" spc="150" dirty="0">
                <a:solidFill>
                  <a:schemeClr val="accent2">
                    <a:lumMod val="60000"/>
                    <a:lumOff val="40000"/>
                  </a:schemeClr>
                </a:solidFill>
                <a:latin typeface="Arial" panose="020B0604020202020204" pitchFamily="34" charset="0"/>
                <a:ea typeface="微软雅黑" panose="020B0503020204020204" charset="-122"/>
                <a:sym typeface="Arial" panose="020B0604020202020204" pitchFamily="34" charset="0"/>
              </a:rPr>
              <a:t>:为什么履行工作(职务的意义是什么)。</a:t>
            </a:r>
          </a:p>
        </p:txBody>
      </p:sp>
      <p:sp>
        <p:nvSpPr>
          <p:cNvPr id="6" name="任意多边形 5"/>
          <p:cNvSpPr/>
          <p:nvPr>
            <p:custDataLst>
              <p:tags r:id="rId14"/>
            </p:custDataLst>
          </p:nvPr>
        </p:nvSpPr>
        <p:spPr>
          <a:xfrm>
            <a:off x="3211513" y="4609783"/>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7" name="任意多边形 6"/>
          <p:cNvSpPr/>
          <p:nvPr>
            <p:custDataLst>
              <p:tags r:id="rId15"/>
            </p:custDataLst>
          </p:nvPr>
        </p:nvSpPr>
        <p:spPr>
          <a:xfrm>
            <a:off x="3721576" y="4872196"/>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6</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8" name="文本框 7"/>
          <p:cNvSpPr txBox="1"/>
          <p:nvPr>
            <p:custDataLst>
              <p:tags r:id="rId16"/>
            </p:custDataLst>
          </p:nvPr>
        </p:nvSpPr>
        <p:spPr>
          <a:xfrm>
            <a:off x="4114800" y="4853305"/>
            <a:ext cx="5252720" cy="401320"/>
          </a:xfrm>
          <a:prstGeom prst="rect">
            <a:avLst/>
          </a:prstGeom>
          <a:noFill/>
        </p:spPr>
        <p:txBody>
          <a:bodyPr wrap="square" rtlCol="0" anchor="ctr">
            <a:noAutofit/>
          </a:bodyPr>
          <a:lstStyle/>
          <a:p>
            <a:pPr>
              <a:lnSpc>
                <a:spcPct val="120000"/>
              </a:lnSpc>
            </a:pPr>
            <a:r>
              <a:rPr lang="zh-CN" altLang="en-US" sz="1800" b="1" spc="150">
                <a:solidFill>
                  <a:schemeClr val="accent2">
                    <a:lumMod val="50000"/>
                  </a:schemeClr>
                </a:solidFill>
                <a:latin typeface="Arial" panose="020B0604020202020204" pitchFamily="34" charset="0"/>
                <a:ea typeface="微软雅黑" panose="020B0503020204020204" charset="-122"/>
                <a:sym typeface="Arial" panose="020B0604020202020204" pitchFamily="34" charset="0"/>
              </a:rPr>
              <a:t>for Who</a:t>
            </a:r>
            <a:r>
              <a:rPr lang="zh-CN" altLang="en-US" sz="1800" spc="150">
                <a:solidFill>
                  <a:schemeClr val="accent2">
                    <a:lumMod val="50000"/>
                  </a:schemeClr>
                </a:solidFill>
                <a:latin typeface="Arial" panose="020B0604020202020204" pitchFamily="34" charset="0"/>
                <a:ea typeface="微软雅黑" panose="020B0503020204020204" charset="-122"/>
                <a:sym typeface="Arial" panose="020B0604020202020204" pitchFamily="34" charset="0"/>
              </a:rPr>
              <a:t>:为谁履行工作。</a:t>
            </a:r>
          </a:p>
        </p:txBody>
      </p:sp>
      <p:sp>
        <p:nvSpPr>
          <p:cNvPr id="9" name="任意多边形 8"/>
          <p:cNvSpPr/>
          <p:nvPr>
            <p:custDataLst>
              <p:tags r:id="rId17"/>
            </p:custDataLst>
          </p:nvPr>
        </p:nvSpPr>
        <p:spPr>
          <a:xfrm>
            <a:off x="3211513" y="3295809"/>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12" name="任意多边形 11"/>
          <p:cNvSpPr/>
          <p:nvPr>
            <p:custDataLst>
              <p:tags r:id="rId18"/>
            </p:custDataLst>
          </p:nvPr>
        </p:nvSpPr>
        <p:spPr>
          <a:xfrm>
            <a:off x="3721576" y="3558223"/>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4</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13" name="文本框 12"/>
          <p:cNvSpPr txBox="1"/>
          <p:nvPr>
            <p:custDataLst>
              <p:tags r:id="rId19"/>
            </p:custDataLst>
          </p:nvPr>
        </p:nvSpPr>
        <p:spPr>
          <a:xfrm>
            <a:off x="4114959" y="3536315"/>
            <a:ext cx="4604385" cy="401003"/>
          </a:xfrm>
          <a:prstGeom prst="rect">
            <a:avLst/>
          </a:prstGeom>
          <a:noFill/>
        </p:spPr>
        <p:txBody>
          <a:bodyPr wrap="square" rtlCol="0" anchor="ctr">
            <a:noAutofit/>
          </a:bodyPr>
          <a:lstStyle/>
          <a:p>
            <a:pPr>
              <a:lnSpc>
                <a:spcPct val="120000"/>
              </a:lnSpc>
            </a:pPr>
            <a:r>
              <a:rPr lang="zh-CN" altLang="en-US" sz="1800" b="1"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Where</a:t>
            </a: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:工作地点在哪里。</a:t>
            </a:r>
          </a:p>
        </p:txBody>
      </p:sp>
      <p:sp>
        <p:nvSpPr>
          <p:cNvPr id="14" name="任意多边形 13"/>
          <p:cNvSpPr/>
          <p:nvPr>
            <p:custDataLst>
              <p:tags r:id="rId20"/>
            </p:custDataLst>
          </p:nvPr>
        </p:nvSpPr>
        <p:spPr>
          <a:xfrm>
            <a:off x="3191193" y="5287169"/>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15" name="任意多边形 14"/>
          <p:cNvSpPr/>
          <p:nvPr>
            <p:custDataLst>
              <p:tags r:id="rId21"/>
            </p:custDataLst>
          </p:nvPr>
        </p:nvSpPr>
        <p:spPr>
          <a:xfrm>
            <a:off x="3701256" y="5549583"/>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en-US" altLang="zh-CN"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7</a:t>
            </a:r>
            <a:endPar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endParaRPr>
          </a:p>
        </p:txBody>
      </p:sp>
      <p:sp>
        <p:nvSpPr>
          <p:cNvPr id="16" name="文本框 15"/>
          <p:cNvSpPr txBox="1"/>
          <p:nvPr>
            <p:custDataLst>
              <p:tags r:id="rId22"/>
            </p:custDataLst>
          </p:nvPr>
        </p:nvSpPr>
        <p:spPr>
          <a:xfrm>
            <a:off x="4094639" y="5527675"/>
            <a:ext cx="4604385" cy="401003"/>
          </a:xfrm>
          <a:prstGeom prst="rect">
            <a:avLst/>
          </a:prstGeom>
          <a:noFill/>
        </p:spPr>
        <p:txBody>
          <a:bodyPr wrap="square" rtlCol="0" anchor="ctr">
            <a:noAutofit/>
          </a:bodyPr>
          <a:lstStyle/>
          <a:p>
            <a:pPr>
              <a:lnSpc>
                <a:spcPct val="120000"/>
              </a:lnSpc>
            </a:pPr>
            <a:r>
              <a:rPr lang="zh-CN" altLang="en-US" sz="1800" b="1"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How</a:t>
            </a: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:如何履行工作。</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childTnLst>
                          </p:cTn>
                        </p:par>
                        <p:par>
                          <p:cTn id="8" fill="hold">
                            <p:stCondLst>
                              <p:cond delay="0"/>
                            </p:stCondLst>
                            <p:childTnLst>
                              <p:par>
                                <p:cTn id="9" presetID="22" presetClass="entr" presetSubtype="4"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down)">
                                      <p:cBhvr>
                                        <p:cTn id="11" dur="500"/>
                                        <p:tgtEl>
                                          <p:spTgt spid="2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down)">
                                      <p:cBhvr>
                                        <p:cTn id="17" dur="500"/>
                                        <p:tgtEl>
                                          <p:spTgt spid="24"/>
                                        </p:tgtEl>
                                      </p:cBhvr>
                                    </p:animEffect>
                                  </p:childTnLst>
                                </p:cTn>
                              </p:par>
                            </p:childTnLst>
                          </p:cTn>
                        </p:par>
                        <p:par>
                          <p:cTn id="18" fill="hold">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down)">
                                      <p:cBhvr>
                                        <p:cTn id="21" dur="500"/>
                                        <p:tgtEl>
                                          <p:spTgt spid="35"/>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wipe(down)">
                                      <p:cBhvr>
                                        <p:cTn id="24" dur="500"/>
                                        <p:tgtEl>
                                          <p:spTgt spid="37"/>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75"/>
                                        </p:tgtEl>
                                        <p:attrNameLst>
                                          <p:attrName>style.visibility</p:attrName>
                                        </p:attrNameLst>
                                      </p:cBhvr>
                                      <p:to>
                                        <p:strVal val="visible"/>
                                      </p:to>
                                    </p:set>
                                    <p:animEffect transition="in" filter="wipe(down)">
                                      <p:cBhvr>
                                        <p:cTn id="27" dur="500"/>
                                        <p:tgtEl>
                                          <p:spTgt spid="75"/>
                                        </p:tgtEl>
                                      </p:cBhvr>
                                    </p:animEffect>
                                  </p:childTnLst>
                                </p:cTn>
                              </p:par>
                            </p:childTnLst>
                          </p:cTn>
                        </p:par>
                        <p:par>
                          <p:cTn id="28" fill="hold">
                            <p:stCondLst>
                              <p:cond delay="1000"/>
                            </p:stCondLst>
                            <p:childTnLst>
                              <p:par>
                                <p:cTn id="29" presetID="22" presetClass="entr" presetSubtype="4" fill="hold" grpId="0" nodeType="after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wipe(down)">
                                      <p:cBhvr>
                                        <p:cTn id="31" dur="500"/>
                                        <p:tgtEl>
                                          <p:spTgt spid="6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wipe(down)">
                                      <p:cBhvr>
                                        <p:cTn id="34" dur="500"/>
                                        <p:tgtEl>
                                          <p:spTgt spid="6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wipe(down)">
                                      <p:cBhvr>
                                        <p:cTn id="37" dur="500"/>
                                        <p:tgtEl>
                                          <p:spTgt spid="76"/>
                                        </p:tgtEl>
                                      </p:cBhvr>
                                    </p:animEffect>
                                  </p:childTnLst>
                                </p:cTn>
                              </p:par>
                            </p:childTnLst>
                          </p:cTn>
                        </p:par>
                        <p:par>
                          <p:cTn id="38" fill="hold">
                            <p:stCondLst>
                              <p:cond delay="1500"/>
                            </p:stCondLst>
                            <p:childTnLst>
                              <p:par>
                                <p:cTn id="39" presetID="22" presetClass="entr" presetSubtype="4" fill="hold" grpId="0" nodeType="after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wipe(down)">
                                      <p:cBhvr>
                                        <p:cTn id="41" dur="500"/>
                                        <p:tgtEl>
                                          <p:spTgt spid="9"/>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down)">
                                      <p:cBhvr>
                                        <p:cTn id="44" dur="500"/>
                                        <p:tgtEl>
                                          <p:spTgt spid="12"/>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wipe(down)">
                                      <p:cBhvr>
                                        <p:cTn id="47" dur="500"/>
                                        <p:tgtEl>
                                          <p:spTgt spid="13"/>
                                        </p:tgtEl>
                                      </p:cBhvr>
                                    </p:animEffect>
                                  </p:childTnLst>
                                </p:cTn>
                              </p:par>
                            </p:childTnLst>
                          </p:cTn>
                        </p:par>
                        <p:par>
                          <p:cTn id="48" fill="hold">
                            <p:stCondLst>
                              <p:cond delay="2000"/>
                            </p:stCondLst>
                            <p:childTnLst>
                              <p:par>
                                <p:cTn id="49" presetID="22" presetClass="entr" presetSubtype="4"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wipe(down)">
                                      <p:cBhvr>
                                        <p:cTn id="51" dur="500"/>
                                        <p:tgtEl>
                                          <p:spTgt spid="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3"/>
                                        </p:tgtEl>
                                        <p:attrNameLst>
                                          <p:attrName>style.visibility</p:attrName>
                                        </p:attrNameLst>
                                      </p:cBhvr>
                                      <p:to>
                                        <p:strVal val="visible"/>
                                      </p:to>
                                    </p:set>
                                    <p:animEffect transition="in" filter="wipe(down)">
                                      <p:cBhvr>
                                        <p:cTn id="54" dur="500"/>
                                        <p:tgtEl>
                                          <p:spTgt spid="3"/>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wipe(down)">
                                      <p:cBhvr>
                                        <p:cTn id="57" dur="500"/>
                                        <p:tgtEl>
                                          <p:spTgt spid="4"/>
                                        </p:tgtEl>
                                      </p:cBhvr>
                                    </p:animEffect>
                                  </p:childTnLst>
                                </p:cTn>
                              </p:par>
                            </p:childTnLst>
                          </p:cTn>
                        </p:par>
                        <p:par>
                          <p:cTn id="58" fill="hold">
                            <p:stCondLst>
                              <p:cond delay="2500"/>
                            </p:stCondLst>
                            <p:childTnLst>
                              <p:par>
                                <p:cTn id="59" presetID="22" presetClass="entr" presetSubtype="4" fill="hold" grpId="0" nodeType="after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wipe(down)">
                                      <p:cBhvr>
                                        <p:cTn id="61" dur="500"/>
                                        <p:tgtEl>
                                          <p:spTgt spid="6"/>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7"/>
                                        </p:tgtEl>
                                        <p:attrNameLst>
                                          <p:attrName>style.visibility</p:attrName>
                                        </p:attrNameLst>
                                      </p:cBhvr>
                                      <p:to>
                                        <p:strVal val="visible"/>
                                      </p:to>
                                    </p:set>
                                    <p:animEffect transition="in" filter="wipe(down)">
                                      <p:cBhvr>
                                        <p:cTn id="64" dur="500"/>
                                        <p:tgtEl>
                                          <p:spTgt spid="7"/>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wipe(down)">
                                      <p:cBhvr>
                                        <p:cTn id="67" dur="500"/>
                                        <p:tgtEl>
                                          <p:spTgt spid="8"/>
                                        </p:tgtEl>
                                      </p:cBhvr>
                                    </p:animEffect>
                                  </p:childTnLst>
                                </p:cTn>
                              </p:par>
                            </p:childTnLst>
                          </p:cTn>
                        </p:par>
                        <p:par>
                          <p:cTn id="68" fill="hold">
                            <p:stCondLst>
                              <p:cond delay="3000"/>
                            </p:stCondLst>
                            <p:childTnLst>
                              <p:par>
                                <p:cTn id="69" presetID="22" presetClass="entr" presetSubtype="4" fill="hold" grpId="0"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down)">
                                      <p:cBhvr>
                                        <p:cTn id="71" dur="500"/>
                                        <p:tgtEl>
                                          <p:spTgt spid="1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15"/>
                                        </p:tgtEl>
                                        <p:attrNameLst>
                                          <p:attrName>style.visibility</p:attrName>
                                        </p:attrNameLst>
                                      </p:cBhvr>
                                      <p:to>
                                        <p:strVal val="visible"/>
                                      </p:to>
                                    </p:set>
                                    <p:animEffect transition="in" filter="wipe(down)">
                                      <p:cBhvr>
                                        <p:cTn id="74" dur="500"/>
                                        <p:tgtEl>
                                          <p:spTgt spid="15"/>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wipe(down)">
                                      <p:cBhvr>
                                        <p:cTn id="7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35" grpId="0" bldLvl="0" animBg="1"/>
      <p:bldP spid="37" grpId="0" bldLvl="0" animBg="1"/>
      <p:bldP spid="75" grpId="0"/>
      <p:bldP spid="63" grpId="0" bldLvl="0" animBg="1"/>
      <p:bldP spid="64" grpId="0" bldLvl="0" animBg="1"/>
      <p:bldP spid="76" grpId="0"/>
      <p:bldP spid="22" grpId="0" bldLvl="0" animBg="1"/>
      <p:bldP spid="10" grpId="0" bldLvl="0" animBg="1"/>
      <p:bldP spid="24" grpId="0"/>
      <p:bldP spid="2" grpId="0" bldLvl="0" animBg="1"/>
      <p:bldP spid="3" grpId="0" bldLvl="0" animBg="1"/>
      <p:bldP spid="4" grpId="0"/>
      <p:bldP spid="6" grpId="0" bldLvl="0" animBg="1"/>
      <p:bldP spid="7" grpId="0" bldLvl="0" animBg="1"/>
      <p:bldP spid="8" grpId="0"/>
      <p:bldP spid="9" grpId="0" bldLvl="0" animBg="1"/>
      <p:bldP spid="12" grpId="0" bldLvl="0" animBg="1"/>
      <p:bldP spid="13" grpId="0"/>
      <p:bldP spid="14" grpId="0" bldLvl="0" animBg="1"/>
      <p:bldP spid="15" grpId="0" bldLvl="0" animBg="1"/>
      <p:bldP spid="1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认识工作分析</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工作分析相关术语及含义</a:t>
            </a:r>
          </a:p>
        </p:txBody>
      </p:sp>
      <p:graphicFrame>
        <p:nvGraphicFramePr>
          <p:cNvPr id="2" name="表格 1"/>
          <p:cNvGraphicFramePr/>
          <p:nvPr>
            <p:custDataLst>
              <p:tags r:id="rId2"/>
            </p:custDataLst>
          </p:nvPr>
        </p:nvGraphicFramePr>
        <p:xfrm>
          <a:off x="907415" y="1314450"/>
          <a:ext cx="10485120" cy="1385570"/>
        </p:xfrm>
        <a:graphic>
          <a:graphicData uri="http://schemas.openxmlformats.org/drawingml/2006/table">
            <a:tbl>
              <a:tblPr firstRow="1" bandRow="1">
                <a:tableStyleId>{5940675A-B579-460E-94D1-54222C63F5DA}</a:tableStyleId>
              </a:tblPr>
              <a:tblGrid>
                <a:gridCol w="1879600">
                  <a:extLst>
                    <a:ext uri="{9D8B030D-6E8A-4147-A177-3AD203B41FA5}">
                      <a16:colId xmlns:a16="http://schemas.microsoft.com/office/drawing/2014/main" val="20000"/>
                    </a:ext>
                  </a:extLst>
                </a:gridCol>
                <a:gridCol w="8605520">
                  <a:extLst>
                    <a:ext uri="{9D8B030D-6E8A-4147-A177-3AD203B41FA5}">
                      <a16:colId xmlns:a16="http://schemas.microsoft.com/office/drawing/2014/main" val="20001"/>
                    </a:ext>
                  </a:extLst>
                </a:gridCol>
              </a:tblGrid>
              <a:tr h="24384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相关术语</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含</a:t>
                      </a:r>
                      <a:r>
                        <a:rPr lang="en-US" sz="1600" b="1">
                          <a:solidFill>
                            <a:srgbClr val="000000"/>
                          </a:solidFill>
                          <a:latin typeface="微软雅黑" panose="020B0503020204020204" charset="-122"/>
                          <a:ea typeface="微软雅黑" panose="020B0503020204020204" charset="-122"/>
                          <a:cs typeface="NEU-BZ-S92" charset="0"/>
                        </a:rPr>
                        <a:t>　　</a:t>
                      </a:r>
                      <a:r>
                        <a:rPr lang="en-US" sz="1600" b="1">
                          <a:solidFill>
                            <a:srgbClr val="000000"/>
                          </a:solidFill>
                          <a:latin typeface="微软雅黑" panose="020B0503020204020204" charset="-122"/>
                          <a:ea typeface="微软雅黑" panose="020B0503020204020204" charset="-122"/>
                          <a:cs typeface="方正书宋_GBK" charset="0"/>
                        </a:rPr>
                        <a:t>义</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48768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要素</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要素是指工作活动中除单个动作外的最小划分单位,它可被用于描述单个动作。例如,操作工人拿起镊子,财务人员使用计算工具</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5405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任务</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任务是指为达到某一特定的目的而进行的一系列相关的活动或要素。例如,打字员为了制作出正规的文件,需要打开计算机、输入文字、调整版面布局、从打印机中输出文件</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3" name="表格 2"/>
          <p:cNvGraphicFramePr/>
          <p:nvPr>
            <p:custDataLst>
              <p:tags r:id="rId3"/>
            </p:custDataLst>
          </p:nvPr>
        </p:nvGraphicFramePr>
        <p:xfrm>
          <a:off x="909955" y="2693670"/>
          <a:ext cx="10483215" cy="3413760"/>
        </p:xfrm>
        <a:graphic>
          <a:graphicData uri="http://schemas.openxmlformats.org/drawingml/2006/table">
            <a:tbl>
              <a:tblPr firstRow="1" bandRow="1">
                <a:tableStyleId>{5940675A-B579-460E-94D1-54222C63F5DA}</a:tableStyleId>
              </a:tblPr>
              <a:tblGrid>
                <a:gridCol w="1915160">
                  <a:extLst>
                    <a:ext uri="{9D8B030D-6E8A-4147-A177-3AD203B41FA5}">
                      <a16:colId xmlns:a16="http://schemas.microsoft.com/office/drawing/2014/main" val="20000"/>
                    </a:ext>
                  </a:extLst>
                </a:gridCol>
                <a:gridCol w="8568055">
                  <a:extLst>
                    <a:ext uri="{9D8B030D-6E8A-4147-A177-3AD203B41FA5}">
                      <a16:colId xmlns:a16="http://schemas.microsoft.com/office/drawing/2014/main" val="20001"/>
                    </a:ext>
                  </a:extLst>
                </a:gridCol>
              </a:tblGrid>
              <a:tr h="42545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职责</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职责是指特定的工作岗位所负责承担的某类工作任务的集合。例如,招聘专员工作职责中包括“负责招聘工作”,其中包括分析各部门对应届大学毕业生的需求,制订应届大学毕业生招聘计划</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9146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工作</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(1)指工作任务。如销售工作、行政工作、人事工作(2)指由一系列相互联系、职能类似或所需水平相似的任务所组成的工作岗位。一个工作对应一项或多项职责</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448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职务</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职务即岗位名称,是对某一工作岗位(职位)特定的指称。如公司的生产部经理、质管部经理、设计部经理等</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2545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职位</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职位是指根据组织目标为个人规定的一组任务及相应的责任。职位与个人是一一匹配的,也就是有多少职位就有多少人,二者的数量相等。“职位”与“岗位”的概念相近。在我国,“职位”一词多见于国家机关及相关单位的人事管理中</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9210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职系</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职系是指工作性质大体相似,但工作责任、难易程度不同的一系列职位。例如,人力资源助理、人力资源专员、人力资源经理、人力资源总监就是一个职系</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832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职组</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职组是指若干工作性质相似的职系组成的集合。如小学教师、中学教师、大学教师就组成了教师这个职组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05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职级</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职级是指工作内容、难易程度、责任大小、所需资格都很相似的职位组成的级别</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par>
                                <p:cTn id="13" presetID="14" presetClass="entr" presetSubtype="1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认识工作分析</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工作分析在人力资源管理中的重要性</a:t>
            </a:r>
          </a:p>
        </p:txBody>
      </p:sp>
      <p:grpSp>
        <p:nvGrpSpPr>
          <p:cNvPr id="31" name="组合 30"/>
          <p:cNvGrpSpPr/>
          <p:nvPr/>
        </p:nvGrpSpPr>
        <p:grpSpPr>
          <a:xfrm>
            <a:off x="-10795" y="1280027"/>
            <a:ext cx="12131040" cy="5149614"/>
            <a:chOff x="4736" y="1669"/>
            <a:chExt cx="14419" cy="9689"/>
          </a:xfrm>
        </p:grpSpPr>
        <p:sp>
          <p:nvSpPr>
            <p:cNvPr id="23" name="矩形 22"/>
            <p:cNvSpPr/>
            <p:nvPr>
              <p:custDataLst>
                <p:tags r:id="rId2"/>
              </p:custDataLst>
            </p:nvPr>
          </p:nvSpPr>
          <p:spPr>
            <a:xfrm>
              <a:off x="4752" y="1669"/>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4" name="Rectangle 10"/>
            <p:cNvSpPr/>
            <p:nvPr>
              <p:custDataLst>
                <p:tags r:id="rId3"/>
              </p:custDataLst>
            </p:nvPr>
          </p:nvSpPr>
          <p:spPr>
            <a:xfrm>
              <a:off x="16043" y="1669"/>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5" name="Isosceles Triangle 11"/>
            <p:cNvSpPr/>
            <p:nvPr>
              <p:custDataLst>
                <p:tags r:id="rId4"/>
              </p:custDataLst>
            </p:nvPr>
          </p:nvSpPr>
          <p:spPr>
            <a:xfrm rot="16200000">
              <a:off x="15440" y="1980"/>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8" name="文本框 37"/>
            <p:cNvSpPr txBox="1"/>
            <p:nvPr>
              <p:custDataLst>
                <p:tags r:id="rId5"/>
              </p:custDataLst>
            </p:nvPr>
          </p:nvSpPr>
          <p:spPr>
            <a:xfrm>
              <a:off x="5682" y="1700"/>
              <a:ext cx="10201"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(1)促使工作的名称与含义在整个组织中表示特定而一致的意义,实现工作用语标准化。</a:t>
              </a:r>
            </a:p>
          </p:txBody>
        </p:sp>
        <p:sp>
          <p:nvSpPr>
            <p:cNvPr id="41" name="矩形 40"/>
            <p:cNvSpPr/>
            <p:nvPr>
              <p:custDataLst>
                <p:tags r:id="rId6"/>
              </p:custDataLst>
            </p:nvPr>
          </p:nvSpPr>
          <p:spPr>
            <a:xfrm>
              <a:off x="4752" y="2649"/>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2" name="Rectangle 9"/>
            <p:cNvSpPr/>
            <p:nvPr>
              <p:custDataLst>
                <p:tags r:id="rId7"/>
              </p:custDataLst>
            </p:nvPr>
          </p:nvSpPr>
          <p:spPr>
            <a:xfrm>
              <a:off x="16043" y="2649"/>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3" name="Isosceles Triangle 12"/>
            <p:cNvSpPr/>
            <p:nvPr>
              <p:custDataLst>
                <p:tags r:id="rId8"/>
              </p:custDataLst>
            </p:nvPr>
          </p:nvSpPr>
          <p:spPr>
            <a:xfrm rot="16200000">
              <a:off x="15440" y="2960"/>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5" name="文本框 44"/>
            <p:cNvSpPr txBox="1"/>
            <p:nvPr>
              <p:custDataLst>
                <p:tags r:id="rId9"/>
              </p:custDataLst>
            </p:nvPr>
          </p:nvSpPr>
          <p:spPr>
            <a:xfrm>
              <a:off x="5682" y="2680"/>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(2)确定工作要求,以建立适当的指导与培训内容。</a:t>
              </a:r>
            </a:p>
          </p:txBody>
        </p:sp>
        <p:sp>
          <p:nvSpPr>
            <p:cNvPr id="47" name="矩形 46"/>
            <p:cNvSpPr/>
            <p:nvPr>
              <p:custDataLst>
                <p:tags r:id="rId10"/>
              </p:custDataLst>
            </p:nvPr>
          </p:nvSpPr>
          <p:spPr>
            <a:xfrm>
              <a:off x="4752" y="3630"/>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9" name="Rectangle 10"/>
            <p:cNvSpPr/>
            <p:nvPr>
              <p:custDataLst>
                <p:tags r:id="rId11"/>
              </p:custDataLst>
            </p:nvPr>
          </p:nvSpPr>
          <p:spPr>
            <a:xfrm>
              <a:off x="16043" y="3630"/>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1" name="Isosceles Triangle 11"/>
            <p:cNvSpPr/>
            <p:nvPr>
              <p:custDataLst>
                <p:tags r:id="rId12"/>
              </p:custDataLst>
            </p:nvPr>
          </p:nvSpPr>
          <p:spPr>
            <a:xfrm rot="16200000">
              <a:off x="15440" y="3941"/>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4" name="文本框 53"/>
            <p:cNvSpPr txBox="1"/>
            <p:nvPr>
              <p:custDataLst>
                <p:tags r:id="rId13"/>
              </p:custDataLst>
            </p:nvPr>
          </p:nvSpPr>
          <p:spPr>
            <a:xfrm>
              <a:off x="5682" y="366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(3)确定员工录用与上岗的最低条件。</a:t>
              </a:r>
            </a:p>
          </p:txBody>
        </p:sp>
        <p:sp>
          <p:nvSpPr>
            <p:cNvPr id="55" name="矩形 54"/>
            <p:cNvSpPr/>
            <p:nvPr>
              <p:custDataLst>
                <p:tags r:id="rId14"/>
              </p:custDataLst>
            </p:nvPr>
          </p:nvSpPr>
          <p:spPr>
            <a:xfrm>
              <a:off x="4752" y="4610"/>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56" name="Rectangle 9"/>
            <p:cNvSpPr/>
            <p:nvPr>
              <p:custDataLst>
                <p:tags r:id="rId15"/>
              </p:custDataLst>
            </p:nvPr>
          </p:nvSpPr>
          <p:spPr>
            <a:xfrm>
              <a:off x="16043" y="4610"/>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7" name="Isosceles Triangle 12"/>
            <p:cNvSpPr/>
            <p:nvPr>
              <p:custDataLst>
                <p:tags r:id="rId16"/>
              </p:custDataLst>
            </p:nvPr>
          </p:nvSpPr>
          <p:spPr>
            <a:xfrm rot="16200000">
              <a:off x="15440" y="4921"/>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9" name="文本框 58"/>
            <p:cNvSpPr txBox="1"/>
            <p:nvPr>
              <p:custDataLst>
                <p:tags r:id="rId17"/>
              </p:custDataLst>
            </p:nvPr>
          </p:nvSpPr>
          <p:spPr>
            <a:xfrm>
              <a:off x="5682" y="464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(4)为确定组织的人力资源需求、制订人力资源计划提供依据。</a:t>
              </a:r>
            </a:p>
          </p:txBody>
        </p:sp>
        <p:sp>
          <p:nvSpPr>
            <p:cNvPr id="2" name="矩形 1"/>
            <p:cNvSpPr/>
            <p:nvPr>
              <p:custDataLst>
                <p:tags r:id="rId18"/>
              </p:custDataLst>
            </p:nvPr>
          </p:nvSpPr>
          <p:spPr>
            <a:xfrm>
              <a:off x="4736" y="5573"/>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 name="Rectangle 10"/>
            <p:cNvSpPr/>
            <p:nvPr>
              <p:custDataLst>
                <p:tags r:id="rId19"/>
              </p:custDataLst>
            </p:nvPr>
          </p:nvSpPr>
          <p:spPr>
            <a:xfrm>
              <a:off x="16027" y="5573"/>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 name="Isosceles Triangle 11"/>
            <p:cNvSpPr/>
            <p:nvPr>
              <p:custDataLst>
                <p:tags r:id="rId20"/>
              </p:custDataLst>
            </p:nvPr>
          </p:nvSpPr>
          <p:spPr>
            <a:xfrm rot="16200000">
              <a:off x="15424" y="5884"/>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6" name="文本框 5"/>
            <p:cNvSpPr txBox="1"/>
            <p:nvPr>
              <p:custDataLst>
                <p:tags r:id="rId21"/>
              </p:custDataLst>
            </p:nvPr>
          </p:nvSpPr>
          <p:spPr>
            <a:xfrm>
              <a:off x="5666" y="5604"/>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(5)确定工作之间的相互关系,以利于合理的晋升、调动与指派。</a:t>
              </a:r>
            </a:p>
          </p:txBody>
        </p:sp>
        <p:sp>
          <p:nvSpPr>
            <p:cNvPr id="7" name="矩形 6"/>
            <p:cNvSpPr/>
            <p:nvPr>
              <p:custDataLst>
                <p:tags r:id="rId22"/>
              </p:custDataLst>
            </p:nvPr>
          </p:nvSpPr>
          <p:spPr>
            <a:xfrm>
              <a:off x="4736" y="6553"/>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8" name="Rectangle 9"/>
            <p:cNvSpPr/>
            <p:nvPr>
              <p:custDataLst>
                <p:tags r:id="rId23"/>
              </p:custDataLst>
            </p:nvPr>
          </p:nvSpPr>
          <p:spPr>
            <a:xfrm>
              <a:off x="16027" y="6553"/>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9" name="Isosceles Triangle 12"/>
            <p:cNvSpPr/>
            <p:nvPr>
              <p:custDataLst>
                <p:tags r:id="rId24"/>
              </p:custDataLst>
            </p:nvPr>
          </p:nvSpPr>
          <p:spPr>
            <a:xfrm rot="16200000">
              <a:off x="15424" y="6864"/>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0" name="文本框 9"/>
            <p:cNvSpPr txBox="1"/>
            <p:nvPr>
              <p:custDataLst>
                <p:tags r:id="rId25"/>
              </p:custDataLst>
            </p:nvPr>
          </p:nvSpPr>
          <p:spPr>
            <a:xfrm>
              <a:off x="5666" y="6584"/>
              <a:ext cx="954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(6)提供工作评价依据,为建立公平合理的工资和奖励制度提供科学的依据。</a:t>
              </a:r>
            </a:p>
          </p:txBody>
        </p:sp>
        <p:sp>
          <p:nvSpPr>
            <p:cNvPr id="12" name="矩形 11"/>
            <p:cNvSpPr/>
            <p:nvPr>
              <p:custDataLst>
                <p:tags r:id="rId26"/>
              </p:custDataLst>
            </p:nvPr>
          </p:nvSpPr>
          <p:spPr>
            <a:xfrm>
              <a:off x="4736" y="7534"/>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3" name="Rectangle 10"/>
            <p:cNvSpPr/>
            <p:nvPr>
              <p:custDataLst>
                <p:tags r:id="rId27"/>
              </p:custDataLst>
            </p:nvPr>
          </p:nvSpPr>
          <p:spPr>
            <a:xfrm>
              <a:off x="16027" y="7534"/>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4" name="Isosceles Triangle 11"/>
            <p:cNvSpPr/>
            <p:nvPr>
              <p:custDataLst>
                <p:tags r:id="rId28"/>
              </p:custDataLst>
            </p:nvPr>
          </p:nvSpPr>
          <p:spPr>
            <a:xfrm rot="16200000">
              <a:off x="15424" y="7845"/>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5" name="文本框 14"/>
            <p:cNvSpPr txBox="1"/>
            <p:nvPr>
              <p:custDataLst>
                <p:tags r:id="rId29"/>
              </p:custDataLst>
            </p:nvPr>
          </p:nvSpPr>
          <p:spPr>
            <a:xfrm>
              <a:off x="5666" y="7565"/>
              <a:ext cx="10362"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(7)为制定考核程序及方法提供依据,以利于管理人员执行监督职能及员工进行自我控制。</a:t>
              </a:r>
            </a:p>
          </p:txBody>
        </p:sp>
        <p:sp>
          <p:nvSpPr>
            <p:cNvPr id="16" name="矩形 15"/>
            <p:cNvSpPr/>
            <p:nvPr>
              <p:custDataLst>
                <p:tags r:id="rId30"/>
              </p:custDataLst>
            </p:nvPr>
          </p:nvSpPr>
          <p:spPr>
            <a:xfrm>
              <a:off x="4736" y="8514"/>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7" name="Rectangle 9"/>
            <p:cNvSpPr/>
            <p:nvPr>
              <p:custDataLst>
                <p:tags r:id="rId31"/>
              </p:custDataLst>
            </p:nvPr>
          </p:nvSpPr>
          <p:spPr>
            <a:xfrm>
              <a:off x="16027" y="8514"/>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8" name="Isosceles Triangle 12"/>
            <p:cNvSpPr/>
            <p:nvPr>
              <p:custDataLst>
                <p:tags r:id="rId32"/>
              </p:custDataLst>
            </p:nvPr>
          </p:nvSpPr>
          <p:spPr>
            <a:xfrm rot="16200000">
              <a:off x="15424" y="8825"/>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9" name="文本框 18"/>
            <p:cNvSpPr txBox="1"/>
            <p:nvPr>
              <p:custDataLst>
                <p:tags r:id="rId33"/>
              </p:custDataLst>
            </p:nvPr>
          </p:nvSpPr>
          <p:spPr>
            <a:xfrm>
              <a:off x="5666" y="8546"/>
              <a:ext cx="1021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(8)获得有关工作与环境的实际情况,以利于发现导致员工不满、工作效率下降的原因。</a:t>
              </a:r>
            </a:p>
          </p:txBody>
        </p:sp>
        <p:sp>
          <p:nvSpPr>
            <p:cNvPr id="20" name="矩形 19"/>
            <p:cNvSpPr/>
            <p:nvPr>
              <p:custDataLst>
                <p:tags r:id="rId34"/>
              </p:custDataLst>
            </p:nvPr>
          </p:nvSpPr>
          <p:spPr>
            <a:xfrm>
              <a:off x="4744" y="9421"/>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1" name="Rectangle 10"/>
            <p:cNvSpPr/>
            <p:nvPr>
              <p:custDataLst>
                <p:tags r:id="rId35"/>
              </p:custDataLst>
            </p:nvPr>
          </p:nvSpPr>
          <p:spPr>
            <a:xfrm>
              <a:off x="16035" y="9421"/>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2" name="Isosceles Triangle 11"/>
            <p:cNvSpPr/>
            <p:nvPr>
              <p:custDataLst>
                <p:tags r:id="rId36"/>
              </p:custDataLst>
            </p:nvPr>
          </p:nvSpPr>
          <p:spPr>
            <a:xfrm rot="16200000">
              <a:off x="15432" y="9732"/>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6" name="文本框 25"/>
            <p:cNvSpPr txBox="1"/>
            <p:nvPr>
              <p:custDataLst>
                <p:tags r:id="rId37"/>
              </p:custDataLst>
            </p:nvPr>
          </p:nvSpPr>
          <p:spPr>
            <a:xfrm>
              <a:off x="5674" y="9452"/>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(9)辨明影响安全的主要因素,以便及时采取有效措施将危险降至最低。</a:t>
              </a:r>
            </a:p>
          </p:txBody>
        </p:sp>
        <p:sp>
          <p:nvSpPr>
            <p:cNvPr id="27" name="矩形 26"/>
            <p:cNvSpPr/>
            <p:nvPr>
              <p:custDataLst>
                <p:tags r:id="rId38"/>
              </p:custDataLst>
            </p:nvPr>
          </p:nvSpPr>
          <p:spPr>
            <a:xfrm>
              <a:off x="4744" y="10401"/>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28" name="Rectangle 9"/>
            <p:cNvSpPr/>
            <p:nvPr>
              <p:custDataLst>
                <p:tags r:id="rId39"/>
              </p:custDataLst>
            </p:nvPr>
          </p:nvSpPr>
          <p:spPr>
            <a:xfrm>
              <a:off x="16035" y="10401"/>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9" name="Isosceles Triangle 12"/>
            <p:cNvSpPr/>
            <p:nvPr>
              <p:custDataLst>
                <p:tags r:id="rId40"/>
              </p:custDataLst>
            </p:nvPr>
          </p:nvSpPr>
          <p:spPr>
            <a:xfrm rot="16200000">
              <a:off x="15432" y="10712"/>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0" name="文本框 29"/>
            <p:cNvSpPr txBox="1"/>
            <p:nvPr>
              <p:custDataLst>
                <p:tags r:id="rId41"/>
              </p:custDataLst>
            </p:nvPr>
          </p:nvSpPr>
          <p:spPr>
            <a:xfrm>
              <a:off x="5674" y="10432"/>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(10)为改进工作方法积累必要的资料,为组织的变革提供依据。</a:t>
              </a: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 to="" calcmode="lin" valueType="num">
                                      <p:cBhvr>
                                        <p:cTn id="12" dur="1" fill="hold"/>
                                        <p:tgtEl>
                                          <p:spTgt spid="31"/>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认识工作分析</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工作分析在人力资源管理中的重要性</a:t>
            </a:r>
          </a:p>
        </p:txBody>
      </p:sp>
      <p:pic>
        <p:nvPicPr>
          <p:cNvPr id="104" name="RL3-1.EPS" descr="id:2147507600;FounderCES"/>
          <p:cNvPicPr>
            <a:picLocks noChangeAspect="1"/>
          </p:cNvPicPr>
          <p:nvPr/>
        </p:nvPicPr>
        <p:blipFill>
          <a:blip r:embed="rId3"/>
          <a:stretch>
            <a:fillRect/>
          </a:stretch>
        </p:blipFill>
        <p:spPr>
          <a:xfrm>
            <a:off x="783590" y="1401445"/>
            <a:ext cx="10773410" cy="449834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04"/>
                                        </p:tgtEl>
                                        <p:attrNameLst>
                                          <p:attrName>style.visibility</p:attrName>
                                        </p:attrNameLst>
                                      </p:cBhvr>
                                      <p:to>
                                        <p:strVal val="visible"/>
                                      </p:to>
                                    </p:set>
                                    <p:animEffect transition="in" filter="randombar(horizontal)">
                                      <p:cBhvr>
                                        <p:cTn id="12"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工作分析的程序和方法</a:t>
            </a:r>
          </a:p>
        </p:txBody>
      </p:sp>
      <p:sp>
        <p:nvSpPr>
          <p:cNvPr id="2" name="文本框 1"/>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工作分析的程序</a:t>
            </a:r>
          </a:p>
        </p:txBody>
      </p:sp>
      <p:sp>
        <p:nvSpPr>
          <p:cNvPr id="46" name="Line 13"/>
          <p:cNvSpPr>
            <a:spLocks noChangeShapeType="1"/>
          </p:cNvSpPr>
          <p:nvPr/>
        </p:nvSpPr>
        <p:spPr bwMode="auto">
          <a:xfrm>
            <a:off x="1870512" y="3630773"/>
            <a:ext cx="8136904" cy="0"/>
          </a:xfrm>
          <a:prstGeom prst="line">
            <a:avLst/>
          </a:prstGeom>
          <a:noFill/>
          <a:ln w="101600">
            <a:solidFill>
              <a:srgbClr val="0070C0"/>
            </a:solidFill>
            <a:round/>
            <a:tailEnd type="triangle" w="med" len="med"/>
          </a:ln>
          <a:effectLst/>
        </p:spPr>
        <p:txBody>
          <a:bodyPr/>
          <a:lstStyle/>
          <a:p>
            <a:pPr fontAlgn="auto">
              <a:spcBef>
                <a:spcPts val="0"/>
              </a:spcBef>
              <a:spcAft>
                <a:spcPts val="0"/>
              </a:spcAft>
              <a:defRPr/>
            </a:pPr>
            <a:endParaRPr lang="zh-CN" altLang="en-US">
              <a:ln>
                <a:solidFill>
                  <a:srgbClr val="FFD347"/>
                </a:solidFill>
              </a:ln>
              <a:latin typeface="微软雅黑" panose="020B0503020204020204" charset="-122"/>
              <a:ea typeface="微软雅黑" panose="020B0503020204020204" charset="-122"/>
              <a:cs typeface="宋体" panose="02010600030101010101" pitchFamily="2" charset="-122"/>
            </a:endParaRPr>
          </a:p>
        </p:txBody>
      </p:sp>
      <p:sp>
        <p:nvSpPr>
          <p:cNvPr id="47" name="AutoShape 2"/>
          <p:cNvSpPr>
            <a:spLocks noChangeArrowheads="1"/>
          </p:cNvSpPr>
          <p:nvPr/>
        </p:nvSpPr>
        <p:spPr bwMode="auto">
          <a:xfrm>
            <a:off x="2995295" y="1276350"/>
            <a:ext cx="2000250" cy="2091690"/>
          </a:xfrm>
          <a:prstGeom prst="roundRect">
            <a:avLst>
              <a:gd name="adj" fmla="val 13009"/>
            </a:avLst>
          </a:prstGeom>
          <a:solidFill>
            <a:srgbClr val="00B0F0"/>
          </a:solidFill>
          <a:ln w="19050" cap="rnd">
            <a:solidFill>
              <a:schemeClr val="tx1">
                <a:lumMod val="65000"/>
                <a:lumOff val="35000"/>
              </a:schemeClr>
            </a:solidFill>
            <a:prstDash val="sysDot"/>
            <a:round/>
          </a:ln>
          <a:effectLst/>
        </p:spPr>
        <p:txBody>
          <a:bodyPr wrap="none" anchor="ctr"/>
          <a:lstStyle/>
          <a:p>
            <a:pPr fontAlgn="auto">
              <a:spcBef>
                <a:spcPts val="0"/>
              </a:spcBef>
              <a:spcAft>
                <a:spcPts val="0"/>
              </a:spcAft>
              <a:defRPr/>
            </a:pPr>
            <a:endParaRPr lang="zh-CN" altLang="en-US" sz="1400">
              <a:solidFill>
                <a:srgbClr val="595959"/>
              </a:solidFill>
              <a:latin typeface="微软雅黑" panose="020B0503020204020204" charset="-122"/>
              <a:ea typeface="微软雅黑" panose="020B0503020204020204" charset="-122"/>
              <a:cs typeface="宋体" panose="02010600030101010101" pitchFamily="2" charset="-122"/>
            </a:endParaRPr>
          </a:p>
        </p:txBody>
      </p:sp>
      <p:sp>
        <p:nvSpPr>
          <p:cNvPr id="48" name="Line 16"/>
          <p:cNvSpPr>
            <a:spLocks noChangeShapeType="1"/>
          </p:cNvSpPr>
          <p:nvPr/>
        </p:nvSpPr>
        <p:spPr bwMode="auto">
          <a:xfrm flipH="1">
            <a:off x="3168650" y="1292225"/>
            <a:ext cx="10795" cy="2335530"/>
          </a:xfrm>
          <a:prstGeom prst="line">
            <a:avLst/>
          </a:prstGeom>
          <a:noFill/>
          <a:ln w="19050">
            <a:solidFill>
              <a:schemeClr val="bg1"/>
            </a:solidFill>
            <a:prstDash val="sysDot"/>
            <a:round/>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latin typeface="微软雅黑" panose="020B0503020204020204" charset="-122"/>
              <a:ea typeface="微软雅黑" panose="020B0503020204020204" charset="-122"/>
            </a:endParaRPr>
          </a:p>
        </p:txBody>
      </p:sp>
      <p:grpSp>
        <p:nvGrpSpPr>
          <p:cNvPr id="49" name="Group 138"/>
          <p:cNvGrpSpPr/>
          <p:nvPr/>
        </p:nvGrpSpPr>
        <p:grpSpPr bwMode="auto">
          <a:xfrm>
            <a:off x="3067430" y="3546888"/>
            <a:ext cx="182151" cy="163895"/>
            <a:chOff x="1661" y="2750"/>
            <a:chExt cx="250" cy="250"/>
          </a:xfrm>
        </p:grpSpPr>
        <p:sp>
          <p:nvSpPr>
            <p:cNvPr id="50" name="Oval 139"/>
            <p:cNvSpPr>
              <a:spLocks noChangeArrowheads="1"/>
            </p:cNvSpPr>
            <p:nvPr/>
          </p:nvSpPr>
          <p:spPr bwMode="auto">
            <a:xfrm>
              <a:off x="1661" y="2750"/>
              <a:ext cx="250" cy="250"/>
            </a:xfrm>
            <a:prstGeom prst="ellipse">
              <a:avLst/>
            </a:prstGeom>
            <a:solidFill>
              <a:srgbClr val="FFD347"/>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sp>
          <p:nvSpPr>
            <p:cNvPr id="51" name="Oval 140"/>
            <p:cNvSpPr>
              <a:spLocks noChangeArrowheads="1"/>
            </p:cNvSpPr>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52" name="TextBox 57"/>
          <p:cNvSpPr txBox="1">
            <a:spLocks noChangeArrowheads="1"/>
          </p:cNvSpPr>
          <p:nvPr/>
        </p:nvSpPr>
        <p:spPr bwMode="auto">
          <a:xfrm>
            <a:off x="3166745" y="1304290"/>
            <a:ext cx="1598295"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chemeClr val="bg1"/>
                </a:solidFill>
                <a:latin typeface="微软雅黑" panose="020B0503020204020204" charset="-122"/>
                <a:ea typeface="微软雅黑" panose="020B0503020204020204" charset="-122"/>
                <a:cs typeface="微软雅黑" panose="020B0503020204020204" charset="-122"/>
              </a:rPr>
              <a:t>(二)设计阶段</a:t>
            </a:r>
          </a:p>
        </p:txBody>
      </p:sp>
      <p:sp>
        <p:nvSpPr>
          <p:cNvPr id="53" name="TextBox 57"/>
          <p:cNvSpPr txBox="1">
            <a:spLocks noChangeArrowheads="1"/>
          </p:cNvSpPr>
          <p:nvPr/>
        </p:nvSpPr>
        <p:spPr bwMode="auto">
          <a:xfrm>
            <a:off x="3183890" y="1634490"/>
            <a:ext cx="1773555" cy="1383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eaLnBrk="0" hangingPunct="0">
              <a:lnSpc>
                <a:spcPct val="150000"/>
              </a:lnSpc>
              <a:tabLst>
                <a:tab pos="101600" algn="l"/>
              </a:tabLst>
              <a:defRPr sz="1200" b="1">
                <a:solidFill>
                  <a:srgbClr val="595959"/>
                </a:solidFill>
                <a:latin typeface="微软雅黑" panose="020B0503020204020204" charset="-122"/>
                <a:ea typeface="微软雅黑" panose="020B0503020204020204" charset="-122"/>
              </a:defRPr>
            </a:lvl1pPr>
            <a:lvl2pPr marL="742950" indent="-285750" eaLnBrk="0" hangingPunct="0">
              <a:tabLst>
                <a:tab pos="101600" algn="l"/>
              </a:tabLst>
              <a:defRPr>
                <a:latin typeface="Calibri" panose="020F0502020204030204" charset="0"/>
                <a:ea typeface="宋体" panose="02010600030101010101" pitchFamily="2" charset="-122"/>
              </a:defRPr>
            </a:lvl2pPr>
            <a:lvl3pPr marL="1143000" indent="-228600" eaLnBrk="0" hangingPunct="0">
              <a:tabLst>
                <a:tab pos="101600" algn="l"/>
              </a:tabLst>
              <a:defRPr>
                <a:latin typeface="Calibri" panose="020F0502020204030204" charset="0"/>
                <a:ea typeface="宋体" panose="02010600030101010101" pitchFamily="2" charset="-122"/>
              </a:defRPr>
            </a:lvl3pPr>
            <a:lvl4pPr marL="1600200" indent="-228600" eaLnBrk="0" hangingPunct="0">
              <a:tabLst>
                <a:tab pos="101600" algn="l"/>
              </a:tabLst>
              <a:defRPr>
                <a:latin typeface="Calibri" panose="020F0502020204030204" charset="0"/>
                <a:ea typeface="宋体" panose="02010600030101010101" pitchFamily="2" charset="-122"/>
              </a:defRPr>
            </a:lvl4pPr>
            <a:lvl5pPr marL="2057400" indent="-228600" eaLnBrk="0" hangingPunct="0">
              <a:tabLst>
                <a:tab pos="101600" algn="l"/>
              </a:tabLst>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9pPr>
          </a:lstStyle>
          <a:p>
            <a:r>
              <a:rPr lang="zh-CN" altLang="en-US" sz="1400" dirty="0">
                <a:solidFill>
                  <a:schemeClr val="bg1"/>
                </a:solidFill>
                <a:cs typeface="微软雅黑" panose="020B0503020204020204" charset="-122"/>
              </a:rPr>
              <a:t>选择信息来源;选择工作分析人员;选择收集信息的方法和系统。</a:t>
            </a:r>
          </a:p>
        </p:txBody>
      </p:sp>
      <p:sp>
        <p:nvSpPr>
          <p:cNvPr id="54" name="AutoShape 17"/>
          <p:cNvSpPr>
            <a:spLocks noChangeArrowheads="1"/>
          </p:cNvSpPr>
          <p:nvPr/>
        </p:nvSpPr>
        <p:spPr bwMode="auto">
          <a:xfrm>
            <a:off x="2194560" y="3900805"/>
            <a:ext cx="2210435" cy="2366645"/>
          </a:xfrm>
          <a:prstGeom prst="roundRect">
            <a:avLst>
              <a:gd name="adj" fmla="val 13009"/>
            </a:avLst>
          </a:prstGeom>
          <a:solidFill>
            <a:srgbClr val="0070C0"/>
          </a:solidFill>
          <a:ln w="19050" cap="rnd">
            <a:solidFill>
              <a:schemeClr val="tx1">
                <a:lumMod val="65000"/>
                <a:lumOff val="35000"/>
              </a:schemeClr>
            </a:solidFill>
            <a:prstDash val="sysDot"/>
            <a:round/>
          </a:ln>
          <a:effectLst/>
        </p:spPr>
        <p:txBody>
          <a:bodyPr/>
          <a:lstStyle/>
          <a:p>
            <a:pPr fontAlgn="auto">
              <a:spcBef>
                <a:spcPts val="0"/>
              </a:spcBef>
              <a:spcAft>
                <a:spcPts val="0"/>
              </a:spcAft>
              <a:defRPr/>
            </a:pPr>
            <a:endParaRPr lang="zh-CN" altLang="en-US" sz="1400">
              <a:solidFill>
                <a:schemeClr val="bg1"/>
              </a:solidFill>
              <a:latin typeface="微软雅黑" panose="020B0503020204020204" charset="-122"/>
              <a:ea typeface="微软雅黑" panose="020B0503020204020204" charset="-122"/>
              <a:cs typeface="宋体" panose="02010600030101010101" pitchFamily="2" charset="-122"/>
            </a:endParaRPr>
          </a:p>
        </p:txBody>
      </p:sp>
      <p:sp>
        <p:nvSpPr>
          <p:cNvPr id="55" name="TextBox 57"/>
          <p:cNvSpPr txBox="1">
            <a:spLocks noChangeArrowheads="1"/>
          </p:cNvSpPr>
          <p:nvPr/>
        </p:nvSpPr>
        <p:spPr bwMode="auto">
          <a:xfrm>
            <a:off x="2383790" y="3993515"/>
            <a:ext cx="1798320"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eaLnBrk="1" hangingPunct="1">
              <a:defRPr b="1">
                <a:solidFill>
                  <a:srgbClr val="002060"/>
                </a:solidFill>
                <a:latin typeface="微软雅黑" panose="020B0503020204020204" charset="-122"/>
                <a:ea typeface="微软雅黑" panose="020B0503020204020204" charset="-122"/>
              </a:defRPr>
            </a:lvl1pPr>
            <a:lvl2pPr marL="742950" indent="-285750" eaLnBrk="0" hangingPunct="0">
              <a:defRPr>
                <a:latin typeface="Calibri" panose="020F0502020204030204" charset="0"/>
                <a:ea typeface="宋体" panose="02010600030101010101" pitchFamily="2" charset="-122"/>
              </a:defRPr>
            </a:lvl2pPr>
            <a:lvl3pPr marL="1143000" indent="-228600" eaLnBrk="0" hangingPunct="0">
              <a:defRPr>
                <a:latin typeface="Calibri" panose="020F0502020204030204" charset="0"/>
                <a:ea typeface="宋体" panose="02010600030101010101" pitchFamily="2" charset="-122"/>
              </a:defRPr>
            </a:lvl3pPr>
            <a:lvl4pPr marL="1600200" indent="-228600" eaLnBrk="0" hangingPunct="0">
              <a:defRPr>
                <a:latin typeface="Calibri" panose="020F0502020204030204" charset="0"/>
                <a:ea typeface="宋体" panose="02010600030101010101" pitchFamily="2" charset="-122"/>
              </a:defRPr>
            </a:lvl4pPr>
            <a:lvl5pPr marL="2057400" indent="-228600" eaLnBrk="0" hangingPunct="0">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latin typeface="Calibri" panose="020F0502020204030204" charset="0"/>
                <a:ea typeface="宋体" panose="02010600030101010101" pitchFamily="2" charset="-122"/>
              </a:defRPr>
            </a:lvl9pPr>
          </a:lstStyle>
          <a:p>
            <a:r>
              <a:rPr lang="zh-CN" altLang="en-US" sz="1600" dirty="0">
                <a:solidFill>
                  <a:schemeClr val="bg1"/>
                </a:solidFill>
                <a:cs typeface="微软雅黑" panose="020B0503020204020204" charset="-122"/>
              </a:rPr>
              <a:t>(一)准备阶段</a:t>
            </a:r>
          </a:p>
        </p:txBody>
      </p:sp>
      <p:sp>
        <p:nvSpPr>
          <p:cNvPr id="56" name="TextBox 57"/>
          <p:cNvSpPr txBox="1">
            <a:spLocks noChangeArrowheads="1"/>
          </p:cNvSpPr>
          <p:nvPr/>
        </p:nvSpPr>
        <p:spPr bwMode="auto">
          <a:xfrm>
            <a:off x="2388235" y="4217035"/>
            <a:ext cx="1972310" cy="20300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eaLnBrk="0" hangingPunct="0">
              <a:lnSpc>
                <a:spcPct val="150000"/>
              </a:lnSpc>
              <a:tabLst>
                <a:tab pos="101600" algn="l"/>
              </a:tabLst>
              <a:defRPr sz="1200" b="1">
                <a:solidFill>
                  <a:srgbClr val="595959"/>
                </a:solidFill>
                <a:latin typeface="微软雅黑" panose="020B0503020204020204" charset="-122"/>
                <a:ea typeface="微软雅黑" panose="020B0503020204020204" charset="-122"/>
              </a:defRPr>
            </a:lvl1pPr>
            <a:lvl2pPr marL="742950" indent="-285750" eaLnBrk="0" hangingPunct="0">
              <a:tabLst>
                <a:tab pos="101600" algn="l"/>
              </a:tabLst>
              <a:defRPr>
                <a:latin typeface="Calibri" panose="020F0502020204030204" charset="0"/>
                <a:ea typeface="宋体" panose="02010600030101010101" pitchFamily="2" charset="-122"/>
              </a:defRPr>
            </a:lvl2pPr>
            <a:lvl3pPr marL="1143000" indent="-228600" eaLnBrk="0" hangingPunct="0">
              <a:tabLst>
                <a:tab pos="101600" algn="l"/>
              </a:tabLst>
              <a:defRPr>
                <a:latin typeface="Calibri" panose="020F0502020204030204" charset="0"/>
                <a:ea typeface="宋体" panose="02010600030101010101" pitchFamily="2" charset="-122"/>
              </a:defRPr>
            </a:lvl3pPr>
            <a:lvl4pPr marL="1600200" indent="-228600" eaLnBrk="0" hangingPunct="0">
              <a:tabLst>
                <a:tab pos="101600" algn="l"/>
              </a:tabLst>
              <a:defRPr>
                <a:latin typeface="Calibri" panose="020F0502020204030204" charset="0"/>
                <a:ea typeface="宋体" panose="02010600030101010101" pitchFamily="2" charset="-122"/>
              </a:defRPr>
            </a:lvl4pPr>
            <a:lvl5pPr marL="2057400" indent="-228600" eaLnBrk="0" hangingPunct="0">
              <a:tabLst>
                <a:tab pos="101600" algn="l"/>
              </a:tabLst>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9pPr>
          </a:lstStyle>
          <a:p>
            <a:r>
              <a:rPr lang="zh-CN" altLang="en-US" sz="1400" dirty="0">
                <a:solidFill>
                  <a:schemeClr val="bg1"/>
                </a:solidFill>
                <a:cs typeface="微软雅黑" panose="020B0503020204020204" charset="-122"/>
              </a:rPr>
              <a:t>成立工作小组;确定样本(选择具有代表性的工作);分解工作为工作元素和环节,确定工作的基本难度,制定工作分析规范。</a:t>
            </a:r>
          </a:p>
        </p:txBody>
      </p:sp>
      <p:sp>
        <p:nvSpPr>
          <p:cNvPr id="57" name="Line 18"/>
          <p:cNvSpPr>
            <a:spLocks noChangeShapeType="1"/>
          </p:cNvSpPr>
          <p:nvPr/>
        </p:nvSpPr>
        <p:spPr bwMode="auto">
          <a:xfrm flipH="1">
            <a:off x="2356609" y="3633631"/>
            <a:ext cx="1588" cy="522923"/>
          </a:xfrm>
          <a:prstGeom prst="line">
            <a:avLst/>
          </a:prstGeom>
          <a:noFill/>
          <a:ln w="19050">
            <a:solidFill>
              <a:srgbClr val="FFFF00"/>
            </a:solidFill>
            <a:prstDash val="sysDot"/>
            <a:round/>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latin typeface="微软雅黑" panose="020B0503020204020204" charset="-122"/>
              <a:ea typeface="微软雅黑" panose="020B0503020204020204" charset="-122"/>
            </a:endParaRPr>
          </a:p>
        </p:txBody>
      </p:sp>
      <p:grpSp>
        <p:nvGrpSpPr>
          <p:cNvPr id="58" name="Group 138"/>
          <p:cNvGrpSpPr/>
          <p:nvPr/>
        </p:nvGrpSpPr>
        <p:grpSpPr bwMode="auto">
          <a:xfrm>
            <a:off x="2272626" y="3543620"/>
            <a:ext cx="182211" cy="163934"/>
            <a:chOff x="1661" y="2750"/>
            <a:chExt cx="250" cy="250"/>
          </a:xfrm>
        </p:grpSpPr>
        <p:sp>
          <p:nvSpPr>
            <p:cNvPr id="59" name="Oval 139"/>
            <p:cNvSpPr>
              <a:spLocks noChangeArrowheads="1"/>
            </p:cNvSpPr>
            <p:nvPr/>
          </p:nvSpPr>
          <p:spPr bwMode="auto">
            <a:xfrm>
              <a:off x="1661" y="2750"/>
              <a:ext cx="250" cy="251"/>
            </a:xfrm>
            <a:prstGeom prst="ellipse">
              <a:avLst/>
            </a:prstGeom>
            <a:solidFill>
              <a:schemeClr val="tx1">
                <a:lumMod val="50000"/>
                <a:lumOff val="50000"/>
              </a:schemeClr>
            </a:solidFill>
            <a:ln>
              <a:noFill/>
            </a:ln>
          </p:spPr>
          <p:txBody>
            <a:bodyPr wrap="none" anchor="ctr"/>
            <a:lstStyle/>
            <a:p>
              <a:pPr algn="ctr" fontAlgn="auto">
                <a:spcBef>
                  <a:spcPts val="0"/>
                </a:spcBef>
                <a:spcAft>
                  <a:spcPts val="0"/>
                </a:spcAft>
                <a:defRPr/>
              </a:pPr>
              <a:endParaRPr lang="ko-KR" altLang="en-US" sz="1400">
                <a:latin typeface="微软雅黑" panose="020B0503020204020204" charset="-122"/>
                <a:ea typeface="微软雅黑" panose="020B0503020204020204" charset="-122"/>
              </a:endParaRPr>
            </a:p>
          </p:txBody>
        </p:sp>
        <p:sp>
          <p:nvSpPr>
            <p:cNvPr id="60" name="Oval 140"/>
            <p:cNvSpPr>
              <a:spLocks noChangeArrowheads="1"/>
            </p:cNvSpPr>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61" name="AutoShape 5"/>
          <p:cNvSpPr>
            <a:spLocks noChangeArrowheads="1"/>
          </p:cNvSpPr>
          <p:nvPr/>
        </p:nvSpPr>
        <p:spPr bwMode="auto">
          <a:xfrm>
            <a:off x="4722495" y="3910965"/>
            <a:ext cx="2047240" cy="2358390"/>
          </a:xfrm>
          <a:prstGeom prst="roundRect">
            <a:avLst>
              <a:gd name="adj" fmla="val 13009"/>
            </a:avLst>
          </a:prstGeom>
          <a:solidFill>
            <a:srgbClr val="00B0F0"/>
          </a:solidFill>
          <a:ln w="19050" cap="rnd">
            <a:solidFill>
              <a:schemeClr val="tx1">
                <a:lumMod val="65000"/>
                <a:lumOff val="35000"/>
              </a:schemeClr>
            </a:solidFill>
            <a:prstDash val="sysDot"/>
            <a:round/>
          </a:ln>
          <a:effectLst/>
        </p:spPr>
        <p:txBody>
          <a:bodyPr wrap="none" anchor="ctr"/>
          <a:lstStyle/>
          <a:p>
            <a:endParaRPr lang="zh-CN" altLang="en-US" sz="1400">
              <a:solidFill>
                <a:srgbClr val="595959"/>
              </a:solidFill>
              <a:latin typeface="微软雅黑" panose="020B0503020204020204" charset="-122"/>
              <a:ea typeface="微软雅黑" panose="020B0503020204020204" charset="-122"/>
              <a:cs typeface="宋体" panose="02010600030101010101" pitchFamily="2" charset="-122"/>
            </a:endParaRPr>
          </a:p>
        </p:txBody>
      </p:sp>
      <p:sp>
        <p:nvSpPr>
          <p:cNvPr id="62" name="TextBox 57"/>
          <p:cNvSpPr txBox="1">
            <a:spLocks noChangeArrowheads="1"/>
          </p:cNvSpPr>
          <p:nvPr/>
        </p:nvSpPr>
        <p:spPr bwMode="auto">
          <a:xfrm>
            <a:off x="4865503" y="3992247"/>
            <a:ext cx="1773238"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eaLnBrk="1" hangingPunct="1">
              <a:defRPr b="1">
                <a:solidFill>
                  <a:srgbClr val="002060"/>
                </a:solidFill>
                <a:latin typeface="微软雅黑" panose="020B0503020204020204" charset="-122"/>
                <a:ea typeface="微软雅黑" panose="020B0503020204020204" charset="-122"/>
              </a:defRPr>
            </a:lvl1pPr>
            <a:lvl2pPr marL="742950" indent="-285750" eaLnBrk="0" hangingPunct="0">
              <a:defRPr>
                <a:latin typeface="Calibri" panose="020F0502020204030204" charset="0"/>
                <a:ea typeface="宋体" panose="02010600030101010101" pitchFamily="2" charset="-122"/>
              </a:defRPr>
            </a:lvl2pPr>
            <a:lvl3pPr marL="1143000" indent="-228600" eaLnBrk="0" hangingPunct="0">
              <a:defRPr>
                <a:latin typeface="Calibri" panose="020F0502020204030204" charset="0"/>
                <a:ea typeface="宋体" panose="02010600030101010101" pitchFamily="2" charset="-122"/>
              </a:defRPr>
            </a:lvl3pPr>
            <a:lvl4pPr marL="1600200" indent="-228600" eaLnBrk="0" hangingPunct="0">
              <a:defRPr>
                <a:latin typeface="Calibri" panose="020F0502020204030204" charset="0"/>
                <a:ea typeface="宋体" panose="02010600030101010101" pitchFamily="2" charset="-122"/>
              </a:defRPr>
            </a:lvl4pPr>
            <a:lvl5pPr marL="2057400" indent="-228600" eaLnBrk="0" hangingPunct="0">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latin typeface="Calibri" panose="020F0502020204030204" charset="0"/>
                <a:ea typeface="宋体" panose="02010600030101010101" pitchFamily="2" charset="-122"/>
              </a:defRPr>
            </a:lvl9pPr>
          </a:lstStyle>
          <a:p>
            <a:r>
              <a:rPr lang="zh-CN" altLang="en-US" sz="1600" dirty="0">
                <a:solidFill>
                  <a:schemeClr val="bg1"/>
                </a:solidFill>
              </a:rPr>
              <a:t>(三)调查阶段</a:t>
            </a:r>
          </a:p>
        </p:txBody>
      </p:sp>
      <p:sp>
        <p:nvSpPr>
          <p:cNvPr id="63" name="TextBox 57"/>
          <p:cNvSpPr txBox="1">
            <a:spLocks noChangeArrowheads="1"/>
          </p:cNvSpPr>
          <p:nvPr/>
        </p:nvSpPr>
        <p:spPr bwMode="auto">
          <a:xfrm>
            <a:off x="4881245" y="4217035"/>
            <a:ext cx="1829435" cy="106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eaLnBrk="0" hangingPunct="0">
              <a:lnSpc>
                <a:spcPct val="150000"/>
              </a:lnSpc>
              <a:tabLst>
                <a:tab pos="101600" algn="l"/>
              </a:tabLst>
              <a:defRPr sz="1200" b="1">
                <a:solidFill>
                  <a:srgbClr val="595959"/>
                </a:solidFill>
                <a:latin typeface="微软雅黑" panose="020B0503020204020204" charset="-122"/>
                <a:ea typeface="微软雅黑" panose="020B0503020204020204" charset="-122"/>
              </a:defRPr>
            </a:lvl1pPr>
            <a:lvl2pPr marL="742950" indent="-285750" eaLnBrk="0" hangingPunct="0">
              <a:tabLst>
                <a:tab pos="101600" algn="l"/>
              </a:tabLst>
              <a:defRPr>
                <a:latin typeface="Calibri" panose="020F0502020204030204" charset="0"/>
                <a:ea typeface="宋体" panose="02010600030101010101" pitchFamily="2" charset="-122"/>
              </a:defRPr>
            </a:lvl2pPr>
            <a:lvl3pPr marL="1143000" indent="-228600" eaLnBrk="0" hangingPunct="0">
              <a:tabLst>
                <a:tab pos="101600" algn="l"/>
              </a:tabLst>
              <a:defRPr>
                <a:latin typeface="Calibri" panose="020F0502020204030204" charset="0"/>
                <a:ea typeface="宋体" panose="02010600030101010101" pitchFamily="2" charset="-122"/>
              </a:defRPr>
            </a:lvl3pPr>
            <a:lvl4pPr marL="1600200" indent="-228600" eaLnBrk="0" hangingPunct="0">
              <a:tabLst>
                <a:tab pos="101600" algn="l"/>
              </a:tabLst>
              <a:defRPr>
                <a:latin typeface="Calibri" panose="020F0502020204030204" charset="0"/>
                <a:ea typeface="宋体" panose="02010600030101010101" pitchFamily="2" charset="-122"/>
              </a:defRPr>
            </a:lvl4pPr>
            <a:lvl5pPr marL="2057400" indent="-228600" eaLnBrk="0" hangingPunct="0">
              <a:tabLst>
                <a:tab pos="101600" algn="l"/>
              </a:tabLst>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9pPr>
          </a:lstStyle>
          <a:p>
            <a:r>
              <a:rPr lang="zh-CN" altLang="en-US" sz="1400" dirty="0">
                <a:solidFill>
                  <a:schemeClr val="bg1"/>
                </a:solidFill>
              </a:rPr>
              <a:t>编制各种调查问卷和提纲;广泛收集各种信息(即6W1H)。</a:t>
            </a:r>
          </a:p>
        </p:txBody>
      </p:sp>
      <p:sp>
        <p:nvSpPr>
          <p:cNvPr id="64" name="Line 18"/>
          <p:cNvSpPr>
            <a:spLocks noChangeShapeType="1"/>
          </p:cNvSpPr>
          <p:nvPr/>
        </p:nvSpPr>
        <p:spPr bwMode="auto">
          <a:xfrm flipH="1">
            <a:off x="4875028" y="3633631"/>
            <a:ext cx="1588" cy="522923"/>
          </a:xfrm>
          <a:prstGeom prst="line">
            <a:avLst/>
          </a:prstGeom>
          <a:noFill/>
          <a:ln w="19050">
            <a:solidFill>
              <a:schemeClr val="bg1"/>
            </a:solidFill>
            <a:prstDash val="sysDot"/>
            <a:round/>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latin typeface="微软雅黑" panose="020B0503020204020204" charset="-122"/>
              <a:ea typeface="微软雅黑" panose="020B0503020204020204" charset="-122"/>
            </a:endParaRPr>
          </a:p>
        </p:txBody>
      </p:sp>
      <p:grpSp>
        <p:nvGrpSpPr>
          <p:cNvPr id="65" name="Group 138"/>
          <p:cNvGrpSpPr/>
          <p:nvPr/>
        </p:nvGrpSpPr>
        <p:grpSpPr bwMode="auto">
          <a:xfrm>
            <a:off x="4790779" y="3543620"/>
            <a:ext cx="182252" cy="163991"/>
            <a:chOff x="1661" y="2750"/>
            <a:chExt cx="250" cy="250"/>
          </a:xfrm>
        </p:grpSpPr>
        <p:sp>
          <p:nvSpPr>
            <p:cNvPr id="66" name="Oval 139"/>
            <p:cNvSpPr>
              <a:spLocks noChangeArrowheads="1"/>
            </p:cNvSpPr>
            <p:nvPr/>
          </p:nvSpPr>
          <p:spPr bwMode="auto">
            <a:xfrm>
              <a:off x="1661" y="2750"/>
              <a:ext cx="250" cy="250"/>
            </a:xfrm>
            <a:prstGeom prst="ellipse">
              <a:avLst/>
            </a:prstGeom>
            <a:solidFill>
              <a:schemeClr val="accent3">
                <a:lumMod val="60000"/>
                <a:lumOff val="40000"/>
              </a:schemeClr>
            </a:solidFill>
            <a:ln>
              <a:noFill/>
            </a:ln>
          </p:spPr>
          <p:txBody>
            <a:bodyPr wrap="none" anchor="ctr"/>
            <a:lstStyle/>
            <a:p>
              <a:pPr algn="ctr" fontAlgn="auto">
                <a:spcBef>
                  <a:spcPts val="0"/>
                </a:spcBef>
                <a:spcAft>
                  <a:spcPts val="0"/>
                </a:spcAft>
                <a:defRPr/>
              </a:pPr>
              <a:endParaRPr lang="ko-KR" altLang="en-US" sz="1400">
                <a:latin typeface="微软雅黑" panose="020B0503020204020204" charset="-122"/>
                <a:ea typeface="微软雅黑" panose="020B0503020204020204" charset="-122"/>
              </a:endParaRPr>
            </a:p>
          </p:txBody>
        </p:sp>
        <p:sp>
          <p:nvSpPr>
            <p:cNvPr id="67" name="Oval 140"/>
            <p:cNvSpPr>
              <a:spLocks noChangeArrowheads="1"/>
            </p:cNvSpPr>
            <p:nvPr/>
          </p:nvSpPr>
          <p:spPr bwMode="auto">
            <a:xfrm>
              <a:off x="1729" y="2818"/>
              <a:ext cx="114" cy="114"/>
            </a:xfrm>
            <a:prstGeom prst="ellipse">
              <a:avLst/>
            </a:prstGeom>
            <a:solidFill>
              <a:srgbClr val="FFFFFF"/>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68" name="AutoShape 2"/>
          <p:cNvSpPr>
            <a:spLocks noChangeArrowheads="1"/>
          </p:cNvSpPr>
          <p:nvPr/>
        </p:nvSpPr>
        <p:spPr bwMode="auto">
          <a:xfrm>
            <a:off x="5363845" y="1276350"/>
            <a:ext cx="2101215" cy="2091690"/>
          </a:xfrm>
          <a:prstGeom prst="roundRect">
            <a:avLst>
              <a:gd name="adj" fmla="val 13009"/>
            </a:avLst>
          </a:prstGeom>
          <a:solidFill>
            <a:srgbClr val="0070C0"/>
          </a:solidFill>
          <a:ln w="19050" cap="rnd">
            <a:solidFill>
              <a:schemeClr val="tx1">
                <a:lumMod val="65000"/>
                <a:lumOff val="35000"/>
              </a:schemeClr>
            </a:solidFill>
            <a:prstDash val="sysDot"/>
            <a:round/>
          </a:ln>
          <a:effectLst/>
        </p:spPr>
        <p:txBody>
          <a:bodyPr/>
          <a:lstStyle/>
          <a:p>
            <a:endParaRPr lang="zh-CN" altLang="en-US" sz="1400">
              <a:latin typeface="微软雅黑" panose="020B0503020204020204" charset="-122"/>
              <a:ea typeface="微软雅黑" panose="020B0503020204020204" charset="-122"/>
              <a:cs typeface="宋体" panose="02010600030101010101" pitchFamily="2" charset="-122"/>
            </a:endParaRPr>
          </a:p>
        </p:txBody>
      </p:sp>
      <p:sp>
        <p:nvSpPr>
          <p:cNvPr id="69" name="TextBox 57"/>
          <p:cNvSpPr txBox="1">
            <a:spLocks noChangeArrowheads="1"/>
          </p:cNvSpPr>
          <p:nvPr/>
        </p:nvSpPr>
        <p:spPr bwMode="auto">
          <a:xfrm>
            <a:off x="5542915" y="1314450"/>
            <a:ext cx="1559560"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chemeClr val="bg1"/>
                </a:solidFill>
                <a:latin typeface="微软雅黑" panose="020B0503020204020204" charset="-122"/>
                <a:ea typeface="微软雅黑" panose="020B0503020204020204" charset="-122"/>
              </a:rPr>
              <a:t>(四)分析阶段</a:t>
            </a:r>
          </a:p>
        </p:txBody>
      </p:sp>
      <p:sp>
        <p:nvSpPr>
          <p:cNvPr id="70" name="TextBox 57"/>
          <p:cNvSpPr txBox="1">
            <a:spLocks noChangeArrowheads="1"/>
          </p:cNvSpPr>
          <p:nvPr/>
        </p:nvSpPr>
        <p:spPr bwMode="auto">
          <a:xfrm>
            <a:off x="5544185" y="1618615"/>
            <a:ext cx="1907540" cy="1706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tabLst>
                <a:tab pos="101600" algn="l"/>
              </a:tabLst>
              <a:defRPr>
                <a:solidFill>
                  <a:schemeClr val="tx1"/>
                </a:solidFill>
                <a:latin typeface="Calibri" panose="020F0502020204030204" charset="0"/>
                <a:ea typeface="宋体" panose="02010600030101010101" pitchFamily="2" charset="-122"/>
              </a:defRPr>
            </a:lvl1pPr>
            <a:lvl2pPr marL="742950" indent="-285750" eaLnBrk="0" hangingPunct="0">
              <a:tabLst>
                <a:tab pos="101600" algn="l"/>
              </a:tabLst>
              <a:defRPr>
                <a:solidFill>
                  <a:schemeClr val="tx1"/>
                </a:solidFill>
                <a:latin typeface="Calibri" panose="020F0502020204030204" charset="0"/>
                <a:ea typeface="宋体" panose="02010600030101010101" pitchFamily="2" charset="-122"/>
              </a:defRPr>
            </a:lvl2pPr>
            <a:lvl3pPr marL="1143000" indent="-228600" eaLnBrk="0" hangingPunct="0">
              <a:tabLst>
                <a:tab pos="101600" algn="l"/>
              </a:tabLst>
              <a:defRPr>
                <a:solidFill>
                  <a:schemeClr val="tx1"/>
                </a:solidFill>
                <a:latin typeface="Calibri" panose="020F0502020204030204" charset="0"/>
                <a:ea typeface="宋体" panose="02010600030101010101" pitchFamily="2" charset="-122"/>
              </a:defRPr>
            </a:lvl3pPr>
            <a:lvl4pPr marL="1600200" indent="-228600" eaLnBrk="0" hangingPunct="0">
              <a:tabLst>
                <a:tab pos="101600" algn="l"/>
              </a:tabLst>
              <a:defRPr>
                <a:solidFill>
                  <a:schemeClr val="tx1"/>
                </a:solidFill>
                <a:latin typeface="Calibri" panose="020F0502020204030204" charset="0"/>
                <a:ea typeface="宋体" panose="02010600030101010101" pitchFamily="2" charset="-122"/>
              </a:defRPr>
            </a:lvl4pPr>
            <a:lvl5pPr marL="2057400" indent="-228600" eaLnBrk="0" hangingPunct="0">
              <a:tabLst>
                <a:tab pos="101600" algn="l"/>
              </a:tabLst>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9pPr>
          </a:lstStyle>
          <a:p>
            <a:pPr>
              <a:lnSpc>
                <a:spcPct val="150000"/>
              </a:lnSpc>
            </a:pPr>
            <a:r>
              <a:rPr lang="zh-CN" altLang="en-US" sz="1400" b="1" dirty="0">
                <a:solidFill>
                  <a:schemeClr val="bg1"/>
                </a:solidFill>
                <a:latin typeface="微软雅黑" panose="020B0503020204020204" charset="-122"/>
                <a:ea typeface="微软雅黑" panose="020B0503020204020204" charset="-122"/>
              </a:rPr>
              <a:t>(1)职务名称分析</a:t>
            </a:r>
          </a:p>
          <a:p>
            <a:pPr>
              <a:lnSpc>
                <a:spcPct val="150000"/>
              </a:lnSpc>
            </a:pPr>
            <a:r>
              <a:rPr lang="zh-CN" altLang="en-US" sz="1400" b="1" dirty="0">
                <a:solidFill>
                  <a:schemeClr val="bg1"/>
                </a:solidFill>
                <a:latin typeface="微软雅黑" panose="020B0503020204020204" charset="-122"/>
                <a:ea typeface="微软雅黑" panose="020B0503020204020204" charset="-122"/>
              </a:rPr>
              <a:t>(2)工作规范分析</a:t>
            </a:r>
          </a:p>
          <a:p>
            <a:pPr>
              <a:lnSpc>
                <a:spcPct val="150000"/>
              </a:lnSpc>
            </a:pPr>
            <a:r>
              <a:rPr lang="zh-CN" altLang="en-US" sz="1400" b="1" dirty="0">
                <a:solidFill>
                  <a:schemeClr val="bg1"/>
                </a:solidFill>
                <a:latin typeface="微软雅黑" panose="020B0503020204020204" charset="-122"/>
                <a:ea typeface="微软雅黑" panose="020B0503020204020204" charset="-122"/>
              </a:rPr>
              <a:t>(3)工作环境分析</a:t>
            </a:r>
          </a:p>
          <a:p>
            <a:pPr>
              <a:lnSpc>
                <a:spcPct val="150000"/>
              </a:lnSpc>
            </a:pPr>
            <a:r>
              <a:rPr lang="zh-CN" altLang="en-US" sz="1400" b="1" dirty="0">
                <a:solidFill>
                  <a:schemeClr val="bg1"/>
                </a:solidFill>
                <a:latin typeface="微软雅黑" panose="020B0503020204020204" charset="-122"/>
                <a:ea typeface="微软雅黑" panose="020B0503020204020204" charset="-122"/>
              </a:rPr>
              <a:t>(4)工作执行人员必备条件分析</a:t>
            </a:r>
          </a:p>
        </p:txBody>
      </p:sp>
      <p:sp>
        <p:nvSpPr>
          <p:cNvPr id="71" name="Line 16"/>
          <p:cNvSpPr>
            <a:spLocks noChangeShapeType="1"/>
          </p:cNvSpPr>
          <p:nvPr/>
        </p:nvSpPr>
        <p:spPr bwMode="auto">
          <a:xfrm>
            <a:off x="5576570" y="1259840"/>
            <a:ext cx="9525" cy="2367915"/>
          </a:xfrm>
          <a:prstGeom prst="line">
            <a:avLst/>
          </a:prstGeom>
          <a:noFill/>
          <a:ln w="19050">
            <a:solidFill>
              <a:srgbClr val="FFFF00"/>
            </a:solidFill>
            <a:prstDash val="sysDot"/>
            <a:round/>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latin typeface="微软雅黑" panose="020B0503020204020204" charset="-122"/>
              <a:ea typeface="微软雅黑" panose="020B0503020204020204" charset="-122"/>
            </a:endParaRPr>
          </a:p>
        </p:txBody>
      </p:sp>
      <p:grpSp>
        <p:nvGrpSpPr>
          <p:cNvPr id="72" name="Group 138"/>
          <p:cNvGrpSpPr/>
          <p:nvPr/>
        </p:nvGrpSpPr>
        <p:grpSpPr bwMode="auto">
          <a:xfrm>
            <a:off x="5427441" y="3546888"/>
            <a:ext cx="182151" cy="163895"/>
            <a:chOff x="1661" y="2750"/>
            <a:chExt cx="250" cy="250"/>
          </a:xfrm>
        </p:grpSpPr>
        <p:sp>
          <p:nvSpPr>
            <p:cNvPr id="73" name="Oval 139"/>
            <p:cNvSpPr>
              <a:spLocks noChangeArrowheads="1"/>
            </p:cNvSpPr>
            <p:nvPr/>
          </p:nvSpPr>
          <p:spPr bwMode="auto">
            <a:xfrm>
              <a:off x="1661" y="2750"/>
              <a:ext cx="250" cy="250"/>
            </a:xfrm>
            <a:prstGeom prst="ellipse">
              <a:avLst/>
            </a:prstGeom>
            <a:solidFill>
              <a:srgbClr val="93CDDD"/>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sp>
          <p:nvSpPr>
            <p:cNvPr id="74" name="Oval 140"/>
            <p:cNvSpPr>
              <a:spLocks noChangeArrowheads="1"/>
            </p:cNvSpPr>
            <p:nvPr/>
          </p:nvSpPr>
          <p:spPr bwMode="auto">
            <a:xfrm>
              <a:off x="1729" y="2818"/>
              <a:ext cx="114" cy="114"/>
            </a:xfrm>
            <a:prstGeom prst="ellipse">
              <a:avLst/>
            </a:prstGeom>
            <a:solidFill>
              <a:schemeClr val="bg1"/>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75" name="AutoShape 6"/>
          <p:cNvSpPr>
            <a:spLocks noChangeArrowheads="1"/>
          </p:cNvSpPr>
          <p:nvPr/>
        </p:nvSpPr>
        <p:spPr bwMode="auto">
          <a:xfrm>
            <a:off x="6962775" y="3900805"/>
            <a:ext cx="2165985" cy="2313305"/>
          </a:xfrm>
          <a:prstGeom prst="roundRect">
            <a:avLst>
              <a:gd name="adj" fmla="val 13009"/>
            </a:avLst>
          </a:prstGeom>
          <a:solidFill>
            <a:srgbClr val="0070C0"/>
          </a:solidFill>
          <a:ln w="19050" cap="rnd">
            <a:solidFill>
              <a:schemeClr val="tx1">
                <a:lumMod val="65000"/>
                <a:lumOff val="35000"/>
              </a:schemeClr>
            </a:solidFill>
            <a:prstDash val="sysDot"/>
            <a:round/>
          </a:ln>
          <a:effectLst/>
        </p:spPr>
        <p:txBody>
          <a:bodyPr/>
          <a:lstStyle/>
          <a:p>
            <a:endParaRPr lang="zh-CN" altLang="en-US" sz="1400">
              <a:latin typeface="微软雅黑" panose="020B0503020204020204" charset="-122"/>
              <a:ea typeface="微软雅黑" panose="020B0503020204020204" charset="-122"/>
              <a:cs typeface="宋体" panose="02010600030101010101" pitchFamily="2" charset="-122"/>
            </a:endParaRPr>
          </a:p>
        </p:txBody>
      </p:sp>
      <p:sp>
        <p:nvSpPr>
          <p:cNvPr id="76" name="Line 7"/>
          <p:cNvSpPr>
            <a:spLocks noChangeShapeType="1"/>
          </p:cNvSpPr>
          <p:nvPr/>
        </p:nvSpPr>
        <p:spPr bwMode="auto">
          <a:xfrm flipH="1">
            <a:off x="7099117" y="3633631"/>
            <a:ext cx="3175" cy="522923"/>
          </a:xfrm>
          <a:prstGeom prst="line">
            <a:avLst/>
          </a:prstGeom>
          <a:noFill/>
          <a:ln w="19050">
            <a:solidFill>
              <a:srgbClr val="FFFF00"/>
            </a:solidFill>
            <a:prstDash val="sysDot"/>
            <a:round/>
            <a:headEnd type="oval" w="med" len="med"/>
            <a:tailEnd type="oval" w="med" len="med"/>
          </a:ln>
          <a:effectLst/>
        </p:spPr>
        <p:txBody>
          <a:bodyPr/>
          <a:lstStyle/>
          <a:p>
            <a:pPr fontAlgn="auto">
              <a:spcBef>
                <a:spcPts val="0"/>
              </a:spcBef>
              <a:spcAft>
                <a:spcPts val="0"/>
              </a:spcAft>
              <a:defRPr/>
            </a:pPr>
            <a:endParaRPr lang="zh-CN" altLang="en-US">
              <a:latin typeface="微软雅黑" panose="020B0503020204020204" charset="-122"/>
              <a:ea typeface="微软雅黑" panose="020B0503020204020204" charset="-122"/>
              <a:cs typeface="宋体" panose="02010600030101010101" pitchFamily="2" charset="-122"/>
            </a:endParaRPr>
          </a:p>
        </p:txBody>
      </p:sp>
      <p:grpSp>
        <p:nvGrpSpPr>
          <p:cNvPr id="77" name="Group 138"/>
          <p:cNvGrpSpPr/>
          <p:nvPr/>
        </p:nvGrpSpPr>
        <p:grpSpPr bwMode="auto">
          <a:xfrm>
            <a:off x="7015815" y="3546477"/>
            <a:ext cx="182144" cy="163971"/>
            <a:chOff x="1661" y="2750"/>
            <a:chExt cx="250" cy="250"/>
          </a:xfrm>
        </p:grpSpPr>
        <p:sp>
          <p:nvSpPr>
            <p:cNvPr id="78" name="Oval 139"/>
            <p:cNvSpPr>
              <a:spLocks noChangeArrowheads="1"/>
            </p:cNvSpPr>
            <p:nvPr/>
          </p:nvSpPr>
          <p:spPr bwMode="auto">
            <a:xfrm>
              <a:off x="1661" y="2750"/>
              <a:ext cx="250" cy="250"/>
            </a:xfrm>
            <a:prstGeom prst="ellipse">
              <a:avLst/>
            </a:prstGeom>
            <a:solidFill>
              <a:srgbClr val="95B3D7"/>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sp>
          <p:nvSpPr>
            <p:cNvPr id="79" name="Oval 140"/>
            <p:cNvSpPr>
              <a:spLocks noChangeArrowheads="1"/>
            </p:cNvSpPr>
            <p:nvPr/>
          </p:nvSpPr>
          <p:spPr bwMode="auto">
            <a:xfrm>
              <a:off x="1729" y="2818"/>
              <a:ext cx="114" cy="114"/>
            </a:xfrm>
            <a:prstGeom prst="ellipse">
              <a:avLst/>
            </a:prstGeom>
            <a:solidFill>
              <a:schemeClr val="bg1"/>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80" name="TextBox 57"/>
          <p:cNvSpPr txBox="1">
            <a:spLocks noChangeArrowheads="1"/>
          </p:cNvSpPr>
          <p:nvPr/>
        </p:nvSpPr>
        <p:spPr bwMode="auto">
          <a:xfrm>
            <a:off x="7143567" y="4002248"/>
            <a:ext cx="2287587"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defPPr>
              <a:defRPr lang="zh-CN"/>
            </a:defPPr>
            <a:lvl1pPr eaLnBrk="1" hangingPunct="1">
              <a:defRPr b="1">
                <a:solidFill>
                  <a:srgbClr val="002060"/>
                </a:solidFill>
                <a:latin typeface="微软雅黑" panose="020B0503020204020204" charset="-122"/>
                <a:ea typeface="微软雅黑" panose="020B0503020204020204" charset="-122"/>
              </a:defRPr>
            </a:lvl1pPr>
            <a:lvl2pPr marL="742950" indent="-285750" eaLnBrk="0" hangingPunct="0">
              <a:defRPr>
                <a:latin typeface="Calibri" panose="020F0502020204030204" charset="0"/>
                <a:ea typeface="宋体" panose="02010600030101010101" pitchFamily="2" charset="-122"/>
              </a:defRPr>
            </a:lvl2pPr>
            <a:lvl3pPr marL="1143000" indent="-228600" eaLnBrk="0" hangingPunct="0">
              <a:defRPr>
                <a:latin typeface="Calibri" panose="020F0502020204030204" charset="0"/>
                <a:ea typeface="宋体" panose="02010600030101010101" pitchFamily="2" charset="-122"/>
              </a:defRPr>
            </a:lvl3pPr>
            <a:lvl4pPr marL="1600200" indent="-228600" eaLnBrk="0" hangingPunct="0">
              <a:defRPr>
                <a:latin typeface="Calibri" panose="020F0502020204030204" charset="0"/>
                <a:ea typeface="宋体" panose="02010600030101010101" pitchFamily="2" charset="-122"/>
              </a:defRPr>
            </a:lvl4pPr>
            <a:lvl5pPr marL="2057400" indent="-228600" eaLnBrk="0" hangingPunct="0">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latin typeface="Calibri" panose="020F0502020204030204" charset="0"/>
                <a:ea typeface="宋体" panose="02010600030101010101" pitchFamily="2" charset="-122"/>
              </a:defRPr>
            </a:lvl9pPr>
          </a:lstStyle>
          <a:p>
            <a:r>
              <a:rPr lang="zh-CN" altLang="en-US" sz="1600" dirty="0">
                <a:solidFill>
                  <a:schemeClr val="bg1"/>
                </a:solidFill>
              </a:rPr>
              <a:t>(五)运用阶段</a:t>
            </a:r>
          </a:p>
        </p:txBody>
      </p:sp>
      <p:sp>
        <p:nvSpPr>
          <p:cNvPr id="81" name="TextBox 57"/>
          <p:cNvSpPr txBox="1">
            <a:spLocks noChangeArrowheads="1"/>
          </p:cNvSpPr>
          <p:nvPr/>
        </p:nvSpPr>
        <p:spPr bwMode="auto">
          <a:xfrm>
            <a:off x="7160895" y="4217035"/>
            <a:ext cx="1828165" cy="7372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zh-CN"/>
            </a:defPPr>
            <a:lvl1pPr eaLnBrk="0" hangingPunct="0">
              <a:lnSpc>
                <a:spcPct val="150000"/>
              </a:lnSpc>
              <a:tabLst>
                <a:tab pos="101600" algn="l"/>
              </a:tabLst>
              <a:defRPr sz="1200" b="1">
                <a:solidFill>
                  <a:srgbClr val="595959"/>
                </a:solidFill>
                <a:latin typeface="微软雅黑" panose="020B0503020204020204" charset="-122"/>
                <a:ea typeface="微软雅黑" panose="020B0503020204020204" charset="-122"/>
              </a:defRPr>
            </a:lvl1pPr>
            <a:lvl2pPr marL="742950" indent="-285750" eaLnBrk="0" hangingPunct="0">
              <a:tabLst>
                <a:tab pos="101600" algn="l"/>
              </a:tabLst>
              <a:defRPr>
                <a:latin typeface="Calibri" panose="020F0502020204030204" charset="0"/>
                <a:ea typeface="宋体" panose="02010600030101010101" pitchFamily="2" charset="-122"/>
              </a:defRPr>
            </a:lvl2pPr>
            <a:lvl3pPr marL="1143000" indent="-228600" eaLnBrk="0" hangingPunct="0">
              <a:tabLst>
                <a:tab pos="101600" algn="l"/>
              </a:tabLst>
              <a:defRPr>
                <a:latin typeface="Calibri" panose="020F0502020204030204" charset="0"/>
                <a:ea typeface="宋体" panose="02010600030101010101" pitchFamily="2" charset="-122"/>
              </a:defRPr>
            </a:lvl3pPr>
            <a:lvl4pPr marL="1600200" indent="-228600" eaLnBrk="0" hangingPunct="0">
              <a:tabLst>
                <a:tab pos="101600" algn="l"/>
              </a:tabLst>
              <a:defRPr>
                <a:latin typeface="Calibri" panose="020F0502020204030204" charset="0"/>
                <a:ea typeface="宋体" panose="02010600030101010101" pitchFamily="2" charset="-122"/>
              </a:defRPr>
            </a:lvl4pPr>
            <a:lvl5pPr marL="2057400" indent="-228600" eaLnBrk="0" hangingPunct="0">
              <a:tabLst>
                <a:tab pos="101600" algn="l"/>
              </a:tabLst>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latin typeface="Calibri" panose="020F0502020204030204" charset="0"/>
                <a:ea typeface="宋体" panose="02010600030101010101" pitchFamily="2" charset="-122"/>
              </a:defRPr>
            </a:lvl9pPr>
          </a:lstStyle>
          <a:p>
            <a:r>
              <a:rPr lang="zh-CN" altLang="en-US" sz="1400" dirty="0">
                <a:solidFill>
                  <a:schemeClr val="bg1"/>
                </a:solidFill>
              </a:rPr>
              <a:t>此阶段就是促进工作分析结果的使用。</a:t>
            </a:r>
          </a:p>
        </p:txBody>
      </p:sp>
      <p:sp>
        <p:nvSpPr>
          <p:cNvPr id="82" name="AutoShape 4"/>
          <p:cNvSpPr>
            <a:spLocks noChangeArrowheads="1"/>
          </p:cNvSpPr>
          <p:nvPr/>
        </p:nvSpPr>
        <p:spPr bwMode="auto">
          <a:xfrm>
            <a:off x="7740650" y="1276985"/>
            <a:ext cx="2237740" cy="2091055"/>
          </a:xfrm>
          <a:prstGeom prst="roundRect">
            <a:avLst>
              <a:gd name="adj" fmla="val 13009"/>
            </a:avLst>
          </a:prstGeom>
          <a:solidFill>
            <a:srgbClr val="00B0F0"/>
          </a:solidFill>
          <a:ln w="19050" cap="rnd">
            <a:solidFill>
              <a:schemeClr val="tx1">
                <a:lumMod val="65000"/>
                <a:lumOff val="35000"/>
              </a:schemeClr>
            </a:solidFill>
            <a:prstDash val="sysDot"/>
            <a:round/>
          </a:ln>
          <a:effectLst/>
        </p:spPr>
        <p:txBody>
          <a:bodyPr wrap="none" anchor="ctr"/>
          <a:lstStyle/>
          <a:p>
            <a:endParaRPr lang="zh-CN" altLang="en-US" sz="1400">
              <a:solidFill>
                <a:srgbClr val="595959"/>
              </a:solidFill>
              <a:latin typeface="微软雅黑" panose="020B0503020204020204" charset="-122"/>
              <a:ea typeface="微软雅黑" panose="020B0503020204020204" charset="-122"/>
              <a:cs typeface="宋体" panose="02010600030101010101" pitchFamily="2" charset="-122"/>
            </a:endParaRPr>
          </a:p>
        </p:txBody>
      </p:sp>
      <p:sp>
        <p:nvSpPr>
          <p:cNvPr id="83" name="Line 14"/>
          <p:cNvSpPr>
            <a:spLocks noChangeShapeType="1"/>
          </p:cNvSpPr>
          <p:nvPr/>
        </p:nvSpPr>
        <p:spPr bwMode="auto">
          <a:xfrm flipH="1">
            <a:off x="7890510" y="1275715"/>
            <a:ext cx="19685" cy="2352675"/>
          </a:xfrm>
          <a:prstGeom prst="line">
            <a:avLst/>
          </a:prstGeom>
          <a:noFill/>
          <a:ln w="19050">
            <a:solidFill>
              <a:schemeClr val="bg1"/>
            </a:solidFill>
            <a:prstDash val="sysDot"/>
            <a:round/>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latin typeface="微软雅黑" panose="020B0503020204020204" charset="-122"/>
              <a:ea typeface="微软雅黑" panose="020B0503020204020204" charset="-122"/>
            </a:endParaRPr>
          </a:p>
        </p:txBody>
      </p:sp>
      <p:grpSp>
        <p:nvGrpSpPr>
          <p:cNvPr id="84" name="Group 138"/>
          <p:cNvGrpSpPr/>
          <p:nvPr/>
        </p:nvGrpSpPr>
        <p:grpSpPr bwMode="auto">
          <a:xfrm>
            <a:off x="7807887" y="3549778"/>
            <a:ext cx="182151" cy="163863"/>
            <a:chOff x="1661" y="2750"/>
            <a:chExt cx="250" cy="250"/>
          </a:xfrm>
        </p:grpSpPr>
        <p:sp>
          <p:nvSpPr>
            <p:cNvPr id="85" name="Oval 139"/>
            <p:cNvSpPr>
              <a:spLocks noChangeArrowheads="1"/>
            </p:cNvSpPr>
            <p:nvPr/>
          </p:nvSpPr>
          <p:spPr bwMode="auto">
            <a:xfrm>
              <a:off x="1660" y="2749"/>
              <a:ext cx="251" cy="251"/>
            </a:xfrm>
            <a:prstGeom prst="ellipse">
              <a:avLst/>
            </a:prstGeom>
            <a:solidFill>
              <a:schemeClr val="accent4">
                <a:lumMod val="60000"/>
                <a:lumOff val="40000"/>
              </a:schemeClr>
            </a:solidFill>
            <a:ln>
              <a:noFill/>
            </a:ln>
          </p:spPr>
          <p:txBody>
            <a:bodyPr wrap="none" anchor="ctr"/>
            <a:lstStyle/>
            <a:p>
              <a:pPr algn="ctr" fontAlgn="auto">
                <a:spcBef>
                  <a:spcPts val="0"/>
                </a:spcBef>
                <a:spcAft>
                  <a:spcPts val="0"/>
                </a:spcAft>
                <a:defRPr/>
              </a:pPr>
              <a:endParaRPr lang="ko-KR" altLang="en-US" sz="1400">
                <a:latin typeface="微软雅黑" panose="020B0503020204020204" charset="-122"/>
                <a:ea typeface="微软雅黑" panose="020B0503020204020204" charset="-122"/>
              </a:endParaRPr>
            </a:p>
          </p:txBody>
        </p:sp>
        <p:sp>
          <p:nvSpPr>
            <p:cNvPr id="86" name="Oval 140"/>
            <p:cNvSpPr>
              <a:spLocks noChangeArrowheads="1"/>
            </p:cNvSpPr>
            <p:nvPr/>
          </p:nvSpPr>
          <p:spPr bwMode="auto">
            <a:xfrm>
              <a:off x="1729" y="2818"/>
              <a:ext cx="114" cy="114"/>
            </a:xfrm>
            <a:prstGeom prst="ellipse">
              <a:avLst/>
            </a:prstGeom>
            <a:solidFill>
              <a:schemeClr val="bg1"/>
            </a:solidFill>
            <a:ln>
              <a:noFill/>
            </a:ln>
            <a:extLst>
              <a:ext uri="{91240B29-F687-4F45-9708-019B960494DF}">
                <a14:hiddenLine xmlns:a14="http://schemas.microsoft.com/office/drawing/2010/main" w="101600">
                  <a:solidFill>
                    <a:srgbClr val="000000"/>
                  </a:solidFill>
                  <a:round/>
                </a14:hiddenLine>
              </a:ext>
            </a:extLst>
          </p:spPr>
          <p:txBody>
            <a:bodyPr wrap="none" anchor="ctr"/>
            <a:lstStyle/>
            <a:p>
              <a:pPr algn="ctr"/>
              <a:endParaRPr lang="ko-KR" altLang="en-US" sz="1400">
                <a:latin typeface="微软雅黑" panose="020B0503020204020204" charset="-122"/>
                <a:ea typeface="微软雅黑" panose="020B0503020204020204" charset="-122"/>
              </a:endParaRPr>
            </a:p>
          </p:txBody>
        </p:sp>
      </p:grpSp>
      <p:sp>
        <p:nvSpPr>
          <p:cNvPr id="87" name="TextBox 57"/>
          <p:cNvSpPr txBox="1">
            <a:spLocks noChangeArrowheads="1"/>
          </p:cNvSpPr>
          <p:nvPr/>
        </p:nvSpPr>
        <p:spPr bwMode="auto">
          <a:xfrm>
            <a:off x="7927975" y="1314450"/>
            <a:ext cx="1923415"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charset="0"/>
                <a:ea typeface="宋体" panose="02010600030101010101" pitchFamily="2" charset="-122"/>
              </a:defRPr>
            </a:lvl1pPr>
            <a:lvl2pPr marL="742950" indent="-285750" eaLnBrk="0" hangingPunct="0">
              <a:defRPr>
                <a:solidFill>
                  <a:schemeClr val="tx1"/>
                </a:solidFill>
                <a:latin typeface="Calibri" panose="020F0502020204030204" charset="0"/>
                <a:ea typeface="宋体" panose="02010600030101010101" pitchFamily="2" charset="-122"/>
              </a:defRPr>
            </a:lvl2pPr>
            <a:lvl3pPr marL="1143000" indent="-228600" eaLnBrk="0" hangingPunct="0">
              <a:defRPr>
                <a:solidFill>
                  <a:schemeClr val="tx1"/>
                </a:solidFill>
                <a:latin typeface="Calibri" panose="020F0502020204030204" charset="0"/>
                <a:ea typeface="宋体" panose="02010600030101010101" pitchFamily="2" charset="-122"/>
              </a:defRPr>
            </a:lvl3pPr>
            <a:lvl4pPr marL="1600200" indent="-228600" eaLnBrk="0" hangingPunct="0">
              <a:defRPr>
                <a:solidFill>
                  <a:schemeClr val="tx1"/>
                </a:solidFill>
                <a:latin typeface="Calibri" panose="020F0502020204030204" charset="0"/>
                <a:ea typeface="宋体" panose="02010600030101010101" pitchFamily="2" charset="-122"/>
              </a:defRPr>
            </a:lvl4pPr>
            <a:lvl5pPr marL="2057400" indent="-228600" eaLnBrk="0" hangingPunct="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chemeClr val="bg1"/>
                </a:solidFill>
                <a:latin typeface="微软雅黑" panose="020B0503020204020204" charset="-122"/>
                <a:ea typeface="微软雅黑" panose="020B0503020204020204" charset="-122"/>
              </a:rPr>
              <a:t>(六)反馈调整阶段</a:t>
            </a:r>
          </a:p>
        </p:txBody>
      </p:sp>
      <p:sp>
        <p:nvSpPr>
          <p:cNvPr id="88" name="TextBox 57"/>
          <p:cNvSpPr txBox="1">
            <a:spLocks noChangeArrowheads="1"/>
          </p:cNvSpPr>
          <p:nvPr/>
        </p:nvSpPr>
        <p:spPr bwMode="auto">
          <a:xfrm>
            <a:off x="7927975" y="1651635"/>
            <a:ext cx="2169795" cy="1706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tabLst>
                <a:tab pos="101600" algn="l"/>
              </a:tabLst>
              <a:defRPr>
                <a:solidFill>
                  <a:schemeClr val="tx1"/>
                </a:solidFill>
                <a:latin typeface="Calibri" panose="020F0502020204030204" charset="0"/>
                <a:ea typeface="宋体" panose="02010600030101010101" pitchFamily="2" charset="-122"/>
              </a:defRPr>
            </a:lvl1pPr>
            <a:lvl2pPr marL="742950" indent="-285750" eaLnBrk="0" hangingPunct="0">
              <a:tabLst>
                <a:tab pos="101600" algn="l"/>
              </a:tabLst>
              <a:defRPr>
                <a:solidFill>
                  <a:schemeClr val="tx1"/>
                </a:solidFill>
                <a:latin typeface="Calibri" panose="020F0502020204030204" charset="0"/>
                <a:ea typeface="宋体" panose="02010600030101010101" pitchFamily="2" charset="-122"/>
              </a:defRPr>
            </a:lvl2pPr>
            <a:lvl3pPr marL="1143000" indent="-228600" eaLnBrk="0" hangingPunct="0">
              <a:tabLst>
                <a:tab pos="101600" algn="l"/>
              </a:tabLst>
              <a:defRPr>
                <a:solidFill>
                  <a:schemeClr val="tx1"/>
                </a:solidFill>
                <a:latin typeface="Calibri" panose="020F0502020204030204" charset="0"/>
                <a:ea typeface="宋体" panose="02010600030101010101" pitchFamily="2" charset="-122"/>
              </a:defRPr>
            </a:lvl3pPr>
            <a:lvl4pPr marL="1600200" indent="-228600" eaLnBrk="0" hangingPunct="0">
              <a:tabLst>
                <a:tab pos="101600" algn="l"/>
              </a:tabLst>
              <a:defRPr>
                <a:solidFill>
                  <a:schemeClr val="tx1"/>
                </a:solidFill>
                <a:latin typeface="Calibri" panose="020F0502020204030204" charset="0"/>
                <a:ea typeface="宋体" panose="02010600030101010101" pitchFamily="2" charset="-122"/>
              </a:defRPr>
            </a:lvl4pPr>
            <a:lvl5pPr marL="2057400" indent="-228600" eaLnBrk="0" hangingPunct="0">
              <a:tabLst>
                <a:tab pos="101600" algn="l"/>
              </a:tabLst>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tabLst>
                <a:tab pos="101600" algn="l"/>
              </a:tabLst>
              <a:defRPr>
                <a:solidFill>
                  <a:schemeClr val="tx1"/>
                </a:solidFill>
                <a:latin typeface="Calibri" panose="020F0502020204030204" charset="0"/>
                <a:ea typeface="宋体" panose="02010600030101010101" pitchFamily="2" charset="-122"/>
              </a:defRPr>
            </a:lvl9pPr>
          </a:lstStyle>
          <a:p>
            <a:pPr fontAlgn="auto">
              <a:lnSpc>
                <a:spcPct val="150000"/>
              </a:lnSpc>
              <a:spcBef>
                <a:spcPts val="0"/>
              </a:spcBef>
              <a:spcAft>
                <a:spcPts val="0"/>
              </a:spcAft>
            </a:pPr>
            <a:r>
              <a:rPr lang="zh-CN" altLang="en-US" sz="1400" b="1" dirty="0">
                <a:solidFill>
                  <a:schemeClr val="bg1"/>
                </a:solidFill>
                <a:latin typeface="微软雅黑" panose="020B0503020204020204" charset="-122"/>
                <a:ea typeface="微软雅黑" panose="020B0503020204020204" charset="-122"/>
              </a:rPr>
              <a:t>组织的经营活动不断变化,会直接或间接地引起组织分工协作体制的相应调整,由此可能产生新的任务,部分原有职务消失。</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to="" calcmode="lin" valueType="num">
                                      <p:cBhvr>
                                        <p:cTn id="7" dur="1" fill="hold"/>
                                        <p:tgtEl>
                                          <p:spTgt spid="2"/>
                                        </p:tgtEl>
                                      </p:cBhvr>
                                    </p:anim>
                                  </p:childTnLst>
                                </p:cTn>
                              </p:par>
                            </p:childTnLst>
                          </p:cTn>
                        </p:par>
                        <p:par>
                          <p:cTn id="8" fill="hold">
                            <p:stCondLst>
                              <p:cond delay="0"/>
                            </p:stCondLst>
                            <p:childTnLst>
                              <p:par>
                                <p:cTn id="9" presetID="22" presetClass="entr" presetSubtype="8"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1000"/>
                                        <p:tgtEl>
                                          <p:spTgt spid="46"/>
                                        </p:tgtEl>
                                      </p:cBhvr>
                                    </p:animEffect>
                                  </p:childTnLst>
                                </p:cTn>
                              </p:par>
                            </p:childTnLst>
                          </p:cTn>
                        </p:par>
                        <p:par>
                          <p:cTn id="12" fill="hold">
                            <p:stCondLst>
                              <p:cond delay="1000"/>
                            </p:stCondLst>
                            <p:childTnLst>
                              <p:par>
                                <p:cTn id="13" presetID="23" presetClass="entr" presetSubtype="32"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p:cTn id="15" dur="250" fill="hold"/>
                                        <p:tgtEl>
                                          <p:spTgt spid="58"/>
                                        </p:tgtEl>
                                        <p:attrNameLst>
                                          <p:attrName>ppt_w</p:attrName>
                                        </p:attrNameLst>
                                      </p:cBhvr>
                                      <p:tavLst>
                                        <p:tav tm="0">
                                          <p:val>
                                            <p:strVal val="4*#ppt_w"/>
                                          </p:val>
                                        </p:tav>
                                        <p:tav tm="100000">
                                          <p:val>
                                            <p:strVal val="#ppt_w"/>
                                          </p:val>
                                        </p:tav>
                                      </p:tavLst>
                                    </p:anim>
                                    <p:anim calcmode="lin" valueType="num">
                                      <p:cBhvr>
                                        <p:cTn id="16" dur="250" fill="hold"/>
                                        <p:tgtEl>
                                          <p:spTgt spid="58"/>
                                        </p:tgtEl>
                                        <p:attrNameLst>
                                          <p:attrName>ppt_h</p:attrName>
                                        </p:attrNameLst>
                                      </p:cBhvr>
                                      <p:tavLst>
                                        <p:tav tm="0">
                                          <p:val>
                                            <p:strVal val="4*#ppt_h"/>
                                          </p:val>
                                        </p:tav>
                                        <p:tav tm="100000">
                                          <p:val>
                                            <p:strVal val="#ppt_h"/>
                                          </p:val>
                                        </p:tav>
                                      </p:tavLst>
                                    </p:anim>
                                  </p:childTnLst>
                                </p:cTn>
                              </p:par>
                              <p:par>
                                <p:cTn id="17" presetID="23" presetClass="entr" presetSubtype="32" fill="hold" nodeType="withEffect">
                                  <p:stCondLst>
                                    <p:cond delay="250"/>
                                  </p:stCondLst>
                                  <p:childTnLst>
                                    <p:set>
                                      <p:cBhvr>
                                        <p:cTn id="18" dur="1" fill="hold">
                                          <p:stCondLst>
                                            <p:cond delay="0"/>
                                          </p:stCondLst>
                                        </p:cTn>
                                        <p:tgtEl>
                                          <p:spTgt spid="49"/>
                                        </p:tgtEl>
                                        <p:attrNameLst>
                                          <p:attrName>style.visibility</p:attrName>
                                        </p:attrNameLst>
                                      </p:cBhvr>
                                      <p:to>
                                        <p:strVal val="visible"/>
                                      </p:to>
                                    </p:set>
                                    <p:anim calcmode="lin" valueType="num">
                                      <p:cBhvr>
                                        <p:cTn id="19" dur="250" fill="hold"/>
                                        <p:tgtEl>
                                          <p:spTgt spid="49"/>
                                        </p:tgtEl>
                                        <p:attrNameLst>
                                          <p:attrName>ppt_w</p:attrName>
                                        </p:attrNameLst>
                                      </p:cBhvr>
                                      <p:tavLst>
                                        <p:tav tm="0">
                                          <p:val>
                                            <p:strVal val="4*#ppt_w"/>
                                          </p:val>
                                        </p:tav>
                                        <p:tav tm="100000">
                                          <p:val>
                                            <p:strVal val="#ppt_w"/>
                                          </p:val>
                                        </p:tav>
                                      </p:tavLst>
                                    </p:anim>
                                    <p:anim calcmode="lin" valueType="num">
                                      <p:cBhvr>
                                        <p:cTn id="20" dur="250" fill="hold"/>
                                        <p:tgtEl>
                                          <p:spTgt spid="49"/>
                                        </p:tgtEl>
                                        <p:attrNameLst>
                                          <p:attrName>ppt_h</p:attrName>
                                        </p:attrNameLst>
                                      </p:cBhvr>
                                      <p:tavLst>
                                        <p:tav tm="0">
                                          <p:val>
                                            <p:strVal val="4*#ppt_h"/>
                                          </p:val>
                                        </p:tav>
                                        <p:tav tm="100000">
                                          <p:val>
                                            <p:strVal val="#ppt_h"/>
                                          </p:val>
                                        </p:tav>
                                      </p:tavLst>
                                    </p:anim>
                                  </p:childTnLst>
                                </p:cTn>
                              </p:par>
                              <p:par>
                                <p:cTn id="21" presetID="23" presetClass="entr" presetSubtype="32" fill="hold" nodeType="withEffect">
                                  <p:stCondLst>
                                    <p:cond delay="500"/>
                                  </p:stCondLst>
                                  <p:childTnLst>
                                    <p:set>
                                      <p:cBhvr>
                                        <p:cTn id="22" dur="1" fill="hold">
                                          <p:stCondLst>
                                            <p:cond delay="0"/>
                                          </p:stCondLst>
                                        </p:cTn>
                                        <p:tgtEl>
                                          <p:spTgt spid="65"/>
                                        </p:tgtEl>
                                        <p:attrNameLst>
                                          <p:attrName>style.visibility</p:attrName>
                                        </p:attrNameLst>
                                      </p:cBhvr>
                                      <p:to>
                                        <p:strVal val="visible"/>
                                      </p:to>
                                    </p:set>
                                    <p:anim calcmode="lin" valueType="num">
                                      <p:cBhvr>
                                        <p:cTn id="23" dur="250" fill="hold"/>
                                        <p:tgtEl>
                                          <p:spTgt spid="65"/>
                                        </p:tgtEl>
                                        <p:attrNameLst>
                                          <p:attrName>ppt_w</p:attrName>
                                        </p:attrNameLst>
                                      </p:cBhvr>
                                      <p:tavLst>
                                        <p:tav tm="0">
                                          <p:val>
                                            <p:strVal val="4*#ppt_w"/>
                                          </p:val>
                                        </p:tav>
                                        <p:tav tm="100000">
                                          <p:val>
                                            <p:strVal val="#ppt_w"/>
                                          </p:val>
                                        </p:tav>
                                      </p:tavLst>
                                    </p:anim>
                                    <p:anim calcmode="lin" valueType="num">
                                      <p:cBhvr>
                                        <p:cTn id="24" dur="250" fill="hold"/>
                                        <p:tgtEl>
                                          <p:spTgt spid="65"/>
                                        </p:tgtEl>
                                        <p:attrNameLst>
                                          <p:attrName>ppt_h</p:attrName>
                                        </p:attrNameLst>
                                      </p:cBhvr>
                                      <p:tavLst>
                                        <p:tav tm="0">
                                          <p:val>
                                            <p:strVal val="4*#ppt_h"/>
                                          </p:val>
                                        </p:tav>
                                        <p:tav tm="100000">
                                          <p:val>
                                            <p:strVal val="#ppt_h"/>
                                          </p:val>
                                        </p:tav>
                                      </p:tavLst>
                                    </p:anim>
                                  </p:childTnLst>
                                </p:cTn>
                              </p:par>
                              <p:par>
                                <p:cTn id="25" presetID="23" presetClass="entr" presetSubtype="32" fill="hold" nodeType="withEffect">
                                  <p:stCondLst>
                                    <p:cond delay="750"/>
                                  </p:stCondLst>
                                  <p:childTnLst>
                                    <p:set>
                                      <p:cBhvr>
                                        <p:cTn id="26" dur="1" fill="hold">
                                          <p:stCondLst>
                                            <p:cond delay="0"/>
                                          </p:stCondLst>
                                        </p:cTn>
                                        <p:tgtEl>
                                          <p:spTgt spid="72"/>
                                        </p:tgtEl>
                                        <p:attrNameLst>
                                          <p:attrName>style.visibility</p:attrName>
                                        </p:attrNameLst>
                                      </p:cBhvr>
                                      <p:to>
                                        <p:strVal val="visible"/>
                                      </p:to>
                                    </p:set>
                                    <p:anim calcmode="lin" valueType="num">
                                      <p:cBhvr>
                                        <p:cTn id="27" dur="250" fill="hold"/>
                                        <p:tgtEl>
                                          <p:spTgt spid="72"/>
                                        </p:tgtEl>
                                        <p:attrNameLst>
                                          <p:attrName>ppt_w</p:attrName>
                                        </p:attrNameLst>
                                      </p:cBhvr>
                                      <p:tavLst>
                                        <p:tav tm="0">
                                          <p:val>
                                            <p:strVal val="4*#ppt_w"/>
                                          </p:val>
                                        </p:tav>
                                        <p:tav tm="100000">
                                          <p:val>
                                            <p:strVal val="#ppt_w"/>
                                          </p:val>
                                        </p:tav>
                                      </p:tavLst>
                                    </p:anim>
                                    <p:anim calcmode="lin" valueType="num">
                                      <p:cBhvr>
                                        <p:cTn id="28" dur="250" fill="hold"/>
                                        <p:tgtEl>
                                          <p:spTgt spid="72"/>
                                        </p:tgtEl>
                                        <p:attrNameLst>
                                          <p:attrName>ppt_h</p:attrName>
                                        </p:attrNameLst>
                                      </p:cBhvr>
                                      <p:tavLst>
                                        <p:tav tm="0">
                                          <p:val>
                                            <p:strVal val="4*#ppt_h"/>
                                          </p:val>
                                        </p:tav>
                                        <p:tav tm="100000">
                                          <p:val>
                                            <p:strVal val="#ppt_h"/>
                                          </p:val>
                                        </p:tav>
                                      </p:tavLst>
                                    </p:anim>
                                  </p:childTnLst>
                                </p:cTn>
                              </p:par>
                              <p:par>
                                <p:cTn id="29" presetID="23" presetClass="entr" presetSubtype="32" fill="hold" nodeType="withEffect">
                                  <p:stCondLst>
                                    <p:cond delay="1000"/>
                                  </p:stCondLst>
                                  <p:childTnLst>
                                    <p:set>
                                      <p:cBhvr>
                                        <p:cTn id="30" dur="1" fill="hold">
                                          <p:stCondLst>
                                            <p:cond delay="0"/>
                                          </p:stCondLst>
                                        </p:cTn>
                                        <p:tgtEl>
                                          <p:spTgt spid="77"/>
                                        </p:tgtEl>
                                        <p:attrNameLst>
                                          <p:attrName>style.visibility</p:attrName>
                                        </p:attrNameLst>
                                      </p:cBhvr>
                                      <p:to>
                                        <p:strVal val="visible"/>
                                      </p:to>
                                    </p:set>
                                    <p:anim calcmode="lin" valueType="num">
                                      <p:cBhvr>
                                        <p:cTn id="31" dur="250" fill="hold"/>
                                        <p:tgtEl>
                                          <p:spTgt spid="77"/>
                                        </p:tgtEl>
                                        <p:attrNameLst>
                                          <p:attrName>ppt_w</p:attrName>
                                        </p:attrNameLst>
                                      </p:cBhvr>
                                      <p:tavLst>
                                        <p:tav tm="0">
                                          <p:val>
                                            <p:strVal val="4*#ppt_w"/>
                                          </p:val>
                                        </p:tav>
                                        <p:tav tm="100000">
                                          <p:val>
                                            <p:strVal val="#ppt_w"/>
                                          </p:val>
                                        </p:tav>
                                      </p:tavLst>
                                    </p:anim>
                                    <p:anim calcmode="lin" valueType="num">
                                      <p:cBhvr>
                                        <p:cTn id="32" dur="250" fill="hold"/>
                                        <p:tgtEl>
                                          <p:spTgt spid="77"/>
                                        </p:tgtEl>
                                        <p:attrNameLst>
                                          <p:attrName>ppt_h</p:attrName>
                                        </p:attrNameLst>
                                      </p:cBhvr>
                                      <p:tavLst>
                                        <p:tav tm="0">
                                          <p:val>
                                            <p:strVal val="4*#ppt_h"/>
                                          </p:val>
                                        </p:tav>
                                        <p:tav tm="100000">
                                          <p:val>
                                            <p:strVal val="#ppt_h"/>
                                          </p:val>
                                        </p:tav>
                                      </p:tavLst>
                                    </p:anim>
                                  </p:childTnLst>
                                </p:cTn>
                              </p:par>
                              <p:par>
                                <p:cTn id="33" presetID="23" presetClass="entr" presetSubtype="32" fill="hold" nodeType="withEffect">
                                  <p:stCondLst>
                                    <p:cond delay="1250"/>
                                  </p:stCondLst>
                                  <p:childTnLst>
                                    <p:set>
                                      <p:cBhvr>
                                        <p:cTn id="34" dur="1" fill="hold">
                                          <p:stCondLst>
                                            <p:cond delay="0"/>
                                          </p:stCondLst>
                                        </p:cTn>
                                        <p:tgtEl>
                                          <p:spTgt spid="84"/>
                                        </p:tgtEl>
                                        <p:attrNameLst>
                                          <p:attrName>style.visibility</p:attrName>
                                        </p:attrNameLst>
                                      </p:cBhvr>
                                      <p:to>
                                        <p:strVal val="visible"/>
                                      </p:to>
                                    </p:set>
                                    <p:anim calcmode="lin" valueType="num">
                                      <p:cBhvr>
                                        <p:cTn id="35" dur="250" fill="hold"/>
                                        <p:tgtEl>
                                          <p:spTgt spid="84"/>
                                        </p:tgtEl>
                                        <p:attrNameLst>
                                          <p:attrName>ppt_w</p:attrName>
                                        </p:attrNameLst>
                                      </p:cBhvr>
                                      <p:tavLst>
                                        <p:tav tm="0">
                                          <p:val>
                                            <p:strVal val="4*#ppt_w"/>
                                          </p:val>
                                        </p:tav>
                                        <p:tav tm="100000">
                                          <p:val>
                                            <p:strVal val="#ppt_w"/>
                                          </p:val>
                                        </p:tav>
                                      </p:tavLst>
                                    </p:anim>
                                    <p:anim calcmode="lin" valueType="num">
                                      <p:cBhvr>
                                        <p:cTn id="36" dur="250" fill="hold"/>
                                        <p:tgtEl>
                                          <p:spTgt spid="84"/>
                                        </p:tgtEl>
                                        <p:attrNameLst>
                                          <p:attrName>ppt_h</p:attrName>
                                        </p:attrNameLst>
                                      </p:cBhvr>
                                      <p:tavLst>
                                        <p:tav tm="0">
                                          <p:val>
                                            <p:strVal val="4*#ppt_h"/>
                                          </p:val>
                                        </p:tav>
                                        <p:tav tm="100000">
                                          <p:val>
                                            <p:strVal val="#ppt_h"/>
                                          </p:val>
                                        </p:tav>
                                      </p:tavLst>
                                    </p:anim>
                                  </p:childTnLst>
                                </p:cTn>
                              </p:par>
                            </p:childTnLst>
                          </p:cTn>
                        </p:par>
                        <p:par>
                          <p:cTn id="37" fill="hold">
                            <p:stCondLst>
                              <p:cond delay="1500"/>
                            </p:stCondLst>
                            <p:childTnLst>
                              <p:par>
                                <p:cTn id="38" presetID="22" presetClass="entr" presetSubtype="1"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animEffect transition="in" filter="wipe(up)">
                                      <p:cBhvr>
                                        <p:cTn id="40" dur="500"/>
                                        <p:tgtEl>
                                          <p:spTgt spid="57"/>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wipe(up)">
                                      <p:cBhvr>
                                        <p:cTn id="43" dur="500"/>
                                        <p:tgtEl>
                                          <p:spTgt spid="64"/>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up)">
                                      <p:cBhvr>
                                        <p:cTn id="46" dur="500"/>
                                        <p:tgtEl>
                                          <p:spTgt spid="76"/>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down)">
                                      <p:cBhvr>
                                        <p:cTn id="49" dur="500"/>
                                        <p:tgtEl>
                                          <p:spTgt spid="4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down)">
                                      <p:cBhvr>
                                        <p:cTn id="52" dur="500"/>
                                        <p:tgtEl>
                                          <p:spTgt spid="71"/>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83"/>
                                        </p:tgtEl>
                                        <p:attrNameLst>
                                          <p:attrName>style.visibility</p:attrName>
                                        </p:attrNameLst>
                                      </p:cBhvr>
                                      <p:to>
                                        <p:strVal val="visible"/>
                                      </p:to>
                                    </p:set>
                                    <p:animEffect transition="in" filter="wipe(down)">
                                      <p:cBhvr>
                                        <p:cTn id="55" dur="500"/>
                                        <p:tgtEl>
                                          <p:spTgt spid="83"/>
                                        </p:tgtEl>
                                      </p:cBhvr>
                                    </p:animEffect>
                                  </p:childTnLst>
                                </p:cTn>
                              </p:par>
                            </p:childTnLst>
                          </p:cTn>
                        </p:par>
                        <p:par>
                          <p:cTn id="56" fill="hold">
                            <p:stCondLst>
                              <p:cond delay="2000"/>
                            </p:stCondLst>
                            <p:childTnLst>
                              <p:par>
                                <p:cTn id="57" presetID="21" presetClass="entr" presetSubtype="1" fill="hold" grpId="0" nodeType="after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wheel(1)">
                                      <p:cBhvr>
                                        <p:cTn id="59" dur="1000"/>
                                        <p:tgtEl>
                                          <p:spTgt spid="47"/>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68"/>
                                        </p:tgtEl>
                                        <p:attrNameLst>
                                          <p:attrName>style.visibility</p:attrName>
                                        </p:attrNameLst>
                                      </p:cBhvr>
                                      <p:to>
                                        <p:strVal val="visible"/>
                                      </p:to>
                                    </p:set>
                                    <p:animEffect transition="in" filter="wheel(1)">
                                      <p:cBhvr>
                                        <p:cTn id="62" dur="1000"/>
                                        <p:tgtEl>
                                          <p:spTgt spid="68"/>
                                        </p:tgtEl>
                                      </p:cBhvr>
                                    </p:animEffect>
                                  </p:childTnLst>
                                </p:cTn>
                              </p:par>
                              <p:par>
                                <p:cTn id="63" presetID="21" presetClass="entr" presetSubtype="1" fill="hold" grpId="0" nodeType="withEffect">
                                  <p:stCondLst>
                                    <p:cond delay="0"/>
                                  </p:stCondLst>
                                  <p:childTnLst>
                                    <p:set>
                                      <p:cBhvr>
                                        <p:cTn id="64" dur="1" fill="hold">
                                          <p:stCondLst>
                                            <p:cond delay="0"/>
                                          </p:stCondLst>
                                        </p:cTn>
                                        <p:tgtEl>
                                          <p:spTgt spid="82"/>
                                        </p:tgtEl>
                                        <p:attrNameLst>
                                          <p:attrName>style.visibility</p:attrName>
                                        </p:attrNameLst>
                                      </p:cBhvr>
                                      <p:to>
                                        <p:strVal val="visible"/>
                                      </p:to>
                                    </p:set>
                                    <p:animEffect transition="in" filter="wheel(1)">
                                      <p:cBhvr>
                                        <p:cTn id="65" dur="1000"/>
                                        <p:tgtEl>
                                          <p:spTgt spid="82"/>
                                        </p:tgtEl>
                                      </p:cBhvr>
                                    </p:animEffect>
                                  </p:childTnLst>
                                </p:cTn>
                              </p:par>
                              <p:par>
                                <p:cTn id="66" presetID="21" presetClass="entr" presetSubtype="1" fill="hold" grpId="0" nodeType="withEffect">
                                  <p:stCondLst>
                                    <p:cond delay="0"/>
                                  </p:stCondLst>
                                  <p:childTnLst>
                                    <p:set>
                                      <p:cBhvr>
                                        <p:cTn id="67" dur="1" fill="hold">
                                          <p:stCondLst>
                                            <p:cond delay="0"/>
                                          </p:stCondLst>
                                        </p:cTn>
                                        <p:tgtEl>
                                          <p:spTgt spid="54"/>
                                        </p:tgtEl>
                                        <p:attrNameLst>
                                          <p:attrName>style.visibility</p:attrName>
                                        </p:attrNameLst>
                                      </p:cBhvr>
                                      <p:to>
                                        <p:strVal val="visible"/>
                                      </p:to>
                                    </p:set>
                                    <p:animEffect transition="in" filter="wheel(1)">
                                      <p:cBhvr>
                                        <p:cTn id="68" dur="1000"/>
                                        <p:tgtEl>
                                          <p:spTgt spid="54"/>
                                        </p:tgtEl>
                                      </p:cBhvr>
                                    </p:animEffect>
                                  </p:childTnLst>
                                </p:cTn>
                              </p:par>
                              <p:par>
                                <p:cTn id="69" presetID="21" presetClass="entr" presetSubtype="1"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wheel(1)">
                                      <p:cBhvr>
                                        <p:cTn id="71" dur="1000"/>
                                        <p:tgtEl>
                                          <p:spTgt spid="61"/>
                                        </p:tgtEl>
                                      </p:cBhvr>
                                    </p:animEffect>
                                  </p:childTnLst>
                                </p:cTn>
                              </p:par>
                              <p:par>
                                <p:cTn id="72" presetID="21" presetClass="entr" presetSubtype="1"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wheel(1)">
                                      <p:cBhvr>
                                        <p:cTn id="74" dur="1000"/>
                                        <p:tgtEl>
                                          <p:spTgt spid="75"/>
                                        </p:tgtEl>
                                      </p:cBhvr>
                                    </p:animEffect>
                                  </p:childTnLst>
                                </p:cTn>
                              </p:par>
                            </p:childTnLst>
                          </p:cTn>
                        </p:par>
                        <p:par>
                          <p:cTn id="75" fill="hold">
                            <p:stCondLst>
                              <p:cond delay="3000"/>
                            </p:stCondLst>
                            <p:childTnLst>
                              <p:par>
                                <p:cTn id="76" presetID="42" presetClass="entr" presetSubtype="0" fill="hold" grpId="0" nodeType="after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fade">
                                      <p:cBhvr>
                                        <p:cTn id="78" dur="500"/>
                                        <p:tgtEl>
                                          <p:spTgt spid="52"/>
                                        </p:tgtEl>
                                      </p:cBhvr>
                                    </p:animEffect>
                                    <p:anim calcmode="lin" valueType="num">
                                      <p:cBhvr>
                                        <p:cTn id="79" dur="500" fill="hold"/>
                                        <p:tgtEl>
                                          <p:spTgt spid="52"/>
                                        </p:tgtEl>
                                        <p:attrNameLst>
                                          <p:attrName>ppt_x</p:attrName>
                                        </p:attrNameLst>
                                      </p:cBhvr>
                                      <p:tavLst>
                                        <p:tav tm="0">
                                          <p:val>
                                            <p:strVal val="#ppt_x"/>
                                          </p:val>
                                        </p:tav>
                                        <p:tav tm="100000">
                                          <p:val>
                                            <p:strVal val="#ppt_x"/>
                                          </p:val>
                                        </p:tav>
                                      </p:tavLst>
                                    </p:anim>
                                    <p:anim calcmode="lin" valueType="num">
                                      <p:cBhvr>
                                        <p:cTn id="80" dur="500" fill="hold"/>
                                        <p:tgtEl>
                                          <p:spTgt spid="52"/>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Effect transition="in" filter="fade">
                                      <p:cBhvr>
                                        <p:cTn id="83" dur="500"/>
                                        <p:tgtEl>
                                          <p:spTgt spid="53"/>
                                        </p:tgtEl>
                                      </p:cBhvr>
                                    </p:animEffect>
                                    <p:anim calcmode="lin" valueType="num">
                                      <p:cBhvr>
                                        <p:cTn id="84" dur="500" fill="hold"/>
                                        <p:tgtEl>
                                          <p:spTgt spid="53"/>
                                        </p:tgtEl>
                                        <p:attrNameLst>
                                          <p:attrName>ppt_x</p:attrName>
                                        </p:attrNameLst>
                                      </p:cBhvr>
                                      <p:tavLst>
                                        <p:tav tm="0">
                                          <p:val>
                                            <p:strVal val="#ppt_x"/>
                                          </p:val>
                                        </p:tav>
                                        <p:tav tm="100000">
                                          <p:val>
                                            <p:strVal val="#ppt_x"/>
                                          </p:val>
                                        </p:tav>
                                      </p:tavLst>
                                    </p:anim>
                                    <p:anim calcmode="lin" valueType="num">
                                      <p:cBhvr>
                                        <p:cTn id="85" dur="500" fill="hold"/>
                                        <p:tgtEl>
                                          <p:spTgt spid="53"/>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69"/>
                                        </p:tgtEl>
                                        <p:attrNameLst>
                                          <p:attrName>style.visibility</p:attrName>
                                        </p:attrNameLst>
                                      </p:cBhvr>
                                      <p:to>
                                        <p:strVal val="visible"/>
                                      </p:to>
                                    </p:set>
                                    <p:animEffect transition="in" filter="fade">
                                      <p:cBhvr>
                                        <p:cTn id="88" dur="500"/>
                                        <p:tgtEl>
                                          <p:spTgt spid="69"/>
                                        </p:tgtEl>
                                      </p:cBhvr>
                                    </p:animEffect>
                                    <p:anim calcmode="lin" valueType="num">
                                      <p:cBhvr>
                                        <p:cTn id="89" dur="500" fill="hold"/>
                                        <p:tgtEl>
                                          <p:spTgt spid="69"/>
                                        </p:tgtEl>
                                        <p:attrNameLst>
                                          <p:attrName>ppt_x</p:attrName>
                                        </p:attrNameLst>
                                      </p:cBhvr>
                                      <p:tavLst>
                                        <p:tav tm="0">
                                          <p:val>
                                            <p:strVal val="#ppt_x"/>
                                          </p:val>
                                        </p:tav>
                                        <p:tav tm="100000">
                                          <p:val>
                                            <p:strVal val="#ppt_x"/>
                                          </p:val>
                                        </p:tav>
                                      </p:tavLst>
                                    </p:anim>
                                    <p:anim calcmode="lin" valueType="num">
                                      <p:cBhvr>
                                        <p:cTn id="90" dur="500" fill="hold"/>
                                        <p:tgtEl>
                                          <p:spTgt spid="69"/>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anim calcmode="lin" valueType="num">
                                      <p:cBhvr>
                                        <p:cTn id="94" dur="500" fill="hold"/>
                                        <p:tgtEl>
                                          <p:spTgt spid="70"/>
                                        </p:tgtEl>
                                        <p:attrNameLst>
                                          <p:attrName>ppt_x</p:attrName>
                                        </p:attrNameLst>
                                      </p:cBhvr>
                                      <p:tavLst>
                                        <p:tav tm="0">
                                          <p:val>
                                            <p:strVal val="#ppt_x"/>
                                          </p:val>
                                        </p:tav>
                                        <p:tav tm="100000">
                                          <p:val>
                                            <p:strVal val="#ppt_x"/>
                                          </p:val>
                                        </p:tav>
                                      </p:tavLst>
                                    </p:anim>
                                    <p:anim calcmode="lin" valueType="num">
                                      <p:cBhvr>
                                        <p:cTn id="95" dur="500" fill="hold"/>
                                        <p:tgtEl>
                                          <p:spTgt spid="70"/>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87"/>
                                        </p:tgtEl>
                                        <p:attrNameLst>
                                          <p:attrName>style.visibility</p:attrName>
                                        </p:attrNameLst>
                                      </p:cBhvr>
                                      <p:to>
                                        <p:strVal val="visible"/>
                                      </p:to>
                                    </p:set>
                                    <p:animEffect transition="in" filter="fade">
                                      <p:cBhvr>
                                        <p:cTn id="98" dur="500"/>
                                        <p:tgtEl>
                                          <p:spTgt spid="87"/>
                                        </p:tgtEl>
                                      </p:cBhvr>
                                    </p:animEffect>
                                    <p:anim calcmode="lin" valueType="num">
                                      <p:cBhvr>
                                        <p:cTn id="99" dur="500" fill="hold"/>
                                        <p:tgtEl>
                                          <p:spTgt spid="87"/>
                                        </p:tgtEl>
                                        <p:attrNameLst>
                                          <p:attrName>ppt_x</p:attrName>
                                        </p:attrNameLst>
                                      </p:cBhvr>
                                      <p:tavLst>
                                        <p:tav tm="0">
                                          <p:val>
                                            <p:strVal val="#ppt_x"/>
                                          </p:val>
                                        </p:tav>
                                        <p:tav tm="100000">
                                          <p:val>
                                            <p:strVal val="#ppt_x"/>
                                          </p:val>
                                        </p:tav>
                                      </p:tavLst>
                                    </p:anim>
                                    <p:anim calcmode="lin" valueType="num">
                                      <p:cBhvr>
                                        <p:cTn id="100" dur="500" fill="hold"/>
                                        <p:tgtEl>
                                          <p:spTgt spid="87"/>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88"/>
                                        </p:tgtEl>
                                        <p:attrNameLst>
                                          <p:attrName>style.visibility</p:attrName>
                                        </p:attrNameLst>
                                      </p:cBhvr>
                                      <p:to>
                                        <p:strVal val="visible"/>
                                      </p:to>
                                    </p:set>
                                    <p:animEffect transition="in" filter="fade">
                                      <p:cBhvr>
                                        <p:cTn id="103" dur="500"/>
                                        <p:tgtEl>
                                          <p:spTgt spid="88"/>
                                        </p:tgtEl>
                                      </p:cBhvr>
                                    </p:animEffect>
                                    <p:anim calcmode="lin" valueType="num">
                                      <p:cBhvr>
                                        <p:cTn id="104" dur="500" fill="hold"/>
                                        <p:tgtEl>
                                          <p:spTgt spid="88"/>
                                        </p:tgtEl>
                                        <p:attrNameLst>
                                          <p:attrName>ppt_x</p:attrName>
                                        </p:attrNameLst>
                                      </p:cBhvr>
                                      <p:tavLst>
                                        <p:tav tm="0">
                                          <p:val>
                                            <p:strVal val="#ppt_x"/>
                                          </p:val>
                                        </p:tav>
                                        <p:tav tm="100000">
                                          <p:val>
                                            <p:strVal val="#ppt_x"/>
                                          </p:val>
                                        </p:tav>
                                      </p:tavLst>
                                    </p:anim>
                                    <p:anim calcmode="lin" valueType="num">
                                      <p:cBhvr>
                                        <p:cTn id="105" dur="500" fill="hold"/>
                                        <p:tgtEl>
                                          <p:spTgt spid="88"/>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55"/>
                                        </p:tgtEl>
                                        <p:attrNameLst>
                                          <p:attrName>style.visibility</p:attrName>
                                        </p:attrNameLst>
                                      </p:cBhvr>
                                      <p:to>
                                        <p:strVal val="visible"/>
                                      </p:to>
                                    </p:set>
                                    <p:animEffect transition="in" filter="fade">
                                      <p:cBhvr>
                                        <p:cTn id="108" dur="500"/>
                                        <p:tgtEl>
                                          <p:spTgt spid="55"/>
                                        </p:tgtEl>
                                      </p:cBhvr>
                                    </p:animEffect>
                                    <p:anim calcmode="lin" valueType="num">
                                      <p:cBhvr>
                                        <p:cTn id="109" dur="500" fill="hold"/>
                                        <p:tgtEl>
                                          <p:spTgt spid="55"/>
                                        </p:tgtEl>
                                        <p:attrNameLst>
                                          <p:attrName>ppt_x</p:attrName>
                                        </p:attrNameLst>
                                      </p:cBhvr>
                                      <p:tavLst>
                                        <p:tav tm="0">
                                          <p:val>
                                            <p:strVal val="#ppt_x"/>
                                          </p:val>
                                        </p:tav>
                                        <p:tav tm="100000">
                                          <p:val>
                                            <p:strVal val="#ppt_x"/>
                                          </p:val>
                                        </p:tav>
                                      </p:tavLst>
                                    </p:anim>
                                    <p:anim calcmode="lin" valueType="num">
                                      <p:cBhvr>
                                        <p:cTn id="110" dur="500" fill="hold"/>
                                        <p:tgtEl>
                                          <p:spTgt spid="55"/>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56"/>
                                        </p:tgtEl>
                                        <p:attrNameLst>
                                          <p:attrName>style.visibility</p:attrName>
                                        </p:attrNameLst>
                                      </p:cBhvr>
                                      <p:to>
                                        <p:strVal val="visible"/>
                                      </p:to>
                                    </p:set>
                                    <p:animEffect transition="in" filter="fade">
                                      <p:cBhvr>
                                        <p:cTn id="113" dur="500"/>
                                        <p:tgtEl>
                                          <p:spTgt spid="56"/>
                                        </p:tgtEl>
                                      </p:cBhvr>
                                    </p:animEffect>
                                    <p:anim calcmode="lin" valueType="num">
                                      <p:cBhvr>
                                        <p:cTn id="114" dur="500" fill="hold"/>
                                        <p:tgtEl>
                                          <p:spTgt spid="56"/>
                                        </p:tgtEl>
                                        <p:attrNameLst>
                                          <p:attrName>ppt_x</p:attrName>
                                        </p:attrNameLst>
                                      </p:cBhvr>
                                      <p:tavLst>
                                        <p:tav tm="0">
                                          <p:val>
                                            <p:strVal val="#ppt_x"/>
                                          </p:val>
                                        </p:tav>
                                        <p:tav tm="100000">
                                          <p:val>
                                            <p:strVal val="#ppt_x"/>
                                          </p:val>
                                        </p:tav>
                                      </p:tavLst>
                                    </p:anim>
                                    <p:anim calcmode="lin" valueType="num">
                                      <p:cBhvr>
                                        <p:cTn id="115" dur="500" fill="hold"/>
                                        <p:tgtEl>
                                          <p:spTgt spid="56"/>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62"/>
                                        </p:tgtEl>
                                        <p:attrNameLst>
                                          <p:attrName>style.visibility</p:attrName>
                                        </p:attrNameLst>
                                      </p:cBhvr>
                                      <p:to>
                                        <p:strVal val="visible"/>
                                      </p:to>
                                    </p:set>
                                    <p:animEffect transition="in" filter="fade">
                                      <p:cBhvr>
                                        <p:cTn id="118" dur="500"/>
                                        <p:tgtEl>
                                          <p:spTgt spid="62"/>
                                        </p:tgtEl>
                                      </p:cBhvr>
                                    </p:animEffect>
                                    <p:anim calcmode="lin" valueType="num">
                                      <p:cBhvr>
                                        <p:cTn id="119" dur="500" fill="hold"/>
                                        <p:tgtEl>
                                          <p:spTgt spid="62"/>
                                        </p:tgtEl>
                                        <p:attrNameLst>
                                          <p:attrName>ppt_x</p:attrName>
                                        </p:attrNameLst>
                                      </p:cBhvr>
                                      <p:tavLst>
                                        <p:tav tm="0">
                                          <p:val>
                                            <p:strVal val="#ppt_x"/>
                                          </p:val>
                                        </p:tav>
                                        <p:tav tm="100000">
                                          <p:val>
                                            <p:strVal val="#ppt_x"/>
                                          </p:val>
                                        </p:tav>
                                      </p:tavLst>
                                    </p:anim>
                                    <p:anim calcmode="lin" valueType="num">
                                      <p:cBhvr>
                                        <p:cTn id="120" dur="500" fill="hold"/>
                                        <p:tgtEl>
                                          <p:spTgt spid="62"/>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63"/>
                                        </p:tgtEl>
                                        <p:attrNameLst>
                                          <p:attrName>style.visibility</p:attrName>
                                        </p:attrNameLst>
                                      </p:cBhvr>
                                      <p:to>
                                        <p:strVal val="visible"/>
                                      </p:to>
                                    </p:set>
                                    <p:animEffect transition="in" filter="fade">
                                      <p:cBhvr>
                                        <p:cTn id="123" dur="500"/>
                                        <p:tgtEl>
                                          <p:spTgt spid="63"/>
                                        </p:tgtEl>
                                      </p:cBhvr>
                                    </p:animEffect>
                                    <p:anim calcmode="lin" valueType="num">
                                      <p:cBhvr>
                                        <p:cTn id="124" dur="500" fill="hold"/>
                                        <p:tgtEl>
                                          <p:spTgt spid="63"/>
                                        </p:tgtEl>
                                        <p:attrNameLst>
                                          <p:attrName>ppt_x</p:attrName>
                                        </p:attrNameLst>
                                      </p:cBhvr>
                                      <p:tavLst>
                                        <p:tav tm="0">
                                          <p:val>
                                            <p:strVal val="#ppt_x"/>
                                          </p:val>
                                        </p:tav>
                                        <p:tav tm="100000">
                                          <p:val>
                                            <p:strVal val="#ppt_x"/>
                                          </p:val>
                                        </p:tav>
                                      </p:tavLst>
                                    </p:anim>
                                    <p:anim calcmode="lin" valueType="num">
                                      <p:cBhvr>
                                        <p:cTn id="125" dur="500" fill="hold"/>
                                        <p:tgtEl>
                                          <p:spTgt spid="63"/>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80"/>
                                        </p:tgtEl>
                                        <p:attrNameLst>
                                          <p:attrName>style.visibility</p:attrName>
                                        </p:attrNameLst>
                                      </p:cBhvr>
                                      <p:to>
                                        <p:strVal val="visible"/>
                                      </p:to>
                                    </p:set>
                                    <p:animEffect transition="in" filter="fade">
                                      <p:cBhvr>
                                        <p:cTn id="128" dur="500"/>
                                        <p:tgtEl>
                                          <p:spTgt spid="80"/>
                                        </p:tgtEl>
                                      </p:cBhvr>
                                    </p:animEffect>
                                    <p:anim calcmode="lin" valueType="num">
                                      <p:cBhvr>
                                        <p:cTn id="129" dur="500" fill="hold"/>
                                        <p:tgtEl>
                                          <p:spTgt spid="80"/>
                                        </p:tgtEl>
                                        <p:attrNameLst>
                                          <p:attrName>ppt_x</p:attrName>
                                        </p:attrNameLst>
                                      </p:cBhvr>
                                      <p:tavLst>
                                        <p:tav tm="0">
                                          <p:val>
                                            <p:strVal val="#ppt_x"/>
                                          </p:val>
                                        </p:tav>
                                        <p:tav tm="100000">
                                          <p:val>
                                            <p:strVal val="#ppt_x"/>
                                          </p:val>
                                        </p:tav>
                                      </p:tavLst>
                                    </p:anim>
                                    <p:anim calcmode="lin" valueType="num">
                                      <p:cBhvr>
                                        <p:cTn id="130" dur="500" fill="hold"/>
                                        <p:tgtEl>
                                          <p:spTgt spid="80"/>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1"/>
                                        </p:tgtEl>
                                        <p:attrNameLst>
                                          <p:attrName>style.visibility</p:attrName>
                                        </p:attrNameLst>
                                      </p:cBhvr>
                                      <p:to>
                                        <p:strVal val="visible"/>
                                      </p:to>
                                    </p:set>
                                    <p:animEffect transition="in" filter="fade">
                                      <p:cBhvr>
                                        <p:cTn id="133" dur="500"/>
                                        <p:tgtEl>
                                          <p:spTgt spid="81"/>
                                        </p:tgtEl>
                                      </p:cBhvr>
                                    </p:animEffect>
                                    <p:anim calcmode="lin" valueType="num">
                                      <p:cBhvr>
                                        <p:cTn id="134" dur="500" fill="hold"/>
                                        <p:tgtEl>
                                          <p:spTgt spid="81"/>
                                        </p:tgtEl>
                                        <p:attrNameLst>
                                          <p:attrName>ppt_x</p:attrName>
                                        </p:attrNameLst>
                                      </p:cBhvr>
                                      <p:tavLst>
                                        <p:tav tm="0">
                                          <p:val>
                                            <p:strVal val="#ppt_x"/>
                                          </p:val>
                                        </p:tav>
                                        <p:tav tm="100000">
                                          <p:val>
                                            <p:strVal val="#ppt_x"/>
                                          </p:val>
                                        </p:tav>
                                      </p:tavLst>
                                    </p:anim>
                                    <p:anim calcmode="lin" valueType="num">
                                      <p:cBhvr>
                                        <p:cTn id="135" dur="500" fill="hold"/>
                                        <p:tgtEl>
                                          <p:spTgt spid="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47" grpId="0" bldLvl="0" animBg="1"/>
      <p:bldP spid="48" grpId="0" bldLvl="0" animBg="1"/>
      <p:bldP spid="52" grpId="0"/>
      <p:bldP spid="53" grpId="0"/>
      <p:bldP spid="54" grpId="0" bldLvl="0" animBg="1"/>
      <p:bldP spid="55" grpId="0"/>
      <p:bldP spid="56" grpId="0"/>
      <p:bldP spid="57" grpId="0" bldLvl="0" animBg="1"/>
      <p:bldP spid="61" grpId="0" bldLvl="0" animBg="1"/>
      <p:bldP spid="62" grpId="0"/>
      <p:bldP spid="63" grpId="0"/>
      <p:bldP spid="64" grpId="0" bldLvl="0" animBg="1"/>
      <p:bldP spid="68" grpId="0" bldLvl="0" animBg="1"/>
      <p:bldP spid="69" grpId="0"/>
      <p:bldP spid="70" grpId="0"/>
      <p:bldP spid="71" grpId="0" bldLvl="0" animBg="1"/>
      <p:bldP spid="75" grpId="0" bldLvl="0" animBg="1"/>
      <p:bldP spid="76" grpId="0" bldLvl="0" animBg="1"/>
      <p:bldP spid="80" grpId="0"/>
      <p:bldP spid="81" grpId="0"/>
      <p:bldP spid="82" grpId="0" bldLvl="0" animBg="1"/>
      <p:bldP spid="83" grpId="0" bldLvl="0" animBg="1"/>
      <p:bldP spid="87" grpId="0"/>
      <p:bldP spid="8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工作分析的程序和方法</a:t>
            </a:r>
          </a:p>
        </p:txBody>
      </p:sp>
      <p:grpSp>
        <p:nvGrpSpPr>
          <p:cNvPr id="8" name="组合 7"/>
          <p:cNvGrpSpPr/>
          <p:nvPr/>
        </p:nvGrpSpPr>
        <p:grpSpPr>
          <a:xfrm>
            <a:off x="1119505" y="935990"/>
            <a:ext cx="10003832" cy="5392341"/>
            <a:chOff x="2269" y="1538"/>
            <a:chExt cx="14769" cy="9697"/>
          </a:xfrm>
        </p:grpSpPr>
        <p:sp>
          <p:nvSpPr>
            <p:cNvPr id="13" name="文本1"/>
            <p:cNvSpPr/>
            <p:nvPr/>
          </p:nvSpPr>
          <p:spPr bwMode="auto">
            <a:xfrm>
              <a:off x="3015" y="1575"/>
              <a:ext cx="14023" cy="1272"/>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a:r>
                <a:rPr lang="zh-CN" altLang="en-US" sz="1600" b="1">
                  <a:latin typeface="微软雅黑" panose="020B0503020204020204" charset="-122"/>
                  <a:ea typeface="微软雅黑" panose="020B0503020204020204" charset="-122"/>
                  <a:sym typeface="+mn-ea"/>
                </a:rPr>
                <a:t>工作分析的方法</a:t>
              </a:r>
              <a:endParaRPr lang="zh-CN" altLang="en-US" sz="1600" b="1" kern="0" dirty="0">
                <a:solidFill>
                  <a:srgbClr val="F9F9F9"/>
                </a:solidFill>
                <a:latin typeface="微软雅黑" panose="020B0503020204020204" charset="-122"/>
                <a:ea typeface="微软雅黑" panose="020B0503020204020204" charset="-122"/>
                <a:sym typeface="+mn-ea"/>
              </a:endParaRPr>
            </a:p>
          </p:txBody>
        </p:sp>
        <p:sp>
          <p:nvSpPr>
            <p:cNvPr id="14" name="深色1"/>
            <p:cNvSpPr>
              <a:spLocks noChangeArrowheads="1"/>
            </p:cNvSpPr>
            <p:nvPr/>
          </p:nvSpPr>
          <p:spPr bwMode="ltGray">
            <a:xfrm>
              <a:off x="2283" y="1538"/>
              <a:ext cx="1462" cy="1311"/>
            </a:xfrm>
            <a:prstGeom prst="homePlate">
              <a:avLst>
                <a:gd name="adj" fmla="val 25000"/>
              </a:avLst>
            </a:prstGeom>
            <a:solidFill>
              <a:schemeClr val="bg1">
                <a:lumMod val="65000"/>
              </a:schemeClr>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endParaRPr lang="zh-CN" altLang="zh-CN" sz="1600" kern="0">
                <a:solidFill>
                  <a:srgbClr val="F9F9F9"/>
                </a:solidFill>
                <a:latin typeface="微软雅黑" panose="020B0503020204020204" charset="-122"/>
                <a:ea typeface="微软雅黑" panose="020B0503020204020204" charset="-122"/>
              </a:endParaRPr>
            </a:p>
          </p:txBody>
        </p:sp>
        <p:sp>
          <p:nvSpPr>
            <p:cNvPr id="15" name="文本2"/>
            <p:cNvSpPr/>
            <p:nvPr/>
          </p:nvSpPr>
          <p:spPr bwMode="auto">
            <a:xfrm>
              <a:off x="5009" y="2849"/>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l">
                <a:lnSpc>
                  <a:spcPct val="100000"/>
                </a:lnSpc>
                <a:defRPr>
                  <a:latin typeface="Arial" panose="020B0604020202020204"/>
                  <a:ea typeface="Arial" panose="020B0604020202020204"/>
                  <a:cs typeface="Arial" panose="020B0604020202020204"/>
                  <a:sym typeface="Arial" panose="020B0604020202020204"/>
                </a:defRPr>
              </a:pPr>
              <a:r>
                <a:rPr altLang="zh-CN" sz="1600" dirty="0">
                  <a:latin typeface="微软雅黑" panose="020B0503020204020204" charset="-122"/>
                  <a:ea typeface="微软雅黑" panose="020B0503020204020204" charset="-122"/>
                  <a:cs typeface="微软雅黑" panose="020B0503020204020204" charset="-122"/>
                  <a:sym typeface="+mn-ea"/>
                </a:rPr>
                <a:t>是获取工作分析信息的最常用方法。问卷法又称间接调查法,也叫做自行分析法,通常被人们认为是最快捷而最省时间的方法。</a:t>
              </a:r>
            </a:p>
          </p:txBody>
        </p:sp>
        <p:sp>
          <p:nvSpPr>
            <p:cNvPr id="16" name="深色2"/>
            <p:cNvSpPr/>
            <p:nvPr/>
          </p:nvSpPr>
          <p:spPr bwMode="auto">
            <a:xfrm>
              <a:off x="2269" y="2845"/>
              <a:ext cx="2749" cy="1217"/>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altLang="zh-CN" sz="1600" b="1" dirty="0">
                  <a:solidFill>
                    <a:schemeClr val="bg1"/>
                  </a:solidFill>
                  <a:latin typeface="黑体" panose="02010609060101010101" charset="-122"/>
                  <a:ea typeface="黑体" panose="02010609060101010101" charset="-122"/>
                  <a:sym typeface="+mn-ea"/>
                </a:rPr>
                <a:t>问卷法</a:t>
              </a:r>
              <a:endParaRPr lang="en-US" altLang="zh-CN" sz="1600" b="1" kern="0" dirty="0">
                <a:solidFill>
                  <a:schemeClr val="bg1"/>
                </a:solidFill>
                <a:latin typeface="黑体" panose="02010609060101010101" charset="-122"/>
                <a:ea typeface="黑体" panose="02010609060101010101" charset="-122"/>
                <a:sym typeface="+mn-ea"/>
              </a:endParaRPr>
            </a:p>
          </p:txBody>
        </p:sp>
        <p:sp>
          <p:nvSpPr>
            <p:cNvPr id="17" name="文本3"/>
            <p:cNvSpPr/>
            <p:nvPr/>
          </p:nvSpPr>
          <p:spPr bwMode="auto">
            <a:xfrm>
              <a:off x="5009" y="4053"/>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lang="zh-CN" altLang="zh-CN" sz="1600" dirty="0">
                  <a:latin typeface="微软雅黑" panose="020B0503020204020204" charset="-122"/>
                  <a:ea typeface="微软雅黑" panose="020B0503020204020204" charset="-122"/>
                  <a:cs typeface="微软雅黑" panose="020B0503020204020204" charset="-122"/>
                  <a:sym typeface="+mn-ea"/>
                </a:rPr>
                <a:t>是分析者通过与分析对象面对面谈话来收集信息资料的方法,是获取工作分析信息的通用方法。</a:t>
              </a:r>
            </a:p>
          </p:txBody>
        </p:sp>
        <p:sp>
          <p:nvSpPr>
            <p:cNvPr id="18" name="深色3"/>
            <p:cNvSpPr/>
            <p:nvPr/>
          </p:nvSpPr>
          <p:spPr bwMode="auto">
            <a:xfrm>
              <a:off x="2283" y="4065"/>
              <a:ext cx="2749" cy="1217"/>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zh-CN" altLang="zh-CN" sz="1600" b="1" dirty="0">
                  <a:solidFill>
                    <a:schemeClr val="bg1"/>
                  </a:solidFill>
                  <a:sym typeface="+mn-ea"/>
                </a:rPr>
                <a:t>访谈法</a:t>
              </a:r>
              <a:endParaRPr lang="zh-CN" altLang="zh-CN" sz="1600" b="1" kern="0" dirty="0">
                <a:solidFill>
                  <a:schemeClr val="bg1"/>
                </a:solidFill>
                <a:latin typeface="微软雅黑" panose="020B0503020204020204" charset="-122"/>
                <a:ea typeface="微软雅黑" panose="020B0503020204020204" charset="-122"/>
                <a:sym typeface="+mn-ea"/>
              </a:endParaRPr>
            </a:p>
          </p:txBody>
        </p:sp>
        <p:sp>
          <p:nvSpPr>
            <p:cNvPr id="19" name="文本4"/>
            <p:cNvSpPr/>
            <p:nvPr/>
          </p:nvSpPr>
          <p:spPr bwMode="auto">
            <a:xfrm>
              <a:off x="5009" y="5284"/>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观察前先进行访谈将有利于观察工作的进行。</a:t>
              </a:r>
            </a:p>
          </p:txBody>
        </p:sp>
        <p:sp>
          <p:nvSpPr>
            <p:cNvPr id="20" name="深色4"/>
            <p:cNvSpPr/>
            <p:nvPr/>
          </p:nvSpPr>
          <p:spPr bwMode="auto">
            <a:xfrm>
              <a:off x="2269" y="5284"/>
              <a:ext cx="2749" cy="1220"/>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观察法</a:t>
              </a:r>
            </a:p>
          </p:txBody>
        </p:sp>
        <p:sp>
          <p:nvSpPr>
            <p:cNvPr id="21" name="文本5"/>
            <p:cNvSpPr/>
            <p:nvPr/>
          </p:nvSpPr>
          <p:spPr bwMode="auto">
            <a:xfrm>
              <a:off x="5009" y="6480"/>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是召集管理人员、技术人员举行会议,讨论工作特征与要求。</a:t>
              </a:r>
            </a:p>
          </p:txBody>
        </p:sp>
        <p:sp>
          <p:nvSpPr>
            <p:cNvPr id="22" name="深色5"/>
            <p:cNvSpPr/>
            <p:nvPr/>
          </p:nvSpPr>
          <p:spPr bwMode="auto">
            <a:xfrm>
              <a:off x="2283" y="6477"/>
              <a:ext cx="2749" cy="1220"/>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技术会议法</a:t>
              </a:r>
            </a:p>
          </p:txBody>
        </p:sp>
        <p:sp>
          <p:nvSpPr>
            <p:cNvPr id="23" name="文本6"/>
            <p:cNvSpPr/>
            <p:nvPr/>
          </p:nvSpPr>
          <p:spPr bwMode="auto">
            <a:xfrm>
              <a:off x="5009" y="7696"/>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lang="zh-CN" altLang="en-US" sz="1600" dirty="0">
                  <a:latin typeface="微软雅黑" panose="020B0503020204020204" charset="-122"/>
                  <a:ea typeface="微软雅黑" panose="020B0503020204020204" charset="-122"/>
                </a:rPr>
                <a:t>要求员工在一段时间内对自己在工作中所做的一切进行系统的记录。</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24" name="深色6"/>
            <p:cNvSpPr/>
            <p:nvPr/>
          </p:nvSpPr>
          <p:spPr bwMode="auto">
            <a:xfrm>
              <a:off x="2283" y="7696"/>
              <a:ext cx="2749" cy="1217"/>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工作日记法</a:t>
              </a:r>
            </a:p>
          </p:txBody>
        </p:sp>
        <p:pic>
          <p:nvPicPr>
            <p:cNvPr id="25" name="图片 29"/>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88" y="1621"/>
              <a:ext cx="1173" cy="1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文本6"/>
            <p:cNvSpPr/>
            <p:nvPr/>
          </p:nvSpPr>
          <p:spPr bwMode="auto">
            <a:xfrm>
              <a:off x="5001" y="8858"/>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lang="zh-CN" altLang="en-US" sz="1600" dirty="0">
                  <a:latin typeface="微软雅黑" panose="020B0503020204020204" charset="-122"/>
                  <a:ea typeface="微软雅黑" panose="020B0503020204020204" charset="-122"/>
                </a:rPr>
                <a:t>是由工作分析人员亲自参加工作活动,体验工作的整个过程,从中获得工作分析的资料。</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4" name="深色6"/>
            <p:cNvSpPr/>
            <p:nvPr/>
          </p:nvSpPr>
          <p:spPr bwMode="auto">
            <a:xfrm>
              <a:off x="2275" y="8858"/>
              <a:ext cx="2749" cy="1217"/>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工作参与法</a:t>
              </a:r>
            </a:p>
          </p:txBody>
        </p:sp>
        <p:sp>
          <p:nvSpPr>
            <p:cNvPr id="6" name="文本6"/>
            <p:cNvSpPr/>
            <p:nvPr/>
          </p:nvSpPr>
          <p:spPr bwMode="auto">
            <a:xfrm>
              <a:off x="5009" y="10018"/>
              <a:ext cx="12029" cy="1214"/>
            </a:xfrm>
            <a:prstGeom prst="rect">
              <a:avLst/>
            </a:prstGeom>
            <a:gradFill>
              <a:gsLst>
                <a:gs pos="33000">
                  <a:srgbClr val="F9F9F9"/>
                </a:gs>
                <a:gs pos="100000">
                  <a:srgbClr val="D7D7D7"/>
                </a:gs>
              </a:gsLst>
              <a:lin ang="5400000" scaled="0"/>
            </a:gra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en-US" altLang="zh-CN"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r>
                <a:rPr sz="1600" dirty="0">
                  <a:latin typeface="微软雅黑" panose="020B0503020204020204" charset="-122"/>
                  <a:ea typeface="微软雅黑" panose="020B0503020204020204" charset="-122"/>
                </a:rPr>
                <a:t>是指请管理人员和工作人员回忆、报告对他们的工作绩效来说比较关键的工作特征和事件,从而获得工作分析资料。</a:t>
              </a: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a:p>
              <a:pPr eaLnBrk="1" fontAlgn="auto" hangingPunct="1">
                <a:lnSpc>
                  <a:spcPct val="120000"/>
                </a:lnSpc>
                <a:spcBef>
                  <a:spcPts val="0"/>
                </a:spcBef>
                <a:spcAft>
                  <a:spcPts val="0"/>
                </a:spcAft>
                <a:defRPr/>
              </a:pPr>
              <a:endParaRPr lang="zh-CN" altLang="en-US" sz="1600" dirty="0">
                <a:latin typeface="微软雅黑" panose="020B0503020204020204" charset="-122"/>
                <a:ea typeface="微软雅黑" panose="020B0503020204020204" charset="-122"/>
              </a:endParaRPr>
            </a:p>
          </p:txBody>
        </p:sp>
        <p:sp>
          <p:nvSpPr>
            <p:cNvPr id="7" name="深色6"/>
            <p:cNvSpPr/>
            <p:nvPr/>
          </p:nvSpPr>
          <p:spPr bwMode="auto">
            <a:xfrm>
              <a:off x="2283" y="10018"/>
              <a:ext cx="2749" cy="1217"/>
            </a:xfrm>
            <a:prstGeom prst="rect">
              <a:avLst/>
            </a:prstGeom>
            <a:solidFill>
              <a:srgbClr val="0070C0"/>
            </a:solidFill>
            <a:ln w="3175" cap="flat" cmpd="sng" algn="ctr">
              <a:solidFill>
                <a:srgbClr val="D7D7D7"/>
              </a:solidFill>
              <a:prstDash val="solid"/>
            </a:ln>
            <a:effectLst>
              <a:outerShdw blurRad="63500" sx="102000" sy="102000" algn="ctr" rotWithShape="0">
                <a:prstClr val="black">
                  <a:alpha val="20000"/>
                </a:prstClr>
              </a:outerShdw>
            </a:effectLst>
          </p:spPr>
          <p:txBody>
            <a:bodyPr anchor="ctr"/>
            <a:lstStyle/>
            <a:p>
              <a:pPr algn="ctr" eaLnBrk="1" fontAlgn="auto" hangingPunct="1">
                <a:lnSpc>
                  <a:spcPct val="120000"/>
                </a:lnSpc>
                <a:spcBef>
                  <a:spcPts val="0"/>
                </a:spcBef>
                <a:spcAft>
                  <a:spcPts val="0"/>
                </a:spcAft>
                <a:defRPr/>
              </a:pPr>
              <a:r>
                <a:rPr lang="en-US" altLang="zh-CN" sz="1600" kern="0" dirty="0">
                  <a:solidFill>
                    <a:srgbClr val="FFFFFF"/>
                  </a:solidFill>
                  <a:latin typeface="微软雅黑" panose="020B0503020204020204" charset="-122"/>
                  <a:ea typeface="微软雅黑" panose="020B0503020204020204" charset="-122"/>
                </a:rPr>
                <a:t>关键事件法</a:t>
              </a: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3"/>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职务说明书的编写</a:t>
            </a:r>
          </a:p>
        </p:txBody>
      </p:sp>
      <p:sp>
        <p:nvSpPr>
          <p:cNvPr id="2" name="文本框 1"/>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职务说明书的内容</a:t>
            </a:r>
          </a:p>
        </p:txBody>
      </p:sp>
      <p:cxnSp>
        <p:nvCxnSpPr>
          <p:cNvPr id="5" name="直接连接符 4"/>
          <p:cNvCxnSpPr/>
          <p:nvPr>
            <p:custDataLst>
              <p:tags r:id="rId2"/>
            </p:custDataLst>
          </p:nvPr>
        </p:nvCxnSpPr>
        <p:spPr>
          <a:xfrm>
            <a:off x="346202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6" name="左中括号 9"/>
          <p:cNvSpPr/>
          <p:nvPr>
            <p:custDataLst>
              <p:tags r:id="rId3"/>
            </p:custDataLst>
          </p:nvPr>
        </p:nvSpPr>
        <p:spPr>
          <a:xfrm>
            <a:off x="451231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2" name="直接连接符 11"/>
          <p:cNvCxnSpPr/>
          <p:nvPr>
            <p:custDataLst>
              <p:tags r:id="rId4"/>
            </p:custDataLst>
          </p:nvPr>
        </p:nvCxnSpPr>
        <p:spPr>
          <a:xfrm>
            <a:off x="272478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3" name="椭圆 12"/>
          <p:cNvSpPr/>
          <p:nvPr>
            <p:custDataLst>
              <p:tags r:id="rId5"/>
            </p:custDataLst>
          </p:nvPr>
        </p:nvSpPr>
        <p:spPr>
          <a:xfrm>
            <a:off x="70167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4" name="KSO_Shape"/>
          <p:cNvSpPr/>
          <p:nvPr>
            <p:custDataLst>
              <p:tags r:id="rId6"/>
            </p:custDataLst>
          </p:nvPr>
        </p:nvSpPr>
        <p:spPr bwMode="auto">
          <a:xfrm>
            <a:off x="1224915" y="3344545"/>
            <a:ext cx="1059180" cy="1184275"/>
          </a:xfrm>
          <a:custGeom>
            <a:avLst/>
            <a:gdLst>
              <a:gd name="T0" fmla="*/ 984018 w 1589088"/>
              <a:gd name="T1" fmla="*/ 589506 h 1589088"/>
              <a:gd name="T2" fmla="*/ 955171 w 1589088"/>
              <a:gd name="T3" fmla="*/ 645802 h 1589088"/>
              <a:gd name="T4" fmla="*/ 898294 w 1589088"/>
              <a:gd name="T5" fmla="*/ 673272 h 1589088"/>
              <a:gd name="T6" fmla="*/ 881422 w 1589088"/>
              <a:gd name="T7" fmla="*/ 964824 h 1589088"/>
              <a:gd name="T8" fmla="*/ 873530 w 1589088"/>
              <a:gd name="T9" fmla="*/ 1040159 h 1589088"/>
              <a:gd name="T10" fmla="*/ 824817 w 1589088"/>
              <a:gd name="T11" fmla="*/ 1084490 h 1589088"/>
              <a:gd name="T12" fmla="*/ 756238 w 1589088"/>
              <a:gd name="T13" fmla="*/ 1088026 h 1589088"/>
              <a:gd name="T14" fmla="*/ 703444 w 1589088"/>
              <a:gd name="T15" fmla="*/ 1048590 h 1589088"/>
              <a:gd name="T16" fmla="*/ 686571 w 1589088"/>
              <a:gd name="T17" fmla="*/ 985493 h 1589088"/>
              <a:gd name="T18" fmla="*/ 486007 w 1589088"/>
              <a:gd name="T19" fmla="*/ 893024 h 1589088"/>
              <a:gd name="T20" fmla="*/ 398106 w 1589088"/>
              <a:gd name="T21" fmla="*/ 820680 h 1589088"/>
              <a:gd name="T22" fmla="*/ 402189 w 1589088"/>
              <a:gd name="T23" fmla="*/ 755134 h 1589088"/>
              <a:gd name="T24" fmla="*/ 446547 w 1589088"/>
              <a:gd name="T25" fmla="*/ 706452 h 1589088"/>
              <a:gd name="T26" fmla="*/ 514037 w 1589088"/>
              <a:gd name="T27" fmla="*/ 696389 h 1589088"/>
              <a:gd name="T28" fmla="*/ 570641 w 1589088"/>
              <a:gd name="T29" fmla="*/ 730385 h 1589088"/>
              <a:gd name="T30" fmla="*/ 593501 w 1589088"/>
              <a:gd name="T31" fmla="*/ 794027 h 1589088"/>
              <a:gd name="T32" fmla="*/ 818558 w 1589088"/>
              <a:gd name="T33" fmla="*/ 648522 h 1589088"/>
              <a:gd name="T34" fmla="*/ 785901 w 1589088"/>
              <a:gd name="T35" fmla="*/ 575091 h 1589088"/>
              <a:gd name="T36" fmla="*/ 808761 w 1589088"/>
              <a:gd name="T37" fmla="*/ 511721 h 1589088"/>
              <a:gd name="T38" fmla="*/ 865365 w 1589088"/>
              <a:gd name="T39" fmla="*/ 477726 h 1589088"/>
              <a:gd name="T40" fmla="*/ 728574 w 1589088"/>
              <a:gd name="T41" fmla="*/ 144010 h 1589088"/>
              <a:gd name="T42" fmla="*/ 531280 w 1589088"/>
              <a:gd name="T43" fmla="*/ 182593 h 1589088"/>
              <a:gd name="T44" fmla="*/ 353281 w 1589088"/>
              <a:gd name="T45" fmla="*/ 288291 h 1589088"/>
              <a:gd name="T46" fmla="*/ 219577 w 1589088"/>
              <a:gd name="T47" fmla="*/ 451592 h 1589088"/>
              <a:gd name="T48" fmla="*/ 152454 w 1589088"/>
              <a:gd name="T49" fmla="*/ 642880 h 1589088"/>
              <a:gd name="T50" fmla="*/ 152454 w 1589088"/>
              <a:gd name="T51" fmla="*/ 843135 h 1589088"/>
              <a:gd name="T52" fmla="*/ 219577 w 1589088"/>
              <a:gd name="T53" fmla="*/ 1034422 h 1589088"/>
              <a:gd name="T54" fmla="*/ 353281 w 1589088"/>
              <a:gd name="T55" fmla="*/ 1197724 h 1589088"/>
              <a:gd name="T56" fmla="*/ 531280 w 1589088"/>
              <a:gd name="T57" fmla="*/ 1303421 h 1589088"/>
              <a:gd name="T58" fmla="*/ 728574 w 1589088"/>
              <a:gd name="T59" fmla="*/ 1341734 h 1589088"/>
              <a:gd name="T60" fmla="*/ 927227 w 1589088"/>
              <a:gd name="T61" fmla="*/ 1312931 h 1589088"/>
              <a:gd name="T62" fmla="*/ 1109302 w 1589088"/>
              <a:gd name="T63" fmla="*/ 1217015 h 1589088"/>
              <a:gd name="T64" fmla="*/ 1251431 w 1589088"/>
              <a:gd name="T65" fmla="*/ 1059964 h 1589088"/>
              <a:gd name="T66" fmla="*/ 1328065 w 1589088"/>
              <a:gd name="T67" fmla="*/ 871393 h 1589088"/>
              <a:gd name="T68" fmla="*/ 1337576 w 1589088"/>
              <a:gd name="T69" fmla="*/ 671410 h 1589088"/>
              <a:gd name="T70" fmla="*/ 1280237 w 1589088"/>
              <a:gd name="T71" fmla="*/ 477677 h 1589088"/>
              <a:gd name="T72" fmla="*/ 1155500 w 1589088"/>
              <a:gd name="T73" fmla="*/ 308670 h 1589088"/>
              <a:gd name="T74" fmla="*/ 981849 w 1589088"/>
              <a:gd name="T75" fmla="*/ 193462 h 1589088"/>
              <a:gd name="T76" fmla="*/ 785915 w 1589088"/>
              <a:gd name="T77" fmla="*/ 145640 h 1589088"/>
              <a:gd name="T78" fmla="*/ 902226 w 1589088"/>
              <a:gd name="T79" fmla="*/ 17390 h 1589088"/>
              <a:gd name="T80" fmla="*/ 1136207 w 1589088"/>
              <a:gd name="T81" fmla="*/ 112491 h 1589088"/>
              <a:gd name="T82" fmla="*/ 1320999 w 1589088"/>
              <a:gd name="T83" fmla="*/ 276063 h 1589088"/>
              <a:gd name="T84" fmla="*/ 1429702 w 1589088"/>
              <a:gd name="T85" fmla="*/ 459201 h 1589088"/>
              <a:gd name="T86" fmla="*/ 1481334 w 1589088"/>
              <a:gd name="T87" fmla="*/ 660270 h 1589088"/>
              <a:gd name="T88" fmla="*/ 1475356 w 1589088"/>
              <a:gd name="T89" fmla="*/ 866502 h 1589088"/>
              <a:gd name="T90" fmla="*/ 1412581 w 1589088"/>
              <a:gd name="T91" fmla="*/ 1064855 h 1589088"/>
              <a:gd name="T92" fmla="*/ 1892771 w 1589088"/>
              <a:gd name="T93" fmla="*/ 1636001 h 1589088"/>
              <a:gd name="T94" fmla="*/ 1896304 w 1589088"/>
              <a:gd name="T95" fmla="*/ 1759632 h 1589088"/>
              <a:gd name="T96" fmla="*/ 1783798 w 1589088"/>
              <a:gd name="T97" fmla="*/ 1885980 h 1589088"/>
              <a:gd name="T98" fmla="*/ 1662866 w 1589088"/>
              <a:gd name="T99" fmla="*/ 1900381 h 1589088"/>
              <a:gd name="T100" fmla="*/ 1104954 w 1589088"/>
              <a:gd name="T101" fmla="*/ 1391458 h 1589088"/>
              <a:gd name="T102" fmla="*/ 909835 w 1589088"/>
              <a:gd name="T103" fmla="*/ 1466451 h 1589088"/>
              <a:gd name="T104" fmla="*/ 704388 w 1589088"/>
              <a:gd name="T105" fmla="*/ 1484656 h 1589088"/>
              <a:gd name="T106" fmla="*/ 501116 w 1589088"/>
              <a:gd name="T107" fmla="*/ 1445528 h 1589088"/>
              <a:gd name="T108" fmla="*/ 313061 w 1589088"/>
              <a:gd name="T109" fmla="*/ 1349069 h 1589088"/>
              <a:gd name="T110" fmla="*/ 143758 w 1589088"/>
              <a:gd name="T111" fmla="*/ 1181965 h 1589088"/>
              <a:gd name="T112" fmla="*/ 30708 w 1589088"/>
              <a:gd name="T113" fmla="*/ 954538 h 1589088"/>
              <a:gd name="T114" fmla="*/ 815 w 1589088"/>
              <a:gd name="T115" fmla="*/ 707277 h 1589088"/>
              <a:gd name="T116" fmla="*/ 54351 w 1589088"/>
              <a:gd name="T117" fmla="*/ 463275 h 1589088"/>
              <a:gd name="T118" fmla="*/ 191315 w 1589088"/>
              <a:gd name="T119" fmla="*/ 245360 h 1589088"/>
              <a:gd name="T120" fmla="*/ 397577 w 1589088"/>
              <a:gd name="T121" fmla="*/ 85319 h 1589088"/>
              <a:gd name="T122" fmla="*/ 636177 w 1589088"/>
              <a:gd name="T123" fmla="*/ 7880 h 15890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89088" h="1589088">
                <a:moveTo>
                  <a:pt x="916859" y="288925"/>
                </a:moveTo>
                <a:lnTo>
                  <a:pt x="954088" y="332030"/>
                </a:lnTo>
                <a:lnTo>
                  <a:pt x="816067" y="450682"/>
                </a:lnTo>
                <a:lnTo>
                  <a:pt x="817430" y="454085"/>
                </a:lnTo>
                <a:lnTo>
                  <a:pt x="818338" y="457488"/>
                </a:lnTo>
                <a:lnTo>
                  <a:pt x="819246" y="461118"/>
                </a:lnTo>
                <a:lnTo>
                  <a:pt x="820381" y="464748"/>
                </a:lnTo>
                <a:lnTo>
                  <a:pt x="820835" y="468378"/>
                </a:lnTo>
                <a:lnTo>
                  <a:pt x="821289" y="472008"/>
                </a:lnTo>
                <a:lnTo>
                  <a:pt x="821743" y="475865"/>
                </a:lnTo>
                <a:lnTo>
                  <a:pt x="821743" y="479722"/>
                </a:lnTo>
                <a:lnTo>
                  <a:pt x="821743" y="483805"/>
                </a:lnTo>
                <a:lnTo>
                  <a:pt x="821289" y="487662"/>
                </a:lnTo>
                <a:lnTo>
                  <a:pt x="820835" y="491746"/>
                </a:lnTo>
                <a:lnTo>
                  <a:pt x="820154" y="495602"/>
                </a:lnTo>
                <a:lnTo>
                  <a:pt x="819246" y="499459"/>
                </a:lnTo>
                <a:lnTo>
                  <a:pt x="818338" y="503089"/>
                </a:lnTo>
                <a:lnTo>
                  <a:pt x="816976" y="506946"/>
                </a:lnTo>
                <a:lnTo>
                  <a:pt x="815840" y="510349"/>
                </a:lnTo>
                <a:lnTo>
                  <a:pt x="814251" y="513979"/>
                </a:lnTo>
                <a:lnTo>
                  <a:pt x="812662" y="517382"/>
                </a:lnTo>
                <a:lnTo>
                  <a:pt x="810619" y="520785"/>
                </a:lnTo>
                <a:lnTo>
                  <a:pt x="808803" y="523961"/>
                </a:lnTo>
                <a:lnTo>
                  <a:pt x="806760" y="527137"/>
                </a:lnTo>
                <a:lnTo>
                  <a:pt x="804263" y="530313"/>
                </a:lnTo>
                <a:lnTo>
                  <a:pt x="801993" y="533036"/>
                </a:lnTo>
                <a:lnTo>
                  <a:pt x="799496" y="535985"/>
                </a:lnTo>
                <a:lnTo>
                  <a:pt x="796772" y="538707"/>
                </a:lnTo>
                <a:lnTo>
                  <a:pt x="794048" y="541203"/>
                </a:lnTo>
                <a:lnTo>
                  <a:pt x="791324" y="543698"/>
                </a:lnTo>
                <a:lnTo>
                  <a:pt x="788146" y="545967"/>
                </a:lnTo>
                <a:lnTo>
                  <a:pt x="785194" y="548009"/>
                </a:lnTo>
                <a:lnTo>
                  <a:pt x="781789" y="550051"/>
                </a:lnTo>
                <a:lnTo>
                  <a:pt x="778611" y="552093"/>
                </a:lnTo>
                <a:lnTo>
                  <a:pt x="775433" y="553908"/>
                </a:lnTo>
                <a:lnTo>
                  <a:pt x="771801" y="555496"/>
                </a:lnTo>
                <a:lnTo>
                  <a:pt x="768396" y="556857"/>
                </a:lnTo>
                <a:lnTo>
                  <a:pt x="764537" y="558218"/>
                </a:lnTo>
                <a:lnTo>
                  <a:pt x="760905" y="559352"/>
                </a:lnTo>
                <a:lnTo>
                  <a:pt x="757046" y="560260"/>
                </a:lnTo>
                <a:lnTo>
                  <a:pt x="753413" y="560940"/>
                </a:lnTo>
                <a:lnTo>
                  <a:pt x="749327" y="561621"/>
                </a:lnTo>
                <a:lnTo>
                  <a:pt x="745241" y="562075"/>
                </a:lnTo>
                <a:lnTo>
                  <a:pt x="692121" y="754005"/>
                </a:lnTo>
                <a:lnTo>
                  <a:pt x="697343" y="756728"/>
                </a:lnTo>
                <a:lnTo>
                  <a:pt x="702110" y="759904"/>
                </a:lnTo>
                <a:lnTo>
                  <a:pt x="706650" y="763080"/>
                </a:lnTo>
                <a:lnTo>
                  <a:pt x="710963" y="766937"/>
                </a:lnTo>
                <a:lnTo>
                  <a:pt x="715049" y="770794"/>
                </a:lnTo>
                <a:lnTo>
                  <a:pt x="718908" y="774877"/>
                </a:lnTo>
                <a:lnTo>
                  <a:pt x="722313" y="779188"/>
                </a:lnTo>
                <a:lnTo>
                  <a:pt x="725718" y="783952"/>
                </a:lnTo>
                <a:lnTo>
                  <a:pt x="728670" y="788943"/>
                </a:lnTo>
                <a:lnTo>
                  <a:pt x="731167" y="793934"/>
                </a:lnTo>
                <a:lnTo>
                  <a:pt x="733437" y="799379"/>
                </a:lnTo>
                <a:lnTo>
                  <a:pt x="735253" y="804824"/>
                </a:lnTo>
                <a:lnTo>
                  <a:pt x="736615" y="810496"/>
                </a:lnTo>
                <a:lnTo>
                  <a:pt x="737750" y="816167"/>
                </a:lnTo>
                <a:lnTo>
                  <a:pt x="738431" y="822066"/>
                </a:lnTo>
                <a:lnTo>
                  <a:pt x="738658" y="828191"/>
                </a:lnTo>
                <a:lnTo>
                  <a:pt x="738658" y="832729"/>
                </a:lnTo>
                <a:lnTo>
                  <a:pt x="738431" y="836812"/>
                </a:lnTo>
                <a:lnTo>
                  <a:pt x="737523" y="840896"/>
                </a:lnTo>
                <a:lnTo>
                  <a:pt x="736842" y="844980"/>
                </a:lnTo>
                <a:lnTo>
                  <a:pt x="735934" y="849063"/>
                </a:lnTo>
                <a:lnTo>
                  <a:pt x="734799" y="852920"/>
                </a:lnTo>
                <a:lnTo>
                  <a:pt x="733664" y="856777"/>
                </a:lnTo>
                <a:lnTo>
                  <a:pt x="732075" y="860407"/>
                </a:lnTo>
                <a:lnTo>
                  <a:pt x="730259" y="864263"/>
                </a:lnTo>
                <a:lnTo>
                  <a:pt x="728670" y="867666"/>
                </a:lnTo>
                <a:lnTo>
                  <a:pt x="726626" y="871296"/>
                </a:lnTo>
                <a:lnTo>
                  <a:pt x="724583" y="874699"/>
                </a:lnTo>
                <a:lnTo>
                  <a:pt x="722086" y="877876"/>
                </a:lnTo>
                <a:lnTo>
                  <a:pt x="719589" y="881052"/>
                </a:lnTo>
                <a:lnTo>
                  <a:pt x="717092" y="884228"/>
                </a:lnTo>
                <a:lnTo>
                  <a:pt x="714141" y="886950"/>
                </a:lnTo>
                <a:lnTo>
                  <a:pt x="711417" y="889673"/>
                </a:lnTo>
                <a:lnTo>
                  <a:pt x="708239" y="892395"/>
                </a:lnTo>
                <a:lnTo>
                  <a:pt x="705288" y="894891"/>
                </a:lnTo>
                <a:lnTo>
                  <a:pt x="702110" y="896933"/>
                </a:lnTo>
                <a:lnTo>
                  <a:pt x="698705" y="899428"/>
                </a:lnTo>
                <a:lnTo>
                  <a:pt x="695299" y="901243"/>
                </a:lnTo>
                <a:lnTo>
                  <a:pt x="691440" y="903058"/>
                </a:lnTo>
                <a:lnTo>
                  <a:pt x="688035" y="904646"/>
                </a:lnTo>
                <a:lnTo>
                  <a:pt x="684176" y="906234"/>
                </a:lnTo>
                <a:lnTo>
                  <a:pt x="680317" y="907595"/>
                </a:lnTo>
                <a:lnTo>
                  <a:pt x="676231" y="908730"/>
                </a:lnTo>
                <a:lnTo>
                  <a:pt x="672372" y="909637"/>
                </a:lnTo>
                <a:lnTo>
                  <a:pt x="668286" y="910318"/>
                </a:lnTo>
                <a:lnTo>
                  <a:pt x="664199" y="910771"/>
                </a:lnTo>
                <a:lnTo>
                  <a:pt x="659886" y="911225"/>
                </a:lnTo>
                <a:lnTo>
                  <a:pt x="655573" y="911225"/>
                </a:lnTo>
                <a:lnTo>
                  <a:pt x="651260" y="911225"/>
                </a:lnTo>
                <a:lnTo>
                  <a:pt x="646947" y="910771"/>
                </a:lnTo>
                <a:lnTo>
                  <a:pt x="643088" y="910318"/>
                </a:lnTo>
                <a:lnTo>
                  <a:pt x="638775" y="909637"/>
                </a:lnTo>
                <a:lnTo>
                  <a:pt x="634915" y="908730"/>
                </a:lnTo>
                <a:lnTo>
                  <a:pt x="630829" y="907595"/>
                </a:lnTo>
                <a:lnTo>
                  <a:pt x="627197" y="906234"/>
                </a:lnTo>
                <a:lnTo>
                  <a:pt x="623338" y="904646"/>
                </a:lnTo>
                <a:lnTo>
                  <a:pt x="619706" y="903058"/>
                </a:lnTo>
                <a:lnTo>
                  <a:pt x="616074" y="901243"/>
                </a:lnTo>
                <a:lnTo>
                  <a:pt x="612669" y="899428"/>
                </a:lnTo>
                <a:lnTo>
                  <a:pt x="609037" y="896933"/>
                </a:lnTo>
                <a:lnTo>
                  <a:pt x="605858" y="894891"/>
                </a:lnTo>
                <a:lnTo>
                  <a:pt x="602680" y="892395"/>
                </a:lnTo>
                <a:lnTo>
                  <a:pt x="599729" y="889673"/>
                </a:lnTo>
                <a:lnTo>
                  <a:pt x="596778" y="886950"/>
                </a:lnTo>
                <a:lnTo>
                  <a:pt x="594054" y="884228"/>
                </a:lnTo>
                <a:lnTo>
                  <a:pt x="591557" y="881052"/>
                </a:lnTo>
                <a:lnTo>
                  <a:pt x="588833" y="877876"/>
                </a:lnTo>
                <a:lnTo>
                  <a:pt x="586790" y="874699"/>
                </a:lnTo>
                <a:lnTo>
                  <a:pt x="584520" y="871296"/>
                </a:lnTo>
                <a:lnTo>
                  <a:pt x="582704" y="867666"/>
                </a:lnTo>
                <a:lnTo>
                  <a:pt x="580661" y="864263"/>
                </a:lnTo>
                <a:lnTo>
                  <a:pt x="579072" y="860407"/>
                </a:lnTo>
                <a:lnTo>
                  <a:pt x="577710" y="856777"/>
                </a:lnTo>
                <a:lnTo>
                  <a:pt x="576348" y="852920"/>
                </a:lnTo>
                <a:lnTo>
                  <a:pt x="575212" y="849063"/>
                </a:lnTo>
                <a:lnTo>
                  <a:pt x="574077" y="844980"/>
                </a:lnTo>
                <a:lnTo>
                  <a:pt x="573396" y="840896"/>
                </a:lnTo>
                <a:lnTo>
                  <a:pt x="572942" y="836812"/>
                </a:lnTo>
                <a:lnTo>
                  <a:pt x="572488" y="832729"/>
                </a:lnTo>
                <a:lnTo>
                  <a:pt x="572488" y="828191"/>
                </a:lnTo>
                <a:lnTo>
                  <a:pt x="572488" y="825242"/>
                </a:lnTo>
                <a:lnTo>
                  <a:pt x="572715" y="822066"/>
                </a:lnTo>
                <a:lnTo>
                  <a:pt x="573623" y="815940"/>
                </a:lnTo>
                <a:lnTo>
                  <a:pt x="574986" y="810042"/>
                </a:lnTo>
                <a:lnTo>
                  <a:pt x="576575" y="804370"/>
                </a:lnTo>
                <a:lnTo>
                  <a:pt x="454445" y="733134"/>
                </a:lnTo>
                <a:lnTo>
                  <a:pt x="449904" y="736083"/>
                </a:lnTo>
                <a:lnTo>
                  <a:pt x="444910" y="738352"/>
                </a:lnTo>
                <a:lnTo>
                  <a:pt x="439689" y="740166"/>
                </a:lnTo>
                <a:lnTo>
                  <a:pt x="434468" y="741981"/>
                </a:lnTo>
                <a:lnTo>
                  <a:pt x="429020" y="743569"/>
                </a:lnTo>
                <a:lnTo>
                  <a:pt x="423571" y="744477"/>
                </a:lnTo>
                <a:lnTo>
                  <a:pt x="417669" y="745158"/>
                </a:lnTo>
                <a:lnTo>
                  <a:pt x="412221" y="745384"/>
                </a:lnTo>
                <a:lnTo>
                  <a:pt x="408589" y="745158"/>
                </a:lnTo>
                <a:lnTo>
                  <a:pt x="405411" y="744931"/>
                </a:lnTo>
                <a:lnTo>
                  <a:pt x="398828" y="744023"/>
                </a:lnTo>
                <a:lnTo>
                  <a:pt x="305755" y="898294"/>
                </a:lnTo>
                <a:lnTo>
                  <a:pt x="257175" y="869255"/>
                </a:lnTo>
                <a:lnTo>
                  <a:pt x="349113" y="716118"/>
                </a:lnTo>
                <a:lnTo>
                  <a:pt x="347070" y="713396"/>
                </a:lnTo>
                <a:lnTo>
                  <a:pt x="344573" y="710220"/>
                </a:lnTo>
                <a:lnTo>
                  <a:pt x="342757" y="707497"/>
                </a:lnTo>
                <a:lnTo>
                  <a:pt x="340714" y="704321"/>
                </a:lnTo>
                <a:lnTo>
                  <a:pt x="339125" y="701145"/>
                </a:lnTo>
                <a:lnTo>
                  <a:pt x="337536" y="697969"/>
                </a:lnTo>
                <a:lnTo>
                  <a:pt x="335720" y="694793"/>
                </a:lnTo>
                <a:lnTo>
                  <a:pt x="334358" y="691390"/>
                </a:lnTo>
                <a:lnTo>
                  <a:pt x="333223" y="687987"/>
                </a:lnTo>
                <a:lnTo>
                  <a:pt x="332087" y="684584"/>
                </a:lnTo>
                <a:lnTo>
                  <a:pt x="331179" y="680954"/>
                </a:lnTo>
                <a:lnTo>
                  <a:pt x="330498" y="677324"/>
                </a:lnTo>
                <a:lnTo>
                  <a:pt x="329590" y="673467"/>
                </a:lnTo>
                <a:lnTo>
                  <a:pt x="329136" y="670064"/>
                </a:lnTo>
                <a:lnTo>
                  <a:pt x="328909" y="665981"/>
                </a:lnTo>
                <a:lnTo>
                  <a:pt x="328909" y="662351"/>
                </a:lnTo>
                <a:lnTo>
                  <a:pt x="328909" y="658040"/>
                </a:lnTo>
                <a:lnTo>
                  <a:pt x="329363" y="653730"/>
                </a:lnTo>
                <a:lnTo>
                  <a:pt x="330044" y="649646"/>
                </a:lnTo>
                <a:lnTo>
                  <a:pt x="330725" y="645335"/>
                </a:lnTo>
                <a:lnTo>
                  <a:pt x="331633" y="641479"/>
                </a:lnTo>
                <a:lnTo>
                  <a:pt x="332768" y="637395"/>
                </a:lnTo>
                <a:lnTo>
                  <a:pt x="333904" y="633765"/>
                </a:lnTo>
                <a:lnTo>
                  <a:pt x="335493" y="629908"/>
                </a:lnTo>
                <a:lnTo>
                  <a:pt x="337082" y="626279"/>
                </a:lnTo>
                <a:lnTo>
                  <a:pt x="339125" y="622649"/>
                </a:lnTo>
                <a:lnTo>
                  <a:pt x="340941" y="619246"/>
                </a:lnTo>
                <a:lnTo>
                  <a:pt x="342984" y="615843"/>
                </a:lnTo>
                <a:lnTo>
                  <a:pt x="345481" y="612666"/>
                </a:lnTo>
                <a:lnTo>
                  <a:pt x="347978" y="609263"/>
                </a:lnTo>
                <a:lnTo>
                  <a:pt x="350475" y="606314"/>
                </a:lnTo>
                <a:lnTo>
                  <a:pt x="353426" y="603592"/>
                </a:lnTo>
                <a:lnTo>
                  <a:pt x="356150" y="600642"/>
                </a:lnTo>
                <a:lnTo>
                  <a:pt x="359101" y="598147"/>
                </a:lnTo>
                <a:lnTo>
                  <a:pt x="362279" y="595878"/>
                </a:lnTo>
                <a:lnTo>
                  <a:pt x="365458" y="593383"/>
                </a:lnTo>
                <a:lnTo>
                  <a:pt x="369090" y="591341"/>
                </a:lnTo>
                <a:lnTo>
                  <a:pt x="372495" y="589299"/>
                </a:lnTo>
                <a:lnTo>
                  <a:pt x="376127" y="587484"/>
                </a:lnTo>
                <a:lnTo>
                  <a:pt x="379759" y="585669"/>
                </a:lnTo>
                <a:lnTo>
                  <a:pt x="383618" y="584308"/>
                </a:lnTo>
                <a:lnTo>
                  <a:pt x="387250" y="582947"/>
                </a:lnTo>
                <a:lnTo>
                  <a:pt x="391336" y="581812"/>
                </a:lnTo>
                <a:lnTo>
                  <a:pt x="395196" y="580905"/>
                </a:lnTo>
                <a:lnTo>
                  <a:pt x="399509" y="580224"/>
                </a:lnTo>
                <a:lnTo>
                  <a:pt x="403368" y="579544"/>
                </a:lnTo>
                <a:lnTo>
                  <a:pt x="407681" y="579317"/>
                </a:lnTo>
                <a:lnTo>
                  <a:pt x="412221" y="579090"/>
                </a:lnTo>
                <a:lnTo>
                  <a:pt x="416307" y="579317"/>
                </a:lnTo>
                <a:lnTo>
                  <a:pt x="420620" y="579544"/>
                </a:lnTo>
                <a:lnTo>
                  <a:pt x="424707" y="580224"/>
                </a:lnTo>
                <a:lnTo>
                  <a:pt x="428793" y="580905"/>
                </a:lnTo>
                <a:lnTo>
                  <a:pt x="432652" y="581812"/>
                </a:lnTo>
                <a:lnTo>
                  <a:pt x="436738" y="582947"/>
                </a:lnTo>
                <a:lnTo>
                  <a:pt x="440597" y="584308"/>
                </a:lnTo>
                <a:lnTo>
                  <a:pt x="444456" y="585669"/>
                </a:lnTo>
                <a:lnTo>
                  <a:pt x="447861" y="587484"/>
                </a:lnTo>
                <a:lnTo>
                  <a:pt x="451720" y="589299"/>
                </a:lnTo>
                <a:lnTo>
                  <a:pt x="454899" y="591341"/>
                </a:lnTo>
                <a:lnTo>
                  <a:pt x="458531" y="593383"/>
                </a:lnTo>
                <a:lnTo>
                  <a:pt x="461709" y="595878"/>
                </a:lnTo>
                <a:lnTo>
                  <a:pt x="464887" y="598147"/>
                </a:lnTo>
                <a:lnTo>
                  <a:pt x="467838" y="600642"/>
                </a:lnTo>
                <a:lnTo>
                  <a:pt x="470562" y="603592"/>
                </a:lnTo>
                <a:lnTo>
                  <a:pt x="473513" y="606314"/>
                </a:lnTo>
                <a:lnTo>
                  <a:pt x="476010" y="609263"/>
                </a:lnTo>
                <a:lnTo>
                  <a:pt x="478734" y="612666"/>
                </a:lnTo>
                <a:lnTo>
                  <a:pt x="481004" y="615843"/>
                </a:lnTo>
                <a:lnTo>
                  <a:pt x="483047" y="619246"/>
                </a:lnTo>
                <a:lnTo>
                  <a:pt x="484864" y="622649"/>
                </a:lnTo>
                <a:lnTo>
                  <a:pt x="486907" y="626279"/>
                </a:lnTo>
                <a:lnTo>
                  <a:pt x="488496" y="629908"/>
                </a:lnTo>
                <a:lnTo>
                  <a:pt x="490085" y="633765"/>
                </a:lnTo>
                <a:lnTo>
                  <a:pt x="491220" y="637395"/>
                </a:lnTo>
                <a:lnTo>
                  <a:pt x="492355" y="641479"/>
                </a:lnTo>
                <a:lnTo>
                  <a:pt x="493490" y="645335"/>
                </a:lnTo>
                <a:lnTo>
                  <a:pt x="494171" y="649646"/>
                </a:lnTo>
                <a:lnTo>
                  <a:pt x="494625" y="653730"/>
                </a:lnTo>
                <a:lnTo>
                  <a:pt x="495079" y="658040"/>
                </a:lnTo>
                <a:lnTo>
                  <a:pt x="495079" y="662351"/>
                </a:lnTo>
                <a:lnTo>
                  <a:pt x="495079" y="665527"/>
                </a:lnTo>
                <a:lnTo>
                  <a:pt x="494852" y="669157"/>
                </a:lnTo>
                <a:lnTo>
                  <a:pt x="494398" y="672333"/>
                </a:lnTo>
                <a:lnTo>
                  <a:pt x="493944" y="675509"/>
                </a:lnTo>
                <a:lnTo>
                  <a:pt x="492355" y="682088"/>
                </a:lnTo>
                <a:lnTo>
                  <a:pt x="490539" y="688214"/>
                </a:lnTo>
                <a:lnTo>
                  <a:pt x="610853" y="758543"/>
                </a:lnTo>
                <a:lnTo>
                  <a:pt x="616528" y="755140"/>
                </a:lnTo>
                <a:lnTo>
                  <a:pt x="622430" y="752417"/>
                </a:lnTo>
                <a:lnTo>
                  <a:pt x="628559" y="749922"/>
                </a:lnTo>
                <a:lnTo>
                  <a:pt x="634915" y="748107"/>
                </a:lnTo>
                <a:lnTo>
                  <a:pt x="690305" y="547101"/>
                </a:lnTo>
                <a:lnTo>
                  <a:pt x="686673" y="544152"/>
                </a:lnTo>
                <a:lnTo>
                  <a:pt x="682814" y="540976"/>
                </a:lnTo>
                <a:lnTo>
                  <a:pt x="679409" y="537800"/>
                </a:lnTo>
                <a:lnTo>
                  <a:pt x="676004" y="533943"/>
                </a:lnTo>
                <a:lnTo>
                  <a:pt x="673053" y="530540"/>
                </a:lnTo>
                <a:lnTo>
                  <a:pt x="670102" y="526456"/>
                </a:lnTo>
                <a:lnTo>
                  <a:pt x="667605" y="522373"/>
                </a:lnTo>
                <a:lnTo>
                  <a:pt x="665107" y="518062"/>
                </a:lnTo>
                <a:lnTo>
                  <a:pt x="662837" y="513979"/>
                </a:lnTo>
                <a:lnTo>
                  <a:pt x="661021" y="509214"/>
                </a:lnTo>
                <a:lnTo>
                  <a:pt x="659432" y="504450"/>
                </a:lnTo>
                <a:lnTo>
                  <a:pt x="658070" y="499913"/>
                </a:lnTo>
                <a:lnTo>
                  <a:pt x="657162" y="494922"/>
                </a:lnTo>
                <a:lnTo>
                  <a:pt x="656027" y="489931"/>
                </a:lnTo>
                <a:lnTo>
                  <a:pt x="655573" y="484940"/>
                </a:lnTo>
                <a:lnTo>
                  <a:pt x="655573" y="479722"/>
                </a:lnTo>
                <a:lnTo>
                  <a:pt x="655573" y="475411"/>
                </a:lnTo>
                <a:lnTo>
                  <a:pt x="655800" y="471327"/>
                </a:lnTo>
                <a:lnTo>
                  <a:pt x="656708" y="467017"/>
                </a:lnTo>
                <a:lnTo>
                  <a:pt x="657389" y="463160"/>
                </a:lnTo>
                <a:lnTo>
                  <a:pt x="658297" y="458850"/>
                </a:lnTo>
                <a:lnTo>
                  <a:pt x="659432" y="455220"/>
                </a:lnTo>
                <a:lnTo>
                  <a:pt x="660567" y="451136"/>
                </a:lnTo>
                <a:lnTo>
                  <a:pt x="661929" y="447506"/>
                </a:lnTo>
                <a:lnTo>
                  <a:pt x="663745" y="443649"/>
                </a:lnTo>
                <a:lnTo>
                  <a:pt x="665561" y="440246"/>
                </a:lnTo>
                <a:lnTo>
                  <a:pt x="667605" y="436617"/>
                </a:lnTo>
                <a:lnTo>
                  <a:pt x="669648" y="433440"/>
                </a:lnTo>
                <a:lnTo>
                  <a:pt x="672145" y="430037"/>
                </a:lnTo>
                <a:lnTo>
                  <a:pt x="674642" y="426861"/>
                </a:lnTo>
                <a:lnTo>
                  <a:pt x="677139" y="423912"/>
                </a:lnTo>
                <a:lnTo>
                  <a:pt x="679863" y="420963"/>
                </a:lnTo>
                <a:lnTo>
                  <a:pt x="682814" y="418240"/>
                </a:lnTo>
                <a:lnTo>
                  <a:pt x="685765" y="415518"/>
                </a:lnTo>
                <a:lnTo>
                  <a:pt x="688943" y="413249"/>
                </a:lnTo>
                <a:lnTo>
                  <a:pt x="692121" y="410980"/>
                </a:lnTo>
                <a:lnTo>
                  <a:pt x="695526" y="408712"/>
                </a:lnTo>
                <a:lnTo>
                  <a:pt x="698932" y="406670"/>
                </a:lnTo>
                <a:lnTo>
                  <a:pt x="702791" y="404855"/>
                </a:lnTo>
                <a:lnTo>
                  <a:pt x="706196" y="403267"/>
                </a:lnTo>
                <a:lnTo>
                  <a:pt x="710055" y="401679"/>
                </a:lnTo>
                <a:lnTo>
                  <a:pt x="713914" y="400318"/>
                </a:lnTo>
                <a:lnTo>
                  <a:pt x="718000" y="399410"/>
                </a:lnTo>
                <a:lnTo>
                  <a:pt x="721859" y="398503"/>
                </a:lnTo>
                <a:lnTo>
                  <a:pt x="725945" y="397595"/>
                </a:lnTo>
                <a:lnTo>
                  <a:pt x="730032" y="397141"/>
                </a:lnTo>
                <a:lnTo>
                  <a:pt x="734345" y="396915"/>
                </a:lnTo>
                <a:lnTo>
                  <a:pt x="738658" y="396688"/>
                </a:lnTo>
                <a:lnTo>
                  <a:pt x="744106" y="396915"/>
                </a:lnTo>
                <a:lnTo>
                  <a:pt x="749554" y="397595"/>
                </a:lnTo>
                <a:lnTo>
                  <a:pt x="754775" y="398276"/>
                </a:lnTo>
                <a:lnTo>
                  <a:pt x="759770" y="399637"/>
                </a:lnTo>
                <a:lnTo>
                  <a:pt x="764764" y="400998"/>
                </a:lnTo>
                <a:lnTo>
                  <a:pt x="769758" y="403040"/>
                </a:lnTo>
                <a:lnTo>
                  <a:pt x="774298" y="405082"/>
                </a:lnTo>
                <a:lnTo>
                  <a:pt x="778838" y="407577"/>
                </a:lnTo>
                <a:lnTo>
                  <a:pt x="916859" y="288925"/>
                </a:lnTo>
                <a:close/>
                <a:moveTo>
                  <a:pt x="607752" y="120128"/>
                </a:moveTo>
                <a:lnTo>
                  <a:pt x="595738" y="120581"/>
                </a:lnTo>
                <a:lnTo>
                  <a:pt x="583950" y="121488"/>
                </a:lnTo>
                <a:lnTo>
                  <a:pt x="571936" y="122621"/>
                </a:lnTo>
                <a:lnTo>
                  <a:pt x="559921" y="123755"/>
                </a:lnTo>
                <a:lnTo>
                  <a:pt x="548133" y="125341"/>
                </a:lnTo>
                <a:lnTo>
                  <a:pt x="536119" y="127154"/>
                </a:lnTo>
                <a:lnTo>
                  <a:pt x="524331" y="129421"/>
                </a:lnTo>
                <a:lnTo>
                  <a:pt x="512543" y="131688"/>
                </a:lnTo>
                <a:lnTo>
                  <a:pt x="500755" y="134407"/>
                </a:lnTo>
                <a:lnTo>
                  <a:pt x="489194" y="137581"/>
                </a:lnTo>
                <a:lnTo>
                  <a:pt x="477406" y="140754"/>
                </a:lnTo>
                <a:lnTo>
                  <a:pt x="466072" y="144380"/>
                </a:lnTo>
                <a:lnTo>
                  <a:pt x="454511" y="148234"/>
                </a:lnTo>
                <a:lnTo>
                  <a:pt x="443176" y="152313"/>
                </a:lnTo>
                <a:lnTo>
                  <a:pt x="431615" y="156620"/>
                </a:lnTo>
                <a:lnTo>
                  <a:pt x="420508" y="161380"/>
                </a:lnTo>
                <a:lnTo>
                  <a:pt x="409400" y="166593"/>
                </a:lnTo>
                <a:lnTo>
                  <a:pt x="398519" y="171579"/>
                </a:lnTo>
                <a:lnTo>
                  <a:pt x="387411" y="177246"/>
                </a:lnTo>
                <a:lnTo>
                  <a:pt x="376530" y="183139"/>
                </a:lnTo>
                <a:lnTo>
                  <a:pt x="365876" y="189485"/>
                </a:lnTo>
                <a:lnTo>
                  <a:pt x="355221" y="195831"/>
                </a:lnTo>
                <a:lnTo>
                  <a:pt x="344794" y="202631"/>
                </a:lnTo>
                <a:lnTo>
                  <a:pt x="334593" y="209431"/>
                </a:lnTo>
                <a:lnTo>
                  <a:pt x="324392" y="216684"/>
                </a:lnTo>
                <a:lnTo>
                  <a:pt x="314191" y="224163"/>
                </a:lnTo>
                <a:lnTo>
                  <a:pt x="304443" y="232323"/>
                </a:lnTo>
                <a:lnTo>
                  <a:pt x="294695" y="240483"/>
                </a:lnTo>
                <a:lnTo>
                  <a:pt x="284948" y="248869"/>
                </a:lnTo>
                <a:lnTo>
                  <a:pt x="275654" y="257482"/>
                </a:lnTo>
                <a:lnTo>
                  <a:pt x="266359" y="266548"/>
                </a:lnTo>
                <a:lnTo>
                  <a:pt x="257518" y="275614"/>
                </a:lnTo>
                <a:lnTo>
                  <a:pt x="248678" y="285134"/>
                </a:lnTo>
                <a:lnTo>
                  <a:pt x="240290" y="294654"/>
                </a:lnTo>
                <a:lnTo>
                  <a:pt x="232129" y="304400"/>
                </a:lnTo>
                <a:lnTo>
                  <a:pt x="224195" y="314373"/>
                </a:lnTo>
                <a:lnTo>
                  <a:pt x="216714" y="324346"/>
                </a:lnTo>
                <a:lnTo>
                  <a:pt x="209460" y="334545"/>
                </a:lnTo>
                <a:lnTo>
                  <a:pt x="202433" y="344971"/>
                </a:lnTo>
                <a:lnTo>
                  <a:pt x="195632" y="355397"/>
                </a:lnTo>
                <a:lnTo>
                  <a:pt x="189058" y="366050"/>
                </a:lnTo>
                <a:lnTo>
                  <a:pt x="183164" y="376703"/>
                </a:lnTo>
                <a:lnTo>
                  <a:pt x="177271" y="387583"/>
                </a:lnTo>
                <a:lnTo>
                  <a:pt x="171603" y="398462"/>
                </a:lnTo>
                <a:lnTo>
                  <a:pt x="166390" y="409342"/>
                </a:lnTo>
                <a:lnTo>
                  <a:pt x="161402" y="420448"/>
                </a:lnTo>
                <a:lnTo>
                  <a:pt x="156642" y="431554"/>
                </a:lnTo>
                <a:lnTo>
                  <a:pt x="152108" y="443114"/>
                </a:lnTo>
                <a:lnTo>
                  <a:pt x="148028" y="454673"/>
                </a:lnTo>
                <a:lnTo>
                  <a:pt x="144174" y="466006"/>
                </a:lnTo>
                <a:lnTo>
                  <a:pt x="140774" y="477565"/>
                </a:lnTo>
                <a:lnTo>
                  <a:pt x="137373" y="489125"/>
                </a:lnTo>
                <a:lnTo>
                  <a:pt x="134426" y="500911"/>
                </a:lnTo>
                <a:lnTo>
                  <a:pt x="131706" y="512470"/>
                </a:lnTo>
                <a:lnTo>
                  <a:pt x="129213" y="524256"/>
                </a:lnTo>
                <a:lnTo>
                  <a:pt x="127172" y="536269"/>
                </a:lnTo>
                <a:lnTo>
                  <a:pt x="125359" y="548055"/>
                </a:lnTo>
                <a:lnTo>
                  <a:pt x="123772" y="560068"/>
                </a:lnTo>
                <a:lnTo>
                  <a:pt x="122185" y="571854"/>
                </a:lnTo>
                <a:lnTo>
                  <a:pt x="121278" y="583867"/>
                </a:lnTo>
                <a:lnTo>
                  <a:pt x="120598" y="595880"/>
                </a:lnTo>
                <a:lnTo>
                  <a:pt x="120145" y="607666"/>
                </a:lnTo>
                <a:lnTo>
                  <a:pt x="120145" y="619905"/>
                </a:lnTo>
                <a:lnTo>
                  <a:pt x="120145" y="631918"/>
                </a:lnTo>
                <a:lnTo>
                  <a:pt x="120598" y="643704"/>
                </a:lnTo>
                <a:lnTo>
                  <a:pt x="121278" y="655717"/>
                </a:lnTo>
                <a:lnTo>
                  <a:pt x="122185" y="667503"/>
                </a:lnTo>
                <a:lnTo>
                  <a:pt x="123772" y="679516"/>
                </a:lnTo>
                <a:lnTo>
                  <a:pt x="125359" y="691529"/>
                </a:lnTo>
                <a:lnTo>
                  <a:pt x="127172" y="703315"/>
                </a:lnTo>
                <a:lnTo>
                  <a:pt x="129213" y="715328"/>
                </a:lnTo>
                <a:lnTo>
                  <a:pt x="131706" y="726887"/>
                </a:lnTo>
                <a:lnTo>
                  <a:pt x="134426" y="738673"/>
                </a:lnTo>
                <a:lnTo>
                  <a:pt x="137373" y="750460"/>
                </a:lnTo>
                <a:lnTo>
                  <a:pt x="140774" y="762019"/>
                </a:lnTo>
                <a:lnTo>
                  <a:pt x="144174" y="773579"/>
                </a:lnTo>
                <a:lnTo>
                  <a:pt x="148028" y="784911"/>
                </a:lnTo>
                <a:lnTo>
                  <a:pt x="152108" y="796471"/>
                </a:lnTo>
                <a:lnTo>
                  <a:pt x="156642" y="807804"/>
                </a:lnTo>
                <a:lnTo>
                  <a:pt x="161402" y="819136"/>
                </a:lnTo>
                <a:lnTo>
                  <a:pt x="166390" y="830016"/>
                </a:lnTo>
                <a:lnTo>
                  <a:pt x="171603" y="841122"/>
                </a:lnTo>
                <a:lnTo>
                  <a:pt x="177271" y="852002"/>
                </a:lnTo>
                <a:lnTo>
                  <a:pt x="183164" y="862881"/>
                </a:lnTo>
                <a:lnTo>
                  <a:pt x="189058" y="873534"/>
                </a:lnTo>
                <a:lnTo>
                  <a:pt x="195632" y="884187"/>
                </a:lnTo>
                <a:lnTo>
                  <a:pt x="202433" y="894613"/>
                </a:lnTo>
                <a:lnTo>
                  <a:pt x="209460" y="904813"/>
                </a:lnTo>
                <a:lnTo>
                  <a:pt x="216714" y="915239"/>
                </a:lnTo>
                <a:lnTo>
                  <a:pt x="224195" y="925212"/>
                </a:lnTo>
                <a:lnTo>
                  <a:pt x="232129" y="934958"/>
                </a:lnTo>
                <a:lnTo>
                  <a:pt x="240290" y="944931"/>
                </a:lnTo>
                <a:lnTo>
                  <a:pt x="248678" y="954450"/>
                </a:lnTo>
                <a:lnTo>
                  <a:pt x="257518" y="963743"/>
                </a:lnTo>
                <a:lnTo>
                  <a:pt x="266359" y="973036"/>
                </a:lnTo>
                <a:lnTo>
                  <a:pt x="275654" y="982102"/>
                </a:lnTo>
                <a:lnTo>
                  <a:pt x="284948" y="990715"/>
                </a:lnTo>
                <a:lnTo>
                  <a:pt x="294695" y="999102"/>
                </a:lnTo>
                <a:lnTo>
                  <a:pt x="304443" y="1007261"/>
                </a:lnTo>
                <a:lnTo>
                  <a:pt x="314191" y="1015194"/>
                </a:lnTo>
                <a:lnTo>
                  <a:pt x="324392" y="1022674"/>
                </a:lnTo>
                <a:lnTo>
                  <a:pt x="334593" y="1029927"/>
                </a:lnTo>
                <a:lnTo>
                  <a:pt x="344794" y="1036953"/>
                </a:lnTo>
                <a:lnTo>
                  <a:pt x="355221" y="1043753"/>
                </a:lnTo>
                <a:lnTo>
                  <a:pt x="365876" y="1050099"/>
                </a:lnTo>
                <a:lnTo>
                  <a:pt x="376530" y="1056446"/>
                </a:lnTo>
                <a:lnTo>
                  <a:pt x="387411" y="1062339"/>
                </a:lnTo>
                <a:lnTo>
                  <a:pt x="398292" y="1067779"/>
                </a:lnTo>
                <a:lnTo>
                  <a:pt x="409400" y="1072992"/>
                </a:lnTo>
                <a:lnTo>
                  <a:pt x="420508" y="1078205"/>
                </a:lnTo>
                <a:lnTo>
                  <a:pt x="431615" y="1082738"/>
                </a:lnTo>
                <a:lnTo>
                  <a:pt x="443176" y="1087271"/>
                </a:lnTo>
                <a:lnTo>
                  <a:pt x="454511" y="1091351"/>
                </a:lnTo>
                <a:lnTo>
                  <a:pt x="466072" y="1095204"/>
                </a:lnTo>
                <a:lnTo>
                  <a:pt x="477406" y="1098830"/>
                </a:lnTo>
                <a:lnTo>
                  <a:pt x="489194" y="1102004"/>
                </a:lnTo>
                <a:lnTo>
                  <a:pt x="500755" y="1104950"/>
                </a:lnTo>
                <a:lnTo>
                  <a:pt x="512543" y="1107897"/>
                </a:lnTo>
                <a:lnTo>
                  <a:pt x="524331" y="1110163"/>
                </a:lnTo>
                <a:lnTo>
                  <a:pt x="536119" y="1112203"/>
                </a:lnTo>
                <a:lnTo>
                  <a:pt x="548133" y="1114243"/>
                </a:lnTo>
                <a:lnTo>
                  <a:pt x="559921" y="1115830"/>
                </a:lnTo>
                <a:lnTo>
                  <a:pt x="571936" y="1116963"/>
                </a:lnTo>
                <a:lnTo>
                  <a:pt x="583950" y="1118096"/>
                </a:lnTo>
                <a:lnTo>
                  <a:pt x="595738" y="1118776"/>
                </a:lnTo>
                <a:lnTo>
                  <a:pt x="607752" y="1119230"/>
                </a:lnTo>
                <a:lnTo>
                  <a:pt x="619540" y="1119230"/>
                </a:lnTo>
                <a:lnTo>
                  <a:pt x="631782" y="1119230"/>
                </a:lnTo>
                <a:lnTo>
                  <a:pt x="643796" y="1118776"/>
                </a:lnTo>
                <a:lnTo>
                  <a:pt x="655584" y="1118096"/>
                </a:lnTo>
                <a:lnTo>
                  <a:pt x="667598" y="1116963"/>
                </a:lnTo>
                <a:lnTo>
                  <a:pt x="679613" y="1115830"/>
                </a:lnTo>
                <a:lnTo>
                  <a:pt x="691401" y="1114243"/>
                </a:lnTo>
                <a:lnTo>
                  <a:pt x="703415" y="1112203"/>
                </a:lnTo>
                <a:lnTo>
                  <a:pt x="715203" y="1110163"/>
                </a:lnTo>
                <a:lnTo>
                  <a:pt x="726991" y="1107897"/>
                </a:lnTo>
                <a:lnTo>
                  <a:pt x="738779" y="1104950"/>
                </a:lnTo>
                <a:lnTo>
                  <a:pt x="750340" y="1102004"/>
                </a:lnTo>
                <a:lnTo>
                  <a:pt x="762128" y="1098830"/>
                </a:lnTo>
                <a:lnTo>
                  <a:pt x="773462" y="1095204"/>
                </a:lnTo>
                <a:lnTo>
                  <a:pt x="785023" y="1091351"/>
                </a:lnTo>
                <a:lnTo>
                  <a:pt x="796358" y="1087271"/>
                </a:lnTo>
                <a:lnTo>
                  <a:pt x="807692" y="1082738"/>
                </a:lnTo>
                <a:lnTo>
                  <a:pt x="819026" y="1078205"/>
                </a:lnTo>
                <a:lnTo>
                  <a:pt x="830134" y="1072992"/>
                </a:lnTo>
                <a:lnTo>
                  <a:pt x="841015" y="1067779"/>
                </a:lnTo>
                <a:lnTo>
                  <a:pt x="852123" y="1062339"/>
                </a:lnTo>
                <a:lnTo>
                  <a:pt x="862777" y="1056446"/>
                </a:lnTo>
                <a:lnTo>
                  <a:pt x="873658" y="1050099"/>
                </a:lnTo>
                <a:lnTo>
                  <a:pt x="884086" y="1043753"/>
                </a:lnTo>
                <a:lnTo>
                  <a:pt x="894740" y="1036953"/>
                </a:lnTo>
                <a:lnTo>
                  <a:pt x="904941" y="1029927"/>
                </a:lnTo>
                <a:lnTo>
                  <a:pt x="915142" y="1022674"/>
                </a:lnTo>
                <a:lnTo>
                  <a:pt x="925343" y="1015194"/>
                </a:lnTo>
                <a:lnTo>
                  <a:pt x="935091" y="1007261"/>
                </a:lnTo>
                <a:lnTo>
                  <a:pt x="944839" y="999102"/>
                </a:lnTo>
                <a:lnTo>
                  <a:pt x="954586" y="990715"/>
                </a:lnTo>
                <a:lnTo>
                  <a:pt x="963880" y="982102"/>
                </a:lnTo>
                <a:lnTo>
                  <a:pt x="972948" y="973036"/>
                </a:lnTo>
                <a:lnTo>
                  <a:pt x="982016" y="963743"/>
                </a:lnTo>
                <a:lnTo>
                  <a:pt x="990856" y="954450"/>
                </a:lnTo>
                <a:lnTo>
                  <a:pt x="999244" y="944931"/>
                </a:lnTo>
                <a:lnTo>
                  <a:pt x="1007405" y="934958"/>
                </a:lnTo>
                <a:lnTo>
                  <a:pt x="1015339" y="925212"/>
                </a:lnTo>
                <a:lnTo>
                  <a:pt x="1022820" y="915239"/>
                </a:lnTo>
                <a:lnTo>
                  <a:pt x="1030074" y="904813"/>
                </a:lnTo>
                <a:lnTo>
                  <a:pt x="1037101" y="894613"/>
                </a:lnTo>
                <a:lnTo>
                  <a:pt x="1043902" y="884187"/>
                </a:lnTo>
                <a:lnTo>
                  <a:pt x="1050249" y="873534"/>
                </a:lnTo>
                <a:lnTo>
                  <a:pt x="1056370" y="862881"/>
                </a:lnTo>
                <a:lnTo>
                  <a:pt x="1062263" y="852002"/>
                </a:lnTo>
                <a:lnTo>
                  <a:pt x="1067931" y="841122"/>
                </a:lnTo>
                <a:lnTo>
                  <a:pt x="1073144" y="830016"/>
                </a:lnTo>
                <a:lnTo>
                  <a:pt x="1078132" y="819136"/>
                </a:lnTo>
                <a:lnTo>
                  <a:pt x="1082892" y="807804"/>
                </a:lnTo>
                <a:lnTo>
                  <a:pt x="1087426" y="796471"/>
                </a:lnTo>
                <a:lnTo>
                  <a:pt x="1091280" y="784911"/>
                </a:lnTo>
                <a:lnTo>
                  <a:pt x="1095360" y="773579"/>
                </a:lnTo>
                <a:lnTo>
                  <a:pt x="1098760" y="762019"/>
                </a:lnTo>
                <a:lnTo>
                  <a:pt x="1102161" y="750460"/>
                </a:lnTo>
                <a:lnTo>
                  <a:pt x="1105108" y="738673"/>
                </a:lnTo>
                <a:lnTo>
                  <a:pt x="1107828" y="726887"/>
                </a:lnTo>
                <a:lnTo>
                  <a:pt x="1110321" y="715328"/>
                </a:lnTo>
                <a:lnTo>
                  <a:pt x="1112362" y="703315"/>
                </a:lnTo>
                <a:lnTo>
                  <a:pt x="1114175" y="691529"/>
                </a:lnTo>
                <a:lnTo>
                  <a:pt x="1115762" y="679516"/>
                </a:lnTo>
                <a:lnTo>
                  <a:pt x="1117122" y="667503"/>
                </a:lnTo>
                <a:lnTo>
                  <a:pt x="1118256" y="655717"/>
                </a:lnTo>
                <a:lnTo>
                  <a:pt x="1118936" y="643704"/>
                </a:lnTo>
                <a:lnTo>
                  <a:pt x="1119389" y="631918"/>
                </a:lnTo>
                <a:lnTo>
                  <a:pt x="1119389" y="619905"/>
                </a:lnTo>
                <a:lnTo>
                  <a:pt x="1119389" y="607666"/>
                </a:lnTo>
                <a:lnTo>
                  <a:pt x="1118936" y="595880"/>
                </a:lnTo>
                <a:lnTo>
                  <a:pt x="1118256" y="583867"/>
                </a:lnTo>
                <a:lnTo>
                  <a:pt x="1117122" y="571854"/>
                </a:lnTo>
                <a:lnTo>
                  <a:pt x="1115762" y="560068"/>
                </a:lnTo>
                <a:lnTo>
                  <a:pt x="1114175" y="548055"/>
                </a:lnTo>
                <a:lnTo>
                  <a:pt x="1112362" y="536269"/>
                </a:lnTo>
                <a:lnTo>
                  <a:pt x="1110321" y="524256"/>
                </a:lnTo>
                <a:lnTo>
                  <a:pt x="1107828" y="512470"/>
                </a:lnTo>
                <a:lnTo>
                  <a:pt x="1105108" y="500911"/>
                </a:lnTo>
                <a:lnTo>
                  <a:pt x="1102161" y="489125"/>
                </a:lnTo>
                <a:lnTo>
                  <a:pt x="1098760" y="477565"/>
                </a:lnTo>
                <a:lnTo>
                  <a:pt x="1095360" y="466006"/>
                </a:lnTo>
                <a:lnTo>
                  <a:pt x="1091280" y="454673"/>
                </a:lnTo>
                <a:lnTo>
                  <a:pt x="1087426" y="443114"/>
                </a:lnTo>
                <a:lnTo>
                  <a:pt x="1082892" y="431554"/>
                </a:lnTo>
                <a:lnTo>
                  <a:pt x="1078132" y="420448"/>
                </a:lnTo>
                <a:lnTo>
                  <a:pt x="1073144" y="409342"/>
                </a:lnTo>
                <a:lnTo>
                  <a:pt x="1067931" y="398462"/>
                </a:lnTo>
                <a:lnTo>
                  <a:pt x="1062263" y="387583"/>
                </a:lnTo>
                <a:lnTo>
                  <a:pt x="1056370" y="376703"/>
                </a:lnTo>
                <a:lnTo>
                  <a:pt x="1050249" y="366050"/>
                </a:lnTo>
                <a:lnTo>
                  <a:pt x="1043902" y="355397"/>
                </a:lnTo>
                <a:lnTo>
                  <a:pt x="1037101" y="344971"/>
                </a:lnTo>
                <a:lnTo>
                  <a:pt x="1030074" y="334545"/>
                </a:lnTo>
                <a:lnTo>
                  <a:pt x="1022820" y="324346"/>
                </a:lnTo>
                <a:lnTo>
                  <a:pt x="1015339" y="314373"/>
                </a:lnTo>
                <a:lnTo>
                  <a:pt x="1007405" y="304400"/>
                </a:lnTo>
                <a:lnTo>
                  <a:pt x="999244" y="294654"/>
                </a:lnTo>
                <a:lnTo>
                  <a:pt x="990856" y="285134"/>
                </a:lnTo>
                <a:lnTo>
                  <a:pt x="982016" y="275614"/>
                </a:lnTo>
                <a:lnTo>
                  <a:pt x="972948" y="266548"/>
                </a:lnTo>
                <a:lnTo>
                  <a:pt x="963880" y="257482"/>
                </a:lnTo>
                <a:lnTo>
                  <a:pt x="954586" y="248869"/>
                </a:lnTo>
                <a:lnTo>
                  <a:pt x="944839" y="240483"/>
                </a:lnTo>
                <a:lnTo>
                  <a:pt x="935091" y="232323"/>
                </a:lnTo>
                <a:lnTo>
                  <a:pt x="925343" y="224163"/>
                </a:lnTo>
                <a:lnTo>
                  <a:pt x="915142" y="216684"/>
                </a:lnTo>
                <a:lnTo>
                  <a:pt x="904941" y="209431"/>
                </a:lnTo>
                <a:lnTo>
                  <a:pt x="894740" y="202631"/>
                </a:lnTo>
                <a:lnTo>
                  <a:pt x="884086" y="195831"/>
                </a:lnTo>
                <a:lnTo>
                  <a:pt x="873658" y="189485"/>
                </a:lnTo>
                <a:lnTo>
                  <a:pt x="862777" y="183139"/>
                </a:lnTo>
                <a:lnTo>
                  <a:pt x="852123" y="177246"/>
                </a:lnTo>
                <a:lnTo>
                  <a:pt x="841015" y="171579"/>
                </a:lnTo>
                <a:lnTo>
                  <a:pt x="830134" y="166593"/>
                </a:lnTo>
                <a:lnTo>
                  <a:pt x="819026" y="161380"/>
                </a:lnTo>
                <a:lnTo>
                  <a:pt x="807692" y="156620"/>
                </a:lnTo>
                <a:lnTo>
                  <a:pt x="796358" y="152313"/>
                </a:lnTo>
                <a:lnTo>
                  <a:pt x="785023" y="148234"/>
                </a:lnTo>
                <a:lnTo>
                  <a:pt x="773462" y="144380"/>
                </a:lnTo>
                <a:lnTo>
                  <a:pt x="762128" y="140754"/>
                </a:lnTo>
                <a:lnTo>
                  <a:pt x="750340" y="137581"/>
                </a:lnTo>
                <a:lnTo>
                  <a:pt x="738779" y="134407"/>
                </a:lnTo>
                <a:lnTo>
                  <a:pt x="726991" y="131688"/>
                </a:lnTo>
                <a:lnTo>
                  <a:pt x="715203" y="129421"/>
                </a:lnTo>
                <a:lnTo>
                  <a:pt x="703415" y="127154"/>
                </a:lnTo>
                <a:lnTo>
                  <a:pt x="691401" y="125341"/>
                </a:lnTo>
                <a:lnTo>
                  <a:pt x="679613" y="123755"/>
                </a:lnTo>
                <a:lnTo>
                  <a:pt x="667598" y="122621"/>
                </a:lnTo>
                <a:lnTo>
                  <a:pt x="655584" y="121488"/>
                </a:lnTo>
                <a:lnTo>
                  <a:pt x="643796" y="120581"/>
                </a:lnTo>
                <a:lnTo>
                  <a:pt x="631782" y="120128"/>
                </a:lnTo>
                <a:lnTo>
                  <a:pt x="619540" y="120128"/>
                </a:lnTo>
                <a:lnTo>
                  <a:pt x="607752" y="120128"/>
                </a:lnTo>
                <a:close/>
                <a:moveTo>
                  <a:pt x="619540" y="0"/>
                </a:moveTo>
                <a:lnTo>
                  <a:pt x="634502" y="227"/>
                </a:lnTo>
                <a:lnTo>
                  <a:pt x="649690" y="907"/>
                </a:lnTo>
                <a:lnTo>
                  <a:pt x="664198" y="1587"/>
                </a:lnTo>
                <a:lnTo>
                  <a:pt x="678933" y="3173"/>
                </a:lnTo>
                <a:lnTo>
                  <a:pt x="694121" y="4533"/>
                </a:lnTo>
                <a:lnTo>
                  <a:pt x="708629" y="6573"/>
                </a:lnTo>
                <a:lnTo>
                  <a:pt x="723364" y="8840"/>
                </a:lnTo>
                <a:lnTo>
                  <a:pt x="738098" y="11560"/>
                </a:lnTo>
                <a:lnTo>
                  <a:pt x="752607" y="14506"/>
                </a:lnTo>
                <a:lnTo>
                  <a:pt x="767115" y="17906"/>
                </a:lnTo>
                <a:lnTo>
                  <a:pt x="781623" y="21533"/>
                </a:lnTo>
                <a:lnTo>
                  <a:pt x="796131" y="25839"/>
                </a:lnTo>
                <a:lnTo>
                  <a:pt x="810412" y="30146"/>
                </a:lnTo>
                <a:lnTo>
                  <a:pt x="824694" y="34905"/>
                </a:lnTo>
                <a:lnTo>
                  <a:pt x="838975" y="40118"/>
                </a:lnTo>
                <a:lnTo>
                  <a:pt x="853030" y="45558"/>
                </a:lnTo>
                <a:lnTo>
                  <a:pt x="866858" y="51451"/>
                </a:lnTo>
                <a:lnTo>
                  <a:pt x="880686" y="57571"/>
                </a:lnTo>
                <a:lnTo>
                  <a:pt x="894514" y="64144"/>
                </a:lnTo>
                <a:lnTo>
                  <a:pt x="907888" y="71170"/>
                </a:lnTo>
                <a:lnTo>
                  <a:pt x="921263" y="78423"/>
                </a:lnTo>
                <a:lnTo>
                  <a:pt x="934638" y="85903"/>
                </a:lnTo>
                <a:lnTo>
                  <a:pt x="947786" y="93836"/>
                </a:lnTo>
                <a:lnTo>
                  <a:pt x="960934" y="102222"/>
                </a:lnTo>
                <a:lnTo>
                  <a:pt x="973401" y="110835"/>
                </a:lnTo>
                <a:lnTo>
                  <a:pt x="986096" y="119901"/>
                </a:lnTo>
                <a:lnTo>
                  <a:pt x="998791" y="129421"/>
                </a:lnTo>
                <a:lnTo>
                  <a:pt x="1010805" y="139167"/>
                </a:lnTo>
                <a:lnTo>
                  <a:pt x="1023046" y="149140"/>
                </a:lnTo>
                <a:lnTo>
                  <a:pt x="1034607" y="159793"/>
                </a:lnTo>
                <a:lnTo>
                  <a:pt x="1046395" y="170446"/>
                </a:lnTo>
                <a:lnTo>
                  <a:pt x="1057956" y="181779"/>
                </a:lnTo>
                <a:lnTo>
                  <a:pt x="1067251" y="191072"/>
                </a:lnTo>
                <a:lnTo>
                  <a:pt x="1076318" y="200591"/>
                </a:lnTo>
                <a:lnTo>
                  <a:pt x="1084932" y="210564"/>
                </a:lnTo>
                <a:lnTo>
                  <a:pt x="1093546" y="220310"/>
                </a:lnTo>
                <a:lnTo>
                  <a:pt x="1101934" y="230283"/>
                </a:lnTo>
                <a:lnTo>
                  <a:pt x="1110095" y="240709"/>
                </a:lnTo>
                <a:lnTo>
                  <a:pt x="1117802" y="250909"/>
                </a:lnTo>
                <a:lnTo>
                  <a:pt x="1125510" y="261108"/>
                </a:lnTo>
                <a:lnTo>
                  <a:pt x="1132764" y="271988"/>
                </a:lnTo>
                <a:lnTo>
                  <a:pt x="1139791" y="282414"/>
                </a:lnTo>
                <a:lnTo>
                  <a:pt x="1146592" y="293294"/>
                </a:lnTo>
                <a:lnTo>
                  <a:pt x="1153166" y="304173"/>
                </a:lnTo>
                <a:lnTo>
                  <a:pt x="1159513" y="315279"/>
                </a:lnTo>
                <a:lnTo>
                  <a:pt x="1165634" y="326159"/>
                </a:lnTo>
                <a:lnTo>
                  <a:pt x="1171527" y="337492"/>
                </a:lnTo>
                <a:lnTo>
                  <a:pt x="1177195" y="348598"/>
                </a:lnTo>
                <a:lnTo>
                  <a:pt x="1182408" y="360157"/>
                </a:lnTo>
                <a:lnTo>
                  <a:pt x="1187622" y="371490"/>
                </a:lnTo>
                <a:lnTo>
                  <a:pt x="1192610" y="383050"/>
                </a:lnTo>
                <a:lnTo>
                  <a:pt x="1197143" y="394609"/>
                </a:lnTo>
                <a:lnTo>
                  <a:pt x="1201677" y="406395"/>
                </a:lnTo>
                <a:lnTo>
                  <a:pt x="1205984" y="418181"/>
                </a:lnTo>
                <a:lnTo>
                  <a:pt x="1209611" y="429741"/>
                </a:lnTo>
                <a:lnTo>
                  <a:pt x="1213465" y="441754"/>
                </a:lnTo>
                <a:lnTo>
                  <a:pt x="1216865" y="453540"/>
                </a:lnTo>
                <a:lnTo>
                  <a:pt x="1219812" y="465552"/>
                </a:lnTo>
                <a:lnTo>
                  <a:pt x="1222986" y="477792"/>
                </a:lnTo>
                <a:lnTo>
                  <a:pt x="1225706" y="489578"/>
                </a:lnTo>
                <a:lnTo>
                  <a:pt x="1228200" y="501818"/>
                </a:lnTo>
                <a:lnTo>
                  <a:pt x="1230240" y="514057"/>
                </a:lnTo>
                <a:lnTo>
                  <a:pt x="1232280" y="526070"/>
                </a:lnTo>
                <a:lnTo>
                  <a:pt x="1233867" y="538536"/>
                </a:lnTo>
                <a:lnTo>
                  <a:pt x="1235680" y="550775"/>
                </a:lnTo>
                <a:lnTo>
                  <a:pt x="1236814" y="563015"/>
                </a:lnTo>
                <a:lnTo>
                  <a:pt x="1237720" y="575254"/>
                </a:lnTo>
                <a:lnTo>
                  <a:pt x="1238401" y="587720"/>
                </a:lnTo>
                <a:lnTo>
                  <a:pt x="1239081" y="599733"/>
                </a:lnTo>
                <a:lnTo>
                  <a:pt x="1239307" y="612199"/>
                </a:lnTo>
                <a:lnTo>
                  <a:pt x="1239307" y="624665"/>
                </a:lnTo>
                <a:lnTo>
                  <a:pt x="1239081" y="636678"/>
                </a:lnTo>
                <a:lnTo>
                  <a:pt x="1238627" y="649144"/>
                </a:lnTo>
                <a:lnTo>
                  <a:pt x="1237947" y="661610"/>
                </a:lnTo>
                <a:lnTo>
                  <a:pt x="1237040" y="673623"/>
                </a:lnTo>
                <a:lnTo>
                  <a:pt x="1235907" y="686089"/>
                </a:lnTo>
                <a:lnTo>
                  <a:pt x="1234320" y="698102"/>
                </a:lnTo>
                <a:lnTo>
                  <a:pt x="1232507" y="710341"/>
                </a:lnTo>
                <a:lnTo>
                  <a:pt x="1230693" y="722807"/>
                </a:lnTo>
                <a:lnTo>
                  <a:pt x="1228653" y="734820"/>
                </a:lnTo>
                <a:lnTo>
                  <a:pt x="1226159" y="746833"/>
                </a:lnTo>
                <a:lnTo>
                  <a:pt x="1223439" y="759073"/>
                </a:lnTo>
                <a:lnTo>
                  <a:pt x="1220719" y="771085"/>
                </a:lnTo>
                <a:lnTo>
                  <a:pt x="1217545" y="783098"/>
                </a:lnTo>
                <a:lnTo>
                  <a:pt x="1214145" y="795111"/>
                </a:lnTo>
                <a:lnTo>
                  <a:pt x="1210518" y="806897"/>
                </a:lnTo>
                <a:lnTo>
                  <a:pt x="1206664" y="818683"/>
                </a:lnTo>
                <a:lnTo>
                  <a:pt x="1202357" y="830469"/>
                </a:lnTo>
                <a:lnTo>
                  <a:pt x="1198277" y="842255"/>
                </a:lnTo>
                <a:lnTo>
                  <a:pt x="1193516" y="853588"/>
                </a:lnTo>
                <a:lnTo>
                  <a:pt x="1188529" y="865374"/>
                </a:lnTo>
                <a:lnTo>
                  <a:pt x="1183769" y="876934"/>
                </a:lnTo>
                <a:lnTo>
                  <a:pt x="1178328" y="888267"/>
                </a:lnTo>
                <a:lnTo>
                  <a:pt x="1172661" y="899599"/>
                </a:lnTo>
                <a:lnTo>
                  <a:pt x="1166767" y="910706"/>
                </a:lnTo>
                <a:lnTo>
                  <a:pt x="1160646" y="921812"/>
                </a:lnTo>
                <a:lnTo>
                  <a:pt x="1534229" y="1295115"/>
                </a:lnTo>
                <a:lnTo>
                  <a:pt x="1540350" y="1301461"/>
                </a:lnTo>
                <a:lnTo>
                  <a:pt x="1545790" y="1308034"/>
                </a:lnTo>
                <a:lnTo>
                  <a:pt x="1551231" y="1314607"/>
                </a:lnTo>
                <a:lnTo>
                  <a:pt x="1556445" y="1321407"/>
                </a:lnTo>
                <a:lnTo>
                  <a:pt x="1560752" y="1328433"/>
                </a:lnTo>
                <a:lnTo>
                  <a:pt x="1565286" y="1335460"/>
                </a:lnTo>
                <a:lnTo>
                  <a:pt x="1569366" y="1342713"/>
                </a:lnTo>
                <a:lnTo>
                  <a:pt x="1572766" y="1349966"/>
                </a:lnTo>
                <a:lnTo>
                  <a:pt x="1576167" y="1357219"/>
                </a:lnTo>
                <a:lnTo>
                  <a:pt x="1578887" y="1364698"/>
                </a:lnTo>
                <a:lnTo>
                  <a:pt x="1581381" y="1372178"/>
                </a:lnTo>
                <a:lnTo>
                  <a:pt x="1583648" y="1379658"/>
                </a:lnTo>
                <a:lnTo>
                  <a:pt x="1585461" y="1387137"/>
                </a:lnTo>
                <a:lnTo>
                  <a:pt x="1586821" y="1394617"/>
                </a:lnTo>
                <a:lnTo>
                  <a:pt x="1587955" y="1402323"/>
                </a:lnTo>
                <a:lnTo>
                  <a:pt x="1588635" y="1409803"/>
                </a:lnTo>
                <a:lnTo>
                  <a:pt x="1589088" y="1417283"/>
                </a:lnTo>
                <a:lnTo>
                  <a:pt x="1589088" y="1424762"/>
                </a:lnTo>
                <a:lnTo>
                  <a:pt x="1588861" y="1432242"/>
                </a:lnTo>
                <a:lnTo>
                  <a:pt x="1588181" y="1439495"/>
                </a:lnTo>
                <a:lnTo>
                  <a:pt x="1587274" y="1446748"/>
                </a:lnTo>
                <a:lnTo>
                  <a:pt x="1585914" y="1454001"/>
                </a:lnTo>
                <a:lnTo>
                  <a:pt x="1584101" y="1461027"/>
                </a:lnTo>
                <a:lnTo>
                  <a:pt x="1581834" y="1467827"/>
                </a:lnTo>
                <a:lnTo>
                  <a:pt x="1579340" y="1474627"/>
                </a:lnTo>
                <a:lnTo>
                  <a:pt x="1576620" y="1481200"/>
                </a:lnTo>
                <a:lnTo>
                  <a:pt x="1573220" y="1487773"/>
                </a:lnTo>
                <a:lnTo>
                  <a:pt x="1569593" y="1494119"/>
                </a:lnTo>
                <a:lnTo>
                  <a:pt x="1565512" y="1500239"/>
                </a:lnTo>
                <a:lnTo>
                  <a:pt x="1561432" y="1506132"/>
                </a:lnTo>
                <a:lnTo>
                  <a:pt x="1556445" y="1511572"/>
                </a:lnTo>
                <a:lnTo>
                  <a:pt x="1551231" y="1517011"/>
                </a:lnTo>
                <a:lnTo>
                  <a:pt x="1517228" y="1551237"/>
                </a:lnTo>
                <a:lnTo>
                  <a:pt x="1511787" y="1556223"/>
                </a:lnTo>
                <a:lnTo>
                  <a:pt x="1506120" y="1561209"/>
                </a:lnTo>
                <a:lnTo>
                  <a:pt x="1500226" y="1565516"/>
                </a:lnTo>
                <a:lnTo>
                  <a:pt x="1494106" y="1569369"/>
                </a:lnTo>
                <a:lnTo>
                  <a:pt x="1487985" y="1573222"/>
                </a:lnTo>
                <a:lnTo>
                  <a:pt x="1481411" y="1576395"/>
                </a:lnTo>
                <a:lnTo>
                  <a:pt x="1474837" y="1579342"/>
                </a:lnTo>
                <a:lnTo>
                  <a:pt x="1468036" y="1581835"/>
                </a:lnTo>
                <a:lnTo>
                  <a:pt x="1461009" y="1583875"/>
                </a:lnTo>
                <a:lnTo>
                  <a:pt x="1453982" y="1585688"/>
                </a:lnTo>
                <a:lnTo>
                  <a:pt x="1446728" y="1587275"/>
                </a:lnTo>
                <a:lnTo>
                  <a:pt x="1439474" y="1588182"/>
                </a:lnTo>
                <a:lnTo>
                  <a:pt x="1432219" y="1588862"/>
                </a:lnTo>
                <a:lnTo>
                  <a:pt x="1424739" y="1589088"/>
                </a:lnTo>
                <a:lnTo>
                  <a:pt x="1417258" y="1589088"/>
                </a:lnTo>
                <a:lnTo>
                  <a:pt x="1409777" y="1588862"/>
                </a:lnTo>
                <a:lnTo>
                  <a:pt x="1402296" y="1587955"/>
                </a:lnTo>
                <a:lnTo>
                  <a:pt x="1394589" y="1587048"/>
                </a:lnTo>
                <a:lnTo>
                  <a:pt x="1387108" y="1585235"/>
                </a:lnTo>
                <a:lnTo>
                  <a:pt x="1379628" y="1583422"/>
                </a:lnTo>
                <a:lnTo>
                  <a:pt x="1372147" y="1581382"/>
                </a:lnTo>
                <a:lnTo>
                  <a:pt x="1364666" y="1578662"/>
                </a:lnTo>
                <a:lnTo>
                  <a:pt x="1357186" y="1575942"/>
                </a:lnTo>
                <a:lnTo>
                  <a:pt x="1349931" y="1572769"/>
                </a:lnTo>
                <a:lnTo>
                  <a:pt x="1342677" y="1569142"/>
                </a:lnTo>
                <a:lnTo>
                  <a:pt x="1335423" y="1565289"/>
                </a:lnTo>
                <a:lnTo>
                  <a:pt x="1328396" y="1560756"/>
                </a:lnTo>
                <a:lnTo>
                  <a:pt x="1321369" y="1556223"/>
                </a:lnTo>
                <a:lnTo>
                  <a:pt x="1314568" y="1551237"/>
                </a:lnTo>
                <a:lnTo>
                  <a:pt x="1307994" y="1545797"/>
                </a:lnTo>
                <a:lnTo>
                  <a:pt x="1301420" y="1540130"/>
                </a:lnTo>
                <a:lnTo>
                  <a:pt x="1295299" y="1534011"/>
                </a:lnTo>
                <a:lnTo>
                  <a:pt x="921716" y="1160708"/>
                </a:lnTo>
                <a:lnTo>
                  <a:pt x="910835" y="1166827"/>
                </a:lnTo>
                <a:lnTo>
                  <a:pt x="899501" y="1172720"/>
                </a:lnTo>
                <a:lnTo>
                  <a:pt x="888166" y="1178160"/>
                </a:lnTo>
                <a:lnTo>
                  <a:pt x="876832" y="1183600"/>
                </a:lnTo>
                <a:lnTo>
                  <a:pt x="865498" y="1188586"/>
                </a:lnTo>
                <a:lnTo>
                  <a:pt x="853710" y="1193346"/>
                </a:lnTo>
                <a:lnTo>
                  <a:pt x="842375" y="1198106"/>
                </a:lnTo>
                <a:lnTo>
                  <a:pt x="830588" y="1202412"/>
                </a:lnTo>
                <a:lnTo>
                  <a:pt x="818573" y="1206492"/>
                </a:lnTo>
                <a:lnTo>
                  <a:pt x="807012" y="1210572"/>
                </a:lnTo>
                <a:lnTo>
                  <a:pt x="794997" y="1213972"/>
                </a:lnTo>
                <a:lnTo>
                  <a:pt x="783210" y="1217598"/>
                </a:lnTo>
                <a:lnTo>
                  <a:pt x="771195" y="1220545"/>
                </a:lnTo>
                <a:lnTo>
                  <a:pt x="758954" y="1223265"/>
                </a:lnTo>
                <a:lnTo>
                  <a:pt x="746939" y="1226211"/>
                </a:lnTo>
                <a:lnTo>
                  <a:pt x="734698" y="1228478"/>
                </a:lnTo>
                <a:lnTo>
                  <a:pt x="722457" y="1230518"/>
                </a:lnTo>
                <a:lnTo>
                  <a:pt x="710442" y="1232784"/>
                </a:lnTo>
                <a:lnTo>
                  <a:pt x="698201" y="1234371"/>
                </a:lnTo>
                <a:lnTo>
                  <a:pt x="685960" y="1235731"/>
                </a:lnTo>
                <a:lnTo>
                  <a:pt x="673719" y="1236864"/>
                </a:lnTo>
                <a:lnTo>
                  <a:pt x="661478" y="1237771"/>
                </a:lnTo>
                <a:lnTo>
                  <a:pt x="649010" y="1238451"/>
                </a:lnTo>
                <a:lnTo>
                  <a:pt x="636769" y="1239131"/>
                </a:lnTo>
                <a:lnTo>
                  <a:pt x="624527" y="1239357"/>
                </a:lnTo>
                <a:lnTo>
                  <a:pt x="612060" y="1239357"/>
                </a:lnTo>
                <a:lnTo>
                  <a:pt x="599818" y="1239131"/>
                </a:lnTo>
                <a:lnTo>
                  <a:pt x="587577" y="1238451"/>
                </a:lnTo>
                <a:lnTo>
                  <a:pt x="575109" y="1237544"/>
                </a:lnTo>
                <a:lnTo>
                  <a:pt x="562868" y="1236638"/>
                </a:lnTo>
                <a:lnTo>
                  <a:pt x="550627" y="1235504"/>
                </a:lnTo>
                <a:lnTo>
                  <a:pt x="538612" y="1233918"/>
                </a:lnTo>
                <a:lnTo>
                  <a:pt x="526145" y="1232331"/>
                </a:lnTo>
                <a:lnTo>
                  <a:pt x="513903" y="1230291"/>
                </a:lnTo>
                <a:lnTo>
                  <a:pt x="501889" y="1228025"/>
                </a:lnTo>
                <a:lnTo>
                  <a:pt x="489648" y="1225758"/>
                </a:lnTo>
                <a:lnTo>
                  <a:pt x="477633" y="1222811"/>
                </a:lnTo>
                <a:lnTo>
                  <a:pt x="465619" y="1219865"/>
                </a:lnTo>
                <a:lnTo>
                  <a:pt x="453604" y="1216918"/>
                </a:lnTo>
                <a:lnTo>
                  <a:pt x="441590" y="1213292"/>
                </a:lnTo>
                <a:lnTo>
                  <a:pt x="429802" y="1209665"/>
                </a:lnTo>
                <a:lnTo>
                  <a:pt x="418014" y="1205812"/>
                </a:lnTo>
                <a:lnTo>
                  <a:pt x="406453" y="1201506"/>
                </a:lnTo>
                <a:lnTo>
                  <a:pt x="394665" y="1197199"/>
                </a:lnTo>
                <a:lnTo>
                  <a:pt x="383104" y="1192440"/>
                </a:lnTo>
                <a:lnTo>
                  <a:pt x="371543" y="1187680"/>
                </a:lnTo>
                <a:lnTo>
                  <a:pt x="359982" y="1182467"/>
                </a:lnTo>
                <a:lnTo>
                  <a:pt x="348647" y="1177027"/>
                </a:lnTo>
                <a:lnTo>
                  <a:pt x="337313" y="1171360"/>
                </a:lnTo>
                <a:lnTo>
                  <a:pt x="326205" y="1165694"/>
                </a:lnTo>
                <a:lnTo>
                  <a:pt x="315097" y="1159574"/>
                </a:lnTo>
                <a:lnTo>
                  <a:pt x="304216" y="1153228"/>
                </a:lnTo>
                <a:lnTo>
                  <a:pt x="293109" y="1146655"/>
                </a:lnTo>
                <a:lnTo>
                  <a:pt x="282454" y="1139629"/>
                </a:lnTo>
                <a:lnTo>
                  <a:pt x="272026" y="1132602"/>
                </a:lnTo>
                <a:lnTo>
                  <a:pt x="261145" y="1125349"/>
                </a:lnTo>
                <a:lnTo>
                  <a:pt x="250944" y="1117643"/>
                </a:lnTo>
                <a:lnTo>
                  <a:pt x="240517" y="1109937"/>
                </a:lnTo>
                <a:lnTo>
                  <a:pt x="230316" y="1101777"/>
                </a:lnTo>
                <a:lnTo>
                  <a:pt x="220341" y="1093617"/>
                </a:lnTo>
                <a:lnTo>
                  <a:pt x="210367" y="1085004"/>
                </a:lnTo>
                <a:lnTo>
                  <a:pt x="200620" y="1076391"/>
                </a:lnTo>
                <a:lnTo>
                  <a:pt x="191099" y="1067099"/>
                </a:lnTo>
                <a:lnTo>
                  <a:pt x="181578" y="1057806"/>
                </a:lnTo>
                <a:lnTo>
                  <a:pt x="170470" y="1046473"/>
                </a:lnTo>
                <a:lnTo>
                  <a:pt x="159589" y="1034913"/>
                </a:lnTo>
                <a:lnTo>
                  <a:pt x="149161" y="1022901"/>
                </a:lnTo>
                <a:lnTo>
                  <a:pt x="139187" y="1010888"/>
                </a:lnTo>
                <a:lnTo>
                  <a:pt x="129213" y="998648"/>
                </a:lnTo>
                <a:lnTo>
                  <a:pt x="119918" y="985956"/>
                </a:lnTo>
                <a:lnTo>
                  <a:pt x="110851" y="973489"/>
                </a:lnTo>
                <a:lnTo>
                  <a:pt x="102237" y="960797"/>
                </a:lnTo>
                <a:lnTo>
                  <a:pt x="93849" y="947651"/>
                </a:lnTo>
                <a:lnTo>
                  <a:pt x="85688" y="934505"/>
                </a:lnTo>
                <a:lnTo>
                  <a:pt x="78208" y="921358"/>
                </a:lnTo>
                <a:lnTo>
                  <a:pt x="70954" y="907986"/>
                </a:lnTo>
                <a:lnTo>
                  <a:pt x="64153" y="894386"/>
                </a:lnTo>
                <a:lnTo>
                  <a:pt x="57579" y="880560"/>
                </a:lnTo>
                <a:lnTo>
                  <a:pt x="51232" y="866734"/>
                </a:lnTo>
                <a:lnTo>
                  <a:pt x="45338" y="852908"/>
                </a:lnTo>
                <a:lnTo>
                  <a:pt x="39897" y="838856"/>
                </a:lnTo>
                <a:lnTo>
                  <a:pt x="34910" y="824803"/>
                </a:lnTo>
                <a:lnTo>
                  <a:pt x="30150" y="810524"/>
                </a:lnTo>
                <a:lnTo>
                  <a:pt x="25616" y="796244"/>
                </a:lnTo>
                <a:lnTo>
                  <a:pt x="21535" y="781738"/>
                </a:lnTo>
                <a:lnTo>
                  <a:pt x="17682" y="767232"/>
                </a:lnTo>
                <a:lnTo>
                  <a:pt x="14508" y="752726"/>
                </a:lnTo>
                <a:lnTo>
                  <a:pt x="11334" y="738220"/>
                </a:lnTo>
                <a:lnTo>
                  <a:pt x="8841" y="723487"/>
                </a:lnTo>
                <a:lnTo>
                  <a:pt x="6574" y="708755"/>
                </a:lnTo>
                <a:lnTo>
                  <a:pt x="4307" y="694022"/>
                </a:lnTo>
                <a:lnTo>
                  <a:pt x="2947" y="679289"/>
                </a:lnTo>
                <a:lnTo>
                  <a:pt x="1587" y="664330"/>
                </a:lnTo>
                <a:lnTo>
                  <a:pt x="680" y="649597"/>
                </a:lnTo>
                <a:lnTo>
                  <a:pt x="227" y="634638"/>
                </a:lnTo>
                <a:lnTo>
                  <a:pt x="0" y="619905"/>
                </a:lnTo>
                <a:lnTo>
                  <a:pt x="227" y="604946"/>
                </a:lnTo>
                <a:lnTo>
                  <a:pt x="680" y="589987"/>
                </a:lnTo>
                <a:lnTo>
                  <a:pt x="1587" y="575254"/>
                </a:lnTo>
                <a:lnTo>
                  <a:pt x="2947" y="560295"/>
                </a:lnTo>
                <a:lnTo>
                  <a:pt x="4307" y="545562"/>
                </a:lnTo>
                <a:lnTo>
                  <a:pt x="6574" y="530830"/>
                </a:lnTo>
                <a:lnTo>
                  <a:pt x="8841" y="516097"/>
                </a:lnTo>
                <a:lnTo>
                  <a:pt x="11334" y="501364"/>
                </a:lnTo>
                <a:lnTo>
                  <a:pt x="14508" y="486858"/>
                </a:lnTo>
                <a:lnTo>
                  <a:pt x="17682" y="472352"/>
                </a:lnTo>
                <a:lnTo>
                  <a:pt x="21535" y="457846"/>
                </a:lnTo>
                <a:lnTo>
                  <a:pt x="25616" y="443340"/>
                </a:lnTo>
                <a:lnTo>
                  <a:pt x="30150" y="429061"/>
                </a:lnTo>
                <a:lnTo>
                  <a:pt x="34910" y="414781"/>
                </a:lnTo>
                <a:lnTo>
                  <a:pt x="39897" y="400502"/>
                </a:lnTo>
                <a:lnTo>
                  <a:pt x="45338" y="386449"/>
                </a:lnTo>
                <a:lnTo>
                  <a:pt x="51232" y="372850"/>
                </a:lnTo>
                <a:lnTo>
                  <a:pt x="57579" y="359024"/>
                </a:lnTo>
                <a:lnTo>
                  <a:pt x="64153" y="345198"/>
                </a:lnTo>
                <a:lnTo>
                  <a:pt x="70954" y="331599"/>
                </a:lnTo>
                <a:lnTo>
                  <a:pt x="78208" y="318226"/>
                </a:lnTo>
                <a:lnTo>
                  <a:pt x="85688" y="304853"/>
                </a:lnTo>
                <a:lnTo>
                  <a:pt x="93849" y="291934"/>
                </a:lnTo>
                <a:lnTo>
                  <a:pt x="102237" y="278788"/>
                </a:lnTo>
                <a:lnTo>
                  <a:pt x="110851" y="266095"/>
                </a:lnTo>
                <a:lnTo>
                  <a:pt x="119918" y="253402"/>
                </a:lnTo>
                <a:lnTo>
                  <a:pt x="129213" y="240936"/>
                </a:lnTo>
                <a:lnTo>
                  <a:pt x="139187" y="228697"/>
                </a:lnTo>
                <a:lnTo>
                  <a:pt x="149161" y="216457"/>
                </a:lnTo>
                <a:lnTo>
                  <a:pt x="159589" y="204671"/>
                </a:lnTo>
                <a:lnTo>
                  <a:pt x="170470" y="193111"/>
                </a:lnTo>
                <a:lnTo>
                  <a:pt x="181578" y="181779"/>
                </a:lnTo>
                <a:lnTo>
                  <a:pt x="193139" y="170446"/>
                </a:lnTo>
                <a:lnTo>
                  <a:pt x="204473" y="159793"/>
                </a:lnTo>
                <a:lnTo>
                  <a:pt x="216488" y="149140"/>
                </a:lnTo>
                <a:lnTo>
                  <a:pt x="228729" y="139167"/>
                </a:lnTo>
                <a:lnTo>
                  <a:pt x="240743" y="129421"/>
                </a:lnTo>
                <a:lnTo>
                  <a:pt x="253438" y="119901"/>
                </a:lnTo>
                <a:lnTo>
                  <a:pt x="266133" y="110835"/>
                </a:lnTo>
                <a:lnTo>
                  <a:pt x="278600" y="102222"/>
                </a:lnTo>
                <a:lnTo>
                  <a:pt x="291748" y="93836"/>
                </a:lnTo>
                <a:lnTo>
                  <a:pt x="304896" y="85903"/>
                </a:lnTo>
                <a:lnTo>
                  <a:pt x="318271" y="78423"/>
                </a:lnTo>
                <a:lnTo>
                  <a:pt x="331646" y="71170"/>
                </a:lnTo>
                <a:lnTo>
                  <a:pt x="345020" y="64144"/>
                </a:lnTo>
                <a:lnTo>
                  <a:pt x="358848" y="57571"/>
                </a:lnTo>
                <a:lnTo>
                  <a:pt x="372676" y="51451"/>
                </a:lnTo>
                <a:lnTo>
                  <a:pt x="386504" y="45558"/>
                </a:lnTo>
                <a:lnTo>
                  <a:pt x="400559" y="40118"/>
                </a:lnTo>
                <a:lnTo>
                  <a:pt x="414840" y="34905"/>
                </a:lnTo>
                <a:lnTo>
                  <a:pt x="429122" y="30146"/>
                </a:lnTo>
                <a:lnTo>
                  <a:pt x="443403" y="25839"/>
                </a:lnTo>
                <a:lnTo>
                  <a:pt x="457911" y="21533"/>
                </a:lnTo>
                <a:lnTo>
                  <a:pt x="472419" y="17906"/>
                </a:lnTo>
                <a:lnTo>
                  <a:pt x="486927" y="14506"/>
                </a:lnTo>
                <a:lnTo>
                  <a:pt x="501435" y="11560"/>
                </a:lnTo>
                <a:lnTo>
                  <a:pt x="515944" y="8840"/>
                </a:lnTo>
                <a:lnTo>
                  <a:pt x="530678" y="6573"/>
                </a:lnTo>
                <a:lnTo>
                  <a:pt x="545413" y="4533"/>
                </a:lnTo>
                <a:lnTo>
                  <a:pt x="560148" y="3173"/>
                </a:lnTo>
                <a:lnTo>
                  <a:pt x="575109" y="1587"/>
                </a:lnTo>
                <a:lnTo>
                  <a:pt x="589844" y="907"/>
                </a:lnTo>
                <a:lnTo>
                  <a:pt x="604806" y="227"/>
                </a:lnTo>
                <a:lnTo>
                  <a:pt x="619540" y="0"/>
                </a:lnTo>
                <a:close/>
              </a:path>
            </a:pathLst>
          </a:custGeom>
          <a:solidFill>
            <a:schemeClr val="bg1"/>
          </a:solidFill>
          <a:ln>
            <a:noFill/>
          </a:ln>
        </p:spPr>
        <p:txBody>
          <a:bodyPr wrap="square" anchor="ctr">
            <a:normAutofit/>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pPr algn="ctr"/>
            <a:endParaRPr lang="zh-CN" altLang="en-US">
              <a:solidFill>
                <a:schemeClr val="tx1"/>
              </a:solidFill>
              <a:latin typeface="Arial" panose="020B0604020202020204" pitchFamily="34" charset="0"/>
              <a:ea typeface="微软雅黑" panose="020B0503020204020204" charset="-122"/>
              <a:sym typeface="Arial" panose="020B0604020202020204" pitchFamily="34" charset="0"/>
            </a:endParaRPr>
          </a:p>
        </p:txBody>
      </p:sp>
      <p:sp>
        <p:nvSpPr>
          <p:cNvPr id="15" name="椭圆 14"/>
          <p:cNvSpPr/>
          <p:nvPr>
            <p:custDataLst>
              <p:tags r:id="rId7"/>
            </p:custDataLst>
          </p:nvPr>
        </p:nvSpPr>
        <p:spPr>
          <a:xfrm>
            <a:off x="320929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39" name="组合 38"/>
          <p:cNvGrpSpPr/>
          <p:nvPr/>
        </p:nvGrpSpPr>
        <p:grpSpPr>
          <a:xfrm>
            <a:off x="4726940" y="1726565"/>
            <a:ext cx="7075805" cy="561340"/>
            <a:chOff x="9026" y="2719"/>
            <a:chExt cx="11143" cy="884"/>
          </a:xfrm>
        </p:grpSpPr>
        <p:sp>
          <p:nvSpPr>
            <p:cNvPr id="8" name="文本框 7"/>
            <p:cNvSpPr txBox="1"/>
            <p:nvPr>
              <p:custDataLst>
                <p:tags r:id="rId23"/>
              </p:custDataLst>
            </p:nvPr>
          </p:nvSpPr>
          <p:spPr>
            <a:xfrm>
              <a:off x="10105" y="2719"/>
              <a:ext cx="10064" cy="855"/>
            </a:xfrm>
            <a:prstGeom prst="rect">
              <a:avLst/>
            </a:prstGeom>
            <a:noFill/>
          </p:spPr>
          <p:txBody>
            <a:bodyPr wrap="square" rtlCol="0" anchor="ctr">
              <a:noAutofit/>
            </a:bodyPr>
            <a:lstStyle/>
            <a:p>
              <a:r>
                <a:rPr lang="zh-CN" altLang="zh-CN" sz="1600" b="1" dirty="0">
                  <a:latin typeface="微软雅黑" panose="020B0503020204020204" charset="-122"/>
                  <a:ea typeface="微软雅黑" panose="020B0503020204020204" charset="-122"/>
                  <a:cs typeface="微软雅黑" panose="020B0503020204020204" charset="-122"/>
                </a:rPr>
                <a:t>职位的基本资料</a:t>
              </a:r>
              <a:r>
                <a:rPr lang="zh-CN" altLang="zh-CN" sz="1600" dirty="0">
                  <a:latin typeface="微软雅黑" panose="020B0503020204020204" charset="-122"/>
                  <a:ea typeface="微软雅黑" panose="020B0503020204020204" charset="-122"/>
                  <a:cs typeface="微软雅黑" panose="020B0503020204020204" charset="-122"/>
                </a:rPr>
                <a:t>:包括职位名称、职等职级、直接上级职位、直接下级职位。</a:t>
              </a:r>
            </a:p>
          </p:txBody>
        </p:sp>
        <p:grpSp>
          <p:nvGrpSpPr>
            <p:cNvPr id="35" name="组合 34"/>
            <p:cNvGrpSpPr/>
            <p:nvPr/>
          </p:nvGrpSpPr>
          <p:grpSpPr>
            <a:xfrm>
              <a:off x="9026" y="2751"/>
              <a:ext cx="826" cy="852"/>
              <a:chOff x="9026" y="2751"/>
              <a:chExt cx="826" cy="852"/>
            </a:xfrm>
          </p:grpSpPr>
          <p:grpSp>
            <p:nvGrpSpPr>
              <p:cNvPr id="31" name="组合 30"/>
              <p:cNvGrpSpPr/>
              <p:nvPr/>
            </p:nvGrpSpPr>
            <p:grpSpPr>
              <a:xfrm>
                <a:off x="9026" y="2751"/>
                <a:ext cx="826" cy="853"/>
                <a:chOff x="9192" y="4472"/>
                <a:chExt cx="826" cy="853"/>
              </a:xfrm>
            </p:grpSpPr>
            <p:sp>
              <p:nvSpPr>
                <p:cNvPr id="32" name="半闭框 31"/>
                <p:cNvSpPr/>
                <p:nvPr>
                  <p:custDataLst>
                    <p:tags r:id="rId2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3" name="半闭框 32"/>
                <p:cNvSpPr/>
                <p:nvPr>
                  <p:custDataLst>
                    <p:tags r:id="rId2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4" name="文本框 3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40" name="组合 39"/>
          <p:cNvGrpSpPr/>
          <p:nvPr/>
        </p:nvGrpSpPr>
        <p:grpSpPr>
          <a:xfrm>
            <a:off x="4726940" y="2398395"/>
            <a:ext cx="7076440" cy="561975"/>
            <a:chOff x="9026" y="2719"/>
            <a:chExt cx="11144" cy="885"/>
          </a:xfrm>
        </p:grpSpPr>
        <p:sp>
          <p:nvSpPr>
            <p:cNvPr id="41" name="文本框 40"/>
            <p:cNvSpPr txBox="1"/>
            <p:nvPr>
              <p:custDataLst>
                <p:tags r:id="rId20"/>
              </p:custDataLst>
            </p:nvPr>
          </p:nvSpPr>
          <p:spPr>
            <a:xfrm>
              <a:off x="10105" y="2719"/>
              <a:ext cx="10065" cy="855"/>
            </a:xfrm>
            <a:prstGeom prst="rect">
              <a:avLst/>
            </a:prstGeom>
            <a:noFill/>
          </p:spPr>
          <p:txBody>
            <a:bodyPr wrap="square" rtlCol="0" anchor="ctr"/>
            <a:lstStyle/>
            <a:p>
              <a:r>
                <a:rPr lang="zh-CN" altLang="zh-CN" sz="1600" b="1" dirty="0">
                  <a:latin typeface="微软雅黑" panose="020B0503020204020204" charset="-122"/>
                  <a:ea typeface="微软雅黑" panose="020B0503020204020204" charset="-122"/>
                  <a:cs typeface="微软雅黑" panose="020B0503020204020204" charset="-122"/>
                </a:rPr>
                <a:t>职位的本职工作</a:t>
              </a:r>
              <a:r>
                <a:rPr lang="zh-CN" altLang="zh-CN" sz="1600" dirty="0">
                  <a:latin typeface="微软雅黑" panose="020B0503020204020204" charset="-122"/>
                  <a:ea typeface="微软雅黑" panose="020B0503020204020204" charset="-122"/>
                  <a:cs typeface="微软雅黑" panose="020B0503020204020204" charset="-122"/>
                </a:rPr>
                <a:t>:用一句话说明该职位工作的最终目的,最好20字以内。</a:t>
              </a:r>
            </a:p>
          </p:txBody>
        </p:sp>
        <p:grpSp>
          <p:nvGrpSpPr>
            <p:cNvPr id="42" name="组合 41"/>
            <p:cNvGrpSpPr/>
            <p:nvPr/>
          </p:nvGrpSpPr>
          <p:grpSpPr>
            <a:xfrm>
              <a:off x="9026" y="2751"/>
              <a:ext cx="826" cy="853"/>
              <a:chOff x="9026" y="2751"/>
              <a:chExt cx="826" cy="853"/>
            </a:xfrm>
          </p:grpSpPr>
          <p:grpSp>
            <p:nvGrpSpPr>
              <p:cNvPr id="43" name="组合 42"/>
              <p:cNvGrpSpPr/>
              <p:nvPr/>
            </p:nvGrpSpPr>
            <p:grpSpPr>
              <a:xfrm>
                <a:off x="9026" y="2751"/>
                <a:ext cx="826" cy="853"/>
                <a:chOff x="9192" y="4472"/>
                <a:chExt cx="826" cy="853"/>
              </a:xfrm>
            </p:grpSpPr>
            <p:sp>
              <p:nvSpPr>
                <p:cNvPr id="44" name="半闭框 43"/>
                <p:cNvSpPr/>
                <p:nvPr>
                  <p:custDataLst>
                    <p:tags r:id="rId2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46" name="半闭框 45"/>
                <p:cNvSpPr/>
                <p:nvPr>
                  <p:custDataLst>
                    <p:tags r:id="rId2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47" name="文本框 46"/>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48" name="组合 47"/>
          <p:cNvGrpSpPr/>
          <p:nvPr/>
        </p:nvGrpSpPr>
        <p:grpSpPr>
          <a:xfrm>
            <a:off x="4716780" y="3090545"/>
            <a:ext cx="7047865" cy="561975"/>
            <a:chOff x="9026" y="2719"/>
            <a:chExt cx="11099" cy="885"/>
          </a:xfrm>
        </p:grpSpPr>
        <p:sp>
          <p:nvSpPr>
            <p:cNvPr id="49" name="文本框 48"/>
            <p:cNvSpPr txBox="1"/>
            <p:nvPr>
              <p:custDataLst>
                <p:tags r:id="rId17"/>
              </p:custDataLst>
            </p:nvPr>
          </p:nvSpPr>
          <p:spPr>
            <a:xfrm>
              <a:off x="10105" y="2719"/>
              <a:ext cx="10020" cy="855"/>
            </a:xfrm>
            <a:prstGeom prst="rect">
              <a:avLst/>
            </a:prstGeom>
            <a:noFill/>
          </p:spPr>
          <p:txBody>
            <a:bodyPr wrap="square" rtlCol="0" anchor="ctr">
              <a:noAutofit/>
            </a:bodyPr>
            <a:lstStyle/>
            <a:p>
              <a:r>
                <a:rPr lang="zh-CN" altLang="zh-CN" sz="1500" b="1" dirty="0">
                  <a:latin typeface="微软雅黑" panose="020B0503020204020204" charset="-122"/>
                  <a:ea typeface="微软雅黑" panose="020B0503020204020204" charset="-122"/>
                  <a:cs typeface="微软雅黑" panose="020B0503020204020204" charset="-122"/>
                </a:rPr>
                <a:t>职位的岗位职责</a:t>
              </a:r>
              <a:r>
                <a:rPr lang="zh-CN" altLang="zh-CN" sz="1500" dirty="0">
                  <a:latin typeface="微软雅黑" panose="020B0503020204020204" charset="-122"/>
                  <a:ea typeface="微软雅黑" panose="020B0503020204020204" charset="-122"/>
                  <a:cs typeface="微软雅黑" panose="020B0503020204020204" charset="-122"/>
                </a:rPr>
                <a:t>:按照主次列出该职位各项直接责任、频率、重要程度、所占总业务量的比率。直接责任是指不管级别多高,都要自己亲自完成的工作,最基层的工作人员也应该列出10条左右。</a:t>
              </a:r>
            </a:p>
          </p:txBody>
        </p:sp>
        <p:grpSp>
          <p:nvGrpSpPr>
            <p:cNvPr id="50" name="组合 49"/>
            <p:cNvGrpSpPr/>
            <p:nvPr/>
          </p:nvGrpSpPr>
          <p:grpSpPr>
            <a:xfrm>
              <a:off x="9026" y="2751"/>
              <a:ext cx="826" cy="853"/>
              <a:chOff x="9026" y="2751"/>
              <a:chExt cx="826" cy="853"/>
            </a:xfrm>
          </p:grpSpPr>
          <p:grpSp>
            <p:nvGrpSpPr>
              <p:cNvPr id="51" name="组合 50"/>
              <p:cNvGrpSpPr/>
              <p:nvPr/>
            </p:nvGrpSpPr>
            <p:grpSpPr>
              <a:xfrm>
                <a:off x="9026" y="2751"/>
                <a:ext cx="826" cy="853"/>
                <a:chOff x="9192" y="4472"/>
                <a:chExt cx="826" cy="853"/>
              </a:xfrm>
            </p:grpSpPr>
            <p:sp>
              <p:nvSpPr>
                <p:cNvPr id="52" name="半闭框 51"/>
                <p:cNvSpPr/>
                <p:nvPr>
                  <p:custDataLst>
                    <p:tags r:id="rId1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53" name="半闭框 52"/>
                <p:cNvSpPr/>
                <p:nvPr>
                  <p:custDataLst>
                    <p:tags r:id="rId1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54" name="文本框 53"/>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55" name="组合 54"/>
          <p:cNvGrpSpPr/>
          <p:nvPr/>
        </p:nvGrpSpPr>
        <p:grpSpPr>
          <a:xfrm>
            <a:off x="4716780" y="3764915"/>
            <a:ext cx="7079534" cy="561975"/>
            <a:chOff x="9026" y="2719"/>
            <a:chExt cx="9544" cy="885"/>
          </a:xfrm>
        </p:grpSpPr>
        <p:sp>
          <p:nvSpPr>
            <p:cNvPr id="56" name="文本框 55"/>
            <p:cNvSpPr txBox="1"/>
            <p:nvPr>
              <p:custDataLst>
                <p:tags r:id="rId14"/>
              </p:custDataLst>
            </p:nvPr>
          </p:nvSpPr>
          <p:spPr>
            <a:xfrm>
              <a:off x="9950" y="2719"/>
              <a:ext cx="8620"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b="1" dirty="0">
                  <a:latin typeface="微软雅黑" panose="020B0503020204020204" charset="-122"/>
                  <a:ea typeface="微软雅黑" panose="020B0503020204020204" charset="-122"/>
                  <a:cs typeface="微软雅黑" panose="020B0503020204020204" charset="-122"/>
                </a:rPr>
                <a:t>职位的任职资格</a:t>
              </a:r>
              <a:r>
                <a:rPr altLang="zh-CN" sz="1600" dirty="0">
                  <a:latin typeface="微软雅黑" panose="020B0503020204020204" charset="-122"/>
                  <a:ea typeface="微软雅黑" panose="020B0503020204020204" charset="-122"/>
                  <a:cs typeface="微软雅黑" panose="020B0503020204020204" charset="-122"/>
                </a:rPr>
                <a:t>:说明该职位需要做哪些决定,以及决定将产生的影响。</a:t>
              </a:r>
            </a:p>
          </p:txBody>
        </p:sp>
        <p:grpSp>
          <p:nvGrpSpPr>
            <p:cNvPr id="57" name="组合 56"/>
            <p:cNvGrpSpPr/>
            <p:nvPr/>
          </p:nvGrpSpPr>
          <p:grpSpPr>
            <a:xfrm>
              <a:off x="9026" y="2751"/>
              <a:ext cx="826" cy="853"/>
              <a:chOff x="9026" y="2751"/>
              <a:chExt cx="826" cy="853"/>
            </a:xfrm>
          </p:grpSpPr>
          <p:grpSp>
            <p:nvGrpSpPr>
              <p:cNvPr id="58" name="组合 57"/>
              <p:cNvGrpSpPr/>
              <p:nvPr/>
            </p:nvGrpSpPr>
            <p:grpSpPr>
              <a:xfrm>
                <a:off x="9026" y="2751"/>
                <a:ext cx="826" cy="853"/>
                <a:chOff x="9192" y="4472"/>
                <a:chExt cx="826" cy="853"/>
              </a:xfrm>
            </p:grpSpPr>
            <p:sp>
              <p:nvSpPr>
                <p:cNvPr id="59" name="半闭框 58"/>
                <p:cNvSpPr/>
                <p:nvPr>
                  <p:custDataLst>
                    <p:tags r:id="rId15"/>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0" name="半闭框 59"/>
                <p:cNvSpPr/>
                <p:nvPr>
                  <p:custDataLst>
                    <p:tags r:id="rId16"/>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1" name="文本框 60"/>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62" name="组合 61"/>
          <p:cNvGrpSpPr/>
          <p:nvPr/>
        </p:nvGrpSpPr>
        <p:grpSpPr>
          <a:xfrm>
            <a:off x="4716780" y="4474210"/>
            <a:ext cx="6007664" cy="561975"/>
            <a:chOff x="9026" y="2719"/>
            <a:chExt cx="8099" cy="885"/>
          </a:xfrm>
        </p:grpSpPr>
        <p:sp>
          <p:nvSpPr>
            <p:cNvPr id="63" name="文本框 62"/>
            <p:cNvSpPr txBox="1"/>
            <p:nvPr>
              <p:custDataLst>
                <p:tags r:id="rId11"/>
              </p:custDataLst>
            </p:nvPr>
          </p:nvSpPr>
          <p:spPr>
            <a:xfrm>
              <a:off x="9963" y="2719"/>
              <a:ext cx="7162" cy="855"/>
            </a:xfrm>
            <a:prstGeom prst="rect">
              <a:avLst/>
            </a:prstGeom>
            <a:noFill/>
          </p:spPr>
          <p:txBody>
            <a:bodyPr wrap="square" rtlCol="0" anchor="ctr">
              <a:noAutofit/>
            </a:bodyPr>
            <a:lstStyle/>
            <a:p>
              <a:r>
                <a:rPr lang="zh-CN" altLang="zh-CN" sz="1600" b="1" dirty="0">
                  <a:latin typeface="微软雅黑" panose="020B0503020204020204" charset="-122"/>
                  <a:ea typeface="微软雅黑" panose="020B0503020204020204" charset="-122"/>
                  <a:cs typeface="微软雅黑" panose="020B0503020204020204" charset="-122"/>
                </a:rPr>
                <a:t>职位的工作环境</a:t>
              </a:r>
              <a:r>
                <a:rPr lang="zh-CN" altLang="zh-CN" sz="1600" dirty="0">
                  <a:latin typeface="微软雅黑" panose="020B0503020204020204" charset="-122"/>
                  <a:ea typeface="微软雅黑" panose="020B0503020204020204" charset="-122"/>
                  <a:cs typeface="微软雅黑" panose="020B0503020204020204" charset="-122"/>
                </a:rPr>
                <a:t>:工作地点、光线、卫生、危险性等。</a:t>
              </a:r>
            </a:p>
          </p:txBody>
        </p:sp>
        <p:grpSp>
          <p:nvGrpSpPr>
            <p:cNvPr id="64" name="组合 63"/>
            <p:cNvGrpSpPr/>
            <p:nvPr/>
          </p:nvGrpSpPr>
          <p:grpSpPr>
            <a:xfrm>
              <a:off x="9026" y="2751"/>
              <a:ext cx="826" cy="853"/>
              <a:chOff x="9026" y="2751"/>
              <a:chExt cx="826" cy="853"/>
            </a:xfrm>
          </p:grpSpPr>
          <p:grpSp>
            <p:nvGrpSpPr>
              <p:cNvPr id="65" name="组合 64"/>
              <p:cNvGrpSpPr/>
              <p:nvPr/>
            </p:nvGrpSpPr>
            <p:grpSpPr>
              <a:xfrm>
                <a:off x="9026" y="2751"/>
                <a:ext cx="826" cy="853"/>
                <a:chOff x="9192" y="4472"/>
                <a:chExt cx="826" cy="853"/>
              </a:xfrm>
            </p:grpSpPr>
            <p:sp>
              <p:nvSpPr>
                <p:cNvPr id="66" name="半闭框 65"/>
                <p:cNvSpPr/>
                <p:nvPr>
                  <p:custDataLst>
                    <p:tags r:id="rId12"/>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67" name="半闭框 66"/>
                <p:cNvSpPr/>
                <p:nvPr>
                  <p:custDataLst>
                    <p:tags r:id="rId13"/>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68" name="文本框 67"/>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grpSp>
        <p:nvGrpSpPr>
          <p:cNvPr id="69" name="组合 68"/>
          <p:cNvGrpSpPr/>
          <p:nvPr/>
        </p:nvGrpSpPr>
        <p:grpSpPr>
          <a:xfrm>
            <a:off x="4726940" y="5166360"/>
            <a:ext cx="6290310" cy="561975"/>
            <a:chOff x="9026" y="2719"/>
            <a:chExt cx="9906" cy="885"/>
          </a:xfrm>
        </p:grpSpPr>
        <p:sp>
          <p:nvSpPr>
            <p:cNvPr id="70" name="文本框 69"/>
            <p:cNvSpPr txBox="1"/>
            <p:nvPr>
              <p:custDataLst>
                <p:tags r:id="rId8"/>
              </p:custDataLst>
            </p:nvPr>
          </p:nvSpPr>
          <p:spPr>
            <a:xfrm>
              <a:off x="10089" y="2719"/>
              <a:ext cx="8843" cy="855"/>
            </a:xfrm>
            <a:prstGeom prst="rect">
              <a:avLst/>
            </a:prstGeom>
            <a:noFill/>
          </p:spPr>
          <p:txBody>
            <a:bodyPr wrap="square" rtlCol="0" anchor="ctr">
              <a:noAutofit/>
            </a:bodyPr>
            <a:lstStyle/>
            <a:p>
              <a:r>
                <a:rPr lang="zh-CN" altLang="zh-CN" sz="1600" b="1" dirty="0">
                  <a:latin typeface="微软雅黑" panose="020B0503020204020204" charset="-122"/>
                  <a:ea typeface="微软雅黑" panose="020B0503020204020204" charset="-122"/>
                  <a:cs typeface="微软雅黑" panose="020B0503020204020204" charset="-122"/>
                </a:rPr>
                <a:t>其他内容</a:t>
              </a:r>
              <a:r>
                <a:rPr lang="zh-CN" altLang="zh-CN" sz="1600" dirty="0">
                  <a:latin typeface="微软雅黑" panose="020B0503020204020204" charset="-122"/>
                  <a:ea typeface="微软雅黑" panose="020B0503020204020204" charset="-122"/>
                  <a:cs typeface="微软雅黑" panose="020B0503020204020204" charset="-122"/>
                </a:rPr>
                <a:t>:和工作分析相关的其他内容,可根据实际情况填写。</a:t>
              </a:r>
            </a:p>
          </p:txBody>
        </p:sp>
        <p:grpSp>
          <p:nvGrpSpPr>
            <p:cNvPr id="71" name="组合 70"/>
            <p:cNvGrpSpPr/>
            <p:nvPr/>
          </p:nvGrpSpPr>
          <p:grpSpPr>
            <a:xfrm>
              <a:off x="9026" y="2751"/>
              <a:ext cx="826" cy="853"/>
              <a:chOff x="9026" y="2751"/>
              <a:chExt cx="826" cy="853"/>
            </a:xfrm>
          </p:grpSpPr>
          <p:grpSp>
            <p:nvGrpSpPr>
              <p:cNvPr id="72" name="组合 71"/>
              <p:cNvGrpSpPr/>
              <p:nvPr/>
            </p:nvGrpSpPr>
            <p:grpSpPr>
              <a:xfrm>
                <a:off x="9026" y="2751"/>
                <a:ext cx="826" cy="853"/>
                <a:chOff x="9192" y="4472"/>
                <a:chExt cx="826" cy="853"/>
              </a:xfrm>
            </p:grpSpPr>
            <p:sp>
              <p:nvSpPr>
                <p:cNvPr id="73" name="半闭框 72"/>
                <p:cNvSpPr/>
                <p:nvPr>
                  <p:custDataLst>
                    <p:tags r:id="rId9"/>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74" name="半闭框 73"/>
                <p:cNvSpPr/>
                <p:nvPr>
                  <p:custDataLst>
                    <p:tags r:id="rId10"/>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75" name="文本框 74"/>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6</a:t>
                </a:r>
              </a:p>
            </p:txBody>
          </p:sp>
        </p:gr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to="" calcmode="lin" valueType="num">
                                      <p:cBhvr>
                                        <p:cTn id="7" dur="1" fill="hold"/>
                                        <p:tgtEl>
                                          <p:spTgt spid="2"/>
                                        </p:tgtEl>
                                      </p:cBhvr>
                                    </p:anim>
                                  </p:childTnLst>
                                </p:cTn>
                              </p:par>
                              <p:par>
                                <p:cTn id="8" presetID="2" presetClass="entr" presetSubtype="4"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 calcmode="lin" valueType="num">
                                      <p:cBhvr additive="base">
                                        <p:cTn id="10" dur="500" fill="hold"/>
                                        <p:tgtEl>
                                          <p:spTgt spid="13"/>
                                        </p:tgtEl>
                                        <p:attrNameLst>
                                          <p:attrName>ppt_x</p:attrName>
                                        </p:attrNameLst>
                                      </p:cBhvr>
                                      <p:tavLst>
                                        <p:tav tm="0">
                                          <p:val>
                                            <p:strVal val="#ppt_x"/>
                                          </p:val>
                                        </p:tav>
                                        <p:tav tm="100000">
                                          <p:val>
                                            <p:strVal val="#ppt_x"/>
                                          </p:val>
                                        </p:tav>
                                      </p:tavLst>
                                    </p:anim>
                                    <p:anim calcmode="lin" valueType="num">
                                      <p:cBhvr additive="base">
                                        <p:cTn id="11" dur="500" fill="hold"/>
                                        <p:tgtEl>
                                          <p:spTgt spid="13"/>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ppt_x"/>
                                          </p:val>
                                        </p:tav>
                                        <p:tav tm="100000">
                                          <p:val>
                                            <p:strVal val="#ppt_x"/>
                                          </p:val>
                                        </p:tav>
                                      </p:tavLst>
                                    </p:anim>
                                    <p:anim calcmode="lin" valueType="num">
                                      <p:cBhvr additive="base">
                                        <p:cTn id="19" dur="500" fill="hold"/>
                                        <p:tgtEl>
                                          <p:spTgt spid="12"/>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500" fill="hold"/>
                                        <p:tgtEl>
                                          <p:spTgt spid="6"/>
                                        </p:tgtEl>
                                        <p:attrNameLst>
                                          <p:attrName>ppt_x</p:attrName>
                                        </p:attrNameLst>
                                      </p:cBhvr>
                                      <p:tavLst>
                                        <p:tav tm="0">
                                          <p:val>
                                            <p:strVal val="#ppt_x"/>
                                          </p:val>
                                        </p:tav>
                                        <p:tav tm="100000">
                                          <p:val>
                                            <p:strVal val="#ppt_x"/>
                                          </p:val>
                                        </p:tav>
                                      </p:tavLst>
                                    </p:anim>
                                    <p:anim calcmode="lin" valueType="num">
                                      <p:cBhvr additive="base">
                                        <p:cTn id="27" dur="500" fill="hold"/>
                                        <p:tgtEl>
                                          <p:spTgt spid="6"/>
                                        </p:tgtEl>
                                        <p:attrNameLst>
                                          <p:attrName>ppt_y</p:attrName>
                                        </p:attrNameLst>
                                      </p:cBhvr>
                                      <p:tavLst>
                                        <p:tav tm="0">
                                          <p:val>
                                            <p:strVal val="1+#ppt_h/2"/>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1000"/>
                                        <p:tgtEl>
                                          <p:spTgt spid="39"/>
                                        </p:tgtEl>
                                      </p:cBhvr>
                                    </p:animEffect>
                                    <p:anim calcmode="lin" valueType="num">
                                      <p:cBhvr>
                                        <p:cTn id="31" dur="1000" fill="hold"/>
                                        <p:tgtEl>
                                          <p:spTgt spid="39"/>
                                        </p:tgtEl>
                                        <p:attrNameLst>
                                          <p:attrName>ppt_x</p:attrName>
                                        </p:attrNameLst>
                                      </p:cBhvr>
                                      <p:tavLst>
                                        <p:tav tm="0">
                                          <p:val>
                                            <p:strVal val="#ppt_x"/>
                                          </p:val>
                                        </p:tav>
                                        <p:tav tm="100000">
                                          <p:val>
                                            <p:strVal val="#ppt_x"/>
                                          </p:val>
                                        </p:tav>
                                      </p:tavLst>
                                    </p:anim>
                                    <p:anim calcmode="lin" valueType="num">
                                      <p:cBhvr>
                                        <p:cTn id="32" dur="1000" fill="hold"/>
                                        <p:tgtEl>
                                          <p:spTgt spid="39"/>
                                        </p:tgtEl>
                                        <p:attrNameLst>
                                          <p:attrName>ppt_y</p:attrName>
                                        </p:attrNameLst>
                                      </p:cBhvr>
                                      <p:tavLst>
                                        <p:tav tm="0">
                                          <p:val>
                                            <p:strVal val="#ppt_y+.1"/>
                                          </p:val>
                                        </p:tav>
                                        <p:tav tm="100000">
                                          <p:val>
                                            <p:strVal val="#ppt_y"/>
                                          </p:val>
                                        </p:tav>
                                      </p:tavLst>
                                    </p:anim>
                                  </p:childTnLst>
                                </p:cTn>
                              </p:par>
                            </p:childTnLst>
                          </p:cTn>
                        </p:par>
                        <p:par>
                          <p:cTn id="33" fill="hold">
                            <p:stCondLst>
                              <p:cond delay="0"/>
                            </p:stCondLst>
                            <p:childTnLst>
                              <p:par>
                                <p:cTn id="34" presetID="42"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nodeType="afterEffect">
                                  <p:stCondLst>
                                    <p:cond delay="0"/>
                                  </p:stCondLst>
                                  <p:childTnLst>
                                    <p:set>
                                      <p:cBhvr>
                                        <p:cTn id="41" dur="1" fill="hold">
                                          <p:stCondLst>
                                            <p:cond delay="0"/>
                                          </p:stCondLst>
                                        </p:cTn>
                                        <p:tgtEl>
                                          <p:spTgt spid="48"/>
                                        </p:tgtEl>
                                        <p:attrNameLst>
                                          <p:attrName>style.visibility</p:attrName>
                                        </p:attrNameLst>
                                      </p:cBhvr>
                                      <p:to>
                                        <p:strVal val="visible"/>
                                      </p:to>
                                    </p:set>
                                    <p:animEffect transition="in" filter="fade">
                                      <p:cBhvr>
                                        <p:cTn id="42" dur="1000"/>
                                        <p:tgtEl>
                                          <p:spTgt spid="48"/>
                                        </p:tgtEl>
                                      </p:cBhvr>
                                    </p:animEffect>
                                    <p:anim calcmode="lin" valueType="num">
                                      <p:cBhvr>
                                        <p:cTn id="43" dur="1000" fill="hold"/>
                                        <p:tgtEl>
                                          <p:spTgt spid="48"/>
                                        </p:tgtEl>
                                        <p:attrNameLst>
                                          <p:attrName>ppt_x</p:attrName>
                                        </p:attrNameLst>
                                      </p:cBhvr>
                                      <p:tavLst>
                                        <p:tav tm="0">
                                          <p:val>
                                            <p:strVal val="#ppt_x"/>
                                          </p:val>
                                        </p:tav>
                                        <p:tav tm="100000">
                                          <p:val>
                                            <p:strVal val="#ppt_x"/>
                                          </p:val>
                                        </p:tav>
                                      </p:tavLst>
                                    </p:anim>
                                    <p:anim calcmode="lin" valueType="num">
                                      <p:cBhvr>
                                        <p:cTn id="44" dur="1000" fill="hold"/>
                                        <p:tgtEl>
                                          <p:spTgt spid="48"/>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2" presetClass="entr" presetSubtype="0" fill="hold" nodeType="after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1000"/>
                                        <p:tgtEl>
                                          <p:spTgt spid="55"/>
                                        </p:tgtEl>
                                      </p:cBhvr>
                                    </p:animEffect>
                                    <p:anim calcmode="lin" valueType="num">
                                      <p:cBhvr>
                                        <p:cTn id="49" dur="1000" fill="hold"/>
                                        <p:tgtEl>
                                          <p:spTgt spid="55"/>
                                        </p:tgtEl>
                                        <p:attrNameLst>
                                          <p:attrName>ppt_x</p:attrName>
                                        </p:attrNameLst>
                                      </p:cBhvr>
                                      <p:tavLst>
                                        <p:tav tm="0">
                                          <p:val>
                                            <p:strVal val="#ppt_x"/>
                                          </p:val>
                                        </p:tav>
                                        <p:tav tm="100000">
                                          <p:val>
                                            <p:strVal val="#ppt_x"/>
                                          </p:val>
                                        </p:tav>
                                      </p:tavLst>
                                    </p:anim>
                                    <p:anim calcmode="lin" valueType="num">
                                      <p:cBhvr>
                                        <p:cTn id="50" dur="1000" fill="hold"/>
                                        <p:tgtEl>
                                          <p:spTgt spid="55"/>
                                        </p:tgtEl>
                                        <p:attrNameLst>
                                          <p:attrName>ppt_y</p:attrName>
                                        </p:attrNameLst>
                                      </p:cBhvr>
                                      <p:tavLst>
                                        <p:tav tm="0">
                                          <p:val>
                                            <p:strVal val="#ppt_y+.1"/>
                                          </p:val>
                                        </p:tav>
                                        <p:tav tm="100000">
                                          <p:val>
                                            <p:strVal val="#ppt_y"/>
                                          </p:val>
                                        </p:tav>
                                      </p:tavLst>
                                    </p:anim>
                                  </p:childTnLst>
                                </p:cTn>
                              </p:par>
                            </p:childTnLst>
                          </p:cTn>
                        </p:par>
                        <p:par>
                          <p:cTn id="51" fill="hold">
                            <p:stCondLst>
                              <p:cond delay="3000"/>
                            </p:stCondLst>
                            <p:childTnLst>
                              <p:par>
                                <p:cTn id="52" presetID="42" presetClass="entr" presetSubtype="0" fill="hold" nodeType="afterEffect">
                                  <p:stCondLst>
                                    <p:cond delay="0"/>
                                  </p:stCondLst>
                                  <p:childTnLst>
                                    <p:set>
                                      <p:cBhvr>
                                        <p:cTn id="53" dur="1" fill="hold">
                                          <p:stCondLst>
                                            <p:cond delay="0"/>
                                          </p:stCondLst>
                                        </p:cTn>
                                        <p:tgtEl>
                                          <p:spTgt spid="62"/>
                                        </p:tgtEl>
                                        <p:attrNameLst>
                                          <p:attrName>style.visibility</p:attrName>
                                        </p:attrNameLst>
                                      </p:cBhvr>
                                      <p:to>
                                        <p:strVal val="visible"/>
                                      </p:to>
                                    </p:set>
                                    <p:animEffect transition="in" filter="fade">
                                      <p:cBhvr>
                                        <p:cTn id="54" dur="1000"/>
                                        <p:tgtEl>
                                          <p:spTgt spid="62"/>
                                        </p:tgtEl>
                                      </p:cBhvr>
                                    </p:animEffect>
                                    <p:anim calcmode="lin" valueType="num">
                                      <p:cBhvr>
                                        <p:cTn id="55" dur="1000" fill="hold"/>
                                        <p:tgtEl>
                                          <p:spTgt spid="62"/>
                                        </p:tgtEl>
                                        <p:attrNameLst>
                                          <p:attrName>ppt_x</p:attrName>
                                        </p:attrNameLst>
                                      </p:cBhvr>
                                      <p:tavLst>
                                        <p:tav tm="0">
                                          <p:val>
                                            <p:strVal val="#ppt_x"/>
                                          </p:val>
                                        </p:tav>
                                        <p:tav tm="100000">
                                          <p:val>
                                            <p:strVal val="#ppt_x"/>
                                          </p:val>
                                        </p:tav>
                                      </p:tavLst>
                                    </p:anim>
                                    <p:anim calcmode="lin" valueType="num">
                                      <p:cBhvr>
                                        <p:cTn id="56" dur="1000" fill="hold"/>
                                        <p:tgtEl>
                                          <p:spTgt spid="62"/>
                                        </p:tgtEl>
                                        <p:attrNameLst>
                                          <p:attrName>ppt_y</p:attrName>
                                        </p:attrNameLst>
                                      </p:cBhvr>
                                      <p:tavLst>
                                        <p:tav tm="0">
                                          <p:val>
                                            <p:strVal val="#ppt_y+.1"/>
                                          </p:val>
                                        </p:tav>
                                        <p:tav tm="100000">
                                          <p:val>
                                            <p:strVal val="#ppt_y"/>
                                          </p:val>
                                        </p:tav>
                                      </p:tavLst>
                                    </p:anim>
                                  </p:childTnLst>
                                </p:cTn>
                              </p:par>
                            </p:childTnLst>
                          </p:cTn>
                        </p:par>
                        <p:par>
                          <p:cTn id="57" fill="hold">
                            <p:stCondLst>
                              <p:cond delay="4000"/>
                            </p:stCondLst>
                            <p:childTnLst>
                              <p:par>
                                <p:cTn id="58" presetID="42" presetClass="entr" presetSubtype="0" fill="hold" nodeType="afterEffect">
                                  <p:stCondLst>
                                    <p:cond delay="0"/>
                                  </p:stCondLst>
                                  <p:childTnLst>
                                    <p:set>
                                      <p:cBhvr>
                                        <p:cTn id="59" dur="1" fill="hold">
                                          <p:stCondLst>
                                            <p:cond delay="0"/>
                                          </p:stCondLst>
                                        </p:cTn>
                                        <p:tgtEl>
                                          <p:spTgt spid="69"/>
                                        </p:tgtEl>
                                        <p:attrNameLst>
                                          <p:attrName>style.visibility</p:attrName>
                                        </p:attrNameLst>
                                      </p:cBhvr>
                                      <p:to>
                                        <p:strVal val="visible"/>
                                      </p:to>
                                    </p:set>
                                    <p:animEffect transition="in" filter="fade">
                                      <p:cBhvr>
                                        <p:cTn id="60" dur="1000"/>
                                        <p:tgtEl>
                                          <p:spTgt spid="69"/>
                                        </p:tgtEl>
                                      </p:cBhvr>
                                    </p:animEffect>
                                    <p:anim calcmode="lin" valueType="num">
                                      <p:cBhvr>
                                        <p:cTn id="61" dur="1000" fill="hold"/>
                                        <p:tgtEl>
                                          <p:spTgt spid="69"/>
                                        </p:tgtEl>
                                        <p:attrNameLst>
                                          <p:attrName>ppt_x</p:attrName>
                                        </p:attrNameLst>
                                      </p:cBhvr>
                                      <p:tavLst>
                                        <p:tav tm="0">
                                          <p:val>
                                            <p:strVal val="#ppt_x"/>
                                          </p:val>
                                        </p:tav>
                                        <p:tav tm="100000">
                                          <p:val>
                                            <p:strVal val="#ppt_x"/>
                                          </p:val>
                                        </p:tav>
                                      </p:tavLst>
                                    </p:anim>
                                    <p:anim calcmode="lin" valueType="num">
                                      <p:cBhvr>
                                        <p:cTn id="62"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6" grpId="0" bldLvl="0" animBg="1"/>
      <p:bldP spid="13" grpId="0" bldLvl="0" animBg="1"/>
      <p:bldP spid="15" grpId="0" bldLvl="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职务说明书的编写</a:t>
            </a:r>
          </a:p>
        </p:txBody>
      </p:sp>
      <p:grpSp>
        <p:nvGrpSpPr>
          <p:cNvPr id="2" name="组合 1"/>
          <p:cNvGrpSpPr/>
          <p:nvPr/>
        </p:nvGrpSpPr>
        <p:grpSpPr bwMode="auto">
          <a:xfrm>
            <a:off x="6847841" y="1663833"/>
            <a:ext cx="4108847" cy="3107531"/>
            <a:chOff x="6169358" y="1620078"/>
            <a:chExt cx="4689347" cy="3547325"/>
          </a:xfrm>
        </p:grpSpPr>
        <p:sp>
          <p:nvSpPr>
            <p:cNvPr id="12" name="六边形 11"/>
            <p:cNvSpPr/>
            <p:nvPr/>
          </p:nvSpPr>
          <p:spPr>
            <a:xfrm>
              <a:off x="8025529" y="2201785"/>
              <a:ext cx="2833176" cy="2358088"/>
            </a:xfrm>
            <a:prstGeom prst="hexagon">
              <a:avLst/>
            </a:prstGeom>
            <a:solidFill>
              <a:srgbClr val="00B0F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3" name="六边形 12"/>
            <p:cNvSpPr/>
            <p:nvPr/>
          </p:nvSpPr>
          <p:spPr>
            <a:xfrm>
              <a:off x="7259145" y="1620078"/>
              <a:ext cx="1349326" cy="1163414"/>
            </a:xfrm>
            <a:prstGeom prst="hexagon">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4" name="六边形 13"/>
            <p:cNvSpPr/>
            <p:nvPr/>
          </p:nvSpPr>
          <p:spPr>
            <a:xfrm>
              <a:off x="6169358" y="2208581"/>
              <a:ext cx="1349326" cy="1162054"/>
            </a:xfrm>
            <a:prstGeom prst="hexagon">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5" name="六边形 14"/>
            <p:cNvSpPr/>
            <p:nvPr/>
          </p:nvSpPr>
          <p:spPr>
            <a:xfrm>
              <a:off x="6169358" y="3397818"/>
              <a:ext cx="1349326" cy="1162055"/>
            </a:xfrm>
            <a:prstGeom prst="hexagon">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sp>
          <p:nvSpPr>
            <p:cNvPr id="16" name="六边形 15"/>
            <p:cNvSpPr/>
            <p:nvPr/>
          </p:nvSpPr>
          <p:spPr>
            <a:xfrm>
              <a:off x="7248275" y="4003989"/>
              <a:ext cx="1349326" cy="1163414"/>
            </a:xfrm>
            <a:prstGeom prst="hexagon">
              <a:avLst/>
            </a:prstGeom>
            <a:solidFill>
              <a:srgbClr val="0070C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grpSp>
      <p:grpSp>
        <p:nvGrpSpPr>
          <p:cNvPr id="17" name="组合 16"/>
          <p:cNvGrpSpPr/>
          <p:nvPr/>
        </p:nvGrpSpPr>
        <p:grpSpPr>
          <a:xfrm>
            <a:off x="6068677" y="1312694"/>
            <a:ext cx="3815109" cy="3815109"/>
            <a:chOff x="4761793" y="1193377"/>
            <a:chExt cx="5086812" cy="5086812"/>
          </a:xfrm>
          <a:solidFill>
            <a:srgbClr val="0070C0"/>
          </a:solidFill>
        </p:grpSpPr>
        <p:sp>
          <p:nvSpPr>
            <p:cNvPr id="18" name="空心弧 17"/>
            <p:cNvSpPr/>
            <p:nvPr/>
          </p:nvSpPr>
          <p:spPr>
            <a:xfrm rot="18932598">
              <a:off x="4761793" y="1193377"/>
              <a:ext cx="5086812" cy="5086812"/>
            </a:xfrm>
            <a:prstGeom prst="blockArc">
              <a:avLst>
                <a:gd name="adj1" fmla="val 5631562"/>
                <a:gd name="adj2" fmla="val 21573093"/>
                <a:gd name="adj3" fmla="val 142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tx1"/>
                </a:solidFill>
              </a:endParaRPr>
            </a:p>
          </p:txBody>
        </p:sp>
        <p:sp>
          <p:nvSpPr>
            <p:cNvPr id="19" name="等腰三角形 18"/>
            <p:cNvSpPr/>
            <p:nvPr/>
          </p:nvSpPr>
          <p:spPr>
            <a:xfrm rot="7800137">
              <a:off x="8984404" y="1884169"/>
              <a:ext cx="269694" cy="232495"/>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p>
          </p:txBody>
        </p:sp>
      </p:grpSp>
      <p:sp>
        <p:nvSpPr>
          <p:cNvPr id="20" name="文本框 19"/>
          <p:cNvSpPr txBox="1">
            <a:spLocks noChangeArrowheads="1"/>
          </p:cNvSpPr>
          <p:nvPr/>
        </p:nvSpPr>
        <p:spPr bwMode="auto">
          <a:xfrm>
            <a:off x="8842773" y="2864538"/>
            <a:ext cx="1745456" cy="6838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2000" b="1" dirty="0">
                <a:solidFill>
                  <a:schemeClr val="bg1"/>
                </a:solidFill>
                <a:latin typeface="微软雅黑" panose="020B0503020204020204" charset="-122"/>
                <a:ea typeface="微软雅黑" panose="020B0503020204020204" charset="-122"/>
              </a:rPr>
              <a:t>职务说明书编写注意事项</a:t>
            </a:r>
          </a:p>
        </p:txBody>
      </p:sp>
      <p:sp>
        <p:nvSpPr>
          <p:cNvPr id="22" name="文本框 20"/>
          <p:cNvSpPr txBox="1">
            <a:spLocks noChangeArrowheads="1"/>
          </p:cNvSpPr>
          <p:nvPr/>
        </p:nvSpPr>
        <p:spPr bwMode="auto">
          <a:xfrm>
            <a:off x="8109903" y="2034118"/>
            <a:ext cx="664369" cy="345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b="1" dirty="0">
                <a:solidFill>
                  <a:schemeClr val="bg1"/>
                </a:solidFill>
                <a:latin typeface="微软雅黑" panose="020B0503020204020204" charset="-122"/>
                <a:ea typeface="微软雅黑" panose="020B0503020204020204" charset="-122"/>
              </a:rPr>
              <a:t>1</a:t>
            </a:r>
          </a:p>
        </p:txBody>
      </p:sp>
      <p:sp>
        <p:nvSpPr>
          <p:cNvPr id="23" name="文本框 21"/>
          <p:cNvSpPr txBox="1">
            <a:spLocks noChangeArrowheads="1"/>
          </p:cNvSpPr>
          <p:nvPr/>
        </p:nvSpPr>
        <p:spPr bwMode="auto">
          <a:xfrm>
            <a:off x="7172881" y="2612761"/>
            <a:ext cx="665559" cy="345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b="1">
                <a:solidFill>
                  <a:schemeClr val="bg1"/>
                </a:solidFill>
                <a:latin typeface="微软雅黑" panose="020B0503020204020204" charset="-122"/>
                <a:ea typeface="微软雅黑" panose="020B0503020204020204" charset="-122"/>
              </a:rPr>
              <a:t>2</a:t>
            </a:r>
          </a:p>
        </p:txBody>
      </p:sp>
      <p:sp>
        <p:nvSpPr>
          <p:cNvPr id="24" name="文本框 22"/>
          <p:cNvSpPr txBox="1">
            <a:spLocks noChangeArrowheads="1"/>
          </p:cNvSpPr>
          <p:nvPr/>
        </p:nvSpPr>
        <p:spPr bwMode="auto">
          <a:xfrm>
            <a:off x="7137162" y="3591455"/>
            <a:ext cx="665559" cy="345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b="1">
                <a:solidFill>
                  <a:schemeClr val="bg1"/>
                </a:solidFill>
                <a:latin typeface="微软雅黑" panose="020B0503020204020204" charset="-122"/>
                <a:ea typeface="微软雅黑" panose="020B0503020204020204" charset="-122"/>
              </a:rPr>
              <a:t>3</a:t>
            </a:r>
          </a:p>
        </p:txBody>
      </p:sp>
      <p:sp>
        <p:nvSpPr>
          <p:cNvPr id="25" name="文本框 23"/>
          <p:cNvSpPr txBox="1">
            <a:spLocks noChangeArrowheads="1"/>
          </p:cNvSpPr>
          <p:nvPr/>
        </p:nvSpPr>
        <p:spPr bwMode="auto">
          <a:xfrm>
            <a:off x="8118237" y="4129618"/>
            <a:ext cx="665559" cy="345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en-US" altLang="zh-CN" b="1" dirty="0">
                <a:solidFill>
                  <a:schemeClr val="bg1"/>
                </a:solidFill>
                <a:latin typeface="微软雅黑" panose="020B0503020204020204" charset="-122"/>
                <a:ea typeface="微软雅黑" panose="020B0503020204020204" charset="-122"/>
              </a:rPr>
              <a:t>4</a:t>
            </a:r>
          </a:p>
        </p:txBody>
      </p:sp>
      <p:grpSp>
        <p:nvGrpSpPr>
          <p:cNvPr id="26" name="组合 24"/>
          <p:cNvGrpSpPr/>
          <p:nvPr/>
        </p:nvGrpSpPr>
        <p:grpSpPr bwMode="auto">
          <a:xfrm>
            <a:off x="837565" y="1105535"/>
            <a:ext cx="4958080" cy="1426468"/>
            <a:chOff x="533628" y="1461632"/>
            <a:chExt cx="4254545" cy="1901037"/>
          </a:xfrm>
        </p:grpSpPr>
        <p:sp>
          <p:nvSpPr>
            <p:cNvPr id="27" name="TextBox 10"/>
            <p:cNvSpPr txBox="1">
              <a:spLocks noChangeArrowheads="1"/>
            </p:cNvSpPr>
            <p:nvPr/>
          </p:nvSpPr>
          <p:spPr bwMode="auto">
            <a:xfrm>
              <a:off x="533628" y="1928264"/>
              <a:ext cx="4254545" cy="1434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rPr>
                <a:t>在职务说明书中,对工作的描述应清晰透彻,任职人员读过以后,可以明白其工作内容,无须再询问他人或查看其他说明材料。避免使用原则性的评价,专业、难懂的词汇须解释清楚</a:t>
              </a:r>
              <a:r>
                <a:rPr lang="zh-CN" altLang="en-US" sz="1600" b="0">
                  <a:latin typeface="微软雅黑" panose="020B0503020204020204" charset="-122"/>
                  <a:ea typeface="微软雅黑" panose="020B0503020204020204" charset="-122"/>
                </a:rPr>
                <a:t>。</a:t>
              </a:r>
            </a:p>
          </p:txBody>
        </p:sp>
        <p:sp>
          <p:nvSpPr>
            <p:cNvPr id="28" name="文本框 26"/>
            <p:cNvSpPr txBox="1">
              <a:spLocks noChangeArrowheads="1"/>
            </p:cNvSpPr>
            <p:nvPr/>
          </p:nvSpPr>
          <p:spPr bwMode="auto">
            <a:xfrm>
              <a:off x="533628" y="1461632"/>
              <a:ext cx="1187886" cy="449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0" dirty="0">
                  <a:latin typeface="微软雅黑" panose="020B0503020204020204" charset="-122"/>
                  <a:ea typeface="微软雅黑" panose="020B0503020204020204" charset="-122"/>
                </a:rPr>
                <a:t>(1)</a:t>
              </a:r>
              <a:r>
                <a:rPr lang="zh-CN" altLang="en-US" sz="1600" b="1" dirty="0">
                  <a:latin typeface="微软雅黑" panose="020B0503020204020204" charset="-122"/>
                  <a:ea typeface="微软雅黑" panose="020B0503020204020204" charset="-122"/>
                </a:rPr>
                <a:t>清晰</a:t>
              </a:r>
            </a:p>
          </p:txBody>
        </p:sp>
      </p:grpSp>
      <p:sp>
        <p:nvSpPr>
          <p:cNvPr id="30" name="TextBox 10"/>
          <p:cNvSpPr txBox="1">
            <a:spLocks noChangeArrowheads="1"/>
          </p:cNvSpPr>
          <p:nvPr/>
        </p:nvSpPr>
        <p:spPr bwMode="auto">
          <a:xfrm>
            <a:off x="876935" y="4487545"/>
            <a:ext cx="4918710" cy="337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rPr>
              <a:t>(3)</a:t>
            </a:r>
            <a:r>
              <a:rPr sz="1600" b="1">
                <a:latin typeface="微软雅黑" panose="020B0503020204020204" charset="-122"/>
                <a:ea typeface="微软雅黑" panose="020B0503020204020204" charset="-122"/>
              </a:rPr>
              <a:t>内容可根据岗位分析目的进行调整,可简可繁。</a:t>
            </a:r>
          </a:p>
        </p:txBody>
      </p:sp>
      <p:grpSp>
        <p:nvGrpSpPr>
          <p:cNvPr id="32" name="组合 30"/>
          <p:cNvGrpSpPr/>
          <p:nvPr/>
        </p:nvGrpSpPr>
        <p:grpSpPr bwMode="auto">
          <a:xfrm>
            <a:off x="876935" y="2616835"/>
            <a:ext cx="4918710" cy="1644235"/>
            <a:chOff x="533628" y="1498861"/>
            <a:chExt cx="4254545" cy="2191551"/>
          </a:xfrm>
        </p:grpSpPr>
        <p:sp>
          <p:nvSpPr>
            <p:cNvPr id="33" name="TextBox 10"/>
            <p:cNvSpPr txBox="1">
              <a:spLocks noChangeArrowheads="1"/>
            </p:cNvSpPr>
            <p:nvPr/>
          </p:nvSpPr>
          <p:spPr bwMode="auto">
            <a:xfrm>
              <a:off x="533628" y="1928265"/>
              <a:ext cx="4254545" cy="17621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rPr>
                <a:t>在措辞上,应尽量选用一些具体的动词,如“安装”“加工”“传递”“分析”“设计”等。指出工作的种类,复杂程度,需任职者具备的具体技能、技巧,应承担的具体责任范围等。一般来说,由于基层工人的工作更为具体,其职务说明书中的描述也更具体、详细。</a:t>
              </a:r>
            </a:p>
          </p:txBody>
        </p:sp>
        <p:sp>
          <p:nvSpPr>
            <p:cNvPr id="34" name="文本框 32"/>
            <p:cNvSpPr txBox="1">
              <a:spLocks noChangeArrowheads="1"/>
            </p:cNvSpPr>
            <p:nvPr/>
          </p:nvSpPr>
          <p:spPr bwMode="auto">
            <a:xfrm>
              <a:off x="533628" y="1498861"/>
              <a:ext cx="1361454" cy="449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0">
                  <a:latin typeface="微软雅黑" panose="020B0503020204020204" charset="-122"/>
                  <a:ea typeface="微软雅黑" panose="020B0503020204020204" charset="-122"/>
                </a:rPr>
                <a:t>(2)</a:t>
              </a:r>
              <a:r>
                <a:rPr lang="zh-CN" altLang="en-US" sz="1600" b="1">
                  <a:latin typeface="微软雅黑" panose="020B0503020204020204" charset="-122"/>
                  <a:ea typeface="微软雅黑" panose="020B0503020204020204" charset="-122"/>
                </a:rPr>
                <a:t>具体</a:t>
              </a:r>
            </a:p>
          </p:txBody>
        </p:sp>
      </p:grpSp>
      <p:sp>
        <p:nvSpPr>
          <p:cNvPr id="36" name="TextBox 10"/>
          <p:cNvSpPr txBox="1">
            <a:spLocks noChangeArrowheads="1"/>
          </p:cNvSpPr>
          <p:nvPr/>
        </p:nvSpPr>
        <p:spPr bwMode="auto">
          <a:xfrm>
            <a:off x="928370" y="5051425"/>
            <a:ext cx="471360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rPr>
              <a:t>(4)</a:t>
            </a:r>
            <a:r>
              <a:rPr sz="1600" b="1">
                <a:latin typeface="微软雅黑" panose="020B0503020204020204" charset="-122"/>
                <a:ea typeface="微软雅黑" panose="020B0503020204020204" charset="-122"/>
              </a:rPr>
              <a:t>为建立企业岗位分析系统,须由企业高层领导、典型职务代表、人力资源管理部门代表、外聘的岗位分析专家与顾问共同组成工作小组或委员会,协同工作,完成此任务。</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10" dur="1000" fill="hold"/>
                                        <p:tgtEl>
                                          <p:spTgt spid="2"/>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par>
                                <p:cTn id="18" presetID="1" presetClass="entr" presetSubtype="0"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childTnLst>
                                </p:cTn>
                              </p:par>
                              <p:par>
                                <p:cTn id="20" presetID="1" presetClass="entr" presetSubtype="0" fill="hold" grpId="0" nodeType="withEffect">
                                  <p:stCondLst>
                                    <p:cond delay="200"/>
                                  </p:stCondLst>
                                  <p:childTnLst>
                                    <p:set>
                                      <p:cBhvr>
                                        <p:cTn id="21" dur="1" fill="hold">
                                          <p:stCondLst>
                                            <p:cond delay="0"/>
                                          </p:stCondLst>
                                        </p:cTn>
                                        <p:tgtEl>
                                          <p:spTgt spid="23"/>
                                        </p:tgtEl>
                                        <p:attrNameLst>
                                          <p:attrName>style.visibility</p:attrName>
                                        </p:attrNameLst>
                                      </p:cBhvr>
                                      <p:to>
                                        <p:strVal val="visible"/>
                                      </p:to>
                                    </p:set>
                                  </p:childTnLst>
                                </p:cTn>
                              </p:par>
                              <p:par>
                                <p:cTn id="22" presetID="1" presetClass="entr" presetSubtype="0" fill="hold" grpId="0" nodeType="withEffect">
                                  <p:stCondLst>
                                    <p:cond delay="400"/>
                                  </p:stCondLst>
                                  <p:childTnLst>
                                    <p:set>
                                      <p:cBhvr>
                                        <p:cTn id="23" dur="1" fill="hold">
                                          <p:stCondLst>
                                            <p:cond delay="0"/>
                                          </p:stCondLst>
                                        </p:cTn>
                                        <p:tgtEl>
                                          <p:spTgt spid="24"/>
                                        </p:tgtEl>
                                        <p:attrNameLst>
                                          <p:attrName>style.visibility</p:attrName>
                                        </p:attrNameLst>
                                      </p:cBhvr>
                                      <p:to>
                                        <p:strVal val="visible"/>
                                      </p:to>
                                    </p:set>
                                  </p:childTnLst>
                                </p:cTn>
                              </p:par>
                              <p:par>
                                <p:cTn id="24" presetID="1" presetClass="entr" presetSubtype="0" fill="hold" grpId="0" nodeType="withEffect">
                                  <p:stCondLst>
                                    <p:cond delay="600"/>
                                  </p:stCondLst>
                                  <p:childTnLst>
                                    <p:set>
                                      <p:cBhvr>
                                        <p:cTn id="25" dur="1" fill="hold">
                                          <p:stCondLst>
                                            <p:cond delay="0"/>
                                          </p:stCondLst>
                                        </p:cTn>
                                        <p:tgtEl>
                                          <p:spTgt spid="25"/>
                                        </p:tgtEl>
                                        <p:attrNameLst>
                                          <p:attrName>style.visibility</p:attrName>
                                        </p:attrNameLst>
                                      </p:cBhvr>
                                      <p:to>
                                        <p:strVal val="visible"/>
                                      </p:to>
                                    </p:set>
                                  </p:childTnLst>
                                </p:cTn>
                              </p:par>
                              <p:par>
                                <p:cTn id="26" presetID="22" presetClass="entr" presetSubtype="4"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down)">
                                      <p:cBhvr>
                                        <p:cTn id="28" dur="500"/>
                                        <p:tgtEl>
                                          <p:spTgt spid="17"/>
                                        </p:tgtEl>
                                      </p:cBhvr>
                                    </p:animEffect>
                                  </p:childTnLst>
                                </p:cTn>
                              </p:par>
                              <p:par>
                                <p:cTn id="29" presetID="42" presetClass="entr" presetSubtype="0"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1000"/>
                                        <p:tgtEl>
                                          <p:spTgt spid="26"/>
                                        </p:tgtEl>
                                      </p:cBhvr>
                                    </p:animEffect>
                                    <p:anim calcmode="lin" valueType="num">
                                      <p:cBhvr>
                                        <p:cTn id="32" dur="1000" fill="hold"/>
                                        <p:tgtEl>
                                          <p:spTgt spid="26"/>
                                        </p:tgtEl>
                                        <p:attrNameLst>
                                          <p:attrName>ppt_x</p:attrName>
                                        </p:attrNameLst>
                                      </p:cBhvr>
                                      <p:tavLst>
                                        <p:tav tm="0">
                                          <p:val>
                                            <p:strVal val="#ppt_x"/>
                                          </p:val>
                                        </p:tav>
                                        <p:tav tm="100000">
                                          <p:val>
                                            <p:strVal val="#ppt_x"/>
                                          </p:val>
                                        </p:tav>
                                      </p:tavLst>
                                    </p:anim>
                                    <p:anim calcmode="lin" valueType="num">
                                      <p:cBhvr>
                                        <p:cTn id="33" dur="1000" fill="hold"/>
                                        <p:tgtEl>
                                          <p:spTgt spid="26"/>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20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0"/>
                                        <p:tgtEl>
                                          <p:spTgt spid="32"/>
                                        </p:tgtEl>
                                      </p:cBhvr>
                                    </p:animEffect>
                                    <p:anim calcmode="lin" valueType="num">
                                      <p:cBhvr>
                                        <p:cTn id="37" dur="1000" fill="hold"/>
                                        <p:tgtEl>
                                          <p:spTgt spid="32"/>
                                        </p:tgtEl>
                                        <p:attrNameLst>
                                          <p:attrName>ppt_x</p:attrName>
                                        </p:attrNameLst>
                                      </p:cBhvr>
                                      <p:tavLst>
                                        <p:tav tm="0">
                                          <p:val>
                                            <p:strVal val="#ppt_x"/>
                                          </p:val>
                                        </p:tav>
                                        <p:tav tm="100000">
                                          <p:val>
                                            <p:strVal val="#ppt_x"/>
                                          </p:val>
                                        </p:tav>
                                      </p:tavLst>
                                    </p:anim>
                                    <p:anim calcmode="lin" valueType="num">
                                      <p:cBhvr>
                                        <p:cTn id="38" dur="1000" fill="hold"/>
                                        <p:tgtEl>
                                          <p:spTgt spid="32"/>
                                        </p:tgtEl>
                                        <p:attrNameLst>
                                          <p:attrName>ppt_y</p:attrName>
                                        </p:attrNameLst>
                                      </p:cBhvr>
                                      <p:tavLst>
                                        <p:tav tm="0">
                                          <p:val>
                                            <p:strVal val="#ppt_y+.1"/>
                                          </p:val>
                                        </p:tav>
                                        <p:tav tm="100000">
                                          <p:val>
                                            <p:strVal val="#ppt_y"/>
                                          </p:val>
                                        </p:tav>
                                      </p:tavLst>
                                    </p:anim>
                                  </p:childTnLst>
                                </p:cTn>
                              </p:par>
                              <p:par>
                                <p:cTn id="39" presetID="12" presetClass="entr" presetSubtype="4" fill="hold" grpId="0" nodeType="with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p:tgtEl>
                                          <p:spTgt spid="30"/>
                                        </p:tgtEl>
                                        <p:attrNameLst>
                                          <p:attrName>ppt_y</p:attrName>
                                        </p:attrNameLst>
                                      </p:cBhvr>
                                      <p:tavLst>
                                        <p:tav tm="0">
                                          <p:val>
                                            <p:strVal val="#ppt_y+#ppt_h*1.125000"/>
                                          </p:val>
                                        </p:tav>
                                        <p:tav tm="100000">
                                          <p:val>
                                            <p:strVal val="#ppt_y"/>
                                          </p:val>
                                        </p:tav>
                                      </p:tavLst>
                                    </p:anim>
                                    <p:animEffect transition="in" filter="wipe(up)">
                                      <p:cBhvr>
                                        <p:cTn id="42" dur="500"/>
                                        <p:tgtEl>
                                          <p:spTgt spid="30"/>
                                        </p:tgtEl>
                                      </p:cBhvr>
                                    </p:animEffect>
                                  </p:childTnLst>
                                </p:cTn>
                              </p:par>
                              <p:par>
                                <p:cTn id="43" presetID="12" presetClass="entr" presetSubtype="4" fill="hold" grpId="0" nodeType="withEffect">
                                  <p:stCondLst>
                                    <p:cond delay="0"/>
                                  </p:stCondLst>
                                  <p:childTnLst>
                                    <p:set>
                                      <p:cBhvr>
                                        <p:cTn id="44" dur="1" fill="hold">
                                          <p:stCondLst>
                                            <p:cond delay="0"/>
                                          </p:stCondLst>
                                        </p:cTn>
                                        <p:tgtEl>
                                          <p:spTgt spid="36"/>
                                        </p:tgtEl>
                                        <p:attrNameLst>
                                          <p:attrName>style.visibility</p:attrName>
                                        </p:attrNameLst>
                                      </p:cBhvr>
                                      <p:to>
                                        <p:strVal val="visible"/>
                                      </p:to>
                                    </p:set>
                                    <p:anim calcmode="lin" valueType="num">
                                      <p:cBhvr additive="base">
                                        <p:cTn id="45" dur="500"/>
                                        <p:tgtEl>
                                          <p:spTgt spid="36"/>
                                        </p:tgtEl>
                                        <p:attrNameLst>
                                          <p:attrName>ppt_y</p:attrName>
                                        </p:attrNameLst>
                                      </p:cBhvr>
                                      <p:tavLst>
                                        <p:tav tm="0">
                                          <p:val>
                                            <p:strVal val="#ppt_y+#ppt_h*1.125000"/>
                                          </p:val>
                                        </p:tav>
                                        <p:tav tm="100000">
                                          <p:val>
                                            <p:strVal val="#ppt_y"/>
                                          </p:val>
                                        </p:tav>
                                      </p:tavLst>
                                    </p:anim>
                                    <p:animEffect transition="in" filter="wipe(up)">
                                      <p:cBhvr>
                                        <p:cTn id="4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24" grpId="0"/>
      <p:bldP spid="25" grpId="0"/>
      <p:bldP spid="30" grpId="0"/>
      <p:bldP spid="30" grpId="1"/>
      <p:bldP spid="36" grpId="0"/>
      <p:bldP spid="36" grpId="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职务说明书的编写</a:t>
            </a:r>
          </a:p>
        </p:txBody>
      </p:sp>
      <p:sp>
        <p:nvSpPr>
          <p:cNvPr id="2" name="文本框 1"/>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职务说明书范例</a:t>
            </a:r>
          </a:p>
        </p:txBody>
      </p:sp>
      <p:graphicFrame>
        <p:nvGraphicFramePr>
          <p:cNvPr id="3" name="表格 2"/>
          <p:cNvGraphicFramePr/>
          <p:nvPr>
            <p:custDataLst>
              <p:tags r:id="rId2"/>
            </p:custDataLst>
          </p:nvPr>
        </p:nvGraphicFramePr>
        <p:xfrm>
          <a:off x="886460" y="1038225"/>
          <a:ext cx="10592435" cy="746760"/>
        </p:xfrm>
        <a:graphic>
          <a:graphicData uri="http://schemas.openxmlformats.org/drawingml/2006/table">
            <a:tbl>
              <a:tblPr firstRow="1" bandRow="1">
                <a:tableStyleId>{5940675A-B579-460E-94D1-54222C63F5DA}</a:tableStyleId>
              </a:tblPr>
              <a:tblGrid>
                <a:gridCol w="949960">
                  <a:extLst>
                    <a:ext uri="{9D8B030D-6E8A-4147-A177-3AD203B41FA5}">
                      <a16:colId xmlns:a16="http://schemas.microsoft.com/office/drawing/2014/main" val="20000"/>
                    </a:ext>
                  </a:extLst>
                </a:gridCol>
                <a:gridCol w="1972310">
                  <a:extLst>
                    <a:ext uri="{9D8B030D-6E8A-4147-A177-3AD203B41FA5}">
                      <a16:colId xmlns:a16="http://schemas.microsoft.com/office/drawing/2014/main" val="20001"/>
                    </a:ext>
                  </a:extLst>
                </a:gridCol>
                <a:gridCol w="1970405">
                  <a:extLst>
                    <a:ext uri="{9D8B030D-6E8A-4147-A177-3AD203B41FA5}">
                      <a16:colId xmlns:a16="http://schemas.microsoft.com/office/drawing/2014/main" val="20002"/>
                    </a:ext>
                  </a:extLst>
                </a:gridCol>
                <a:gridCol w="3067050">
                  <a:extLst>
                    <a:ext uri="{9D8B030D-6E8A-4147-A177-3AD203B41FA5}">
                      <a16:colId xmlns:a16="http://schemas.microsoft.com/office/drawing/2014/main" val="20003"/>
                    </a:ext>
                  </a:extLst>
                </a:gridCol>
                <a:gridCol w="2632710">
                  <a:extLst>
                    <a:ext uri="{9D8B030D-6E8A-4147-A177-3AD203B41FA5}">
                      <a16:colId xmlns:a16="http://schemas.microsoft.com/office/drawing/2014/main" val="20004"/>
                    </a:ext>
                  </a:extLst>
                </a:gridCol>
              </a:tblGrid>
              <a:tr h="248920">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基本信息</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职位名称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行政秘书</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职位编号</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7</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89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所属部门</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行政部</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直接上级</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办公室主任</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8920">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职位概述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4">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负责会议安排、电话转接、邮件收发、文档管理、来访接待等日常行政事务工作</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4" name="表格 3"/>
          <p:cNvGraphicFramePr/>
          <p:nvPr>
            <p:custDataLst>
              <p:tags r:id="rId3"/>
            </p:custDataLst>
          </p:nvPr>
        </p:nvGraphicFramePr>
        <p:xfrm>
          <a:off x="886460" y="1784985"/>
          <a:ext cx="10605770" cy="4907280"/>
        </p:xfrm>
        <a:graphic>
          <a:graphicData uri="http://schemas.openxmlformats.org/drawingml/2006/table">
            <a:tbl>
              <a:tblPr firstRow="1" bandRow="1">
                <a:tableStyleId>{5940675A-B579-460E-94D1-54222C63F5DA}</a:tableStyleId>
              </a:tblPr>
              <a:tblGrid>
                <a:gridCol w="916305">
                  <a:extLst>
                    <a:ext uri="{9D8B030D-6E8A-4147-A177-3AD203B41FA5}">
                      <a16:colId xmlns:a16="http://schemas.microsoft.com/office/drawing/2014/main" val="20000"/>
                    </a:ext>
                  </a:extLst>
                </a:gridCol>
                <a:gridCol w="1311275">
                  <a:extLst>
                    <a:ext uri="{9D8B030D-6E8A-4147-A177-3AD203B41FA5}">
                      <a16:colId xmlns:a16="http://schemas.microsoft.com/office/drawing/2014/main" val="20001"/>
                    </a:ext>
                  </a:extLst>
                </a:gridCol>
                <a:gridCol w="292100">
                  <a:extLst>
                    <a:ext uri="{9D8B030D-6E8A-4147-A177-3AD203B41FA5}">
                      <a16:colId xmlns:a16="http://schemas.microsoft.com/office/drawing/2014/main" val="20002"/>
                    </a:ext>
                  </a:extLst>
                </a:gridCol>
                <a:gridCol w="8086090">
                  <a:extLst>
                    <a:ext uri="{9D8B030D-6E8A-4147-A177-3AD203B41FA5}">
                      <a16:colId xmlns:a16="http://schemas.microsoft.com/office/drawing/2014/main" val="20003"/>
                    </a:ext>
                  </a:extLst>
                </a:gridCol>
              </a:tblGrid>
              <a:tr h="163195">
                <a:tc rowSpan="7">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任职资格</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学历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大专以上</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专业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文秘、中文等相关专业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工作经验</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1年以上相关工作经验</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能力素质</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具有较强的沟通能力、表达能力、时间管理能力,条理性强,工作积极主动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业务了解范围</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掌握公司行政管理、文档管理及公关礼仪知识;了解公司内部工作及业务流程</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培训经历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受过文书写作、档案管理等方面的培训</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知识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具备文秘、公共关系、行政管理等相关知识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63195">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职责细化描述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163195">
                <a:tc rowSpan="1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岗位职责</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职责一</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行政事务处理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工作任务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1.来访接待</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2.负责电话、邮件、传真等各种渠道信息的处理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职责二</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协助领导安排公司各种工作会议</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工作任务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1.按照上级指示列席会议,并做好会议记录</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2.相关文件的起草、打印、登记、存档管理</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职责三</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办公设备管理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4"/>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工作任务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1.负责办公室办公设备、用品的使用与管理,并建立管理台账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5"/>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2.协助相关工作人员定期对办公设备进行检查、检修,确保办公设备正常使用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6"/>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职责四</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沟通协调</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7"/>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工作任务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1.负责协调上级与各部门的联络与交流</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8"/>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2.协助完成对外联络事宜</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9"/>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职责五</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方正书宋_GBK" charset="0"/>
                        </a:rPr>
                        <a:t>文档资料管理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0"/>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row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工作任务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1.协助制定公司文档管理制度</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1"/>
                  </a:ext>
                </a:extLst>
              </a:tr>
              <a:tr h="163195">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2.做好公司文件登记、归档管理工作</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2"/>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to="" calcmode="lin" valueType="num">
                                      <p:cBhvr>
                                        <p:cTn id="7" dur="1" fill="hold"/>
                                        <p:tgtEl>
                                          <p:spTgt spid="2"/>
                                        </p:tgtEl>
                                      </p:cBhvr>
                                    </p:anim>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par>
                                <p:cTn id="13" presetID="14" presetClass="entr" presetSubtype="1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工作设计</a:t>
            </a:r>
          </a:p>
        </p:txBody>
      </p:sp>
      <p:sp>
        <p:nvSpPr>
          <p:cNvPr id="5" name="矩形 4"/>
          <p:cNvSpPr/>
          <p:nvPr/>
        </p:nvSpPr>
        <p:spPr>
          <a:xfrm>
            <a:off x="1240155" y="1201420"/>
            <a:ext cx="9711690" cy="922020"/>
          </a:xfrm>
          <a:prstGeom prst="rect">
            <a:avLst/>
          </a:prstGeom>
          <a:ln>
            <a:solidFill>
              <a:srgbClr val="9B552C"/>
            </a:solidFill>
          </a:ln>
        </p:spPr>
        <p:txBody>
          <a:bodyPr wrap="square">
            <a:spAutoFit/>
          </a:bodyPr>
          <a:lstStyle/>
          <a:p>
            <a:pPr indent="266700" algn="l">
              <a:lnSpc>
                <a:spcPct val="150000"/>
              </a:lnSpc>
              <a:spcAft>
                <a:spcPts val="0"/>
              </a:spcAft>
            </a:pPr>
            <a:r>
              <a:rPr lang="zh-CN" sz="1800" b="1" dirty="0">
                <a:solidFill>
                  <a:schemeClr val="tx1"/>
                </a:solidFill>
                <a:latin typeface="微软雅黑" panose="020B0503020204020204" charset="-122"/>
                <a:ea typeface="微软雅黑" panose="020B0503020204020204" charset="-122"/>
                <a:cs typeface="微软雅黑" panose="020B0503020204020204" charset="-122"/>
              </a:rPr>
              <a:t>概念</a:t>
            </a:r>
            <a:r>
              <a:rPr lang="zh-CN" sz="1800" dirty="0">
                <a:solidFill>
                  <a:schemeClr val="tx1"/>
                </a:solidFill>
                <a:latin typeface="微软雅黑" panose="020B0503020204020204" charset="-122"/>
                <a:ea typeface="微软雅黑" panose="020B0503020204020204" charset="-122"/>
                <a:cs typeface="微软雅黑" panose="020B0503020204020204" charset="-122"/>
              </a:rPr>
              <a:t>：</a:t>
            </a:r>
            <a:r>
              <a:rPr sz="1800" dirty="0">
                <a:solidFill>
                  <a:schemeClr val="tx1"/>
                </a:solidFill>
                <a:latin typeface="微软雅黑" panose="020B0503020204020204" charset="-122"/>
                <a:ea typeface="微软雅黑" panose="020B0503020204020204" charset="-122"/>
                <a:cs typeface="微软雅黑" panose="020B0503020204020204" charset="-122"/>
              </a:rPr>
              <a:t>工作设计又称岗位设计,是指根据组织需要,并兼顾个人的需要,规定每个岗位的任务、责任、权力以及组织中与其他岗位关系的过程。</a:t>
            </a:r>
          </a:p>
        </p:txBody>
      </p:sp>
      <p:sp>
        <p:nvSpPr>
          <p:cNvPr id="7" name="矩形 6"/>
          <p:cNvSpPr/>
          <p:nvPr/>
        </p:nvSpPr>
        <p:spPr>
          <a:xfrm>
            <a:off x="4453890" y="2506345"/>
            <a:ext cx="2252345" cy="368300"/>
          </a:xfrm>
          <a:prstGeom prst="rect">
            <a:avLst/>
          </a:prstGeom>
        </p:spPr>
        <p:txBody>
          <a:bodyPr wrap="square">
            <a:spAutoFit/>
          </a:bodyPr>
          <a:lstStyle/>
          <a:p>
            <a:pPr algn="l"/>
            <a:r>
              <a:rPr sz="1800" dirty="0">
                <a:solidFill>
                  <a:srgbClr val="FF0000"/>
                </a:solidFill>
                <a:latin typeface="微软雅黑" panose="020B0503020204020204" charset="-122"/>
                <a:ea typeface="微软雅黑" panose="020B0503020204020204" charset="-122"/>
                <a:cs typeface="Times New Roman" panose="02020603050405020304" pitchFamily="18" charset="0"/>
              </a:rPr>
              <a:t>工作设计影响因素</a:t>
            </a:r>
          </a:p>
        </p:txBody>
      </p:sp>
      <p:graphicFrame>
        <p:nvGraphicFramePr>
          <p:cNvPr id="8" name="图示 7"/>
          <p:cNvGraphicFramePr/>
          <p:nvPr/>
        </p:nvGraphicFramePr>
        <p:xfrm>
          <a:off x="3260725" y="2927985"/>
          <a:ext cx="5671185" cy="34023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7" grpId="0"/>
      <p:bldGraphic spid="8" grpId="0">
        <p:bldAsOne/>
      </p:bldGraphic>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7" name="Text Box 9"/>
          <p:cNvSpPr txBox="1"/>
          <p:nvPr/>
        </p:nvSpPr>
        <p:spPr>
          <a:xfrm>
            <a:off x="1197610" y="1263015"/>
            <a:ext cx="9868535" cy="4923790"/>
          </a:xfrm>
          <a:prstGeom prst="rect">
            <a:avLst/>
          </a:prstGeom>
          <a:noFill/>
          <a:ln w="28575" cap="flat" cmpd="sng">
            <a:solidFill>
              <a:srgbClr val="934D19"/>
            </a:solidFill>
            <a:prstDash val="dash"/>
            <a:miter/>
            <a:headEnd type="none" w="med" len="med"/>
            <a:tailEnd type="none" w="med" len="med"/>
          </a:ln>
        </p:spPr>
        <p:txBody>
          <a:bodyPr wrap="square" lIns="120226" tIns="62653" rIns="120226" bIns="62653">
            <a:spAutoFit/>
          </a:bodyPr>
          <a:lstStyle/>
          <a:p>
            <a:pPr indent="355600" algn="ctr">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人才很关键,面试最重要</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2020年10月31日,华为心声社区披露了任正非10月27日在研发应届生招聘座谈会上的讲话,标题是“人才很关键,面试最重要”。</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　　人才很关键自不用说,已经成为企业共识,但是怎么招到“关键人才”,怎么发挥“关键人才”的重要作用,这才是“八仙过海,各显神通”的地方!</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任正非提出了几条路线:</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(1)不拘一格吸引人才。任正非要求:“在公司聚焦的领域上,只要看到国内、国外有合适的人才,先吸引进来,不受编制的限制。”如此一来,面试就显得尤为重要。</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(2)人才来源途径中的重点:多与业界“大拿”、优秀学校校长、世界大赛主席等沟通交流,扩大优秀人才的挖掘来源。任正非认为“在合作中已经有突出贡献的,不必再经过面试环节”。</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(3)关注海外博士和软件人才的引进,善于发现有洞察能力的年轻人。</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(4)有些在国外没有技术突破,也不是顶尖的人,但对所属领域有着很深的理解力,对华为来说,也是需要的人才。</a:t>
            </a:r>
          </a:p>
          <a:p>
            <a:pPr indent="355600">
              <a:lnSpc>
                <a:spcPct val="130000"/>
              </a:lnSpc>
            </a:pPr>
            <a:r>
              <a:rPr sz="1600" dirty="0">
                <a:solidFill>
                  <a:schemeClr val="tx1"/>
                </a:solidFill>
                <a:latin typeface="微软雅黑" panose="020B0503020204020204" charset="-122"/>
                <a:ea typeface="微软雅黑" panose="020B0503020204020204" charset="-122"/>
                <a:cs typeface="微软雅黑" panose="020B0503020204020204" charset="-122"/>
                <a:sym typeface="彩虹粗仿宋" panose="03000509000000000000" pitchFamily="1" charset="-122"/>
              </a:rPr>
              <a:t>任正非以上的讲话以及华为用人的基本原则,处处显示出“人才是非常关键的”,但这还不是最重要的,对人才的有效管理,才是一个企业真正的核心竞争力。</a:t>
            </a:r>
          </a:p>
        </p:txBody>
      </p:sp>
      <p:sp>
        <p:nvSpPr>
          <p:cNvPr id="4" name="文本框 3"/>
          <p:cNvSpPr txBox="1"/>
          <p:nvPr/>
        </p:nvSpPr>
        <p:spPr>
          <a:xfrm>
            <a:off x="669290" y="283210"/>
            <a:ext cx="2900045" cy="748030"/>
          </a:xfrm>
          <a:prstGeom prst="rect">
            <a:avLst/>
          </a:prstGeom>
          <a:noFill/>
        </p:spPr>
        <p:txBody>
          <a:bodyPr wrap="square" rtlCol="0">
            <a:spAutoFit/>
          </a:bodyPr>
          <a:lstStyle/>
          <a:p>
            <a:r>
              <a:rPr lang="zh-CN" altLang="en-US" sz="4265" b="1" dirty="0">
                <a:solidFill>
                  <a:schemeClr val="tx1"/>
                </a:solidFill>
                <a:latin typeface="华文行楷" panose="02010800040101010101" pitchFamily="2" charset="-122"/>
                <a:ea typeface="华文行楷" panose="02010800040101010101" pitchFamily="2" charset="-122"/>
              </a:rPr>
              <a:t>案例导入</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工作设计</a:t>
            </a:r>
          </a:p>
        </p:txBody>
      </p:sp>
      <p:grpSp>
        <p:nvGrpSpPr>
          <p:cNvPr id="3" name="组合 2"/>
          <p:cNvGrpSpPr/>
          <p:nvPr/>
        </p:nvGrpSpPr>
        <p:grpSpPr>
          <a:xfrm>
            <a:off x="429895" y="1503680"/>
            <a:ext cx="11306175" cy="4398645"/>
            <a:chOff x="3392" y="3115"/>
            <a:chExt cx="11864" cy="4873"/>
          </a:xfrm>
        </p:grpSpPr>
        <p:grpSp>
          <p:nvGrpSpPr>
            <p:cNvPr id="17" name="组合 16"/>
            <p:cNvGrpSpPr/>
            <p:nvPr/>
          </p:nvGrpSpPr>
          <p:grpSpPr>
            <a:xfrm>
              <a:off x="3392" y="3115"/>
              <a:ext cx="5366" cy="2177"/>
              <a:chOff x="1474006" y="1356852"/>
              <a:chExt cx="4543336" cy="1843548"/>
            </a:xfrm>
            <a:solidFill>
              <a:srgbClr val="003686"/>
            </a:solidFill>
          </p:grpSpPr>
          <p:cxnSp>
            <p:nvCxnSpPr>
              <p:cNvPr id="18" name="直接连接符 17"/>
              <p:cNvCxnSpPr/>
              <p:nvPr/>
            </p:nvCxnSpPr>
            <p:spPr>
              <a:xfrm>
                <a:off x="1474006" y="1356852"/>
                <a:ext cx="454333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19" name="直接连接符 18"/>
              <p:cNvCxnSpPr/>
              <p:nvPr/>
            </p:nvCxnSpPr>
            <p:spPr>
              <a:xfrm>
                <a:off x="6017342" y="1356852"/>
                <a:ext cx="0" cy="1799303"/>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20" name="直接连接符 19"/>
              <p:cNvCxnSpPr/>
              <p:nvPr/>
            </p:nvCxnSpPr>
            <p:spPr>
              <a:xfrm flipH="1">
                <a:off x="1681316" y="3156155"/>
                <a:ext cx="433602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sp>
            <p:nvSpPr>
              <p:cNvPr id="21" name="椭圆 20"/>
              <p:cNvSpPr/>
              <p:nvPr/>
            </p:nvSpPr>
            <p:spPr>
              <a:xfrm>
                <a:off x="1592824" y="3111909"/>
                <a:ext cx="88491" cy="88491"/>
              </a:xfrm>
              <a:prstGeom prst="ellipse">
                <a:avLst/>
              </a:pr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latin typeface="微软雅黑" panose="020B0503020204020204" charset="-122"/>
                  <a:ea typeface="微软雅黑" panose="020B0503020204020204" charset="-122"/>
                </a:endParaRPr>
              </a:p>
            </p:txBody>
          </p:sp>
        </p:grpSp>
        <p:grpSp>
          <p:nvGrpSpPr>
            <p:cNvPr id="22" name="组合 21"/>
            <p:cNvGrpSpPr/>
            <p:nvPr/>
          </p:nvGrpSpPr>
          <p:grpSpPr>
            <a:xfrm>
              <a:off x="3392" y="5810"/>
              <a:ext cx="5366" cy="2177"/>
              <a:chOff x="1474006" y="1356852"/>
              <a:chExt cx="4543336" cy="1843548"/>
            </a:xfrm>
            <a:solidFill>
              <a:srgbClr val="00ACEE"/>
            </a:solidFill>
          </p:grpSpPr>
          <p:cxnSp>
            <p:nvCxnSpPr>
              <p:cNvPr id="23" name="直接连接符 22"/>
              <p:cNvCxnSpPr/>
              <p:nvPr/>
            </p:nvCxnSpPr>
            <p:spPr>
              <a:xfrm>
                <a:off x="1474006" y="1356852"/>
                <a:ext cx="454333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24" name="直接连接符 23"/>
              <p:cNvCxnSpPr/>
              <p:nvPr/>
            </p:nvCxnSpPr>
            <p:spPr>
              <a:xfrm>
                <a:off x="6017342" y="1356852"/>
                <a:ext cx="0" cy="1799303"/>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25" name="直接连接符 24"/>
              <p:cNvCxnSpPr/>
              <p:nvPr/>
            </p:nvCxnSpPr>
            <p:spPr>
              <a:xfrm flipH="1">
                <a:off x="1681316" y="3156155"/>
                <a:ext cx="433602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sp>
            <p:nvSpPr>
              <p:cNvPr id="26" name="椭圆 25"/>
              <p:cNvSpPr/>
              <p:nvPr/>
            </p:nvSpPr>
            <p:spPr>
              <a:xfrm>
                <a:off x="1592824" y="3111909"/>
                <a:ext cx="88491" cy="88491"/>
              </a:xfrm>
              <a:prstGeom prst="ellipse">
                <a:avLst/>
              </a:pr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latin typeface="微软雅黑" panose="020B0503020204020204" charset="-122"/>
                  <a:ea typeface="微软雅黑" panose="020B0503020204020204" charset="-122"/>
                </a:endParaRPr>
              </a:p>
            </p:txBody>
          </p:sp>
        </p:grpSp>
        <p:sp>
          <p:nvSpPr>
            <p:cNvPr id="27" name="文本框 20"/>
            <p:cNvSpPr txBox="1">
              <a:spLocks noChangeArrowheads="1"/>
            </p:cNvSpPr>
            <p:nvPr/>
          </p:nvSpPr>
          <p:spPr bwMode="auto">
            <a:xfrm>
              <a:off x="10331" y="3303"/>
              <a:ext cx="218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rgbClr val="0F319D"/>
                  </a:solidFill>
                  <a:latin typeface="微软雅黑" panose="020B0503020204020204" charset="-122"/>
                  <a:ea typeface="微软雅黑" panose="020B0503020204020204" charset="-122"/>
                </a:rPr>
                <a:t>团队化工作方式</a:t>
              </a:r>
            </a:p>
          </p:txBody>
        </p:sp>
        <p:sp>
          <p:nvSpPr>
            <p:cNvPr id="28" name="矩形 21"/>
            <p:cNvSpPr>
              <a:spLocks noChangeArrowheads="1"/>
            </p:cNvSpPr>
            <p:nvPr/>
          </p:nvSpPr>
          <p:spPr bwMode="auto">
            <a:xfrm>
              <a:off x="10331" y="3977"/>
              <a:ext cx="3531"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cs typeface="微软雅黑" panose="020B0503020204020204" charset="-122"/>
                </a:rPr>
                <a:t>在团队工作中,只存在大致的分工,而没有绝对的岗位界限,团队成员更强调各自在团队中的角色定位,按照能力而不是岗位发挥作用。</a:t>
              </a:r>
            </a:p>
          </p:txBody>
        </p:sp>
        <p:sp>
          <p:nvSpPr>
            <p:cNvPr id="29" name="文本框 22"/>
            <p:cNvSpPr txBox="1">
              <a:spLocks noChangeArrowheads="1"/>
            </p:cNvSpPr>
            <p:nvPr/>
          </p:nvSpPr>
          <p:spPr bwMode="auto">
            <a:xfrm>
              <a:off x="4970" y="3420"/>
              <a:ext cx="3878"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rgbClr val="0F319D"/>
                  </a:solidFill>
                  <a:latin typeface="微软雅黑" panose="020B0503020204020204" charset="-122"/>
                  <a:ea typeface="微软雅黑" panose="020B0503020204020204" charset="-122"/>
                </a:rPr>
                <a:t>岗位工作扩大化和丰富化</a:t>
              </a:r>
            </a:p>
          </p:txBody>
        </p:sp>
        <p:sp>
          <p:nvSpPr>
            <p:cNvPr id="30" name="矩形 23"/>
            <p:cNvSpPr>
              <a:spLocks noChangeArrowheads="1"/>
            </p:cNvSpPr>
            <p:nvPr/>
          </p:nvSpPr>
          <p:spPr bwMode="auto">
            <a:xfrm>
              <a:off x="4970" y="4080"/>
              <a:ext cx="3531"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cs typeface="微软雅黑" panose="020B0503020204020204" charset="-122"/>
                </a:rPr>
                <a:t>1.岗位工作扩大化</a:t>
              </a:r>
            </a:p>
            <a:p>
              <a:pPr eaLnBrk="1" hangingPunct="1"/>
              <a:r>
                <a:rPr sz="1600" b="0" dirty="0">
                  <a:latin typeface="微软雅黑" panose="020B0503020204020204" charset="-122"/>
                  <a:ea typeface="微软雅黑" panose="020B0503020204020204" charset="-122"/>
                  <a:cs typeface="微软雅黑" panose="020B0503020204020204" charset="-122"/>
                </a:rPr>
                <a:t>2.岗位工作丰富化</a:t>
              </a:r>
            </a:p>
          </p:txBody>
        </p:sp>
        <p:sp>
          <p:nvSpPr>
            <p:cNvPr id="31" name="文本框 24"/>
            <p:cNvSpPr txBox="1">
              <a:spLocks noChangeArrowheads="1"/>
            </p:cNvSpPr>
            <p:nvPr/>
          </p:nvSpPr>
          <p:spPr bwMode="auto">
            <a:xfrm>
              <a:off x="4910" y="6009"/>
              <a:ext cx="218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dirty="0">
                  <a:solidFill>
                    <a:srgbClr val="0F319D"/>
                  </a:solidFill>
                  <a:latin typeface="微软雅黑" panose="020B0503020204020204" charset="-122"/>
                  <a:ea typeface="微软雅黑" panose="020B0503020204020204" charset="-122"/>
                </a:rPr>
                <a:t>弹性岗位设置</a:t>
              </a:r>
            </a:p>
          </p:txBody>
        </p:sp>
        <p:sp>
          <p:nvSpPr>
            <p:cNvPr id="32" name="矩形 25"/>
            <p:cNvSpPr>
              <a:spLocks noChangeArrowheads="1"/>
            </p:cNvSpPr>
            <p:nvPr/>
          </p:nvSpPr>
          <p:spPr bwMode="auto">
            <a:xfrm>
              <a:off x="4910" y="6682"/>
              <a:ext cx="3533" cy="1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cs typeface="微软雅黑" panose="020B0503020204020204" charset="-122"/>
                </a:rPr>
                <a:t>主要特征为:岗位工作目标和职责比较模糊,员工不必拘泥于岗位职责范围,从而有利于发挥个人特长,进而使企业具有应对市场变化的弹性。</a:t>
              </a:r>
            </a:p>
          </p:txBody>
        </p:sp>
        <p:sp>
          <p:nvSpPr>
            <p:cNvPr id="33" name="文本框 26"/>
            <p:cNvSpPr txBox="1">
              <a:spLocks noChangeArrowheads="1"/>
            </p:cNvSpPr>
            <p:nvPr/>
          </p:nvSpPr>
          <p:spPr bwMode="auto">
            <a:xfrm>
              <a:off x="10215" y="5988"/>
              <a:ext cx="2184"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F319D"/>
                  </a:solidFill>
                  <a:latin typeface="微软雅黑" panose="020B0503020204020204" charset="-122"/>
                  <a:ea typeface="微软雅黑" panose="020B0503020204020204" charset="-122"/>
                </a:rPr>
                <a:t>劳动环境的优化</a:t>
              </a:r>
            </a:p>
          </p:txBody>
        </p:sp>
        <p:sp>
          <p:nvSpPr>
            <p:cNvPr id="34" name="矩形 27"/>
            <p:cNvSpPr>
              <a:spLocks noChangeArrowheads="1"/>
            </p:cNvSpPr>
            <p:nvPr/>
          </p:nvSpPr>
          <p:spPr bwMode="auto">
            <a:xfrm>
              <a:off x="10215" y="6663"/>
              <a:ext cx="3533" cy="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a:latin typeface="微软雅黑" panose="020B0503020204020204" charset="-122"/>
                  <a:ea typeface="微软雅黑" panose="020B0503020204020204" charset="-122"/>
                </a:rPr>
                <a:t>劳动环境指的是劳动者所在的劳动场所的外部环境条件。</a:t>
              </a:r>
            </a:p>
          </p:txBody>
        </p:sp>
        <p:grpSp>
          <p:nvGrpSpPr>
            <p:cNvPr id="35" name="组合 34"/>
            <p:cNvGrpSpPr/>
            <p:nvPr/>
          </p:nvGrpSpPr>
          <p:grpSpPr>
            <a:xfrm>
              <a:off x="9969" y="3127"/>
              <a:ext cx="5174" cy="2181"/>
              <a:chOff x="1681316" y="1356852"/>
              <a:chExt cx="4380271" cy="1846244"/>
            </a:xfrm>
            <a:solidFill>
              <a:srgbClr val="003686"/>
            </a:solidFill>
          </p:grpSpPr>
          <p:cxnSp>
            <p:nvCxnSpPr>
              <p:cNvPr id="36" name="直接连接符 35"/>
              <p:cNvCxnSpPr/>
              <p:nvPr/>
            </p:nvCxnSpPr>
            <p:spPr>
              <a:xfrm>
                <a:off x="1696064" y="1356852"/>
                <a:ext cx="4321278"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37" name="直接连接符 36"/>
              <p:cNvCxnSpPr/>
              <p:nvPr/>
            </p:nvCxnSpPr>
            <p:spPr>
              <a:xfrm>
                <a:off x="1690885" y="1356852"/>
                <a:ext cx="0" cy="1799303"/>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38" name="直接连接符 37"/>
              <p:cNvCxnSpPr/>
              <p:nvPr/>
            </p:nvCxnSpPr>
            <p:spPr>
              <a:xfrm flipH="1">
                <a:off x="1681316" y="3156155"/>
                <a:ext cx="433602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sp>
            <p:nvSpPr>
              <p:cNvPr id="54" name="椭圆 53"/>
              <p:cNvSpPr/>
              <p:nvPr/>
            </p:nvSpPr>
            <p:spPr>
              <a:xfrm>
                <a:off x="5973096" y="3114605"/>
                <a:ext cx="88491" cy="88491"/>
              </a:xfrm>
              <a:prstGeom prst="ellipse">
                <a:avLst/>
              </a:pr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solidFill>
                    <a:sysClr val="windowText" lastClr="000000"/>
                  </a:solidFill>
                  <a:latin typeface="微软雅黑" panose="020B0503020204020204" charset="-122"/>
                  <a:ea typeface="微软雅黑" panose="020B0503020204020204" charset="-122"/>
                </a:endParaRPr>
              </a:p>
            </p:txBody>
          </p:sp>
        </p:grpSp>
        <p:grpSp>
          <p:nvGrpSpPr>
            <p:cNvPr id="55" name="组合 54"/>
            <p:cNvGrpSpPr/>
            <p:nvPr/>
          </p:nvGrpSpPr>
          <p:grpSpPr>
            <a:xfrm>
              <a:off x="9974" y="5771"/>
              <a:ext cx="5174" cy="2181"/>
              <a:chOff x="1681316" y="1356852"/>
              <a:chExt cx="4380271" cy="1846244"/>
            </a:xfrm>
            <a:solidFill>
              <a:srgbClr val="003686"/>
            </a:solidFill>
          </p:grpSpPr>
          <p:cxnSp>
            <p:nvCxnSpPr>
              <p:cNvPr id="56" name="直接连接符 55"/>
              <p:cNvCxnSpPr/>
              <p:nvPr/>
            </p:nvCxnSpPr>
            <p:spPr>
              <a:xfrm>
                <a:off x="1696064" y="1356852"/>
                <a:ext cx="4321278"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57" name="直接连接符 56"/>
              <p:cNvCxnSpPr/>
              <p:nvPr/>
            </p:nvCxnSpPr>
            <p:spPr>
              <a:xfrm>
                <a:off x="1690885" y="1356852"/>
                <a:ext cx="0" cy="1799303"/>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cxnSp>
            <p:nvCxnSpPr>
              <p:cNvPr id="58" name="直接连接符 57"/>
              <p:cNvCxnSpPr/>
              <p:nvPr/>
            </p:nvCxnSpPr>
            <p:spPr>
              <a:xfrm flipH="1">
                <a:off x="1681316" y="3156155"/>
                <a:ext cx="4336026" cy="0"/>
              </a:xfrm>
              <a:prstGeom prst="line">
                <a:avLst/>
              </a:prstGeom>
              <a:grpFill/>
              <a:ln>
                <a:solidFill>
                  <a:srgbClr val="0070C0"/>
                </a:solidFill>
              </a:ln>
            </p:spPr>
            <p:style>
              <a:lnRef idx="1">
                <a:schemeClr val="dk1"/>
              </a:lnRef>
              <a:fillRef idx="0">
                <a:schemeClr val="dk1"/>
              </a:fillRef>
              <a:effectRef idx="0">
                <a:schemeClr val="dk1"/>
              </a:effectRef>
              <a:fontRef idx="minor">
                <a:schemeClr val="tx1"/>
              </a:fontRef>
            </p:style>
          </p:cxnSp>
          <p:sp>
            <p:nvSpPr>
              <p:cNvPr id="59" name="椭圆 58"/>
              <p:cNvSpPr/>
              <p:nvPr/>
            </p:nvSpPr>
            <p:spPr>
              <a:xfrm>
                <a:off x="5973096" y="3114605"/>
                <a:ext cx="88491" cy="88491"/>
              </a:xfrm>
              <a:prstGeom prst="ellipse">
                <a:avLst/>
              </a:pr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600">
                  <a:latin typeface="微软雅黑" panose="020B0503020204020204" charset="-122"/>
                  <a:ea typeface="微软雅黑" panose="020B0503020204020204" charset="-122"/>
                </a:endParaRPr>
              </a:p>
            </p:txBody>
          </p:sp>
        </p:grpSp>
        <p:pic>
          <p:nvPicPr>
            <p:cNvPr id="60" name="图片 3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62" y="3622"/>
              <a:ext cx="1209" cy="12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 name="图片 3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4068" y="3673"/>
              <a:ext cx="1022" cy="1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图片 40"/>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465" y="6122"/>
              <a:ext cx="1404" cy="1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图片 41"/>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3888" y="6195"/>
              <a:ext cx="1369" cy="13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文本框 1"/>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改进工作设计的方法</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to="" calcmode="lin" valueType="num">
                                      <p:cBhvr>
                                        <p:cTn id="7" dur="1" fill="hold"/>
                                        <p:tgtEl>
                                          <p:spTgt spid="2"/>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to="" calcmode="lin" valueType="num">
                                      <p:cBhvr>
                                        <p:cTn id="12" dur="1" fill="hold"/>
                                        <p:tgtEl>
                                          <p:spTgt spid="3"/>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实用工具</a:t>
            </a:r>
          </a:p>
        </p:txBody>
      </p:sp>
      <p:sp>
        <p:nvSpPr>
          <p:cNvPr id="2" name="文本框 1"/>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职务说明书设计框架</a:t>
            </a:r>
          </a:p>
        </p:txBody>
      </p:sp>
      <p:graphicFrame>
        <p:nvGraphicFramePr>
          <p:cNvPr id="3" name="表格 2"/>
          <p:cNvGraphicFramePr/>
          <p:nvPr>
            <p:custDataLst>
              <p:tags r:id="rId2"/>
            </p:custDataLst>
          </p:nvPr>
        </p:nvGraphicFramePr>
        <p:xfrm>
          <a:off x="746760" y="1027430"/>
          <a:ext cx="10558145" cy="1645920"/>
        </p:xfrm>
        <a:graphic>
          <a:graphicData uri="http://schemas.openxmlformats.org/drawingml/2006/table">
            <a:tbl>
              <a:tblPr firstRow="1" bandRow="1">
                <a:tableStyleId>{5940675A-B579-460E-94D1-54222C63F5DA}</a:tableStyleId>
              </a:tblPr>
              <a:tblGrid>
                <a:gridCol w="728980">
                  <a:extLst>
                    <a:ext uri="{9D8B030D-6E8A-4147-A177-3AD203B41FA5}">
                      <a16:colId xmlns:a16="http://schemas.microsoft.com/office/drawing/2014/main" val="20000"/>
                    </a:ext>
                  </a:extLst>
                </a:gridCol>
                <a:gridCol w="727710">
                  <a:extLst>
                    <a:ext uri="{9D8B030D-6E8A-4147-A177-3AD203B41FA5}">
                      <a16:colId xmlns:a16="http://schemas.microsoft.com/office/drawing/2014/main" val="20001"/>
                    </a:ext>
                  </a:extLst>
                </a:gridCol>
                <a:gridCol w="725170">
                  <a:extLst>
                    <a:ext uri="{9D8B030D-6E8A-4147-A177-3AD203B41FA5}">
                      <a16:colId xmlns:a16="http://schemas.microsoft.com/office/drawing/2014/main" val="20002"/>
                    </a:ext>
                  </a:extLst>
                </a:gridCol>
                <a:gridCol w="1457325">
                  <a:extLst>
                    <a:ext uri="{9D8B030D-6E8A-4147-A177-3AD203B41FA5}">
                      <a16:colId xmlns:a16="http://schemas.microsoft.com/office/drawing/2014/main" val="20003"/>
                    </a:ext>
                  </a:extLst>
                </a:gridCol>
                <a:gridCol w="1456690">
                  <a:extLst>
                    <a:ext uri="{9D8B030D-6E8A-4147-A177-3AD203B41FA5}">
                      <a16:colId xmlns:a16="http://schemas.microsoft.com/office/drawing/2014/main" val="20004"/>
                    </a:ext>
                  </a:extLst>
                </a:gridCol>
                <a:gridCol w="2181860">
                  <a:extLst>
                    <a:ext uri="{9D8B030D-6E8A-4147-A177-3AD203B41FA5}">
                      <a16:colId xmlns:a16="http://schemas.microsoft.com/office/drawing/2014/main" val="20005"/>
                    </a:ext>
                  </a:extLst>
                </a:gridCol>
                <a:gridCol w="148590">
                  <a:extLst>
                    <a:ext uri="{9D8B030D-6E8A-4147-A177-3AD203B41FA5}">
                      <a16:colId xmlns:a16="http://schemas.microsoft.com/office/drawing/2014/main" val="20006"/>
                    </a:ext>
                  </a:extLst>
                </a:gridCol>
                <a:gridCol w="1309370">
                  <a:extLst>
                    <a:ext uri="{9D8B030D-6E8A-4147-A177-3AD203B41FA5}">
                      <a16:colId xmlns:a16="http://schemas.microsoft.com/office/drawing/2014/main" val="20007"/>
                    </a:ext>
                  </a:extLst>
                </a:gridCol>
                <a:gridCol w="365760">
                  <a:extLst>
                    <a:ext uri="{9D8B030D-6E8A-4147-A177-3AD203B41FA5}">
                      <a16:colId xmlns:a16="http://schemas.microsoft.com/office/drawing/2014/main" val="20008"/>
                    </a:ext>
                  </a:extLst>
                </a:gridCol>
                <a:gridCol w="1456690">
                  <a:extLst>
                    <a:ext uri="{9D8B030D-6E8A-4147-A177-3AD203B41FA5}">
                      <a16:colId xmlns:a16="http://schemas.microsoft.com/office/drawing/2014/main" val="20009"/>
                    </a:ext>
                  </a:extLst>
                </a:gridCol>
              </a:tblGrid>
              <a:tr h="182880">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岗位名称</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所在部门</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岗位定员数</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182880">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岗位编号</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部门编号</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薪酬等级</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182880">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直接上级</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直接下级</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5">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182880">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岗位图</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8">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182880">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工作综述</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8">
                  <a:txBody>
                    <a:bodyPr/>
                    <a:lstStyle/>
                    <a:p>
                      <a:pPr indent="0">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182880">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岗位职责</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序号</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工作项目</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具体职责</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工作权重(%)</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绩效指标</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1</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2</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4" name="表格 3"/>
          <p:cNvGraphicFramePr/>
          <p:nvPr>
            <p:custDataLst>
              <p:tags r:id="rId3"/>
            </p:custDataLst>
          </p:nvPr>
        </p:nvGraphicFramePr>
        <p:xfrm>
          <a:off x="728980" y="2673350"/>
          <a:ext cx="10575925" cy="4023360"/>
        </p:xfrm>
        <a:graphic>
          <a:graphicData uri="http://schemas.openxmlformats.org/drawingml/2006/table">
            <a:tbl>
              <a:tblPr firstRow="1" bandRow="1">
                <a:tableStyleId>{5940675A-B579-460E-94D1-54222C63F5DA}</a:tableStyleId>
              </a:tblPr>
              <a:tblGrid>
                <a:gridCol w="730885">
                  <a:extLst>
                    <a:ext uri="{9D8B030D-6E8A-4147-A177-3AD203B41FA5}">
                      <a16:colId xmlns:a16="http://schemas.microsoft.com/office/drawing/2014/main" val="20000"/>
                    </a:ext>
                  </a:extLst>
                </a:gridCol>
                <a:gridCol w="728345">
                  <a:extLst>
                    <a:ext uri="{9D8B030D-6E8A-4147-A177-3AD203B41FA5}">
                      <a16:colId xmlns:a16="http://schemas.microsoft.com/office/drawing/2014/main" val="20001"/>
                    </a:ext>
                  </a:extLst>
                </a:gridCol>
                <a:gridCol w="727710">
                  <a:extLst>
                    <a:ext uri="{9D8B030D-6E8A-4147-A177-3AD203B41FA5}">
                      <a16:colId xmlns:a16="http://schemas.microsoft.com/office/drawing/2014/main" val="20002"/>
                    </a:ext>
                  </a:extLst>
                </a:gridCol>
                <a:gridCol w="730250">
                  <a:extLst>
                    <a:ext uri="{9D8B030D-6E8A-4147-A177-3AD203B41FA5}">
                      <a16:colId xmlns:a16="http://schemas.microsoft.com/office/drawing/2014/main" val="20003"/>
                    </a:ext>
                  </a:extLst>
                </a:gridCol>
                <a:gridCol w="143510">
                  <a:extLst>
                    <a:ext uri="{9D8B030D-6E8A-4147-A177-3AD203B41FA5}">
                      <a16:colId xmlns:a16="http://schemas.microsoft.com/office/drawing/2014/main" val="20004"/>
                    </a:ext>
                  </a:extLst>
                </a:gridCol>
                <a:gridCol w="585470">
                  <a:extLst>
                    <a:ext uri="{9D8B030D-6E8A-4147-A177-3AD203B41FA5}">
                      <a16:colId xmlns:a16="http://schemas.microsoft.com/office/drawing/2014/main" val="20005"/>
                    </a:ext>
                  </a:extLst>
                </a:gridCol>
                <a:gridCol w="218440">
                  <a:extLst>
                    <a:ext uri="{9D8B030D-6E8A-4147-A177-3AD203B41FA5}">
                      <a16:colId xmlns:a16="http://schemas.microsoft.com/office/drawing/2014/main" val="20006"/>
                    </a:ext>
                  </a:extLst>
                </a:gridCol>
                <a:gridCol w="949325">
                  <a:extLst>
                    <a:ext uri="{9D8B030D-6E8A-4147-A177-3AD203B41FA5}">
                      <a16:colId xmlns:a16="http://schemas.microsoft.com/office/drawing/2014/main" val="20007"/>
                    </a:ext>
                  </a:extLst>
                </a:gridCol>
                <a:gridCol w="948055">
                  <a:extLst>
                    <a:ext uri="{9D8B030D-6E8A-4147-A177-3AD203B41FA5}">
                      <a16:colId xmlns:a16="http://schemas.microsoft.com/office/drawing/2014/main" val="20008"/>
                    </a:ext>
                  </a:extLst>
                </a:gridCol>
                <a:gridCol w="74295">
                  <a:extLst>
                    <a:ext uri="{9D8B030D-6E8A-4147-A177-3AD203B41FA5}">
                      <a16:colId xmlns:a16="http://schemas.microsoft.com/office/drawing/2014/main" val="20009"/>
                    </a:ext>
                  </a:extLst>
                </a:gridCol>
                <a:gridCol w="870585">
                  <a:extLst>
                    <a:ext uri="{9D8B030D-6E8A-4147-A177-3AD203B41FA5}">
                      <a16:colId xmlns:a16="http://schemas.microsoft.com/office/drawing/2014/main" val="20010"/>
                    </a:ext>
                  </a:extLst>
                </a:gridCol>
                <a:gridCol w="222885">
                  <a:extLst>
                    <a:ext uri="{9D8B030D-6E8A-4147-A177-3AD203B41FA5}">
                      <a16:colId xmlns:a16="http://schemas.microsoft.com/office/drawing/2014/main" val="20011"/>
                    </a:ext>
                  </a:extLst>
                </a:gridCol>
                <a:gridCol w="510540">
                  <a:extLst>
                    <a:ext uri="{9D8B030D-6E8A-4147-A177-3AD203B41FA5}">
                      <a16:colId xmlns:a16="http://schemas.microsoft.com/office/drawing/2014/main" val="20012"/>
                    </a:ext>
                  </a:extLst>
                </a:gridCol>
                <a:gridCol w="215900">
                  <a:extLst>
                    <a:ext uri="{9D8B030D-6E8A-4147-A177-3AD203B41FA5}">
                      <a16:colId xmlns:a16="http://schemas.microsoft.com/office/drawing/2014/main" val="20013"/>
                    </a:ext>
                  </a:extLst>
                </a:gridCol>
                <a:gridCol w="367030">
                  <a:extLst>
                    <a:ext uri="{9D8B030D-6E8A-4147-A177-3AD203B41FA5}">
                      <a16:colId xmlns:a16="http://schemas.microsoft.com/office/drawing/2014/main" val="20014"/>
                    </a:ext>
                  </a:extLst>
                </a:gridCol>
                <a:gridCol w="578485">
                  <a:extLst>
                    <a:ext uri="{9D8B030D-6E8A-4147-A177-3AD203B41FA5}">
                      <a16:colId xmlns:a16="http://schemas.microsoft.com/office/drawing/2014/main" val="20015"/>
                    </a:ext>
                  </a:extLst>
                </a:gridCol>
                <a:gridCol w="514985">
                  <a:extLst>
                    <a:ext uri="{9D8B030D-6E8A-4147-A177-3AD203B41FA5}">
                      <a16:colId xmlns:a16="http://schemas.microsoft.com/office/drawing/2014/main" val="20016"/>
                    </a:ext>
                  </a:extLst>
                </a:gridCol>
                <a:gridCol w="432435">
                  <a:extLst>
                    <a:ext uri="{9D8B030D-6E8A-4147-A177-3AD203B41FA5}">
                      <a16:colId xmlns:a16="http://schemas.microsoft.com/office/drawing/2014/main" val="20017"/>
                    </a:ext>
                  </a:extLst>
                </a:gridCol>
                <a:gridCol w="1026795">
                  <a:extLst>
                    <a:ext uri="{9D8B030D-6E8A-4147-A177-3AD203B41FA5}">
                      <a16:colId xmlns:a16="http://schemas.microsoft.com/office/drawing/2014/main" val="20018"/>
                    </a:ext>
                  </a:extLst>
                </a:gridCol>
              </a:tblGrid>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3</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4</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1"/>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5</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2"/>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6</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3"/>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7</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4"/>
                  </a:ext>
                </a:extLst>
              </a:tr>
              <a:tr h="182880">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8</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182880">
                <a:tc row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工作协作关系</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内部</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6">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6"/>
                  </a:ext>
                </a:extLst>
              </a:tr>
              <a:tr h="18288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外部</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6">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7"/>
                  </a:ext>
                </a:extLst>
              </a:tr>
              <a:tr h="182880">
                <a:tc rowSpan="10"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任职资格</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10"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任职资格项目</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要求</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extLst>
                  <a:ext uri="{0D108BD9-81ED-4DB2-BD59-A6C34878D82A}">
                    <a16:rowId xmlns:a16="http://schemas.microsoft.com/office/drawing/2014/main" val="10008"/>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教育程度</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09"/>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专业(工种)</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10"/>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工作经验</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11"/>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知识要求</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12"/>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上岗证/资格证</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13"/>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对身体健康要求</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1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extLst>
                  <a:ext uri="{0D108BD9-81ED-4DB2-BD59-A6C34878D82A}">
                    <a16:rowId xmlns:a16="http://schemas.microsoft.com/office/drawing/2014/main" val="10014"/>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rowSpan="3"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专业技能</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rowSpan="3" hMerge="1">
                  <a:txBody>
                    <a:bodyPr/>
                    <a:lstStyle/>
                    <a:p>
                      <a:endParaRPr lang="zh-CN"/>
                    </a:p>
                  </a:txBody>
                  <a:tcPr>
                    <a:lnR w="12700" cap="flat" cmpd="sng">
                      <a:solidFill>
                        <a:srgbClr val="00FFFF"/>
                      </a:solidFill>
                      <a:prstDash val="solid"/>
                      <a:headEnd type="none" w="med" len="med"/>
                      <a:tailEnd type="none" w="med" len="med"/>
                    </a:lnR>
                    <a:lnT cap="flat">
                      <a:noFill/>
                    </a:lnT>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技能</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15"/>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级别</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T cap="flat">
                      <a:noFill/>
                    </a:lnT>
                    <a:lnB cap="flat">
                      <a:noFill/>
                    </a:lnB>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cap="flat">
                      <a:noFill/>
                    </a:lnT>
                    <a:lnB cap="flat">
                      <a:noFill/>
                    </a:lnB>
                  </a:tcPr>
                </a:tc>
                <a:tc>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cap="flat">
                      <a:noFill/>
                    </a:lnB>
                    <a:lnTlToBr>
                      <a:noFill/>
                    </a:lnTlToBr>
                    <a:lnBlToTr>
                      <a:noFill/>
                    </a:lnBlToTr>
                    <a:noFill/>
                  </a:tcPr>
                </a:tc>
                <a:extLst>
                  <a:ext uri="{0D108BD9-81ED-4DB2-BD59-A6C34878D82A}">
                    <a16:rowId xmlns:a16="http://schemas.microsoft.com/office/drawing/2014/main" val="10016"/>
                  </a:ext>
                </a:extLst>
              </a:tr>
              <a:tr h="182880">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15">
                  <a:txBody>
                    <a:bodyPr/>
                    <a:lstStyle/>
                    <a:p>
                      <a:pPr indent="0" algn="ctr">
                        <a:buNone/>
                      </a:pPr>
                      <a:r>
                        <a:rPr lang="en-US" sz="1200" b="0">
                          <a:solidFill>
                            <a:srgbClr val="000000"/>
                          </a:solidFill>
                          <a:latin typeface="微软雅黑" panose="020B0503020204020204" charset="-122"/>
                          <a:ea typeface="微软雅黑" panose="020B0503020204020204" charset="-122"/>
                          <a:cs typeface="微软雅黑" panose="020B0503020204020204" charset="-122"/>
                        </a:rPr>
                        <a:t>需求程度的级别　很强:5;强:4;较强:3;一般:2;无要求:1</a:t>
                      </a:r>
                      <a:endParaRPr lang="en-US" altLang="en-US" sz="12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7"/>
                  </a:ext>
                </a:extLst>
              </a:tr>
              <a:tr h="182880">
                <a:tc rowSpan="3"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其他</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rowSpan="3"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工作环境</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8"/>
                  </a:ext>
                </a:extLst>
              </a:tr>
              <a:tr h="182880">
                <a:tc gridSpan="2" vMerge="1">
                  <a:txBody>
                    <a:bodyPr/>
                    <a:lstStyle/>
                    <a:p>
                      <a:endParaRPr lang="zh-CN"/>
                    </a:p>
                  </a:txBody>
                  <a:tcPr>
                    <a:lnL w="12700" cap="flat" cmpd="sng">
                      <a:solidFill>
                        <a:srgbClr val="00FFFF"/>
                      </a:solidFill>
                      <a:prstDash val="solid"/>
                      <a:headEnd type="none" w="med" len="med"/>
                      <a:tailEnd type="none" w="med" len="med"/>
                    </a:lnL>
                  </a:tcPr>
                </a:tc>
                <a:tc hMerge="1" vMerge="1">
                  <a:txBody>
                    <a:bodyPr/>
                    <a:lstStyle/>
                    <a:p>
                      <a:endParaRPr lang="zh-CN"/>
                    </a:p>
                  </a:txBody>
                  <a:tcPr>
                    <a:lnR w="12700" cap="flat" cmpd="sng">
                      <a:solidFill>
                        <a:srgbClr val="00FFFF"/>
                      </a:solidFill>
                      <a:prstDash val="solid"/>
                      <a:headEnd type="none" w="med" len="med"/>
                      <a:tailEnd type="none" w="med" len="med"/>
                    </a:lnR>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工作时间特征</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9"/>
                  </a:ext>
                </a:extLst>
              </a:tr>
              <a:tr h="182880">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使用的主要工具设备</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0"/>
                  </a:ext>
                </a:extLst>
              </a:tr>
              <a:tr h="182880">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述职签字</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任职人</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任职人上级</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200" b="0">
                          <a:solidFill>
                            <a:srgbClr val="000000"/>
                          </a:solidFill>
                          <a:latin typeface="微软雅黑" panose="020B0503020204020204" charset="-122"/>
                          <a:ea typeface="微软雅黑" panose="020B0503020204020204" charset="-122"/>
                          <a:cs typeface="NEU-BZ-S92" charset="0"/>
                        </a:rPr>
                        <a:t> </a:t>
                      </a: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200" b="0">
                          <a:solidFill>
                            <a:srgbClr val="000000"/>
                          </a:solidFill>
                          <a:latin typeface="微软雅黑" panose="020B0503020204020204" charset="-122"/>
                          <a:ea typeface="微软雅黑" panose="020B0503020204020204" charset="-122"/>
                          <a:cs typeface="方正楷体_GBK" charset="0"/>
                        </a:rPr>
                        <a:t>人力资源部</a:t>
                      </a:r>
                      <a:endParaRPr lang="en-US" altLang="en-US" sz="1200" b="0">
                        <a:solidFill>
                          <a:srgbClr val="000000"/>
                        </a:solidFill>
                        <a:latin typeface="微软雅黑" panose="020B0503020204020204" charset="-122"/>
                        <a:ea typeface="微软雅黑" panose="020B0503020204020204" charset="-122"/>
                        <a:cs typeface="方正楷体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endParaRPr lang="en-US" altLang="en-US" sz="12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1"/>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to="" calcmode="lin" valueType="num">
                                      <p:cBhvr>
                                        <p:cTn id="7" dur="1" fill="hold"/>
                                        <p:tgtEl>
                                          <p:spTgt spid="2"/>
                                        </p:tgtEl>
                                      </p:cBhvr>
                                    </p:anim>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par>
                                <p:cTn id="13" presetID="14" presetClass="entr" presetSubtype="1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9" name="矩形 8"/>
          <p:cNvSpPr/>
          <p:nvPr/>
        </p:nvSpPr>
        <p:spPr>
          <a:xfrm>
            <a:off x="1219835" y="855980"/>
            <a:ext cx="9992360" cy="5492750"/>
          </a:xfrm>
          <a:prstGeom prst="rect">
            <a:avLst/>
          </a:prstGeom>
          <a:ln>
            <a:solidFill>
              <a:srgbClr val="9B552C"/>
            </a:solidFill>
          </a:ln>
        </p:spPr>
        <p:txBody>
          <a:bodyPr wrap="square">
            <a:spAutoFit/>
          </a:bodyPr>
          <a:lstStyle/>
          <a:p>
            <a:pPr indent="266700" algn="ctr">
              <a:lnSpc>
                <a:spcPct val="150000"/>
              </a:lnSpc>
              <a:spcAft>
                <a:spcPts val="0"/>
              </a:spcAft>
            </a:pPr>
            <a:r>
              <a:rPr sz="1800" dirty="0">
                <a:latin typeface="微软雅黑" panose="020B0503020204020204" charset="-122"/>
                <a:ea typeface="微软雅黑" panose="020B0503020204020204" charset="-122"/>
                <a:cs typeface="微软雅黑" panose="020B0503020204020204" charset="-122"/>
                <a:sym typeface="+mn-ea"/>
              </a:rPr>
              <a:t>工作时间管理,HR事务“永远的痛”</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在以人为本、以绩效论英雄的今天,宽松的工作环境、灵活自由的工作时间已成了员工们越来越强烈的呼声。对员工工作时间的管理的确是HR事务“永远的痛”:员工对迟到早退的紧张和牢骚,考勤事务给HR部门带来的繁杂和压力,企业工作时间和工作绩效的不相称,等等。此时,HR们不得不去重新考量“朝九晚五”的工作法则,开始接触一种新兴的、更适合时代发展的工作方式——弹性工作制。</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弹性工作制(Flexible Work Time)指在完成规定的工作任务或固定的工作时间长度的前提下,员工可以灵活地、自主地选择工作的具体时间安排,以代替统一、固定的上下班时间的制度。</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弹性工时制是指企业在限定一定周期内的日平均工作时间的前提下,控制部分核心工作时间,让员工自由支配其余工作时间的一种工时制度。</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从心理学角度分析,弹性工时制给予了员工更多的自主权和责任感,顺应了员工的精神需求。</a:t>
            </a:r>
          </a:p>
          <a:p>
            <a:pPr indent="482600" algn="l">
              <a:lnSpc>
                <a:spcPct val="150000"/>
              </a:lnSpc>
              <a:spcAft>
                <a:spcPts val="0"/>
              </a:spcAft>
            </a:pPr>
            <a:r>
              <a:rPr sz="1800" dirty="0">
                <a:solidFill>
                  <a:schemeClr val="tx1"/>
                </a:solidFill>
                <a:latin typeface="微软雅黑" panose="020B0503020204020204" charset="-122"/>
                <a:ea typeface="微软雅黑" panose="020B0503020204020204" charset="-122"/>
                <a:cs typeface="微软雅黑" panose="020B0503020204020204" charset="-122"/>
              </a:rPr>
              <a:t>由于弹性工时制还仅仅是一种半开放的工作时间管理模式,因此HR仍不可能完全放开考勤这根“缰绳”。所以,设计并应用好一套相适应的考勤系统将是实行这一制度的有力保障。</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管理链接</a:t>
            </a:r>
          </a:p>
        </p:txBody>
      </p:sp>
    </p:spTree>
    <p:custDataLst>
      <p:tags r:id="rId1"/>
    </p:custData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cxnSp>
        <p:nvCxnSpPr>
          <p:cNvPr id="15" name="直接连接符 7"/>
          <p:cNvCxnSpPr>
            <a:cxnSpLocks noChangeShapeType="1"/>
          </p:cNvCxnSpPr>
          <p:nvPr>
            <p:custDataLst>
              <p:tags r:id="rId1"/>
            </p:custDataLst>
          </p:nvPr>
        </p:nvCxnSpPr>
        <p:spPr bwMode="auto">
          <a:xfrm>
            <a:off x="5023116" y="2748491"/>
            <a:ext cx="6264275" cy="1588"/>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cxnSp>
        <p:nvCxnSpPr>
          <p:cNvPr id="16" name="直接连接符 8"/>
          <p:cNvCxnSpPr>
            <a:cxnSpLocks noChangeShapeType="1"/>
          </p:cNvCxnSpPr>
          <p:nvPr>
            <p:custDataLst>
              <p:tags r:id="rId2"/>
            </p:custDataLst>
          </p:nvPr>
        </p:nvCxnSpPr>
        <p:spPr bwMode="auto">
          <a:xfrm>
            <a:off x="5023116" y="6448331"/>
            <a:ext cx="6264275" cy="3175"/>
          </a:xfrm>
          <a:prstGeom prst="line">
            <a:avLst/>
          </a:prstGeom>
          <a:noFill/>
          <a:ln w="9525" algn="ctr">
            <a:solidFill>
              <a:srgbClr val="D9D9D9"/>
            </a:solidFill>
            <a:round/>
          </a:ln>
          <a:extLst>
            <a:ext uri="{909E8E84-426E-40DD-AFC4-6F175D3DCCD1}">
              <a14:hiddenFill xmlns:a14="http://schemas.microsoft.com/office/drawing/2010/main">
                <a:noFill/>
              </a14:hiddenFill>
            </a:ext>
          </a:extLst>
        </p:spPr>
      </p:cxnSp>
      <p:sp>
        <p:nvSpPr>
          <p:cNvPr id="17" name="文本框 16"/>
          <p:cNvSpPr txBox="1"/>
          <p:nvPr>
            <p:custDataLst>
              <p:tags r:id="rId3"/>
            </p:custDataLst>
          </p:nvPr>
        </p:nvSpPr>
        <p:spPr>
          <a:xfrm>
            <a:off x="5312410" y="2759710"/>
            <a:ext cx="6115050" cy="3184525"/>
          </a:xfrm>
          <a:prstGeom prst="rect">
            <a:avLst/>
          </a:prstGeom>
          <a:noFill/>
        </p:spPr>
        <p:txBody>
          <a:bodyPr/>
          <a:lstStyle>
            <a:defPPr>
              <a:defRPr lang="zh-CN"/>
            </a:defPPr>
            <a:lvl1pPr algn="r">
              <a:defRPr sz="3600">
                <a:gradFill flip="none" rotWithShape="1">
                  <a:gsLst>
                    <a:gs pos="0">
                      <a:schemeClr val="accent1"/>
                    </a:gs>
                    <a:gs pos="100000">
                      <a:schemeClr val="accent1">
                        <a:lumMod val="50000"/>
                      </a:schemeClr>
                    </a:gs>
                  </a:gsLst>
                  <a:lin ang="0" scaled="1"/>
                  <a:tileRect/>
                </a:gradFill>
                <a:latin typeface="Gungsuh" panose="02030600000101010101" pitchFamily="18" charset="-127"/>
                <a:ea typeface="华文琥珀" panose="02010800040101010101" pitchFamily="2" charset="-122"/>
              </a:defRPr>
            </a:lvl1pPr>
          </a:lstStyle>
          <a:p>
            <a:pPr algn="l">
              <a:lnSpc>
                <a:spcPct val="150000"/>
              </a:lnSpc>
              <a:defRPr/>
            </a:pPr>
            <a:r>
              <a:rPr lang="zh-CN" altLang="en-US" sz="2665" b="1" dirty="0">
                <a:solidFill>
                  <a:schemeClr val="bg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单元一　招聘的目的与流程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单元二　招聘计划的制订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单元三　招聘渠道的选择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单元四　招聘广告和招聘申请表设计</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单元五　甄选	</a:t>
            </a:r>
          </a:p>
          <a:p>
            <a:pPr algn="l">
              <a:lnSpc>
                <a:spcPct val="150000"/>
              </a:lnSpc>
              <a:defRPr/>
            </a:pPr>
            <a:r>
              <a:rPr lang="en-US" altLang="zh-CN" sz="2665" b="1" dirty="0">
                <a:solidFill>
                  <a:schemeClr val="tx1"/>
                </a:solidFill>
                <a:latin typeface="微软雅黑" panose="020B0503020204020204" charset="-122"/>
                <a:ea typeface="微软雅黑" panose="020B0503020204020204" charset="-122"/>
              </a:rPr>
              <a:t>   </a:t>
            </a:r>
            <a:r>
              <a:rPr lang="zh-CN" altLang="en-US" sz="2665" b="1" dirty="0">
                <a:solidFill>
                  <a:schemeClr val="tx1"/>
                </a:solidFill>
                <a:latin typeface="微软雅黑" panose="020B0503020204020204" charset="-122"/>
                <a:ea typeface="微软雅黑" panose="020B0503020204020204" charset="-122"/>
              </a:rPr>
              <a:t>单元六　录用				</a:t>
            </a:r>
          </a:p>
        </p:txBody>
      </p:sp>
      <p:sp>
        <p:nvSpPr>
          <p:cNvPr id="25" name="TextBox 3"/>
          <p:cNvSpPr txBox="1">
            <a:spLocks noChangeArrowheads="1"/>
          </p:cNvSpPr>
          <p:nvPr>
            <p:custDataLst>
              <p:tags r:id="rId4"/>
            </p:custDataLst>
          </p:nvPr>
        </p:nvSpPr>
        <p:spPr bwMode="auto">
          <a:xfrm>
            <a:off x="4238847" y="1484935"/>
            <a:ext cx="7685785" cy="113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fontAlgn="base">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defRPr/>
            </a:pPr>
            <a:r>
              <a:rPr lang="zh-CN" altLang="en-US" sz="6400" b="1" baseline="-25000" dirty="0">
                <a:solidFill>
                  <a:schemeClr val="tx1"/>
                </a:solidFill>
                <a:latin typeface="宋体" panose="02010600030101010101" pitchFamily="2" charset="-122"/>
              </a:rPr>
              <a:t>模块四　员工招聘与录用</a:t>
            </a:r>
          </a:p>
        </p:txBody>
      </p:sp>
      <p:sp>
        <p:nvSpPr>
          <p:cNvPr id="8" name="任意多边形 15"/>
          <p:cNvSpPr/>
          <p:nvPr>
            <p:custDataLst>
              <p:tags r:id="rId5"/>
            </p:custDataLst>
          </p:nvPr>
        </p:nvSpPr>
        <p:spPr bwMode="auto">
          <a:xfrm>
            <a:off x="866693" y="292176"/>
            <a:ext cx="1512951" cy="1390651"/>
          </a:xfrm>
          <a:custGeom>
            <a:avLst/>
            <a:gdLst>
              <a:gd name="T0" fmla="*/ 0 w 1153318"/>
              <a:gd name="T1" fmla="*/ 0 h 1389644"/>
              <a:gd name="T2" fmla="*/ 1153318 w 1153318"/>
              <a:gd name="T3" fmla="*/ 1389644 h 1389644"/>
            </a:gdLst>
            <a:ahLst/>
            <a:cxnLst/>
            <a:rect l="T0" t="T1" r="T2" b="T3"/>
            <a:pathLst>
              <a:path w="1153318" h="1389644">
                <a:moveTo>
                  <a:pt x="0" y="239717"/>
                </a:moveTo>
                <a:lnTo>
                  <a:pt x="2381" y="239717"/>
                </a:lnTo>
                <a:lnTo>
                  <a:pt x="2381" y="371475"/>
                </a:lnTo>
                <a:cubicBezTo>
                  <a:pt x="43156" y="371475"/>
                  <a:pt x="83931" y="371475"/>
                  <a:pt x="124801" y="371475"/>
                </a:cubicBezTo>
                <a:lnTo>
                  <a:pt x="124801" y="239717"/>
                </a:lnTo>
                <a:lnTo>
                  <a:pt x="278499" y="239717"/>
                </a:lnTo>
                <a:lnTo>
                  <a:pt x="256367" y="371475"/>
                </a:lnTo>
                <a:cubicBezTo>
                  <a:pt x="298475" y="371475"/>
                  <a:pt x="340679" y="371475"/>
                  <a:pt x="382788" y="371475"/>
                </a:cubicBezTo>
                <a:cubicBezTo>
                  <a:pt x="385265" y="349246"/>
                  <a:pt x="387742" y="327017"/>
                  <a:pt x="390219" y="304788"/>
                </a:cubicBezTo>
                <a:cubicBezTo>
                  <a:pt x="404795" y="304788"/>
                  <a:pt x="419371" y="304788"/>
                  <a:pt x="433947" y="304788"/>
                </a:cubicBezTo>
                <a:cubicBezTo>
                  <a:pt x="436138" y="327017"/>
                  <a:pt x="438329" y="349246"/>
                  <a:pt x="440520" y="371475"/>
                </a:cubicBezTo>
                <a:cubicBezTo>
                  <a:pt x="482153" y="371475"/>
                  <a:pt x="523880" y="371475"/>
                  <a:pt x="565512" y="371475"/>
                </a:cubicBezTo>
                <a:lnTo>
                  <a:pt x="540710" y="239717"/>
                </a:lnTo>
                <a:lnTo>
                  <a:pt x="585614" y="239717"/>
                </a:lnTo>
                <a:lnTo>
                  <a:pt x="585614" y="371475"/>
                </a:lnTo>
                <a:cubicBezTo>
                  <a:pt x="626389" y="371475"/>
                  <a:pt x="667164" y="371475"/>
                  <a:pt x="707939" y="371475"/>
                </a:cubicBezTo>
                <a:lnTo>
                  <a:pt x="707939" y="239717"/>
                </a:lnTo>
                <a:lnTo>
                  <a:pt x="744579" y="239717"/>
                </a:lnTo>
                <a:lnTo>
                  <a:pt x="745093" y="248065"/>
                </a:lnTo>
                <a:cubicBezTo>
                  <a:pt x="745093" y="289170"/>
                  <a:pt x="745093" y="330370"/>
                  <a:pt x="745093" y="371475"/>
                </a:cubicBezTo>
                <a:cubicBezTo>
                  <a:pt x="783010" y="371475"/>
                  <a:pt x="820832" y="371475"/>
                  <a:pt x="858748" y="371475"/>
                </a:cubicBezTo>
                <a:cubicBezTo>
                  <a:pt x="858748" y="338898"/>
                  <a:pt x="858748" y="306225"/>
                  <a:pt x="858748" y="273552"/>
                </a:cubicBezTo>
                <a:lnTo>
                  <a:pt x="858025" y="239717"/>
                </a:lnTo>
                <a:lnTo>
                  <a:pt x="958399" y="239717"/>
                </a:lnTo>
                <a:lnTo>
                  <a:pt x="958399" y="371475"/>
                </a:lnTo>
                <a:cubicBezTo>
                  <a:pt x="999174" y="371475"/>
                  <a:pt x="1039949" y="371475"/>
                  <a:pt x="1080724" y="371475"/>
                </a:cubicBezTo>
                <a:lnTo>
                  <a:pt x="1080724" y="239717"/>
                </a:lnTo>
                <a:lnTo>
                  <a:pt x="1149927" y="239717"/>
                </a:lnTo>
                <a:lnTo>
                  <a:pt x="1149927" y="1389644"/>
                </a:lnTo>
                <a:lnTo>
                  <a:pt x="0" y="1389644"/>
                </a:lnTo>
                <a:lnTo>
                  <a:pt x="0" y="239717"/>
                </a:lnTo>
                <a:close/>
                <a:moveTo>
                  <a:pt x="412130" y="82880"/>
                </a:moveTo>
                <a:cubicBezTo>
                  <a:pt x="399650" y="153975"/>
                  <a:pt x="391838" y="206003"/>
                  <a:pt x="388599" y="238867"/>
                </a:cubicBezTo>
                <a:cubicBezTo>
                  <a:pt x="402603" y="238867"/>
                  <a:pt x="416703" y="238867"/>
                  <a:pt x="430708" y="238867"/>
                </a:cubicBezTo>
                <a:cubicBezTo>
                  <a:pt x="424515" y="196804"/>
                  <a:pt x="418323" y="144777"/>
                  <a:pt x="412130" y="82880"/>
                </a:cubicBezTo>
                <a:close/>
                <a:moveTo>
                  <a:pt x="707939" y="63526"/>
                </a:moveTo>
                <a:cubicBezTo>
                  <a:pt x="707939" y="91120"/>
                  <a:pt x="707939" y="118619"/>
                  <a:pt x="707939" y="146214"/>
                </a:cubicBezTo>
                <a:cubicBezTo>
                  <a:pt x="721657" y="146214"/>
                  <a:pt x="731279" y="144681"/>
                  <a:pt x="736805" y="141711"/>
                </a:cubicBezTo>
                <a:cubicBezTo>
                  <a:pt x="742330" y="138740"/>
                  <a:pt x="745093" y="129063"/>
                  <a:pt x="745093" y="112679"/>
                </a:cubicBezTo>
                <a:cubicBezTo>
                  <a:pt x="745093" y="105876"/>
                  <a:pt x="745093" y="99073"/>
                  <a:pt x="745093" y="92270"/>
                </a:cubicBezTo>
                <a:cubicBezTo>
                  <a:pt x="745093" y="80485"/>
                  <a:pt x="742426" y="72724"/>
                  <a:pt x="737091" y="69083"/>
                </a:cubicBezTo>
                <a:cubicBezTo>
                  <a:pt x="731851" y="65442"/>
                  <a:pt x="722038" y="63526"/>
                  <a:pt x="707939" y="63526"/>
                </a:cubicBezTo>
                <a:close/>
                <a:moveTo>
                  <a:pt x="124801" y="63526"/>
                </a:moveTo>
                <a:cubicBezTo>
                  <a:pt x="124801" y="95049"/>
                  <a:pt x="124801" y="126572"/>
                  <a:pt x="124801" y="158095"/>
                </a:cubicBezTo>
                <a:cubicBezTo>
                  <a:pt x="128231" y="158287"/>
                  <a:pt x="131279" y="158382"/>
                  <a:pt x="133756" y="158382"/>
                </a:cubicBezTo>
                <a:cubicBezTo>
                  <a:pt x="144998" y="158382"/>
                  <a:pt x="152810" y="156179"/>
                  <a:pt x="157192" y="151771"/>
                </a:cubicBezTo>
                <a:cubicBezTo>
                  <a:pt x="161479" y="147460"/>
                  <a:pt x="163670" y="138357"/>
                  <a:pt x="163670" y="124560"/>
                </a:cubicBezTo>
                <a:cubicBezTo>
                  <a:pt x="163670" y="114403"/>
                  <a:pt x="163670" y="104247"/>
                  <a:pt x="163670" y="94091"/>
                </a:cubicBezTo>
                <a:cubicBezTo>
                  <a:pt x="163670" y="81347"/>
                  <a:pt x="161193" y="73107"/>
                  <a:pt x="156144" y="69274"/>
                </a:cubicBezTo>
                <a:cubicBezTo>
                  <a:pt x="151095" y="65442"/>
                  <a:pt x="140615" y="63526"/>
                  <a:pt x="124801" y="63526"/>
                </a:cubicBezTo>
                <a:close/>
                <a:moveTo>
                  <a:pt x="885995" y="0"/>
                </a:moveTo>
                <a:cubicBezTo>
                  <a:pt x="975166" y="0"/>
                  <a:pt x="1064242" y="0"/>
                  <a:pt x="1153318" y="0"/>
                </a:cubicBezTo>
                <a:cubicBezTo>
                  <a:pt x="1153318" y="24816"/>
                  <a:pt x="1153318" y="49537"/>
                  <a:pt x="1153318" y="74353"/>
                </a:cubicBezTo>
                <a:cubicBezTo>
                  <a:pt x="1129120" y="74353"/>
                  <a:pt x="1104922" y="74353"/>
                  <a:pt x="1080724" y="74353"/>
                </a:cubicBezTo>
                <a:lnTo>
                  <a:pt x="1080724" y="239717"/>
                </a:lnTo>
                <a:lnTo>
                  <a:pt x="958399" y="239717"/>
                </a:lnTo>
                <a:lnTo>
                  <a:pt x="958399" y="74353"/>
                </a:lnTo>
                <a:cubicBezTo>
                  <a:pt x="934296" y="74353"/>
                  <a:pt x="910098" y="74353"/>
                  <a:pt x="885995" y="74353"/>
                </a:cubicBezTo>
                <a:cubicBezTo>
                  <a:pt x="885995" y="49537"/>
                  <a:pt x="885995" y="24816"/>
                  <a:pt x="885995" y="0"/>
                </a:cubicBezTo>
                <a:close/>
                <a:moveTo>
                  <a:pt x="585614" y="0"/>
                </a:moveTo>
                <a:cubicBezTo>
                  <a:pt x="614480" y="0"/>
                  <a:pt x="643347" y="0"/>
                  <a:pt x="672213" y="0"/>
                </a:cubicBezTo>
                <a:cubicBezTo>
                  <a:pt x="729946" y="0"/>
                  <a:pt x="769006" y="1725"/>
                  <a:pt x="789393" y="5270"/>
                </a:cubicBezTo>
                <a:cubicBezTo>
                  <a:pt x="809876" y="8815"/>
                  <a:pt x="826548" y="17822"/>
                  <a:pt x="839409" y="32194"/>
                </a:cubicBezTo>
                <a:cubicBezTo>
                  <a:pt x="852270" y="46662"/>
                  <a:pt x="858748" y="69753"/>
                  <a:pt x="858748" y="101468"/>
                </a:cubicBezTo>
                <a:cubicBezTo>
                  <a:pt x="858748" y="130309"/>
                  <a:pt x="854176" y="149759"/>
                  <a:pt x="845125" y="159724"/>
                </a:cubicBezTo>
                <a:cubicBezTo>
                  <a:pt x="835979" y="169689"/>
                  <a:pt x="818069" y="175629"/>
                  <a:pt x="791298" y="177641"/>
                </a:cubicBezTo>
                <a:cubicBezTo>
                  <a:pt x="815497" y="182336"/>
                  <a:pt x="831787" y="188660"/>
                  <a:pt x="840171" y="196708"/>
                </a:cubicBezTo>
                <a:cubicBezTo>
                  <a:pt x="848459" y="204661"/>
                  <a:pt x="853604" y="211943"/>
                  <a:pt x="855700" y="218554"/>
                </a:cubicBezTo>
                <a:cubicBezTo>
                  <a:pt x="856700" y="221908"/>
                  <a:pt x="857462" y="228160"/>
                  <a:pt x="857974" y="237322"/>
                </a:cubicBezTo>
                <a:lnTo>
                  <a:pt x="858025" y="239717"/>
                </a:lnTo>
                <a:lnTo>
                  <a:pt x="744579" y="239717"/>
                </a:lnTo>
                <a:lnTo>
                  <a:pt x="743605" y="223896"/>
                </a:lnTo>
                <a:cubicBezTo>
                  <a:pt x="742616" y="217740"/>
                  <a:pt x="741140" y="213476"/>
                  <a:pt x="739187" y="211081"/>
                </a:cubicBezTo>
                <a:cubicBezTo>
                  <a:pt x="735185" y="206386"/>
                  <a:pt x="724801" y="203990"/>
                  <a:pt x="707939" y="203990"/>
                </a:cubicBezTo>
                <a:lnTo>
                  <a:pt x="707939" y="239717"/>
                </a:lnTo>
                <a:lnTo>
                  <a:pt x="585614" y="239717"/>
                </a:lnTo>
                <a:lnTo>
                  <a:pt x="585614" y="0"/>
                </a:lnTo>
                <a:close/>
                <a:moveTo>
                  <a:pt x="318767" y="0"/>
                </a:moveTo>
                <a:cubicBezTo>
                  <a:pt x="377643" y="0"/>
                  <a:pt x="436614" y="0"/>
                  <a:pt x="495585" y="0"/>
                </a:cubicBezTo>
                <a:lnTo>
                  <a:pt x="540710" y="239717"/>
                </a:lnTo>
                <a:lnTo>
                  <a:pt x="278499" y="239717"/>
                </a:lnTo>
                <a:lnTo>
                  <a:pt x="318767" y="0"/>
                </a:lnTo>
                <a:close/>
                <a:moveTo>
                  <a:pt x="2381" y="0"/>
                </a:moveTo>
                <a:cubicBezTo>
                  <a:pt x="43537" y="0"/>
                  <a:pt x="84598" y="0"/>
                  <a:pt x="125658" y="0"/>
                </a:cubicBezTo>
                <a:cubicBezTo>
                  <a:pt x="158907" y="0"/>
                  <a:pt x="184534" y="2108"/>
                  <a:pt x="202445" y="6228"/>
                </a:cubicBezTo>
                <a:cubicBezTo>
                  <a:pt x="220355" y="10348"/>
                  <a:pt x="233883" y="16289"/>
                  <a:pt x="242838" y="24050"/>
                </a:cubicBezTo>
                <a:cubicBezTo>
                  <a:pt x="251889" y="31907"/>
                  <a:pt x="257986" y="41296"/>
                  <a:pt x="261130" y="52411"/>
                </a:cubicBezTo>
                <a:cubicBezTo>
                  <a:pt x="264369" y="63526"/>
                  <a:pt x="265989" y="80676"/>
                  <a:pt x="265989" y="103959"/>
                </a:cubicBezTo>
                <a:cubicBezTo>
                  <a:pt x="265989" y="114691"/>
                  <a:pt x="265989" y="125518"/>
                  <a:pt x="265989" y="136345"/>
                </a:cubicBezTo>
                <a:cubicBezTo>
                  <a:pt x="265989" y="160011"/>
                  <a:pt x="262845" y="177354"/>
                  <a:pt x="256652" y="188181"/>
                </a:cubicBezTo>
                <a:cubicBezTo>
                  <a:pt x="250460" y="199008"/>
                  <a:pt x="239123" y="207344"/>
                  <a:pt x="222546" y="213189"/>
                </a:cubicBezTo>
                <a:cubicBezTo>
                  <a:pt x="205970" y="219033"/>
                  <a:pt x="184344" y="221908"/>
                  <a:pt x="157573" y="221908"/>
                </a:cubicBezTo>
                <a:cubicBezTo>
                  <a:pt x="146617" y="221908"/>
                  <a:pt x="135661" y="221908"/>
                  <a:pt x="124801" y="221908"/>
                </a:cubicBezTo>
                <a:lnTo>
                  <a:pt x="124801" y="239717"/>
                </a:lnTo>
                <a:lnTo>
                  <a:pt x="2381" y="239717"/>
                </a:lnTo>
                <a:lnTo>
                  <a:pt x="2381" y="0"/>
                </a:lnTo>
                <a:close/>
              </a:path>
            </a:pathLst>
          </a:custGeom>
          <a:solidFill>
            <a:srgbClr val="46014E"/>
          </a:solidFill>
          <a:ln>
            <a:noFill/>
          </a:ln>
        </p:spPr>
        <p:txBody>
          <a:bodyPr tIns="396000" bIns="0" anchor="ctr"/>
          <a:lstStyle>
            <a:lvl1pPr>
              <a:lnSpc>
                <a:spcPct val="90000"/>
              </a:lnSpc>
              <a:spcBef>
                <a:spcPts val="750"/>
              </a:spcBef>
              <a:buFont typeface="Arial" panose="020B0604020202020204" pitchFamily="34" charset="0"/>
              <a:buChar char="•"/>
              <a:defRPr sz="2100">
                <a:solidFill>
                  <a:schemeClr val="tx1"/>
                </a:solidFill>
                <a:latin typeface="Calibri" panose="020F0502020204030204" charset="0"/>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panose="020F0502020204030204" charset="0"/>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b="1" dirty="0">
                <a:solidFill>
                  <a:schemeClr val="bg1"/>
                </a:solidFill>
                <a:latin typeface="黑体" panose="02010609060101010101" charset="-122"/>
                <a:ea typeface="黑体" panose="02010609060101010101" charset="-122"/>
              </a:rPr>
              <a:t>总　 则</a:t>
            </a:r>
            <a:endParaRPr lang="en-US" altLang="zh-CN" sz="2400" b="1" dirty="0">
              <a:solidFill>
                <a:schemeClr val="bg1"/>
              </a:solidFill>
              <a:latin typeface="黑体" panose="02010609060101010101" charset="-122"/>
              <a:ea typeface="黑体" panose="02010609060101010101" charset="-122"/>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par>
                          <p:cTn id="11" fill="hold">
                            <p:stCondLst>
                              <p:cond delay="5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25"/>
                                        </p:tgtEl>
                                        <p:attrNameLst>
                                          <p:attrName>style.visibility</p:attrName>
                                        </p:attrNameLst>
                                      </p:cBhvr>
                                      <p:to>
                                        <p:strVal val="visible"/>
                                      </p:to>
                                    </p:set>
                                    <p:anim calcmode="lin" valueType="num">
                                      <p:cBhvr>
                                        <p:cTn id="14" dur="75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5" dur="750" fill="hold"/>
                                        <p:tgtEl>
                                          <p:spTgt spid="25"/>
                                        </p:tgtEl>
                                        <p:attrNameLst>
                                          <p:attrName>ppt_y</p:attrName>
                                        </p:attrNameLst>
                                      </p:cBhvr>
                                      <p:tavLst>
                                        <p:tav tm="0">
                                          <p:val>
                                            <p:strVal val="#ppt_y"/>
                                          </p:val>
                                        </p:tav>
                                        <p:tav tm="100000">
                                          <p:val>
                                            <p:strVal val="#ppt_y"/>
                                          </p:val>
                                        </p:tav>
                                      </p:tavLst>
                                    </p:anim>
                                    <p:anim calcmode="lin" valueType="num">
                                      <p:cBhvr>
                                        <p:cTn id="16" dur="75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7" dur="75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8" dur="750" tmFilter="0,0; .5, 1; 1, 1"/>
                                        <p:tgtEl>
                                          <p:spTgt spid="25"/>
                                        </p:tgtEl>
                                      </p:cBhvr>
                                    </p:animEffect>
                                  </p:childTnLst>
                                </p:cTn>
                              </p:par>
                            </p:childTnLst>
                          </p:cTn>
                        </p:par>
                        <p:par>
                          <p:cTn id="19" fill="hold">
                            <p:stCondLst>
                              <p:cond delay="2000"/>
                            </p:stCondLst>
                            <p:childTnLst>
                              <p:par>
                                <p:cTn id="20" presetID="41" presetClass="entr" presetSubtype="0" fill="hold" grpId="0" nodeType="afterEffect">
                                  <p:stCondLst>
                                    <p:cond delay="0"/>
                                  </p:stCondLst>
                                  <p:iterate type="lt">
                                    <p:tmPct val="3333"/>
                                  </p:iterate>
                                  <p:childTnLst>
                                    <p:set>
                                      <p:cBhvr>
                                        <p:cTn id="21" dur="1" fill="hold">
                                          <p:stCondLst>
                                            <p:cond delay="0"/>
                                          </p:stCondLst>
                                        </p:cTn>
                                        <p:tgtEl>
                                          <p:spTgt spid="17"/>
                                        </p:tgtEl>
                                        <p:attrNameLst>
                                          <p:attrName>style.visibility</p:attrName>
                                        </p:attrNameLst>
                                      </p:cBhvr>
                                      <p:to>
                                        <p:strVal val="visible"/>
                                      </p:to>
                                    </p:set>
                                    <p:anim calcmode="lin" valueType="num">
                                      <p:cBhvr>
                                        <p:cTn id="22" dur="75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3" dur="750" fill="hold"/>
                                        <p:tgtEl>
                                          <p:spTgt spid="17"/>
                                        </p:tgtEl>
                                        <p:attrNameLst>
                                          <p:attrName>ppt_y</p:attrName>
                                        </p:attrNameLst>
                                      </p:cBhvr>
                                      <p:tavLst>
                                        <p:tav tm="0">
                                          <p:val>
                                            <p:strVal val="#ppt_y"/>
                                          </p:val>
                                        </p:tav>
                                        <p:tav tm="100000">
                                          <p:val>
                                            <p:strVal val="#ppt_y"/>
                                          </p:val>
                                        </p:tav>
                                      </p:tavLst>
                                    </p:anim>
                                    <p:anim calcmode="lin" valueType="num">
                                      <p:cBhvr>
                                        <p:cTn id="24" dur="75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5" dur="75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750" tmFilter="0,0; .5, 1; 1, 1"/>
                                        <p:tgtEl>
                                          <p:spTgt spid="17"/>
                                        </p:tgtEl>
                                      </p:cBhvr>
                                    </p:animEffect>
                                  </p:childTnLst>
                                </p:cTn>
                              </p:par>
                              <p:par>
                                <p:cTn id="27" presetID="17" presetClass="entr" presetSubtype="10"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5" grpId="0"/>
      <p:bldP spid="8" grpId="0" bldLvl="0"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招聘的目的</a:t>
            </a:r>
          </a:p>
        </p:txBody>
      </p:sp>
      <p:cxnSp>
        <p:nvCxnSpPr>
          <p:cNvPr id="4" name="直接连接符 3"/>
          <p:cNvCxnSpPr/>
          <p:nvPr>
            <p:custDataLst>
              <p:tags r:id="rId2"/>
            </p:custDataLst>
          </p:nvPr>
        </p:nvCxnSpPr>
        <p:spPr>
          <a:xfrm>
            <a:off x="3462020" y="3846830"/>
            <a:ext cx="1050290"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7" name="左中括号 9"/>
          <p:cNvSpPr/>
          <p:nvPr>
            <p:custDataLst>
              <p:tags r:id="rId3"/>
            </p:custDataLst>
          </p:nvPr>
        </p:nvSpPr>
        <p:spPr>
          <a:xfrm>
            <a:off x="4512310" y="1564640"/>
            <a:ext cx="295910" cy="4384604"/>
          </a:xfrm>
          <a:custGeom>
            <a:avLst/>
            <a:gdLst>
              <a:gd name="connsiteX0" fmla="*/ 278295 w 278295"/>
              <a:gd name="connsiteY0" fmla="*/ 3313043 h 3313043"/>
              <a:gd name="connsiteX1" fmla="*/ 0 w 278295"/>
              <a:gd name="connsiteY1" fmla="*/ 3289853 h 3313043"/>
              <a:gd name="connsiteX2" fmla="*/ 0 w 278295"/>
              <a:gd name="connsiteY2" fmla="*/ 23190 h 3313043"/>
              <a:gd name="connsiteX3" fmla="*/ 278295 w 278295"/>
              <a:gd name="connsiteY3" fmla="*/ 0 h 3313043"/>
              <a:gd name="connsiteX4" fmla="*/ 278295 w 278295"/>
              <a:gd name="connsiteY4" fmla="*/ 3313043 h 3313043"/>
              <a:gd name="connsiteX0-1" fmla="*/ 278295 w 278295"/>
              <a:gd name="connsiteY0-2" fmla="*/ 3313043 h 3313043"/>
              <a:gd name="connsiteX1-3" fmla="*/ 0 w 278295"/>
              <a:gd name="connsiteY1-4" fmla="*/ 3289853 h 3313043"/>
              <a:gd name="connsiteX2-5" fmla="*/ 0 w 278295"/>
              <a:gd name="connsiteY2-6" fmla="*/ 23190 h 3313043"/>
              <a:gd name="connsiteX3-7" fmla="*/ 278295 w 278295"/>
              <a:gd name="connsiteY3-8" fmla="*/ 0 h 3313043"/>
              <a:gd name="connsiteX0-9" fmla="*/ 278295 w 278295"/>
              <a:gd name="connsiteY0-10" fmla="*/ 3354574 h 3354574"/>
              <a:gd name="connsiteX1-11" fmla="*/ 0 w 278295"/>
              <a:gd name="connsiteY1-12" fmla="*/ 3331384 h 3354574"/>
              <a:gd name="connsiteX2-13" fmla="*/ 0 w 278295"/>
              <a:gd name="connsiteY2-14" fmla="*/ 64721 h 3354574"/>
              <a:gd name="connsiteX3-15" fmla="*/ 278295 w 278295"/>
              <a:gd name="connsiteY3-16" fmla="*/ 41531 h 3354574"/>
              <a:gd name="connsiteX4-17" fmla="*/ 278295 w 278295"/>
              <a:gd name="connsiteY4-18" fmla="*/ 3354574 h 3354574"/>
              <a:gd name="connsiteX0-19" fmla="*/ 278295 w 278295"/>
              <a:gd name="connsiteY0-20" fmla="*/ 3354574 h 3354574"/>
              <a:gd name="connsiteX1-21" fmla="*/ 0 w 278295"/>
              <a:gd name="connsiteY1-22" fmla="*/ 3331384 h 3354574"/>
              <a:gd name="connsiteX2-23" fmla="*/ 0 w 278295"/>
              <a:gd name="connsiteY2-24" fmla="*/ 64721 h 3354574"/>
              <a:gd name="connsiteX3-25" fmla="*/ 278295 w 278295"/>
              <a:gd name="connsiteY3-26" fmla="*/ 41531 h 3354574"/>
            </a:gdLst>
            <a:ahLst/>
            <a:cxnLst>
              <a:cxn ang="0">
                <a:pos x="connsiteX0-1" y="connsiteY0-2"/>
              </a:cxn>
              <a:cxn ang="0">
                <a:pos x="connsiteX1-3" y="connsiteY1-4"/>
              </a:cxn>
              <a:cxn ang="0">
                <a:pos x="connsiteX2-5" y="connsiteY2-6"/>
              </a:cxn>
              <a:cxn ang="0">
                <a:pos x="connsiteX3-7" y="connsiteY3-8"/>
              </a:cxn>
            </a:cxnLst>
            <a:rect l="l" t="t" r="r" b="b"/>
            <a:pathLst>
              <a:path w="278295" h="3354574" stroke="0" extrusionOk="0">
                <a:moveTo>
                  <a:pt x="278295" y="3354574"/>
                </a:moveTo>
                <a:cubicBezTo>
                  <a:pt x="124597" y="3354574"/>
                  <a:pt x="0" y="3344191"/>
                  <a:pt x="0" y="3331384"/>
                </a:cubicBezTo>
                <a:lnTo>
                  <a:pt x="0" y="64721"/>
                </a:lnTo>
                <a:cubicBezTo>
                  <a:pt x="0" y="51914"/>
                  <a:pt x="129359" y="-58482"/>
                  <a:pt x="278295" y="41531"/>
                </a:cubicBezTo>
                <a:lnTo>
                  <a:pt x="278295" y="3354574"/>
                </a:lnTo>
                <a:close/>
              </a:path>
              <a:path w="278295" h="3354574" fill="none">
                <a:moveTo>
                  <a:pt x="278295" y="3354574"/>
                </a:moveTo>
                <a:cubicBezTo>
                  <a:pt x="124597" y="3354574"/>
                  <a:pt x="0" y="3344191"/>
                  <a:pt x="0" y="3331384"/>
                </a:cubicBezTo>
                <a:lnTo>
                  <a:pt x="0" y="64721"/>
                </a:lnTo>
                <a:cubicBezTo>
                  <a:pt x="0" y="51914"/>
                  <a:pt x="124597" y="41531"/>
                  <a:pt x="278295" y="41531"/>
                </a:cubicBezTo>
              </a:path>
            </a:pathLst>
          </a:cu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cxnSp>
        <p:nvCxnSpPr>
          <p:cNvPr id="10" name="直接连接符 9"/>
          <p:cNvCxnSpPr/>
          <p:nvPr>
            <p:custDataLst>
              <p:tags r:id="rId4"/>
            </p:custDataLst>
          </p:nvPr>
        </p:nvCxnSpPr>
        <p:spPr>
          <a:xfrm>
            <a:off x="2724785" y="3846830"/>
            <a:ext cx="490855" cy="1397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11" name="椭圆 10"/>
          <p:cNvSpPr/>
          <p:nvPr>
            <p:custDataLst>
              <p:tags r:id="rId5"/>
            </p:custDataLst>
          </p:nvPr>
        </p:nvSpPr>
        <p:spPr>
          <a:xfrm>
            <a:off x="701675" y="2807970"/>
            <a:ext cx="2026285" cy="21767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dirty="0">
              <a:solidFill>
                <a:schemeClr val="tx1"/>
              </a:solidFill>
              <a:latin typeface="黑体" panose="02010609060101010101" charset="-122"/>
              <a:ea typeface="黑体" panose="02010609060101010101" charset="-122"/>
              <a:sym typeface="Arial" panose="020B0604020202020204" pitchFamily="34" charset="0"/>
            </a:endParaRPr>
          </a:p>
        </p:txBody>
      </p:sp>
      <p:sp>
        <p:nvSpPr>
          <p:cNvPr id="16" name="KSO_Shape"/>
          <p:cNvSpPr/>
          <p:nvPr>
            <p:custDataLst>
              <p:tags r:id="rId6"/>
            </p:custDataLst>
          </p:nvPr>
        </p:nvSpPr>
        <p:spPr bwMode="auto">
          <a:xfrm>
            <a:off x="1224915" y="3344545"/>
            <a:ext cx="1059180" cy="1184275"/>
          </a:xfrm>
          <a:custGeom>
            <a:avLst/>
            <a:gdLst>
              <a:gd name="T0" fmla="*/ 984018 w 1589088"/>
              <a:gd name="T1" fmla="*/ 589506 h 1589088"/>
              <a:gd name="T2" fmla="*/ 955171 w 1589088"/>
              <a:gd name="T3" fmla="*/ 645802 h 1589088"/>
              <a:gd name="T4" fmla="*/ 898294 w 1589088"/>
              <a:gd name="T5" fmla="*/ 673272 h 1589088"/>
              <a:gd name="T6" fmla="*/ 881422 w 1589088"/>
              <a:gd name="T7" fmla="*/ 964824 h 1589088"/>
              <a:gd name="T8" fmla="*/ 873530 w 1589088"/>
              <a:gd name="T9" fmla="*/ 1040159 h 1589088"/>
              <a:gd name="T10" fmla="*/ 824817 w 1589088"/>
              <a:gd name="T11" fmla="*/ 1084490 h 1589088"/>
              <a:gd name="T12" fmla="*/ 756238 w 1589088"/>
              <a:gd name="T13" fmla="*/ 1088026 h 1589088"/>
              <a:gd name="T14" fmla="*/ 703444 w 1589088"/>
              <a:gd name="T15" fmla="*/ 1048590 h 1589088"/>
              <a:gd name="T16" fmla="*/ 686571 w 1589088"/>
              <a:gd name="T17" fmla="*/ 985493 h 1589088"/>
              <a:gd name="T18" fmla="*/ 486007 w 1589088"/>
              <a:gd name="T19" fmla="*/ 893024 h 1589088"/>
              <a:gd name="T20" fmla="*/ 398106 w 1589088"/>
              <a:gd name="T21" fmla="*/ 820680 h 1589088"/>
              <a:gd name="T22" fmla="*/ 402189 w 1589088"/>
              <a:gd name="T23" fmla="*/ 755134 h 1589088"/>
              <a:gd name="T24" fmla="*/ 446547 w 1589088"/>
              <a:gd name="T25" fmla="*/ 706452 h 1589088"/>
              <a:gd name="T26" fmla="*/ 514037 w 1589088"/>
              <a:gd name="T27" fmla="*/ 696389 h 1589088"/>
              <a:gd name="T28" fmla="*/ 570641 w 1589088"/>
              <a:gd name="T29" fmla="*/ 730385 h 1589088"/>
              <a:gd name="T30" fmla="*/ 593501 w 1589088"/>
              <a:gd name="T31" fmla="*/ 794027 h 1589088"/>
              <a:gd name="T32" fmla="*/ 818558 w 1589088"/>
              <a:gd name="T33" fmla="*/ 648522 h 1589088"/>
              <a:gd name="T34" fmla="*/ 785901 w 1589088"/>
              <a:gd name="T35" fmla="*/ 575091 h 1589088"/>
              <a:gd name="T36" fmla="*/ 808761 w 1589088"/>
              <a:gd name="T37" fmla="*/ 511721 h 1589088"/>
              <a:gd name="T38" fmla="*/ 865365 w 1589088"/>
              <a:gd name="T39" fmla="*/ 477726 h 1589088"/>
              <a:gd name="T40" fmla="*/ 728574 w 1589088"/>
              <a:gd name="T41" fmla="*/ 144010 h 1589088"/>
              <a:gd name="T42" fmla="*/ 531280 w 1589088"/>
              <a:gd name="T43" fmla="*/ 182593 h 1589088"/>
              <a:gd name="T44" fmla="*/ 353281 w 1589088"/>
              <a:gd name="T45" fmla="*/ 288291 h 1589088"/>
              <a:gd name="T46" fmla="*/ 219577 w 1589088"/>
              <a:gd name="T47" fmla="*/ 451592 h 1589088"/>
              <a:gd name="T48" fmla="*/ 152454 w 1589088"/>
              <a:gd name="T49" fmla="*/ 642880 h 1589088"/>
              <a:gd name="T50" fmla="*/ 152454 w 1589088"/>
              <a:gd name="T51" fmla="*/ 843135 h 1589088"/>
              <a:gd name="T52" fmla="*/ 219577 w 1589088"/>
              <a:gd name="T53" fmla="*/ 1034422 h 1589088"/>
              <a:gd name="T54" fmla="*/ 353281 w 1589088"/>
              <a:gd name="T55" fmla="*/ 1197724 h 1589088"/>
              <a:gd name="T56" fmla="*/ 531280 w 1589088"/>
              <a:gd name="T57" fmla="*/ 1303421 h 1589088"/>
              <a:gd name="T58" fmla="*/ 728574 w 1589088"/>
              <a:gd name="T59" fmla="*/ 1341734 h 1589088"/>
              <a:gd name="T60" fmla="*/ 927227 w 1589088"/>
              <a:gd name="T61" fmla="*/ 1312931 h 1589088"/>
              <a:gd name="T62" fmla="*/ 1109302 w 1589088"/>
              <a:gd name="T63" fmla="*/ 1217015 h 1589088"/>
              <a:gd name="T64" fmla="*/ 1251431 w 1589088"/>
              <a:gd name="T65" fmla="*/ 1059964 h 1589088"/>
              <a:gd name="T66" fmla="*/ 1328065 w 1589088"/>
              <a:gd name="T67" fmla="*/ 871393 h 1589088"/>
              <a:gd name="T68" fmla="*/ 1337576 w 1589088"/>
              <a:gd name="T69" fmla="*/ 671410 h 1589088"/>
              <a:gd name="T70" fmla="*/ 1280237 w 1589088"/>
              <a:gd name="T71" fmla="*/ 477677 h 1589088"/>
              <a:gd name="T72" fmla="*/ 1155500 w 1589088"/>
              <a:gd name="T73" fmla="*/ 308670 h 1589088"/>
              <a:gd name="T74" fmla="*/ 981849 w 1589088"/>
              <a:gd name="T75" fmla="*/ 193462 h 1589088"/>
              <a:gd name="T76" fmla="*/ 785915 w 1589088"/>
              <a:gd name="T77" fmla="*/ 145640 h 1589088"/>
              <a:gd name="T78" fmla="*/ 902226 w 1589088"/>
              <a:gd name="T79" fmla="*/ 17390 h 1589088"/>
              <a:gd name="T80" fmla="*/ 1136207 w 1589088"/>
              <a:gd name="T81" fmla="*/ 112491 h 1589088"/>
              <a:gd name="T82" fmla="*/ 1320999 w 1589088"/>
              <a:gd name="T83" fmla="*/ 276063 h 1589088"/>
              <a:gd name="T84" fmla="*/ 1429702 w 1589088"/>
              <a:gd name="T85" fmla="*/ 459201 h 1589088"/>
              <a:gd name="T86" fmla="*/ 1481334 w 1589088"/>
              <a:gd name="T87" fmla="*/ 660270 h 1589088"/>
              <a:gd name="T88" fmla="*/ 1475356 w 1589088"/>
              <a:gd name="T89" fmla="*/ 866502 h 1589088"/>
              <a:gd name="T90" fmla="*/ 1412581 w 1589088"/>
              <a:gd name="T91" fmla="*/ 1064855 h 1589088"/>
              <a:gd name="T92" fmla="*/ 1892771 w 1589088"/>
              <a:gd name="T93" fmla="*/ 1636001 h 1589088"/>
              <a:gd name="T94" fmla="*/ 1896304 w 1589088"/>
              <a:gd name="T95" fmla="*/ 1759632 h 1589088"/>
              <a:gd name="T96" fmla="*/ 1783798 w 1589088"/>
              <a:gd name="T97" fmla="*/ 1885980 h 1589088"/>
              <a:gd name="T98" fmla="*/ 1662866 w 1589088"/>
              <a:gd name="T99" fmla="*/ 1900381 h 1589088"/>
              <a:gd name="T100" fmla="*/ 1104954 w 1589088"/>
              <a:gd name="T101" fmla="*/ 1391458 h 1589088"/>
              <a:gd name="T102" fmla="*/ 909835 w 1589088"/>
              <a:gd name="T103" fmla="*/ 1466451 h 1589088"/>
              <a:gd name="T104" fmla="*/ 704388 w 1589088"/>
              <a:gd name="T105" fmla="*/ 1484656 h 1589088"/>
              <a:gd name="T106" fmla="*/ 501116 w 1589088"/>
              <a:gd name="T107" fmla="*/ 1445528 h 1589088"/>
              <a:gd name="T108" fmla="*/ 313061 w 1589088"/>
              <a:gd name="T109" fmla="*/ 1349069 h 1589088"/>
              <a:gd name="T110" fmla="*/ 143758 w 1589088"/>
              <a:gd name="T111" fmla="*/ 1181965 h 1589088"/>
              <a:gd name="T112" fmla="*/ 30708 w 1589088"/>
              <a:gd name="T113" fmla="*/ 954538 h 1589088"/>
              <a:gd name="T114" fmla="*/ 815 w 1589088"/>
              <a:gd name="T115" fmla="*/ 707277 h 1589088"/>
              <a:gd name="T116" fmla="*/ 54351 w 1589088"/>
              <a:gd name="T117" fmla="*/ 463275 h 1589088"/>
              <a:gd name="T118" fmla="*/ 191315 w 1589088"/>
              <a:gd name="T119" fmla="*/ 245360 h 1589088"/>
              <a:gd name="T120" fmla="*/ 397577 w 1589088"/>
              <a:gd name="T121" fmla="*/ 85319 h 1589088"/>
              <a:gd name="T122" fmla="*/ 636177 w 1589088"/>
              <a:gd name="T123" fmla="*/ 7880 h 15890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89088" h="1589088">
                <a:moveTo>
                  <a:pt x="916859" y="288925"/>
                </a:moveTo>
                <a:lnTo>
                  <a:pt x="954088" y="332030"/>
                </a:lnTo>
                <a:lnTo>
                  <a:pt x="816067" y="450682"/>
                </a:lnTo>
                <a:lnTo>
                  <a:pt x="817430" y="454085"/>
                </a:lnTo>
                <a:lnTo>
                  <a:pt x="818338" y="457488"/>
                </a:lnTo>
                <a:lnTo>
                  <a:pt x="819246" y="461118"/>
                </a:lnTo>
                <a:lnTo>
                  <a:pt x="820381" y="464748"/>
                </a:lnTo>
                <a:lnTo>
                  <a:pt x="820835" y="468378"/>
                </a:lnTo>
                <a:lnTo>
                  <a:pt x="821289" y="472008"/>
                </a:lnTo>
                <a:lnTo>
                  <a:pt x="821743" y="475865"/>
                </a:lnTo>
                <a:lnTo>
                  <a:pt x="821743" y="479722"/>
                </a:lnTo>
                <a:lnTo>
                  <a:pt x="821743" y="483805"/>
                </a:lnTo>
                <a:lnTo>
                  <a:pt x="821289" y="487662"/>
                </a:lnTo>
                <a:lnTo>
                  <a:pt x="820835" y="491746"/>
                </a:lnTo>
                <a:lnTo>
                  <a:pt x="820154" y="495602"/>
                </a:lnTo>
                <a:lnTo>
                  <a:pt x="819246" y="499459"/>
                </a:lnTo>
                <a:lnTo>
                  <a:pt x="818338" y="503089"/>
                </a:lnTo>
                <a:lnTo>
                  <a:pt x="816976" y="506946"/>
                </a:lnTo>
                <a:lnTo>
                  <a:pt x="815840" y="510349"/>
                </a:lnTo>
                <a:lnTo>
                  <a:pt x="814251" y="513979"/>
                </a:lnTo>
                <a:lnTo>
                  <a:pt x="812662" y="517382"/>
                </a:lnTo>
                <a:lnTo>
                  <a:pt x="810619" y="520785"/>
                </a:lnTo>
                <a:lnTo>
                  <a:pt x="808803" y="523961"/>
                </a:lnTo>
                <a:lnTo>
                  <a:pt x="806760" y="527137"/>
                </a:lnTo>
                <a:lnTo>
                  <a:pt x="804263" y="530313"/>
                </a:lnTo>
                <a:lnTo>
                  <a:pt x="801993" y="533036"/>
                </a:lnTo>
                <a:lnTo>
                  <a:pt x="799496" y="535985"/>
                </a:lnTo>
                <a:lnTo>
                  <a:pt x="796772" y="538707"/>
                </a:lnTo>
                <a:lnTo>
                  <a:pt x="794048" y="541203"/>
                </a:lnTo>
                <a:lnTo>
                  <a:pt x="791324" y="543698"/>
                </a:lnTo>
                <a:lnTo>
                  <a:pt x="788146" y="545967"/>
                </a:lnTo>
                <a:lnTo>
                  <a:pt x="785194" y="548009"/>
                </a:lnTo>
                <a:lnTo>
                  <a:pt x="781789" y="550051"/>
                </a:lnTo>
                <a:lnTo>
                  <a:pt x="778611" y="552093"/>
                </a:lnTo>
                <a:lnTo>
                  <a:pt x="775433" y="553908"/>
                </a:lnTo>
                <a:lnTo>
                  <a:pt x="771801" y="555496"/>
                </a:lnTo>
                <a:lnTo>
                  <a:pt x="768396" y="556857"/>
                </a:lnTo>
                <a:lnTo>
                  <a:pt x="764537" y="558218"/>
                </a:lnTo>
                <a:lnTo>
                  <a:pt x="760905" y="559352"/>
                </a:lnTo>
                <a:lnTo>
                  <a:pt x="757046" y="560260"/>
                </a:lnTo>
                <a:lnTo>
                  <a:pt x="753413" y="560940"/>
                </a:lnTo>
                <a:lnTo>
                  <a:pt x="749327" y="561621"/>
                </a:lnTo>
                <a:lnTo>
                  <a:pt x="745241" y="562075"/>
                </a:lnTo>
                <a:lnTo>
                  <a:pt x="692121" y="754005"/>
                </a:lnTo>
                <a:lnTo>
                  <a:pt x="697343" y="756728"/>
                </a:lnTo>
                <a:lnTo>
                  <a:pt x="702110" y="759904"/>
                </a:lnTo>
                <a:lnTo>
                  <a:pt x="706650" y="763080"/>
                </a:lnTo>
                <a:lnTo>
                  <a:pt x="710963" y="766937"/>
                </a:lnTo>
                <a:lnTo>
                  <a:pt x="715049" y="770794"/>
                </a:lnTo>
                <a:lnTo>
                  <a:pt x="718908" y="774877"/>
                </a:lnTo>
                <a:lnTo>
                  <a:pt x="722313" y="779188"/>
                </a:lnTo>
                <a:lnTo>
                  <a:pt x="725718" y="783952"/>
                </a:lnTo>
                <a:lnTo>
                  <a:pt x="728670" y="788943"/>
                </a:lnTo>
                <a:lnTo>
                  <a:pt x="731167" y="793934"/>
                </a:lnTo>
                <a:lnTo>
                  <a:pt x="733437" y="799379"/>
                </a:lnTo>
                <a:lnTo>
                  <a:pt x="735253" y="804824"/>
                </a:lnTo>
                <a:lnTo>
                  <a:pt x="736615" y="810496"/>
                </a:lnTo>
                <a:lnTo>
                  <a:pt x="737750" y="816167"/>
                </a:lnTo>
                <a:lnTo>
                  <a:pt x="738431" y="822066"/>
                </a:lnTo>
                <a:lnTo>
                  <a:pt x="738658" y="828191"/>
                </a:lnTo>
                <a:lnTo>
                  <a:pt x="738658" y="832729"/>
                </a:lnTo>
                <a:lnTo>
                  <a:pt x="738431" y="836812"/>
                </a:lnTo>
                <a:lnTo>
                  <a:pt x="737523" y="840896"/>
                </a:lnTo>
                <a:lnTo>
                  <a:pt x="736842" y="844980"/>
                </a:lnTo>
                <a:lnTo>
                  <a:pt x="735934" y="849063"/>
                </a:lnTo>
                <a:lnTo>
                  <a:pt x="734799" y="852920"/>
                </a:lnTo>
                <a:lnTo>
                  <a:pt x="733664" y="856777"/>
                </a:lnTo>
                <a:lnTo>
                  <a:pt x="732075" y="860407"/>
                </a:lnTo>
                <a:lnTo>
                  <a:pt x="730259" y="864263"/>
                </a:lnTo>
                <a:lnTo>
                  <a:pt x="728670" y="867666"/>
                </a:lnTo>
                <a:lnTo>
                  <a:pt x="726626" y="871296"/>
                </a:lnTo>
                <a:lnTo>
                  <a:pt x="724583" y="874699"/>
                </a:lnTo>
                <a:lnTo>
                  <a:pt x="722086" y="877876"/>
                </a:lnTo>
                <a:lnTo>
                  <a:pt x="719589" y="881052"/>
                </a:lnTo>
                <a:lnTo>
                  <a:pt x="717092" y="884228"/>
                </a:lnTo>
                <a:lnTo>
                  <a:pt x="714141" y="886950"/>
                </a:lnTo>
                <a:lnTo>
                  <a:pt x="711417" y="889673"/>
                </a:lnTo>
                <a:lnTo>
                  <a:pt x="708239" y="892395"/>
                </a:lnTo>
                <a:lnTo>
                  <a:pt x="705288" y="894891"/>
                </a:lnTo>
                <a:lnTo>
                  <a:pt x="702110" y="896933"/>
                </a:lnTo>
                <a:lnTo>
                  <a:pt x="698705" y="899428"/>
                </a:lnTo>
                <a:lnTo>
                  <a:pt x="695299" y="901243"/>
                </a:lnTo>
                <a:lnTo>
                  <a:pt x="691440" y="903058"/>
                </a:lnTo>
                <a:lnTo>
                  <a:pt x="688035" y="904646"/>
                </a:lnTo>
                <a:lnTo>
                  <a:pt x="684176" y="906234"/>
                </a:lnTo>
                <a:lnTo>
                  <a:pt x="680317" y="907595"/>
                </a:lnTo>
                <a:lnTo>
                  <a:pt x="676231" y="908730"/>
                </a:lnTo>
                <a:lnTo>
                  <a:pt x="672372" y="909637"/>
                </a:lnTo>
                <a:lnTo>
                  <a:pt x="668286" y="910318"/>
                </a:lnTo>
                <a:lnTo>
                  <a:pt x="664199" y="910771"/>
                </a:lnTo>
                <a:lnTo>
                  <a:pt x="659886" y="911225"/>
                </a:lnTo>
                <a:lnTo>
                  <a:pt x="655573" y="911225"/>
                </a:lnTo>
                <a:lnTo>
                  <a:pt x="651260" y="911225"/>
                </a:lnTo>
                <a:lnTo>
                  <a:pt x="646947" y="910771"/>
                </a:lnTo>
                <a:lnTo>
                  <a:pt x="643088" y="910318"/>
                </a:lnTo>
                <a:lnTo>
                  <a:pt x="638775" y="909637"/>
                </a:lnTo>
                <a:lnTo>
                  <a:pt x="634915" y="908730"/>
                </a:lnTo>
                <a:lnTo>
                  <a:pt x="630829" y="907595"/>
                </a:lnTo>
                <a:lnTo>
                  <a:pt x="627197" y="906234"/>
                </a:lnTo>
                <a:lnTo>
                  <a:pt x="623338" y="904646"/>
                </a:lnTo>
                <a:lnTo>
                  <a:pt x="619706" y="903058"/>
                </a:lnTo>
                <a:lnTo>
                  <a:pt x="616074" y="901243"/>
                </a:lnTo>
                <a:lnTo>
                  <a:pt x="612669" y="899428"/>
                </a:lnTo>
                <a:lnTo>
                  <a:pt x="609037" y="896933"/>
                </a:lnTo>
                <a:lnTo>
                  <a:pt x="605858" y="894891"/>
                </a:lnTo>
                <a:lnTo>
                  <a:pt x="602680" y="892395"/>
                </a:lnTo>
                <a:lnTo>
                  <a:pt x="599729" y="889673"/>
                </a:lnTo>
                <a:lnTo>
                  <a:pt x="596778" y="886950"/>
                </a:lnTo>
                <a:lnTo>
                  <a:pt x="594054" y="884228"/>
                </a:lnTo>
                <a:lnTo>
                  <a:pt x="591557" y="881052"/>
                </a:lnTo>
                <a:lnTo>
                  <a:pt x="588833" y="877876"/>
                </a:lnTo>
                <a:lnTo>
                  <a:pt x="586790" y="874699"/>
                </a:lnTo>
                <a:lnTo>
                  <a:pt x="584520" y="871296"/>
                </a:lnTo>
                <a:lnTo>
                  <a:pt x="582704" y="867666"/>
                </a:lnTo>
                <a:lnTo>
                  <a:pt x="580661" y="864263"/>
                </a:lnTo>
                <a:lnTo>
                  <a:pt x="579072" y="860407"/>
                </a:lnTo>
                <a:lnTo>
                  <a:pt x="577710" y="856777"/>
                </a:lnTo>
                <a:lnTo>
                  <a:pt x="576348" y="852920"/>
                </a:lnTo>
                <a:lnTo>
                  <a:pt x="575212" y="849063"/>
                </a:lnTo>
                <a:lnTo>
                  <a:pt x="574077" y="844980"/>
                </a:lnTo>
                <a:lnTo>
                  <a:pt x="573396" y="840896"/>
                </a:lnTo>
                <a:lnTo>
                  <a:pt x="572942" y="836812"/>
                </a:lnTo>
                <a:lnTo>
                  <a:pt x="572488" y="832729"/>
                </a:lnTo>
                <a:lnTo>
                  <a:pt x="572488" y="828191"/>
                </a:lnTo>
                <a:lnTo>
                  <a:pt x="572488" y="825242"/>
                </a:lnTo>
                <a:lnTo>
                  <a:pt x="572715" y="822066"/>
                </a:lnTo>
                <a:lnTo>
                  <a:pt x="573623" y="815940"/>
                </a:lnTo>
                <a:lnTo>
                  <a:pt x="574986" y="810042"/>
                </a:lnTo>
                <a:lnTo>
                  <a:pt x="576575" y="804370"/>
                </a:lnTo>
                <a:lnTo>
                  <a:pt x="454445" y="733134"/>
                </a:lnTo>
                <a:lnTo>
                  <a:pt x="449904" y="736083"/>
                </a:lnTo>
                <a:lnTo>
                  <a:pt x="444910" y="738352"/>
                </a:lnTo>
                <a:lnTo>
                  <a:pt x="439689" y="740166"/>
                </a:lnTo>
                <a:lnTo>
                  <a:pt x="434468" y="741981"/>
                </a:lnTo>
                <a:lnTo>
                  <a:pt x="429020" y="743569"/>
                </a:lnTo>
                <a:lnTo>
                  <a:pt x="423571" y="744477"/>
                </a:lnTo>
                <a:lnTo>
                  <a:pt x="417669" y="745158"/>
                </a:lnTo>
                <a:lnTo>
                  <a:pt x="412221" y="745384"/>
                </a:lnTo>
                <a:lnTo>
                  <a:pt x="408589" y="745158"/>
                </a:lnTo>
                <a:lnTo>
                  <a:pt x="405411" y="744931"/>
                </a:lnTo>
                <a:lnTo>
                  <a:pt x="398828" y="744023"/>
                </a:lnTo>
                <a:lnTo>
                  <a:pt x="305755" y="898294"/>
                </a:lnTo>
                <a:lnTo>
                  <a:pt x="257175" y="869255"/>
                </a:lnTo>
                <a:lnTo>
                  <a:pt x="349113" y="716118"/>
                </a:lnTo>
                <a:lnTo>
                  <a:pt x="347070" y="713396"/>
                </a:lnTo>
                <a:lnTo>
                  <a:pt x="344573" y="710220"/>
                </a:lnTo>
                <a:lnTo>
                  <a:pt x="342757" y="707497"/>
                </a:lnTo>
                <a:lnTo>
                  <a:pt x="340714" y="704321"/>
                </a:lnTo>
                <a:lnTo>
                  <a:pt x="339125" y="701145"/>
                </a:lnTo>
                <a:lnTo>
                  <a:pt x="337536" y="697969"/>
                </a:lnTo>
                <a:lnTo>
                  <a:pt x="335720" y="694793"/>
                </a:lnTo>
                <a:lnTo>
                  <a:pt x="334358" y="691390"/>
                </a:lnTo>
                <a:lnTo>
                  <a:pt x="333223" y="687987"/>
                </a:lnTo>
                <a:lnTo>
                  <a:pt x="332087" y="684584"/>
                </a:lnTo>
                <a:lnTo>
                  <a:pt x="331179" y="680954"/>
                </a:lnTo>
                <a:lnTo>
                  <a:pt x="330498" y="677324"/>
                </a:lnTo>
                <a:lnTo>
                  <a:pt x="329590" y="673467"/>
                </a:lnTo>
                <a:lnTo>
                  <a:pt x="329136" y="670064"/>
                </a:lnTo>
                <a:lnTo>
                  <a:pt x="328909" y="665981"/>
                </a:lnTo>
                <a:lnTo>
                  <a:pt x="328909" y="662351"/>
                </a:lnTo>
                <a:lnTo>
                  <a:pt x="328909" y="658040"/>
                </a:lnTo>
                <a:lnTo>
                  <a:pt x="329363" y="653730"/>
                </a:lnTo>
                <a:lnTo>
                  <a:pt x="330044" y="649646"/>
                </a:lnTo>
                <a:lnTo>
                  <a:pt x="330725" y="645335"/>
                </a:lnTo>
                <a:lnTo>
                  <a:pt x="331633" y="641479"/>
                </a:lnTo>
                <a:lnTo>
                  <a:pt x="332768" y="637395"/>
                </a:lnTo>
                <a:lnTo>
                  <a:pt x="333904" y="633765"/>
                </a:lnTo>
                <a:lnTo>
                  <a:pt x="335493" y="629908"/>
                </a:lnTo>
                <a:lnTo>
                  <a:pt x="337082" y="626279"/>
                </a:lnTo>
                <a:lnTo>
                  <a:pt x="339125" y="622649"/>
                </a:lnTo>
                <a:lnTo>
                  <a:pt x="340941" y="619246"/>
                </a:lnTo>
                <a:lnTo>
                  <a:pt x="342984" y="615843"/>
                </a:lnTo>
                <a:lnTo>
                  <a:pt x="345481" y="612666"/>
                </a:lnTo>
                <a:lnTo>
                  <a:pt x="347978" y="609263"/>
                </a:lnTo>
                <a:lnTo>
                  <a:pt x="350475" y="606314"/>
                </a:lnTo>
                <a:lnTo>
                  <a:pt x="353426" y="603592"/>
                </a:lnTo>
                <a:lnTo>
                  <a:pt x="356150" y="600642"/>
                </a:lnTo>
                <a:lnTo>
                  <a:pt x="359101" y="598147"/>
                </a:lnTo>
                <a:lnTo>
                  <a:pt x="362279" y="595878"/>
                </a:lnTo>
                <a:lnTo>
                  <a:pt x="365458" y="593383"/>
                </a:lnTo>
                <a:lnTo>
                  <a:pt x="369090" y="591341"/>
                </a:lnTo>
                <a:lnTo>
                  <a:pt x="372495" y="589299"/>
                </a:lnTo>
                <a:lnTo>
                  <a:pt x="376127" y="587484"/>
                </a:lnTo>
                <a:lnTo>
                  <a:pt x="379759" y="585669"/>
                </a:lnTo>
                <a:lnTo>
                  <a:pt x="383618" y="584308"/>
                </a:lnTo>
                <a:lnTo>
                  <a:pt x="387250" y="582947"/>
                </a:lnTo>
                <a:lnTo>
                  <a:pt x="391336" y="581812"/>
                </a:lnTo>
                <a:lnTo>
                  <a:pt x="395196" y="580905"/>
                </a:lnTo>
                <a:lnTo>
                  <a:pt x="399509" y="580224"/>
                </a:lnTo>
                <a:lnTo>
                  <a:pt x="403368" y="579544"/>
                </a:lnTo>
                <a:lnTo>
                  <a:pt x="407681" y="579317"/>
                </a:lnTo>
                <a:lnTo>
                  <a:pt x="412221" y="579090"/>
                </a:lnTo>
                <a:lnTo>
                  <a:pt x="416307" y="579317"/>
                </a:lnTo>
                <a:lnTo>
                  <a:pt x="420620" y="579544"/>
                </a:lnTo>
                <a:lnTo>
                  <a:pt x="424707" y="580224"/>
                </a:lnTo>
                <a:lnTo>
                  <a:pt x="428793" y="580905"/>
                </a:lnTo>
                <a:lnTo>
                  <a:pt x="432652" y="581812"/>
                </a:lnTo>
                <a:lnTo>
                  <a:pt x="436738" y="582947"/>
                </a:lnTo>
                <a:lnTo>
                  <a:pt x="440597" y="584308"/>
                </a:lnTo>
                <a:lnTo>
                  <a:pt x="444456" y="585669"/>
                </a:lnTo>
                <a:lnTo>
                  <a:pt x="447861" y="587484"/>
                </a:lnTo>
                <a:lnTo>
                  <a:pt x="451720" y="589299"/>
                </a:lnTo>
                <a:lnTo>
                  <a:pt x="454899" y="591341"/>
                </a:lnTo>
                <a:lnTo>
                  <a:pt x="458531" y="593383"/>
                </a:lnTo>
                <a:lnTo>
                  <a:pt x="461709" y="595878"/>
                </a:lnTo>
                <a:lnTo>
                  <a:pt x="464887" y="598147"/>
                </a:lnTo>
                <a:lnTo>
                  <a:pt x="467838" y="600642"/>
                </a:lnTo>
                <a:lnTo>
                  <a:pt x="470562" y="603592"/>
                </a:lnTo>
                <a:lnTo>
                  <a:pt x="473513" y="606314"/>
                </a:lnTo>
                <a:lnTo>
                  <a:pt x="476010" y="609263"/>
                </a:lnTo>
                <a:lnTo>
                  <a:pt x="478734" y="612666"/>
                </a:lnTo>
                <a:lnTo>
                  <a:pt x="481004" y="615843"/>
                </a:lnTo>
                <a:lnTo>
                  <a:pt x="483047" y="619246"/>
                </a:lnTo>
                <a:lnTo>
                  <a:pt x="484864" y="622649"/>
                </a:lnTo>
                <a:lnTo>
                  <a:pt x="486907" y="626279"/>
                </a:lnTo>
                <a:lnTo>
                  <a:pt x="488496" y="629908"/>
                </a:lnTo>
                <a:lnTo>
                  <a:pt x="490085" y="633765"/>
                </a:lnTo>
                <a:lnTo>
                  <a:pt x="491220" y="637395"/>
                </a:lnTo>
                <a:lnTo>
                  <a:pt x="492355" y="641479"/>
                </a:lnTo>
                <a:lnTo>
                  <a:pt x="493490" y="645335"/>
                </a:lnTo>
                <a:lnTo>
                  <a:pt x="494171" y="649646"/>
                </a:lnTo>
                <a:lnTo>
                  <a:pt x="494625" y="653730"/>
                </a:lnTo>
                <a:lnTo>
                  <a:pt x="495079" y="658040"/>
                </a:lnTo>
                <a:lnTo>
                  <a:pt x="495079" y="662351"/>
                </a:lnTo>
                <a:lnTo>
                  <a:pt x="495079" y="665527"/>
                </a:lnTo>
                <a:lnTo>
                  <a:pt x="494852" y="669157"/>
                </a:lnTo>
                <a:lnTo>
                  <a:pt x="494398" y="672333"/>
                </a:lnTo>
                <a:lnTo>
                  <a:pt x="493944" y="675509"/>
                </a:lnTo>
                <a:lnTo>
                  <a:pt x="492355" y="682088"/>
                </a:lnTo>
                <a:lnTo>
                  <a:pt x="490539" y="688214"/>
                </a:lnTo>
                <a:lnTo>
                  <a:pt x="610853" y="758543"/>
                </a:lnTo>
                <a:lnTo>
                  <a:pt x="616528" y="755140"/>
                </a:lnTo>
                <a:lnTo>
                  <a:pt x="622430" y="752417"/>
                </a:lnTo>
                <a:lnTo>
                  <a:pt x="628559" y="749922"/>
                </a:lnTo>
                <a:lnTo>
                  <a:pt x="634915" y="748107"/>
                </a:lnTo>
                <a:lnTo>
                  <a:pt x="690305" y="547101"/>
                </a:lnTo>
                <a:lnTo>
                  <a:pt x="686673" y="544152"/>
                </a:lnTo>
                <a:lnTo>
                  <a:pt x="682814" y="540976"/>
                </a:lnTo>
                <a:lnTo>
                  <a:pt x="679409" y="537800"/>
                </a:lnTo>
                <a:lnTo>
                  <a:pt x="676004" y="533943"/>
                </a:lnTo>
                <a:lnTo>
                  <a:pt x="673053" y="530540"/>
                </a:lnTo>
                <a:lnTo>
                  <a:pt x="670102" y="526456"/>
                </a:lnTo>
                <a:lnTo>
                  <a:pt x="667605" y="522373"/>
                </a:lnTo>
                <a:lnTo>
                  <a:pt x="665107" y="518062"/>
                </a:lnTo>
                <a:lnTo>
                  <a:pt x="662837" y="513979"/>
                </a:lnTo>
                <a:lnTo>
                  <a:pt x="661021" y="509214"/>
                </a:lnTo>
                <a:lnTo>
                  <a:pt x="659432" y="504450"/>
                </a:lnTo>
                <a:lnTo>
                  <a:pt x="658070" y="499913"/>
                </a:lnTo>
                <a:lnTo>
                  <a:pt x="657162" y="494922"/>
                </a:lnTo>
                <a:lnTo>
                  <a:pt x="656027" y="489931"/>
                </a:lnTo>
                <a:lnTo>
                  <a:pt x="655573" y="484940"/>
                </a:lnTo>
                <a:lnTo>
                  <a:pt x="655573" y="479722"/>
                </a:lnTo>
                <a:lnTo>
                  <a:pt x="655573" y="475411"/>
                </a:lnTo>
                <a:lnTo>
                  <a:pt x="655800" y="471327"/>
                </a:lnTo>
                <a:lnTo>
                  <a:pt x="656708" y="467017"/>
                </a:lnTo>
                <a:lnTo>
                  <a:pt x="657389" y="463160"/>
                </a:lnTo>
                <a:lnTo>
                  <a:pt x="658297" y="458850"/>
                </a:lnTo>
                <a:lnTo>
                  <a:pt x="659432" y="455220"/>
                </a:lnTo>
                <a:lnTo>
                  <a:pt x="660567" y="451136"/>
                </a:lnTo>
                <a:lnTo>
                  <a:pt x="661929" y="447506"/>
                </a:lnTo>
                <a:lnTo>
                  <a:pt x="663745" y="443649"/>
                </a:lnTo>
                <a:lnTo>
                  <a:pt x="665561" y="440246"/>
                </a:lnTo>
                <a:lnTo>
                  <a:pt x="667605" y="436617"/>
                </a:lnTo>
                <a:lnTo>
                  <a:pt x="669648" y="433440"/>
                </a:lnTo>
                <a:lnTo>
                  <a:pt x="672145" y="430037"/>
                </a:lnTo>
                <a:lnTo>
                  <a:pt x="674642" y="426861"/>
                </a:lnTo>
                <a:lnTo>
                  <a:pt x="677139" y="423912"/>
                </a:lnTo>
                <a:lnTo>
                  <a:pt x="679863" y="420963"/>
                </a:lnTo>
                <a:lnTo>
                  <a:pt x="682814" y="418240"/>
                </a:lnTo>
                <a:lnTo>
                  <a:pt x="685765" y="415518"/>
                </a:lnTo>
                <a:lnTo>
                  <a:pt x="688943" y="413249"/>
                </a:lnTo>
                <a:lnTo>
                  <a:pt x="692121" y="410980"/>
                </a:lnTo>
                <a:lnTo>
                  <a:pt x="695526" y="408712"/>
                </a:lnTo>
                <a:lnTo>
                  <a:pt x="698932" y="406670"/>
                </a:lnTo>
                <a:lnTo>
                  <a:pt x="702791" y="404855"/>
                </a:lnTo>
                <a:lnTo>
                  <a:pt x="706196" y="403267"/>
                </a:lnTo>
                <a:lnTo>
                  <a:pt x="710055" y="401679"/>
                </a:lnTo>
                <a:lnTo>
                  <a:pt x="713914" y="400318"/>
                </a:lnTo>
                <a:lnTo>
                  <a:pt x="718000" y="399410"/>
                </a:lnTo>
                <a:lnTo>
                  <a:pt x="721859" y="398503"/>
                </a:lnTo>
                <a:lnTo>
                  <a:pt x="725945" y="397595"/>
                </a:lnTo>
                <a:lnTo>
                  <a:pt x="730032" y="397141"/>
                </a:lnTo>
                <a:lnTo>
                  <a:pt x="734345" y="396915"/>
                </a:lnTo>
                <a:lnTo>
                  <a:pt x="738658" y="396688"/>
                </a:lnTo>
                <a:lnTo>
                  <a:pt x="744106" y="396915"/>
                </a:lnTo>
                <a:lnTo>
                  <a:pt x="749554" y="397595"/>
                </a:lnTo>
                <a:lnTo>
                  <a:pt x="754775" y="398276"/>
                </a:lnTo>
                <a:lnTo>
                  <a:pt x="759770" y="399637"/>
                </a:lnTo>
                <a:lnTo>
                  <a:pt x="764764" y="400998"/>
                </a:lnTo>
                <a:lnTo>
                  <a:pt x="769758" y="403040"/>
                </a:lnTo>
                <a:lnTo>
                  <a:pt x="774298" y="405082"/>
                </a:lnTo>
                <a:lnTo>
                  <a:pt x="778838" y="407577"/>
                </a:lnTo>
                <a:lnTo>
                  <a:pt x="916859" y="288925"/>
                </a:lnTo>
                <a:close/>
                <a:moveTo>
                  <a:pt x="607752" y="120128"/>
                </a:moveTo>
                <a:lnTo>
                  <a:pt x="595738" y="120581"/>
                </a:lnTo>
                <a:lnTo>
                  <a:pt x="583950" y="121488"/>
                </a:lnTo>
                <a:lnTo>
                  <a:pt x="571936" y="122621"/>
                </a:lnTo>
                <a:lnTo>
                  <a:pt x="559921" y="123755"/>
                </a:lnTo>
                <a:lnTo>
                  <a:pt x="548133" y="125341"/>
                </a:lnTo>
                <a:lnTo>
                  <a:pt x="536119" y="127154"/>
                </a:lnTo>
                <a:lnTo>
                  <a:pt x="524331" y="129421"/>
                </a:lnTo>
                <a:lnTo>
                  <a:pt x="512543" y="131688"/>
                </a:lnTo>
                <a:lnTo>
                  <a:pt x="500755" y="134407"/>
                </a:lnTo>
                <a:lnTo>
                  <a:pt x="489194" y="137581"/>
                </a:lnTo>
                <a:lnTo>
                  <a:pt x="477406" y="140754"/>
                </a:lnTo>
                <a:lnTo>
                  <a:pt x="466072" y="144380"/>
                </a:lnTo>
                <a:lnTo>
                  <a:pt x="454511" y="148234"/>
                </a:lnTo>
                <a:lnTo>
                  <a:pt x="443176" y="152313"/>
                </a:lnTo>
                <a:lnTo>
                  <a:pt x="431615" y="156620"/>
                </a:lnTo>
                <a:lnTo>
                  <a:pt x="420508" y="161380"/>
                </a:lnTo>
                <a:lnTo>
                  <a:pt x="409400" y="166593"/>
                </a:lnTo>
                <a:lnTo>
                  <a:pt x="398519" y="171579"/>
                </a:lnTo>
                <a:lnTo>
                  <a:pt x="387411" y="177246"/>
                </a:lnTo>
                <a:lnTo>
                  <a:pt x="376530" y="183139"/>
                </a:lnTo>
                <a:lnTo>
                  <a:pt x="365876" y="189485"/>
                </a:lnTo>
                <a:lnTo>
                  <a:pt x="355221" y="195831"/>
                </a:lnTo>
                <a:lnTo>
                  <a:pt x="344794" y="202631"/>
                </a:lnTo>
                <a:lnTo>
                  <a:pt x="334593" y="209431"/>
                </a:lnTo>
                <a:lnTo>
                  <a:pt x="324392" y="216684"/>
                </a:lnTo>
                <a:lnTo>
                  <a:pt x="314191" y="224163"/>
                </a:lnTo>
                <a:lnTo>
                  <a:pt x="304443" y="232323"/>
                </a:lnTo>
                <a:lnTo>
                  <a:pt x="294695" y="240483"/>
                </a:lnTo>
                <a:lnTo>
                  <a:pt x="284948" y="248869"/>
                </a:lnTo>
                <a:lnTo>
                  <a:pt x="275654" y="257482"/>
                </a:lnTo>
                <a:lnTo>
                  <a:pt x="266359" y="266548"/>
                </a:lnTo>
                <a:lnTo>
                  <a:pt x="257518" y="275614"/>
                </a:lnTo>
                <a:lnTo>
                  <a:pt x="248678" y="285134"/>
                </a:lnTo>
                <a:lnTo>
                  <a:pt x="240290" y="294654"/>
                </a:lnTo>
                <a:lnTo>
                  <a:pt x="232129" y="304400"/>
                </a:lnTo>
                <a:lnTo>
                  <a:pt x="224195" y="314373"/>
                </a:lnTo>
                <a:lnTo>
                  <a:pt x="216714" y="324346"/>
                </a:lnTo>
                <a:lnTo>
                  <a:pt x="209460" y="334545"/>
                </a:lnTo>
                <a:lnTo>
                  <a:pt x="202433" y="344971"/>
                </a:lnTo>
                <a:lnTo>
                  <a:pt x="195632" y="355397"/>
                </a:lnTo>
                <a:lnTo>
                  <a:pt x="189058" y="366050"/>
                </a:lnTo>
                <a:lnTo>
                  <a:pt x="183164" y="376703"/>
                </a:lnTo>
                <a:lnTo>
                  <a:pt x="177271" y="387583"/>
                </a:lnTo>
                <a:lnTo>
                  <a:pt x="171603" y="398462"/>
                </a:lnTo>
                <a:lnTo>
                  <a:pt x="166390" y="409342"/>
                </a:lnTo>
                <a:lnTo>
                  <a:pt x="161402" y="420448"/>
                </a:lnTo>
                <a:lnTo>
                  <a:pt x="156642" y="431554"/>
                </a:lnTo>
                <a:lnTo>
                  <a:pt x="152108" y="443114"/>
                </a:lnTo>
                <a:lnTo>
                  <a:pt x="148028" y="454673"/>
                </a:lnTo>
                <a:lnTo>
                  <a:pt x="144174" y="466006"/>
                </a:lnTo>
                <a:lnTo>
                  <a:pt x="140774" y="477565"/>
                </a:lnTo>
                <a:lnTo>
                  <a:pt x="137373" y="489125"/>
                </a:lnTo>
                <a:lnTo>
                  <a:pt x="134426" y="500911"/>
                </a:lnTo>
                <a:lnTo>
                  <a:pt x="131706" y="512470"/>
                </a:lnTo>
                <a:lnTo>
                  <a:pt x="129213" y="524256"/>
                </a:lnTo>
                <a:lnTo>
                  <a:pt x="127172" y="536269"/>
                </a:lnTo>
                <a:lnTo>
                  <a:pt x="125359" y="548055"/>
                </a:lnTo>
                <a:lnTo>
                  <a:pt x="123772" y="560068"/>
                </a:lnTo>
                <a:lnTo>
                  <a:pt x="122185" y="571854"/>
                </a:lnTo>
                <a:lnTo>
                  <a:pt x="121278" y="583867"/>
                </a:lnTo>
                <a:lnTo>
                  <a:pt x="120598" y="595880"/>
                </a:lnTo>
                <a:lnTo>
                  <a:pt x="120145" y="607666"/>
                </a:lnTo>
                <a:lnTo>
                  <a:pt x="120145" y="619905"/>
                </a:lnTo>
                <a:lnTo>
                  <a:pt x="120145" y="631918"/>
                </a:lnTo>
                <a:lnTo>
                  <a:pt x="120598" y="643704"/>
                </a:lnTo>
                <a:lnTo>
                  <a:pt x="121278" y="655717"/>
                </a:lnTo>
                <a:lnTo>
                  <a:pt x="122185" y="667503"/>
                </a:lnTo>
                <a:lnTo>
                  <a:pt x="123772" y="679516"/>
                </a:lnTo>
                <a:lnTo>
                  <a:pt x="125359" y="691529"/>
                </a:lnTo>
                <a:lnTo>
                  <a:pt x="127172" y="703315"/>
                </a:lnTo>
                <a:lnTo>
                  <a:pt x="129213" y="715328"/>
                </a:lnTo>
                <a:lnTo>
                  <a:pt x="131706" y="726887"/>
                </a:lnTo>
                <a:lnTo>
                  <a:pt x="134426" y="738673"/>
                </a:lnTo>
                <a:lnTo>
                  <a:pt x="137373" y="750460"/>
                </a:lnTo>
                <a:lnTo>
                  <a:pt x="140774" y="762019"/>
                </a:lnTo>
                <a:lnTo>
                  <a:pt x="144174" y="773579"/>
                </a:lnTo>
                <a:lnTo>
                  <a:pt x="148028" y="784911"/>
                </a:lnTo>
                <a:lnTo>
                  <a:pt x="152108" y="796471"/>
                </a:lnTo>
                <a:lnTo>
                  <a:pt x="156642" y="807804"/>
                </a:lnTo>
                <a:lnTo>
                  <a:pt x="161402" y="819136"/>
                </a:lnTo>
                <a:lnTo>
                  <a:pt x="166390" y="830016"/>
                </a:lnTo>
                <a:lnTo>
                  <a:pt x="171603" y="841122"/>
                </a:lnTo>
                <a:lnTo>
                  <a:pt x="177271" y="852002"/>
                </a:lnTo>
                <a:lnTo>
                  <a:pt x="183164" y="862881"/>
                </a:lnTo>
                <a:lnTo>
                  <a:pt x="189058" y="873534"/>
                </a:lnTo>
                <a:lnTo>
                  <a:pt x="195632" y="884187"/>
                </a:lnTo>
                <a:lnTo>
                  <a:pt x="202433" y="894613"/>
                </a:lnTo>
                <a:lnTo>
                  <a:pt x="209460" y="904813"/>
                </a:lnTo>
                <a:lnTo>
                  <a:pt x="216714" y="915239"/>
                </a:lnTo>
                <a:lnTo>
                  <a:pt x="224195" y="925212"/>
                </a:lnTo>
                <a:lnTo>
                  <a:pt x="232129" y="934958"/>
                </a:lnTo>
                <a:lnTo>
                  <a:pt x="240290" y="944931"/>
                </a:lnTo>
                <a:lnTo>
                  <a:pt x="248678" y="954450"/>
                </a:lnTo>
                <a:lnTo>
                  <a:pt x="257518" y="963743"/>
                </a:lnTo>
                <a:lnTo>
                  <a:pt x="266359" y="973036"/>
                </a:lnTo>
                <a:lnTo>
                  <a:pt x="275654" y="982102"/>
                </a:lnTo>
                <a:lnTo>
                  <a:pt x="284948" y="990715"/>
                </a:lnTo>
                <a:lnTo>
                  <a:pt x="294695" y="999102"/>
                </a:lnTo>
                <a:lnTo>
                  <a:pt x="304443" y="1007261"/>
                </a:lnTo>
                <a:lnTo>
                  <a:pt x="314191" y="1015194"/>
                </a:lnTo>
                <a:lnTo>
                  <a:pt x="324392" y="1022674"/>
                </a:lnTo>
                <a:lnTo>
                  <a:pt x="334593" y="1029927"/>
                </a:lnTo>
                <a:lnTo>
                  <a:pt x="344794" y="1036953"/>
                </a:lnTo>
                <a:lnTo>
                  <a:pt x="355221" y="1043753"/>
                </a:lnTo>
                <a:lnTo>
                  <a:pt x="365876" y="1050099"/>
                </a:lnTo>
                <a:lnTo>
                  <a:pt x="376530" y="1056446"/>
                </a:lnTo>
                <a:lnTo>
                  <a:pt x="387411" y="1062339"/>
                </a:lnTo>
                <a:lnTo>
                  <a:pt x="398292" y="1067779"/>
                </a:lnTo>
                <a:lnTo>
                  <a:pt x="409400" y="1072992"/>
                </a:lnTo>
                <a:lnTo>
                  <a:pt x="420508" y="1078205"/>
                </a:lnTo>
                <a:lnTo>
                  <a:pt x="431615" y="1082738"/>
                </a:lnTo>
                <a:lnTo>
                  <a:pt x="443176" y="1087271"/>
                </a:lnTo>
                <a:lnTo>
                  <a:pt x="454511" y="1091351"/>
                </a:lnTo>
                <a:lnTo>
                  <a:pt x="466072" y="1095204"/>
                </a:lnTo>
                <a:lnTo>
                  <a:pt x="477406" y="1098830"/>
                </a:lnTo>
                <a:lnTo>
                  <a:pt x="489194" y="1102004"/>
                </a:lnTo>
                <a:lnTo>
                  <a:pt x="500755" y="1104950"/>
                </a:lnTo>
                <a:lnTo>
                  <a:pt x="512543" y="1107897"/>
                </a:lnTo>
                <a:lnTo>
                  <a:pt x="524331" y="1110163"/>
                </a:lnTo>
                <a:lnTo>
                  <a:pt x="536119" y="1112203"/>
                </a:lnTo>
                <a:lnTo>
                  <a:pt x="548133" y="1114243"/>
                </a:lnTo>
                <a:lnTo>
                  <a:pt x="559921" y="1115830"/>
                </a:lnTo>
                <a:lnTo>
                  <a:pt x="571936" y="1116963"/>
                </a:lnTo>
                <a:lnTo>
                  <a:pt x="583950" y="1118096"/>
                </a:lnTo>
                <a:lnTo>
                  <a:pt x="595738" y="1118776"/>
                </a:lnTo>
                <a:lnTo>
                  <a:pt x="607752" y="1119230"/>
                </a:lnTo>
                <a:lnTo>
                  <a:pt x="619540" y="1119230"/>
                </a:lnTo>
                <a:lnTo>
                  <a:pt x="631782" y="1119230"/>
                </a:lnTo>
                <a:lnTo>
                  <a:pt x="643796" y="1118776"/>
                </a:lnTo>
                <a:lnTo>
                  <a:pt x="655584" y="1118096"/>
                </a:lnTo>
                <a:lnTo>
                  <a:pt x="667598" y="1116963"/>
                </a:lnTo>
                <a:lnTo>
                  <a:pt x="679613" y="1115830"/>
                </a:lnTo>
                <a:lnTo>
                  <a:pt x="691401" y="1114243"/>
                </a:lnTo>
                <a:lnTo>
                  <a:pt x="703415" y="1112203"/>
                </a:lnTo>
                <a:lnTo>
                  <a:pt x="715203" y="1110163"/>
                </a:lnTo>
                <a:lnTo>
                  <a:pt x="726991" y="1107897"/>
                </a:lnTo>
                <a:lnTo>
                  <a:pt x="738779" y="1104950"/>
                </a:lnTo>
                <a:lnTo>
                  <a:pt x="750340" y="1102004"/>
                </a:lnTo>
                <a:lnTo>
                  <a:pt x="762128" y="1098830"/>
                </a:lnTo>
                <a:lnTo>
                  <a:pt x="773462" y="1095204"/>
                </a:lnTo>
                <a:lnTo>
                  <a:pt x="785023" y="1091351"/>
                </a:lnTo>
                <a:lnTo>
                  <a:pt x="796358" y="1087271"/>
                </a:lnTo>
                <a:lnTo>
                  <a:pt x="807692" y="1082738"/>
                </a:lnTo>
                <a:lnTo>
                  <a:pt x="819026" y="1078205"/>
                </a:lnTo>
                <a:lnTo>
                  <a:pt x="830134" y="1072992"/>
                </a:lnTo>
                <a:lnTo>
                  <a:pt x="841015" y="1067779"/>
                </a:lnTo>
                <a:lnTo>
                  <a:pt x="852123" y="1062339"/>
                </a:lnTo>
                <a:lnTo>
                  <a:pt x="862777" y="1056446"/>
                </a:lnTo>
                <a:lnTo>
                  <a:pt x="873658" y="1050099"/>
                </a:lnTo>
                <a:lnTo>
                  <a:pt x="884086" y="1043753"/>
                </a:lnTo>
                <a:lnTo>
                  <a:pt x="894740" y="1036953"/>
                </a:lnTo>
                <a:lnTo>
                  <a:pt x="904941" y="1029927"/>
                </a:lnTo>
                <a:lnTo>
                  <a:pt x="915142" y="1022674"/>
                </a:lnTo>
                <a:lnTo>
                  <a:pt x="925343" y="1015194"/>
                </a:lnTo>
                <a:lnTo>
                  <a:pt x="935091" y="1007261"/>
                </a:lnTo>
                <a:lnTo>
                  <a:pt x="944839" y="999102"/>
                </a:lnTo>
                <a:lnTo>
                  <a:pt x="954586" y="990715"/>
                </a:lnTo>
                <a:lnTo>
                  <a:pt x="963880" y="982102"/>
                </a:lnTo>
                <a:lnTo>
                  <a:pt x="972948" y="973036"/>
                </a:lnTo>
                <a:lnTo>
                  <a:pt x="982016" y="963743"/>
                </a:lnTo>
                <a:lnTo>
                  <a:pt x="990856" y="954450"/>
                </a:lnTo>
                <a:lnTo>
                  <a:pt x="999244" y="944931"/>
                </a:lnTo>
                <a:lnTo>
                  <a:pt x="1007405" y="934958"/>
                </a:lnTo>
                <a:lnTo>
                  <a:pt x="1015339" y="925212"/>
                </a:lnTo>
                <a:lnTo>
                  <a:pt x="1022820" y="915239"/>
                </a:lnTo>
                <a:lnTo>
                  <a:pt x="1030074" y="904813"/>
                </a:lnTo>
                <a:lnTo>
                  <a:pt x="1037101" y="894613"/>
                </a:lnTo>
                <a:lnTo>
                  <a:pt x="1043902" y="884187"/>
                </a:lnTo>
                <a:lnTo>
                  <a:pt x="1050249" y="873534"/>
                </a:lnTo>
                <a:lnTo>
                  <a:pt x="1056370" y="862881"/>
                </a:lnTo>
                <a:lnTo>
                  <a:pt x="1062263" y="852002"/>
                </a:lnTo>
                <a:lnTo>
                  <a:pt x="1067931" y="841122"/>
                </a:lnTo>
                <a:lnTo>
                  <a:pt x="1073144" y="830016"/>
                </a:lnTo>
                <a:lnTo>
                  <a:pt x="1078132" y="819136"/>
                </a:lnTo>
                <a:lnTo>
                  <a:pt x="1082892" y="807804"/>
                </a:lnTo>
                <a:lnTo>
                  <a:pt x="1087426" y="796471"/>
                </a:lnTo>
                <a:lnTo>
                  <a:pt x="1091280" y="784911"/>
                </a:lnTo>
                <a:lnTo>
                  <a:pt x="1095360" y="773579"/>
                </a:lnTo>
                <a:lnTo>
                  <a:pt x="1098760" y="762019"/>
                </a:lnTo>
                <a:lnTo>
                  <a:pt x="1102161" y="750460"/>
                </a:lnTo>
                <a:lnTo>
                  <a:pt x="1105108" y="738673"/>
                </a:lnTo>
                <a:lnTo>
                  <a:pt x="1107828" y="726887"/>
                </a:lnTo>
                <a:lnTo>
                  <a:pt x="1110321" y="715328"/>
                </a:lnTo>
                <a:lnTo>
                  <a:pt x="1112362" y="703315"/>
                </a:lnTo>
                <a:lnTo>
                  <a:pt x="1114175" y="691529"/>
                </a:lnTo>
                <a:lnTo>
                  <a:pt x="1115762" y="679516"/>
                </a:lnTo>
                <a:lnTo>
                  <a:pt x="1117122" y="667503"/>
                </a:lnTo>
                <a:lnTo>
                  <a:pt x="1118256" y="655717"/>
                </a:lnTo>
                <a:lnTo>
                  <a:pt x="1118936" y="643704"/>
                </a:lnTo>
                <a:lnTo>
                  <a:pt x="1119389" y="631918"/>
                </a:lnTo>
                <a:lnTo>
                  <a:pt x="1119389" y="619905"/>
                </a:lnTo>
                <a:lnTo>
                  <a:pt x="1119389" y="607666"/>
                </a:lnTo>
                <a:lnTo>
                  <a:pt x="1118936" y="595880"/>
                </a:lnTo>
                <a:lnTo>
                  <a:pt x="1118256" y="583867"/>
                </a:lnTo>
                <a:lnTo>
                  <a:pt x="1117122" y="571854"/>
                </a:lnTo>
                <a:lnTo>
                  <a:pt x="1115762" y="560068"/>
                </a:lnTo>
                <a:lnTo>
                  <a:pt x="1114175" y="548055"/>
                </a:lnTo>
                <a:lnTo>
                  <a:pt x="1112362" y="536269"/>
                </a:lnTo>
                <a:lnTo>
                  <a:pt x="1110321" y="524256"/>
                </a:lnTo>
                <a:lnTo>
                  <a:pt x="1107828" y="512470"/>
                </a:lnTo>
                <a:lnTo>
                  <a:pt x="1105108" y="500911"/>
                </a:lnTo>
                <a:lnTo>
                  <a:pt x="1102161" y="489125"/>
                </a:lnTo>
                <a:lnTo>
                  <a:pt x="1098760" y="477565"/>
                </a:lnTo>
                <a:lnTo>
                  <a:pt x="1095360" y="466006"/>
                </a:lnTo>
                <a:lnTo>
                  <a:pt x="1091280" y="454673"/>
                </a:lnTo>
                <a:lnTo>
                  <a:pt x="1087426" y="443114"/>
                </a:lnTo>
                <a:lnTo>
                  <a:pt x="1082892" y="431554"/>
                </a:lnTo>
                <a:lnTo>
                  <a:pt x="1078132" y="420448"/>
                </a:lnTo>
                <a:lnTo>
                  <a:pt x="1073144" y="409342"/>
                </a:lnTo>
                <a:lnTo>
                  <a:pt x="1067931" y="398462"/>
                </a:lnTo>
                <a:lnTo>
                  <a:pt x="1062263" y="387583"/>
                </a:lnTo>
                <a:lnTo>
                  <a:pt x="1056370" y="376703"/>
                </a:lnTo>
                <a:lnTo>
                  <a:pt x="1050249" y="366050"/>
                </a:lnTo>
                <a:lnTo>
                  <a:pt x="1043902" y="355397"/>
                </a:lnTo>
                <a:lnTo>
                  <a:pt x="1037101" y="344971"/>
                </a:lnTo>
                <a:lnTo>
                  <a:pt x="1030074" y="334545"/>
                </a:lnTo>
                <a:lnTo>
                  <a:pt x="1022820" y="324346"/>
                </a:lnTo>
                <a:lnTo>
                  <a:pt x="1015339" y="314373"/>
                </a:lnTo>
                <a:lnTo>
                  <a:pt x="1007405" y="304400"/>
                </a:lnTo>
                <a:lnTo>
                  <a:pt x="999244" y="294654"/>
                </a:lnTo>
                <a:lnTo>
                  <a:pt x="990856" y="285134"/>
                </a:lnTo>
                <a:lnTo>
                  <a:pt x="982016" y="275614"/>
                </a:lnTo>
                <a:lnTo>
                  <a:pt x="972948" y="266548"/>
                </a:lnTo>
                <a:lnTo>
                  <a:pt x="963880" y="257482"/>
                </a:lnTo>
                <a:lnTo>
                  <a:pt x="954586" y="248869"/>
                </a:lnTo>
                <a:lnTo>
                  <a:pt x="944839" y="240483"/>
                </a:lnTo>
                <a:lnTo>
                  <a:pt x="935091" y="232323"/>
                </a:lnTo>
                <a:lnTo>
                  <a:pt x="925343" y="224163"/>
                </a:lnTo>
                <a:lnTo>
                  <a:pt x="915142" y="216684"/>
                </a:lnTo>
                <a:lnTo>
                  <a:pt x="904941" y="209431"/>
                </a:lnTo>
                <a:lnTo>
                  <a:pt x="894740" y="202631"/>
                </a:lnTo>
                <a:lnTo>
                  <a:pt x="884086" y="195831"/>
                </a:lnTo>
                <a:lnTo>
                  <a:pt x="873658" y="189485"/>
                </a:lnTo>
                <a:lnTo>
                  <a:pt x="862777" y="183139"/>
                </a:lnTo>
                <a:lnTo>
                  <a:pt x="852123" y="177246"/>
                </a:lnTo>
                <a:lnTo>
                  <a:pt x="841015" y="171579"/>
                </a:lnTo>
                <a:lnTo>
                  <a:pt x="830134" y="166593"/>
                </a:lnTo>
                <a:lnTo>
                  <a:pt x="819026" y="161380"/>
                </a:lnTo>
                <a:lnTo>
                  <a:pt x="807692" y="156620"/>
                </a:lnTo>
                <a:lnTo>
                  <a:pt x="796358" y="152313"/>
                </a:lnTo>
                <a:lnTo>
                  <a:pt x="785023" y="148234"/>
                </a:lnTo>
                <a:lnTo>
                  <a:pt x="773462" y="144380"/>
                </a:lnTo>
                <a:lnTo>
                  <a:pt x="762128" y="140754"/>
                </a:lnTo>
                <a:lnTo>
                  <a:pt x="750340" y="137581"/>
                </a:lnTo>
                <a:lnTo>
                  <a:pt x="738779" y="134407"/>
                </a:lnTo>
                <a:lnTo>
                  <a:pt x="726991" y="131688"/>
                </a:lnTo>
                <a:lnTo>
                  <a:pt x="715203" y="129421"/>
                </a:lnTo>
                <a:lnTo>
                  <a:pt x="703415" y="127154"/>
                </a:lnTo>
                <a:lnTo>
                  <a:pt x="691401" y="125341"/>
                </a:lnTo>
                <a:lnTo>
                  <a:pt x="679613" y="123755"/>
                </a:lnTo>
                <a:lnTo>
                  <a:pt x="667598" y="122621"/>
                </a:lnTo>
                <a:lnTo>
                  <a:pt x="655584" y="121488"/>
                </a:lnTo>
                <a:lnTo>
                  <a:pt x="643796" y="120581"/>
                </a:lnTo>
                <a:lnTo>
                  <a:pt x="631782" y="120128"/>
                </a:lnTo>
                <a:lnTo>
                  <a:pt x="619540" y="120128"/>
                </a:lnTo>
                <a:lnTo>
                  <a:pt x="607752" y="120128"/>
                </a:lnTo>
                <a:close/>
                <a:moveTo>
                  <a:pt x="619540" y="0"/>
                </a:moveTo>
                <a:lnTo>
                  <a:pt x="634502" y="227"/>
                </a:lnTo>
                <a:lnTo>
                  <a:pt x="649690" y="907"/>
                </a:lnTo>
                <a:lnTo>
                  <a:pt x="664198" y="1587"/>
                </a:lnTo>
                <a:lnTo>
                  <a:pt x="678933" y="3173"/>
                </a:lnTo>
                <a:lnTo>
                  <a:pt x="694121" y="4533"/>
                </a:lnTo>
                <a:lnTo>
                  <a:pt x="708629" y="6573"/>
                </a:lnTo>
                <a:lnTo>
                  <a:pt x="723364" y="8840"/>
                </a:lnTo>
                <a:lnTo>
                  <a:pt x="738098" y="11560"/>
                </a:lnTo>
                <a:lnTo>
                  <a:pt x="752607" y="14506"/>
                </a:lnTo>
                <a:lnTo>
                  <a:pt x="767115" y="17906"/>
                </a:lnTo>
                <a:lnTo>
                  <a:pt x="781623" y="21533"/>
                </a:lnTo>
                <a:lnTo>
                  <a:pt x="796131" y="25839"/>
                </a:lnTo>
                <a:lnTo>
                  <a:pt x="810412" y="30146"/>
                </a:lnTo>
                <a:lnTo>
                  <a:pt x="824694" y="34905"/>
                </a:lnTo>
                <a:lnTo>
                  <a:pt x="838975" y="40118"/>
                </a:lnTo>
                <a:lnTo>
                  <a:pt x="853030" y="45558"/>
                </a:lnTo>
                <a:lnTo>
                  <a:pt x="866858" y="51451"/>
                </a:lnTo>
                <a:lnTo>
                  <a:pt x="880686" y="57571"/>
                </a:lnTo>
                <a:lnTo>
                  <a:pt x="894514" y="64144"/>
                </a:lnTo>
                <a:lnTo>
                  <a:pt x="907888" y="71170"/>
                </a:lnTo>
                <a:lnTo>
                  <a:pt x="921263" y="78423"/>
                </a:lnTo>
                <a:lnTo>
                  <a:pt x="934638" y="85903"/>
                </a:lnTo>
                <a:lnTo>
                  <a:pt x="947786" y="93836"/>
                </a:lnTo>
                <a:lnTo>
                  <a:pt x="960934" y="102222"/>
                </a:lnTo>
                <a:lnTo>
                  <a:pt x="973401" y="110835"/>
                </a:lnTo>
                <a:lnTo>
                  <a:pt x="986096" y="119901"/>
                </a:lnTo>
                <a:lnTo>
                  <a:pt x="998791" y="129421"/>
                </a:lnTo>
                <a:lnTo>
                  <a:pt x="1010805" y="139167"/>
                </a:lnTo>
                <a:lnTo>
                  <a:pt x="1023046" y="149140"/>
                </a:lnTo>
                <a:lnTo>
                  <a:pt x="1034607" y="159793"/>
                </a:lnTo>
                <a:lnTo>
                  <a:pt x="1046395" y="170446"/>
                </a:lnTo>
                <a:lnTo>
                  <a:pt x="1057956" y="181779"/>
                </a:lnTo>
                <a:lnTo>
                  <a:pt x="1067251" y="191072"/>
                </a:lnTo>
                <a:lnTo>
                  <a:pt x="1076318" y="200591"/>
                </a:lnTo>
                <a:lnTo>
                  <a:pt x="1084932" y="210564"/>
                </a:lnTo>
                <a:lnTo>
                  <a:pt x="1093546" y="220310"/>
                </a:lnTo>
                <a:lnTo>
                  <a:pt x="1101934" y="230283"/>
                </a:lnTo>
                <a:lnTo>
                  <a:pt x="1110095" y="240709"/>
                </a:lnTo>
                <a:lnTo>
                  <a:pt x="1117802" y="250909"/>
                </a:lnTo>
                <a:lnTo>
                  <a:pt x="1125510" y="261108"/>
                </a:lnTo>
                <a:lnTo>
                  <a:pt x="1132764" y="271988"/>
                </a:lnTo>
                <a:lnTo>
                  <a:pt x="1139791" y="282414"/>
                </a:lnTo>
                <a:lnTo>
                  <a:pt x="1146592" y="293294"/>
                </a:lnTo>
                <a:lnTo>
                  <a:pt x="1153166" y="304173"/>
                </a:lnTo>
                <a:lnTo>
                  <a:pt x="1159513" y="315279"/>
                </a:lnTo>
                <a:lnTo>
                  <a:pt x="1165634" y="326159"/>
                </a:lnTo>
                <a:lnTo>
                  <a:pt x="1171527" y="337492"/>
                </a:lnTo>
                <a:lnTo>
                  <a:pt x="1177195" y="348598"/>
                </a:lnTo>
                <a:lnTo>
                  <a:pt x="1182408" y="360157"/>
                </a:lnTo>
                <a:lnTo>
                  <a:pt x="1187622" y="371490"/>
                </a:lnTo>
                <a:lnTo>
                  <a:pt x="1192610" y="383050"/>
                </a:lnTo>
                <a:lnTo>
                  <a:pt x="1197143" y="394609"/>
                </a:lnTo>
                <a:lnTo>
                  <a:pt x="1201677" y="406395"/>
                </a:lnTo>
                <a:lnTo>
                  <a:pt x="1205984" y="418181"/>
                </a:lnTo>
                <a:lnTo>
                  <a:pt x="1209611" y="429741"/>
                </a:lnTo>
                <a:lnTo>
                  <a:pt x="1213465" y="441754"/>
                </a:lnTo>
                <a:lnTo>
                  <a:pt x="1216865" y="453540"/>
                </a:lnTo>
                <a:lnTo>
                  <a:pt x="1219812" y="465552"/>
                </a:lnTo>
                <a:lnTo>
                  <a:pt x="1222986" y="477792"/>
                </a:lnTo>
                <a:lnTo>
                  <a:pt x="1225706" y="489578"/>
                </a:lnTo>
                <a:lnTo>
                  <a:pt x="1228200" y="501818"/>
                </a:lnTo>
                <a:lnTo>
                  <a:pt x="1230240" y="514057"/>
                </a:lnTo>
                <a:lnTo>
                  <a:pt x="1232280" y="526070"/>
                </a:lnTo>
                <a:lnTo>
                  <a:pt x="1233867" y="538536"/>
                </a:lnTo>
                <a:lnTo>
                  <a:pt x="1235680" y="550775"/>
                </a:lnTo>
                <a:lnTo>
                  <a:pt x="1236814" y="563015"/>
                </a:lnTo>
                <a:lnTo>
                  <a:pt x="1237720" y="575254"/>
                </a:lnTo>
                <a:lnTo>
                  <a:pt x="1238401" y="587720"/>
                </a:lnTo>
                <a:lnTo>
                  <a:pt x="1239081" y="599733"/>
                </a:lnTo>
                <a:lnTo>
                  <a:pt x="1239307" y="612199"/>
                </a:lnTo>
                <a:lnTo>
                  <a:pt x="1239307" y="624665"/>
                </a:lnTo>
                <a:lnTo>
                  <a:pt x="1239081" y="636678"/>
                </a:lnTo>
                <a:lnTo>
                  <a:pt x="1238627" y="649144"/>
                </a:lnTo>
                <a:lnTo>
                  <a:pt x="1237947" y="661610"/>
                </a:lnTo>
                <a:lnTo>
                  <a:pt x="1237040" y="673623"/>
                </a:lnTo>
                <a:lnTo>
                  <a:pt x="1235907" y="686089"/>
                </a:lnTo>
                <a:lnTo>
                  <a:pt x="1234320" y="698102"/>
                </a:lnTo>
                <a:lnTo>
                  <a:pt x="1232507" y="710341"/>
                </a:lnTo>
                <a:lnTo>
                  <a:pt x="1230693" y="722807"/>
                </a:lnTo>
                <a:lnTo>
                  <a:pt x="1228653" y="734820"/>
                </a:lnTo>
                <a:lnTo>
                  <a:pt x="1226159" y="746833"/>
                </a:lnTo>
                <a:lnTo>
                  <a:pt x="1223439" y="759073"/>
                </a:lnTo>
                <a:lnTo>
                  <a:pt x="1220719" y="771085"/>
                </a:lnTo>
                <a:lnTo>
                  <a:pt x="1217545" y="783098"/>
                </a:lnTo>
                <a:lnTo>
                  <a:pt x="1214145" y="795111"/>
                </a:lnTo>
                <a:lnTo>
                  <a:pt x="1210518" y="806897"/>
                </a:lnTo>
                <a:lnTo>
                  <a:pt x="1206664" y="818683"/>
                </a:lnTo>
                <a:lnTo>
                  <a:pt x="1202357" y="830469"/>
                </a:lnTo>
                <a:lnTo>
                  <a:pt x="1198277" y="842255"/>
                </a:lnTo>
                <a:lnTo>
                  <a:pt x="1193516" y="853588"/>
                </a:lnTo>
                <a:lnTo>
                  <a:pt x="1188529" y="865374"/>
                </a:lnTo>
                <a:lnTo>
                  <a:pt x="1183769" y="876934"/>
                </a:lnTo>
                <a:lnTo>
                  <a:pt x="1178328" y="888267"/>
                </a:lnTo>
                <a:lnTo>
                  <a:pt x="1172661" y="899599"/>
                </a:lnTo>
                <a:lnTo>
                  <a:pt x="1166767" y="910706"/>
                </a:lnTo>
                <a:lnTo>
                  <a:pt x="1160646" y="921812"/>
                </a:lnTo>
                <a:lnTo>
                  <a:pt x="1534229" y="1295115"/>
                </a:lnTo>
                <a:lnTo>
                  <a:pt x="1540350" y="1301461"/>
                </a:lnTo>
                <a:lnTo>
                  <a:pt x="1545790" y="1308034"/>
                </a:lnTo>
                <a:lnTo>
                  <a:pt x="1551231" y="1314607"/>
                </a:lnTo>
                <a:lnTo>
                  <a:pt x="1556445" y="1321407"/>
                </a:lnTo>
                <a:lnTo>
                  <a:pt x="1560752" y="1328433"/>
                </a:lnTo>
                <a:lnTo>
                  <a:pt x="1565286" y="1335460"/>
                </a:lnTo>
                <a:lnTo>
                  <a:pt x="1569366" y="1342713"/>
                </a:lnTo>
                <a:lnTo>
                  <a:pt x="1572766" y="1349966"/>
                </a:lnTo>
                <a:lnTo>
                  <a:pt x="1576167" y="1357219"/>
                </a:lnTo>
                <a:lnTo>
                  <a:pt x="1578887" y="1364698"/>
                </a:lnTo>
                <a:lnTo>
                  <a:pt x="1581381" y="1372178"/>
                </a:lnTo>
                <a:lnTo>
                  <a:pt x="1583648" y="1379658"/>
                </a:lnTo>
                <a:lnTo>
                  <a:pt x="1585461" y="1387137"/>
                </a:lnTo>
                <a:lnTo>
                  <a:pt x="1586821" y="1394617"/>
                </a:lnTo>
                <a:lnTo>
                  <a:pt x="1587955" y="1402323"/>
                </a:lnTo>
                <a:lnTo>
                  <a:pt x="1588635" y="1409803"/>
                </a:lnTo>
                <a:lnTo>
                  <a:pt x="1589088" y="1417283"/>
                </a:lnTo>
                <a:lnTo>
                  <a:pt x="1589088" y="1424762"/>
                </a:lnTo>
                <a:lnTo>
                  <a:pt x="1588861" y="1432242"/>
                </a:lnTo>
                <a:lnTo>
                  <a:pt x="1588181" y="1439495"/>
                </a:lnTo>
                <a:lnTo>
                  <a:pt x="1587274" y="1446748"/>
                </a:lnTo>
                <a:lnTo>
                  <a:pt x="1585914" y="1454001"/>
                </a:lnTo>
                <a:lnTo>
                  <a:pt x="1584101" y="1461027"/>
                </a:lnTo>
                <a:lnTo>
                  <a:pt x="1581834" y="1467827"/>
                </a:lnTo>
                <a:lnTo>
                  <a:pt x="1579340" y="1474627"/>
                </a:lnTo>
                <a:lnTo>
                  <a:pt x="1576620" y="1481200"/>
                </a:lnTo>
                <a:lnTo>
                  <a:pt x="1573220" y="1487773"/>
                </a:lnTo>
                <a:lnTo>
                  <a:pt x="1569593" y="1494119"/>
                </a:lnTo>
                <a:lnTo>
                  <a:pt x="1565512" y="1500239"/>
                </a:lnTo>
                <a:lnTo>
                  <a:pt x="1561432" y="1506132"/>
                </a:lnTo>
                <a:lnTo>
                  <a:pt x="1556445" y="1511572"/>
                </a:lnTo>
                <a:lnTo>
                  <a:pt x="1551231" y="1517011"/>
                </a:lnTo>
                <a:lnTo>
                  <a:pt x="1517228" y="1551237"/>
                </a:lnTo>
                <a:lnTo>
                  <a:pt x="1511787" y="1556223"/>
                </a:lnTo>
                <a:lnTo>
                  <a:pt x="1506120" y="1561209"/>
                </a:lnTo>
                <a:lnTo>
                  <a:pt x="1500226" y="1565516"/>
                </a:lnTo>
                <a:lnTo>
                  <a:pt x="1494106" y="1569369"/>
                </a:lnTo>
                <a:lnTo>
                  <a:pt x="1487985" y="1573222"/>
                </a:lnTo>
                <a:lnTo>
                  <a:pt x="1481411" y="1576395"/>
                </a:lnTo>
                <a:lnTo>
                  <a:pt x="1474837" y="1579342"/>
                </a:lnTo>
                <a:lnTo>
                  <a:pt x="1468036" y="1581835"/>
                </a:lnTo>
                <a:lnTo>
                  <a:pt x="1461009" y="1583875"/>
                </a:lnTo>
                <a:lnTo>
                  <a:pt x="1453982" y="1585688"/>
                </a:lnTo>
                <a:lnTo>
                  <a:pt x="1446728" y="1587275"/>
                </a:lnTo>
                <a:lnTo>
                  <a:pt x="1439474" y="1588182"/>
                </a:lnTo>
                <a:lnTo>
                  <a:pt x="1432219" y="1588862"/>
                </a:lnTo>
                <a:lnTo>
                  <a:pt x="1424739" y="1589088"/>
                </a:lnTo>
                <a:lnTo>
                  <a:pt x="1417258" y="1589088"/>
                </a:lnTo>
                <a:lnTo>
                  <a:pt x="1409777" y="1588862"/>
                </a:lnTo>
                <a:lnTo>
                  <a:pt x="1402296" y="1587955"/>
                </a:lnTo>
                <a:lnTo>
                  <a:pt x="1394589" y="1587048"/>
                </a:lnTo>
                <a:lnTo>
                  <a:pt x="1387108" y="1585235"/>
                </a:lnTo>
                <a:lnTo>
                  <a:pt x="1379628" y="1583422"/>
                </a:lnTo>
                <a:lnTo>
                  <a:pt x="1372147" y="1581382"/>
                </a:lnTo>
                <a:lnTo>
                  <a:pt x="1364666" y="1578662"/>
                </a:lnTo>
                <a:lnTo>
                  <a:pt x="1357186" y="1575942"/>
                </a:lnTo>
                <a:lnTo>
                  <a:pt x="1349931" y="1572769"/>
                </a:lnTo>
                <a:lnTo>
                  <a:pt x="1342677" y="1569142"/>
                </a:lnTo>
                <a:lnTo>
                  <a:pt x="1335423" y="1565289"/>
                </a:lnTo>
                <a:lnTo>
                  <a:pt x="1328396" y="1560756"/>
                </a:lnTo>
                <a:lnTo>
                  <a:pt x="1321369" y="1556223"/>
                </a:lnTo>
                <a:lnTo>
                  <a:pt x="1314568" y="1551237"/>
                </a:lnTo>
                <a:lnTo>
                  <a:pt x="1307994" y="1545797"/>
                </a:lnTo>
                <a:lnTo>
                  <a:pt x="1301420" y="1540130"/>
                </a:lnTo>
                <a:lnTo>
                  <a:pt x="1295299" y="1534011"/>
                </a:lnTo>
                <a:lnTo>
                  <a:pt x="921716" y="1160708"/>
                </a:lnTo>
                <a:lnTo>
                  <a:pt x="910835" y="1166827"/>
                </a:lnTo>
                <a:lnTo>
                  <a:pt x="899501" y="1172720"/>
                </a:lnTo>
                <a:lnTo>
                  <a:pt x="888166" y="1178160"/>
                </a:lnTo>
                <a:lnTo>
                  <a:pt x="876832" y="1183600"/>
                </a:lnTo>
                <a:lnTo>
                  <a:pt x="865498" y="1188586"/>
                </a:lnTo>
                <a:lnTo>
                  <a:pt x="853710" y="1193346"/>
                </a:lnTo>
                <a:lnTo>
                  <a:pt x="842375" y="1198106"/>
                </a:lnTo>
                <a:lnTo>
                  <a:pt x="830588" y="1202412"/>
                </a:lnTo>
                <a:lnTo>
                  <a:pt x="818573" y="1206492"/>
                </a:lnTo>
                <a:lnTo>
                  <a:pt x="807012" y="1210572"/>
                </a:lnTo>
                <a:lnTo>
                  <a:pt x="794997" y="1213972"/>
                </a:lnTo>
                <a:lnTo>
                  <a:pt x="783210" y="1217598"/>
                </a:lnTo>
                <a:lnTo>
                  <a:pt x="771195" y="1220545"/>
                </a:lnTo>
                <a:lnTo>
                  <a:pt x="758954" y="1223265"/>
                </a:lnTo>
                <a:lnTo>
                  <a:pt x="746939" y="1226211"/>
                </a:lnTo>
                <a:lnTo>
                  <a:pt x="734698" y="1228478"/>
                </a:lnTo>
                <a:lnTo>
                  <a:pt x="722457" y="1230518"/>
                </a:lnTo>
                <a:lnTo>
                  <a:pt x="710442" y="1232784"/>
                </a:lnTo>
                <a:lnTo>
                  <a:pt x="698201" y="1234371"/>
                </a:lnTo>
                <a:lnTo>
                  <a:pt x="685960" y="1235731"/>
                </a:lnTo>
                <a:lnTo>
                  <a:pt x="673719" y="1236864"/>
                </a:lnTo>
                <a:lnTo>
                  <a:pt x="661478" y="1237771"/>
                </a:lnTo>
                <a:lnTo>
                  <a:pt x="649010" y="1238451"/>
                </a:lnTo>
                <a:lnTo>
                  <a:pt x="636769" y="1239131"/>
                </a:lnTo>
                <a:lnTo>
                  <a:pt x="624527" y="1239357"/>
                </a:lnTo>
                <a:lnTo>
                  <a:pt x="612060" y="1239357"/>
                </a:lnTo>
                <a:lnTo>
                  <a:pt x="599818" y="1239131"/>
                </a:lnTo>
                <a:lnTo>
                  <a:pt x="587577" y="1238451"/>
                </a:lnTo>
                <a:lnTo>
                  <a:pt x="575109" y="1237544"/>
                </a:lnTo>
                <a:lnTo>
                  <a:pt x="562868" y="1236638"/>
                </a:lnTo>
                <a:lnTo>
                  <a:pt x="550627" y="1235504"/>
                </a:lnTo>
                <a:lnTo>
                  <a:pt x="538612" y="1233918"/>
                </a:lnTo>
                <a:lnTo>
                  <a:pt x="526145" y="1232331"/>
                </a:lnTo>
                <a:lnTo>
                  <a:pt x="513903" y="1230291"/>
                </a:lnTo>
                <a:lnTo>
                  <a:pt x="501889" y="1228025"/>
                </a:lnTo>
                <a:lnTo>
                  <a:pt x="489648" y="1225758"/>
                </a:lnTo>
                <a:lnTo>
                  <a:pt x="477633" y="1222811"/>
                </a:lnTo>
                <a:lnTo>
                  <a:pt x="465619" y="1219865"/>
                </a:lnTo>
                <a:lnTo>
                  <a:pt x="453604" y="1216918"/>
                </a:lnTo>
                <a:lnTo>
                  <a:pt x="441590" y="1213292"/>
                </a:lnTo>
                <a:lnTo>
                  <a:pt x="429802" y="1209665"/>
                </a:lnTo>
                <a:lnTo>
                  <a:pt x="418014" y="1205812"/>
                </a:lnTo>
                <a:lnTo>
                  <a:pt x="406453" y="1201506"/>
                </a:lnTo>
                <a:lnTo>
                  <a:pt x="394665" y="1197199"/>
                </a:lnTo>
                <a:lnTo>
                  <a:pt x="383104" y="1192440"/>
                </a:lnTo>
                <a:lnTo>
                  <a:pt x="371543" y="1187680"/>
                </a:lnTo>
                <a:lnTo>
                  <a:pt x="359982" y="1182467"/>
                </a:lnTo>
                <a:lnTo>
                  <a:pt x="348647" y="1177027"/>
                </a:lnTo>
                <a:lnTo>
                  <a:pt x="337313" y="1171360"/>
                </a:lnTo>
                <a:lnTo>
                  <a:pt x="326205" y="1165694"/>
                </a:lnTo>
                <a:lnTo>
                  <a:pt x="315097" y="1159574"/>
                </a:lnTo>
                <a:lnTo>
                  <a:pt x="304216" y="1153228"/>
                </a:lnTo>
                <a:lnTo>
                  <a:pt x="293109" y="1146655"/>
                </a:lnTo>
                <a:lnTo>
                  <a:pt x="282454" y="1139629"/>
                </a:lnTo>
                <a:lnTo>
                  <a:pt x="272026" y="1132602"/>
                </a:lnTo>
                <a:lnTo>
                  <a:pt x="261145" y="1125349"/>
                </a:lnTo>
                <a:lnTo>
                  <a:pt x="250944" y="1117643"/>
                </a:lnTo>
                <a:lnTo>
                  <a:pt x="240517" y="1109937"/>
                </a:lnTo>
                <a:lnTo>
                  <a:pt x="230316" y="1101777"/>
                </a:lnTo>
                <a:lnTo>
                  <a:pt x="220341" y="1093617"/>
                </a:lnTo>
                <a:lnTo>
                  <a:pt x="210367" y="1085004"/>
                </a:lnTo>
                <a:lnTo>
                  <a:pt x="200620" y="1076391"/>
                </a:lnTo>
                <a:lnTo>
                  <a:pt x="191099" y="1067099"/>
                </a:lnTo>
                <a:lnTo>
                  <a:pt x="181578" y="1057806"/>
                </a:lnTo>
                <a:lnTo>
                  <a:pt x="170470" y="1046473"/>
                </a:lnTo>
                <a:lnTo>
                  <a:pt x="159589" y="1034913"/>
                </a:lnTo>
                <a:lnTo>
                  <a:pt x="149161" y="1022901"/>
                </a:lnTo>
                <a:lnTo>
                  <a:pt x="139187" y="1010888"/>
                </a:lnTo>
                <a:lnTo>
                  <a:pt x="129213" y="998648"/>
                </a:lnTo>
                <a:lnTo>
                  <a:pt x="119918" y="985956"/>
                </a:lnTo>
                <a:lnTo>
                  <a:pt x="110851" y="973489"/>
                </a:lnTo>
                <a:lnTo>
                  <a:pt x="102237" y="960797"/>
                </a:lnTo>
                <a:lnTo>
                  <a:pt x="93849" y="947651"/>
                </a:lnTo>
                <a:lnTo>
                  <a:pt x="85688" y="934505"/>
                </a:lnTo>
                <a:lnTo>
                  <a:pt x="78208" y="921358"/>
                </a:lnTo>
                <a:lnTo>
                  <a:pt x="70954" y="907986"/>
                </a:lnTo>
                <a:lnTo>
                  <a:pt x="64153" y="894386"/>
                </a:lnTo>
                <a:lnTo>
                  <a:pt x="57579" y="880560"/>
                </a:lnTo>
                <a:lnTo>
                  <a:pt x="51232" y="866734"/>
                </a:lnTo>
                <a:lnTo>
                  <a:pt x="45338" y="852908"/>
                </a:lnTo>
                <a:lnTo>
                  <a:pt x="39897" y="838856"/>
                </a:lnTo>
                <a:lnTo>
                  <a:pt x="34910" y="824803"/>
                </a:lnTo>
                <a:lnTo>
                  <a:pt x="30150" y="810524"/>
                </a:lnTo>
                <a:lnTo>
                  <a:pt x="25616" y="796244"/>
                </a:lnTo>
                <a:lnTo>
                  <a:pt x="21535" y="781738"/>
                </a:lnTo>
                <a:lnTo>
                  <a:pt x="17682" y="767232"/>
                </a:lnTo>
                <a:lnTo>
                  <a:pt x="14508" y="752726"/>
                </a:lnTo>
                <a:lnTo>
                  <a:pt x="11334" y="738220"/>
                </a:lnTo>
                <a:lnTo>
                  <a:pt x="8841" y="723487"/>
                </a:lnTo>
                <a:lnTo>
                  <a:pt x="6574" y="708755"/>
                </a:lnTo>
                <a:lnTo>
                  <a:pt x="4307" y="694022"/>
                </a:lnTo>
                <a:lnTo>
                  <a:pt x="2947" y="679289"/>
                </a:lnTo>
                <a:lnTo>
                  <a:pt x="1587" y="664330"/>
                </a:lnTo>
                <a:lnTo>
                  <a:pt x="680" y="649597"/>
                </a:lnTo>
                <a:lnTo>
                  <a:pt x="227" y="634638"/>
                </a:lnTo>
                <a:lnTo>
                  <a:pt x="0" y="619905"/>
                </a:lnTo>
                <a:lnTo>
                  <a:pt x="227" y="604946"/>
                </a:lnTo>
                <a:lnTo>
                  <a:pt x="680" y="589987"/>
                </a:lnTo>
                <a:lnTo>
                  <a:pt x="1587" y="575254"/>
                </a:lnTo>
                <a:lnTo>
                  <a:pt x="2947" y="560295"/>
                </a:lnTo>
                <a:lnTo>
                  <a:pt x="4307" y="545562"/>
                </a:lnTo>
                <a:lnTo>
                  <a:pt x="6574" y="530830"/>
                </a:lnTo>
                <a:lnTo>
                  <a:pt x="8841" y="516097"/>
                </a:lnTo>
                <a:lnTo>
                  <a:pt x="11334" y="501364"/>
                </a:lnTo>
                <a:lnTo>
                  <a:pt x="14508" y="486858"/>
                </a:lnTo>
                <a:lnTo>
                  <a:pt x="17682" y="472352"/>
                </a:lnTo>
                <a:lnTo>
                  <a:pt x="21535" y="457846"/>
                </a:lnTo>
                <a:lnTo>
                  <a:pt x="25616" y="443340"/>
                </a:lnTo>
                <a:lnTo>
                  <a:pt x="30150" y="429061"/>
                </a:lnTo>
                <a:lnTo>
                  <a:pt x="34910" y="414781"/>
                </a:lnTo>
                <a:lnTo>
                  <a:pt x="39897" y="400502"/>
                </a:lnTo>
                <a:lnTo>
                  <a:pt x="45338" y="386449"/>
                </a:lnTo>
                <a:lnTo>
                  <a:pt x="51232" y="372850"/>
                </a:lnTo>
                <a:lnTo>
                  <a:pt x="57579" y="359024"/>
                </a:lnTo>
                <a:lnTo>
                  <a:pt x="64153" y="345198"/>
                </a:lnTo>
                <a:lnTo>
                  <a:pt x="70954" y="331599"/>
                </a:lnTo>
                <a:lnTo>
                  <a:pt x="78208" y="318226"/>
                </a:lnTo>
                <a:lnTo>
                  <a:pt x="85688" y="304853"/>
                </a:lnTo>
                <a:lnTo>
                  <a:pt x="93849" y="291934"/>
                </a:lnTo>
                <a:lnTo>
                  <a:pt x="102237" y="278788"/>
                </a:lnTo>
                <a:lnTo>
                  <a:pt x="110851" y="266095"/>
                </a:lnTo>
                <a:lnTo>
                  <a:pt x="119918" y="253402"/>
                </a:lnTo>
                <a:lnTo>
                  <a:pt x="129213" y="240936"/>
                </a:lnTo>
                <a:lnTo>
                  <a:pt x="139187" y="228697"/>
                </a:lnTo>
                <a:lnTo>
                  <a:pt x="149161" y="216457"/>
                </a:lnTo>
                <a:lnTo>
                  <a:pt x="159589" y="204671"/>
                </a:lnTo>
                <a:lnTo>
                  <a:pt x="170470" y="193111"/>
                </a:lnTo>
                <a:lnTo>
                  <a:pt x="181578" y="181779"/>
                </a:lnTo>
                <a:lnTo>
                  <a:pt x="193139" y="170446"/>
                </a:lnTo>
                <a:lnTo>
                  <a:pt x="204473" y="159793"/>
                </a:lnTo>
                <a:lnTo>
                  <a:pt x="216488" y="149140"/>
                </a:lnTo>
                <a:lnTo>
                  <a:pt x="228729" y="139167"/>
                </a:lnTo>
                <a:lnTo>
                  <a:pt x="240743" y="129421"/>
                </a:lnTo>
                <a:lnTo>
                  <a:pt x="253438" y="119901"/>
                </a:lnTo>
                <a:lnTo>
                  <a:pt x="266133" y="110835"/>
                </a:lnTo>
                <a:lnTo>
                  <a:pt x="278600" y="102222"/>
                </a:lnTo>
                <a:lnTo>
                  <a:pt x="291748" y="93836"/>
                </a:lnTo>
                <a:lnTo>
                  <a:pt x="304896" y="85903"/>
                </a:lnTo>
                <a:lnTo>
                  <a:pt x="318271" y="78423"/>
                </a:lnTo>
                <a:lnTo>
                  <a:pt x="331646" y="71170"/>
                </a:lnTo>
                <a:lnTo>
                  <a:pt x="345020" y="64144"/>
                </a:lnTo>
                <a:lnTo>
                  <a:pt x="358848" y="57571"/>
                </a:lnTo>
                <a:lnTo>
                  <a:pt x="372676" y="51451"/>
                </a:lnTo>
                <a:lnTo>
                  <a:pt x="386504" y="45558"/>
                </a:lnTo>
                <a:lnTo>
                  <a:pt x="400559" y="40118"/>
                </a:lnTo>
                <a:lnTo>
                  <a:pt x="414840" y="34905"/>
                </a:lnTo>
                <a:lnTo>
                  <a:pt x="429122" y="30146"/>
                </a:lnTo>
                <a:lnTo>
                  <a:pt x="443403" y="25839"/>
                </a:lnTo>
                <a:lnTo>
                  <a:pt x="457911" y="21533"/>
                </a:lnTo>
                <a:lnTo>
                  <a:pt x="472419" y="17906"/>
                </a:lnTo>
                <a:lnTo>
                  <a:pt x="486927" y="14506"/>
                </a:lnTo>
                <a:lnTo>
                  <a:pt x="501435" y="11560"/>
                </a:lnTo>
                <a:lnTo>
                  <a:pt x="515944" y="8840"/>
                </a:lnTo>
                <a:lnTo>
                  <a:pt x="530678" y="6573"/>
                </a:lnTo>
                <a:lnTo>
                  <a:pt x="545413" y="4533"/>
                </a:lnTo>
                <a:lnTo>
                  <a:pt x="560148" y="3173"/>
                </a:lnTo>
                <a:lnTo>
                  <a:pt x="575109" y="1587"/>
                </a:lnTo>
                <a:lnTo>
                  <a:pt x="589844" y="907"/>
                </a:lnTo>
                <a:lnTo>
                  <a:pt x="604806" y="227"/>
                </a:lnTo>
                <a:lnTo>
                  <a:pt x="619540" y="0"/>
                </a:lnTo>
                <a:close/>
              </a:path>
            </a:pathLst>
          </a:custGeom>
          <a:solidFill>
            <a:schemeClr val="bg1"/>
          </a:solidFill>
          <a:ln>
            <a:noFill/>
          </a:ln>
        </p:spPr>
        <p:txBody>
          <a:bodyPr wrap="square" anchor="ctr">
            <a:normAutofit/>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pPr algn="ctr"/>
            <a:endParaRPr lang="zh-CN" altLang="en-US">
              <a:solidFill>
                <a:schemeClr val="tx1"/>
              </a:solidFill>
              <a:latin typeface="Arial" panose="020B0604020202020204" pitchFamily="34" charset="0"/>
              <a:ea typeface="微软雅黑" panose="020B0503020204020204" charset="-122"/>
              <a:sym typeface="Arial" panose="020B0604020202020204" pitchFamily="34" charset="0"/>
            </a:endParaRPr>
          </a:p>
        </p:txBody>
      </p:sp>
      <p:sp>
        <p:nvSpPr>
          <p:cNvPr id="17" name="椭圆 16"/>
          <p:cNvSpPr/>
          <p:nvPr>
            <p:custDataLst>
              <p:tags r:id="rId7"/>
            </p:custDataLst>
          </p:nvPr>
        </p:nvSpPr>
        <p:spPr>
          <a:xfrm>
            <a:off x="3209290" y="3717925"/>
            <a:ext cx="230505" cy="257810"/>
          </a:xfrm>
          <a:prstGeom prst="ellipse">
            <a:avLst/>
          </a:prstGeom>
          <a:no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fontScale="40000" lnSpcReduction="20000"/>
          </a:bodyPr>
          <a:lstStyle/>
          <a:p>
            <a:pPr algn="ctr"/>
            <a:endParaRPr lang="zh-CN" altLang="en-US" sz="1800">
              <a:solidFill>
                <a:schemeClr val="tx1"/>
              </a:solidFill>
              <a:latin typeface="Arial" panose="020B0604020202020204" pitchFamily="34" charset="0"/>
              <a:ea typeface="微软雅黑" panose="020B0503020204020204" charset="-122"/>
              <a:sym typeface="Arial" panose="020B0604020202020204" pitchFamily="34" charset="0"/>
            </a:endParaRPr>
          </a:p>
        </p:txBody>
      </p:sp>
      <p:grpSp>
        <p:nvGrpSpPr>
          <p:cNvPr id="18" name="组合 17"/>
          <p:cNvGrpSpPr/>
          <p:nvPr/>
        </p:nvGrpSpPr>
        <p:grpSpPr>
          <a:xfrm>
            <a:off x="4726940" y="1726565"/>
            <a:ext cx="7075805" cy="561340"/>
            <a:chOff x="9026" y="2719"/>
            <a:chExt cx="11143" cy="884"/>
          </a:xfrm>
        </p:grpSpPr>
        <p:sp>
          <p:nvSpPr>
            <p:cNvPr id="19" name="文本框 18"/>
            <p:cNvSpPr txBox="1"/>
            <p:nvPr>
              <p:custDataLst>
                <p:tags r:id="rId23"/>
              </p:custDataLst>
            </p:nvPr>
          </p:nvSpPr>
          <p:spPr>
            <a:xfrm>
              <a:off x="10105" y="2719"/>
              <a:ext cx="10064"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企业目前的人力资源总供给量不能满足企业或各个岗位的总任务目标(即计划总业务量或计划总产量),需要补充。</a:t>
              </a:r>
            </a:p>
          </p:txBody>
        </p:sp>
        <p:grpSp>
          <p:nvGrpSpPr>
            <p:cNvPr id="20" name="组合 19"/>
            <p:cNvGrpSpPr/>
            <p:nvPr/>
          </p:nvGrpSpPr>
          <p:grpSpPr>
            <a:xfrm>
              <a:off x="9026" y="2751"/>
              <a:ext cx="826" cy="852"/>
              <a:chOff x="9026" y="2751"/>
              <a:chExt cx="826" cy="852"/>
            </a:xfrm>
          </p:grpSpPr>
          <p:grpSp>
            <p:nvGrpSpPr>
              <p:cNvPr id="21" name="组合 20"/>
              <p:cNvGrpSpPr/>
              <p:nvPr/>
            </p:nvGrpSpPr>
            <p:grpSpPr>
              <a:xfrm>
                <a:off x="9026" y="2751"/>
                <a:ext cx="826" cy="853"/>
                <a:chOff x="9192" y="4472"/>
                <a:chExt cx="826" cy="853"/>
              </a:xfrm>
            </p:grpSpPr>
            <p:sp>
              <p:nvSpPr>
                <p:cNvPr id="22" name="半闭框 21"/>
                <p:cNvSpPr/>
                <p:nvPr>
                  <p:custDataLst>
                    <p:tags r:id="rId24"/>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23" name="半闭框 22"/>
                <p:cNvSpPr/>
                <p:nvPr>
                  <p:custDataLst>
                    <p:tags r:id="rId25"/>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24" name="文本框 23"/>
              <p:cNvSpPr txBox="1"/>
              <p:nvPr/>
            </p:nvSpPr>
            <p:spPr>
              <a:xfrm>
                <a:off x="9220" y="2834"/>
                <a:ext cx="576" cy="628"/>
              </a:xfrm>
              <a:prstGeom prst="rect">
                <a:avLst/>
              </a:prstGeom>
              <a:noFill/>
            </p:spPr>
            <p:txBody>
              <a:bodyPr wrap="square" rtlCol="0">
                <a:spAutoFit/>
              </a:bodyPr>
              <a:lstStyle/>
              <a:p>
                <a:r>
                  <a:rPr lang="en-US" altLang="zh-CN" sz="2000" b="1" dirty="0">
                    <a:latin typeface="微软雅黑" panose="020B0503020204020204" charset="-122"/>
                    <a:ea typeface="微软雅黑" panose="020B0503020204020204" charset="-122"/>
                    <a:cs typeface="Arial Bold" panose="020B0604020202090204" charset="0"/>
                  </a:rPr>
                  <a:t>1</a:t>
                </a:r>
              </a:p>
            </p:txBody>
          </p:sp>
        </p:grpSp>
      </p:grpSp>
      <p:grpSp>
        <p:nvGrpSpPr>
          <p:cNvPr id="25" name="组合 24"/>
          <p:cNvGrpSpPr/>
          <p:nvPr/>
        </p:nvGrpSpPr>
        <p:grpSpPr>
          <a:xfrm>
            <a:off x="4726940" y="2398395"/>
            <a:ext cx="7076440" cy="561975"/>
            <a:chOff x="9026" y="2719"/>
            <a:chExt cx="11144" cy="885"/>
          </a:xfrm>
        </p:grpSpPr>
        <p:sp>
          <p:nvSpPr>
            <p:cNvPr id="26" name="文本框 25"/>
            <p:cNvSpPr txBox="1"/>
            <p:nvPr>
              <p:custDataLst>
                <p:tags r:id="rId20"/>
              </p:custDataLst>
            </p:nvPr>
          </p:nvSpPr>
          <p:spPr>
            <a:xfrm>
              <a:off x="10105" y="2719"/>
              <a:ext cx="10065" cy="855"/>
            </a:xfrm>
            <a:prstGeom prst="rect">
              <a:avLst/>
            </a:prstGeom>
            <a:noFill/>
          </p:spPr>
          <p:txBody>
            <a:bodyPr wrap="square" rtlCol="0" anchor="ctr"/>
            <a:lstStyle/>
            <a:p>
              <a:r>
                <a:rPr lang="zh-CN" altLang="zh-CN" sz="1600" dirty="0">
                  <a:latin typeface="微软雅黑" panose="020B0503020204020204" charset="-122"/>
                  <a:ea typeface="微软雅黑" panose="020B0503020204020204" charset="-122"/>
                  <a:cs typeface="微软雅黑" panose="020B0503020204020204" charset="-122"/>
                </a:rPr>
                <a:t>企业或各个岗位正常替补流动引起了职位空缺,需要补充。</a:t>
              </a:r>
            </a:p>
          </p:txBody>
        </p:sp>
        <p:grpSp>
          <p:nvGrpSpPr>
            <p:cNvPr id="27" name="组合 26"/>
            <p:cNvGrpSpPr/>
            <p:nvPr/>
          </p:nvGrpSpPr>
          <p:grpSpPr>
            <a:xfrm>
              <a:off x="9026" y="2751"/>
              <a:ext cx="826" cy="853"/>
              <a:chOff x="9026" y="2751"/>
              <a:chExt cx="826" cy="853"/>
            </a:xfrm>
          </p:grpSpPr>
          <p:grpSp>
            <p:nvGrpSpPr>
              <p:cNvPr id="28" name="组合 27"/>
              <p:cNvGrpSpPr/>
              <p:nvPr/>
            </p:nvGrpSpPr>
            <p:grpSpPr>
              <a:xfrm>
                <a:off x="9026" y="2751"/>
                <a:ext cx="826" cy="853"/>
                <a:chOff x="9192" y="4472"/>
                <a:chExt cx="826" cy="853"/>
              </a:xfrm>
            </p:grpSpPr>
            <p:sp>
              <p:nvSpPr>
                <p:cNvPr id="29" name="半闭框 28"/>
                <p:cNvSpPr/>
                <p:nvPr>
                  <p:custDataLst>
                    <p:tags r:id="rId21"/>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30" name="半闭框 29"/>
                <p:cNvSpPr/>
                <p:nvPr>
                  <p:custDataLst>
                    <p:tags r:id="rId22"/>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36" name="文本框 35"/>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2</a:t>
                </a:r>
              </a:p>
            </p:txBody>
          </p:sp>
        </p:grpSp>
      </p:grpSp>
      <p:grpSp>
        <p:nvGrpSpPr>
          <p:cNvPr id="37" name="组合 36"/>
          <p:cNvGrpSpPr/>
          <p:nvPr/>
        </p:nvGrpSpPr>
        <p:grpSpPr>
          <a:xfrm>
            <a:off x="4716780" y="3090545"/>
            <a:ext cx="7047865" cy="561975"/>
            <a:chOff x="9026" y="2719"/>
            <a:chExt cx="11099" cy="885"/>
          </a:xfrm>
        </p:grpSpPr>
        <p:sp>
          <p:nvSpPr>
            <p:cNvPr id="38" name="文本框 37"/>
            <p:cNvSpPr txBox="1"/>
            <p:nvPr>
              <p:custDataLst>
                <p:tags r:id="rId17"/>
              </p:custDataLst>
            </p:nvPr>
          </p:nvSpPr>
          <p:spPr>
            <a:xfrm>
              <a:off x="10105" y="2719"/>
              <a:ext cx="10020" cy="855"/>
            </a:xfrm>
            <a:prstGeom prst="rect">
              <a:avLst/>
            </a:prstGeom>
            <a:noFill/>
          </p:spPr>
          <p:txBody>
            <a:bodyPr wrap="square" rtlCol="0" anchor="ctr">
              <a:noAutofit/>
            </a:bodyPr>
            <a:lstStyle/>
            <a:p>
              <a:r>
                <a:rPr lang="zh-CN" altLang="zh-CN" sz="1500" dirty="0">
                  <a:latin typeface="微软雅黑" panose="020B0503020204020204" charset="-122"/>
                  <a:ea typeface="微软雅黑" panose="020B0503020204020204" charset="-122"/>
                  <a:cs typeface="微软雅黑" panose="020B0503020204020204" charset="-122"/>
                </a:rPr>
                <a:t>满足因企业或各个岗位的生产技术水平或管理方式变化所引起的对人力资源的可能需求。</a:t>
              </a:r>
            </a:p>
          </p:txBody>
        </p:sp>
        <p:grpSp>
          <p:nvGrpSpPr>
            <p:cNvPr id="45" name="组合 44"/>
            <p:cNvGrpSpPr/>
            <p:nvPr/>
          </p:nvGrpSpPr>
          <p:grpSpPr>
            <a:xfrm>
              <a:off x="9026" y="2751"/>
              <a:ext cx="826" cy="853"/>
              <a:chOff x="9026" y="2751"/>
              <a:chExt cx="826" cy="853"/>
            </a:xfrm>
          </p:grpSpPr>
          <p:grpSp>
            <p:nvGrpSpPr>
              <p:cNvPr id="76" name="组合 75"/>
              <p:cNvGrpSpPr/>
              <p:nvPr/>
            </p:nvGrpSpPr>
            <p:grpSpPr>
              <a:xfrm>
                <a:off x="9026" y="2751"/>
                <a:ext cx="826" cy="853"/>
                <a:chOff x="9192" y="4472"/>
                <a:chExt cx="826" cy="853"/>
              </a:xfrm>
            </p:grpSpPr>
            <p:sp>
              <p:nvSpPr>
                <p:cNvPr id="77" name="半闭框 76"/>
                <p:cNvSpPr/>
                <p:nvPr>
                  <p:custDataLst>
                    <p:tags r:id="rId18"/>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78" name="半闭框 77"/>
                <p:cNvSpPr/>
                <p:nvPr>
                  <p:custDataLst>
                    <p:tags r:id="rId19"/>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79" name="文本框 78"/>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3</a:t>
                </a:r>
              </a:p>
            </p:txBody>
          </p:sp>
        </p:grpSp>
      </p:grpSp>
      <p:grpSp>
        <p:nvGrpSpPr>
          <p:cNvPr id="80" name="组合 79"/>
          <p:cNvGrpSpPr/>
          <p:nvPr/>
        </p:nvGrpSpPr>
        <p:grpSpPr>
          <a:xfrm>
            <a:off x="4716780" y="3764915"/>
            <a:ext cx="7079534" cy="561975"/>
            <a:chOff x="9026" y="2719"/>
            <a:chExt cx="9544" cy="885"/>
          </a:xfrm>
        </p:grpSpPr>
        <p:sp>
          <p:nvSpPr>
            <p:cNvPr id="81" name="文本框 80"/>
            <p:cNvSpPr txBox="1"/>
            <p:nvPr>
              <p:custDataLst>
                <p:tags r:id="rId14"/>
              </p:custDataLst>
            </p:nvPr>
          </p:nvSpPr>
          <p:spPr>
            <a:xfrm>
              <a:off x="9950" y="2719"/>
              <a:ext cx="8620" cy="855"/>
            </a:xfrm>
            <a:prstGeom prst="rect">
              <a:avLst/>
            </a:prstGeom>
            <a:noFill/>
          </p:spPr>
          <p:txBody>
            <a:bodyPr wrap="square" rtlCol="0" anchor="ctr">
              <a:noAutofit/>
            </a:bodyPr>
            <a:lstStyle>
              <a:defPPr>
                <a:defRPr lang="zh-CN"/>
              </a:defPPr>
              <a:lvl1pPr>
                <a:defRPr sz="2000">
                  <a:latin typeface="黑体" panose="02010609060101010101" charset="-122"/>
                  <a:ea typeface="黑体" panose="02010609060101010101" charset="-122"/>
                </a:defRPr>
              </a:lvl1pPr>
            </a:lstStyle>
            <a:p>
              <a:r>
                <a:rPr altLang="zh-CN" sz="1600" dirty="0">
                  <a:latin typeface="微软雅黑" panose="020B0503020204020204" charset="-122"/>
                  <a:ea typeface="微软雅黑" panose="020B0503020204020204" charset="-122"/>
                  <a:cs typeface="微软雅黑" panose="020B0503020204020204" charset="-122"/>
                </a:rPr>
                <a:t>满足新规划事业或新开辟业务所需的人员需求。</a:t>
              </a:r>
            </a:p>
          </p:txBody>
        </p:sp>
        <p:grpSp>
          <p:nvGrpSpPr>
            <p:cNvPr id="82" name="组合 81"/>
            <p:cNvGrpSpPr/>
            <p:nvPr/>
          </p:nvGrpSpPr>
          <p:grpSpPr>
            <a:xfrm>
              <a:off x="9026" y="2751"/>
              <a:ext cx="826" cy="853"/>
              <a:chOff x="9026" y="2751"/>
              <a:chExt cx="826" cy="853"/>
            </a:xfrm>
          </p:grpSpPr>
          <p:grpSp>
            <p:nvGrpSpPr>
              <p:cNvPr id="83" name="组合 82"/>
              <p:cNvGrpSpPr/>
              <p:nvPr/>
            </p:nvGrpSpPr>
            <p:grpSpPr>
              <a:xfrm>
                <a:off x="9026" y="2751"/>
                <a:ext cx="826" cy="853"/>
                <a:chOff x="9192" y="4472"/>
                <a:chExt cx="826" cy="853"/>
              </a:xfrm>
            </p:grpSpPr>
            <p:sp>
              <p:nvSpPr>
                <p:cNvPr id="84" name="半闭框 83"/>
                <p:cNvSpPr/>
                <p:nvPr>
                  <p:custDataLst>
                    <p:tags r:id="rId15"/>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85" name="半闭框 84"/>
                <p:cNvSpPr/>
                <p:nvPr>
                  <p:custDataLst>
                    <p:tags r:id="rId16"/>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86" name="文本框 85"/>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4</a:t>
                </a:r>
              </a:p>
            </p:txBody>
          </p:sp>
        </p:grpSp>
      </p:grpSp>
      <p:grpSp>
        <p:nvGrpSpPr>
          <p:cNvPr id="87" name="组合 86"/>
          <p:cNvGrpSpPr/>
          <p:nvPr/>
        </p:nvGrpSpPr>
        <p:grpSpPr>
          <a:xfrm>
            <a:off x="4716780" y="4474210"/>
            <a:ext cx="6007664" cy="561975"/>
            <a:chOff x="9026" y="2719"/>
            <a:chExt cx="8099" cy="885"/>
          </a:xfrm>
        </p:grpSpPr>
        <p:sp>
          <p:nvSpPr>
            <p:cNvPr id="88" name="文本框 87"/>
            <p:cNvSpPr txBox="1"/>
            <p:nvPr>
              <p:custDataLst>
                <p:tags r:id="rId11"/>
              </p:custDataLst>
            </p:nvPr>
          </p:nvSpPr>
          <p:spPr>
            <a:xfrm>
              <a:off x="9963" y="2719"/>
              <a:ext cx="7162"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满足企业规模扩张所引起的人员需求等。</a:t>
              </a:r>
            </a:p>
          </p:txBody>
        </p:sp>
        <p:grpSp>
          <p:nvGrpSpPr>
            <p:cNvPr id="89" name="组合 88"/>
            <p:cNvGrpSpPr/>
            <p:nvPr/>
          </p:nvGrpSpPr>
          <p:grpSpPr>
            <a:xfrm>
              <a:off x="9026" y="2751"/>
              <a:ext cx="826" cy="853"/>
              <a:chOff x="9026" y="2751"/>
              <a:chExt cx="826" cy="853"/>
            </a:xfrm>
          </p:grpSpPr>
          <p:grpSp>
            <p:nvGrpSpPr>
              <p:cNvPr id="90" name="组合 89"/>
              <p:cNvGrpSpPr/>
              <p:nvPr/>
            </p:nvGrpSpPr>
            <p:grpSpPr>
              <a:xfrm>
                <a:off x="9026" y="2751"/>
                <a:ext cx="826" cy="853"/>
                <a:chOff x="9192" y="4472"/>
                <a:chExt cx="826" cy="853"/>
              </a:xfrm>
            </p:grpSpPr>
            <p:sp>
              <p:nvSpPr>
                <p:cNvPr id="91" name="半闭框 90"/>
                <p:cNvSpPr/>
                <p:nvPr>
                  <p:custDataLst>
                    <p:tags r:id="rId12"/>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92" name="半闭框 91"/>
                <p:cNvSpPr/>
                <p:nvPr>
                  <p:custDataLst>
                    <p:tags r:id="rId13"/>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93" name="文本框 92"/>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5</a:t>
                </a:r>
              </a:p>
            </p:txBody>
          </p:sp>
        </p:grpSp>
      </p:grpSp>
      <p:grpSp>
        <p:nvGrpSpPr>
          <p:cNvPr id="94" name="组合 93"/>
          <p:cNvGrpSpPr/>
          <p:nvPr/>
        </p:nvGrpSpPr>
        <p:grpSpPr>
          <a:xfrm>
            <a:off x="4726940" y="5166360"/>
            <a:ext cx="6290310" cy="561975"/>
            <a:chOff x="9026" y="2719"/>
            <a:chExt cx="9906" cy="885"/>
          </a:xfrm>
        </p:grpSpPr>
        <p:sp>
          <p:nvSpPr>
            <p:cNvPr id="95" name="文本框 94"/>
            <p:cNvSpPr txBox="1"/>
            <p:nvPr>
              <p:custDataLst>
                <p:tags r:id="rId8"/>
              </p:custDataLst>
            </p:nvPr>
          </p:nvSpPr>
          <p:spPr>
            <a:xfrm>
              <a:off x="10089" y="2719"/>
              <a:ext cx="8843" cy="855"/>
            </a:xfrm>
            <a:prstGeom prst="rect">
              <a:avLst/>
            </a:prstGeom>
            <a:noFill/>
          </p:spPr>
          <p:txBody>
            <a:bodyPr wrap="square" rtlCol="0" anchor="ctr">
              <a:noAutofit/>
            </a:bodyPr>
            <a:lstStyle/>
            <a:p>
              <a:r>
                <a:rPr lang="zh-CN" altLang="zh-CN" sz="1600" dirty="0">
                  <a:latin typeface="微软雅黑" panose="020B0503020204020204" charset="-122"/>
                  <a:ea typeface="微软雅黑" panose="020B0503020204020204" charset="-122"/>
                  <a:cs typeface="微软雅黑" panose="020B0503020204020204" charset="-122"/>
                </a:rPr>
                <a:t>未来的人才储备。</a:t>
              </a:r>
            </a:p>
          </p:txBody>
        </p:sp>
        <p:grpSp>
          <p:nvGrpSpPr>
            <p:cNvPr id="96" name="组合 95"/>
            <p:cNvGrpSpPr/>
            <p:nvPr/>
          </p:nvGrpSpPr>
          <p:grpSpPr>
            <a:xfrm>
              <a:off x="9026" y="2751"/>
              <a:ext cx="826" cy="853"/>
              <a:chOff x="9026" y="2751"/>
              <a:chExt cx="826" cy="853"/>
            </a:xfrm>
          </p:grpSpPr>
          <p:grpSp>
            <p:nvGrpSpPr>
              <p:cNvPr id="97" name="组合 96"/>
              <p:cNvGrpSpPr/>
              <p:nvPr/>
            </p:nvGrpSpPr>
            <p:grpSpPr>
              <a:xfrm>
                <a:off x="9026" y="2751"/>
                <a:ext cx="826" cy="853"/>
                <a:chOff x="9192" y="4472"/>
                <a:chExt cx="826" cy="853"/>
              </a:xfrm>
            </p:grpSpPr>
            <p:sp>
              <p:nvSpPr>
                <p:cNvPr id="98" name="半闭框 97"/>
                <p:cNvSpPr/>
                <p:nvPr>
                  <p:custDataLst>
                    <p:tags r:id="rId9"/>
                  </p:custDataLst>
                </p:nvPr>
              </p:nvSpPr>
              <p:spPr>
                <a:xfrm>
                  <a:off x="9192" y="4472"/>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sp>
              <p:nvSpPr>
                <p:cNvPr id="99" name="半闭框 98"/>
                <p:cNvSpPr/>
                <p:nvPr>
                  <p:custDataLst>
                    <p:tags r:id="rId10"/>
                  </p:custDataLst>
                </p:nvPr>
              </p:nvSpPr>
              <p:spPr>
                <a:xfrm rot="10800000">
                  <a:off x="9330" y="4555"/>
                  <a:ext cx="689" cy="771"/>
                </a:xfrm>
                <a:prstGeom prst="halfFrame">
                  <a:avLst>
                    <a:gd name="adj1" fmla="val 5701"/>
                    <a:gd name="adj2" fmla="val 570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zh-CN" altLang="en-US" sz="1800">
                    <a:solidFill>
                      <a:schemeClr val="tx1"/>
                    </a:solidFill>
                    <a:latin typeface="微软雅黑" panose="020B0503020204020204" charset="-122"/>
                    <a:ea typeface="微软雅黑" panose="020B0503020204020204" charset="-122"/>
                    <a:sym typeface="Arial" panose="020B0604020202020204" pitchFamily="34" charset="0"/>
                  </a:endParaRPr>
                </a:p>
              </p:txBody>
            </p:sp>
          </p:grpSp>
          <p:sp>
            <p:nvSpPr>
              <p:cNvPr id="100" name="文本框 99"/>
              <p:cNvSpPr txBox="1"/>
              <p:nvPr/>
            </p:nvSpPr>
            <p:spPr>
              <a:xfrm>
                <a:off x="9220" y="2834"/>
                <a:ext cx="576" cy="628"/>
              </a:xfrm>
              <a:prstGeom prst="rect">
                <a:avLst/>
              </a:prstGeom>
              <a:noFill/>
            </p:spPr>
            <p:txBody>
              <a:bodyPr wrap="square" rtlCol="0">
                <a:spAutoFit/>
              </a:bodyPr>
              <a:lstStyle>
                <a:defPPr>
                  <a:defRPr lang="zh-CN"/>
                </a:defPPr>
                <a:lvl1pPr>
                  <a:defRPr sz="2000" b="1">
                    <a:latin typeface="黑体" panose="02010609060101010101" charset="-122"/>
                    <a:ea typeface="黑体" panose="02010609060101010101" charset="-122"/>
                    <a:cs typeface="Arial Bold" panose="020B0604020202090204" charset="0"/>
                  </a:defRPr>
                </a:lvl1pPr>
              </a:lstStyle>
              <a:p>
                <a:r>
                  <a:rPr lang="en-US" altLang="zh-CN" dirty="0">
                    <a:latin typeface="微软雅黑" panose="020B0503020204020204" charset="-122"/>
                    <a:ea typeface="微软雅黑" panose="020B0503020204020204" charset="-122"/>
                  </a:rPr>
                  <a:t>6</a:t>
                </a:r>
              </a:p>
            </p:txBody>
          </p:sp>
        </p:gr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additive="base">
                                        <p:cTn id="10" dur="500" fill="hold"/>
                                        <p:tgtEl>
                                          <p:spTgt spid="11"/>
                                        </p:tgtEl>
                                        <p:attrNameLst>
                                          <p:attrName>ppt_x</p:attrName>
                                        </p:attrNameLst>
                                      </p:cBhvr>
                                      <p:tavLst>
                                        <p:tav tm="0">
                                          <p:val>
                                            <p:strVal val="#ppt_x"/>
                                          </p:val>
                                        </p:tav>
                                        <p:tav tm="100000">
                                          <p:val>
                                            <p:strVal val="#ppt_x"/>
                                          </p:val>
                                        </p:tav>
                                      </p:tavLst>
                                    </p:anim>
                                    <p:anim calcmode="lin" valueType="num">
                                      <p:cBhvr additive="base">
                                        <p:cTn id="11" dur="500" fill="hold"/>
                                        <p:tgtEl>
                                          <p:spTgt spid="11"/>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additive="base">
                                        <p:cTn id="14" dur="500" fill="hold"/>
                                        <p:tgtEl>
                                          <p:spTgt spid="4"/>
                                        </p:tgtEl>
                                        <p:attrNameLst>
                                          <p:attrName>ppt_x</p:attrName>
                                        </p:attrNameLst>
                                      </p:cBhvr>
                                      <p:tavLst>
                                        <p:tav tm="0">
                                          <p:val>
                                            <p:strVal val="#ppt_x"/>
                                          </p:val>
                                        </p:tav>
                                        <p:tav tm="100000">
                                          <p:val>
                                            <p:strVal val="#ppt_x"/>
                                          </p:val>
                                        </p:tav>
                                      </p:tavLst>
                                    </p:anim>
                                    <p:anim calcmode="lin" valueType="num">
                                      <p:cBhvr additive="base">
                                        <p:cTn id="15" dur="500" fill="hold"/>
                                        <p:tgtEl>
                                          <p:spTgt spid="4"/>
                                        </p:tgtEl>
                                        <p:attrNameLst>
                                          <p:attrName>ppt_y</p:attrName>
                                        </p:attrNameLst>
                                      </p:cBhvr>
                                      <p:tavLst>
                                        <p:tav tm="0">
                                          <p:val>
                                            <p:strVal val="1+#ppt_h/2"/>
                                          </p:val>
                                        </p:tav>
                                        <p:tav tm="100000">
                                          <p:val>
                                            <p:strVal val="#ppt_y"/>
                                          </p:val>
                                        </p:tav>
                                      </p:tavLst>
                                    </p:anim>
                                  </p:childTnLst>
                                </p:cTn>
                              </p:par>
                              <p:par>
                                <p:cTn id="16" presetID="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ppt_x"/>
                                          </p:val>
                                        </p:tav>
                                        <p:tav tm="100000">
                                          <p:val>
                                            <p:strVal val="#ppt_x"/>
                                          </p:val>
                                        </p:tav>
                                      </p:tavLst>
                                    </p:anim>
                                    <p:anim calcmode="lin" valueType="num">
                                      <p:cBhvr additive="base">
                                        <p:cTn id="19" dur="500" fill="hold"/>
                                        <p:tgtEl>
                                          <p:spTgt spid="10"/>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500" fill="hold"/>
                                        <p:tgtEl>
                                          <p:spTgt spid="17"/>
                                        </p:tgtEl>
                                        <p:attrNameLst>
                                          <p:attrName>ppt_x</p:attrName>
                                        </p:attrNameLst>
                                      </p:cBhvr>
                                      <p:tavLst>
                                        <p:tav tm="0">
                                          <p:val>
                                            <p:strVal val="#ppt_x"/>
                                          </p:val>
                                        </p:tav>
                                        <p:tav tm="100000">
                                          <p:val>
                                            <p:strVal val="#ppt_x"/>
                                          </p:val>
                                        </p:tav>
                                      </p:tavLst>
                                    </p:anim>
                                    <p:anim calcmode="lin" valueType="num">
                                      <p:cBhvr additive="base">
                                        <p:cTn id="23" dur="500" fill="hold"/>
                                        <p:tgtEl>
                                          <p:spTgt spid="17"/>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1000"/>
                                        <p:tgtEl>
                                          <p:spTgt spid="18"/>
                                        </p:tgtEl>
                                      </p:cBhvr>
                                    </p:animEffect>
                                    <p:anim calcmode="lin" valueType="num">
                                      <p:cBhvr>
                                        <p:cTn id="31" dur="1000" fill="hold"/>
                                        <p:tgtEl>
                                          <p:spTgt spid="18"/>
                                        </p:tgtEl>
                                        <p:attrNameLst>
                                          <p:attrName>ppt_x</p:attrName>
                                        </p:attrNameLst>
                                      </p:cBhvr>
                                      <p:tavLst>
                                        <p:tav tm="0">
                                          <p:val>
                                            <p:strVal val="#ppt_x"/>
                                          </p:val>
                                        </p:tav>
                                        <p:tav tm="100000">
                                          <p:val>
                                            <p:strVal val="#ppt_x"/>
                                          </p:val>
                                        </p:tav>
                                      </p:tavLst>
                                    </p:anim>
                                    <p:anim calcmode="lin" valueType="num">
                                      <p:cBhvr>
                                        <p:cTn id="32" dur="1000" fill="hold"/>
                                        <p:tgtEl>
                                          <p:spTgt spid="18"/>
                                        </p:tgtEl>
                                        <p:attrNameLst>
                                          <p:attrName>ppt_y</p:attrName>
                                        </p:attrNameLst>
                                      </p:cBhvr>
                                      <p:tavLst>
                                        <p:tav tm="0">
                                          <p:val>
                                            <p:strVal val="#ppt_y+.1"/>
                                          </p:val>
                                        </p:tav>
                                        <p:tav tm="100000">
                                          <p:val>
                                            <p:strVal val="#ppt_y"/>
                                          </p:val>
                                        </p:tav>
                                      </p:tavLst>
                                    </p:anim>
                                  </p:childTnLst>
                                </p:cTn>
                              </p:par>
                            </p:childTnLst>
                          </p:cTn>
                        </p:par>
                        <p:par>
                          <p:cTn id="33" fill="hold">
                            <p:stCondLst>
                              <p:cond delay="0"/>
                            </p:stCondLst>
                            <p:childTnLst>
                              <p:par>
                                <p:cTn id="34" presetID="42"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nodeType="afterEffect">
                                  <p:stCondLst>
                                    <p:cond delay="0"/>
                                  </p:stCondLst>
                                  <p:childTnLst>
                                    <p:set>
                                      <p:cBhvr>
                                        <p:cTn id="41" dur="1" fill="hold">
                                          <p:stCondLst>
                                            <p:cond delay="0"/>
                                          </p:stCondLst>
                                        </p:cTn>
                                        <p:tgtEl>
                                          <p:spTgt spid="37"/>
                                        </p:tgtEl>
                                        <p:attrNameLst>
                                          <p:attrName>style.visibility</p:attrName>
                                        </p:attrNameLst>
                                      </p:cBhvr>
                                      <p:to>
                                        <p:strVal val="visible"/>
                                      </p:to>
                                    </p:set>
                                    <p:animEffect transition="in" filter="fade">
                                      <p:cBhvr>
                                        <p:cTn id="42" dur="1000"/>
                                        <p:tgtEl>
                                          <p:spTgt spid="37"/>
                                        </p:tgtEl>
                                      </p:cBhvr>
                                    </p:animEffect>
                                    <p:anim calcmode="lin" valueType="num">
                                      <p:cBhvr>
                                        <p:cTn id="43" dur="1000" fill="hold"/>
                                        <p:tgtEl>
                                          <p:spTgt spid="37"/>
                                        </p:tgtEl>
                                        <p:attrNameLst>
                                          <p:attrName>ppt_x</p:attrName>
                                        </p:attrNameLst>
                                      </p:cBhvr>
                                      <p:tavLst>
                                        <p:tav tm="0">
                                          <p:val>
                                            <p:strVal val="#ppt_x"/>
                                          </p:val>
                                        </p:tav>
                                        <p:tav tm="100000">
                                          <p:val>
                                            <p:strVal val="#ppt_x"/>
                                          </p:val>
                                        </p:tav>
                                      </p:tavLst>
                                    </p:anim>
                                    <p:anim calcmode="lin" valueType="num">
                                      <p:cBhvr>
                                        <p:cTn id="44" dur="1000" fill="hold"/>
                                        <p:tgtEl>
                                          <p:spTgt spid="37"/>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42" presetClass="entr" presetSubtype="0" fill="hold" nodeType="afterEffect">
                                  <p:stCondLst>
                                    <p:cond delay="0"/>
                                  </p:stCondLst>
                                  <p:childTnLst>
                                    <p:set>
                                      <p:cBhvr>
                                        <p:cTn id="47" dur="1" fill="hold">
                                          <p:stCondLst>
                                            <p:cond delay="0"/>
                                          </p:stCondLst>
                                        </p:cTn>
                                        <p:tgtEl>
                                          <p:spTgt spid="80"/>
                                        </p:tgtEl>
                                        <p:attrNameLst>
                                          <p:attrName>style.visibility</p:attrName>
                                        </p:attrNameLst>
                                      </p:cBhvr>
                                      <p:to>
                                        <p:strVal val="visible"/>
                                      </p:to>
                                    </p:set>
                                    <p:animEffect transition="in" filter="fade">
                                      <p:cBhvr>
                                        <p:cTn id="48" dur="1000"/>
                                        <p:tgtEl>
                                          <p:spTgt spid="80"/>
                                        </p:tgtEl>
                                      </p:cBhvr>
                                    </p:animEffect>
                                    <p:anim calcmode="lin" valueType="num">
                                      <p:cBhvr>
                                        <p:cTn id="49" dur="1000" fill="hold"/>
                                        <p:tgtEl>
                                          <p:spTgt spid="80"/>
                                        </p:tgtEl>
                                        <p:attrNameLst>
                                          <p:attrName>ppt_x</p:attrName>
                                        </p:attrNameLst>
                                      </p:cBhvr>
                                      <p:tavLst>
                                        <p:tav tm="0">
                                          <p:val>
                                            <p:strVal val="#ppt_x"/>
                                          </p:val>
                                        </p:tav>
                                        <p:tav tm="100000">
                                          <p:val>
                                            <p:strVal val="#ppt_x"/>
                                          </p:val>
                                        </p:tav>
                                      </p:tavLst>
                                    </p:anim>
                                    <p:anim calcmode="lin" valueType="num">
                                      <p:cBhvr>
                                        <p:cTn id="50" dur="1000" fill="hold"/>
                                        <p:tgtEl>
                                          <p:spTgt spid="80"/>
                                        </p:tgtEl>
                                        <p:attrNameLst>
                                          <p:attrName>ppt_y</p:attrName>
                                        </p:attrNameLst>
                                      </p:cBhvr>
                                      <p:tavLst>
                                        <p:tav tm="0">
                                          <p:val>
                                            <p:strVal val="#ppt_y+.1"/>
                                          </p:val>
                                        </p:tav>
                                        <p:tav tm="100000">
                                          <p:val>
                                            <p:strVal val="#ppt_y"/>
                                          </p:val>
                                        </p:tav>
                                      </p:tavLst>
                                    </p:anim>
                                  </p:childTnLst>
                                </p:cTn>
                              </p:par>
                            </p:childTnLst>
                          </p:cTn>
                        </p:par>
                        <p:par>
                          <p:cTn id="51" fill="hold">
                            <p:stCondLst>
                              <p:cond delay="3000"/>
                            </p:stCondLst>
                            <p:childTnLst>
                              <p:par>
                                <p:cTn id="52" presetID="42" presetClass="entr" presetSubtype="0" fill="hold" nodeType="after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fade">
                                      <p:cBhvr>
                                        <p:cTn id="54" dur="1000"/>
                                        <p:tgtEl>
                                          <p:spTgt spid="87"/>
                                        </p:tgtEl>
                                      </p:cBhvr>
                                    </p:animEffect>
                                    <p:anim calcmode="lin" valueType="num">
                                      <p:cBhvr>
                                        <p:cTn id="55" dur="1000" fill="hold"/>
                                        <p:tgtEl>
                                          <p:spTgt spid="87"/>
                                        </p:tgtEl>
                                        <p:attrNameLst>
                                          <p:attrName>ppt_x</p:attrName>
                                        </p:attrNameLst>
                                      </p:cBhvr>
                                      <p:tavLst>
                                        <p:tav tm="0">
                                          <p:val>
                                            <p:strVal val="#ppt_x"/>
                                          </p:val>
                                        </p:tav>
                                        <p:tav tm="100000">
                                          <p:val>
                                            <p:strVal val="#ppt_x"/>
                                          </p:val>
                                        </p:tav>
                                      </p:tavLst>
                                    </p:anim>
                                    <p:anim calcmode="lin" valueType="num">
                                      <p:cBhvr>
                                        <p:cTn id="56" dur="1000" fill="hold"/>
                                        <p:tgtEl>
                                          <p:spTgt spid="87"/>
                                        </p:tgtEl>
                                        <p:attrNameLst>
                                          <p:attrName>ppt_y</p:attrName>
                                        </p:attrNameLst>
                                      </p:cBhvr>
                                      <p:tavLst>
                                        <p:tav tm="0">
                                          <p:val>
                                            <p:strVal val="#ppt_y+.1"/>
                                          </p:val>
                                        </p:tav>
                                        <p:tav tm="100000">
                                          <p:val>
                                            <p:strVal val="#ppt_y"/>
                                          </p:val>
                                        </p:tav>
                                      </p:tavLst>
                                    </p:anim>
                                  </p:childTnLst>
                                </p:cTn>
                              </p:par>
                            </p:childTnLst>
                          </p:cTn>
                        </p:par>
                        <p:par>
                          <p:cTn id="57" fill="hold">
                            <p:stCondLst>
                              <p:cond delay="4000"/>
                            </p:stCondLst>
                            <p:childTnLst>
                              <p:par>
                                <p:cTn id="58" presetID="42" presetClass="entr" presetSubtype="0" fill="hold" nodeType="after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1000"/>
                                        <p:tgtEl>
                                          <p:spTgt spid="94"/>
                                        </p:tgtEl>
                                      </p:cBhvr>
                                    </p:animEffect>
                                    <p:anim calcmode="lin" valueType="num">
                                      <p:cBhvr>
                                        <p:cTn id="61" dur="1000" fill="hold"/>
                                        <p:tgtEl>
                                          <p:spTgt spid="94"/>
                                        </p:tgtEl>
                                        <p:attrNameLst>
                                          <p:attrName>ppt_x</p:attrName>
                                        </p:attrNameLst>
                                      </p:cBhvr>
                                      <p:tavLst>
                                        <p:tav tm="0">
                                          <p:val>
                                            <p:strVal val="#ppt_x"/>
                                          </p:val>
                                        </p:tav>
                                        <p:tav tm="100000">
                                          <p:val>
                                            <p:strVal val="#ppt_x"/>
                                          </p:val>
                                        </p:tav>
                                      </p:tavLst>
                                    </p:anim>
                                    <p:anim calcmode="lin" valueType="num">
                                      <p:cBhvr>
                                        <p:cTn id="62"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bldLvl="0" animBg="1"/>
      <p:bldP spid="11" grpId="0" bldLvl="0" animBg="1"/>
      <p:bldP spid="17" grpId="0" bldLvl="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3E9791F-909B-3B9E-31A4-1E55B08C48A4}"/>
              </a:ext>
            </a:extLst>
          </p:cNvPr>
          <p:cNvSpPr>
            <a:spLocks noGrp="1" noChangeArrowheads="1"/>
          </p:cNvSpPr>
          <p:nvPr>
            <p:ph type="body" idx="1"/>
          </p:nvPr>
        </p:nvSpPr>
        <p:spPr>
          <a:xfrm>
            <a:off x="568171" y="1143000"/>
            <a:ext cx="10442729" cy="5715000"/>
          </a:xfrm>
        </p:spPr>
        <p:txBody>
          <a:bodyPr/>
          <a:lstStyle/>
          <a:p>
            <a:pPr eaLnBrk="1" hangingPunct="1">
              <a:lnSpc>
                <a:spcPct val="80000"/>
              </a:lnSpc>
            </a:pPr>
            <a:r>
              <a:rPr lang="en-US" altLang="zh-CN" sz="1600" dirty="0"/>
              <a:t> </a:t>
            </a:r>
            <a:endParaRPr lang="en-US" altLang="zh-CN" sz="1600" b="1" dirty="0"/>
          </a:p>
          <a:p>
            <a:pPr eaLnBrk="1" hangingPunct="1">
              <a:lnSpc>
                <a:spcPct val="80000"/>
              </a:lnSpc>
            </a:pPr>
            <a:r>
              <a:rPr lang="zh-CN" altLang="en-US" sz="1600" b="1" dirty="0"/>
              <a:t>学习方式：</a:t>
            </a:r>
            <a:r>
              <a:rPr lang="zh-CN" altLang="en-US" b="1" dirty="0">
                <a:ea typeface="黑体" panose="02010609060101010101" pitchFamily="49" charset="-122"/>
              </a:rPr>
              <a:t>全国招生  函授学习  权威双证  国际互认</a:t>
            </a:r>
            <a:endParaRPr lang="zh-CN" altLang="en-US" sz="1600" b="1" dirty="0"/>
          </a:p>
          <a:p>
            <a:pPr eaLnBrk="1" hangingPunct="1">
              <a:lnSpc>
                <a:spcPct val="80000"/>
              </a:lnSpc>
            </a:pPr>
            <a:endParaRPr lang="en-US" altLang="zh-CN" sz="1600" b="1" dirty="0"/>
          </a:p>
          <a:p>
            <a:pPr eaLnBrk="1" hangingPunct="1">
              <a:lnSpc>
                <a:spcPct val="80000"/>
              </a:lnSpc>
            </a:pPr>
            <a:r>
              <a:rPr lang="zh-CN" altLang="en-US" sz="1600" b="1" dirty="0"/>
              <a:t>认证项目：注册</a:t>
            </a:r>
            <a:r>
              <a:rPr lang="en-US" altLang="zh-CN" sz="1600" b="1" dirty="0"/>
              <a:t> </a:t>
            </a:r>
            <a:r>
              <a:rPr lang="zh-CN" altLang="en-US" sz="1600" b="1" dirty="0"/>
              <a:t>职业经理、人力资源总监、品质经理、生产经理、营销策划师、物流经理、</a:t>
            </a:r>
            <a:endParaRPr lang="en-US" altLang="zh-CN" sz="1600" b="1" dirty="0"/>
          </a:p>
          <a:p>
            <a:pPr eaLnBrk="1" hangingPunct="1">
              <a:lnSpc>
                <a:spcPct val="80000"/>
              </a:lnSpc>
            </a:pPr>
            <a:r>
              <a:rPr lang="zh-CN" altLang="en-US" sz="1600" b="1" dirty="0"/>
              <a:t>          项目经理、企业管理咨询师、企业总经理、营销经理、财务总监、酒店经理、企业培训师</a:t>
            </a:r>
            <a:endParaRPr lang="en-US" altLang="zh-CN" sz="1600" b="1" dirty="0"/>
          </a:p>
          <a:p>
            <a:pPr eaLnBrk="1" hangingPunct="1">
              <a:lnSpc>
                <a:spcPct val="80000"/>
              </a:lnSpc>
            </a:pPr>
            <a:r>
              <a:rPr lang="zh-CN" altLang="en-US" sz="1600" b="1" dirty="0"/>
              <a:t>          采购经理、</a:t>
            </a:r>
            <a:r>
              <a:rPr lang="en-US" altLang="zh-CN" sz="1600" b="1" dirty="0"/>
              <a:t>IE</a:t>
            </a:r>
            <a:r>
              <a:rPr lang="zh-CN" altLang="en-US" sz="1600" b="1" dirty="0"/>
              <a:t>工业工程师、医院管理、行政总监、市场总监、工厂管理、服装企业管理、</a:t>
            </a:r>
            <a:endParaRPr lang="en-US" altLang="zh-CN" sz="1600" b="1" dirty="0"/>
          </a:p>
          <a:p>
            <a:pPr eaLnBrk="1" hangingPunct="1">
              <a:lnSpc>
                <a:spcPct val="80000"/>
              </a:lnSpc>
            </a:pPr>
            <a:r>
              <a:rPr lang="zh-CN" altLang="en-US" sz="1600" b="1" dirty="0"/>
              <a:t>          六西格玛管理师、车间主管、经济管理师、生产运营管理师、精益管理师等</a:t>
            </a:r>
            <a:r>
              <a:rPr lang="en-US" altLang="zh-CN" sz="1600" b="1" dirty="0"/>
              <a:t>MBA</a:t>
            </a:r>
            <a:r>
              <a:rPr lang="zh-CN" altLang="en-US" sz="1600" b="1" dirty="0"/>
              <a:t>等认证。</a:t>
            </a:r>
          </a:p>
          <a:p>
            <a:pPr eaLnBrk="1" hangingPunct="1">
              <a:lnSpc>
                <a:spcPct val="80000"/>
              </a:lnSpc>
            </a:pPr>
            <a:endParaRPr lang="zh-CN" altLang="en-US" sz="1600" b="1" dirty="0"/>
          </a:p>
          <a:p>
            <a:pPr eaLnBrk="1" hangingPunct="1">
              <a:lnSpc>
                <a:spcPct val="80000"/>
              </a:lnSpc>
            </a:pPr>
            <a:r>
              <a:rPr lang="zh-CN" altLang="en-US" sz="1600" b="1" dirty="0"/>
              <a:t>颁发双证：经理资格证</a:t>
            </a:r>
            <a:r>
              <a:rPr lang="en-US" altLang="zh-CN" sz="1600" b="1" dirty="0"/>
              <a:t>+MBA</a:t>
            </a:r>
            <a:r>
              <a:rPr lang="zh-CN" altLang="en-US" sz="1600" b="1" dirty="0"/>
              <a:t>研修证</a:t>
            </a:r>
            <a:r>
              <a:rPr lang="en-US" altLang="zh-CN" sz="1600" b="1" dirty="0"/>
              <a:t>+</a:t>
            </a:r>
            <a:r>
              <a:rPr lang="zh-CN" altLang="en-US" sz="1600" b="1" dirty="0"/>
              <a:t>全套学籍档案</a:t>
            </a:r>
          </a:p>
          <a:p>
            <a:pPr eaLnBrk="1" hangingPunct="1">
              <a:lnSpc>
                <a:spcPct val="80000"/>
              </a:lnSpc>
            </a:pPr>
            <a:r>
              <a:rPr lang="zh-CN" altLang="en-US" sz="1600" b="1" dirty="0"/>
              <a:t>收费标准  ：</a:t>
            </a:r>
            <a:r>
              <a:rPr lang="zh-CN" altLang="en-US" sz="2400" b="1" dirty="0"/>
              <a:t>仅收取</a:t>
            </a:r>
            <a:r>
              <a:rPr lang="en-US" altLang="zh-CN" sz="2400" b="1" dirty="0"/>
              <a:t>1280</a:t>
            </a:r>
            <a:r>
              <a:rPr lang="zh-CN" altLang="en-US" sz="2400" b="1" dirty="0"/>
              <a:t>元</a:t>
            </a:r>
            <a:r>
              <a:rPr lang="zh-CN" altLang="en-US" sz="1600" b="1" dirty="0"/>
              <a:t>       招生网址： </a:t>
            </a:r>
            <a:r>
              <a:rPr lang="en-US" altLang="zh-CN" b="1" dirty="0">
                <a:hlinkClick r:id="rId2"/>
              </a:rPr>
              <a:t>www.mhjy.net</a:t>
            </a:r>
            <a:endParaRPr lang="en-US" altLang="zh-CN" b="1" dirty="0"/>
          </a:p>
          <a:p>
            <a:pPr eaLnBrk="1" hangingPunct="1">
              <a:lnSpc>
                <a:spcPct val="80000"/>
              </a:lnSpc>
              <a:buFontTx/>
              <a:buNone/>
            </a:pPr>
            <a:r>
              <a:rPr lang="en-US" altLang="zh-CN" b="1" dirty="0"/>
              <a:t>    </a:t>
            </a:r>
            <a:r>
              <a:rPr lang="zh-CN" altLang="en-US" sz="1600" b="1" dirty="0"/>
              <a:t>报名电话：</a:t>
            </a:r>
            <a:r>
              <a:rPr lang="en-US" altLang="zh-CN" sz="1600" b="1" dirty="0"/>
              <a:t>13684609885    0451—88342620 </a:t>
            </a:r>
          </a:p>
          <a:p>
            <a:pPr eaLnBrk="1" hangingPunct="1">
              <a:lnSpc>
                <a:spcPct val="80000"/>
              </a:lnSpc>
              <a:buFontTx/>
              <a:buNone/>
            </a:pPr>
            <a:r>
              <a:rPr lang="en-US" altLang="zh-CN" sz="1600" b="1" dirty="0"/>
              <a:t>        </a:t>
            </a:r>
            <a:r>
              <a:rPr lang="zh-CN" altLang="en-US" sz="1600" b="1" dirty="0"/>
              <a:t>微信公众号：</a:t>
            </a:r>
            <a:r>
              <a:rPr lang="en-US" altLang="zh-CN" sz="1600" b="1" dirty="0"/>
              <a:t>MHJY1999   </a:t>
            </a:r>
            <a:r>
              <a:rPr lang="zh-CN" altLang="en-US" sz="1600" b="1" dirty="0"/>
              <a:t>微信客服：</a:t>
            </a:r>
            <a:r>
              <a:rPr lang="en-US" altLang="zh-CN" sz="1600" b="1" dirty="0"/>
              <a:t>122285053    </a:t>
            </a:r>
            <a:r>
              <a:rPr lang="zh-CN" altLang="en-US" sz="1600" b="1" dirty="0"/>
              <a:t>咨询邮箱：</a:t>
            </a:r>
            <a:r>
              <a:rPr lang="en-US" altLang="zh-CN" sz="1600" b="1" dirty="0">
                <a:hlinkClick r:id="rId3"/>
              </a:rPr>
              <a:t>xchy007@163.com</a:t>
            </a:r>
            <a:r>
              <a:rPr lang="en-US" altLang="zh-CN" sz="1600" b="1" dirty="0"/>
              <a:t>   </a:t>
            </a:r>
          </a:p>
          <a:p>
            <a:pPr eaLnBrk="1" hangingPunct="1">
              <a:lnSpc>
                <a:spcPct val="80000"/>
              </a:lnSpc>
              <a:buFontTx/>
              <a:buNone/>
            </a:pPr>
            <a:r>
              <a:rPr lang="en-US" altLang="zh-CN" sz="1600" b="1" dirty="0"/>
              <a:t>        </a:t>
            </a:r>
            <a:r>
              <a:rPr lang="zh-CN" altLang="en-US" sz="1600" b="1" dirty="0"/>
              <a:t>咨询教师</a:t>
            </a:r>
            <a:r>
              <a:rPr lang="en-US" altLang="zh-CN" sz="1600" b="1" dirty="0"/>
              <a:t>: </a:t>
            </a:r>
            <a:r>
              <a:rPr lang="zh-CN" altLang="en-US" sz="1600" b="1" dirty="0"/>
              <a:t>王海涛 郑毅                                                  </a:t>
            </a:r>
            <a:r>
              <a:rPr lang="zh-CN" altLang="en-US" sz="1800" b="1" dirty="0"/>
              <a:t>颁证单位：中国经济管理大学</a:t>
            </a:r>
          </a:p>
          <a:p>
            <a:pPr algn="r" eaLnBrk="1" hangingPunct="1">
              <a:lnSpc>
                <a:spcPct val="80000"/>
              </a:lnSpc>
            </a:pPr>
            <a:r>
              <a:rPr lang="zh-CN" altLang="en-US" sz="1800" b="1" dirty="0"/>
              <a:t>主办单位：哈尔滨美华企业管理有限公司</a:t>
            </a:r>
            <a:endParaRPr lang="en-US" altLang="zh-CN" sz="1800" b="1" dirty="0"/>
          </a:p>
        </p:txBody>
      </p:sp>
      <p:sp>
        <p:nvSpPr>
          <p:cNvPr id="2051" name="WordArt 4">
            <a:extLst>
              <a:ext uri="{FF2B5EF4-FFF2-40B4-BE49-F238E27FC236}">
                <a16:creationId xmlns:a16="http://schemas.microsoft.com/office/drawing/2014/main" id="{D942A36E-5345-4AE5-D9CB-7159CDCD4F85}"/>
              </a:ext>
            </a:extLst>
          </p:cNvPr>
          <p:cNvSpPr>
            <a:spLocks noChangeArrowheads="1" noChangeShapeType="1" noTextEdit="1"/>
          </p:cNvSpPr>
          <p:nvPr/>
        </p:nvSpPr>
        <p:spPr bwMode="auto">
          <a:xfrm flipH="1">
            <a:off x="13596938" y="5373688"/>
            <a:ext cx="215900" cy="412750"/>
          </a:xfrm>
          <a:prstGeom prst="rect">
            <a:avLst/>
          </a:prstGeom>
        </p:spPr>
        <p:txBody>
          <a:bodyPr wrap="none" fromWordArt="1">
            <a:prstTxWarp prst="textSlantUp">
              <a:avLst>
                <a:gd name="adj" fmla="val 32056"/>
              </a:avLst>
            </a:prstTxWarp>
          </a:bodyPr>
          <a:lstStyle/>
          <a:p>
            <a:pPr algn="ctr"/>
            <a:endParaRPr lang="zh-CN" altLang="en-US" kern="10">
              <a:ln w="9525">
                <a:solidFill>
                  <a:srgbClr val="FF0000"/>
                </a:solidFill>
                <a:round/>
                <a:headEnd/>
                <a:tailEnd/>
              </a:ln>
              <a:solidFill>
                <a:srgbClr val="FF0000"/>
              </a:solidFill>
              <a:effectLst>
                <a:outerShdw dist="53882" dir="2700000" algn="ctr" rotWithShape="0">
                  <a:srgbClr val="9999FF">
                    <a:alpha val="79999"/>
                  </a:srgbClr>
                </a:outerShdw>
              </a:effectLst>
              <a:latin typeface="华文新魏" panose="02010800040101010101" pitchFamily="2" charset="-122"/>
              <a:ea typeface="华文新魏" panose="02010800040101010101" pitchFamily="2" charset="-122"/>
            </a:endParaRPr>
          </a:p>
        </p:txBody>
      </p:sp>
      <p:sp>
        <p:nvSpPr>
          <p:cNvPr id="2052" name="Rectangle 7">
            <a:extLst>
              <a:ext uri="{FF2B5EF4-FFF2-40B4-BE49-F238E27FC236}">
                <a16:creationId xmlns:a16="http://schemas.microsoft.com/office/drawing/2014/main" id="{88037957-F606-84DD-9139-DF134DCBB649}"/>
              </a:ext>
            </a:extLst>
          </p:cNvPr>
          <p:cNvSpPr>
            <a:spLocks noGrp="1" noChangeArrowheads="1"/>
          </p:cNvSpPr>
          <p:nvPr>
            <p:ph type="title"/>
          </p:nvPr>
        </p:nvSpPr>
        <p:spPr/>
        <p:txBody>
          <a:bodyPr/>
          <a:lstStyle/>
          <a:p>
            <a:pPr eaLnBrk="1" hangingPunct="1"/>
            <a:br>
              <a:rPr lang="en-US" altLang="zh-CN" sz="4000">
                <a:solidFill>
                  <a:srgbClr val="FF0000"/>
                </a:solidFill>
              </a:rPr>
            </a:br>
            <a:endParaRPr lang="en-US" altLang="zh-CN" sz="4000">
              <a:solidFill>
                <a:srgbClr val="FF0000"/>
              </a:solidFill>
            </a:endParaRPr>
          </a:p>
        </p:txBody>
      </p:sp>
      <p:sp>
        <p:nvSpPr>
          <p:cNvPr id="3080" name="WordArt 8">
            <a:extLst>
              <a:ext uri="{FF2B5EF4-FFF2-40B4-BE49-F238E27FC236}">
                <a16:creationId xmlns:a16="http://schemas.microsoft.com/office/drawing/2014/main" id="{99C718C9-1F51-FC68-E645-82EF7415E782}"/>
              </a:ext>
            </a:extLst>
          </p:cNvPr>
          <p:cNvSpPr>
            <a:spLocks noChangeArrowheads="1" noChangeShapeType="1" noTextEdit="1"/>
          </p:cNvSpPr>
          <p:nvPr/>
        </p:nvSpPr>
        <p:spPr bwMode="auto">
          <a:xfrm>
            <a:off x="1919288" y="357166"/>
            <a:ext cx="8105802" cy="1000132"/>
          </a:xfrm>
          <a:prstGeom prst="rect">
            <a:avLst/>
          </a:prstGeom>
        </p:spPr>
        <p:txBody>
          <a:bodyPr wrap="none" fromWordArt="1">
            <a:prstTxWarp prst="textPlain">
              <a:avLst>
                <a:gd name="adj" fmla="val 50000"/>
              </a:avLst>
            </a:prstTxWarp>
          </a:bodyPr>
          <a:lstStyle/>
          <a:p>
            <a:pPr algn="ctr" eaLnBrk="1" hangingPunct="1">
              <a:defRPr/>
            </a:pPr>
            <a:r>
              <a:rPr lang="zh-CN" altLang="en-US" sz="3600" b="1" kern="10" dirty="0">
                <a:ln w="9525">
                  <a:solidFill>
                    <a:srgbClr val="FF0000"/>
                  </a:solidFill>
                  <a:round/>
                  <a:headEnd/>
                  <a:tailEnd/>
                </a:ln>
                <a:solidFill>
                  <a:srgbClr val="FF0000"/>
                </a:solidFill>
                <a:latin typeface="黑体"/>
                <a:ea typeface="黑体"/>
              </a:rPr>
              <a:t>全国迷你型</a:t>
            </a:r>
            <a:r>
              <a:rPr lang="en-US" altLang="zh-CN" sz="3600" b="1" kern="10" dirty="0">
                <a:ln w="9525">
                  <a:solidFill>
                    <a:srgbClr val="FF0000"/>
                  </a:solidFill>
                  <a:round/>
                  <a:headEnd/>
                  <a:tailEnd/>
                </a:ln>
                <a:solidFill>
                  <a:srgbClr val="FF0000"/>
                </a:solidFill>
                <a:latin typeface="黑体"/>
                <a:ea typeface="黑体"/>
              </a:rPr>
              <a:t>MBA</a:t>
            </a:r>
            <a:r>
              <a:rPr lang="zh-CN" altLang="en-US" sz="3600" b="1" kern="10" dirty="0">
                <a:ln w="9525">
                  <a:solidFill>
                    <a:srgbClr val="FF0000"/>
                  </a:solidFill>
                  <a:round/>
                  <a:headEnd/>
                  <a:tailEnd/>
                </a:ln>
                <a:solidFill>
                  <a:srgbClr val="FF0000"/>
                </a:solidFill>
                <a:latin typeface="黑体"/>
                <a:ea typeface="黑体"/>
              </a:rPr>
              <a:t>职业经理双证班</a:t>
            </a:r>
          </a:p>
        </p:txBody>
      </p:sp>
      <p:pic>
        <p:nvPicPr>
          <p:cNvPr id="2054" name="图片 2" descr="一些文字和图案&#10;&#10;描述已自动生成">
            <a:extLst>
              <a:ext uri="{FF2B5EF4-FFF2-40B4-BE49-F238E27FC236}">
                <a16:creationId xmlns:a16="http://schemas.microsoft.com/office/drawing/2014/main" id="{69BCBC72-8DBD-2E45-29C4-8F57444E6E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28421" y="4000500"/>
            <a:ext cx="1304925"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260471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人员招聘和录用程序</a:t>
            </a:r>
          </a:p>
        </p:txBody>
      </p:sp>
      <p:pic>
        <p:nvPicPr>
          <p:cNvPr id="125" name="RL4-1.EPS" descr="id:2147508085;FounderCES"/>
          <p:cNvPicPr>
            <a:picLocks noChangeAspect="1"/>
          </p:cNvPicPr>
          <p:nvPr/>
        </p:nvPicPr>
        <p:blipFill>
          <a:blip r:embed="rId3"/>
          <a:stretch>
            <a:fillRect/>
          </a:stretch>
        </p:blipFill>
        <p:spPr>
          <a:xfrm>
            <a:off x="825500" y="1613535"/>
            <a:ext cx="10622280" cy="2920365"/>
          </a:xfrm>
          <a:prstGeom prst="rect">
            <a:avLst/>
          </a:prstGeom>
        </p:spPr>
      </p:pic>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p:cTn id="12" dur="1000" fill="hold"/>
                                        <p:tgtEl>
                                          <p:spTgt spid="125"/>
                                        </p:tgtEl>
                                        <p:attrNameLst>
                                          <p:attrName>ppt_w</p:attrName>
                                        </p:attrNameLst>
                                      </p:cBhvr>
                                      <p:tavLst>
                                        <p:tav tm="0">
                                          <p:val>
                                            <p:strVal val="#ppt_w+.3"/>
                                          </p:val>
                                        </p:tav>
                                        <p:tav tm="100000">
                                          <p:val>
                                            <p:strVal val="#ppt_w"/>
                                          </p:val>
                                        </p:tav>
                                      </p:tavLst>
                                    </p:anim>
                                    <p:anim calcmode="lin" valueType="num">
                                      <p:cBhvr>
                                        <p:cTn id="13" dur="1000" fill="hold"/>
                                        <p:tgtEl>
                                          <p:spTgt spid="125"/>
                                        </p:tgtEl>
                                        <p:attrNameLst>
                                          <p:attrName>ppt_h</p:attrName>
                                        </p:attrNameLst>
                                      </p:cBhvr>
                                      <p:tavLst>
                                        <p:tav tm="0">
                                          <p:val>
                                            <p:strVal val="#ppt_h"/>
                                          </p:val>
                                        </p:tav>
                                        <p:tav tm="100000">
                                          <p:val>
                                            <p:strVal val="#ppt_h"/>
                                          </p:val>
                                        </p:tav>
                                      </p:tavLst>
                                    </p:anim>
                                    <p:animEffect transition="in" filter="fade">
                                      <p:cBhvr>
                                        <p:cTn id="14" dur="10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招聘计划程序</a:t>
            </a:r>
          </a:p>
        </p:txBody>
      </p:sp>
      <p:pic>
        <p:nvPicPr>
          <p:cNvPr id="126" name="RL4-2.EPS" descr="id:2147508100;FounderCES"/>
          <p:cNvPicPr>
            <a:picLocks noChangeAspect="1"/>
          </p:cNvPicPr>
          <p:nvPr/>
        </p:nvPicPr>
        <p:blipFill>
          <a:blip r:embed="rId3"/>
          <a:stretch>
            <a:fillRect/>
          </a:stretch>
        </p:blipFill>
        <p:spPr>
          <a:xfrm>
            <a:off x="2449195" y="1027430"/>
            <a:ext cx="7649210" cy="4100195"/>
          </a:xfrm>
          <a:prstGeom prst="rect">
            <a:avLst/>
          </a:prstGeom>
        </p:spPr>
      </p:pic>
      <p:sp>
        <p:nvSpPr>
          <p:cNvPr id="9" name="矩形 8"/>
          <p:cNvSpPr/>
          <p:nvPr/>
        </p:nvSpPr>
        <p:spPr>
          <a:xfrm>
            <a:off x="1174750" y="5127625"/>
            <a:ext cx="9992360" cy="156845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(1)需求部门负责人填写需求申请表,制定岗位描述,交人力资源部部长审核。</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(2)人力资源部部长根据年度计划进行审核,计划以内的审批后交招聘专员;计划以外的,需求部门负责人填写申请增编表,人力资源部部长批准后,转招聘专员。</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26"/>
                                        </p:tgtEl>
                                        <p:attrNameLst>
                                          <p:attrName>style.visibility</p:attrName>
                                        </p:attrNameLst>
                                      </p:cBhvr>
                                      <p:to>
                                        <p:strVal val="visible"/>
                                      </p:to>
                                    </p:set>
                                    <p:animEffect transition="in" filter="diamond(in)">
                                      <p:cBhvr>
                                        <p:cTn id="10" dur="2000"/>
                                        <p:tgtEl>
                                          <p:spTgt spid="126"/>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计划审批程序</a:t>
            </a:r>
          </a:p>
        </p:txBody>
      </p:sp>
      <p:pic>
        <p:nvPicPr>
          <p:cNvPr id="127" name="RL4-3.EPS" descr="id:2147508115;FounderCES"/>
          <p:cNvPicPr>
            <a:picLocks noChangeAspect="1"/>
          </p:cNvPicPr>
          <p:nvPr/>
        </p:nvPicPr>
        <p:blipFill>
          <a:blip r:embed="rId3"/>
          <a:stretch>
            <a:fillRect/>
          </a:stretch>
        </p:blipFill>
        <p:spPr>
          <a:xfrm>
            <a:off x="2336800" y="1027430"/>
            <a:ext cx="7371080" cy="3387725"/>
          </a:xfrm>
          <a:prstGeom prst="rect">
            <a:avLst/>
          </a:prstGeom>
        </p:spPr>
      </p:pic>
      <p:sp>
        <p:nvSpPr>
          <p:cNvPr id="9" name="矩形 8"/>
          <p:cNvSpPr/>
          <p:nvPr/>
        </p:nvSpPr>
        <p:spPr>
          <a:xfrm>
            <a:off x="1174750" y="4709795"/>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(1)招聘专员根据需求申请表和岗位描述书,确定信息发布的方式,并预算经费,填写招聘计划表,交人力资源部部长审批。</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(2)人力资源部部长审核招聘计划表,如批准,转入信息发布程度;未批准,提出修改意见,招聘专员重新填写招聘计划表,交人力资源部部长审核,通过后转入信息发布程序。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27"/>
                                        </p:tgtEl>
                                        <p:attrNameLst>
                                          <p:attrName>style.visibility</p:attrName>
                                        </p:attrNameLst>
                                      </p:cBhvr>
                                      <p:to>
                                        <p:strVal val="visible"/>
                                      </p:to>
                                    </p:set>
                                    <p:anim calcmode="lin" valueType="num">
                                      <p:cBhvr>
                                        <p:cTn id="10" dur="1000" fill="hold"/>
                                        <p:tgtEl>
                                          <p:spTgt spid="127"/>
                                        </p:tgtEl>
                                        <p:attrNameLst>
                                          <p:attrName>ppt_x</p:attrName>
                                        </p:attrNameLst>
                                      </p:cBhvr>
                                      <p:tavLst>
                                        <p:tav tm="0">
                                          <p:val>
                                            <p:strVal val="#ppt_x-.2"/>
                                          </p:val>
                                        </p:tav>
                                        <p:tav tm="100000">
                                          <p:val>
                                            <p:strVal val="#ppt_x"/>
                                          </p:val>
                                        </p:tav>
                                      </p:tavLst>
                                    </p:anim>
                                    <p:anim calcmode="lin" valueType="num">
                                      <p:cBhvr>
                                        <p:cTn id="11" dur="1000" fill="hold"/>
                                        <p:tgtEl>
                                          <p:spTgt spid="127"/>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27"/>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信息发布程序</a:t>
            </a:r>
          </a:p>
        </p:txBody>
      </p:sp>
      <p:pic>
        <p:nvPicPr>
          <p:cNvPr id="128" name="RL4-4.EPS" descr="id:2147508130;FounderCES"/>
          <p:cNvPicPr>
            <a:picLocks noChangeAspect="1"/>
          </p:cNvPicPr>
          <p:nvPr/>
        </p:nvPicPr>
        <p:blipFill>
          <a:blip r:embed="rId3"/>
          <a:stretch>
            <a:fillRect/>
          </a:stretch>
        </p:blipFill>
        <p:spPr>
          <a:xfrm>
            <a:off x="1272540" y="1160145"/>
            <a:ext cx="9796145" cy="3028315"/>
          </a:xfrm>
          <a:prstGeom prst="rect">
            <a:avLst/>
          </a:prstGeom>
        </p:spPr>
      </p:pic>
      <p:sp>
        <p:nvSpPr>
          <p:cNvPr id="9" name="矩形 8"/>
          <p:cNvSpPr/>
          <p:nvPr/>
        </p:nvSpPr>
        <p:spPr>
          <a:xfrm>
            <a:off x="1174750" y="4591050"/>
            <a:ext cx="10176422"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(1)招聘专员确定信息发布的内容及时间、渠道,与相关单位联系,办理相应的手续。</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(2)相关单位进行信息发布设计、制作,招聘专员进行修改,确认之后,由相关单位发布信息,转入应聘申请程序。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28"/>
                                        </p:tgtEl>
                                        <p:attrNameLst>
                                          <p:attrName>style.visibility</p:attrName>
                                        </p:attrNameLst>
                                      </p:cBhvr>
                                      <p:to>
                                        <p:strVal val="visible"/>
                                      </p:to>
                                    </p:set>
                                    <p:animEffect transition="in" filter="diamond(in)">
                                      <p:cBhvr>
                                        <p:cTn id="10" dur="2000"/>
                                        <p:tgtEl>
                                          <p:spTgt spid="128"/>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人力资源与人力资本</a:t>
            </a:r>
          </a:p>
        </p:txBody>
      </p:sp>
      <p:sp>
        <p:nvSpPr>
          <p:cNvPr id="3" name="文本框 2"/>
          <p:cNvSpPr txBox="1"/>
          <p:nvPr/>
        </p:nvSpPr>
        <p:spPr>
          <a:xfrm>
            <a:off x="1310640" y="746760"/>
            <a:ext cx="9570720" cy="1476375"/>
          </a:xfrm>
          <a:prstGeom prst="rect">
            <a:avLst/>
          </a:prstGeom>
          <a:noFill/>
        </p:spPr>
        <p:txBody>
          <a:bodyPr wrap="square" rtlCol="0">
            <a:spAutoFit/>
          </a:bodyPr>
          <a:lstStyle/>
          <a:p>
            <a:pPr algn="just"/>
            <a:r>
              <a:rPr lang="zh-CN" altLang="en-US" sz="1800" b="1" dirty="0">
                <a:solidFill>
                  <a:srgbClr val="0070C0"/>
                </a:solidFill>
                <a:ea typeface="微软雅黑" panose="020B0503020204020204" charset="-122"/>
                <a:cs typeface="微软雅黑" panose="020B0503020204020204" charset="-122"/>
                <a:sym typeface="Arial" panose="020B0604020202020204" pitchFamily="34" charset="0"/>
              </a:rPr>
              <a:t>人力资源</a:t>
            </a:r>
            <a:r>
              <a:rPr lang="zh-CN" altLang="en-US" sz="1800" b="1" dirty="0">
                <a:solidFill>
                  <a:srgbClr val="0070C0"/>
                </a:solidFill>
                <a:ea typeface="微软雅黑" panose="020B0503020204020204" charset="-122"/>
                <a:cs typeface="微软雅黑" panose="020B0503020204020204" charset="-122"/>
              </a:rPr>
              <a:t>概念：</a:t>
            </a:r>
          </a:p>
          <a:p>
            <a:pPr algn="just"/>
            <a:r>
              <a:rPr lang="zh-CN" altLang="en-US" sz="1800" b="1" dirty="0">
                <a:ea typeface="微软雅黑" panose="020B0503020204020204" charset="-122"/>
                <a:cs typeface="微软雅黑" panose="020B0503020204020204" charset="-122"/>
              </a:rPr>
              <a:t>从宏观层面看,人力资源是指“能够作为生产性要素投入社会经济活动的劳动人口”,也被称为理论人力资源。</a:t>
            </a:r>
          </a:p>
          <a:p>
            <a:pPr algn="just"/>
            <a:r>
              <a:rPr lang="zh-CN" altLang="en-US" sz="1800" b="1" dirty="0">
                <a:ea typeface="微软雅黑" panose="020B0503020204020204" charset="-122"/>
                <a:cs typeface="微软雅黑" panose="020B0503020204020204" charset="-122"/>
              </a:rPr>
              <a:t>从微观层面看,人力资源是指一个组织内部所拥有的劳动者技能、知识和经验,也被称为直接人力资源,表现为就业人口。</a:t>
            </a:r>
          </a:p>
        </p:txBody>
      </p:sp>
      <p:grpSp>
        <p:nvGrpSpPr>
          <p:cNvPr id="4" name="组合 3"/>
          <p:cNvGrpSpPr/>
          <p:nvPr/>
        </p:nvGrpSpPr>
        <p:grpSpPr>
          <a:xfrm>
            <a:off x="2317115" y="2502535"/>
            <a:ext cx="7616825" cy="3613606"/>
            <a:chOff x="1496" y="1792"/>
            <a:chExt cx="11601" cy="6055"/>
          </a:xfrm>
        </p:grpSpPr>
        <p:sp>
          <p:nvSpPr>
            <p:cNvPr id="35" name="任意多边形 34"/>
            <p:cNvSpPr/>
            <p:nvPr/>
          </p:nvSpPr>
          <p:spPr>
            <a:xfrm rot="17630668">
              <a:off x="4766" y="2204"/>
              <a:ext cx="4951" cy="4446"/>
            </a:xfrm>
            <a:custGeom>
              <a:avLst/>
              <a:gdLst>
                <a:gd name="connsiteX0" fmla="*/ 1869900 w 4739938"/>
                <a:gd name="connsiteY0" fmla="*/ 2041838 h 4719939"/>
                <a:gd name="connsiteX1" fmla="*/ 1839624 w 4739938"/>
                <a:gd name="connsiteY1" fmla="*/ 2572003 h 4719939"/>
                <a:gd name="connsiteX2" fmla="*/ 245010 w 4739938"/>
                <a:gd name="connsiteY2" fmla="*/ 3369850 h 4719939"/>
                <a:gd name="connsiteX3" fmla="*/ 373445 w 4739938"/>
                <a:gd name="connsiteY3" fmla="*/ 1070923 h 4719939"/>
                <a:gd name="connsiteX4" fmla="*/ 2301832 w 4739938"/>
                <a:gd name="connsiteY4" fmla="*/ 2959036 h 4719939"/>
                <a:gd name="connsiteX5" fmla="*/ 2176324 w 4739938"/>
                <a:gd name="connsiteY5" fmla="*/ 4719939 h 4719939"/>
                <a:gd name="connsiteX6" fmla="*/ 264204 w 4739938"/>
                <a:gd name="connsiteY6" fmla="*/ 3437222 h 4719939"/>
                <a:gd name="connsiteX7" fmla="*/ 1834669 w 4739938"/>
                <a:gd name="connsiteY7" fmla="*/ 2658775 h 4719939"/>
                <a:gd name="connsiteX8" fmla="*/ 1832880 w 4739938"/>
                <a:gd name="connsiteY8" fmla="*/ 2690102 h 4719939"/>
                <a:gd name="connsiteX9" fmla="*/ 2504962 w 4739938"/>
                <a:gd name="connsiteY9" fmla="*/ 9198 h 4719939"/>
                <a:gd name="connsiteX10" fmla="*/ 2375608 w 4739938"/>
                <a:gd name="connsiteY10" fmla="*/ 1813728 h 4719939"/>
                <a:gd name="connsiteX11" fmla="*/ 1899598 w 4739938"/>
                <a:gd name="connsiteY11" fmla="*/ 2018698 h 4719939"/>
                <a:gd name="connsiteX12" fmla="*/ 429840 w 4739938"/>
                <a:gd name="connsiteY12" fmla="*/ 1006911 h 4719939"/>
                <a:gd name="connsiteX13" fmla="*/ 2504962 w 4739938"/>
                <a:gd name="connsiteY13" fmla="*/ 9198 h 4719939"/>
                <a:gd name="connsiteX14" fmla="*/ 4319856 w 4739938"/>
                <a:gd name="connsiteY14" fmla="*/ 3704637 h 4719939"/>
                <a:gd name="connsiteX15" fmla="*/ 2244735 w 4739938"/>
                <a:gd name="connsiteY15" fmla="*/ 4702350 h 4719939"/>
                <a:gd name="connsiteX16" fmla="*/ 2367860 w 4739938"/>
                <a:gd name="connsiteY16" fmla="*/ 2984715 h 4719939"/>
                <a:gd name="connsiteX17" fmla="*/ 2909300 w 4739938"/>
                <a:gd name="connsiteY17" fmla="*/ 2751571 h 4719939"/>
                <a:gd name="connsiteX18" fmla="*/ 2910287 w 4739938"/>
                <a:gd name="connsiteY18" fmla="*/ 2734286 h 4719939"/>
                <a:gd name="connsiteX19" fmla="*/ 4471347 w 4739938"/>
                <a:gd name="connsiteY19" fmla="*/ 1282715 h 4719939"/>
                <a:gd name="connsiteX20" fmla="*/ 2896089 w 4739938"/>
                <a:gd name="connsiteY20" fmla="*/ 2063540 h 4719939"/>
                <a:gd name="connsiteX21" fmla="*/ 2431153 w 4739938"/>
                <a:gd name="connsiteY21" fmla="*/ 1796909 h 4719939"/>
                <a:gd name="connsiteX22" fmla="*/ 2559227 w 4739938"/>
                <a:gd name="connsiteY22" fmla="*/ 0 h 4719939"/>
                <a:gd name="connsiteX23" fmla="*/ 4471347 w 4739938"/>
                <a:gd name="connsiteY23" fmla="*/ 1282715 h 4719939"/>
                <a:gd name="connsiteX24" fmla="*/ 4736325 w 4739938"/>
                <a:gd name="connsiteY24" fmla="*/ 2496368 h 4719939"/>
                <a:gd name="connsiteX25" fmla="*/ 4366492 w 4739938"/>
                <a:gd name="connsiteY25" fmla="*/ 3628757 h 4719939"/>
                <a:gd name="connsiteX26" fmla="*/ 2913058 w 4739938"/>
                <a:gd name="connsiteY26" fmla="*/ 2685755 h 4719939"/>
                <a:gd name="connsiteX27" fmla="*/ 2946239 w 4739938"/>
                <a:gd name="connsiteY27" fmla="*/ 2104699 h 4719939"/>
                <a:gd name="connsiteX28" fmla="*/ 4494928 w 4739938"/>
                <a:gd name="connsiteY28" fmla="*/ 1329830 h 4719939"/>
                <a:gd name="connsiteX29" fmla="*/ 4736325 w 4739938"/>
                <a:gd name="connsiteY29" fmla="*/ 2496368 h 471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39938" h="4719939">
                  <a:moveTo>
                    <a:pt x="1869900" y="2041838"/>
                  </a:moveTo>
                  <a:lnTo>
                    <a:pt x="1839624" y="2572003"/>
                  </a:lnTo>
                  <a:lnTo>
                    <a:pt x="245010" y="3369850"/>
                  </a:lnTo>
                  <a:cubicBezTo>
                    <a:pt x="-122692" y="2634946"/>
                    <a:pt x="-73827" y="1760296"/>
                    <a:pt x="373445" y="1070923"/>
                  </a:cubicBezTo>
                  <a:close/>
                  <a:moveTo>
                    <a:pt x="2301832" y="2959036"/>
                  </a:moveTo>
                  <a:lnTo>
                    <a:pt x="2176324" y="4719939"/>
                  </a:lnTo>
                  <a:cubicBezTo>
                    <a:pt x="1356645" y="4661517"/>
                    <a:pt x="629159" y="4173493"/>
                    <a:pt x="264204" y="3437222"/>
                  </a:cubicBezTo>
                  <a:lnTo>
                    <a:pt x="1834669" y="2658775"/>
                  </a:lnTo>
                  <a:lnTo>
                    <a:pt x="1832880" y="2690102"/>
                  </a:lnTo>
                  <a:close/>
                  <a:moveTo>
                    <a:pt x="2504962" y="9198"/>
                  </a:moveTo>
                  <a:lnTo>
                    <a:pt x="2375608" y="1813728"/>
                  </a:lnTo>
                  <a:lnTo>
                    <a:pt x="1899598" y="2018698"/>
                  </a:lnTo>
                  <a:lnTo>
                    <a:pt x="429840" y="1006911"/>
                  </a:lnTo>
                  <a:cubicBezTo>
                    <a:pt x="895805" y="330033"/>
                    <a:pt x="1685306" y="-49557"/>
                    <a:pt x="2504962" y="9198"/>
                  </a:cubicBezTo>
                  <a:close/>
                  <a:moveTo>
                    <a:pt x="4319856" y="3704637"/>
                  </a:moveTo>
                  <a:cubicBezTo>
                    <a:pt x="3853891" y="4381518"/>
                    <a:pt x="3064390" y="4761106"/>
                    <a:pt x="2244735" y="4702350"/>
                  </a:cubicBezTo>
                  <a:lnTo>
                    <a:pt x="2367860" y="2984715"/>
                  </a:lnTo>
                  <a:lnTo>
                    <a:pt x="2909300" y="2751571"/>
                  </a:lnTo>
                  <a:lnTo>
                    <a:pt x="2910287" y="2734286"/>
                  </a:lnTo>
                  <a:close/>
                  <a:moveTo>
                    <a:pt x="4471347" y="1282715"/>
                  </a:moveTo>
                  <a:lnTo>
                    <a:pt x="2896089" y="2063540"/>
                  </a:lnTo>
                  <a:lnTo>
                    <a:pt x="2431153" y="1796909"/>
                  </a:lnTo>
                  <a:lnTo>
                    <a:pt x="2559227" y="0"/>
                  </a:lnTo>
                  <a:cubicBezTo>
                    <a:pt x="3378907" y="58422"/>
                    <a:pt x="4106392" y="546444"/>
                    <a:pt x="4471347" y="1282715"/>
                  </a:cubicBezTo>
                  <a:close/>
                  <a:moveTo>
                    <a:pt x="4736325" y="2496368"/>
                  </a:moveTo>
                  <a:cubicBezTo>
                    <a:pt x="4714162" y="2893065"/>
                    <a:pt x="4590128" y="3284071"/>
                    <a:pt x="4366492" y="3628757"/>
                  </a:cubicBezTo>
                  <a:lnTo>
                    <a:pt x="2913058" y="2685755"/>
                  </a:lnTo>
                  <a:lnTo>
                    <a:pt x="2946239" y="2104699"/>
                  </a:lnTo>
                  <a:lnTo>
                    <a:pt x="4494928" y="1329830"/>
                  </a:lnTo>
                  <a:cubicBezTo>
                    <a:pt x="4678779" y="1697282"/>
                    <a:pt x="4758488" y="2099671"/>
                    <a:pt x="4736325" y="2496368"/>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zh-CN" altLang="en-US" sz="1600" b="0">
                <a:solidFill>
                  <a:schemeClr val="tx1"/>
                </a:solidFill>
                <a:latin typeface="微软雅黑" panose="020B0503020204020204" charset="-122"/>
                <a:ea typeface="微软雅黑" panose="020B0503020204020204" charset="-122"/>
              </a:endParaRPr>
            </a:p>
          </p:txBody>
        </p:sp>
        <p:sp>
          <p:nvSpPr>
            <p:cNvPr id="36" name="文本框 11"/>
            <p:cNvSpPr txBox="1">
              <a:spLocks noChangeArrowheads="1"/>
            </p:cNvSpPr>
            <p:nvPr/>
          </p:nvSpPr>
          <p:spPr bwMode="auto">
            <a:xfrm>
              <a:off x="6872" y="4130"/>
              <a:ext cx="936" cy="5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800" b="1">
                  <a:latin typeface="微软雅黑" panose="020B0503020204020204" charset="-122"/>
                  <a:ea typeface="微软雅黑" panose="020B0503020204020204" charset="-122"/>
                </a:rPr>
                <a:t>内容</a:t>
              </a:r>
            </a:p>
          </p:txBody>
        </p:sp>
        <p:grpSp>
          <p:nvGrpSpPr>
            <p:cNvPr id="37" name="组合 12"/>
            <p:cNvGrpSpPr/>
            <p:nvPr/>
          </p:nvGrpSpPr>
          <p:grpSpPr bwMode="auto">
            <a:xfrm>
              <a:off x="9238" y="1799"/>
              <a:ext cx="3381" cy="1001"/>
              <a:chOff x="533628" y="1580986"/>
              <a:chExt cx="2861835" cy="847498"/>
            </a:xfrm>
          </p:grpSpPr>
          <p:sp>
            <p:nvSpPr>
              <p:cNvPr id="38" name="TextBox 10"/>
              <p:cNvSpPr txBox="1">
                <a:spLocks noChangeArrowheads="1"/>
              </p:cNvSpPr>
              <p:nvPr/>
            </p:nvSpPr>
            <p:spPr bwMode="auto">
              <a:xfrm>
                <a:off x="533628" y="1950319"/>
                <a:ext cx="2861835" cy="478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rPr>
                  <a:t>仁、义、礼、智、信</a:t>
                </a:r>
                <a:r>
                  <a:rPr lang="zh-CN" altLang="en-US" sz="1600" b="0" dirty="0">
                    <a:latin typeface="微软雅黑" panose="020B0503020204020204" charset="-122"/>
                    <a:ea typeface="微软雅黑" panose="020B0503020204020204" charset="-122"/>
                  </a:rPr>
                  <a:t>。</a:t>
                </a:r>
              </a:p>
            </p:txBody>
          </p:sp>
          <p:sp>
            <p:nvSpPr>
              <p:cNvPr id="39" name="文本框 14"/>
              <p:cNvSpPr txBox="1">
                <a:spLocks noChangeArrowheads="1"/>
              </p:cNvSpPr>
              <p:nvPr/>
            </p:nvSpPr>
            <p:spPr bwMode="auto">
              <a:xfrm>
                <a:off x="533628" y="1580986"/>
                <a:ext cx="887105" cy="4771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品德</a:t>
                </a:r>
              </a:p>
            </p:txBody>
          </p:sp>
        </p:grpSp>
        <p:grpSp>
          <p:nvGrpSpPr>
            <p:cNvPr id="40" name="组合 15"/>
            <p:cNvGrpSpPr/>
            <p:nvPr/>
          </p:nvGrpSpPr>
          <p:grpSpPr bwMode="auto">
            <a:xfrm>
              <a:off x="9716" y="3740"/>
              <a:ext cx="3381" cy="1414"/>
              <a:chOff x="533628" y="1580986"/>
              <a:chExt cx="2861835" cy="1196892"/>
            </a:xfrm>
          </p:grpSpPr>
          <p:sp>
            <p:nvSpPr>
              <p:cNvPr id="6" name="TextBox 10"/>
              <p:cNvSpPr txBox="1">
                <a:spLocks noChangeArrowheads="1"/>
              </p:cNvSpPr>
              <p:nvPr/>
            </p:nvSpPr>
            <p:spPr bwMode="auto">
              <a:xfrm>
                <a:off x="533628" y="1950319"/>
                <a:ext cx="2861835" cy="8275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cs typeface="微软雅黑" panose="020B0503020204020204" charset="-122"/>
                  </a:rPr>
                  <a:t>“四历”,即学历、经历、阅历、心历</a:t>
                </a:r>
              </a:p>
            </p:txBody>
          </p:sp>
          <p:sp>
            <p:nvSpPr>
              <p:cNvPr id="7" name="文本框 17"/>
              <p:cNvSpPr txBox="1">
                <a:spLocks noChangeArrowheads="1"/>
              </p:cNvSpPr>
              <p:nvPr/>
            </p:nvSpPr>
            <p:spPr bwMode="auto">
              <a:xfrm>
                <a:off x="533628" y="1580986"/>
                <a:ext cx="1504127" cy="476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能力素养</a:t>
                </a:r>
              </a:p>
            </p:txBody>
          </p:sp>
        </p:grpSp>
        <p:grpSp>
          <p:nvGrpSpPr>
            <p:cNvPr id="9" name="组合 18"/>
            <p:cNvGrpSpPr/>
            <p:nvPr/>
          </p:nvGrpSpPr>
          <p:grpSpPr bwMode="auto">
            <a:xfrm>
              <a:off x="9251" y="5594"/>
              <a:ext cx="3381" cy="1827"/>
              <a:chOff x="533628" y="1580986"/>
              <a:chExt cx="2861835" cy="1546286"/>
            </a:xfrm>
          </p:grpSpPr>
          <p:sp>
            <p:nvSpPr>
              <p:cNvPr id="44" name="TextBox 10"/>
              <p:cNvSpPr txBox="1">
                <a:spLocks noChangeArrowheads="1"/>
              </p:cNvSpPr>
              <p:nvPr/>
            </p:nvSpPr>
            <p:spPr bwMode="auto">
              <a:xfrm>
                <a:off x="533628" y="1950319"/>
                <a:ext cx="2861835" cy="11769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cs typeface="微软雅黑" panose="020B0503020204020204" charset="-122"/>
                  </a:rPr>
                  <a:t>情商是与三个要素紧密联结在一起的,即自身、环境、他人</a:t>
                </a:r>
              </a:p>
            </p:txBody>
          </p:sp>
          <p:sp>
            <p:nvSpPr>
              <p:cNvPr id="10" name="文本框 20"/>
              <p:cNvSpPr txBox="1">
                <a:spLocks noChangeArrowheads="1"/>
              </p:cNvSpPr>
              <p:nvPr/>
            </p:nvSpPr>
            <p:spPr bwMode="auto">
              <a:xfrm>
                <a:off x="533628" y="1580986"/>
                <a:ext cx="887105" cy="476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情商</a:t>
                </a:r>
              </a:p>
            </p:txBody>
          </p:sp>
        </p:grpSp>
        <p:grpSp>
          <p:nvGrpSpPr>
            <p:cNvPr id="46" name="组合 21"/>
            <p:cNvGrpSpPr/>
            <p:nvPr/>
          </p:nvGrpSpPr>
          <p:grpSpPr bwMode="auto">
            <a:xfrm>
              <a:off x="1712" y="1792"/>
              <a:ext cx="3380" cy="1422"/>
              <a:chOff x="533628" y="1573511"/>
              <a:chExt cx="2861835" cy="1205398"/>
            </a:xfrm>
          </p:grpSpPr>
          <p:sp>
            <p:nvSpPr>
              <p:cNvPr id="47" name="TextBox 10"/>
              <p:cNvSpPr txBox="1">
                <a:spLocks noChangeArrowheads="1"/>
              </p:cNvSpPr>
              <p:nvPr/>
            </p:nvSpPr>
            <p:spPr bwMode="auto">
              <a:xfrm>
                <a:off x="533628" y="1950318"/>
                <a:ext cx="2861835" cy="828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rPr>
                  <a:t>包括身体的忍耐力、适应力、抗病力和体能</a:t>
                </a:r>
              </a:p>
            </p:txBody>
          </p:sp>
          <p:sp>
            <p:nvSpPr>
              <p:cNvPr id="13" name="文本框 23"/>
              <p:cNvSpPr txBox="1">
                <a:spLocks noChangeArrowheads="1"/>
              </p:cNvSpPr>
              <p:nvPr/>
            </p:nvSpPr>
            <p:spPr bwMode="auto">
              <a:xfrm>
                <a:off x="589256" y="1573511"/>
                <a:ext cx="887105" cy="477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体质</a:t>
                </a:r>
              </a:p>
            </p:txBody>
          </p:sp>
        </p:grpSp>
        <p:grpSp>
          <p:nvGrpSpPr>
            <p:cNvPr id="56" name="组合 24"/>
            <p:cNvGrpSpPr/>
            <p:nvPr/>
          </p:nvGrpSpPr>
          <p:grpSpPr bwMode="auto">
            <a:xfrm>
              <a:off x="1496" y="3740"/>
              <a:ext cx="3380" cy="1836"/>
              <a:chOff x="533628" y="1573511"/>
              <a:chExt cx="2861835" cy="1553284"/>
            </a:xfrm>
          </p:grpSpPr>
          <p:sp>
            <p:nvSpPr>
              <p:cNvPr id="57" name="TextBox 10"/>
              <p:cNvSpPr txBox="1">
                <a:spLocks noChangeArrowheads="1"/>
              </p:cNvSpPr>
              <p:nvPr/>
            </p:nvSpPr>
            <p:spPr bwMode="auto">
              <a:xfrm>
                <a:off x="533628" y="1950318"/>
                <a:ext cx="2861835" cy="1176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rPr>
                  <a:t>记忆能力、感知能力、理解能力、思维能力、接受能力和应变能力。</a:t>
                </a:r>
              </a:p>
            </p:txBody>
          </p:sp>
          <p:sp>
            <p:nvSpPr>
              <p:cNvPr id="58" name="文本框 26"/>
              <p:cNvSpPr txBox="1">
                <a:spLocks noChangeArrowheads="1"/>
              </p:cNvSpPr>
              <p:nvPr/>
            </p:nvSpPr>
            <p:spPr bwMode="auto">
              <a:xfrm>
                <a:off x="552095" y="1573511"/>
                <a:ext cx="887105" cy="476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智质</a:t>
                </a:r>
              </a:p>
            </p:txBody>
          </p:sp>
        </p:grpSp>
        <p:grpSp>
          <p:nvGrpSpPr>
            <p:cNvPr id="59" name="组合 27"/>
            <p:cNvGrpSpPr/>
            <p:nvPr/>
          </p:nvGrpSpPr>
          <p:grpSpPr bwMode="auto">
            <a:xfrm>
              <a:off x="1976" y="5598"/>
              <a:ext cx="3380" cy="2249"/>
              <a:chOff x="533628" y="1573511"/>
              <a:chExt cx="2861835" cy="1902535"/>
            </a:xfrm>
          </p:grpSpPr>
          <p:sp>
            <p:nvSpPr>
              <p:cNvPr id="60" name="TextBox 10"/>
              <p:cNvSpPr txBox="1">
                <a:spLocks noChangeArrowheads="1"/>
              </p:cNvSpPr>
              <p:nvPr/>
            </p:nvSpPr>
            <p:spPr bwMode="auto">
              <a:xfrm>
                <a:off x="533628" y="1950318"/>
                <a:ext cx="2861835" cy="1525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sz="1600" b="0" dirty="0">
                    <a:latin typeface="微软雅黑" panose="020B0503020204020204" charset="-122"/>
                    <a:ea typeface="微软雅黑" panose="020B0503020204020204" charset="-122"/>
                  </a:rPr>
                  <a:t>包含情绪的稳定性、心理承受力、心情心态、心理应变能力和适应能力</a:t>
                </a:r>
              </a:p>
            </p:txBody>
          </p:sp>
          <p:sp>
            <p:nvSpPr>
              <p:cNvPr id="14" name="文本框 29"/>
              <p:cNvSpPr txBox="1">
                <a:spLocks noChangeArrowheads="1"/>
              </p:cNvSpPr>
              <p:nvPr/>
            </p:nvSpPr>
            <p:spPr bwMode="auto">
              <a:xfrm>
                <a:off x="559573" y="1573511"/>
                <a:ext cx="1509111" cy="477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fontAlgn="base">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fontAlgn="base">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fontAlgn="base">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fontAlgn="base">
                  <a:spcBef>
                    <a:spcPct val="0"/>
                  </a:spcBef>
                  <a:spcAft>
                    <a:spcPct val="0"/>
                  </a:spcAft>
                  <a:defRPr>
                    <a:solidFill>
                      <a:schemeClr val="tx1"/>
                    </a:solidFill>
                    <a:latin typeface="Calibri" panose="020F0502020204030204" charset="0"/>
                    <a:ea typeface="宋体" panose="02010600030101010101" pitchFamily="2" charset="-122"/>
                  </a:defRPr>
                </a:lvl9pPr>
              </a:lstStyle>
              <a:p>
                <a:pPr eaLnBrk="1" hangingPunct="1"/>
                <a:r>
                  <a:rPr lang="zh-CN" altLang="en-US" sz="1600" b="1">
                    <a:solidFill>
                      <a:srgbClr val="0070C0"/>
                    </a:solidFill>
                    <a:latin typeface="微软雅黑" panose="020B0503020204020204" charset="-122"/>
                    <a:ea typeface="微软雅黑" panose="020B0503020204020204" charset="-122"/>
                  </a:rPr>
                  <a:t>心理素质</a:t>
                </a:r>
              </a:p>
            </p:txBody>
          </p:sp>
        </p:gr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ppt_x</p:attrName>
                                        </p:attrNameLst>
                                      </p:cBhvr>
                                      <p:tavLst>
                                        <p:tav tm="0">
                                          <p:val>
                                            <p:strVal val="#ppt_x-.2"/>
                                          </p:val>
                                        </p:tav>
                                        <p:tav tm="100000">
                                          <p:val>
                                            <p:strVal val="#ppt_x"/>
                                          </p:val>
                                        </p:tav>
                                      </p:tavLst>
                                    </p:anim>
                                    <p:anim calcmode="lin" valueType="num">
                                      <p:cBhvr>
                                        <p:cTn id="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gtEl>
                                      </p:cBhvr>
                                    </p:animEffect>
                                  </p:childTnLst>
                                </p:cTn>
                              </p:par>
                              <p:par>
                                <p:cTn id="10" presetID="29"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ppt_x</p:attrName>
                                        </p:attrNameLst>
                                      </p:cBhvr>
                                      <p:tavLst>
                                        <p:tav tm="0">
                                          <p:val>
                                            <p:strVal val="#ppt_x-.2"/>
                                          </p:val>
                                        </p:tav>
                                        <p:tav tm="100000">
                                          <p:val>
                                            <p:strVal val="#ppt_x"/>
                                          </p:val>
                                        </p:tav>
                                      </p:tavLst>
                                    </p:anim>
                                    <p:anim calcmode="lin" valueType="num">
                                      <p:cBhvr>
                                        <p:cTn id="13"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14"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应聘申请程序</a:t>
            </a:r>
          </a:p>
        </p:txBody>
      </p:sp>
      <p:pic>
        <p:nvPicPr>
          <p:cNvPr id="129" name="RL4-5.EPS" descr="id:2147508145;FounderCES"/>
          <p:cNvPicPr>
            <a:picLocks noChangeAspect="1"/>
          </p:cNvPicPr>
          <p:nvPr/>
        </p:nvPicPr>
        <p:blipFill>
          <a:blip r:embed="rId3"/>
          <a:stretch>
            <a:fillRect/>
          </a:stretch>
        </p:blipFill>
        <p:spPr>
          <a:xfrm>
            <a:off x="2996565" y="1160145"/>
            <a:ext cx="6198870" cy="3964305"/>
          </a:xfrm>
          <a:prstGeom prst="rect">
            <a:avLst/>
          </a:prstGeom>
        </p:spPr>
      </p:pic>
      <p:sp>
        <p:nvSpPr>
          <p:cNvPr id="9" name="矩形 8"/>
          <p:cNvSpPr/>
          <p:nvPr/>
        </p:nvSpPr>
        <p:spPr>
          <a:xfrm>
            <a:off x="927100" y="5257165"/>
            <a:ext cx="9992360"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招聘专员提供应聘申请者岗位描述书,申请人员根据自身的情况,如果适合,填写应聘申请表,提供相关资料及复印件,招聘专员予以核实,合格的转入预审程序,如应聘者不适合,可转入企业人才储备库。</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29"/>
                                        </p:tgtEl>
                                        <p:attrNameLst>
                                          <p:attrName>style.visibility</p:attrName>
                                        </p:attrNameLst>
                                      </p:cBhvr>
                                      <p:to>
                                        <p:strVal val="visible"/>
                                      </p:to>
                                    </p:set>
                                    <p:anim calcmode="lin" valueType="num">
                                      <p:cBhvr>
                                        <p:cTn id="10" dur="1000" fill="hold"/>
                                        <p:tgtEl>
                                          <p:spTgt spid="129"/>
                                        </p:tgtEl>
                                        <p:attrNameLst>
                                          <p:attrName>ppt_x</p:attrName>
                                        </p:attrNameLst>
                                      </p:cBhvr>
                                      <p:tavLst>
                                        <p:tav tm="0">
                                          <p:val>
                                            <p:strVal val="#ppt_x-.2"/>
                                          </p:val>
                                        </p:tav>
                                        <p:tav tm="100000">
                                          <p:val>
                                            <p:strVal val="#ppt_x"/>
                                          </p:val>
                                        </p:tav>
                                      </p:tavLst>
                                    </p:anim>
                                    <p:anim calcmode="lin" valueType="num">
                                      <p:cBhvr>
                                        <p:cTn id="11" dur="1000" fill="hold"/>
                                        <p:tgtEl>
                                          <p:spTgt spid="129"/>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29"/>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预审程序</a:t>
            </a:r>
          </a:p>
        </p:txBody>
      </p:sp>
      <p:pic>
        <p:nvPicPr>
          <p:cNvPr id="130" name="RL4-6.EPS" descr="id:2147508160;FounderCES"/>
          <p:cNvPicPr>
            <a:picLocks noChangeAspect="1"/>
          </p:cNvPicPr>
          <p:nvPr/>
        </p:nvPicPr>
        <p:blipFill>
          <a:blip r:embed="rId3"/>
          <a:stretch>
            <a:fillRect/>
          </a:stretch>
        </p:blipFill>
        <p:spPr>
          <a:xfrm>
            <a:off x="3046095" y="984885"/>
            <a:ext cx="6249670" cy="4132580"/>
          </a:xfrm>
          <a:prstGeom prst="rect">
            <a:avLst/>
          </a:prstGeom>
        </p:spPr>
      </p:pic>
      <p:sp>
        <p:nvSpPr>
          <p:cNvPr id="9" name="矩形 8"/>
          <p:cNvSpPr/>
          <p:nvPr/>
        </p:nvSpPr>
        <p:spPr>
          <a:xfrm>
            <a:off x="927100" y="5165725"/>
            <a:ext cx="9992360" cy="156845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(1)招聘专员对应聘者资料进行调查核实,不合格者予以放弃,合格者转交需求部门审核。</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(2)需求部门负责人对应聘者的资料进行初审,合格者返给招聘专员,不合格者予以放弃。</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(3)招聘专员根据应聘申请者提供的联系方式,通知面试的时间、地点,转入面试程序。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30"/>
                                        </p:tgtEl>
                                        <p:attrNameLst>
                                          <p:attrName>style.visibility</p:attrName>
                                        </p:attrNameLst>
                                      </p:cBhvr>
                                      <p:to>
                                        <p:strVal val="visible"/>
                                      </p:to>
                                    </p:set>
                                    <p:animEffect transition="in" filter="diamond(in)">
                                      <p:cBhvr>
                                        <p:cTn id="10" dur="2000"/>
                                        <p:tgtEl>
                                          <p:spTgt spid="130"/>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面试程序</a:t>
            </a:r>
          </a:p>
        </p:txBody>
      </p:sp>
      <p:pic>
        <p:nvPicPr>
          <p:cNvPr id="131" name="RL4-7.EPS" descr="id:2147508175;FounderCES"/>
          <p:cNvPicPr>
            <a:picLocks noChangeAspect="1"/>
          </p:cNvPicPr>
          <p:nvPr/>
        </p:nvPicPr>
        <p:blipFill>
          <a:blip r:embed="rId3"/>
          <a:stretch>
            <a:fillRect/>
          </a:stretch>
        </p:blipFill>
        <p:spPr>
          <a:xfrm>
            <a:off x="3068320" y="1027430"/>
            <a:ext cx="6054725" cy="3559175"/>
          </a:xfrm>
          <a:prstGeom prst="rect">
            <a:avLst/>
          </a:prstGeom>
        </p:spPr>
      </p:pic>
      <p:sp>
        <p:nvSpPr>
          <p:cNvPr id="9" name="矩形 8"/>
          <p:cNvSpPr/>
          <p:nvPr/>
        </p:nvSpPr>
        <p:spPr>
          <a:xfrm>
            <a:off x="1099185" y="4669790"/>
            <a:ext cx="9992360" cy="193802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(1)招聘专员拟订面试计划,做好相应准备。</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(2)邀请需求部门负责人参加面试,合格者进入考试程序。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(3)不合格者视情况而定,或放入企业人才储备库,或放弃。</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(4)面试过程中招聘专员应做好应聘申请者的接待和企业文化宣传工作。</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31"/>
                                        </p:tgtEl>
                                        <p:attrNameLst>
                                          <p:attrName>style.visibility</p:attrName>
                                        </p:attrNameLst>
                                      </p:cBhvr>
                                      <p:to>
                                        <p:strVal val="visible"/>
                                      </p:to>
                                    </p:set>
                                    <p:anim calcmode="lin" valueType="num">
                                      <p:cBhvr>
                                        <p:cTn id="10" dur="1000" fill="hold"/>
                                        <p:tgtEl>
                                          <p:spTgt spid="131"/>
                                        </p:tgtEl>
                                        <p:attrNameLst>
                                          <p:attrName>ppt_x</p:attrName>
                                        </p:attrNameLst>
                                      </p:cBhvr>
                                      <p:tavLst>
                                        <p:tav tm="0">
                                          <p:val>
                                            <p:strVal val="#ppt_x-.2"/>
                                          </p:val>
                                        </p:tav>
                                        <p:tav tm="100000">
                                          <p:val>
                                            <p:strVal val="#ppt_x"/>
                                          </p:val>
                                        </p:tav>
                                      </p:tavLst>
                                    </p:anim>
                                    <p:anim calcmode="lin" valueType="num">
                                      <p:cBhvr>
                                        <p:cTn id="11" dur="1000" fill="hold"/>
                                        <p:tgtEl>
                                          <p:spTgt spid="131"/>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31"/>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测评程序</a:t>
            </a:r>
          </a:p>
        </p:txBody>
      </p:sp>
      <p:pic>
        <p:nvPicPr>
          <p:cNvPr id="132" name="RL4-8.EPS" descr="id:2147508190;FounderCES"/>
          <p:cNvPicPr>
            <a:picLocks noChangeAspect="1"/>
          </p:cNvPicPr>
          <p:nvPr/>
        </p:nvPicPr>
        <p:blipFill>
          <a:blip r:embed="rId3"/>
          <a:stretch>
            <a:fillRect/>
          </a:stretch>
        </p:blipFill>
        <p:spPr>
          <a:xfrm>
            <a:off x="1147445" y="1027430"/>
            <a:ext cx="5175250" cy="5688330"/>
          </a:xfrm>
          <a:prstGeom prst="rect">
            <a:avLst/>
          </a:prstGeom>
        </p:spPr>
      </p:pic>
      <p:sp>
        <p:nvSpPr>
          <p:cNvPr id="9" name="矩形 8"/>
          <p:cNvSpPr/>
          <p:nvPr/>
        </p:nvSpPr>
        <p:spPr>
          <a:xfrm>
            <a:off x="6779895" y="1979295"/>
            <a:ext cx="4387215" cy="378460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(1)招聘专员拟订试题交需求部门负责人审核,如一致则通知面试合格人员测评。</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(2)如不一致,招聘专员应重新拟订试题,直至取得一致。</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(3)招聘专员对面试合格者发出考试通知。</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(4)招聘专员协助用人部门负责人对测评作评价,合格者转入体检程序。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(5)不合格者视具体情况,或放弃,或放入企业人才储备库。</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diamond(in)">
                                      <p:cBhvr>
                                        <p:cTn id="10" dur="2000"/>
                                        <p:tgtEl>
                                          <p:spTgt spid="132"/>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体检程序</a:t>
            </a:r>
          </a:p>
        </p:txBody>
      </p:sp>
      <p:pic>
        <p:nvPicPr>
          <p:cNvPr id="133" name="RL4-9.EPS" descr="id:2147508205;FounderCES"/>
          <p:cNvPicPr>
            <a:picLocks noChangeAspect="1"/>
          </p:cNvPicPr>
          <p:nvPr/>
        </p:nvPicPr>
        <p:blipFill>
          <a:blip r:embed="rId3"/>
          <a:stretch>
            <a:fillRect/>
          </a:stretch>
        </p:blipFill>
        <p:spPr>
          <a:xfrm>
            <a:off x="2526665" y="1027430"/>
            <a:ext cx="7287895" cy="3655060"/>
          </a:xfrm>
          <a:prstGeom prst="rect">
            <a:avLst/>
          </a:prstGeom>
        </p:spPr>
      </p:pic>
      <p:sp>
        <p:nvSpPr>
          <p:cNvPr id="9" name="矩形 8"/>
          <p:cNvSpPr/>
          <p:nvPr/>
        </p:nvSpPr>
        <p:spPr>
          <a:xfrm>
            <a:off x="1099185" y="4730750"/>
            <a:ext cx="9992360" cy="156845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(1)招聘专员与医务室负责人商定体检的时间、地点、方式。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(2)招聘专员向考试合格者发出体检通知,如体检合格,则转入甄选程序。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(3)如体检不合格,则视情况而定,或放入企业人才储备库,或放弃。</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33"/>
                                        </p:tgtEl>
                                        <p:attrNameLst>
                                          <p:attrName>style.visibility</p:attrName>
                                        </p:attrNameLst>
                                      </p:cBhvr>
                                      <p:to>
                                        <p:strVal val="visible"/>
                                      </p:to>
                                    </p:set>
                                    <p:anim calcmode="lin" valueType="num">
                                      <p:cBhvr>
                                        <p:cTn id="10" dur="1000" fill="hold"/>
                                        <p:tgtEl>
                                          <p:spTgt spid="133"/>
                                        </p:tgtEl>
                                        <p:attrNameLst>
                                          <p:attrName>ppt_x</p:attrName>
                                        </p:attrNameLst>
                                      </p:cBhvr>
                                      <p:tavLst>
                                        <p:tav tm="0">
                                          <p:val>
                                            <p:strVal val="#ppt_x-.2"/>
                                          </p:val>
                                        </p:tav>
                                        <p:tav tm="100000">
                                          <p:val>
                                            <p:strVal val="#ppt_x"/>
                                          </p:val>
                                        </p:tav>
                                      </p:tavLst>
                                    </p:anim>
                                    <p:anim calcmode="lin" valueType="num">
                                      <p:cBhvr>
                                        <p:cTn id="11" dur="1000" fill="hold"/>
                                        <p:tgtEl>
                                          <p:spTgt spid="133"/>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33"/>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甄选程序</a:t>
            </a:r>
          </a:p>
        </p:txBody>
      </p:sp>
      <p:pic>
        <p:nvPicPr>
          <p:cNvPr id="134" name="RL4-10.EPS" descr="id:2147508220;FounderCES"/>
          <p:cNvPicPr>
            <a:picLocks noChangeAspect="1"/>
          </p:cNvPicPr>
          <p:nvPr/>
        </p:nvPicPr>
        <p:blipFill>
          <a:blip r:embed="rId3"/>
          <a:stretch>
            <a:fillRect/>
          </a:stretch>
        </p:blipFill>
        <p:spPr>
          <a:xfrm>
            <a:off x="271145" y="1397635"/>
            <a:ext cx="6331585" cy="4670425"/>
          </a:xfrm>
          <a:prstGeom prst="rect">
            <a:avLst/>
          </a:prstGeom>
        </p:spPr>
      </p:pic>
      <p:sp>
        <p:nvSpPr>
          <p:cNvPr id="9" name="矩形 8"/>
          <p:cNvSpPr/>
          <p:nvPr/>
        </p:nvSpPr>
        <p:spPr>
          <a:xfrm>
            <a:off x="6710680" y="2025650"/>
            <a:ext cx="5355196" cy="341503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(1)招聘专员将体检合格者名单交需求部门负责人,进入试用程序。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(2)需求部门负责人根据需求,如出现人员差额,可要求招聘专员补充招聘。</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(3)招聘专员从企业人才储备库中搜索所需的人才,返回执行体检程序。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(4)如预审程序后没有所需人才,则返回执行预审程序。</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(5)如仍未达成满额,则返回执行计划审批程序。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34"/>
                                        </p:tgtEl>
                                        <p:attrNameLst>
                                          <p:attrName>style.visibility</p:attrName>
                                        </p:attrNameLst>
                                      </p:cBhvr>
                                      <p:to>
                                        <p:strVal val="visible"/>
                                      </p:to>
                                    </p:set>
                                    <p:animEffect transition="in" filter="diamond(in)">
                                      <p:cBhvr>
                                        <p:cTn id="10" dur="2000"/>
                                        <p:tgtEl>
                                          <p:spTgt spid="134"/>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试用程序</a:t>
            </a:r>
          </a:p>
        </p:txBody>
      </p:sp>
      <p:pic>
        <p:nvPicPr>
          <p:cNvPr id="135" name="RL4-11.EPS" descr="id:2147507970;FounderCES"/>
          <p:cNvPicPr>
            <a:picLocks noChangeAspect="1"/>
          </p:cNvPicPr>
          <p:nvPr/>
        </p:nvPicPr>
        <p:blipFill>
          <a:blip r:embed="rId3"/>
          <a:stretch>
            <a:fillRect/>
          </a:stretch>
        </p:blipFill>
        <p:spPr>
          <a:xfrm>
            <a:off x="643255" y="1160145"/>
            <a:ext cx="5359400" cy="5159375"/>
          </a:xfrm>
          <a:prstGeom prst="rect">
            <a:avLst/>
          </a:prstGeom>
        </p:spPr>
      </p:pic>
      <p:sp>
        <p:nvSpPr>
          <p:cNvPr id="9" name="矩形 8"/>
          <p:cNvSpPr/>
          <p:nvPr/>
        </p:nvSpPr>
        <p:spPr>
          <a:xfrm>
            <a:off x="6391276" y="1478280"/>
            <a:ext cx="5611538" cy="4480778"/>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(1)招聘专员根据最终名单通知合格者。</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(2)合格者签订试用协议,招聘专员将需住宿人员名单交宿舍管理员,进行安排。</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(3)招聘专员将新进试用人员交培训专员进行岗前培训。</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(4)招聘专员将资料进行归档。</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(5)试用人员培训结束后,分配到需求部门,需求部门对新进人员进行观察,形成记录。</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(6)试用人员试用期内需进行定期小结,需求部门负责人与招聘专员对小结进行评价,并反馈到试用人员本人。</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(7)试用人员在试用期内不能达到要求,予以放弃。</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(8)试用人员在试用期内符合要求,进入正式录用程序。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 calcmode="lin" valueType="num">
                                      <p:cBhvr>
                                        <p:cTn id="10" dur="1000" fill="hold"/>
                                        <p:tgtEl>
                                          <p:spTgt spid="135"/>
                                        </p:tgtEl>
                                        <p:attrNameLst>
                                          <p:attrName>ppt_x</p:attrName>
                                        </p:attrNameLst>
                                      </p:cBhvr>
                                      <p:tavLst>
                                        <p:tav tm="0">
                                          <p:val>
                                            <p:strVal val="#ppt_x-.2"/>
                                          </p:val>
                                        </p:tav>
                                        <p:tav tm="100000">
                                          <p:val>
                                            <p:strVal val="#ppt_x"/>
                                          </p:val>
                                        </p:tav>
                                      </p:tavLst>
                                    </p:anim>
                                    <p:anim calcmode="lin" valueType="num">
                                      <p:cBhvr>
                                        <p:cTn id="11" dur="1000" fill="hold"/>
                                        <p:tgtEl>
                                          <p:spTgt spid="135"/>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35"/>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正式录用程序</a:t>
            </a:r>
          </a:p>
        </p:txBody>
      </p:sp>
      <p:pic>
        <p:nvPicPr>
          <p:cNvPr id="136" name="RL4-12.EPS" descr="id:2147508020;FounderCES"/>
          <p:cNvPicPr>
            <a:picLocks noChangeAspect="1"/>
          </p:cNvPicPr>
          <p:nvPr/>
        </p:nvPicPr>
        <p:blipFill>
          <a:blip r:embed="rId3"/>
          <a:stretch>
            <a:fillRect/>
          </a:stretch>
        </p:blipFill>
        <p:spPr>
          <a:xfrm>
            <a:off x="756920" y="1377315"/>
            <a:ext cx="5657215" cy="4460240"/>
          </a:xfrm>
          <a:prstGeom prst="rect">
            <a:avLst/>
          </a:prstGeom>
        </p:spPr>
      </p:pic>
      <p:sp>
        <p:nvSpPr>
          <p:cNvPr id="9" name="矩形 8"/>
          <p:cNvSpPr/>
          <p:nvPr/>
        </p:nvSpPr>
        <p:spPr>
          <a:xfrm>
            <a:off x="6602730" y="1905635"/>
            <a:ext cx="5191125" cy="3046095"/>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　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(1)试用人员向需求部门提出申请,需求部门负责人未批,则延长试用期。</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(2)需求部门负责人审批后,招聘专员递交人力资源部部长审批,如未审批,则延长试用期。</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(3)人力资源部部长审批后,则与试用人员签订劳动合同,正式上岗。</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(4)招聘专员进入评估程序。</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8" presetClass="entr" presetSubtype="16" fill="hold" nodeType="withEffect">
                                  <p:stCondLst>
                                    <p:cond delay="0"/>
                                  </p:stCondLst>
                                  <p:childTnLst>
                                    <p:set>
                                      <p:cBhvr>
                                        <p:cTn id="9" dur="1" fill="hold">
                                          <p:stCondLst>
                                            <p:cond delay="0"/>
                                          </p:stCondLst>
                                        </p:cTn>
                                        <p:tgtEl>
                                          <p:spTgt spid="136"/>
                                        </p:tgtEl>
                                        <p:attrNameLst>
                                          <p:attrName>style.visibility</p:attrName>
                                        </p:attrNameLst>
                                      </p:cBhvr>
                                      <p:to>
                                        <p:strVal val="visible"/>
                                      </p:to>
                                    </p:set>
                                    <p:animEffect transition="in" filter="diamond(in)">
                                      <p:cBhvr>
                                        <p:cTn id="10" dur="2000"/>
                                        <p:tgtEl>
                                          <p:spTgt spid="136"/>
                                        </p:tgtEl>
                                      </p:cBhvr>
                                    </p:animEffec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招聘的目的与流程</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评估程序</a:t>
            </a:r>
          </a:p>
        </p:txBody>
      </p:sp>
      <p:pic>
        <p:nvPicPr>
          <p:cNvPr id="137" name="RL4-13.EPS" descr="id:2147508233;FounderCES"/>
          <p:cNvPicPr>
            <a:picLocks noChangeAspect="1"/>
          </p:cNvPicPr>
          <p:nvPr/>
        </p:nvPicPr>
        <p:blipFill>
          <a:blip r:embed="rId3"/>
          <a:stretch>
            <a:fillRect/>
          </a:stretch>
        </p:blipFill>
        <p:spPr>
          <a:xfrm>
            <a:off x="2040890" y="1027430"/>
            <a:ext cx="8108950" cy="3496945"/>
          </a:xfrm>
          <a:prstGeom prst="rect">
            <a:avLst/>
          </a:prstGeom>
        </p:spPr>
      </p:pic>
      <p:sp>
        <p:nvSpPr>
          <p:cNvPr id="9" name="矩形 8"/>
          <p:cNvSpPr/>
          <p:nvPr/>
        </p:nvSpPr>
        <p:spPr>
          <a:xfrm>
            <a:off x="1099185" y="4730750"/>
            <a:ext cx="9992360" cy="1198880"/>
          </a:xfrm>
          <a:prstGeom prst="rect">
            <a:avLst/>
          </a:prstGeom>
          <a:ln>
            <a:solidFill>
              <a:srgbClr val="9B552C"/>
            </a:solidFill>
          </a:ln>
        </p:spPr>
        <p:txBody>
          <a:bodyPr wrap="square">
            <a:spAutoFit/>
          </a:bodyPr>
          <a:lstStyle/>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说明:</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(1)招聘专员对整个招聘工作进行信度和效度的评估,形成分析报告。</a:t>
            </a:r>
          </a:p>
          <a:p>
            <a:pPr indent="266700" algn="l">
              <a:lnSpc>
                <a:spcPct val="150000"/>
              </a:lnSpc>
              <a:spcAft>
                <a:spcPts val="0"/>
              </a:spcAft>
            </a:pPr>
            <a:r>
              <a:rPr sz="1600" dirty="0">
                <a:latin typeface="微软雅黑" panose="020B0503020204020204" charset="-122"/>
                <a:ea typeface="微软雅黑" panose="020B0503020204020204" charset="-122"/>
                <a:cs typeface="微软雅黑" panose="020B0503020204020204" charset="-122"/>
                <a:sym typeface="+mn-ea"/>
              </a:rPr>
              <a:t>(2)招聘专员将分析报告提交人力资源部部长,形成相应的人力资源决策,修改人力资源规划。</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9" presetClass="entr" presetSubtype="0" fill="hold" nodeType="withEffect">
                                  <p:stCondLst>
                                    <p:cond delay="0"/>
                                  </p:stCondLst>
                                  <p:childTnLst>
                                    <p:set>
                                      <p:cBhvr>
                                        <p:cTn id="9" dur="1" fill="hold">
                                          <p:stCondLst>
                                            <p:cond delay="0"/>
                                          </p:stCondLst>
                                        </p:cTn>
                                        <p:tgtEl>
                                          <p:spTgt spid="137"/>
                                        </p:tgtEl>
                                        <p:attrNameLst>
                                          <p:attrName>style.visibility</p:attrName>
                                        </p:attrNameLst>
                                      </p:cBhvr>
                                      <p:to>
                                        <p:strVal val="visible"/>
                                      </p:to>
                                    </p:set>
                                    <p:anim calcmode="lin" valueType="num">
                                      <p:cBhvr>
                                        <p:cTn id="10" dur="1000" fill="hold"/>
                                        <p:tgtEl>
                                          <p:spTgt spid="137"/>
                                        </p:tgtEl>
                                        <p:attrNameLst>
                                          <p:attrName>ppt_x</p:attrName>
                                        </p:attrNameLst>
                                      </p:cBhvr>
                                      <p:tavLst>
                                        <p:tav tm="0">
                                          <p:val>
                                            <p:strVal val="#ppt_x-.2"/>
                                          </p:val>
                                        </p:tav>
                                        <p:tav tm="100000">
                                          <p:val>
                                            <p:strVal val="#ppt_x"/>
                                          </p:val>
                                        </p:tav>
                                      </p:tavLst>
                                    </p:anim>
                                    <p:anim calcmode="lin" valueType="num">
                                      <p:cBhvr>
                                        <p:cTn id="11" dur="1000" fill="hold"/>
                                        <p:tgtEl>
                                          <p:spTgt spid="137"/>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37"/>
                                        </p:tgtEl>
                                      </p:cBhvr>
                                    </p:animEffec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bldLvl="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5" name="文本框 4"/>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招聘计划的内容</a:t>
            </a:r>
          </a:p>
        </p:txBody>
      </p:sp>
      <p:grpSp>
        <p:nvGrpSpPr>
          <p:cNvPr id="31" name="组合 30"/>
          <p:cNvGrpSpPr/>
          <p:nvPr/>
        </p:nvGrpSpPr>
        <p:grpSpPr>
          <a:xfrm>
            <a:off x="-10795" y="1280027"/>
            <a:ext cx="12131040" cy="5149083"/>
            <a:chOff x="4736" y="1669"/>
            <a:chExt cx="14419" cy="9688"/>
          </a:xfrm>
        </p:grpSpPr>
        <p:sp>
          <p:nvSpPr>
            <p:cNvPr id="23" name="矩形 22"/>
            <p:cNvSpPr/>
            <p:nvPr>
              <p:custDataLst>
                <p:tags r:id="rId2"/>
              </p:custDataLst>
            </p:nvPr>
          </p:nvSpPr>
          <p:spPr>
            <a:xfrm>
              <a:off x="4752" y="1669"/>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4" name="Rectangle 10"/>
            <p:cNvSpPr/>
            <p:nvPr>
              <p:custDataLst>
                <p:tags r:id="rId3"/>
              </p:custDataLst>
            </p:nvPr>
          </p:nvSpPr>
          <p:spPr>
            <a:xfrm>
              <a:off x="16043" y="1669"/>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5" name="Isosceles Triangle 11"/>
            <p:cNvSpPr/>
            <p:nvPr>
              <p:custDataLst>
                <p:tags r:id="rId4"/>
              </p:custDataLst>
            </p:nvPr>
          </p:nvSpPr>
          <p:spPr>
            <a:xfrm rot="16200000">
              <a:off x="15440" y="1980"/>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8" name="文本框 37"/>
            <p:cNvSpPr txBox="1"/>
            <p:nvPr>
              <p:custDataLst>
                <p:tags r:id="rId5"/>
              </p:custDataLst>
            </p:nvPr>
          </p:nvSpPr>
          <p:spPr>
            <a:xfrm>
              <a:off x="5682" y="1700"/>
              <a:ext cx="10201"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(1)招聘目标。主要包括:快速招聘到大量人才,树立企业形象,节约招聘成本,建立与人才中介的良好关系,选拔优秀人才等。</a:t>
              </a:r>
            </a:p>
          </p:txBody>
        </p:sp>
        <p:sp>
          <p:nvSpPr>
            <p:cNvPr id="41" name="矩形 40"/>
            <p:cNvSpPr/>
            <p:nvPr>
              <p:custDataLst>
                <p:tags r:id="rId6"/>
              </p:custDataLst>
            </p:nvPr>
          </p:nvSpPr>
          <p:spPr>
            <a:xfrm>
              <a:off x="4752" y="2649"/>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2" name="Rectangle 9"/>
            <p:cNvSpPr/>
            <p:nvPr>
              <p:custDataLst>
                <p:tags r:id="rId7"/>
              </p:custDataLst>
            </p:nvPr>
          </p:nvSpPr>
          <p:spPr>
            <a:xfrm>
              <a:off x="16043" y="2649"/>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3" name="Isosceles Triangle 12"/>
            <p:cNvSpPr/>
            <p:nvPr>
              <p:custDataLst>
                <p:tags r:id="rId8"/>
              </p:custDataLst>
            </p:nvPr>
          </p:nvSpPr>
          <p:spPr>
            <a:xfrm rot="16200000">
              <a:off x="15440" y="2960"/>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5" name="文本框 44"/>
            <p:cNvSpPr txBox="1"/>
            <p:nvPr>
              <p:custDataLst>
                <p:tags r:id="rId9"/>
              </p:custDataLst>
            </p:nvPr>
          </p:nvSpPr>
          <p:spPr>
            <a:xfrm>
              <a:off x="5682" y="2680"/>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(2)人员需求清单。包括招聘的岗位、人数和职位要求。</a:t>
              </a:r>
            </a:p>
          </p:txBody>
        </p:sp>
        <p:sp>
          <p:nvSpPr>
            <p:cNvPr id="47" name="矩形 46"/>
            <p:cNvSpPr/>
            <p:nvPr>
              <p:custDataLst>
                <p:tags r:id="rId10"/>
              </p:custDataLst>
            </p:nvPr>
          </p:nvSpPr>
          <p:spPr>
            <a:xfrm>
              <a:off x="4752" y="3630"/>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49" name="Rectangle 10"/>
            <p:cNvSpPr/>
            <p:nvPr>
              <p:custDataLst>
                <p:tags r:id="rId11"/>
              </p:custDataLst>
            </p:nvPr>
          </p:nvSpPr>
          <p:spPr>
            <a:xfrm>
              <a:off x="16043" y="3630"/>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1" name="Isosceles Triangle 11"/>
            <p:cNvSpPr/>
            <p:nvPr>
              <p:custDataLst>
                <p:tags r:id="rId12"/>
              </p:custDataLst>
            </p:nvPr>
          </p:nvSpPr>
          <p:spPr>
            <a:xfrm rot="16200000">
              <a:off x="15440" y="3941"/>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4" name="文本框 53"/>
            <p:cNvSpPr txBox="1"/>
            <p:nvPr>
              <p:custDataLst>
                <p:tags r:id="rId13"/>
              </p:custDataLst>
            </p:nvPr>
          </p:nvSpPr>
          <p:spPr>
            <a:xfrm>
              <a:off x="5682" y="366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(3)招聘信息发布的时间和渠道。</a:t>
              </a:r>
            </a:p>
          </p:txBody>
        </p:sp>
        <p:sp>
          <p:nvSpPr>
            <p:cNvPr id="55" name="矩形 54"/>
            <p:cNvSpPr/>
            <p:nvPr>
              <p:custDataLst>
                <p:tags r:id="rId14"/>
              </p:custDataLst>
            </p:nvPr>
          </p:nvSpPr>
          <p:spPr>
            <a:xfrm>
              <a:off x="4752" y="4610"/>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56" name="Rectangle 9"/>
            <p:cNvSpPr/>
            <p:nvPr>
              <p:custDataLst>
                <p:tags r:id="rId15"/>
              </p:custDataLst>
            </p:nvPr>
          </p:nvSpPr>
          <p:spPr>
            <a:xfrm>
              <a:off x="16043" y="4610"/>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7" name="Isosceles Triangle 12"/>
            <p:cNvSpPr/>
            <p:nvPr>
              <p:custDataLst>
                <p:tags r:id="rId16"/>
              </p:custDataLst>
            </p:nvPr>
          </p:nvSpPr>
          <p:spPr>
            <a:xfrm rot="16200000">
              <a:off x="15440" y="4921"/>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59" name="文本框 58"/>
            <p:cNvSpPr txBox="1"/>
            <p:nvPr>
              <p:custDataLst>
                <p:tags r:id="rId17"/>
              </p:custDataLst>
            </p:nvPr>
          </p:nvSpPr>
          <p:spPr>
            <a:xfrm>
              <a:off x="5682" y="4641"/>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(4)招聘小组人选。包括小组人员姓名、职务、各自的职责。</a:t>
              </a:r>
            </a:p>
          </p:txBody>
        </p:sp>
        <p:sp>
          <p:nvSpPr>
            <p:cNvPr id="2" name="矩形 1"/>
            <p:cNvSpPr/>
            <p:nvPr>
              <p:custDataLst>
                <p:tags r:id="rId18"/>
              </p:custDataLst>
            </p:nvPr>
          </p:nvSpPr>
          <p:spPr>
            <a:xfrm>
              <a:off x="4736" y="5573"/>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 name="Rectangle 10"/>
            <p:cNvSpPr/>
            <p:nvPr>
              <p:custDataLst>
                <p:tags r:id="rId19"/>
              </p:custDataLst>
            </p:nvPr>
          </p:nvSpPr>
          <p:spPr>
            <a:xfrm>
              <a:off x="16027" y="5573"/>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4" name="Isosceles Triangle 11"/>
            <p:cNvSpPr/>
            <p:nvPr>
              <p:custDataLst>
                <p:tags r:id="rId20"/>
              </p:custDataLst>
            </p:nvPr>
          </p:nvSpPr>
          <p:spPr>
            <a:xfrm rot="16200000">
              <a:off x="15424" y="5884"/>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6" name="文本框 5"/>
            <p:cNvSpPr txBox="1"/>
            <p:nvPr>
              <p:custDataLst>
                <p:tags r:id="rId21"/>
              </p:custDataLst>
            </p:nvPr>
          </p:nvSpPr>
          <p:spPr>
            <a:xfrm>
              <a:off x="5666" y="5604"/>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(5)应聘者的甄选方案。包括甄选方法、拟订的场所、大体时间等。</a:t>
              </a:r>
            </a:p>
          </p:txBody>
        </p:sp>
        <p:sp>
          <p:nvSpPr>
            <p:cNvPr id="7" name="矩形 6"/>
            <p:cNvSpPr/>
            <p:nvPr>
              <p:custDataLst>
                <p:tags r:id="rId22"/>
              </p:custDataLst>
            </p:nvPr>
          </p:nvSpPr>
          <p:spPr>
            <a:xfrm>
              <a:off x="4736" y="6553"/>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8" name="Rectangle 9"/>
            <p:cNvSpPr/>
            <p:nvPr>
              <p:custDataLst>
                <p:tags r:id="rId23"/>
              </p:custDataLst>
            </p:nvPr>
          </p:nvSpPr>
          <p:spPr>
            <a:xfrm>
              <a:off x="16027" y="6553"/>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9" name="Isosceles Triangle 12"/>
            <p:cNvSpPr/>
            <p:nvPr>
              <p:custDataLst>
                <p:tags r:id="rId24"/>
              </p:custDataLst>
            </p:nvPr>
          </p:nvSpPr>
          <p:spPr>
            <a:xfrm rot="16200000">
              <a:off x="15424" y="6864"/>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0" name="文本框 9"/>
            <p:cNvSpPr txBox="1"/>
            <p:nvPr>
              <p:custDataLst>
                <p:tags r:id="rId25"/>
              </p:custDataLst>
            </p:nvPr>
          </p:nvSpPr>
          <p:spPr>
            <a:xfrm>
              <a:off x="5666" y="6584"/>
              <a:ext cx="954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(6)招聘的截止日期。</a:t>
              </a:r>
            </a:p>
          </p:txBody>
        </p:sp>
        <p:sp>
          <p:nvSpPr>
            <p:cNvPr id="12" name="矩形 11"/>
            <p:cNvSpPr/>
            <p:nvPr>
              <p:custDataLst>
                <p:tags r:id="rId26"/>
              </p:custDataLst>
            </p:nvPr>
          </p:nvSpPr>
          <p:spPr>
            <a:xfrm>
              <a:off x="4736" y="7534"/>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3" name="Rectangle 10"/>
            <p:cNvSpPr/>
            <p:nvPr>
              <p:custDataLst>
                <p:tags r:id="rId27"/>
              </p:custDataLst>
            </p:nvPr>
          </p:nvSpPr>
          <p:spPr>
            <a:xfrm>
              <a:off x="16027" y="7534"/>
              <a:ext cx="3112" cy="956"/>
            </a:xfrm>
            <a:prstGeom prst="rect">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4" name="Isosceles Triangle 11"/>
            <p:cNvSpPr/>
            <p:nvPr>
              <p:custDataLst>
                <p:tags r:id="rId28"/>
              </p:custDataLst>
            </p:nvPr>
          </p:nvSpPr>
          <p:spPr>
            <a:xfrm rot="16200000">
              <a:off x="15424" y="7845"/>
              <a:ext cx="874" cy="335"/>
            </a:xfrm>
            <a:prstGeom prst="triangle">
              <a:avLst/>
            </a:pr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5" name="文本框 14"/>
            <p:cNvSpPr txBox="1"/>
            <p:nvPr>
              <p:custDataLst>
                <p:tags r:id="rId29"/>
              </p:custDataLst>
            </p:nvPr>
          </p:nvSpPr>
          <p:spPr>
            <a:xfrm>
              <a:off x="5666" y="7565"/>
              <a:ext cx="10362"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dirty="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(7)新员工上岗时间。</a:t>
              </a:r>
            </a:p>
          </p:txBody>
        </p:sp>
        <p:sp>
          <p:nvSpPr>
            <p:cNvPr id="16" name="矩形 15"/>
            <p:cNvSpPr/>
            <p:nvPr>
              <p:custDataLst>
                <p:tags r:id="rId30"/>
              </p:custDataLst>
            </p:nvPr>
          </p:nvSpPr>
          <p:spPr>
            <a:xfrm>
              <a:off x="4736" y="8514"/>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17" name="Rectangle 9"/>
            <p:cNvSpPr/>
            <p:nvPr>
              <p:custDataLst>
                <p:tags r:id="rId31"/>
              </p:custDataLst>
            </p:nvPr>
          </p:nvSpPr>
          <p:spPr>
            <a:xfrm>
              <a:off x="16027" y="8514"/>
              <a:ext cx="3112" cy="956"/>
            </a:xfrm>
            <a:prstGeom prst="rect">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8" name="Isosceles Triangle 12"/>
            <p:cNvSpPr/>
            <p:nvPr>
              <p:custDataLst>
                <p:tags r:id="rId32"/>
              </p:custDataLst>
            </p:nvPr>
          </p:nvSpPr>
          <p:spPr>
            <a:xfrm rot="16200000">
              <a:off x="15424" y="8825"/>
              <a:ext cx="874" cy="335"/>
            </a:xfrm>
            <a:prstGeom prst="triangle">
              <a:avLst/>
            </a:prstGeom>
            <a:solidFill>
              <a:srgbClr val="BF6753"/>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19" name="文本框 18"/>
            <p:cNvSpPr txBox="1"/>
            <p:nvPr>
              <p:custDataLst>
                <p:tags r:id="rId33"/>
              </p:custDataLst>
            </p:nvPr>
          </p:nvSpPr>
          <p:spPr>
            <a:xfrm>
              <a:off x="5666" y="8546"/>
              <a:ext cx="10217" cy="895"/>
            </a:xfrm>
            <a:prstGeom prst="rect">
              <a:avLst/>
            </a:prstGeom>
            <a:noFill/>
          </p:spPr>
          <p:txBody>
            <a:bodyPr wrap="square" rtlCol="0" anchor="ctr">
              <a:no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(8)招聘费用预算。</a:t>
              </a:r>
            </a:p>
          </p:txBody>
        </p:sp>
        <p:sp>
          <p:nvSpPr>
            <p:cNvPr id="20" name="矩形 19"/>
            <p:cNvSpPr/>
            <p:nvPr>
              <p:custDataLst>
                <p:tags r:id="rId34"/>
              </p:custDataLst>
            </p:nvPr>
          </p:nvSpPr>
          <p:spPr>
            <a:xfrm>
              <a:off x="4744" y="9421"/>
              <a:ext cx="11555" cy="956"/>
            </a:xfrm>
            <a:prstGeom prst="rect">
              <a:avLst/>
            </a:prstGeom>
            <a:solidFill>
              <a:schemeClr val="bg1">
                <a:lumMod val="9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4400" rtl="0" eaLnBrk="1" fontAlgn="auto" latinLnBrk="0" hangingPunct="1">
                <a:lnSpc>
                  <a:spcPct val="120000"/>
                </a:lnSpc>
                <a:buClrTx/>
                <a:buSzTx/>
                <a:buFontTx/>
                <a:buNone/>
                <a:defRPr/>
              </a:pPr>
              <a:endParaRPr kumimoji="0" lang="zh-CN" altLang="en-US" sz="1350" b="0" i="0" u="none" strike="noStrike" kern="1200" cap="none" spc="0" normalizeH="0" baseline="0" noProof="0">
                <a:ln>
                  <a:noFill/>
                </a:ln>
                <a:solidFill>
                  <a:prstClr val="white"/>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1" name="Rectangle 10"/>
            <p:cNvSpPr/>
            <p:nvPr>
              <p:custDataLst>
                <p:tags r:id="rId35"/>
              </p:custDataLst>
            </p:nvPr>
          </p:nvSpPr>
          <p:spPr>
            <a:xfrm>
              <a:off x="16035" y="9421"/>
              <a:ext cx="3112" cy="956"/>
            </a:xfrm>
            <a:prstGeom prst="rect">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2" name="Isosceles Triangle 11"/>
            <p:cNvSpPr/>
            <p:nvPr>
              <p:custDataLst>
                <p:tags r:id="rId36"/>
              </p:custDataLst>
            </p:nvPr>
          </p:nvSpPr>
          <p:spPr>
            <a:xfrm rot="16200000">
              <a:off x="15432" y="9732"/>
              <a:ext cx="874" cy="335"/>
            </a:xfrm>
            <a:prstGeom prst="triangle">
              <a:avLst/>
            </a:pr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6" name="文本框 25"/>
            <p:cNvSpPr txBox="1"/>
            <p:nvPr>
              <p:custDataLst>
                <p:tags r:id="rId37"/>
              </p:custDataLst>
            </p:nvPr>
          </p:nvSpPr>
          <p:spPr>
            <a:xfrm>
              <a:off x="5674" y="9452"/>
              <a:ext cx="10019"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(9)招聘工作时间表。从招募公告起草到新员工上岗这一过程的具体时间安排。</a:t>
              </a:r>
            </a:p>
          </p:txBody>
        </p:sp>
        <p:sp>
          <p:nvSpPr>
            <p:cNvPr id="27" name="矩形 26"/>
            <p:cNvSpPr/>
            <p:nvPr>
              <p:custDataLst>
                <p:tags r:id="rId38"/>
              </p:custDataLst>
            </p:nvPr>
          </p:nvSpPr>
          <p:spPr>
            <a:xfrm>
              <a:off x="4744" y="10401"/>
              <a:ext cx="11555" cy="956"/>
            </a:xfrm>
            <a:prstGeom prst="rect">
              <a:avLst/>
            </a:prstGeom>
            <a:solidFill>
              <a:schemeClr val="bg1">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algn="ctr" defTabSz="914400">
                <a:lnSpc>
                  <a:spcPct val="120000"/>
                </a:lnSpc>
              </a:pPr>
              <a:endParaRPr lang="zh-CN" altLang="en-US">
                <a:solidFill>
                  <a:prstClr val="white"/>
                </a:solidFill>
                <a:latin typeface="微软雅黑" panose="020B0503020204020204" charset="-122"/>
                <a:ea typeface="微软雅黑" panose="020B0503020204020204" charset="-122"/>
                <a:sym typeface="Arial" panose="020B0604020202020204" pitchFamily="34" charset="0"/>
              </a:endParaRPr>
            </a:p>
          </p:txBody>
        </p:sp>
        <p:sp>
          <p:nvSpPr>
            <p:cNvPr id="28" name="Rectangle 9"/>
            <p:cNvSpPr/>
            <p:nvPr>
              <p:custDataLst>
                <p:tags r:id="rId39"/>
              </p:custDataLst>
            </p:nvPr>
          </p:nvSpPr>
          <p:spPr>
            <a:xfrm>
              <a:off x="16035" y="10401"/>
              <a:ext cx="3112" cy="956"/>
            </a:xfrm>
            <a:prstGeom prst="rect">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a:bodyPr>
            <a:lstStyle/>
            <a:p>
              <a:pPr marL="0" marR="0" lvl="0" indent="0" algn="ctr" defTabSz="913765" rtl="0" eaLnBrk="1" fontAlgn="auto" latinLnBrk="0" hangingPunct="1">
                <a:lnSpc>
                  <a:spcPct val="12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29" name="Isosceles Triangle 12"/>
            <p:cNvSpPr/>
            <p:nvPr>
              <p:custDataLst>
                <p:tags r:id="rId40"/>
              </p:custDataLst>
            </p:nvPr>
          </p:nvSpPr>
          <p:spPr>
            <a:xfrm rot="16200000">
              <a:off x="15432" y="10712"/>
              <a:ext cx="874" cy="335"/>
            </a:xfrm>
            <a:prstGeom prst="triangle">
              <a:avLst/>
            </a:pr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wrap="square" rtlCol="0" anchor="ctr">
              <a:normAutofit fontScale="25000" lnSpcReduction="20000"/>
            </a:bodyPr>
            <a:lstStyle/>
            <a:p>
              <a:pPr marL="0" marR="0" lvl="0" indent="0" algn="ctr" defTabSz="913765" rtl="0" eaLnBrk="1" fontAlgn="auto" latinLnBrk="0" hangingPunct="1">
                <a:lnSpc>
                  <a:spcPct val="140000"/>
                </a:lnSpc>
                <a:buClrTx/>
                <a:buSzTx/>
                <a:buFontTx/>
                <a:buNone/>
                <a:defRPr/>
              </a:pPr>
              <a:endParaRPr kumimoji="0" lang="id-ID" sz="1015" b="0" i="0" u="none" strike="noStrike" kern="1200" cap="none" spc="0" normalizeH="0" baseline="0" noProof="0">
                <a:ln>
                  <a:noFill/>
                </a:ln>
                <a:solidFill>
                  <a:sysClr val="window" lastClr="FFFFFF"/>
                </a:solidFill>
                <a:effectLst/>
                <a:uLnTx/>
                <a:uFillTx/>
                <a:latin typeface="微软雅黑" panose="020B0503020204020204" charset="-122"/>
                <a:ea typeface="微软雅黑" panose="020B0503020204020204" charset="-122"/>
                <a:sym typeface="Arial" panose="020B0604020202020204" pitchFamily="34" charset="0"/>
              </a:endParaRPr>
            </a:p>
          </p:txBody>
        </p:sp>
        <p:sp>
          <p:nvSpPr>
            <p:cNvPr id="30" name="文本框 29"/>
            <p:cNvSpPr txBox="1"/>
            <p:nvPr>
              <p:custDataLst>
                <p:tags r:id="rId41"/>
              </p:custDataLst>
            </p:nvPr>
          </p:nvSpPr>
          <p:spPr>
            <a:xfrm>
              <a:off x="5674" y="10432"/>
              <a:ext cx="8112" cy="895"/>
            </a:xfrm>
            <a:prstGeom prst="rect">
              <a:avLst/>
            </a:prstGeom>
            <a:noFill/>
          </p:spPr>
          <p:txBody>
            <a:bodyPr wrap="square" rtlCol="0" anchor="ctr">
              <a:normAutofit/>
            </a:bodyPr>
            <a:lstStyle/>
            <a:p>
              <a:pPr marL="0" marR="0" lvl="0" indent="0" algn="l" defTabSz="914400" rtl="0" eaLnBrk="1" fontAlgn="auto" latinLnBrk="0" hangingPunct="1">
                <a:lnSpc>
                  <a:spcPct val="120000"/>
                </a:lnSpc>
                <a:buClrTx/>
                <a:buSzTx/>
                <a:buFontTx/>
                <a:buNone/>
                <a:defRPr/>
              </a:pPr>
              <a:r>
                <a:rPr kumimoji="0" lang="zh-CN" altLang="en-US" sz="1600" b="0" i="0" u="none" strike="noStrike" kern="1200" cap="none" spc="150" normalizeH="0" noProof="0">
                  <a:ln>
                    <a:noFill/>
                  </a:ln>
                  <a:solidFill>
                    <a:srgbClr val="000000">
                      <a:lumMod val="75000"/>
                      <a:lumOff val="25000"/>
                    </a:srgbClr>
                  </a:solidFill>
                  <a:effectLst/>
                  <a:uLnTx/>
                  <a:uFillTx/>
                  <a:latin typeface="微软雅黑" panose="020B0503020204020204" charset="-122"/>
                  <a:ea typeface="微软雅黑" panose="020B0503020204020204" charset="-122"/>
                  <a:cs typeface="微软雅黑" panose="020B0503020204020204" charset="-122"/>
                  <a:sym typeface="Arial" panose="020B0604020202020204" pitchFamily="34" charset="0"/>
                </a:rPr>
                <a:t>(10)草拟招聘广告样稿。</a:t>
              </a:r>
            </a:p>
          </p:txBody>
        </p:sp>
      </p:gr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to="" calcmode="lin" valueType="num">
                                      <p:cBhvr>
                                        <p:cTn id="7" dur="1" fill="hold"/>
                                        <p:tgtEl>
                                          <p:spTgt spid="5"/>
                                        </p:tgtEl>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 to="" calcmode="lin" valueType="num">
                                      <p:cBhvr>
                                        <p:cTn id="12" dur="1" fill="hold"/>
                                        <p:tgtEl>
                                          <p:spTgt spid="31"/>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Freeform 5"/>
          <p:cNvSpPr/>
          <p:nvPr/>
        </p:nvSpPr>
        <p:spPr bwMode="auto">
          <a:xfrm>
            <a:off x="944874" y="2539291"/>
            <a:ext cx="1973063" cy="1778935"/>
          </a:xfrm>
          <a:custGeom>
            <a:avLst/>
            <a:gdLst>
              <a:gd name="T0" fmla="*/ 2151 w 2740"/>
              <a:gd name="T1" fmla="*/ 2315 h 2446"/>
              <a:gd name="T2" fmla="*/ 2055 w 2740"/>
              <a:gd name="T3" fmla="*/ 2410 h 2446"/>
              <a:gd name="T4" fmla="*/ 1918 w 2740"/>
              <a:gd name="T5" fmla="*/ 2445 h 2446"/>
              <a:gd name="T6" fmla="*/ 816 w 2740"/>
              <a:gd name="T7" fmla="*/ 2445 h 2446"/>
              <a:gd name="T8" fmla="*/ 685 w 2740"/>
              <a:gd name="T9" fmla="*/ 2410 h 2446"/>
              <a:gd name="T10" fmla="*/ 589 w 2740"/>
              <a:gd name="T11" fmla="*/ 2314 h 2446"/>
              <a:gd name="T12" fmla="*/ 36 w 2740"/>
              <a:gd name="T13" fmla="*/ 1356 h 2446"/>
              <a:gd name="T14" fmla="*/ 0 w 2740"/>
              <a:gd name="T15" fmla="*/ 1223 h 2446"/>
              <a:gd name="T16" fmla="*/ 36 w 2740"/>
              <a:gd name="T17" fmla="*/ 1089 h 2446"/>
              <a:gd name="T18" fmla="*/ 587 w 2740"/>
              <a:gd name="T19" fmla="*/ 135 h 2446"/>
              <a:gd name="T20" fmla="*/ 685 w 2740"/>
              <a:gd name="T21" fmla="*/ 37 h 2446"/>
              <a:gd name="T22" fmla="*/ 810 w 2740"/>
              <a:gd name="T23" fmla="*/ 1 h 2446"/>
              <a:gd name="T24" fmla="*/ 1916 w 2740"/>
              <a:gd name="T25" fmla="*/ 1 h 2446"/>
              <a:gd name="T26" fmla="*/ 2055 w 2740"/>
              <a:gd name="T27" fmla="*/ 37 h 2446"/>
              <a:gd name="T28" fmla="*/ 2151 w 2740"/>
              <a:gd name="T29" fmla="*/ 132 h 2446"/>
              <a:gd name="T30" fmla="*/ 2702 w 2740"/>
              <a:gd name="T31" fmla="*/ 1086 h 2446"/>
              <a:gd name="T32" fmla="*/ 2740 w 2740"/>
              <a:gd name="T33" fmla="*/ 1223 h 2446"/>
              <a:gd name="T34" fmla="*/ 2701 w 2740"/>
              <a:gd name="T35" fmla="*/ 1361 h 2446"/>
              <a:gd name="T36" fmla="*/ 2151 w 2740"/>
              <a:gd name="T37" fmla="*/ 2315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0" h="2446">
                <a:moveTo>
                  <a:pt x="2151" y="2315"/>
                </a:moveTo>
                <a:cubicBezTo>
                  <a:pt x="2128" y="2353"/>
                  <a:pt x="2096" y="2386"/>
                  <a:pt x="2055" y="2410"/>
                </a:cubicBezTo>
                <a:cubicBezTo>
                  <a:pt x="2012" y="2435"/>
                  <a:pt x="1965" y="2446"/>
                  <a:pt x="1918" y="2445"/>
                </a:cubicBezTo>
                <a:lnTo>
                  <a:pt x="816" y="2445"/>
                </a:lnTo>
                <a:cubicBezTo>
                  <a:pt x="772" y="2445"/>
                  <a:pt x="726" y="2434"/>
                  <a:pt x="685" y="2410"/>
                </a:cubicBezTo>
                <a:cubicBezTo>
                  <a:pt x="644" y="2386"/>
                  <a:pt x="611" y="2353"/>
                  <a:pt x="589" y="2314"/>
                </a:cubicBezTo>
                <a:lnTo>
                  <a:pt x="36" y="1356"/>
                </a:lnTo>
                <a:cubicBezTo>
                  <a:pt x="13" y="1317"/>
                  <a:pt x="0" y="1272"/>
                  <a:pt x="0" y="1223"/>
                </a:cubicBezTo>
                <a:cubicBezTo>
                  <a:pt x="0" y="1174"/>
                  <a:pt x="13" y="1129"/>
                  <a:pt x="36" y="1089"/>
                </a:cubicBezTo>
                <a:lnTo>
                  <a:pt x="587" y="135"/>
                </a:lnTo>
                <a:cubicBezTo>
                  <a:pt x="610" y="96"/>
                  <a:pt x="643" y="61"/>
                  <a:pt x="685" y="37"/>
                </a:cubicBezTo>
                <a:cubicBezTo>
                  <a:pt x="724" y="14"/>
                  <a:pt x="767" y="2"/>
                  <a:pt x="810" y="1"/>
                </a:cubicBezTo>
                <a:lnTo>
                  <a:pt x="1916" y="1"/>
                </a:lnTo>
                <a:cubicBezTo>
                  <a:pt x="1963" y="0"/>
                  <a:pt x="2011" y="11"/>
                  <a:pt x="2055" y="37"/>
                </a:cubicBezTo>
                <a:cubicBezTo>
                  <a:pt x="2096" y="60"/>
                  <a:pt x="2129" y="93"/>
                  <a:pt x="2151" y="132"/>
                </a:cubicBezTo>
                <a:lnTo>
                  <a:pt x="2702" y="1086"/>
                </a:lnTo>
                <a:cubicBezTo>
                  <a:pt x="2726" y="1126"/>
                  <a:pt x="2740" y="1173"/>
                  <a:pt x="2740" y="1223"/>
                </a:cubicBezTo>
                <a:cubicBezTo>
                  <a:pt x="2740" y="1274"/>
                  <a:pt x="2726" y="1321"/>
                  <a:pt x="2701" y="1361"/>
                </a:cubicBezTo>
                <a:lnTo>
                  <a:pt x="2151" y="2315"/>
                </a:lnTo>
                <a:close/>
              </a:path>
            </a:pathLst>
          </a:custGeom>
          <a:solidFill>
            <a:schemeClr val="accent1"/>
          </a:solidFill>
          <a:ln w="9525" cap="flat">
            <a:noFill/>
            <a:prstDash val="solid"/>
            <a:miter lim="800000"/>
          </a:ln>
        </p:spPr>
        <p:txBody>
          <a:bodyPr vert="horz" wrap="square" lIns="121920" tIns="60960" rIns="121920" bIns="60960" numCol="1" anchor="t" anchorCtr="0" compatLnSpc="1"/>
          <a:lstStyle/>
          <a:p>
            <a:endParaRPr lang="zh-CN" altLang="en-US" sz="2400"/>
          </a:p>
        </p:txBody>
      </p:sp>
      <p:sp>
        <p:nvSpPr>
          <p:cNvPr id="26" name="TextBox 2"/>
          <p:cNvSpPr txBox="1"/>
          <p:nvPr/>
        </p:nvSpPr>
        <p:spPr>
          <a:xfrm>
            <a:off x="1016964" y="3089166"/>
            <a:ext cx="1828882" cy="861695"/>
          </a:xfrm>
          <a:prstGeom prst="rect">
            <a:avLst/>
          </a:prstGeom>
          <a:noFill/>
        </p:spPr>
        <p:txBody>
          <a:bodyPr wrap="square" lIns="0" tIns="0" rIns="0" bIns="0" rtlCol="0">
            <a:spAutoFit/>
          </a:bodyPr>
          <a:lstStyle>
            <a:defPPr>
              <a:defRPr lang="zh-CN"/>
            </a:defPPr>
            <a:lvl1pPr>
              <a:defRPr sz="2200">
                <a:solidFill>
                  <a:schemeClr val="bg1"/>
                </a:solidFill>
                <a:latin typeface="微软雅黑" panose="020B0503020204020204" charset="-122"/>
                <a:ea typeface="微软雅黑" panose="020B0503020204020204" charset="-122"/>
              </a:defRPr>
            </a:lvl1pPr>
          </a:lstStyle>
          <a:p>
            <a:pPr algn="ctr"/>
            <a:r>
              <a:rPr lang="zh-CN" altLang="en-US" sz="2800" dirty="0">
                <a:solidFill>
                  <a:schemeClr val="tx1"/>
                </a:solidFill>
              </a:rPr>
              <a:t>人力资源的价值</a:t>
            </a:r>
          </a:p>
        </p:txBody>
      </p:sp>
      <p:sp>
        <p:nvSpPr>
          <p:cNvPr id="27" name="圆角矩形 26"/>
          <p:cNvSpPr/>
          <p:nvPr/>
        </p:nvSpPr>
        <p:spPr>
          <a:xfrm>
            <a:off x="4118610" y="1235710"/>
            <a:ext cx="6570345" cy="778510"/>
          </a:xfrm>
          <a:prstGeom prst="roundRect">
            <a:avLst>
              <a:gd name="adj" fmla="val 2063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latin typeface="微软雅黑" panose="020B0503020204020204" charset="-122"/>
              <a:ea typeface="微软雅黑" panose="020B0503020204020204" charset="-122"/>
            </a:endParaRPr>
          </a:p>
        </p:txBody>
      </p:sp>
      <p:sp>
        <p:nvSpPr>
          <p:cNvPr id="28" name="Freeform 5"/>
          <p:cNvSpPr/>
          <p:nvPr/>
        </p:nvSpPr>
        <p:spPr bwMode="auto">
          <a:xfrm>
            <a:off x="3120673" y="1356573"/>
            <a:ext cx="730021" cy="4144372"/>
          </a:xfrm>
          <a:custGeom>
            <a:avLst/>
            <a:gdLst>
              <a:gd name="T0" fmla="*/ 1999 w 3544"/>
              <a:gd name="T1" fmla="*/ 9150 h 14563"/>
              <a:gd name="T2" fmla="*/ 1999 w 3544"/>
              <a:gd name="T3" fmla="*/ 12306 h 14563"/>
              <a:gd name="T4" fmla="*/ 2353 w 3544"/>
              <a:gd name="T5" fmla="*/ 13628 h 14563"/>
              <a:gd name="T6" fmla="*/ 3544 w 3544"/>
              <a:gd name="T7" fmla="*/ 14112 h 14563"/>
              <a:gd name="T8" fmla="*/ 3544 w 3544"/>
              <a:gd name="T9" fmla="*/ 14563 h 14563"/>
              <a:gd name="T10" fmla="*/ 1933 w 3544"/>
              <a:gd name="T11" fmla="*/ 14016 h 14563"/>
              <a:gd name="T12" fmla="*/ 1419 w 3544"/>
              <a:gd name="T13" fmla="*/ 12050 h 14563"/>
              <a:gd name="T14" fmla="*/ 1419 w 3544"/>
              <a:gd name="T15" fmla="*/ 9279 h 14563"/>
              <a:gd name="T16" fmla="*/ 1160 w 3544"/>
              <a:gd name="T17" fmla="*/ 8022 h 14563"/>
              <a:gd name="T18" fmla="*/ 0 w 3544"/>
              <a:gd name="T19" fmla="*/ 7475 h 14563"/>
              <a:gd name="T20" fmla="*/ 0 w 3544"/>
              <a:gd name="T21" fmla="*/ 7088 h 14563"/>
              <a:gd name="T22" fmla="*/ 1127 w 3544"/>
              <a:gd name="T23" fmla="*/ 6571 h 14563"/>
              <a:gd name="T24" fmla="*/ 1419 w 3544"/>
              <a:gd name="T25" fmla="*/ 5284 h 14563"/>
              <a:gd name="T26" fmla="*/ 1419 w 3544"/>
              <a:gd name="T27" fmla="*/ 2513 h 14563"/>
              <a:gd name="T28" fmla="*/ 1933 w 3544"/>
              <a:gd name="T29" fmla="*/ 547 h 14563"/>
              <a:gd name="T30" fmla="*/ 3544 w 3544"/>
              <a:gd name="T31" fmla="*/ 0 h 14563"/>
              <a:gd name="T32" fmla="*/ 3544 w 3544"/>
              <a:gd name="T33" fmla="*/ 451 h 14563"/>
              <a:gd name="T34" fmla="*/ 2353 w 3544"/>
              <a:gd name="T35" fmla="*/ 902 h 14563"/>
              <a:gd name="T36" fmla="*/ 1999 w 3544"/>
              <a:gd name="T37" fmla="*/ 2254 h 14563"/>
              <a:gd name="T38" fmla="*/ 1999 w 3544"/>
              <a:gd name="T39" fmla="*/ 5413 h 14563"/>
              <a:gd name="T40" fmla="*/ 580 w 3544"/>
              <a:gd name="T41" fmla="*/ 7275 h 14563"/>
              <a:gd name="T42" fmla="*/ 580 w 3544"/>
              <a:gd name="T43" fmla="*/ 7304 h 14563"/>
              <a:gd name="T44" fmla="*/ 1999 w 3544"/>
              <a:gd name="T45" fmla="*/ 9150 h 14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44" h="14563">
                <a:moveTo>
                  <a:pt x="1999" y="9150"/>
                </a:moveTo>
                <a:lnTo>
                  <a:pt x="1999" y="12306"/>
                </a:lnTo>
                <a:cubicBezTo>
                  <a:pt x="1999" y="12867"/>
                  <a:pt x="2117" y="13306"/>
                  <a:pt x="2353" y="13628"/>
                </a:cubicBezTo>
                <a:cubicBezTo>
                  <a:pt x="2590" y="13950"/>
                  <a:pt x="2986" y="14112"/>
                  <a:pt x="3544" y="14112"/>
                </a:cubicBezTo>
                <a:lnTo>
                  <a:pt x="3544" y="14563"/>
                </a:lnTo>
                <a:cubicBezTo>
                  <a:pt x="2815" y="14563"/>
                  <a:pt x="2276" y="14379"/>
                  <a:pt x="1933" y="14016"/>
                </a:cubicBezTo>
                <a:cubicBezTo>
                  <a:pt x="1589" y="13650"/>
                  <a:pt x="1419" y="12993"/>
                  <a:pt x="1419" y="12050"/>
                </a:cubicBezTo>
                <a:lnTo>
                  <a:pt x="1419" y="9279"/>
                </a:lnTo>
                <a:cubicBezTo>
                  <a:pt x="1419" y="8762"/>
                  <a:pt x="1333" y="8344"/>
                  <a:pt x="1160" y="8022"/>
                </a:cubicBezTo>
                <a:cubicBezTo>
                  <a:pt x="990" y="7701"/>
                  <a:pt x="602" y="7516"/>
                  <a:pt x="0" y="7475"/>
                </a:cubicBezTo>
                <a:lnTo>
                  <a:pt x="0" y="7088"/>
                </a:lnTo>
                <a:cubicBezTo>
                  <a:pt x="558" y="7002"/>
                  <a:pt x="935" y="6829"/>
                  <a:pt x="1127" y="6571"/>
                </a:cubicBezTo>
                <a:cubicBezTo>
                  <a:pt x="1322" y="6315"/>
                  <a:pt x="1419" y="5883"/>
                  <a:pt x="1419" y="5284"/>
                </a:cubicBezTo>
                <a:lnTo>
                  <a:pt x="1419" y="2513"/>
                </a:lnTo>
                <a:cubicBezTo>
                  <a:pt x="1419" y="1567"/>
                  <a:pt x="1589" y="913"/>
                  <a:pt x="1933" y="547"/>
                </a:cubicBezTo>
                <a:cubicBezTo>
                  <a:pt x="2276" y="181"/>
                  <a:pt x="2815" y="0"/>
                  <a:pt x="3544" y="0"/>
                </a:cubicBezTo>
                <a:lnTo>
                  <a:pt x="3544" y="451"/>
                </a:lnTo>
                <a:cubicBezTo>
                  <a:pt x="2986" y="451"/>
                  <a:pt x="2590" y="602"/>
                  <a:pt x="2353" y="902"/>
                </a:cubicBezTo>
                <a:cubicBezTo>
                  <a:pt x="2117" y="1201"/>
                  <a:pt x="1999" y="1652"/>
                  <a:pt x="1999" y="2254"/>
                </a:cubicBezTo>
                <a:lnTo>
                  <a:pt x="1999" y="5413"/>
                </a:lnTo>
                <a:cubicBezTo>
                  <a:pt x="1999" y="6265"/>
                  <a:pt x="1592" y="7275"/>
                  <a:pt x="580" y="7275"/>
                </a:cubicBezTo>
                <a:lnTo>
                  <a:pt x="580" y="7304"/>
                </a:lnTo>
                <a:cubicBezTo>
                  <a:pt x="1565" y="7304"/>
                  <a:pt x="1999" y="8309"/>
                  <a:pt x="1999" y="9150"/>
                </a:cubicBezTo>
                <a:close/>
              </a:path>
            </a:pathLst>
          </a:custGeom>
          <a:solidFill>
            <a:schemeClr val="accent1"/>
          </a:solidFill>
          <a:ln>
            <a:noFill/>
          </a:ln>
        </p:spPr>
        <p:txBody>
          <a:bodyPr vert="horz" wrap="square" lIns="121920" tIns="60960" rIns="121920" bIns="60960" numCol="1" anchor="t" anchorCtr="0" compatLnSpc="1"/>
          <a:lstStyle/>
          <a:p>
            <a:endParaRPr lang="zh-CN" altLang="en-US" sz="2400"/>
          </a:p>
        </p:txBody>
      </p:sp>
      <p:sp>
        <p:nvSpPr>
          <p:cNvPr id="29" name="圆角矩形 28"/>
          <p:cNvSpPr/>
          <p:nvPr/>
        </p:nvSpPr>
        <p:spPr>
          <a:xfrm>
            <a:off x="4133850" y="2115820"/>
            <a:ext cx="6570345" cy="812165"/>
          </a:xfrm>
          <a:prstGeom prst="roundRect">
            <a:avLst>
              <a:gd name="adj" fmla="val 2527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latin typeface="微软雅黑" panose="020B0503020204020204" charset="-122"/>
              <a:ea typeface="微软雅黑" panose="020B0503020204020204" charset="-122"/>
            </a:endParaRPr>
          </a:p>
        </p:txBody>
      </p:sp>
      <p:sp>
        <p:nvSpPr>
          <p:cNvPr id="30" name="圆角矩形 29"/>
          <p:cNvSpPr/>
          <p:nvPr/>
        </p:nvSpPr>
        <p:spPr>
          <a:xfrm>
            <a:off x="4126073" y="3063807"/>
            <a:ext cx="6570628" cy="771766"/>
          </a:xfrm>
          <a:prstGeom prst="roundRect">
            <a:avLst>
              <a:gd name="adj" fmla="val 2527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latin typeface="微软雅黑" panose="020B0503020204020204" charset="-122"/>
              <a:ea typeface="微软雅黑" panose="020B0503020204020204" charset="-122"/>
            </a:endParaRPr>
          </a:p>
        </p:txBody>
      </p:sp>
      <p:sp>
        <p:nvSpPr>
          <p:cNvPr id="31" name="圆角矩形 30"/>
          <p:cNvSpPr/>
          <p:nvPr/>
        </p:nvSpPr>
        <p:spPr>
          <a:xfrm>
            <a:off x="4141392" y="4009424"/>
            <a:ext cx="6570628" cy="710621"/>
          </a:xfrm>
          <a:prstGeom prst="roundRect">
            <a:avLst>
              <a:gd name="adj" fmla="val 2682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latin typeface="微软雅黑" panose="020B0503020204020204" charset="-122"/>
              <a:ea typeface="微软雅黑" panose="020B0503020204020204" charset="-122"/>
            </a:endParaRPr>
          </a:p>
        </p:txBody>
      </p:sp>
      <p:sp>
        <p:nvSpPr>
          <p:cNvPr id="32" name="TextBox 8"/>
          <p:cNvSpPr txBox="1"/>
          <p:nvPr/>
        </p:nvSpPr>
        <p:spPr>
          <a:xfrm>
            <a:off x="4175328" y="1410943"/>
            <a:ext cx="6555309" cy="368935"/>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anose="020B0503020204020204" charset="-122"/>
                <a:ea typeface="微软雅黑" panose="020B0503020204020204" charset="-122"/>
              </a:defRPr>
            </a:lvl1pPr>
          </a:lstStyle>
          <a:p>
            <a:pPr>
              <a:lnSpc>
                <a:spcPct val="120000"/>
              </a:lnSpc>
            </a:pPr>
            <a:r>
              <a:rPr altLang="zh-CN" sz="2000" dirty="0">
                <a:solidFill>
                  <a:schemeClr val="tx1"/>
                </a:solidFill>
              </a:rPr>
              <a:t>人力资源是所有生产要素中最具能动性的要素</a:t>
            </a:r>
          </a:p>
        </p:txBody>
      </p:sp>
      <p:sp>
        <p:nvSpPr>
          <p:cNvPr id="33" name="TextBox 9"/>
          <p:cNvSpPr txBox="1"/>
          <p:nvPr/>
        </p:nvSpPr>
        <p:spPr>
          <a:xfrm>
            <a:off x="4310782" y="2371122"/>
            <a:ext cx="6201210" cy="307340"/>
          </a:xfrm>
          <a:prstGeom prst="rect">
            <a:avLst/>
          </a:prstGeom>
          <a:noFill/>
        </p:spPr>
        <p:txBody>
          <a:bodyPr wrap="square" lIns="0" tIns="0" rIns="0" bIns="0" rtlCol="0">
            <a:spAutoFit/>
          </a:bodyPr>
          <a:lstStyle>
            <a:defPPr>
              <a:defRPr lang="zh-CN"/>
            </a:defPPr>
            <a:lvl1pPr algn="just">
              <a:lnSpc>
                <a:spcPts val="1300"/>
              </a:lnSpc>
              <a:defRPr sz="1000">
                <a:solidFill>
                  <a:schemeClr val="tx1">
                    <a:lumMod val="65000"/>
                    <a:lumOff val="35000"/>
                  </a:schemeClr>
                </a:solidFill>
                <a:latin typeface="微软雅黑" panose="020B0503020204020204" charset="-122"/>
                <a:ea typeface="微软雅黑" panose="020B0503020204020204" charset="-122"/>
              </a:defRPr>
            </a:lvl1pPr>
          </a:lstStyle>
          <a:p>
            <a:pPr>
              <a:lnSpc>
                <a:spcPct val="100000"/>
              </a:lnSpc>
            </a:pPr>
            <a:r>
              <a:rPr altLang="zh-CN" sz="2000" dirty="0">
                <a:solidFill>
                  <a:schemeClr val="tx1"/>
                </a:solidFill>
              </a:rPr>
              <a:t>人力资源是所有生产要素中最具创造性的要素</a:t>
            </a:r>
          </a:p>
        </p:txBody>
      </p:sp>
      <p:sp>
        <p:nvSpPr>
          <p:cNvPr id="34" name="TextBox 10"/>
          <p:cNvSpPr txBox="1"/>
          <p:nvPr/>
        </p:nvSpPr>
        <p:spPr>
          <a:xfrm>
            <a:off x="4228490" y="3271950"/>
            <a:ext cx="6412795" cy="307340"/>
          </a:xfrm>
          <a:prstGeom prst="rect">
            <a:avLst/>
          </a:prstGeom>
          <a:noFill/>
        </p:spPr>
        <p:txBody>
          <a:bodyPr wrap="square" lIns="0" tIns="0" rIns="0" bIns="0" rtlCol="0">
            <a:spAutoFit/>
          </a:bodyPr>
          <a:lstStyle>
            <a:defPPr>
              <a:defRPr lang="zh-CN"/>
            </a:defPPr>
            <a:lvl1pPr algn="just">
              <a:lnSpc>
                <a:spcPct val="100000"/>
              </a:lnSpc>
              <a:defRPr sz="200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rPr>
              <a:t>人力资源是所有生产要素中最具自主性的要素</a:t>
            </a:r>
          </a:p>
        </p:txBody>
      </p:sp>
      <p:sp>
        <p:nvSpPr>
          <p:cNvPr id="41" name="TextBox 11"/>
          <p:cNvSpPr txBox="1"/>
          <p:nvPr/>
        </p:nvSpPr>
        <p:spPr>
          <a:xfrm>
            <a:off x="4204989" y="4207692"/>
            <a:ext cx="6365794" cy="307340"/>
          </a:xfrm>
          <a:prstGeom prst="rect">
            <a:avLst/>
          </a:prstGeom>
          <a:noFill/>
        </p:spPr>
        <p:txBody>
          <a:bodyPr wrap="square" lIns="0" tIns="0" rIns="0" bIns="0" rtlCol="0">
            <a:spAutoFit/>
          </a:bodyPr>
          <a:lstStyle>
            <a:defPPr>
              <a:defRPr lang="zh-CN"/>
            </a:defPPr>
            <a:lvl1pPr algn="just">
              <a:lnSpc>
                <a:spcPct val="100000"/>
              </a:lnSpc>
              <a:defRPr sz="200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rPr>
              <a:t>人力资源是所有生产要素中最具潜能开发无限性的要素</a:t>
            </a:r>
          </a:p>
        </p:txBody>
      </p:sp>
      <p:sp>
        <p:nvSpPr>
          <p:cNvPr id="42" name="圆角矩形 41"/>
          <p:cNvSpPr/>
          <p:nvPr/>
        </p:nvSpPr>
        <p:spPr>
          <a:xfrm>
            <a:off x="4126073" y="4922657"/>
            <a:ext cx="6555309" cy="812425"/>
          </a:xfrm>
          <a:prstGeom prst="roundRect">
            <a:avLst>
              <a:gd name="adj" fmla="val 2682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solidFill>
                <a:schemeClr val="tx1">
                  <a:lumMod val="75000"/>
                  <a:lumOff val="25000"/>
                </a:schemeClr>
              </a:solidFill>
              <a:latin typeface="微软雅黑" panose="020B0503020204020204" charset="-122"/>
              <a:ea typeface="微软雅黑" panose="020B0503020204020204" charset="-122"/>
            </a:endParaRPr>
          </a:p>
        </p:txBody>
      </p:sp>
      <p:sp>
        <p:nvSpPr>
          <p:cNvPr id="43" name="TextBox 13"/>
          <p:cNvSpPr txBox="1"/>
          <p:nvPr/>
        </p:nvSpPr>
        <p:spPr>
          <a:xfrm>
            <a:off x="4228490" y="5183652"/>
            <a:ext cx="5931972" cy="307340"/>
          </a:xfrm>
          <a:prstGeom prst="rect">
            <a:avLst/>
          </a:prstGeom>
          <a:noFill/>
        </p:spPr>
        <p:txBody>
          <a:bodyPr wrap="square" lIns="0" tIns="0" rIns="0" bIns="0" rtlCol="0">
            <a:spAutoFit/>
          </a:bodyPr>
          <a:lstStyle>
            <a:defPPr>
              <a:defRPr lang="zh-CN"/>
            </a:defPPr>
            <a:lvl1pPr algn="just">
              <a:lnSpc>
                <a:spcPct val="100000"/>
              </a:lnSpc>
              <a:defRPr sz="2000">
                <a:latin typeface="黑体" panose="02010609060101010101" charset="-122"/>
                <a:ea typeface="黑体" panose="02010609060101010101" charset="-122"/>
              </a:defRPr>
            </a:lvl1pPr>
          </a:lstStyle>
          <a:p>
            <a:r>
              <a:rPr altLang="zh-CN" dirty="0">
                <a:latin typeface="微软雅黑" panose="020B0503020204020204" charset="-122"/>
                <a:ea typeface="微软雅黑" panose="020B0503020204020204" charset="-122"/>
              </a:rPr>
              <a:t>人力资源是所有生产要素中最具社会性的要素</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人力资源与人力资本</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0"/>
                                        <p:tgtEl>
                                          <p:spTgt spid="26"/>
                                        </p:tgtEl>
                                      </p:cBhvr>
                                    </p:animEffect>
                                    <p:anim calcmode="lin" valueType="num">
                                      <p:cBhvr>
                                        <p:cTn id="8" dur="2000" fill="hold"/>
                                        <p:tgtEl>
                                          <p:spTgt spid="26"/>
                                        </p:tgtEl>
                                        <p:attrNameLst>
                                          <p:attrName>ppt_w</p:attrName>
                                        </p:attrNameLst>
                                      </p:cBhvr>
                                      <p:tavLst>
                                        <p:tav tm="0" fmla="#ppt_w*sin(2.5*pi*$)">
                                          <p:val>
                                            <p:fltVal val="0"/>
                                          </p:val>
                                        </p:tav>
                                        <p:tav tm="100000">
                                          <p:val>
                                            <p:fltVal val="1"/>
                                          </p:val>
                                        </p:tav>
                                      </p:tavLst>
                                    </p:anim>
                                    <p:anim calcmode="lin" valueType="num">
                                      <p:cBhvr>
                                        <p:cTn id="9" dur="2000" fill="hold"/>
                                        <p:tgtEl>
                                          <p:spTgt spid="26"/>
                                        </p:tgtEl>
                                        <p:attrNameLst>
                                          <p:attrName>ppt_h</p:attrName>
                                        </p:attrNameLst>
                                      </p:cBhvr>
                                      <p:tavLst>
                                        <p:tav tm="0">
                                          <p:val>
                                            <p:strVal val="#ppt_h"/>
                                          </p:val>
                                        </p:tav>
                                        <p:tav tm="100000">
                                          <p:val>
                                            <p:strVal val="#ppt_h"/>
                                          </p:val>
                                        </p:tav>
                                      </p:tavLst>
                                    </p:anim>
                                  </p:childTnLst>
                                </p:cTn>
                              </p:par>
                              <p:par>
                                <p:cTn id="10" presetID="45"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2000"/>
                                        <p:tgtEl>
                                          <p:spTgt spid="25"/>
                                        </p:tgtEl>
                                      </p:cBhvr>
                                    </p:animEffect>
                                    <p:anim calcmode="lin" valueType="num">
                                      <p:cBhvr>
                                        <p:cTn id="13" dur="2000" fill="hold"/>
                                        <p:tgtEl>
                                          <p:spTgt spid="25"/>
                                        </p:tgtEl>
                                        <p:attrNameLst>
                                          <p:attrName>ppt_w</p:attrName>
                                        </p:attrNameLst>
                                      </p:cBhvr>
                                      <p:tavLst>
                                        <p:tav tm="0" fmla="#ppt_w*sin(2.5*pi*$)">
                                          <p:val>
                                            <p:fltVal val="0"/>
                                          </p:val>
                                        </p:tav>
                                        <p:tav tm="100000">
                                          <p:val>
                                            <p:fltVal val="1"/>
                                          </p:val>
                                        </p:tav>
                                      </p:tavLst>
                                    </p:anim>
                                    <p:anim calcmode="lin" valueType="num">
                                      <p:cBhvr>
                                        <p:cTn id="14" dur="2000" fill="hold"/>
                                        <p:tgtEl>
                                          <p:spTgt spid="25"/>
                                        </p:tgtEl>
                                        <p:attrNameLst>
                                          <p:attrName>ppt_h</p:attrName>
                                        </p:attrNameLst>
                                      </p:cBhvr>
                                      <p:tavLst>
                                        <p:tav tm="0">
                                          <p:val>
                                            <p:strVal val="#ppt_h"/>
                                          </p:val>
                                        </p:tav>
                                        <p:tav tm="100000">
                                          <p:val>
                                            <p:strVal val="#ppt_h"/>
                                          </p:val>
                                        </p:tav>
                                      </p:tavLst>
                                    </p:anim>
                                  </p:childTnLst>
                                </p:cTn>
                              </p:par>
                            </p:childTnLst>
                          </p:cTn>
                        </p:par>
                        <p:par>
                          <p:cTn id="15" fill="hold">
                            <p:stCondLst>
                              <p:cond delay="2000"/>
                            </p:stCondLst>
                            <p:childTnLst>
                              <p:par>
                                <p:cTn id="16" presetID="16" presetClass="entr" presetSubtype="42"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barn(outHorizontal)">
                                      <p:cBhvr>
                                        <p:cTn id="18" dur="500"/>
                                        <p:tgtEl>
                                          <p:spTgt spid="28"/>
                                        </p:tgtEl>
                                      </p:cBhvr>
                                    </p:animEffect>
                                  </p:childTnLst>
                                </p:cTn>
                              </p:par>
                            </p:childTnLst>
                          </p:cTn>
                        </p:par>
                        <p:par>
                          <p:cTn id="19" fill="hold">
                            <p:stCondLst>
                              <p:cond delay="2500"/>
                            </p:stCondLst>
                            <p:childTnLst>
                              <p:par>
                                <p:cTn id="20" presetID="22" presetClass="entr" presetSubtype="8"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left)">
                                      <p:cBhvr>
                                        <p:cTn id="29" dur="500"/>
                                        <p:tgtEl>
                                          <p:spTgt spid="29"/>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left)">
                                      <p:cBhvr>
                                        <p:cTn id="32" dur="500"/>
                                        <p:tgtEl>
                                          <p:spTgt spid="33"/>
                                        </p:tgtEl>
                                      </p:cBhvr>
                                    </p:animEffect>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wipe(left)">
                                      <p:cBhvr>
                                        <p:cTn id="36" dur="500"/>
                                        <p:tgtEl>
                                          <p:spTgt spid="30"/>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wipe(left)">
                                      <p:cBhvr>
                                        <p:cTn id="39" dur="500"/>
                                        <p:tgtEl>
                                          <p:spTgt spid="34"/>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left)">
                                      <p:cBhvr>
                                        <p:cTn id="43" dur="500"/>
                                        <p:tgtEl>
                                          <p:spTgt spid="3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41"/>
                                        </p:tgtEl>
                                        <p:attrNameLst>
                                          <p:attrName>style.visibility</p:attrName>
                                        </p:attrNameLst>
                                      </p:cBhvr>
                                      <p:to>
                                        <p:strVal val="visible"/>
                                      </p:to>
                                    </p:set>
                                    <p:animEffect transition="in" filter="wipe(left)">
                                      <p:cBhvr>
                                        <p:cTn id="46" dur="500"/>
                                        <p:tgtEl>
                                          <p:spTgt spid="41"/>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500"/>
                                        <p:tgtEl>
                                          <p:spTgt spid="42"/>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wipe(left)">
                                      <p:cBhvr>
                                        <p:cTn id="5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ldLvl="0" animBg="1"/>
      <p:bldP spid="26" grpId="0"/>
      <p:bldP spid="27" grpId="0" bldLvl="0" animBg="1"/>
      <p:bldP spid="28" grpId="0" bldLvl="0" animBg="1"/>
      <p:bldP spid="29" grpId="0" bldLvl="0" animBg="1"/>
      <p:bldP spid="30" grpId="0" bldLvl="0" animBg="1"/>
      <p:bldP spid="31" grpId="0" bldLvl="0" animBg="1"/>
      <p:bldP spid="32" grpId="0"/>
      <p:bldP spid="33" grpId="0"/>
      <p:bldP spid="34" grpId="0"/>
      <p:bldP spid="41" grpId="0"/>
      <p:bldP spid="42" grpId="0" bldLvl="0" animBg="1"/>
      <p:bldP spid="43"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rPr>
              <a:t>招聘计划范例</a:t>
            </a:r>
          </a:p>
        </p:txBody>
      </p:sp>
      <p:grpSp>
        <p:nvGrpSpPr>
          <p:cNvPr id="2502" name="Group 17"/>
          <p:cNvGrpSpPr/>
          <p:nvPr/>
        </p:nvGrpSpPr>
        <p:grpSpPr>
          <a:xfrm>
            <a:off x="652325" y="1931156"/>
            <a:ext cx="4539560" cy="2542712"/>
            <a:chOff x="0" y="0"/>
            <a:chExt cx="4539559" cy="2542711"/>
          </a:xfrm>
        </p:grpSpPr>
        <p:grpSp>
          <p:nvGrpSpPr>
            <p:cNvPr id="2483" name="Group 18"/>
            <p:cNvGrpSpPr/>
            <p:nvPr/>
          </p:nvGrpSpPr>
          <p:grpSpPr>
            <a:xfrm>
              <a:off x="232900" y="212069"/>
              <a:ext cx="4087645" cy="2056327"/>
              <a:chOff x="0" y="0"/>
              <a:chExt cx="4087643" cy="2056326"/>
            </a:xfrm>
          </p:grpSpPr>
          <p:sp>
            <p:nvSpPr>
              <p:cNvPr id="2475" name="Freeform 10"/>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moveTo>
                      <a:pt x="611" y="18254"/>
                    </a:moveTo>
                    <a:lnTo>
                      <a:pt x="349" y="18558"/>
                    </a:lnTo>
                    <a:lnTo>
                      <a:pt x="349" y="21296"/>
                    </a:lnTo>
                    <a:lnTo>
                      <a:pt x="611" y="20992"/>
                    </a:lnTo>
                    <a:lnTo>
                      <a:pt x="611" y="18254"/>
                    </a:lnTo>
                    <a:moveTo>
                      <a:pt x="1135" y="17645"/>
                    </a:moveTo>
                    <a:lnTo>
                      <a:pt x="873" y="18254"/>
                    </a:lnTo>
                    <a:lnTo>
                      <a:pt x="873" y="20992"/>
                    </a:lnTo>
                    <a:lnTo>
                      <a:pt x="1135" y="20687"/>
                    </a:lnTo>
                    <a:lnTo>
                      <a:pt x="1135" y="17645"/>
                    </a:lnTo>
                    <a:moveTo>
                      <a:pt x="1644" y="17341"/>
                    </a:moveTo>
                    <a:lnTo>
                      <a:pt x="1396" y="17341"/>
                    </a:lnTo>
                    <a:lnTo>
                      <a:pt x="1396" y="20079"/>
                    </a:lnTo>
                    <a:lnTo>
                      <a:pt x="1658" y="20079"/>
                    </a:lnTo>
                    <a:lnTo>
                      <a:pt x="1644" y="17341"/>
                    </a:lnTo>
                    <a:moveTo>
                      <a:pt x="2167" y="17037"/>
                    </a:moveTo>
                    <a:lnTo>
                      <a:pt x="1905" y="17037"/>
                    </a:lnTo>
                    <a:lnTo>
                      <a:pt x="1920" y="19775"/>
                    </a:lnTo>
                    <a:lnTo>
                      <a:pt x="2196" y="19470"/>
                    </a:lnTo>
                    <a:lnTo>
                      <a:pt x="2167" y="17037"/>
                    </a:lnTo>
                    <a:moveTo>
                      <a:pt x="2705" y="16428"/>
                    </a:moveTo>
                    <a:lnTo>
                      <a:pt x="2429" y="16732"/>
                    </a:lnTo>
                    <a:lnTo>
                      <a:pt x="2458" y="19470"/>
                    </a:lnTo>
                    <a:lnTo>
                      <a:pt x="2720" y="19166"/>
                    </a:lnTo>
                    <a:lnTo>
                      <a:pt x="2705" y="16428"/>
                    </a:lnTo>
                    <a:moveTo>
                      <a:pt x="3229" y="16124"/>
                    </a:moveTo>
                    <a:lnTo>
                      <a:pt x="2967" y="16428"/>
                    </a:lnTo>
                    <a:lnTo>
                      <a:pt x="2982" y="19166"/>
                    </a:lnTo>
                    <a:lnTo>
                      <a:pt x="3244" y="18862"/>
                    </a:lnTo>
                    <a:lnTo>
                      <a:pt x="3229" y="16124"/>
                    </a:lnTo>
                    <a:moveTo>
                      <a:pt x="3753" y="15820"/>
                    </a:moveTo>
                    <a:lnTo>
                      <a:pt x="3491" y="15820"/>
                    </a:lnTo>
                    <a:lnTo>
                      <a:pt x="3505" y="18558"/>
                    </a:lnTo>
                    <a:lnTo>
                      <a:pt x="3767" y="18558"/>
                    </a:lnTo>
                    <a:lnTo>
                      <a:pt x="3753" y="15820"/>
                    </a:lnTo>
                    <a:moveTo>
                      <a:pt x="4276" y="14907"/>
                    </a:moveTo>
                    <a:lnTo>
                      <a:pt x="4015" y="15515"/>
                    </a:lnTo>
                    <a:lnTo>
                      <a:pt x="4029" y="18254"/>
                    </a:lnTo>
                    <a:lnTo>
                      <a:pt x="4291" y="17645"/>
                    </a:lnTo>
                    <a:lnTo>
                      <a:pt x="4276" y="14907"/>
                    </a:lnTo>
                    <a:moveTo>
                      <a:pt x="4800" y="14603"/>
                    </a:moveTo>
                    <a:lnTo>
                      <a:pt x="4538" y="14907"/>
                    </a:lnTo>
                    <a:lnTo>
                      <a:pt x="4553" y="17645"/>
                    </a:lnTo>
                    <a:lnTo>
                      <a:pt x="4815" y="17341"/>
                    </a:lnTo>
                    <a:lnTo>
                      <a:pt x="4800" y="14603"/>
                    </a:lnTo>
                    <a:moveTo>
                      <a:pt x="5324" y="14299"/>
                    </a:moveTo>
                    <a:lnTo>
                      <a:pt x="5062" y="14299"/>
                    </a:lnTo>
                    <a:lnTo>
                      <a:pt x="5076" y="17037"/>
                    </a:lnTo>
                    <a:lnTo>
                      <a:pt x="5338" y="17037"/>
                    </a:lnTo>
                    <a:lnTo>
                      <a:pt x="5324" y="14299"/>
                    </a:lnTo>
                    <a:moveTo>
                      <a:pt x="5847" y="13690"/>
                    </a:moveTo>
                    <a:lnTo>
                      <a:pt x="5585" y="13994"/>
                    </a:lnTo>
                    <a:lnTo>
                      <a:pt x="5600" y="16732"/>
                    </a:lnTo>
                    <a:lnTo>
                      <a:pt x="5862" y="16428"/>
                    </a:lnTo>
                    <a:lnTo>
                      <a:pt x="5847" y="13690"/>
                    </a:lnTo>
                    <a:moveTo>
                      <a:pt x="6371" y="13386"/>
                    </a:moveTo>
                    <a:lnTo>
                      <a:pt x="6109" y="13690"/>
                    </a:lnTo>
                    <a:lnTo>
                      <a:pt x="6124" y="16428"/>
                    </a:lnTo>
                    <a:lnTo>
                      <a:pt x="6385" y="16124"/>
                    </a:lnTo>
                    <a:lnTo>
                      <a:pt x="6371" y="13386"/>
                    </a:lnTo>
                    <a:moveTo>
                      <a:pt x="6895" y="13082"/>
                    </a:moveTo>
                    <a:lnTo>
                      <a:pt x="6633" y="13082"/>
                    </a:lnTo>
                    <a:lnTo>
                      <a:pt x="6647" y="15820"/>
                    </a:lnTo>
                    <a:lnTo>
                      <a:pt x="6909" y="15820"/>
                    </a:lnTo>
                    <a:lnTo>
                      <a:pt x="6895" y="13082"/>
                    </a:lnTo>
                    <a:moveTo>
                      <a:pt x="7418" y="12169"/>
                    </a:moveTo>
                    <a:lnTo>
                      <a:pt x="7156" y="12777"/>
                    </a:lnTo>
                    <a:lnTo>
                      <a:pt x="7185" y="15515"/>
                    </a:lnTo>
                    <a:lnTo>
                      <a:pt x="7447" y="14907"/>
                    </a:lnTo>
                    <a:lnTo>
                      <a:pt x="7418" y="12169"/>
                    </a:lnTo>
                    <a:moveTo>
                      <a:pt x="7956" y="11865"/>
                    </a:moveTo>
                    <a:lnTo>
                      <a:pt x="7680" y="12169"/>
                    </a:lnTo>
                    <a:lnTo>
                      <a:pt x="7709" y="14907"/>
                    </a:lnTo>
                    <a:lnTo>
                      <a:pt x="7956" y="14603"/>
                    </a:lnTo>
                    <a:lnTo>
                      <a:pt x="7956" y="11865"/>
                    </a:lnTo>
                    <a:moveTo>
                      <a:pt x="8480" y="11561"/>
                    </a:moveTo>
                    <a:lnTo>
                      <a:pt x="8218" y="11561"/>
                    </a:lnTo>
                    <a:lnTo>
                      <a:pt x="8218" y="14299"/>
                    </a:lnTo>
                    <a:lnTo>
                      <a:pt x="8480" y="14299"/>
                    </a:lnTo>
                    <a:lnTo>
                      <a:pt x="8480" y="11561"/>
                    </a:lnTo>
                    <a:moveTo>
                      <a:pt x="9004" y="10952"/>
                    </a:moveTo>
                    <a:lnTo>
                      <a:pt x="8742" y="11256"/>
                    </a:lnTo>
                    <a:lnTo>
                      <a:pt x="8742" y="13994"/>
                    </a:lnTo>
                    <a:lnTo>
                      <a:pt x="9004" y="13690"/>
                    </a:lnTo>
                    <a:lnTo>
                      <a:pt x="9004" y="10952"/>
                    </a:lnTo>
                    <a:moveTo>
                      <a:pt x="9527" y="10648"/>
                    </a:moveTo>
                    <a:lnTo>
                      <a:pt x="9265" y="10952"/>
                    </a:lnTo>
                    <a:lnTo>
                      <a:pt x="9265" y="13690"/>
                    </a:lnTo>
                    <a:lnTo>
                      <a:pt x="9527" y="13386"/>
                    </a:lnTo>
                    <a:lnTo>
                      <a:pt x="9527" y="10648"/>
                    </a:lnTo>
                    <a:moveTo>
                      <a:pt x="10051" y="10344"/>
                    </a:moveTo>
                    <a:lnTo>
                      <a:pt x="9789" y="10344"/>
                    </a:lnTo>
                    <a:lnTo>
                      <a:pt x="9789" y="13082"/>
                    </a:lnTo>
                    <a:lnTo>
                      <a:pt x="10051" y="13082"/>
                    </a:lnTo>
                    <a:lnTo>
                      <a:pt x="10051" y="10344"/>
                    </a:lnTo>
                    <a:moveTo>
                      <a:pt x="10575" y="9431"/>
                    </a:moveTo>
                    <a:lnTo>
                      <a:pt x="10313" y="10039"/>
                    </a:lnTo>
                    <a:lnTo>
                      <a:pt x="10313" y="12777"/>
                    </a:lnTo>
                    <a:lnTo>
                      <a:pt x="10575" y="12169"/>
                    </a:lnTo>
                    <a:lnTo>
                      <a:pt x="10575" y="9431"/>
                    </a:lnTo>
                    <a:moveTo>
                      <a:pt x="11098" y="9127"/>
                    </a:moveTo>
                    <a:lnTo>
                      <a:pt x="10836" y="9431"/>
                    </a:lnTo>
                    <a:lnTo>
                      <a:pt x="10836" y="12169"/>
                    </a:lnTo>
                    <a:lnTo>
                      <a:pt x="11098" y="11865"/>
                    </a:lnTo>
                    <a:lnTo>
                      <a:pt x="11098" y="9127"/>
                    </a:lnTo>
                    <a:moveTo>
                      <a:pt x="11622" y="8823"/>
                    </a:moveTo>
                    <a:lnTo>
                      <a:pt x="11360" y="8823"/>
                    </a:lnTo>
                    <a:lnTo>
                      <a:pt x="11360" y="11561"/>
                    </a:lnTo>
                    <a:lnTo>
                      <a:pt x="11622" y="11561"/>
                    </a:lnTo>
                    <a:lnTo>
                      <a:pt x="11622" y="8823"/>
                    </a:lnTo>
                    <a:moveTo>
                      <a:pt x="12145" y="8214"/>
                    </a:moveTo>
                    <a:lnTo>
                      <a:pt x="11884" y="8518"/>
                    </a:lnTo>
                    <a:lnTo>
                      <a:pt x="11884" y="11256"/>
                    </a:lnTo>
                    <a:lnTo>
                      <a:pt x="12145" y="10952"/>
                    </a:lnTo>
                    <a:lnTo>
                      <a:pt x="12145" y="8214"/>
                    </a:lnTo>
                    <a:moveTo>
                      <a:pt x="12669" y="7910"/>
                    </a:moveTo>
                    <a:lnTo>
                      <a:pt x="12407" y="8214"/>
                    </a:lnTo>
                    <a:lnTo>
                      <a:pt x="12407" y="10952"/>
                    </a:lnTo>
                    <a:lnTo>
                      <a:pt x="12669" y="10648"/>
                    </a:lnTo>
                    <a:lnTo>
                      <a:pt x="12669" y="7910"/>
                    </a:lnTo>
                    <a:moveTo>
                      <a:pt x="13207" y="7606"/>
                    </a:moveTo>
                    <a:lnTo>
                      <a:pt x="12931" y="7606"/>
                    </a:lnTo>
                    <a:lnTo>
                      <a:pt x="12931" y="10344"/>
                    </a:lnTo>
                    <a:lnTo>
                      <a:pt x="13207" y="10344"/>
                    </a:lnTo>
                    <a:lnTo>
                      <a:pt x="13207" y="7606"/>
                    </a:lnTo>
                    <a:moveTo>
                      <a:pt x="13731" y="6693"/>
                    </a:moveTo>
                    <a:lnTo>
                      <a:pt x="13469" y="6997"/>
                    </a:lnTo>
                    <a:lnTo>
                      <a:pt x="13469" y="10039"/>
                    </a:lnTo>
                    <a:lnTo>
                      <a:pt x="13731" y="9431"/>
                    </a:lnTo>
                    <a:lnTo>
                      <a:pt x="13731" y="6693"/>
                    </a:lnTo>
                    <a:moveTo>
                      <a:pt x="14255" y="6389"/>
                    </a:moveTo>
                    <a:lnTo>
                      <a:pt x="13993" y="6693"/>
                    </a:lnTo>
                    <a:lnTo>
                      <a:pt x="13993" y="9431"/>
                    </a:lnTo>
                    <a:lnTo>
                      <a:pt x="14255" y="9127"/>
                    </a:lnTo>
                    <a:lnTo>
                      <a:pt x="14255" y="6389"/>
                    </a:lnTo>
                    <a:moveTo>
                      <a:pt x="14778" y="6085"/>
                    </a:moveTo>
                    <a:lnTo>
                      <a:pt x="14516" y="6085"/>
                    </a:lnTo>
                    <a:lnTo>
                      <a:pt x="14516" y="8823"/>
                    </a:lnTo>
                    <a:lnTo>
                      <a:pt x="14778" y="8823"/>
                    </a:lnTo>
                    <a:lnTo>
                      <a:pt x="14778" y="6085"/>
                    </a:lnTo>
                    <a:moveTo>
                      <a:pt x="15302" y="5476"/>
                    </a:moveTo>
                    <a:lnTo>
                      <a:pt x="15040" y="5780"/>
                    </a:lnTo>
                    <a:lnTo>
                      <a:pt x="15040" y="8518"/>
                    </a:lnTo>
                    <a:lnTo>
                      <a:pt x="15302" y="8214"/>
                    </a:lnTo>
                    <a:lnTo>
                      <a:pt x="15302" y="5476"/>
                    </a:lnTo>
                    <a:moveTo>
                      <a:pt x="15825" y="5172"/>
                    </a:moveTo>
                    <a:lnTo>
                      <a:pt x="15564" y="5476"/>
                    </a:lnTo>
                    <a:lnTo>
                      <a:pt x="15564" y="8214"/>
                    </a:lnTo>
                    <a:lnTo>
                      <a:pt x="15825" y="7910"/>
                    </a:lnTo>
                    <a:lnTo>
                      <a:pt x="15825" y="5172"/>
                    </a:lnTo>
                    <a:moveTo>
                      <a:pt x="16349" y="4868"/>
                    </a:moveTo>
                    <a:lnTo>
                      <a:pt x="16087" y="4868"/>
                    </a:lnTo>
                    <a:lnTo>
                      <a:pt x="16087" y="7606"/>
                    </a:lnTo>
                    <a:lnTo>
                      <a:pt x="16349" y="7606"/>
                    </a:lnTo>
                    <a:lnTo>
                      <a:pt x="16349" y="4868"/>
                    </a:lnTo>
                    <a:moveTo>
                      <a:pt x="16873" y="3955"/>
                    </a:moveTo>
                    <a:lnTo>
                      <a:pt x="16611" y="4259"/>
                    </a:lnTo>
                    <a:lnTo>
                      <a:pt x="16611" y="6997"/>
                    </a:lnTo>
                    <a:lnTo>
                      <a:pt x="16873" y="6693"/>
                    </a:lnTo>
                    <a:lnTo>
                      <a:pt x="16873" y="3955"/>
                    </a:lnTo>
                    <a:moveTo>
                      <a:pt x="17396" y="3651"/>
                    </a:moveTo>
                    <a:lnTo>
                      <a:pt x="17135" y="3955"/>
                    </a:lnTo>
                    <a:lnTo>
                      <a:pt x="17135" y="6693"/>
                    </a:lnTo>
                    <a:lnTo>
                      <a:pt x="17396" y="6389"/>
                    </a:lnTo>
                    <a:lnTo>
                      <a:pt x="17396" y="3651"/>
                    </a:lnTo>
                    <a:moveTo>
                      <a:pt x="17920" y="3346"/>
                    </a:moveTo>
                    <a:lnTo>
                      <a:pt x="17658" y="3346"/>
                    </a:lnTo>
                    <a:lnTo>
                      <a:pt x="17658" y="6085"/>
                    </a:lnTo>
                    <a:lnTo>
                      <a:pt x="17920" y="6085"/>
                    </a:lnTo>
                    <a:lnTo>
                      <a:pt x="17920" y="3346"/>
                    </a:lnTo>
                    <a:moveTo>
                      <a:pt x="18458" y="2738"/>
                    </a:moveTo>
                    <a:lnTo>
                      <a:pt x="18196" y="3042"/>
                    </a:lnTo>
                    <a:lnTo>
                      <a:pt x="18196" y="5780"/>
                    </a:lnTo>
                    <a:lnTo>
                      <a:pt x="18458" y="5476"/>
                    </a:lnTo>
                    <a:lnTo>
                      <a:pt x="18458" y="2738"/>
                    </a:lnTo>
                    <a:moveTo>
                      <a:pt x="18982" y="2434"/>
                    </a:moveTo>
                    <a:lnTo>
                      <a:pt x="18720" y="2738"/>
                    </a:lnTo>
                    <a:lnTo>
                      <a:pt x="18720" y="5476"/>
                    </a:lnTo>
                    <a:lnTo>
                      <a:pt x="18982" y="5172"/>
                    </a:lnTo>
                    <a:lnTo>
                      <a:pt x="18982" y="2434"/>
                    </a:lnTo>
                    <a:moveTo>
                      <a:pt x="19505" y="2130"/>
                    </a:moveTo>
                    <a:lnTo>
                      <a:pt x="19244" y="2130"/>
                    </a:lnTo>
                    <a:lnTo>
                      <a:pt x="19244" y="4868"/>
                    </a:lnTo>
                    <a:lnTo>
                      <a:pt x="19505" y="4868"/>
                    </a:lnTo>
                    <a:lnTo>
                      <a:pt x="19505" y="2130"/>
                    </a:lnTo>
                    <a:moveTo>
                      <a:pt x="20029" y="1217"/>
                    </a:moveTo>
                    <a:lnTo>
                      <a:pt x="19767" y="1521"/>
                    </a:lnTo>
                    <a:lnTo>
                      <a:pt x="19767" y="4259"/>
                    </a:lnTo>
                    <a:lnTo>
                      <a:pt x="20029" y="3955"/>
                    </a:lnTo>
                    <a:lnTo>
                      <a:pt x="20029" y="1217"/>
                    </a:lnTo>
                    <a:moveTo>
                      <a:pt x="20553" y="913"/>
                    </a:moveTo>
                    <a:lnTo>
                      <a:pt x="20291" y="1217"/>
                    </a:lnTo>
                    <a:lnTo>
                      <a:pt x="20291" y="3955"/>
                    </a:lnTo>
                    <a:lnTo>
                      <a:pt x="20553" y="3651"/>
                    </a:lnTo>
                    <a:lnTo>
                      <a:pt x="20553" y="913"/>
                    </a:lnTo>
                    <a:moveTo>
                      <a:pt x="21062" y="608"/>
                    </a:moveTo>
                    <a:lnTo>
                      <a:pt x="20800" y="608"/>
                    </a:lnTo>
                    <a:lnTo>
                      <a:pt x="20815" y="3346"/>
                    </a:lnTo>
                    <a:lnTo>
                      <a:pt x="21076" y="3346"/>
                    </a:lnTo>
                    <a:lnTo>
                      <a:pt x="21062" y="608"/>
                    </a:lnTo>
                    <a:moveTo>
                      <a:pt x="21585" y="0"/>
                    </a:moveTo>
                    <a:lnTo>
                      <a:pt x="21324" y="304"/>
                    </a:lnTo>
                    <a:lnTo>
                      <a:pt x="21338" y="3042"/>
                    </a:lnTo>
                    <a:lnTo>
                      <a:pt x="21600" y="2738"/>
                    </a:lnTo>
                    <a:lnTo>
                      <a:pt x="21585" y="0"/>
                    </a:lnTo>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nvGrpSpPr>
              <p:cNvPr id="2482" name="Group 38"/>
              <p:cNvGrpSpPr/>
              <p:nvPr/>
            </p:nvGrpSpPr>
            <p:grpSpPr>
              <a:xfrm>
                <a:off x="-1" y="-1"/>
                <a:ext cx="4087645" cy="2056328"/>
                <a:chOff x="0" y="0"/>
                <a:chExt cx="4087643" cy="2056326"/>
              </a:xfrm>
            </p:grpSpPr>
            <p:sp>
              <p:nvSpPr>
                <p:cNvPr id="2476" name="Freeform 5"/>
                <p:cNvSpPr/>
                <p:nvPr/>
              </p:nvSpPr>
              <p:spPr>
                <a:xfrm>
                  <a:off x="173676" y="115320"/>
                  <a:ext cx="3763911" cy="1925723"/>
                </a:xfrm>
                <a:custGeom>
                  <a:avLst/>
                  <a:gdLst/>
                  <a:ahLst/>
                  <a:cxnLst>
                    <a:cxn ang="0">
                      <a:pos x="wd2" y="hd2"/>
                    </a:cxn>
                    <a:cxn ang="5400000">
                      <a:pos x="wd2" y="hd2"/>
                    </a:cxn>
                    <a:cxn ang="10800000">
                      <a:pos x="wd2" y="hd2"/>
                    </a:cxn>
                    <a:cxn ang="16200000">
                      <a:pos x="wd2" y="hd2"/>
                    </a:cxn>
                  </a:cxnLst>
                  <a:rect l="0" t="0" r="r" b="b"/>
                  <a:pathLst>
                    <a:path w="21600" h="21600" extrusionOk="0">
                      <a:moveTo>
                        <a:pt x="21496" y="21460"/>
                      </a:moveTo>
                      <a:lnTo>
                        <a:pt x="21536" y="21600"/>
                      </a:lnTo>
                      <a:lnTo>
                        <a:pt x="21600" y="21553"/>
                      </a:lnTo>
                      <a:lnTo>
                        <a:pt x="21568" y="21397"/>
                      </a:lnTo>
                      <a:lnTo>
                        <a:pt x="21496" y="21460"/>
                      </a:lnTo>
                      <a:close/>
                      <a:moveTo>
                        <a:pt x="21401" y="20930"/>
                      </a:moveTo>
                      <a:lnTo>
                        <a:pt x="21456" y="21195"/>
                      </a:lnTo>
                      <a:lnTo>
                        <a:pt x="21520" y="21132"/>
                      </a:lnTo>
                      <a:lnTo>
                        <a:pt x="21464" y="20868"/>
                      </a:lnTo>
                      <a:lnTo>
                        <a:pt x="21401" y="20930"/>
                      </a:lnTo>
                      <a:close/>
                      <a:moveTo>
                        <a:pt x="21305" y="20400"/>
                      </a:moveTo>
                      <a:lnTo>
                        <a:pt x="21345" y="20665"/>
                      </a:lnTo>
                      <a:lnTo>
                        <a:pt x="21417" y="20618"/>
                      </a:lnTo>
                      <a:lnTo>
                        <a:pt x="21369" y="20353"/>
                      </a:lnTo>
                      <a:lnTo>
                        <a:pt x="21305" y="20400"/>
                      </a:lnTo>
                      <a:close/>
                      <a:moveTo>
                        <a:pt x="21193" y="19870"/>
                      </a:moveTo>
                      <a:lnTo>
                        <a:pt x="21249" y="20135"/>
                      </a:lnTo>
                      <a:lnTo>
                        <a:pt x="21321" y="20088"/>
                      </a:lnTo>
                      <a:lnTo>
                        <a:pt x="21265" y="19823"/>
                      </a:lnTo>
                      <a:lnTo>
                        <a:pt x="21193" y="19870"/>
                      </a:lnTo>
                      <a:close/>
                      <a:moveTo>
                        <a:pt x="21098" y="19340"/>
                      </a:moveTo>
                      <a:lnTo>
                        <a:pt x="21146" y="19605"/>
                      </a:lnTo>
                      <a:lnTo>
                        <a:pt x="21209" y="19558"/>
                      </a:lnTo>
                      <a:lnTo>
                        <a:pt x="21169" y="19294"/>
                      </a:lnTo>
                      <a:lnTo>
                        <a:pt x="21098" y="19340"/>
                      </a:lnTo>
                      <a:close/>
                      <a:moveTo>
                        <a:pt x="20994" y="18810"/>
                      </a:moveTo>
                      <a:lnTo>
                        <a:pt x="21042" y="19075"/>
                      </a:lnTo>
                      <a:lnTo>
                        <a:pt x="21114" y="19029"/>
                      </a:lnTo>
                      <a:lnTo>
                        <a:pt x="21058" y="18764"/>
                      </a:lnTo>
                      <a:lnTo>
                        <a:pt x="20994" y="18810"/>
                      </a:lnTo>
                      <a:close/>
                      <a:moveTo>
                        <a:pt x="20898" y="18296"/>
                      </a:moveTo>
                      <a:lnTo>
                        <a:pt x="20938" y="18545"/>
                      </a:lnTo>
                      <a:lnTo>
                        <a:pt x="21018" y="18499"/>
                      </a:lnTo>
                      <a:lnTo>
                        <a:pt x="20962" y="18234"/>
                      </a:lnTo>
                      <a:lnTo>
                        <a:pt x="20898" y="18296"/>
                      </a:lnTo>
                      <a:close/>
                      <a:moveTo>
                        <a:pt x="20787" y="17766"/>
                      </a:moveTo>
                      <a:lnTo>
                        <a:pt x="20843" y="18031"/>
                      </a:lnTo>
                      <a:lnTo>
                        <a:pt x="20906" y="17969"/>
                      </a:lnTo>
                      <a:lnTo>
                        <a:pt x="20858" y="17704"/>
                      </a:lnTo>
                      <a:lnTo>
                        <a:pt x="20787" y="17766"/>
                      </a:lnTo>
                      <a:close/>
                      <a:moveTo>
                        <a:pt x="20691" y="17236"/>
                      </a:moveTo>
                      <a:lnTo>
                        <a:pt x="20747" y="17501"/>
                      </a:lnTo>
                      <a:lnTo>
                        <a:pt x="20811" y="17439"/>
                      </a:lnTo>
                      <a:lnTo>
                        <a:pt x="20763" y="17174"/>
                      </a:lnTo>
                      <a:lnTo>
                        <a:pt x="20691" y="17236"/>
                      </a:lnTo>
                      <a:close/>
                      <a:moveTo>
                        <a:pt x="20595" y="16706"/>
                      </a:moveTo>
                      <a:lnTo>
                        <a:pt x="20635" y="16971"/>
                      </a:lnTo>
                      <a:lnTo>
                        <a:pt x="20707" y="16925"/>
                      </a:lnTo>
                      <a:lnTo>
                        <a:pt x="20651" y="16660"/>
                      </a:lnTo>
                      <a:lnTo>
                        <a:pt x="20595" y="16706"/>
                      </a:lnTo>
                      <a:close/>
                      <a:moveTo>
                        <a:pt x="20484" y="16177"/>
                      </a:moveTo>
                      <a:lnTo>
                        <a:pt x="20540" y="16442"/>
                      </a:lnTo>
                      <a:lnTo>
                        <a:pt x="20611" y="16395"/>
                      </a:lnTo>
                      <a:lnTo>
                        <a:pt x="20555" y="16130"/>
                      </a:lnTo>
                      <a:lnTo>
                        <a:pt x="20484" y="16177"/>
                      </a:lnTo>
                      <a:close/>
                      <a:moveTo>
                        <a:pt x="20388" y="15647"/>
                      </a:moveTo>
                      <a:lnTo>
                        <a:pt x="20436" y="15912"/>
                      </a:lnTo>
                      <a:lnTo>
                        <a:pt x="20500" y="15865"/>
                      </a:lnTo>
                      <a:lnTo>
                        <a:pt x="20460" y="15600"/>
                      </a:lnTo>
                      <a:lnTo>
                        <a:pt x="20388" y="15647"/>
                      </a:lnTo>
                      <a:close/>
                      <a:moveTo>
                        <a:pt x="20284" y="15117"/>
                      </a:moveTo>
                      <a:lnTo>
                        <a:pt x="20340" y="15382"/>
                      </a:lnTo>
                      <a:lnTo>
                        <a:pt x="20404" y="15335"/>
                      </a:lnTo>
                      <a:lnTo>
                        <a:pt x="20348" y="15070"/>
                      </a:lnTo>
                      <a:lnTo>
                        <a:pt x="20284" y="15117"/>
                      </a:lnTo>
                      <a:close/>
                      <a:moveTo>
                        <a:pt x="20189" y="14603"/>
                      </a:moveTo>
                      <a:lnTo>
                        <a:pt x="20229" y="14852"/>
                      </a:lnTo>
                      <a:lnTo>
                        <a:pt x="20300" y="14805"/>
                      </a:lnTo>
                      <a:lnTo>
                        <a:pt x="20252" y="14556"/>
                      </a:lnTo>
                      <a:lnTo>
                        <a:pt x="20189" y="14603"/>
                      </a:lnTo>
                      <a:close/>
                      <a:moveTo>
                        <a:pt x="20077" y="14073"/>
                      </a:moveTo>
                      <a:lnTo>
                        <a:pt x="20133" y="14338"/>
                      </a:lnTo>
                      <a:lnTo>
                        <a:pt x="20197" y="14291"/>
                      </a:lnTo>
                      <a:lnTo>
                        <a:pt x="20149" y="14026"/>
                      </a:lnTo>
                      <a:lnTo>
                        <a:pt x="20077" y="14073"/>
                      </a:lnTo>
                      <a:close/>
                      <a:moveTo>
                        <a:pt x="19981" y="13543"/>
                      </a:moveTo>
                      <a:lnTo>
                        <a:pt x="20037" y="13808"/>
                      </a:lnTo>
                      <a:lnTo>
                        <a:pt x="20093" y="13777"/>
                      </a:lnTo>
                      <a:lnTo>
                        <a:pt x="20053" y="13512"/>
                      </a:lnTo>
                      <a:lnTo>
                        <a:pt x="19981" y="13543"/>
                      </a:lnTo>
                      <a:close/>
                      <a:moveTo>
                        <a:pt x="19878" y="13013"/>
                      </a:moveTo>
                      <a:lnTo>
                        <a:pt x="19926" y="13278"/>
                      </a:lnTo>
                      <a:lnTo>
                        <a:pt x="19997" y="13247"/>
                      </a:lnTo>
                      <a:lnTo>
                        <a:pt x="19942" y="12982"/>
                      </a:lnTo>
                      <a:lnTo>
                        <a:pt x="19878" y="13013"/>
                      </a:lnTo>
                      <a:close/>
                      <a:moveTo>
                        <a:pt x="19782" y="12499"/>
                      </a:moveTo>
                      <a:lnTo>
                        <a:pt x="19830" y="12764"/>
                      </a:lnTo>
                      <a:lnTo>
                        <a:pt x="19902" y="12717"/>
                      </a:lnTo>
                      <a:lnTo>
                        <a:pt x="19846" y="12452"/>
                      </a:lnTo>
                      <a:lnTo>
                        <a:pt x="19782" y="12499"/>
                      </a:lnTo>
                      <a:close/>
                      <a:moveTo>
                        <a:pt x="19670" y="11969"/>
                      </a:moveTo>
                      <a:lnTo>
                        <a:pt x="19726" y="12234"/>
                      </a:lnTo>
                      <a:lnTo>
                        <a:pt x="19790" y="12187"/>
                      </a:lnTo>
                      <a:lnTo>
                        <a:pt x="19742" y="11922"/>
                      </a:lnTo>
                      <a:lnTo>
                        <a:pt x="19670" y="11969"/>
                      </a:lnTo>
                      <a:close/>
                      <a:moveTo>
                        <a:pt x="19575" y="11455"/>
                      </a:moveTo>
                      <a:lnTo>
                        <a:pt x="19631" y="11704"/>
                      </a:lnTo>
                      <a:lnTo>
                        <a:pt x="19694" y="11657"/>
                      </a:lnTo>
                      <a:lnTo>
                        <a:pt x="19639" y="11392"/>
                      </a:lnTo>
                      <a:lnTo>
                        <a:pt x="19575" y="11455"/>
                      </a:lnTo>
                      <a:close/>
                      <a:moveTo>
                        <a:pt x="19479" y="10925"/>
                      </a:moveTo>
                      <a:lnTo>
                        <a:pt x="19519" y="11190"/>
                      </a:lnTo>
                      <a:lnTo>
                        <a:pt x="19591" y="11127"/>
                      </a:lnTo>
                      <a:lnTo>
                        <a:pt x="19543" y="10862"/>
                      </a:lnTo>
                      <a:lnTo>
                        <a:pt x="19479" y="10925"/>
                      </a:lnTo>
                      <a:close/>
                      <a:moveTo>
                        <a:pt x="19367" y="10395"/>
                      </a:moveTo>
                      <a:lnTo>
                        <a:pt x="19423" y="10660"/>
                      </a:lnTo>
                      <a:lnTo>
                        <a:pt x="19495" y="10597"/>
                      </a:lnTo>
                      <a:lnTo>
                        <a:pt x="19439" y="10332"/>
                      </a:lnTo>
                      <a:lnTo>
                        <a:pt x="19367" y="10395"/>
                      </a:lnTo>
                      <a:close/>
                      <a:moveTo>
                        <a:pt x="19272" y="9865"/>
                      </a:moveTo>
                      <a:lnTo>
                        <a:pt x="19320" y="10130"/>
                      </a:lnTo>
                      <a:lnTo>
                        <a:pt x="19383" y="10083"/>
                      </a:lnTo>
                      <a:lnTo>
                        <a:pt x="19344" y="9818"/>
                      </a:lnTo>
                      <a:lnTo>
                        <a:pt x="19272" y="9865"/>
                      </a:lnTo>
                      <a:close/>
                      <a:moveTo>
                        <a:pt x="19168" y="9335"/>
                      </a:moveTo>
                      <a:lnTo>
                        <a:pt x="19224" y="9600"/>
                      </a:lnTo>
                      <a:lnTo>
                        <a:pt x="19288" y="9553"/>
                      </a:lnTo>
                      <a:lnTo>
                        <a:pt x="19232" y="9288"/>
                      </a:lnTo>
                      <a:lnTo>
                        <a:pt x="19168" y="9335"/>
                      </a:lnTo>
                      <a:close/>
                      <a:moveTo>
                        <a:pt x="19072" y="8805"/>
                      </a:moveTo>
                      <a:lnTo>
                        <a:pt x="19112" y="9070"/>
                      </a:lnTo>
                      <a:lnTo>
                        <a:pt x="19192" y="9023"/>
                      </a:lnTo>
                      <a:lnTo>
                        <a:pt x="19136" y="8758"/>
                      </a:lnTo>
                      <a:lnTo>
                        <a:pt x="19072" y="8805"/>
                      </a:lnTo>
                      <a:close/>
                      <a:moveTo>
                        <a:pt x="18961" y="8275"/>
                      </a:moveTo>
                      <a:lnTo>
                        <a:pt x="19017" y="8540"/>
                      </a:lnTo>
                      <a:lnTo>
                        <a:pt x="19080" y="8494"/>
                      </a:lnTo>
                      <a:lnTo>
                        <a:pt x="19033" y="8229"/>
                      </a:lnTo>
                      <a:lnTo>
                        <a:pt x="18961" y="8275"/>
                      </a:lnTo>
                      <a:close/>
                      <a:moveTo>
                        <a:pt x="18865" y="7761"/>
                      </a:moveTo>
                      <a:lnTo>
                        <a:pt x="18921" y="8010"/>
                      </a:lnTo>
                      <a:lnTo>
                        <a:pt x="18985" y="7964"/>
                      </a:lnTo>
                      <a:lnTo>
                        <a:pt x="18937" y="7699"/>
                      </a:lnTo>
                      <a:lnTo>
                        <a:pt x="18865" y="7761"/>
                      </a:lnTo>
                      <a:close/>
                      <a:moveTo>
                        <a:pt x="18761" y="7231"/>
                      </a:moveTo>
                      <a:lnTo>
                        <a:pt x="18809" y="7496"/>
                      </a:lnTo>
                      <a:lnTo>
                        <a:pt x="18881" y="7434"/>
                      </a:lnTo>
                      <a:lnTo>
                        <a:pt x="18825" y="7169"/>
                      </a:lnTo>
                      <a:lnTo>
                        <a:pt x="18761" y="7231"/>
                      </a:lnTo>
                      <a:close/>
                      <a:moveTo>
                        <a:pt x="18666" y="6701"/>
                      </a:moveTo>
                      <a:lnTo>
                        <a:pt x="18714" y="6966"/>
                      </a:lnTo>
                      <a:lnTo>
                        <a:pt x="18785" y="6904"/>
                      </a:lnTo>
                      <a:lnTo>
                        <a:pt x="18730" y="6639"/>
                      </a:lnTo>
                      <a:lnTo>
                        <a:pt x="18666" y="6701"/>
                      </a:lnTo>
                      <a:close/>
                      <a:moveTo>
                        <a:pt x="18522" y="6312"/>
                      </a:moveTo>
                      <a:lnTo>
                        <a:pt x="18602" y="6390"/>
                      </a:lnTo>
                      <a:lnTo>
                        <a:pt x="18610" y="6436"/>
                      </a:lnTo>
                      <a:lnTo>
                        <a:pt x="18674" y="6390"/>
                      </a:lnTo>
                      <a:lnTo>
                        <a:pt x="18658" y="6281"/>
                      </a:lnTo>
                      <a:lnTo>
                        <a:pt x="18546" y="6187"/>
                      </a:lnTo>
                      <a:lnTo>
                        <a:pt x="18522" y="6312"/>
                      </a:lnTo>
                      <a:close/>
                      <a:moveTo>
                        <a:pt x="18259" y="6094"/>
                      </a:moveTo>
                      <a:lnTo>
                        <a:pt x="18395" y="6203"/>
                      </a:lnTo>
                      <a:lnTo>
                        <a:pt x="18427" y="6078"/>
                      </a:lnTo>
                      <a:lnTo>
                        <a:pt x="18291" y="5984"/>
                      </a:lnTo>
                      <a:lnTo>
                        <a:pt x="18259" y="6094"/>
                      </a:lnTo>
                      <a:close/>
                      <a:moveTo>
                        <a:pt x="17988" y="5891"/>
                      </a:moveTo>
                      <a:lnTo>
                        <a:pt x="18124" y="6000"/>
                      </a:lnTo>
                      <a:lnTo>
                        <a:pt x="18155" y="5875"/>
                      </a:lnTo>
                      <a:lnTo>
                        <a:pt x="18020" y="5766"/>
                      </a:lnTo>
                      <a:lnTo>
                        <a:pt x="17988" y="5891"/>
                      </a:lnTo>
                      <a:close/>
                      <a:moveTo>
                        <a:pt x="17725" y="5673"/>
                      </a:moveTo>
                      <a:lnTo>
                        <a:pt x="17860" y="5782"/>
                      </a:lnTo>
                      <a:lnTo>
                        <a:pt x="17884" y="5657"/>
                      </a:lnTo>
                      <a:lnTo>
                        <a:pt x="17749" y="5548"/>
                      </a:lnTo>
                      <a:lnTo>
                        <a:pt x="17725" y="5673"/>
                      </a:lnTo>
                      <a:close/>
                      <a:moveTo>
                        <a:pt x="17462" y="5470"/>
                      </a:moveTo>
                      <a:lnTo>
                        <a:pt x="17597" y="5579"/>
                      </a:lnTo>
                      <a:lnTo>
                        <a:pt x="17621" y="5455"/>
                      </a:lnTo>
                      <a:lnTo>
                        <a:pt x="17486" y="5345"/>
                      </a:lnTo>
                      <a:lnTo>
                        <a:pt x="17462" y="5470"/>
                      </a:lnTo>
                      <a:close/>
                      <a:moveTo>
                        <a:pt x="17191" y="5252"/>
                      </a:moveTo>
                      <a:lnTo>
                        <a:pt x="17326" y="5361"/>
                      </a:lnTo>
                      <a:lnTo>
                        <a:pt x="17350" y="5236"/>
                      </a:lnTo>
                      <a:lnTo>
                        <a:pt x="17215" y="5127"/>
                      </a:lnTo>
                      <a:lnTo>
                        <a:pt x="17191" y="5252"/>
                      </a:lnTo>
                      <a:close/>
                      <a:moveTo>
                        <a:pt x="16920" y="5049"/>
                      </a:moveTo>
                      <a:lnTo>
                        <a:pt x="17055" y="5158"/>
                      </a:lnTo>
                      <a:lnTo>
                        <a:pt x="17087" y="5034"/>
                      </a:lnTo>
                      <a:lnTo>
                        <a:pt x="16951" y="4925"/>
                      </a:lnTo>
                      <a:lnTo>
                        <a:pt x="16920" y="5049"/>
                      </a:lnTo>
                      <a:close/>
                      <a:moveTo>
                        <a:pt x="16656" y="4831"/>
                      </a:moveTo>
                      <a:lnTo>
                        <a:pt x="16792" y="4940"/>
                      </a:lnTo>
                      <a:lnTo>
                        <a:pt x="16824" y="4816"/>
                      </a:lnTo>
                      <a:lnTo>
                        <a:pt x="16688" y="4706"/>
                      </a:lnTo>
                      <a:lnTo>
                        <a:pt x="16656" y="4831"/>
                      </a:lnTo>
                      <a:close/>
                      <a:moveTo>
                        <a:pt x="16393" y="4629"/>
                      </a:moveTo>
                      <a:lnTo>
                        <a:pt x="16529" y="4722"/>
                      </a:lnTo>
                      <a:lnTo>
                        <a:pt x="16553" y="4613"/>
                      </a:lnTo>
                      <a:lnTo>
                        <a:pt x="16417" y="4504"/>
                      </a:lnTo>
                      <a:lnTo>
                        <a:pt x="16393" y="4629"/>
                      </a:lnTo>
                      <a:close/>
                      <a:moveTo>
                        <a:pt x="16122" y="4410"/>
                      </a:moveTo>
                      <a:lnTo>
                        <a:pt x="16258" y="4519"/>
                      </a:lnTo>
                      <a:lnTo>
                        <a:pt x="16282" y="4395"/>
                      </a:lnTo>
                      <a:lnTo>
                        <a:pt x="16146" y="4286"/>
                      </a:lnTo>
                      <a:lnTo>
                        <a:pt x="16122" y="4410"/>
                      </a:lnTo>
                      <a:close/>
                      <a:moveTo>
                        <a:pt x="15859" y="4208"/>
                      </a:moveTo>
                      <a:lnTo>
                        <a:pt x="15995" y="4301"/>
                      </a:lnTo>
                      <a:lnTo>
                        <a:pt x="16019" y="4177"/>
                      </a:lnTo>
                      <a:lnTo>
                        <a:pt x="15883" y="4083"/>
                      </a:lnTo>
                      <a:lnTo>
                        <a:pt x="15859" y="4208"/>
                      </a:lnTo>
                      <a:close/>
                      <a:moveTo>
                        <a:pt x="15588" y="3990"/>
                      </a:moveTo>
                      <a:lnTo>
                        <a:pt x="15724" y="4099"/>
                      </a:lnTo>
                      <a:lnTo>
                        <a:pt x="15755" y="3974"/>
                      </a:lnTo>
                      <a:lnTo>
                        <a:pt x="15620" y="3865"/>
                      </a:lnTo>
                      <a:lnTo>
                        <a:pt x="15588" y="3990"/>
                      </a:lnTo>
                      <a:close/>
                      <a:moveTo>
                        <a:pt x="15333" y="3771"/>
                      </a:moveTo>
                      <a:lnTo>
                        <a:pt x="15452" y="3881"/>
                      </a:lnTo>
                      <a:lnTo>
                        <a:pt x="15484" y="3756"/>
                      </a:lnTo>
                      <a:lnTo>
                        <a:pt x="15357" y="3662"/>
                      </a:lnTo>
                      <a:lnTo>
                        <a:pt x="15333" y="3771"/>
                      </a:lnTo>
                      <a:close/>
                      <a:moveTo>
                        <a:pt x="15062" y="3569"/>
                      </a:moveTo>
                      <a:lnTo>
                        <a:pt x="15197" y="3678"/>
                      </a:lnTo>
                      <a:lnTo>
                        <a:pt x="15221" y="3553"/>
                      </a:lnTo>
                      <a:lnTo>
                        <a:pt x="15086" y="3444"/>
                      </a:lnTo>
                      <a:lnTo>
                        <a:pt x="15062" y="3569"/>
                      </a:lnTo>
                      <a:close/>
                      <a:moveTo>
                        <a:pt x="14791" y="3351"/>
                      </a:moveTo>
                      <a:lnTo>
                        <a:pt x="14926" y="3460"/>
                      </a:lnTo>
                      <a:lnTo>
                        <a:pt x="14950" y="3335"/>
                      </a:lnTo>
                      <a:lnTo>
                        <a:pt x="14815" y="3242"/>
                      </a:lnTo>
                      <a:lnTo>
                        <a:pt x="14791" y="3351"/>
                      </a:lnTo>
                      <a:close/>
                      <a:moveTo>
                        <a:pt x="14528" y="3148"/>
                      </a:moveTo>
                      <a:lnTo>
                        <a:pt x="14655" y="3257"/>
                      </a:lnTo>
                      <a:lnTo>
                        <a:pt x="14679" y="3132"/>
                      </a:lnTo>
                      <a:lnTo>
                        <a:pt x="14559" y="3023"/>
                      </a:lnTo>
                      <a:lnTo>
                        <a:pt x="14528" y="3148"/>
                      </a:lnTo>
                      <a:close/>
                      <a:moveTo>
                        <a:pt x="14256" y="2930"/>
                      </a:moveTo>
                      <a:lnTo>
                        <a:pt x="14392" y="3039"/>
                      </a:lnTo>
                      <a:lnTo>
                        <a:pt x="14424" y="2914"/>
                      </a:lnTo>
                      <a:lnTo>
                        <a:pt x="14288" y="2805"/>
                      </a:lnTo>
                      <a:lnTo>
                        <a:pt x="14256" y="2930"/>
                      </a:lnTo>
                      <a:close/>
                      <a:moveTo>
                        <a:pt x="13985" y="2727"/>
                      </a:moveTo>
                      <a:lnTo>
                        <a:pt x="14121" y="2836"/>
                      </a:lnTo>
                      <a:lnTo>
                        <a:pt x="14153" y="2712"/>
                      </a:lnTo>
                      <a:lnTo>
                        <a:pt x="14017" y="2587"/>
                      </a:lnTo>
                      <a:lnTo>
                        <a:pt x="13985" y="2727"/>
                      </a:lnTo>
                      <a:close/>
                      <a:moveTo>
                        <a:pt x="13730" y="2509"/>
                      </a:moveTo>
                      <a:lnTo>
                        <a:pt x="13858" y="2618"/>
                      </a:lnTo>
                      <a:lnTo>
                        <a:pt x="13882" y="2478"/>
                      </a:lnTo>
                      <a:lnTo>
                        <a:pt x="13754" y="2369"/>
                      </a:lnTo>
                      <a:lnTo>
                        <a:pt x="13730" y="2509"/>
                      </a:lnTo>
                      <a:close/>
                      <a:moveTo>
                        <a:pt x="13459" y="2306"/>
                      </a:moveTo>
                      <a:lnTo>
                        <a:pt x="13595" y="2400"/>
                      </a:lnTo>
                      <a:lnTo>
                        <a:pt x="13619" y="2260"/>
                      </a:lnTo>
                      <a:lnTo>
                        <a:pt x="13483" y="2166"/>
                      </a:lnTo>
                      <a:lnTo>
                        <a:pt x="13459" y="2306"/>
                      </a:lnTo>
                      <a:close/>
                      <a:moveTo>
                        <a:pt x="13188" y="2088"/>
                      </a:moveTo>
                      <a:lnTo>
                        <a:pt x="13324" y="2197"/>
                      </a:lnTo>
                      <a:lnTo>
                        <a:pt x="13348" y="2057"/>
                      </a:lnTo>
                      <a:lnTo>
                        <a:pt x="13212" y="1948"/>
                      </a:lnTo>
                      <a:lnTo>
                        <a:pt x="13188" y="2088"/>
                      </a:lnTo>
                      <a:close/>
                      <a:moveTo>
                        <a:pt x="12925" y="1886"/>
                      </a:moveTo>
                      <a:lnTo>
                        <a:pt x="13052" y="1979"/>
                      </a:lnTo>
                      <a:lnTo>
                        <a:pt x="13076" y="1839"/>
                      </a:lnTo>
                      <a:lnTo>
                        <a:pt x="12957" y="1745"/>
                      </a:lnTo>
                      <a:lnTo>
                        <a:pt x="12925" y="1886"/>
                      </a:lnTo>
                      <a:close/>
                      <a:moveTo>
                        <a:pt x="12654" y="1668"/>
                      </a:moveTo>
                      <a:lnTo>
                        <a:pt x="12789" y="1777"/>
                      </a:lnTo>
                      <a:lnTo>
                        <a:pt x="12821" y="1636"/>
                      </a:lnTo>
                      <a:lnTo>
                        <a:pt x="12686" y="1527"/>
                      </a:lnTo>
                      <a:lnTo>
                        <a:pt x="12654" y="1668"/>
                      </a:lnTo>
                      <a:close/>
                      <a:moveTo>
                        <a:pt x="12391" y="1465"/>
                      </a:moveTo>
                      <a:lnTo>
                        <a:pt x="12526" y="1558"/>
                      </a:lnTo>
                      <a:lnTo>
                        <a:pt x="12550" y="1418"/>
                      </a:lnTo>
                      <a:lnTo>
                        <a:pt x="12415" y="1309"/>
                      </a:lnTo>
                      <a:lnTo>
                        <a:pt x="12391" y="1465"/>
                      </a:lnTo>
                      <a:close/>
                      <a:moveTo>
                        <a:pt x="12128" y="1247"/>
                      </a:moveTo>
                      <a:lnTo>
                        <a:pt x="12263" y="1356"/>
                      </a:lnTo>
                      <a:lnTo>
                        <a:pt x="12287" y="1216"/>
                      </a:lnTo>
                      <a:lnTo>
                        <a:pt x="12151" y="1106"/>
                      </a:lnTo>
                      <a:lnTo>
                        <a:pt x="12128" y="1247"/>
                      </a:lnTo>
                      <a:close/>
                      <a:moveTo>
                        <a:pt x="11856" y="1029"/>
                      </a:moveTo>
                      <a:lnTo>
                        <a:pt x="11992" y="1138"/>
                      </a:lnTo>
                      <a:lnTo>
                        <a:pt x="12016" y="997"/>
                      </a:lnTo>
                      <a:lnTo>
                        <a:pt x="11880" y="888"/>
                      </a:lnTo>
                      <a:lnTo>
                        <a:pt x="11856" y="1029"/>
                      </a:lnTo>
                      <a:close/>
                      <a:moveTo>
                        <a:pt x="11585" y="826"/>
                      </a:moveTo>
                      <a:lnTo>
                        <a:pt x="11721" y="935"/>
                      </a:lnTo>
                      <a:lnTo>
                        <a:pt x="11753" y="795"/>
                      </a:lnTo>
                      <a:lnTo>
                        <a:pt x="11617" y="686"/>
                      </a:lnTo>
                      <a:lnTo>
                        <a:pt x="11585" y="826"/>
                      </a:lnTo>
                      <a:close/>
                      <a:moveTo>
                        <a:pt x="11322" y="608"/>
                      </a:moveTo>
                      <a:lnTo>
                        <a:pt x="11458" y="717"/>
                      </a:lnTo>
                      <a:lnTo>
                        <a:pt x="11490" y="577"/>
                      </a:lnTo>
                      <a:lnTo>
                        <a:pt x="11354" y="468"/>
                      </a:lnTo>
                      <a:lnTo>
                        <a:pt x="11322" y="608"/>
                      </a:lnTo>
                      <a:close/>
                      <a:moveTo>
                        <a:pt x="11059" y="405"/>
                      </a:moveTo>
                      <a:lnTo>
                        <a:pt x="11195" y="514"/>
                      </a:lnTo>
                      <a:lnTo>
                        <a:pt x="11219" y="374"/>
                      </a:lnTo>
                      <a:lnTo>
                        <a:pt x="11083" y="265"/>
                      </a:lnTo>
                      <a:lnTo>
                        <a:pt x="11059" y="405"/>
                      </a:lnTo>
                      <a:close/>
                      <a:moveTo>
                        <a:pt x="10788" y="187"/>
                      </a:moveTo>
                      <a:lnTo>
                        <a:pt x="10924" y="296"/>
                      </a:lnTo>
                      <a:lnTo>
                        <a:pt x="10948" y="156"/>
                      </a:lnTo>
                      <a:lnTo>
                        <a:pt x="10812" y="47"/>
                      </a:lnTo>
                      <a:lnTo>
                        <a:pt x="10788" y="187"/>
                      </a:lnTo>
                      <a:close/>
                      <a:moveTo>
                        <a:pt x="10541" y="234"/>
                      </a:moveTo>
                      <a:lnTo>
                        <a:pt x="10676" y="140"/>
                      </a:lnTo>
                      <a:lnTo>
                        <a:pt x="10660" y="0"/>
                      </a:lnTo>
                      <a:lnTo>
                        <a:pt x="10525" y="109"/>
                      </a:lnTo>
                      <a:lnTo>
                        <a:pt x="10541" y="234"/>
                      </a:lnTo>
                      <a:close/>
                      <a:moveTo>
                        <a:pt x="10270" y="421"/>
                      </a:moveTo>
                      <a:lnTo>
                        <a:pt x="10405" y="327"/>
                      </a:lnTo>
                      <a:lnTo>
                        <a:pt x="10389" y="187"/>
                      </a:lnTo>
                      <a:lnTo>
                        <a:pt x="10254" y="296"/>
                      </a:lnTo>
                      <a:lnTo>
                        <a:pt x="10270" y="421"/>
                      </a:lnTo>
                      <a:close/>
                      <a:moveTo>
                        <a:pt x="10007" y="608"/>
                      </a:moveTo>
                      <a:lnTo>
                        <a:pt x="10142" y="530"/>
                      </a:lnTo>
                      <a:lnTo>
                        <a:pt x="10118" y="390"/>
                      </a:lnTo>
                      <a:lnTo>
                        <a:pt x="9983" y="483"/>
                      </a:lnTo>
                      <a:lnTo>
                        <a:pt x="10007" y="608"/>
                      </a:lnTo>
                      <a:close/>
                      <a:moveTo>
                        <a:pt x="9736" y="810"/>
                      </a:moveTo>
                      <a:lnTo>
                        <a:pt x="9871" y="717"/>
                      </a:lnTo>
                      <a:lnTo>
                        <a:pt x="9847" y="577"/>
                      </a:lnTo>
                      <a:lnTo>
                        <a:pt x="9720" y="686"/>
                      </a:lnTo>
                      <a:lnTo>
                        <a:pt x="9736" y="810"/>
                      </a:lnTo>
                      <a:close/>
                      <a:moveTo>
                        <a:pt x="9464" y="997"/>
                      </a:moveTo>
                      <a:lnTo>
                        <a:pt x="9600" y="919"/>
                      </a:lnTo>
                      <a:lnTo>
                        <a:pt x="9584" y="779"/>
                      </a:lnTo>
                      <a:lnTo>
                        <a:pt x="9449" y="873"/>
                      </a:lnTo>
                      <a:lnTo>
                        <a:pt x="9464" y="997"/>
                      </a:lnTo>
                      <a:close/>
                      <a:moveTo>
                        <a:pt x="9193" y="1200"/>
                      </a:moveTo>
                      <a:lnTo>
                        <a:pt x="9329" y="1106"/>
                      </a:lnTo>
                      <a:lnTo>
                        <a:pt x="9313" y="966"/>
                      </a:lnTo>
                      <a:lnTo>
                        <a:pt x="9177" y="1075"/>
                      </a:lnTo>
                      <a:lnTo>
                        <a:pt x="9193" y="1200"/>
                      </a:lnTo>
                      <a:close/>
                      <a:moveTo>
                        <a:pt x="8922" y="1387"/>
                      </a:moveTo>
                      <a:lnTo>
                        <a:pt x="9058" y="1294"/>
                      </a:lnTo>
                      <a:lnTo>
                        <a:pt x="9034" y="1153"/>
                      </a:lnTo>
                      <a:lnTo>
                        <a:pt x="8898" y="1262"/>
                      </a:lnTo>
                      <a:lnTo>
                        <a:pt x="8922" y="1387"/>
                      </a:lnTo>
                      <a:close/>
                      <a:moveTo>
                        <a:pt x="8651" y="1574"/>
                      </a:moveTo>
                      <a:lnTo>
                        <a:pt x="8787" y="1496"/>
                      </a:lnTo>
                      <a:lnTo>
                        <a:pt x="8763" y="1356"/>
                      </a:lnTo>
                      <a:lnTo>
                        <a:pt x="8627" y="1465"/>
                      </a:lnTo>
                      <a:lnTo>
                        <a:pt x="8651" y="1574"/>
                      </a:lnTo>
                      <a:close/>
                      <a:moveTo>
                        <a:pt x="8388" y="1777"/>
                      </a:moveTo>
                      <a:lnTo>
                        <a:pt x="8524" y="1683"/>
                      </a:lnTo>
                      <a:lnTo>
                        <a:pt x="8492" y="1543"/>
                      </a:lnTo>
                      <a:lnTo>
                        <a:pt x="8356" y="1652"/>
                      </a:lnTo>
                      <a:lnTo>
                        <a:pt x="8388" y="1777"/>
                      </a:lnTo>
                      <a:close/>
                      <a:moveTo>
                        <a:pt x="8117" y="1964"/>
                      </a:moveTo>
                      <a:lnTo>
                        <a:pt x="8252" y="1886"/>
                      </a:lnTo>
                      <a:lnTo>
                        <a:pt x="8221" y="1745"/>
                      </a:lnTo>
                      <a:lnTo>
                        <a:pt x="8085" y="1839"/>
                      </a:lnTo>
                      <a:lnTo>
                        <a:pt x="8117" y="1964"/>
                      </a:lnTo>
                      <a:close/>
                      <a:moveTo>
                        <a:pt x="7846" y="2182"/>
                      </a:moveTo>
                      <a:lnTo>
                        <a:pt x="7981" y="2073"/>
                      </a:lnTo>
                      <a:lnTo>
                        <a:pt x="7950" y="1948"/>
                      </a:lnTo>
                      <a:lnTo>
                        <a:pt x="7822" y="2042"/>
                      </a:lnTo>
                      <a:lnTo>
                        <a:pt x="7846" y="2182"/>
                      </a:lnTo>
                      <a:close/>
                      <a:moveTo>
                        <a:pt x="7575" y="2369"/>
                      </a:moveTo>
                      <a:lnTo>
                        <a:pt x="7710" y="2260"/>
                      </a:lnTo>
                      <a:lnTo>
                        <a:pt x="7686" y="2151"/>
                      </a:lnTo>
                      <a:lnTo>
                        <a:pt x="7551" y="2229"/>
                      </a:lnTo>
                      <a:lnTo>
                        <a:pt x="7575" y="2369"/>
                      </a:lnTo>
                      <a:close/>
                      <a:moveTo>
                        <a:pt x="7304" y="2571"/>
                      </a:moveTo>
                      <a:lnTo>
                        <a:pt x="7439" y="2462"/>
                      </a:lnTo>
                      <a:lnTo>
                        <a:pt x="7415" y="2338"/>
                      </a:lnTo>
                      <a:lnTo>
                        <a:pt x="7280" y="2431"/>
                      </a:lnTo>
                      <a:lnTo>
                        <a:pt x="7304" y="2571"/>
                      </a:lnTo>
                      <a:close/>
                      <a:moveTo>
                        <a:pt x="7033" y="2758"/>
                      </a:moveTo>
                      <a:lnTo>
                        <a:pt x="7168" y="2649"/>
                      </a:lnTo>
                      <a:lnTo>
                        <a:pt x="7144" y="2525"/>
                      </a:lnTo>
                      <a:lnTo>
                        <a:pt x="7009" y="2618"/>
                      </a:lnTo>
                      <a:lnTo>
                        <a:pt x="7033" y="2758"/>
                      </a:lnTo>
                      <a:close/>
                      <a:moveTo>
                        <a:pt x="6769" y="2945"/>
                      </a:moveTo>
                      <a:lnTo>
                        <a:pt x="6897" y="2852"/>
                      </a:lnTo>
                      <a:lnTo>
                        <a:pt x="6873" y="2727"/>
                      </a:lnTo>
                      <a:lnTo>
                        <a:pt x="6738" y="2805"/>
                      </a:lnTo>
                      <a:lnTo>
                        <a:pt x="6769" y="2945"/>
                      </a:lnTo>
                      <a:close/>
                      <a:moveTo>
                        <a:pt x="6498" y="3148"/>
                      </a:moveTo>
                      <a:lnTo>
                        <a:pt x="6634" y="3039"/>
                      </a:lnTo>
                      <a:lnTo>
                        <a:pt x="6602" y="2914"/>
                      </a:lnTo>
                      <a:lnTo>
                        <a:pt x="6466" y="3008"/>
                      </a:lnTo>
                      <a:lnTo>
                        <a:pt x="6498" y="3148"/>
                      </a:lnTo>
                      <a:close/>
                      <a:moveTo>
                        <a:pt x="6227" y="3335"/>
                      </a:moveTo>
                      <a:lnTo>
                        <a:pt x="6363" y="3242"/>
                      </a:lnTo>
                      <a:lnTo>
                        <a:pt x="6331" y="3117"/>
                      </a:lnTo>
                      <a:lnTo>
                        <a:pt x="6195" y="3195"/>
                      </a:lnTo>
                      <a:lnTo>
                        <a:pt x="6227" y="3335"/>
                      </a:lnTo>
                      <a:close/>
                      <a:moveTo>
                        <a:pt x="5956" y="3538"/>
                      </a:moveTo>
                      <a:lnTo>
                        <a:pt x="6092" y="3429"/>
                      </a:lnTo>
                      <a:lnTo>
                        <a:pt x="6068" y="3304"/>
                      </a:lnTo>
                      <a:lnTo>
                        <a:pt x="5932" y="3397"/>
                      </a:lnTo>
                      <a:lnTo>
                        <a:pt x="5956" y="3538"/>
                      </a:lnTo>
                      <a:close/>
                      <a:moveTo>
                        <a:pt x="5685" y="3725"/>
                      </a:moveTo>
                      <a:lnTo>
                        <a:pt x="5821" y="3616"/>
                      </a:lnTo>
                      <a:lnTo>
                        <a:pt x="5797" y="3491"/>
                      </a:lnTo>
                      <a:lnTo>
                        <a:pt x="5661" y="3584"/>
                      </a:lnTo>
                      <a:lnTo>
                        <a:pt x="5685" y="3725"/>
                      </a:lnTo>
                      <a:close/>
                      <a:moveTo>
                        <a:pt x="5414" y="3927"/>
                      </a:moveTo>
                      <a:lnTo>
                        <a:pt x="5550" y="3818"/>
                      </a:lnTo>
                      <a:lnTo>
                        <a:pt x="5526" y="3694"/>
                      </a:lnTo>
                      <a:lnTo>
                        <a:pt x="5390" y="3771"/>
                      </a:lnTo>
                      <a:lnTo>
                        <a:pt x="5414" y="3927"/>
                      </a:lnTo>
                      <a:close/>
                      <a:moveTo>
                        <a:pt x="5143" y="4114"/>
                      </a:moveTo>
                      <a:lnTo>
                        <a:pt x="5278" y="4005"/>
                      </a:lnTo>
                      <a:lnTo>
                        <a:pt x="5254" y="3881"/>
                      </a:lnTo>
                      <a:lnTo>
                        <a:pt x="5119" y="3974"/>
                      </a:lnTo>
                      <a:lnTo>
                        <a:pt x="5143" y="4114"/>
                      </a:lnTo>
                      <a:close/>
                      <a:moveTo>
                        <a:pt x="4880" y="4301"/>
                      </a:moveTo>
                      <a:lnTo>
                        <a:pt x="5015" y="4208"/>
                      </a:lnTo>
                      <a:lnTo>
                        <a:pt x="4983" y="4083"/>
                      </a:lnTo>
                      <a:lnTo>
                        <a:pt x="4848" y="4177"/>
                      </a:lnTo>
                      <a:lnTo>
                        <a:pt x="4880" y="4301"/>
                      </a:lnTo>
                      <a:close/>
                      <a:moveTo>
                        <a:pt x="4609" y="4504"/>
                      </a:moveTo>
                      <a:lnTo>
                        <a:pt x="4744" y="4410"/>
                      </a:lnTo>
                      <a:lnTo>
                        <a:pt x="4712" y="4270"/>
                      </a:lnTo>
                      <a:lnTo>
                        <a:pt x="4577" y="4379"/>
                      </a:lnTo>
                      <a:lnTo>
                        <a:pt x="4609" y="4504"/>
                      </a:lnTo>
                      <a:close/>
                      <a:moveTo>
                        <a:pt x="4338" y="4691"/>
                      </a:moveTo>
                      <a:lnTo>
                        <a:pt x="4473" y="4613"/>
                      </a:lnTo>
                      <a:lnTo>
                        <a:pt x="4441" y="4473"/>
                      </a:lnTo>
                      <a:lnTo>
                        <a:pt x="4314" y="4566"/>
                      </a:lnTo>
                      <a:lnTo>
                        <a:pt x="4338" y="4691"/>
                      </a:lnTo>
                      <a:close/>
                      <a:moveTo>
                        <a:pt x="4066" y="4894"/>
                      </a:moveTo>
                      <a:lnTo>
                        <a:pt x="4202" y="4800"/>
                      </a:lnTo>
                      <a:lnTo>
                        <a:pt x="4178" y="4660"/>
                      </a:lnTo>
                      <a:lnTo>
                        <a:pt x="4043" y="4769"/>
                      </a:lnTo>
                      <a:lnTo>
                        <a:pt x="4066" y="4894"/>
                      </a:lnTo>
                      <a:close/>
                      <a:moveTo>
                        <a:pt x="3795" y="5081"/>
                      </a:moveTo>
                      <a:lnTo>
                        <a:pt x="3931" y="4987"/>
                      </a:lnTo>
                      <a:lnTo>
                        <a:pt x="3907" y="4847"/>
                      </a:lnTo>
                      <a:lnTo>
                        <a:pt x="3771" y="4956"/>
                      </a:lnTo>
                      <a:lnTo>
                        <a:pt x="3795" y="5081"/>
                      </a:lnTo>
                      <a:close/>
                      <a:moveTo>
                        <a:pt x="3524" y="5268"/>
                      </a:moveTo>
                      <a:lnTo>
                        <a:pt x="3660" y="5190"/>
                      </a:lnTo>
                      <a:lnTo>
                        <a:pt x="3636" y="5049"/>
                      </a:lnTo>
                      <a:lnTo>
                        <a:pt x="3500" y="5158"/>
                      </a:lnTo>
                      <a:lnTo>
                        <a:pt x="3524" y="5268"/>
                      </a:lnTo>
                      <a:close/>
                      <a:moveTo>
                        <a:pt x="3261" y="5470"/>
                      </a:moveTo>
                      <a:lnTo>
                        <a:pt x="3389" y="5377"/>
                      </a:lnTo>
                      <a:lnTo>
                        <a:pt x="3365" y="5236"/>
                      </a:lnTo>
                      <a:lnTo>
                        <a:pt x="3229" y="5345"/>
                      </a:lnTo>
                      <a:lnTo>
                        <a:pt x="3261" y="5470"/>
                      </a:lnTo>
                      <a:close/>
                      <a:moveTo>
                        <a:pt x="2982" y="5657"/>
                      </a:moveTo>
                      <a:lnTo>
                        <a:pt x="3126" y="5579"/>
                      </a:lnTo>
                      <a:lnTo>
                        <a:pt x="3094" y="5439"/>
                      </a:lnTo>
                      <a:lnTo>
                        <a:pt x="2958" y="5532"/>
                      </a:lnTo>
                      <a:lnTo>
                        <a:pt x="2982" y="5657"/>
                      </a:lnTo>
                      <a:close/>
                      <a:moveTo>
                        <a:pt x="2886" y="6125"/>
                      </a:moveTo>
                      <a:lnTo>
                        <a:pt x="2934" y="5860"/>
                      </a:lnTo>
                      <a:lnTo>
                        <a:pt x="2870" y="5797"/>
                      </a:lnTo>
                      <a:lnTo>
                        <a:pt x="2815" y="6062"/>
                      </a:lnTo>
                      <a:lnTo>
                        <a:pt x="2886" y="6125"/>
                      </a:lnTo>
                      <a:close/>
                      <a:moveTo>
                        <a:pt x="2791" y="6639"/>
                      </a:moveTo>
                      <a:lnTo>
                        <a:pt x="2839" y="6390"/>
                      </a:lnTo>
                      <a:lnTo>
                        <a:pt x="2775" y="6327"/>
                      </a:lnTo>
                      <a:lnTo>
                        <a:pt x="2719" y="6592"/>
                      </a:lnTo>
                      <a:lnTo>
                        <a:pt x="2791" y="6639"/>
                      </a:lnTo>
                      <a:close/>
                      <a:moveTo>
                        <a:pt x="2679" y="7169"/>
                      </a:moveTo>
                      <a:lnTo>
                        <a:pt x="2735" y="6904"/>
                      </a:lnTo>
                      <a:lnTo>
                        <a:pt x="2671" y="6857"/>
                      </a:lnTo>
                      <a:lnTo>
                        <a:pt x="2615" y="7122"/>
                      </a:lnTo>
                      <a:lnTo>
                        <a:pt x="2679" y="7169"/>
                      </a:lnTo>
                      <a:close/>
                      <a:moveTo>
                        <a:pt x="2583" y="7699"/>
                      </a:moveTo>
                      <a:lnTo>
                        <a:pt x="2639" y="7434"/>
                      </a:lnTo>
                      <a:lnTo>
                        <a:pt x="2567" y="7387"/>
                      </a:lnTo>
                      <a:lnTo>
                        <a:pt x="2520" y="7652"/>
                      </a:lnTo>
                      <a:lnTo>
                        <a:pt x="2583" y="7699"/>
                      </a:lnTo>
                      <a:close/>
                      <a:moveTo>
                        <a:pt x="2488" y="8229"/>
                      </a:moveTo>
                      <a:lnTo>
                        <a:pt x="2536" y="7964"/>
                      </a:lnTo>
                      <a:lnTo>
                        <a:pt x="2464" y="7917"/>
                      </a:lnTo>
                      <a:lnTo>
                        <a:pt x="2424" y="8182"/>
                      </a:lnTo>
                      <a:lnTo>
                        <a:pt x="2488" y="8229"/>
                      </a:lnTo>
                      <a:close/>
                      <a:moveTo>
                        <a:pt x="2384" y="8758"/>
                      </a:moveTo>
                      <a:lnTo>
                        <a:pt x="2440" y="8494"/>
                      </a:lnTo>
                      <a:lnTo>
                        <a:pt x="2368" y="8447"/>
                      </a:lnTo>
                      <a:lnTo>
                        <a:pt x="2312" y="8696"/>
                      </a:lnTo>
                      <a:lnTo>
                        <a:pt x="2384" y="8758"/>
                      </a:lnTo>
                      <a:close/>
                      <a:moveTo>
                        <a:pt x="2288" y="9288"/>
                      </a:moveTo>
                      <a:lnTo>
                        <a:pt x="2328" y="9023"/>
                      </a:lnTo>
                      <a:lnTo>
                        <a:pt x="2264" y="8961"/>
                      </a:lnTo>
                      <a:lnTo>
                        <a:pt x="2217" y="9226"/>
                      </a:lnTo>
                      <a:lnTo>
                        <a:pt x="2288" y="9288"/>
                      </a:lnTo>
                      <a:close/>
                      <a:moveTo>
                        <a:pt x="2185" y="9818"/>
                      </a:moveTo>
                      <a:lnTo>
                        <a:pt x="2233" y="9553"/>
                      </a:lnTo>
                      <a:lnTo>
                        <a:pt x="2169" y="9491"/>
                      </a:lnTo>
                      <a:lnTo>
                        <a:pt x="2113" y="9756"/>
                      </a:lnTo>
                      <a:lnTo>
                        <a:pt x="2185" y="9818"/>
                      </a:lnTo>
                      <a:close/>
                      <a:moveTo>
                        <a:pt x="2081" y="10332"/>
                      </a:moveTo>
                      <a:lnTo>
                        <a:pt x="2137" y="10083"/>
                      </a:lnTo>
                      <a:lnTo>
                        <a:pt x="2057" y="10021"/>
                      </a:lnTo>
                      <a:lnTo>
                        <a:pt x="2017" y="10286"/>
                      </a:lnTo>
                      <a:lnTo>
                        <a:pt x="2081" y="10332"/>
                      </a:lnTo>
                      <a:close/>
                      <a:moveTo>
                        <a:pt x="1977" y="10862"/>
                      </a:moveTo>
                      <a:lnTo>
                        <a:pt x="2033" y="10597"/>
                      </a:lnTo>
                      <a:lnTo>
                        <a:pt x="1961" y="10551"/>
                      </a:lnTo>
                      <a:lnTo>
                        <a:pt x="1914" y="10816"/>
                      </a:lnTo>
                      <a:lnTo>
                        <a:pt x="1977" y="10862"/>
                      </a:lnTo>
                      <a:close/>
                      <a:moveTo>
                        <a:pt x="1882" y="11392"/>
                      </a:moveTo>
                      <a:lnTo>
                        <a:pt x="1938" y="11127"/>
                      </a:lnTo>
                      <a:lnTo>
                        <a:pt x="1866" y="11081"/>
                      </a:lnTo>
                      <a:lnTo>
                        <a:pt x="1818" y="11345"/>
                      </a:lnTo>
                      <a:lnTo>
                        <a:pt x="1882" y="11392"/>
                      </a:lnTo>
                      <a:close/>
                      <a:moveTo>
                        <a:pt x="1786" y="11922"/>
                      </a:moveTo>
                      <a:lnTo>
                        <a:pt x="1826" y="11657"/>
                      </a:lnTo>
                      <a:lnTo>
                        <a:pt x="1762" y="11610"/>
                      </a:lnTo>
                      <a:lnTo>
                        <a:pt x="1706" y="11875"/>
                      </a:lnTo>
                      <a:lnTo>
                        <a:pt x="1786" y="11922"/>
                      </a:lnTo>
                      <a:close/>
                      <a:moveTo>
                        <a:pt x="1682" y="12452"/>
                      </a:moveTo>
                      <a:lnTo>
                        <a:pt x="1730" y="12187"/>
                      </a:lnTo>
                      <a:lnTo>
                        <a:pt x="1666" y="12140"/>
                      </a:lnTo>
                      <a:lnTo>
                        <a:pt x="1611" y="12390"/>
                      </a:lnTo>
                      <a:lnTo>
                        <a:pt x="1682" y="12452"/>
                      </a:lnTo>
                      <a:close/>
                      <a:moveTo>
                        <a:pt x="1587" y="12982"/>
                      </a:moveTo>
                      <a:lnTo>
                        <a:pt x="1627" y="12717"/>
                      </a:lnTo>
                      <a:lnTo>
                        <a:pt x="1563" y="12655"/>
                      </a:lnTo>
                      <a:lnTo>
                        <a:pt x="1515" y="12919"/>
                      </a:lnTo>
                      <a:lnTo>
                        <a:pt x="1587" y="12982"/>
                      </a:lnTo>
                      <a:close/>
                      <a:moveTo>
                        <a:pt x="1475" y="13512"/>
                      </a:moveTo>
                      <a:lnTo>
                        <a:pt x="1531" y="13247"/>
                      </a:lnTo>
                      <a:lnTo>
                        <a:pt x="1459" y="13184"/>
                      </a:lnTo>
                      <a:lnTo>
                        <a:pt x="1411" y="13449"/>
                      </a:lnTo>
                      <a:lnTo>
                        <a:pt x="1475" y="13512"/>
                      </a:lnTo>
                      <a:close/>
                      <a:moveTo>
                        <a:pt x="1379" y="14026"/>
                      </a:moveTo>
                      <a:lnTo>
                        <a:pt x="1435" y="13777"/>
                      </a:lnTo>
                      <a:lnTo>
                        <a:pt x="1355" y="13714"/>
                      </a:lnTo>
                      <a:lnTo>
                        <a:pt x="1316" y="13979"/>
                      </a:lnTo>
                      <a:lnTo>
                        <a:pt x="1379" y="14026"/>
                      </a:lnTo>
                      <a:close/>
                      <a:moveTo>
                        <a:pt x="1276" y="14556"/>
                      </a:moveTo>
                      <a:lnTo>
                        <a:pt x="1332" y="14291"/>
                      </a:lnTo>
                      <a:lnTo>
                        <a:pt x="1260" y="14244"/>
                      </a:lnTo>
                      <a:lnTo>
                        <a:pt x="1204" y="14509"/>
                      </a:lnTo>
                      <a:lnTo>
                        <a:pt x="1276" y="14556"/>
                      </a:lnTo>
                      <a:close/>
                      <a:moveTo>
                        <a:pt x="1180" y="15086"/>
                      </a:moveTo>
                      <a:lnTo>
                        <a:pt x="1228" y="14821"/>
                      </a:lnTo>
                      <a:lnTo>
                        <a:pt x="1164" y="14774"/>
                      </a:lnTo>
                      <a:lnTo>
                        <a:pt x="1108" y="15039"/>
                      </a:lnTo>
                      <a:lnTo>
                        <a:pt x="1180" y="15086"/>
                      </a:lnTo>
                      <a:close/>
                      <a:moveTo>
                        <a:pt x="1084" y="15616"/>
                      </a:moveTo>
                      <a:lnTo>
                        <a:pt x="1124" y="15351"/>
                      </a:lnTo>
                      <a:lnTo>
                        <a:pt x="1060" y="15304"/>
                      </a:lnTo>
                      <a:lnTo>
                        <a:pt x="1005" y="15569"/>
                      </a:lnTo>
                      <a:lnTo>
                        <a:pt x="1084" y="15616"/>
                      </a:lnTo>
                      <a:close/>
                      <a:moveTo>
                        <a:pt x="973" y="16145"/>
                      </a:moveTo>
                      <a:lnTo>
                        <a:pt x="1029" y="15881"/>
                      </a:lnTo>
                      <a:lnTo>
                        <a:pt x="965" y="15834"/>
                      </a:lnTo>
                      <a:lnTo>
                        <a:pt x="909" y="16083"/>
                      </a:lnTo>
                      <a:lnTo>
                        <a:pt x="973" y="16145"/>
                      </a:lnTo>
                      <a:close/>
                      <a:moveTo>
                        <a:pt x="877" y="16675"/>
                      </a:moveTo>
                      <a:lnTo>
                        <a:pt x="925" y="16410"/>
                      </a:lnTo>
                      <a:lnTo>
                        <a:pt x="853" y="16348"/>
                      </a:lnTo>
                      <a:lnTo>
                        <a:pt x="813" y="16613"/>
                      </a:lnTo>
                      <a:lnTo>
                        <a:pt x="877" y="16675"/>
                      </a:lnTo>
                      <a:close/>
                      <a:moveTo>
                        <a:pt x="773" y="17205"/>
                      </a:moveTo>
                      <a:lnTo>
                        <a:pt x="829" y="16940"/>
                      </a:lnTo>
                      <a:lnTo>
                        <a:pt x="757" y="16878"/>
                      </a:lnTo>
                      <a:lnTo>
                        <a:pt x="710" y="17143"/>
                      </a:lnTo>
                      <a:lnTo>
                        <a:pt x="773" y="17205"/>
                      </a:lnTo>
                      <a:close/>
                      <a:moveTo>
                        <a:pt x="678" y="17719"/>
                      </a:moveTo>
                      <a:lnTo>
                        <a:pt x="718" y="17470"/>
                      </a:lnTo>
                      <a:lnTo>
                        <a:pt x="654" y="17408"/>
                      </a:lnTo>
                      <a:lnTo>
                        <a:pt x="606" y="17673"/>
                      </a:lnTo>
                      <a:lnTo>
                        <a:pt x="678" y="17719"/>
                      </a:lnTo>
                      <a:close/>
                      <a:moveTo>
                        <a:pt x="574" y="18249"/>
                      </a:moveTo>
                      <a:lnTo>
                        <a:pt x="622" y="17984"/>
                      </a:lnTo>
                      <a:lnTo>
                        <a:pt x="558" y="17938"/>
                      </a:lnTo>
                      <a:lnTo>
                        <a:pt x="502" y="18203"/>
                      </a:lnTo>
                      <a:lnTo>
                        <a:pt x="574" y="18249"/>
                      </a:lnTo>
                      <a:close/>
                      <a:moveTo>
                        <a:pt x="478" y="18779"/>
                      </a:moveTo>
                      <a:lnTo>
                        <a:pt x="526" y="18514"/>
                      </a:lnTo>
                      <a:lnTo>
                        <a:pt x="462" y="18468"/>
                      </a:lnTo>
                      <a:lnTo>
                        <a:pt x="407" y="18732"/>
                      </a:lnTo>
                      <a:lnTo>
                        <a:pt x="478" y="18779"/>
                      </a:lnTo>
                      <a:close/>
                      <a:moveTo>
                        <a:pt x="367" y="19309"/>
                      </a:moveTo>
                      <a:lnTo>
                        <a:pt x="423" y="19044"/>
                      </a:lnTo>
                      <a:lnTo>
                        <a:pt x="351" y="18997"/>
                      </a:lnTo>
                      <a:lnTo>
                        <a:pt x="303" y="19262"/>
                      </a:lnTo>
                      <a:lnTo>
                        <a:pt x="367" y="19309"/>
                      </a:lnTo>
                      <a:close/>
                      <a:moveTo>
                        <a:pt x="271" y="19839"/>
                      </a:moveTo>
                      <a:lnTo>
                        <a:pt x="327" y="19574"/>
                      </a:lnTo>
                      <a:lnTo>
                        <a:pt x="255" y="19527"/>
                      </a:lnTo>
                      <a:lnTo>
                        <a:pt x="207" y="19777"/>
                      </a:lnTo>
                      <a:lnTo>
                        <a:pt x="271" y="19839"/>
                      </a:lnTo>
                      <a:close/>
                      <a:moveTo>
                        <a:pt x="175" y="20369"/>
                      </a:moveTo>
                      <a:lnTo>
                        <a:pt x="223" y="20104"/>
                      </a:lnTo>
                      <a:lnTo>
                        <a:pt x="151" y="20042"/>
                      </a:lnTo>
                      <a:lnTo>
                        <a:pt x="112" y="20306"/>
                      </a:lnTo>
                      <a:lnTo>
                        <a:pt x="175" y="20369"/>
                      </a:lnTo>
                      <a:close/>
                      <a:moveTo>
                        <a:pt x="72" y="20899"/>
                      </a:moveTo>
                      <a:lnTo>
                        <a:pt x="120" y="20634"/>
                      </a:lnTo>
                      <a:lnTo>
                        <a:pt x="56" y="20571"/>
                      </a:lnTo>
                      <a:lnTo>
                        <a:pt x="0" y="20836"/>
                      </a:lnTo>
                      <a:lnTo>
                        <a:pt x="72" y="20899"/>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7" name="Freeform 6"/>
                <p:cNvSpPr/>
                <p:nvPr/>
              </p:nvSpPr>
              <p:spPr>
                <a:xfrm>
                  <a:off x="133383" y="680810"/>
                  <a:ext cx="1907660" cy="1351897"/>
                </a:xfrm>
                <a:custGeom>
                  <a:avLst/>
                  <a:gdLst/>
                  <a:ahLst/>
                  <a:cxnLst>
                    <a:cxn ang="0">
                      <a:pos x="wd2" y="hd2"/>
                    </a:cxn>
                    <a:cxn ang="5400000">
                      <a:pos x="wd2" y="hd2"/>
                    </a:cxn>
                    <a:cxn ang="10800000">
                      <a:pos x="wd2" y="hd2"/>
                    </a:cxn>
                    <a:cxn ang="16200000">
                      <a:pos x="wd2" y="hd2"/>
                    </a:cxn>
                  </a:cxnLst>
                  <a:rect l="0" t="0" r="r" b="b"/>
                  <a:pathLst>
                    <a:path w="21600" h="21600" extrusionOk="0">
                      <a:moveTo>
                        <a:pt x="267" y="21245"/>
                      </a:moveTo>
                      <a:lnTo>
                        <a:pt x="0" y="21400"/>
                      </a:lnTo>
                      <a:lnTo>
                        <a:pt x="47" y="21600"/>
                      </a:lnTo>
                      <a:lnTo>
                        <a:pt x="315" y="21445"/>
                      </a:lnTo>
                      <a:lnTo>
                        <a:pt x="267" y="21245"/>
                      </a:lnTo>
                      <a:close/>
                      <a:moveTo>
                        <a:pt x="802" y="20956"/>
                      </a:moveTo>
                      <a:lnTo>
                        <a:pt x="535" y="21112"/>
                      </a:lnTo>
                      <a:lnTo>
                        <a:pt x="582" y="21311"/>
                      </a:lnTo>
                      <a:lnTo>
                        <a:pt x="850" y="21156"/>
                      </a:lnTo>
                      <a:lnTo>
                        <a:pt x="802" y="20956"/>
                      </a:lnTo>
                      <a:close/>
                      <a:moveTo>
                        <a:pt x="1321" y="20668"/>
                      </a:moveTo>
                      <a:lnTo>
                        <a:pt x="1054" y="20823"/>
                      </a:lnTo>
                      <a:lnTo>
                        <a:pt x="1117" y="21001"/>
                      </a:lnTo>
                      <a:lnTo>
                        <a:pt x="1384" y="20845"/>
                      </a:lnTo>
                      <a:lnTo>
                        <a:pt x="1321" y="20668"/>
                      </a:lnTo>
                      <a:close/>
                      <a:moveTo>
                        <a:pt x="1856" y="20379"/>
                      </a:moveTo>
                      <a:lnTo>
                        <a:pt x="1589" y="20534"/>
                      </a:lnTo>
                      <a:lnTo>
                        <a:pt x="1652" y="20690"/>
                      </a:lnTo>
                      <a:lnTo>
                        <a:pt x="1904" y="20557"/>
                      </a:lnTo>
                      <a:lnTo>
                        <a:pt x="1856" y="20379"/>
                      </a:lnTo>
                      <a:close/>
                      <a:moveTo>
                        <a:pt x="2376" y="20068"/>
                      </a:moveTo>
                      <a:lnTo>
                        <a:pt x="2108" y="20224"/>
                      </a:lnTo>
                      <a:lnTo>
                        <a:pt x="2155" y="20423"/>
                      </a:lnTo>
                      <a:lnTo>
                        <a:pt x="2423" y="20268"/>
                      </a:lnTo>
                      <a:lnTo>
                        <a:pt x="2376" y="20068"/>
                      </a:lnTo>
                      <a:close/>
                      <a:moveTo>
                        <a:pt x="2910" y="19780"/>
                      </a:moveTo>
                      <a:lnTo>
                        <a:pt x="2643" y="19913"/>
                      </a:lnTo>
                      <a:lnTo>
                        <a:pt x="2690" y="20135"/>
                      </a:lnTo>
                      <a:lnTo>
                        <a:pt x="2958" y="19979"/>
                      </a:lnTo>
                      <a:lnTo>
                        <a:pt x="2910" y="19780"/>
                      </a:lnTo>
                      <a:close/>
                      <a:moveTo>
                        <a:pt x="3445" y="19491"/>
                      </a:moveTo>
                      <a:lnTo>
                        <a:pt x="3178" y="19646"/>
                      </a:lnTo>
                      <a:lnTo>
                        <a:pt x="3225" y="19824"/>
                      </a:lnTo>
                      <a:lnTo>
                        <a:pt x="3492" y="19669"/>
                      </a:lnTo>
                      <a:lnTo>
                        <a:pt x="3445" y="19491"/>
                      </a:lnTo>
                      <a:close/>
                      <a:moveTo>
                        <a:pt x="3980" y="19202"/>
                      </a:moveTo>
                      <a:lnTo>
                        <a:pt x="3713" y="19358"/>
                      </a:lnTo>
                      <a:lnTo>
                        <a:pt x="3760" y="19513"/>
                      </a:lnTo>
                      <a:lnTo>
                        <a:pt x="4027" y="19380"/>
                      </a:lnTo>
                      <a:lnTo>
                        <a:pt x="3980" y="19202"/>
                      </a:lnTo>
                      <a:close/>
                      <a:moveTo>
                        <a:pt x="4484" y="18892"/>
                      </a:moveTo>
                      <a:lnTo>
                        <a:pt x="4216" y="19047"/>
                      </a:lnTo>
                      <a:lnTo>
                        <a:pt x="4279" y="19247"/>
                      </a:lnTo>
                      <a:lnTo>
                        <a:pt x="4547" y="19091"/>
                      </a:lnTo>
                      <a:lnTo>
                        <a:pt x="4484" y="18892"/>
                      </a:lnTo>
                      <a:close/>
                      <a:moveTo>
                        <a:pt x="5018" y="18603"/>
                      </a:moveTo>
                      <a:lnTo>
                        <a:pt x="4751" y="18736"/>
                      </a:lnTo>
                      <a:lnTo>
                        <a:pt x="4814" y="18936"/>
                      </a:lnTo>
                      <a:lnTo>
                        <a:pt x="5066" y="18803"/>
                      </a:lnTo>
                      <a:lnTo>
                        <a:pt x="5018" y="18603"/>
                      </a:lnTo>
                      <a:close/>
                      <a:moveTo>
                        <a:pt x="5553" y="18314"/>
                      </a:moveTo>
                      <a:lnTo>
                        <a:pt x="5286" y="18470"/>
                      </a:lnTo>
                      <a:lnTo>
                        <a:pt x="5333" y="18647"/>
                      </a:lnTo>
                      <a:lnTo>
                        <a:pt x="5601" y="18492"/>
                      </a:lnTo>
                      <a:lnTo>
                        <a:pt x="5553" y="18314"/>
                      </a:lnTo>
                      <a:close/>
                      <a:moveTo>
                        <a:pt x="6088" y="18026"/>
                      </a:moveTo>
                      <a:lnTo>
                        <a:pt x="5821" y="18159"/>
                      </a:lnTo>
                      <a:lnTo>
                        <a:pt x="5868" y="18337"/>
                      </a:lnTo>
                      <a:lnTo>
                        <a:pt x="6135" y="18203"/>
                      </a:lnTo>
                      <a:lnTo>
                        <a:pt x="6088" y="18026"/>
                      </a:lnTo>
                      <a:close/>
                      <a:moveTo>
                        <a:pt x="6592" y="17715"/>
                      </a:moveTo>
                      <a:lnTo>
                        <a:pt x="6356" y="17871"/>
                      </a:lnTo>
                      <a:lnTo>
                        <a:pt x="6387" y="18070"/>
                      </a:lnTo>
                      <a:lnTo>
                        <a:pt x="6655" y="17915"/>
                      </a:lnTo>
                      <a:lnTo>
                        <a:pt x="6592" y="17715"/>
                      </a:lnTo>
                      <a:close/>
                      <a:moveTo>
                        <a:pt x="7127" y="17427"/>
                      </a:moveTo>
                      <a:lnTo>
                        <a:pt x="6859" y="17560"/>
                      </a:lnTo>
                      <a:lnTo>
                        <a:pt x="6922" y="17760"/>
                      </a:lnTo>
                      <a:lnTo>
                        <a:pt x="7190" y="17626"/>
                      </a:lnTo>
                      <a:lnTo>
                        <a:pt x="7127" y="17427"/>
                      </a:lnTo>
                      <a:close/>
                      <a:moveTo>
                        <a:pt x="7661" y="17138"/>
                      </a:moveTo>
                      <a:lnTo>
                        <a:pt x="7394" y="17293"/>
                      </a:lnTo>
                      <a:lnTo>
                        <a:pt x="7457" y="17471"/>
                      </a:lnTo>
                      <a:lnTo>
                        <a:pt x="7724" y="17316"/>
                      </a:lnTo>
                      <a:lnTo>
                        <a:pt x="7661" y="17138"/>
                      </a:lnTo>
                      <a:close/>
                      <a:moveTo>
                        <a:pt x="8196" y="16849"/>
                      </a:moveTo>
                      <a:lnTo>
                        <a:pt x="7929" y="16983"/>
                      </a:lnTo>
                      <a:lnTo>
                        <a:pt x="7976" y="17160"/>
                      </a:lnTo>
                      <a:lnTo>
                        <a:pt x="8244" y="17027"/>
                      </a:lnTo>
                      <a:lnTo>
                        <a:pt x="8196" y="16849"/>
                      </a:lnTo>
                      <a:close/>
                      <a:moveTo>
                        <a:pt x="8716" y="16539"/>
                      </a:moveTo>
                      <a:lnTo>
                        <a:pt x="8464" y="16694"/>
                      </a:lnTo>
                      <a:lnTo>
                        <a:pt x="8495" y="16872"/>
                      </a:lnTo>
                      <a:lnTo>
                        <a:pt x="8763" y="16738"/>
                      </a:lnTo>
                      <a:lnTo>
                        <a:pt x="8716" y="16539"/>
                      </a:lnTo>
                      <a:close/>
                      <a:moveTo>
                        <a:pt x="9250" y="16250"/>
                      </a:moveTo>
                      <a:lnTo>
                        <a:pt x="8983" y="16383"/>
                      </a:lnTo>
                      <a:lnTo>
                        <a:pt x="9030" y="16583"/>
                      </a:lnTo>
                      <a:lnTo>
                        <a:pt x="9298" y="16450"/>
                      </a:lnTo>
                      <a:lnTo>
                        <a:pt x="9250" y="16250"/>
                      </a:lnTo>
                      <a:close/>
                      <a:moveTo>
                        <a:pt x="9770" y="15961"/>
                      </a:moveTo>
                      <a:lnTo>
                        <a:pt x="9518" y="16117"/>
                      </a:lnTo>
                      <a:lnTo>
                        <a:pt x="9565" y="16294"/>
                      </a:lnTo>
                      <a:lnTo>
                        <a:pt x="9832" y="16139"/>
                      </a:lnTo>
                      <a:lnTo>
                        <a:pt x="9770" y="15961"/>
                      </a:lnTo>
                      <a:close/>
                      <a:moveTo>
                        <a:pt x="10304" y="15673"/>
                      </a:moveTo>
                      <a:lnTo>
                        <a:pt x="10037" y="15806"/>
                      </a:lnTo>
                      <a:lnTo>
                        <a:pt x="10100" y="15984"/>
                      </a:lnTo>
                      <a:lnTo>
                        <a:pt x="10367" y="15850"/>
                      </a:lnTo>
                      <a:lnTo>
                        <a:pt x="10304" y="15673"/>
                      </a:lnTo>
                      <a:close/>
                      <a:moveTo>
                        <a:pt x="10824" y="15362"/>
                      </a:moveTo>
                      <a:lnTo>
                        <a:pt x="10572" y="15517"/>
                      </a:lnTo>
                      <a:lnTo>
                        <a:pt x="10635" y="15695"/>
                      </a:lnTo>
                      <a:lnTo>
                        <a:pt x="10871" y="15562"/>
                      </a:lnTo>
                      <a:lnTo>
                        <a:pt x="10824" y="15362"/>
                      </a:lnTo>
                      <a:close/>
                      <a:moveTo>
                        <a:pt x="11358" y="15073"/>
                      </a:moveTo>
                      <a:lnTo>
                        <a:pt x="11091" y="15207"/>
                      </a:lnTo>
                      <a:lnTo>
                        <a:pt x="11138" y="15406"/>
                      </a:lnTo>
                      <a:lnTo>
                        <a:pt x="11406" y="15273"/>
                      </a:lnTo>
                      <a:lnTo>
                        <a:pt x="11358" y="15073"/>
                      </a:lnTo>
                      <a:close/>
                      <a:moveTo>
                        <a:pt x="11893" y="14785"/>
                      </a:moveTo>
                      <a:lnTo>
                        <a:pt x="11626" y="14940"/>
                      </a:lnTo>
                      <a:lnTo>
                        <a:pt x="11673" y="15118"/>
                      </a:lnTo>
                      <a:lnTo>
                        <a:pt x="11941" y="14962"/>
                      </a:lnTo>
                      <a:lnTo>
                        <a:pt x="11893" y="14785"/>
                      </a:lnTo>
                      <a:close/>
                      <a:moveTo>
                        <a:pt x="12428" y="14496"/>
                      </a:moveTo>
                      <a:lnTo>
                        <a:pt x="12161" y="14629"/>
                      </a:lnTo>
                      <a:lnTo>
                        <a:pt x="12208" y="14807"/>
                      </a:lnTo>
                      <a:lnTo>
                        <a:pt x="12475" y="14652"/>
                      </a:lnTo>
                      <a:lnTo>
                        <a:pt x="12428" y="14496"/>
                      </a:lnTo>
                      <a:close/>
                      <a:moveTo>
                        <a:pt x="12947" y="14185"/>
                      </a:moveTo>
                      <a:lnTo>
                        <a:pt x="12680" y="14341"/>
                      </a:lnTo>
                      <a:lnTo>
                        <a:pt x="12743" y="14518"/>
                      </a:lnTo>
                      <a:lnTo>
                        <a:pt x="12995" y="14385"/>
                      </a:lnTo>
                      <a:lnTo>
                        <a:pt x="12947" y="14185"/>
                      </a:lnTo>
                      <a:close/>
                      <a:moveTo>
                        <a:pt x="13467" y="13875"/>
                      </a:moveTo>
                      <a:lnTo>
                        <a:pt x="13199" y="14030"/>
                      </a:lnTo>
                      <a:lnTo>
                        <a:pt x="13262" y="14230"/>
                      </a:lnTo>
                      <a:lnTo>
                        <a:pt x="13514" y="14097"/>
                      </a:lnTo>
                      <a:lnTo>
                        <a:pt x="13467" y="13875"/>
                      </a:lnTo>
                      <a:close/>
                      <a:moveTo>
                        <a:pt x="14001" y="13608"/>
                      </a:moveTo>
                      <a:lnTo>
                        <a:pt x="13734" y="13764"/>
                      </a:lnTo>
                      <a:lnTo>
                        <a:pt x="13781" y="13941"/>
                      </a:lnTo>
                      <a:lnTo>
                        <a:pt x="14049" y="13786"/>
                      </a:lnTo>
                      <a:lnTo>
                        <a:pt x="14001" y="13608"/>
                      </a:lnTo>
                      <a:close/>
                      <a:moveTo>
                        <a:pt x="14536" y="13320"/>
                      </a:moveTo>
                      <a:lnTo>
                        <a:pt x="14269" y="13453"/>
                      </a:lnTo>
                      <a:lnTo>
                        <a:pt x="14316" y="13630"/>
                      </a:lnTo>
                      <a:lnTo>
                        <a:pt x="14584" y="13475"/>
                      </a:lnTo>
                      <a:lnTo>
                        <a:pt x="14536" y="13320"/>
                      </a:lnTo>
                      <a:close/>
                      <a:moveTo>
                        <a:pt x="15071" y="13009"/>
                      </a:moveTo>
                      <a:lnTo>
                        <a:pt x="14804" y="13164"/>
                      </a:lnTo>
                      <a:lnTo>
                        <a:pt x="14851" y="13342"/>
                      </a:lnTo>
                      <a:lnTo>
                        <a:pt x="15118" y="13209"/>
                      </a:lnTo>
                      <a:lnTo>
                        <a:pt x="15071" y="13009"/>
                      </a:lnTo>
                      <a:close/>
                      <a:moveTo>
                        <a:pt x="15575" y="12698"/>
                      </a:moveTo>
                      <a:lnTo>
                        <a:pt x="15307" y="12853"/>
                      </a:lnTo>
                      <a:lnTo>
                        <a:pt x="15370" y="13053"/>
                      </a:lnTo>
                      <a:lnTo>
                        <a:pt x="15638" y="12898"/>
                      </a:lnTo>
                      <a:lnTo>
                        <a:pt x="15575" y="12698"/>
                      </a:lnTo>
                      <a:close/>
                      <a:moveTo>
                        <a:pt x="16110" y="12432"/>
                      </a:moveTo>
                      <a:lnTo>
                        <a:pt x="15842" y="12587"/>
                      </a:lnTo>
                      <a:lnTo>
                        <a:pt x="15905" y="12765"/>
                      </a:lnTo>
                      <a:lnTo>
                        <a:pt x="16172" y="12609"/>
                      </a:lnTo>
                      <a:lnTo>
                        <a:pt x="16110" y="12432"/>
                      </a:lnTo>
                      <a:close/>
                      <a:moveTo>
                        <a:pt x="16644" y="12121"/>
                      </a:moveTo>
                      <a:lnTo>
                        <a:pt x="16377" y="12276"/>
                      </a:lnTo>
                      <a:lnTo>
                        <a:pt x="16424" y="12454"/>
                      </a:lnTo>
                      <a:lnTo>
                        <a:pt x="16692" y="12298"/>
                      </a:lnTo>
                      <a:lnTo>
                        <a:pt x="16644" y="12121"/>
                      </a:lnTo>
                      <a:close/>
                      <a:moveTo>
                        <a:pt x="17179" y="11832"/>
                      </a:moveTo>
                      <a:lnTo>
                        <a:pt x="16912" y="11988"/>
                      </a:lnTo>
                      <a:lnTo>
                        <a:pt x="16959" y="12165"/>
                      </a:lnTo>
                      <a:lnTo>
                        <a:pt x="17227" y="12032"/>
                      </a:lnTo>
                      <a:lnTo>
                        <a:pt x="17179" y="11832"/>
                      </a:lnTo>
                      <a:close/>
                      <a:moveTo>
                        <a:pt x="17698" y="11521"/>
                      </a:moveTo>
                      <a:lnTo>
                        <a:pt x="17447" y="11677"/>
                      </a:lnTo>
                      <a:lnTo>
                        <a:pt x="17478" y="11877"/>
                      </a:lnTo>
                      <a:lnTo>
                        <a:pt x="17746" y="11721"/>
                      </a:lnTo>
                      <a:lnTo>
                        <a:pt x="17698" y="11521"/>
                      </a:lnTo>
                      <a:close/>
                      <a:moveTo>
                        <a:pt x="18218" y="11255"/>
                      </a:moveTo>
                      <a:lnTo>
                        <a:pt x="17966" y="11410"/>
                      </a:lnTo>
                      <a:lnTo>
                        <a:pt x="18013" y="11588"/>
                      </a:lnTo>
                      <a:lnTo>
                        <a:pt x="18281" y="11433"/>
                      </a:lnTo>
                      <a:lnTo>
                        <a:pt x="18218" y="11255"/>
                      </a:lnTo>
                      <a:close/>
                      <a:moveTo>
                        <a:pt x="18753" y="10944"/>
                      </a:moveTo>
                      <a:lnTo>
                        <a:pt x="18485" y="11100"/>
                      </a:lnTo>
                      <a:lnTo>
                        <a:pt x="18548" y="11277"/>
                      </a:lnTo>
                      <a:lnTo>
                        <a:pt x="18815" y="11122"/>
                      </a:lnTo>
                      <a:lnTo>
                        <a:pt x="18753" y="10944"/>
                      </a:lnTo>
                      <a:close/>
                      <a:moveTo>
                        <a:pt x="19287" y="10656"/>
                      </a:moveTo>
                      <a:lnTo>
                        <a:pt x="19020" y="10811"/>
                      </a:lnTo>
                      <a:lnTo>
                        <a:pt x="19083" y="10989"/>
                      </a:lnTo>
                      <a:lnTo>
                        <a:pt x="19350" y="10855"/>
                      </a:lnTo>
                      <a:lnTo>
                        <a:pt x="19287" y="10656"/>
                      </a:lnTo>
                      <a:close/>
                      <a:moveTo>
                        <a:pt x="19807" y="10345"/>
                      </a:moveTo>
                      <a:lnTo>
                        <a:pt x="19555" y="10500"/>
                      </a:lnTo>
                      <a:lnTo>
                        <a:pt x="19602" y="10700"/>
                      </a:lnTo>
                      <a:lnTo>
                        <a:pt x="19854" y="10545"/>
                      </a:lnTo>
                      <a:lnTo>
                        <a:pt x="19807" y="10345"/>
                      </a:lnTo>
                      <a:close/>
                      <a:moveTo>
                        <a:pt x="20341" y="10079"/>
                      </a:moveTo>
                      <a:lnTo>
                        <a:pt x="20074" y="10234"/>
                      </a:lnTo>
                      <a:lnTo>
                        <a:pt x="20121" y="10412"/>
                      </a:lnTo>
                      <a:lnTo>
                        <a:pt x="20389" y="10256"/>
                      </a:lnTo>
                      <a:lnTo>
                        <a:pt x="20341" y="10079"/>
                      </a:lnTo>
                      <a:close/>
                      <a:moveTo>
                        <a:pt x="20876" y="9768"/>
                      </a:moveTo>
                      <a:lnTo>
                        <a:pt x="20609" y="9923"/>
                      </a:lnTo>
                      <a:lnTo>
                        <a:pt x="20656" y="10101"/>
                      </a:lnTo>
                      <a:lnTo>
                        <a:pt x="20924" y="9945"/>
                      </a:lnTo>
                      <a:lnTo>
                        <a:pt x="20876" y="9768"/>
                      </a:lnTo>
                      <a:close/>
                      <a:moveTo>
                        <a:pt x="21380" y="9657"/>
                      </a:moveTo>
                      <a:lnTo>
                        <a:pt x="21380" y="9679"/>
                      </a:lnTo>
                      <a:lnTo>
                        <a:pt x="21411" y="9568"/>
                      </a:lnTo>
                      <a:lnTo>
                        <a:pt x="21380" y="9479"/>
                      </a:lnTo>
                      <a:lnTo>
                        <a:pt x="21128" y="9635"/>
                      </a:lnTo>
                      <a:lnTo>
                        <a:pt x="21191" y="9812"/>
                      </a:lnTo>
                      <a:lnTo>
                        <a:pt x="21600" y="9568"/>
                      </a:lnTo>
                      <a:lnTo>
                        <a:pt x="21443" y="9479"/>
                      </a:lnTo>
                      <a:lnTo>
                        <a:pt x="21380" y="9657"/>
                      </a:lnTo>
                      <a:close/>
                      <a:moveTo>
                        <a:pt x="20876" y="9302"/>
                      </a:moveTo>
                      <a:lnTo>
                        <a:pt x="21112" y="9479"/>
                      </a:lnTo>
                      <a:lnTo>
                        <a:pt x="21191" y="9302"/>
                      </a:lnTo>
                      <a:lnTo>
                        <a:pt x="20939" y="9124"/>
                      </a:lnTo>
                      <a:lnTo>
                        <a:pt x="20876" y="9302"/>
                      </a:lnTo>
                      <a:close/>
                      <a:moveTo>
                        <a:pt x="20357" y="8946"/>
                      </a:moveTo>
                      <a:lnTo>
                        <a:pt x="20625" y="9124"/>
                      </a:lnTo>
                      <a:lnTo>
                        <a:pt x="20672" y="8946"/>
                      </a:lnTo>
                      <a:lnTo>
                        <a:pt x="20420" y="8769"/>
                      </a:lnTo>
                      <a:lnTo>
                        <a:pt x="20357" y="8946"/>
                      </a:lnTo>
                      <a:close/>
                      <a:moveTo>
                        <a:pt x="19838" y="8591"/>
                      </a:moveTo>
                      <a:lnTo>
                        <a:pt x="20105" y="8769"/>
                      </a:lnTo>
                      <a:lnTo>
                        <a:pt x="20153" y="8591"/>
                      </a:lnTo>
                      <a:lnTo>
                        <a:pt x="19917" y="8414"/>
                      </a:lnTo>
                      <a:lnTo>
                        <a:pt x="19838" y="8591"/>
                      </a:lnTo>
                      <a:close/>
                      <a:moveTo>
                        <a:pt x="19350" y="8258"/>
                      </a:moveTo>
                      <a:lnTo>
                        <a:pt x="19586" y="8414"/>
                      </a:lnTo>
                      <a:lnTo>
                        <a:pt x="19665" y="8258"/>
                      </a:lnTo>
                      <a:lnTo>
                        <a:pt x="19398" y="8081"/>
                      </a:lnTo>
                      <a:lnTo>
                        <a:pt x="19350" y="8258"/>
                      </a:lnTo>
                      <a:close/>
                      <a:moveTo>
                        <a:pt x="18831" y="7903"/>
                      </a:moveTo>
                      <a:lnTo>
                        <a:pt x="19083" y="8081"/>
                      </a:lnTo>
                      <a:lnTo>
                        <a:pt x="19146" y="7903"/>
                      </a:lnTo>
                      <a:lnTo>
                        <a:pt x="18878" y="7725"/>
                      </a:lnTo>
                      <a:lnTo>
                        <a:pt x="18831" y="7903"/>
                      </a:lnTo>
                      <a:close/>
                      <a:moveTo>
                        <a:pt x="18312" y="7548"/>
                      </a:moveTo>
                      <a:lnTo>
                        <a:pt x="18579" y="7725"/>
                      </a:lnTo>
                      <a:lnTo>
                        <a:pt x="18627" y="7548"/>
                      </a:lnTo>
                      <a:lnTo>
                        <a:pt x="18391" y="7370"/>
                      </a:lnTo>
                      <a:lnTo>
                        <a:pt x="18312" y="7548"/>
                      </a:lnTo>
                      <a:close/>
                      <a:moveTo>
                        <a:pt x="17793" y="7193"/>
                      </a:moveTo>
                      <a:lnTo>
                        <a:pt x="18060" y="7370"/>
                      </a:lnTo>
                      <a:lnTo>
                        <a:pt x="18123" y="7193"/>
                      </a:lnTo>
                      <a:lnTo>
                        <a:pt x="17872" y="7015"/>
                      </a:lnTo>
                      <a:lnTo>
                        <a:pt x="17793" y="7193"/>
                      </a:lnTo>
                      <a:close/>
                      <a:moveTo>
                        <a:pt x="17305" y="6837"/>
                      </a:moveTo>
                      <a:lnTo>
                        <a:pt x="17557" y="7015"/>
                      </a:lnTo>
                      <a:lnTo>
                        <a:pt x="17604" y="6837"/>
                      </a:lnTo>
                      <a:lnTo>
                        <a:pt x="17352" y="6660"/>
                      </a:lnTo>
                      <a:lnTo>
                        <a:pt x="17305" y="6837"/>
                      </a:lnTo>
                      <a:close/>
                      <a:moveTo>
                        <a:pt x="16786" y="6504"/>
                      </a:moveTo>
                      <a:lnTo>
                        <a:pt x="17038" y="6660"/>
                      </a:lnTo>
                      <a:lnTo>
                        <a:pt x="17101" y="6504"/>
                      </a:lnTo>
                      <a:lnTo>
                        <a:pt x="16833" y="6327"/>
                      </a:lnTo>
                      <a:lnTo>
                        <a:pt x="16786" y="6504"/>
                      </a:lnTo>
                      <a:close/>
                      <a:moveTo>
                        <a:pt x="16267" y="6149"/>
                      </a:moveTo>
                      <a:lnTo>
                        <a:pt x="16519" y="6327"/>
                      </a:lnTo>
                      <a:lnTo>
                        <a:pt x="16597" y="6149"/>
                      </a:lnTo>
                      <a:lnTo>
                        <a:pt x="16346" y="5972"/>
                      </a:lnTo>
                      <a:lnTo>
                        <a:pt x="16267" y="6149"/>
                      </a:lnTo>
                      <a:close/>
                      <a:moveTo>
                        <a:pt x="15763" y="5794"/>
                      </a:moveTo>
                      <a:lnTo>
                        <a:pt x="16031" y="5972"/>
                      </a:lnTo>
                      <a:lnTo>
                        <a:pt x="16078" y="5794"/>
                      </a:lnTo>
                      <a:lnTo>
                        <a:pt x="15826" y="5616"/>
                      </a:lnTo>
                      <a:lnTo>
                        <a:pt x="15763" y="5794"/>
                      </a:lnTo>
                      <a:close/>
                      <a:moveTo>
                        <a:pt x="15260" y="5439"/>
                      </a:moveTo>
                      <a:lnTo>
                        <a:pt x="15512" y="5616"/>
                      </a:lnTo>
                      <a:lnTo>
                        <a:pt x="15559" y="5439"/>
                      </a:lnTo>
                      <a:lnTo>
                        <a:pt x="15307" y="5261"/>
                      </a:lnTo>
                      <a:lnTo>
                        <a:pt x="15260" y="5439"/>
                      </a:lnTo>
                      <a:close/>
                      <a:moveTo>
                        <a:pt x="14741" y="5084"/>
                      </a:moveTo>
                      <a:lnTo>
                        <a:pt x="14993" y="5261"/>
                      </a:lnTo>
                      <a:lnTo>
                        <a:pt x="15071" y="5084"/>
                      </a:lnTo>
                      <a:lnTo>
                        <a:pt x="14804" y="4906"/>
                      </a:lnTo>
                      <a:lnTo>
                        <a:pt x="14741" y="5084"/>
                      </a:lnTo>
                      <a:close/>
                      <a:moveTo>
                        <a:pt x="14237" y="4751"/>
                      </a:moveTo>
                      <a:lnTo>
                        <a:pt x="14473" y="4906"/>
                      </a:lnTo>
                      <a:lnTo>
                        <a:pt x="14552" y="4751"/>
                      </a:lnTo>
                      <a:lnTo>
                        <a:pt x="14285" y="4573"/>
                      </a:lnTo>
                      <a:lnTo>
                        <a:pt x="14237" y="4751"/>
                      </a:lnTo>
                      <a:close/>
                      <a:moveTo>
                        <a:pt x="13718" y="4395"/>
                      </a:moveTo>
                      <a:lnTo>
                        <a:pt x="13986" y="4573"/>
                      </a:lnTo>
                      <a:lnTo>
                        <a:pt x="14033" y="4395"/>
                      </a:lnTo>
                      <a:lnTo>
                        <a:pt x="13781" y="4218"/>
                      </a:lnTo>
                      <a:lnTo>
                        <a:pt x="13718" y="4395"/>
                      </a:lnTo>
                      <a:close/>
                      <a:moveTo>
                        <a:pt x="13199" y="4040"/>
                      </a:moveTo>
                      <a:lnTo>
                        <a:pt x="13467" y="4218"/>
                      </a:lnTo>
                      <a:lnTo>
                        <a:pt x="13514" y="4040"/>
                      </a:lnTo>
                      <a:lnTo>
                        <a:pt x="13278" y="3863"/>
                      </a:lnTo>
                      <a:lnTo>
                        <a:pt x="13199" y="4040"/>
                      </a:lnTo>
                      <a:close/>
                      <a:moveTo>
                        <a:pt x="12711" y="3685"/>
                      </a:moveTo>
                      <a:lnTo>
                        <a:pt x="12947" y="3863"/>
                      </a:lnTo>
                      <a:lnTo>
                        <a:pt x="13026" y="3685"/>
                      </a:lnTo>
                      <a:lnTo>
                        <a:pt x="12759" y="3508"/>
                      </a:lnTo>
                      <a:lnTo>
                        <a:pt x="12711" y="3685"/>
                      </a:lnTo>
                      <a:close/>
                      <a:moveTo>
                        <a:pt x="12192" y="3330"/>
                      </a:moveTo>
                      <a:lnTo>
                        <a:pt x="12444" y="3508"/>
                      </a:lnTo>
                      <a:lnTo>
                        <a:pt x="12507" y="3330"/>
                      </a:lnTo>
                      <a:lnTo>
                        <a:pt x="12239" y="3152"/>
                      </a:lnTo>
                      <a:lnTo>
                        <a:pt x="12192" y="3330"/>
                      </a:lnTo>
                      <a:close/>
                      <a:moveTo>
                        <a:pt x="11673" y="2997"/>
                      </a:moveTo>
                      <a:lnTo>
                        <a:pt x="11925" y="3152"/>
                      </a:lnTo>
                      <a:lnTo>
                        <a:pt x="11988" y="2997"/>
                      </a:lnTo>
                      <a:lnTo>
                        <a:pt x="11752" y="2819"/>
                      </a:lnTo>
                      <a:lnTo>
                        <a:pt x="11673" y="2997"/>
                      </a:lnTo>
                      <a:close/>
                      <a:moveTo>
                        <a:pt x="11154" y="2642"/>
                      </a:moveTo>
                      <a:lnTo>
                        <a:pt x="11421" y="2819"/>
                      </a:lnTo>
                      <a:lnTo>
                        <a:pt x="11484" y="2642"/>
                      </a:lnTo>
                      <a:lnTo>
                        <a:pt x="11233" y="2464"/>
                      </a:lnTo>
                      <a:lnTo>
                        <a:pt x="11154" y="2642"/>
                      </a:lnTo>
                      <a:close/>
                      <a:moveTo>
                        <a:pt x="10666" y="2287"/>
                      </a:moveTo>
                      <a:lnTo>
                        <a:pt x="10918" y="2464"/>
                      </a:lnTo>
                      <a:lnTo>
                        <a:pt x="10965" y="2287"/>
                      </a:lnTo>
                      <a:lnTo>
                        <a:pt x="10713" y="2109"/>
                      </a:lnTo>
                      <a:lnTo>
                        <a:pt x="10666" y="2287"/>
                      </a:lnTo>
                      <a:close/>
                      <a:moveTo>
                        <a:pt x="10147" y="1931"/>
                      </a:moveTo>
                      <a:lnTo>
                        <a:pt x="10399" y="2109"/>
                      </a:lnTo>
                      <a:lnTo>
                        <a:pt x="10462" y="1931"/>
                      </a:lnTo>
                      <a:lnTo>
                        <a:pt x="10210" y="1754"/>
                      </a:lnTo>
                      <a:lnTo>
                        <a:pt x="10147" y="1931"/>
                      </a:lnTo>
                      <a:close/>
                      <a:moveTo>
                        <a:pt x="9628" y="1576"/>
                      </a:moveTo>
                      <a:lnTo>
                        <a:pt x="9880" y="1754"/>
                      </a:lnTo>
                      <a:lnTo>
                        <a:pt x="9958" y="1576"/>
                      </a:lnTo>
                      <a:lnTo>
                        <a:pt x="9691" y="1399"/>
                      </a:lnTo>
                      <a:lnTo>
                        <a:pt x="9628" y="1576"/>
                      </a:lnTo>
                      <a:close/>
                      <a:moveTo>
                        <a:pt x="9125" y="1243"/>
                      </a:moveTo>
                      <a:lnTo>
                        <a:pt x="9392" y="1399"/>
                      </a:lnTo>
                      <a:lnTo>
                        <a:pt x="9439" y="1243"/>
                      </a:lnTo>
                      <a:lnTo>
                        <a:pt x="9187" y="1066"/>
                      </a:lnTo>
                      <a:lnTo>
                        <a:pt x="9125" y="1243"/>
                      </a:lnTo>
                      <a:close/>
                      <a:moveTo>
                        <a:pt x="8605" y="888"/>
                      </a:moveTo>
                      <a:lnTo>
                        <a:pt x="8873" y="1066"/>
                      </a:lnTo>
                      <a:lnTo>
                        <a:pt x="8920" y="888"/>
                      </a:lnTo>
                      <a:lnTo>
                        <a:pt x="8668" y="710"/>
                      </a:lnTo>
                      <a:lnTo>
                        <a:pt x="8605" y="888"/>
                      </a:lnTo>
                      <a:close/>
                      <a:moveTo>
                        <a:pt x="8102" y="533"/>
                      </a:moveTo>
                      <a:lnTo>
                        <a:pt x="8354" y="710"/>
                      </a:lnTo>
                      <a:lnTo>
                        <a:pt x="8432" y="533"/>
                      </a:lnTo>
                      <a:lnTo>
                        <a:pt x="8165" y="355"/>
                      </a:lnTo>
                      <a:lnTo>
                        <a:pt x="8102" y="533"/>
                      </a:lnTo>
                      <a:close/>
                      <a:moveTo>
                        <a:pt x="7599" y="178"/>
                      </a:moveTo>
                      <a:lnTo>
                        <a:pt x="7835" y="355"/>
                      </a:lnTo>
                      <a:lnTo>
                        <a:pt x="7913" y="178"/>
                      </a:lnTo>
                      <a:lnTo>
                        <a:pt x="7646" y="0"/>
                      </a:lnTo>
                      <a:lnTo>
                        <a:pt x="7599" y="178"/>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8" name="Freeform 7"/>
                <p:cNvSpPr/>
                <p:nvPr/>
              </p:nvSpPr>
              <p:spPr>
                <a:xfrm>
                  <a:off x="2018812" y="122267"/>
                  <a:ext cx="1515847" cy="1167105"/>
                </a:xfrm>
                <a:custGeom>
                  <a:avLst/>
                  <a:gdLst/>
                  <a:ahLst/>
                  <a:cxnLst>
                    <a:cxn ang="0">
                      <a:pos x="wd2" y="hd2"/>
                    </a:cxn>
                    <a:cxn ang="5400000">
                      <a:pos x="wd2" y="hd2"/>
                    </a:cxn>
                    <a:cxn ang="10800000">
                      <a:pos x="wd2" y="hd2"/>
                    </a:cxn>
                    <a:cxn ang="16200000">
                      <a:pos x="wd2" y="hd2"/>
                    </a:cxn>
                  </a:cxnLst>
                  <a:rect l="0" t="0" r="r" b="b"/>
                  <a:pathLst>
                    <a:path w="21600" h="21600" extrusionOk="0">
                      <a:moveTo>
                        <a:pt x="851" y="514"/>
                      </a:moveTo>
                      <a:lnTo>
                        <a:pt x="851" y="51"/>
                      </a:lnTo>
                      <a:lnTo>
                        <a:pt x="673" y="0"/>
                      </a:lnTo>
                      <a:lnTo>
                        <a:pt x="673" y="489"/>
                      </a:lnTo>
                      <a:lnTo>
                        <a:pt x="851" y="514"/>
                      </a:lnTo>
                      <a:close/>
                      <a:moveTo>
                        <a:pt x="812" y="1440"/>
                      </a:moveTo>
                      <a:lnTo>
                        <a:pt x="832" y="977"/>
                      </a:lnTo>
                      <a:lnTo>
                        <a:pt x="653" y="951"/>
                      </a:lnTo>
                      <a:lnTo>
                        <a:pt x="634" y="1414"/>
                      </a:lnTo>
                      <a:lnTo>
                        <a:pt x="812" y="1440"/>
                      </a:lnTo>
                      <a:close/>
                      <a:moveTo>
                        <a:pt x="772" y="2366"/>
                      </a:moveTo>
                      <a:lnTo>
                        <a:pt x="812" y="1903"/>
                      </a:lnTo>
                      <a:lnTo>
                        <a:pt x="634" y="1877"/>
                      </a:lnTo>
                      <a:lnTo>
                        <a:pt x="594" y="2340"/>
                      </a:lnTo>
                      <a:lnTo>
                        <a:pt x="772" y="2366"/>
                      </a:lnTo>
                      <a:close/>
                      <a:moveTo>
                        <a:pt x="752" y="3291"/>
                      </a:moveTo>
                      <a:lnTo>
                        <a:pt x="752" y="2829"/>
                      </a:lnTo>
                      <a:lnTo>
                        <a:pt x="574" y="2803"/>
                      </a:lnTo>
                      <a:lnTo>
                        <a:pt x="574" y="3266"/>
                      </a:lnTo>
                      <a:lnTo>
                        <a:pt x="752" y="3291"/>
                      </a:lnTo>
                      <a:close/>
                      <a:moveTo>
                        <a:pt x="713" y="4217"/>
                      </a:moveTo>
                      <a:lnTo>
                        <a:pt x="733" y="3754"/>
                      </a:lnTo>
                      <a:lnTo>
                        <a:pt x="554" y="3729"/>
                      </a:lnTo>
                      <a:lnTo>
                        <a:pt x="535" y="4191"/>
                      </a:lnTo>
                      <a:lnTo>
                        <a:pt x="713" y="4217"/>
                      </a:lnTo>
                      <a:close/>
                      <a:moveTo>
                        <a:pt x="693" y="5143"/>
                      </a:moveTo>
                      <a:lnTo>
                        <a:pt x="713" y="4680"/>
                      </a:lnTo>
                      <a:lnTo>
                        <a:pt x="535" y="4654"/>
                      </a:lnTo>
                      <a:lnTo>
                        <a:pt x="515" y="5117"/>
                      </a:lnTo>
                      <a:lnTo>
                        <a:pt x="693" y="5143"/>
                      </a:lnTo>
                      <a:close/>
                      <a:moveTo>
                        <a:pt x="673" y="6069"/>
                      </a:moveTo>
                      <a:lnTo>
                        <a:pt x="673" y="5606"/>
                      </a:lnTo>
                      <a:lnTo>
                        <a:pt x="495" y="5580"/>
                      </a:lnTo>
                      <a:lnTo>
                        <a:pt x="495" y="6043"/>
                      </a:lnTo>
                      <a:lnTo>
                        <a:pt x="673" y="6069"/>
                      </a:lnTo>
                      <a:close/>
                      <a:moveTo>
                        <a:pt x="634" y="6969"/>
                      </a:moveTo>
                      <a:lnTo>
                        <a:pt x="653" y="6531"/>
                      </a:lnTo>
                      <a:lnTo>
                        <a:pt x="475" y="6506"/>
                      </a:lnTo>
                      <a:lnTo>
                        <a:pt x="455" y="6969"/>
                      </a:lnTo>
                      <a:lnTo>
                        <a:pt x="634" y="6969"/>
                      </a:lnTo>
                      <a:close/>
                      <a:moveTo>
                        <a:pt x="594" y="7894"/>
                      </a:moveTo>
                      <a:lnTo>
                        <a:pt x="634" y="7431"/>
                      </a:lnTo>
                      <a:lnTo>
                        <a:pt x="455" y="7431"/>
                      </a:lnTo>
                      <a:lnTo>
                        <a:pt x="416" y="7894"/>
                      </a:lnTo>
                      <a:lnTo>
                        <a:pt x="594" y="7894"/>
                      </a:lnTo>
                      <a:close/>
                      <a:moveTo>
                        <a:pt x="574" y="8846"/>
                      </a:moveTo>
                      <a:lnTo>
                        <a:pt x="574" y="8383"/>
                      </a:lnTo>
                      <a:lnTo>
                        <a:pt x="396" y="8383"/>
                      </a:lnTo>
                      <a:lnTo>
                        <a:pt x="396" y="8846"/>
                      </a:lnTo>
                      <a:lnTo>
                        <a:pt x="574" y="8846"/>
                      </a:lnTo>
                      <a:close/>
                      <a:moveTo>
                        <a:pt x="535" y="9771"/>
                      </a:moveTo>
                      <a:lnTo>
                        <a:pt x="554" y="9309"/>
                      </a:lnTo>
                      <a:lnTo>
                        <a:pt x="376" y="9309"/>
                      </a:lnTo>
                      <a:lnTo>
                        <a:pt x="356" y="9771"/>
                      </a:lnTo>
                      <a:lnTo>
                        <a:pt x="535" y="9771"/>
                      </a:lnTo>
                      <a:close/>
                      <a:moveTo>
                        <a:pt x="515" y="10697"/>
                      </a:moveTo>
                      <a:lnTo>
                        <a:pt x="535" y="10234"/>
                      </a:lnTo>
                      <a:lnTo>
                        <a:pt x="356" y="10234"/>
                      </a:lnTo>
                      <a:lnTo>
                        <a:pt x="337" y="10697"/>
                      </a:lnTo>
                      <a:lnTo>
                        <a:pt x="515" y="10697"/>
                      </a:lnTo>
                      <a:close/>
                      <a:moveTo>
                        <a:pt x="495" y="11623"/>
                      </a:moveTo>
                      <a:lnTo>
                        <a:pt x="495" y="11160"/>
                      </a:lnTo>
                      <a:lnTo>
                        <a:pt x="317" y="11160"/>
                      </a:lnTo>
                      <a:lnTo>
                        <a:pt x="317" y="11623"/>
                      </a:lnTo>
                      <a:lnTo>
                        <a:pt x="495" y="11623"/>
                      </a:lnTo>
                      <a:close/>
                      <a:moveTo>
                        <a:pt x="455" y="12549"/>
                      </a:moveTo>
                      <a:lnTo>
                        <a:pt x="475" y="12086"/>
                      </a:lnTo>
                      <a:lnTo>
                        <a:pt x="297" y="12086"/>
                      </a:lnTo>
                      <a:lnTo>
                        <a:pt x="277" y="12549"/>
                      </a:lnTo>
                      <a:lnTo>
                        <a:pt x="455" y="12549"/>
                      </a:lnTo>
                      <a:close/>
                      <a:moveTo>
                        <a:pt x="416" y="13474"/>
                      </a:moveTo>
                      <a:lnTo>
                        <a:pt x="455" y="13011"/>
                      </a:lnTo>
                      <a:lnTo>
                        <a:pt x="277" y="13011"/>
                      </a:lnTo>
                      <a:lnTo>
                        <a:pt x="238" y="13474"/>
                      </a:lnTo>
                      <a:lnTo>
                        <a:pt x="416" y="13474"/>
                      </a:lnTo>
                      <a:close/>
                      <a:moveTo>
                        <a:pt x="396" y="14400"/>
                      </a:moveTo>
                      <a:lnTo>
                        <a:pt x="396" y="13937"/>
                      </a:lnTo>
                      <a:lnTo>
                        <a:pt x="218" y="13937"/>
                      </a:lnTo>
                      <a:lnTo>
                        <a:pt x="218" y="14400"/>
                      </a:lnTo>
                      <a:lnTo>
                        <a:pt x="396" y="14400"/>
                      </a:lnTo>
                      <a:close/>
                      <a:moveTo>
                        <a:pt x="376" y="15326"/>
                      </a:moveTo>
                      <a:lnTo>
                        <a:pt x="376" y="14863"/>
                      </a:lnTo>
                      <a:lnTo>
                        <a:pt x="198" y="14863"/>
                      </a:lnTo>
                      <a:lnTo>
                        <a:pt x="198" y="15326"/>
                      </a:lnTo>
                      <a:lnTo>
                        <a:pt x="376" y="15326"/>
                      </a:lnTo>
                      <a:close/>
                      <a:moveTo>
                        <a:pt x="337" y="16251"/>
                      </a:moveTo>
                      <a:lnTo>
                        <a:pt x="356" y="15789"/>
                      </a:lnTo>
                      <a:lnTo>
                        <a:pt x="178" y="15789"/>
                      </a:lnTo>
                      <a:lnTo>
                        <a:pt x="158" y="16251"/>
                      </a:lnTo>
                      <a:lnTo>
                        <a:pt x="337" y="16251"/>
                      </a:lnTo>
                      <a:close/>
                      <a:moveTo>
                        <a:pt x="317" y="17203"/>
                      </a:moveTo>
                      <a:lnTo>
                        <a:pt x="337" y="16740"/>
                      </a:lnTo>
                      <a:lnTo>
                        <a:pt x="158" y="16740"/>
                      </a:lnTo>
                      <a:lnTo>
                        <a:pt x="139" y="17203"/>
                      </a:lnTo>
                      <a:lnTo>
                        <a:pt x="317" y="17203"/>
                      </a:lnTo>
                      <a:close/>
                      <a:moveTo>
                        <a:pt x="297" y="18129"/>
                      </a:moveTo>
                      <a:lnTo>
                        <a:pt x="297" y="17666"/>
                      </a:lnTo>
                      <a:lnTo>
                        <a:pt x="119" y="17666"/>
                      </a:lnTo>
                      <a:lnTo>
                        <a:pt x="119" y="18129"/>
                      </a:lnTo>
                      <a:lnTo>
                        <a:pt x="297" y="18129"/>
                      </a:lnTo>
                      <a:close/>
                      <a:moveTo>
                        <a:pt x="238" y="19054"/>
                      </a:moveTo>
                      <a:lnTo>
                        <a:pt x="277" y="18591"/>
                      </a:lnTo>
                      <a:lnTo>
                        <a:pt x="79" y="18591"/>
                      </a:lnTo>
                      <a:lnTo>
                        <a:pt x="59" y="19054"/>
                      </a:lnTo>
                      <a:lnTo>
                        <a:pt x="238" y="19054"/>
                      </a:lnTo>
                      <a:close/>
                      <a:moveTo>
                        <a:pt x="218" y="19980"/>
                      </a:moveTo>
                      <a:lnTo>
                        <a:pt x="238" y="19517"/>
                      </a:lnTo>
                      <a:lnTo>
                        <a:pt x="59" y="19517"/>
                      </a:lnTo>
                      <a:lnTo>
                        <a:pt x="40" y="19980"/>
                      </a:lnTo>
                      <a:lnTo>
                        <a:pt x="218" y="19980"/>
                      </a:lnTo>
                      <a:close/>
                      <a:moveTo>
                        <a:pt x="198" y="20906"/>
                      </a:moveTo>
                      <a:lnTo>
                        <a:pt x="198" y="20443"/>
                      </a:lnTo>
                      <a:lnTo>
                        <a:pt x="20" y="20443"/>
                      </a:lnTo>
                      <a:lnTo>
                        <a:pt x="20" y="20906"/>
                      </a:lnTo>
                      <a:lnTo>
                        <a:pt x="198" y="20906"/>
                      </a:lnTo>
                      <a:close/>
                      <a:moveTo>
                        <a:pt x="337" y="21163"/>
                      </a:moveTo>
                      <a:lnTo>
                        <a:pt x="40" y="21317"/>
                      </a:lnTo>
                      <a:lnTo>
                        <a:pt x="79" y="21420"/>
                      </a:lnTo>
                      <a:lnTo>
                        <a:pt x="178" y="21420"/>
                      </a:lnTo>
                      <a:lnTo>
                        <a:pt x="178" y="21369"/>
                      </a:lnTo>
                      <a:lnTo>
                        <a:pt x="0" y="21369"/>
                      </a:lnTo>
                      <a:lnTo>
                        <a:pt x="0" y="21600"/>
                      </a:lnTo>
                      <a:lnTo>
                        <a:pt x="396" y="21369"/>
                      </a:lnTo>
                      <a:lnTo>
                        <a:pt x="337" y="21163"/>
                      </a:lnTo>
                      <a:close/>
                      <a:moveTo>
                        <a:pt x="1010" y="20829"/>
                      </a:moveTo>
                      <a:lnTo>
                        <a:pt x="673" y="20983"/>
                      </a:lnTo>
                      <a:lnTo>
                        <a:pt x="733" y="21189"/>
                      </a:lnTo>
                      <a:lnTo>
                        <a:pt x="1069" y="21034"/>
                      </a:lnTo>
                      <a:lnTo>
                        <a:pt x="1010" y="20829"/>
                      </a:lnTo>
                      <a:close/>
                      <a:moveTo>
                        <a:pt x="1683" y="20469"/>
                      </a:moveTo>
                      <a:lnTo>
                        <a:pt x="1346" y="20649"/>
                      </a:lnTo>
                      <a:lnTo>
                        <a:pt x="1406" y="20854"/>
                      </a:lnTo>
                      <a:lnTo>
                        <a:pt x="1742" y="20674"/>
                      </a:lnTo>
                      <a:lnTo>
                        <a:pt x="1683" y="20469"/>
                      </a:lnTo>
                      <a:close/>
                      <a:moveTo>
                        <a:pt x="2316" y="20134"/>
                      </a:moveTo>
                      <a:lnTo>
                        <a:pt x="1980" y="20289"/>
                      </a:lnTo>
                      <a:lnTo>
                        <a:pt x="2059" y="20494"/>
                      </a:lnTo>
                      <a:lnTo>
                        <a:pt x="2396" y="20314"/>
                      </a:lnTo>
                      <a:lnTo>
                        <a:pt x="2316" y="20134"/>
                      </a:lnTo>
                      <a:close/>
                      <a:moveTo>
                        <a:pt x="2990" y="19774"/>
                      </a:moveTo>
                      <a:lnTo>
                        <a:pt x="2653" y="19954"/>
                      </a:lnTo>
                      <a:lnTo>
                        <a:pt x="2732" y="20160"/>
                      </a:lnTo>
                      <a:lnTo>
                        <a:pt x="3069" y="19980"/>
                      </a:lnTo>
                      <a:lnTo>
                        <a:pt x="2990" y="19774"/>
                      </a:lnTo>
                      <a:close/>
                      <a:moveTo>
                        <a:pt x="3643" y="19440"/>
                      </a:moveTo>
                      <a:lnTo>
                        <a:pt x="3326" y="19594"/>
                      </a:lnTo>
                      <a:lnTo>
                        <a:pt x="3386" y="19800"/>
                      </a:lnTo>
                      <a:lnTo>
                        <a:pt x="3702" y="19620"/>
                      </a:lnTo>
                      <a:lnTo>
                        <a:pt x="3643" y="19440"/>
                      </a:lnTo>
                      <a:close/>
                      <a:moveTo>
                        <a:pt x="4316" y="19080"/>
                      </a:moveTo>
                      <a:lnTo>
                        <a:pt x="3979" y="19260"/>
                      </a:lnTo>
                      <a:lnTo>
                        <a:pt x="4039" y="19466"/>
                      </a:lnTo>
                      <a:lnTo>
                        <a:pt x="4375" y="19286"/>
                      </a:lnTo>
                      <a:lnTo>
                        <a:pt x="4316" y="19080"/>
                      </a:lnTo>
                      <a:close/>
                      <a:moveTo>
                        <a:pt x="4989" y="18694"/>
                      </a:moveTo>
                      <a:lnTo>
                        <a:pt x="4653" y="18900"/>
                      </a:lnTo>
                      <a:lnTo>
                        <a:pt x="4712" y="19106"/>
                      </a:lnTo>
                      <a:lnTo>
                        <a:pt x="5049" y="18926"/>
                      </a:lnTo>
                      <a:lnTo>
                        <a:pt x="4989" y="18694"/>
                      </a:lnTo>
                      <a:close/>
                      <a:moveTo>
                        <a:pt x="5623" y="18360"/>
                      </a:moveTo>
                      <a:lnTo>
                        <a:pt x="5306" y="18540"/>
                      </a:lnTo>
                      <a:lnTo>
                        <a:pt x="5385" y="18771"/>
                      </a:lnTo>
                      <a:lnTo>
                        <a:pt x="5702" y="18591"/>
                      </a:lnTo>
                      <a:lnTo>
                        <a:pt x="5623" y="18360"/>
                      </a:lnTo>
                      <a:close/>
                      <a:moveTo>
                        <a:pt x="6296" y="18000"/>
                      </a:moveTo>
                      <a:lnTo>
                        <a:pt x="5959" y="18180"/>
                      </a:lnTo>
                      <a:lnTo>
                        <a:pt x="6038" y="18411"/>
                      </a:lnTo>
                      <a:lnTo>
                        <a:pt x="6375" y="18231"/>
                      </a:lnTo>
                      <a:lnTo>
                        <a:pt x="6296" y="18000"/>
                      </a:lnTo>
                      <a:close/>
                      <a:moveTo>
                        <a:pt x="6969" y="17666"/>
                      </a:moveTo>
                      <a:lnTo>
                        <a:pt x="6632" y="17820"/>
                      </a:lnTo>
                      <a:lnTo>
                        <a:pt x="6692" y="18051"/>
                      </a:lnTo>
                      <a:lnTo>
                        <a:pt x="7028" y="17897"/>
                      </a:lnTo>
                      <a:lnTo>
                        <a:pt x="6969" y="17666"/>
                      </a:lnTo>
                      <a:close/>
                      <a:moveTo>
                        <a:pt x="7622" y="17306"/>
                      </a:moveTo>
                      <a:lnTo>
                        <a:pt x="7286" y="17486"/>
                      </a:lnTo>
                      <a:lnTo>
                        <a:pt x="7345" y="17717"/>
                      </a:lnTo>
                      <a:lnTo>
                        <a:pt x="7682" y="17537"/>
                      </a:lnTo>
                      <a:lnTo>
                        <a:pt x="7622" y="17306"/>
                      </a:lnTo>
                      <a:close/>
                      <a:moveTo>
                        <a:pt x="8296" y="16971"/>
                      </a:moveTo>
                      <a:lnTo>
                        <a:pt x="7959" y="17126"/>
                      </a:lnTo>
                      <a:lnTo>
                        <a:pt x="8018" y="17357"/>
                      </a:lnTo>
                      <a:lnTo>
                        <a:pt x="8355" y="17151"/>
                      </a:lnTo>
                      <a:lnTo>
                        <a:pt x="8296" y="16971"/>
                      </a:lnTo>
                      <a:close/>
                      <a:moveTo>
                        <a:pt x="8929" y="16611"/>
                      </a:moveTo>
                      <a:lnTo>
                        <a:pt x="8612" y="16791"/>
                      </a:lnTo>
                      <a:lnTo>
                        <a:pt x="8691" y="16997"/>
                      </a:lnTo>
                      <a:lnTo>
                        <a:pt x="9008" y="16817"/>
                      </a:lnTo>
                      <a:lnTo>
                        <a:pt x="8929" y="16611"/>
                      </a:lnTo>
                      <a:close/>
                      <a:moveTo>
                        <a:pt x="9602" y="16251"/>
                      </a:moveTo>
                      <a:lnTo>
                        <a:pt x="9266" y="16431"/>
                      </a:lnTo>
                      <a:lnTo>
                        <a:pt x="9345" y="16637"/>
                      </a:lnTo>
                      <a:lnTo>
                        <a:pt x="9662" y="16457"/>
                      </a:lnTo>
                      <a:lnTo>
                        <a:pt x="9602" y="16251"/>
                      </a:lnTo>
                      <a:close/>
                      <a:moveTo>
                        <a:pt x="10275" y="15917"/>
                      </a:moveTo>
                      <a:lnTo>
                        <a:pt x="9939" y="16097"/>
                      </a:lnTo>
                      <a:lnTo>
                        <a:pt x="9998" y="16303"/>
                      </a:lnTo>
                      <a:lnTo>
                        <a:pt x="10335" y="16123"/>
                      </a:lnTo>
                      <a:lnTo>
                        <a:pt x="10275" y="15917"/>
                      </a:lnTo>
                      <a:close/>
                      <a:moveTo>
                        <a:pt x="10929" y="15557"/>
                      </a:moveTo>
                      <a:lnTo>
                        <a:pt x="10612" y="15737"/>
                      </a:lnTo>
                      <a:lnTo>
                        <a:pt x="10671" y="15943"/>
                      </a:lnTo>
                      <a:lnTo>
                        <a:pt x="10988" y="15763"/>
                      </a:lnTo>
                      <a:lnTo>
                        <a:pt x="10929" y="15557"/>
                      </a:lnTo>
                      <a:close/>
                      <a:moveTo>
                        <a:pt x="11602" y="15223"/>
                      </a:moveTo>
                      <a:lnTo>
                        <a:pt x="11265" y="15403"/>
                      </a:lnTo>
                      <a:lnTo>
                        <a:pt x="11325" y="15609"/>
                      </a:lnTo>
                      <a:lnTo>
                        <a:pt x="11661" y="15429"/>
                      </a:lnTo>
                      <a:lnTo>
                        <a:pt x="11602" y="15223"/>
                      </a:lnTo>
                      <a:close/>
                      <a:moveTo>
                        <a:pt x="12255" y="14863"/>
                      </a:moveTo>
                      <a:lnTo>
                        <a:pt x="11919" y="15043"/>
                      </a:lnTo>
                      <a:lnTo>
                        <a:pt x="11998" y="15249"/>
                      </a:lnTo>
                      <a:lnTo>
                        <a:pt x="12334" y="15069"/>
                      </a:lnTo>
                      <a:lnTo>
                        <a:pt x="12255" y="14863"/>
                      </a:lnTo>
                      <a:close/>
                      <a:moveTo>
                        <a:pt x="12909" y="14503"/>
                      </a:moveTo>
                      <a:lnTo>
                        <a:pt x="12572" y="14709"/>
                      </a:lnTo>
                      <a:lnTo>
                        <a:pt x="12651" y="14889"/>
                      </a:lnTo>
                      <a:lnTo>
                        <a:pt x="12968" y="14734"/>
                      </a:lnTo>
                      <a:lnTo>
                        <a:pt x="12909" y="14503"/>
                      </a:lnTo>
                      <a:close/>
                      <a:moveTo>
                        <a:pt x="13582" y="14143"/>
                      </a:moveTo>
                      <a:lnTo>
                        <a:pt x="13245" y="14323"/>
                      </a:lnTo>
                      <a:lnTo>
                        <a:pt x="13304" y="14554"/>
                      </a:lnTo>
                      <a:lnTo>
                        <a:pt x="13641" y="14374"/>
                      </a:lnTo>
                      <a:lnTo>
                        <a:pt x="13582" y="14143"/>
                      </a:lnTo>
                      <a:close/>
                      <a:moveTo>
                        <a:pt x="14255" y="13809"/>
                      </a:moveTo>
                      <a:lnTo>
                        <a:pt x="13918" y="13963"/>
                      </a:lnTo>
                      <a:lnTo>
                        <a:pt x="13978" y="14194"/>
                      </a:lnTo>
                      <a:lnTo>
                        <a:pt x="14314" y="14040"/>
                      </a:lnTo>
                      <a:lnTo>
                        <a:pt x="14255" y="13809"/>
                      </a:lnTo>
                      <a:close/>
                      <a:moveTo>
                        <a:pt x="14888" y="13449"/>
                      </a:moveTo>
                      <a:lnTo>
                        <a:pt x="14572" y="13629"/>
                      </a:lnTo>
                      <a:lnTo>
                        <a:pt x="14631" y="13860"/>
                      </a:lnTo>
                      <a:lnTo>
                        <a:pt x="14968" y="13680"/>
                      </a:lnTo>
                      <a:lnTo>
                        <a:pt x="14888" y="13449"/>
                      </a:lnTo>
                      <a:close/>
                      <a:moveTo>
                        <a:pt x="15562" y="13089"/>
                      </a:moveTo>
                      <a:lnTo>
                        <a:pt x="15225" y="13269"/>
                      </a:lnTo>
                      <a:lnTo>
                        <a:pt x="15304" y="13500"/>
                      </a:lnTo>
                      <a:lnTo>
                        <a:pt x="15641" y="13346"/>
                      </a:lnTo>
                      <a:lnTo>
                        <a:pt x="15562" y="13089"/>
                      </a:lnTo>
                      <a:close/>
                      <a:moveTo>
                        <a:pt x="16215" y="12754"/>
                      </a:moveTo>
                      <a:lnTo>
                        <a:pt x="15898" y="12934"/>
                      </a:lnTo>
                      <a:lnTo>
                        <a:pt x="15977" y="13166"/>
                      </a:lnTo>
                      <a:lnTo>
                        <a:pt x="16274" y="12960"/>
                      </a:lnTo>
                      <a:lnTo>
                        <a:pt x="16215" y="12754"/>
                      </a:lnTo>
                      <a:close/>
                      <a:moveTo>
                        <a:pt x="16888" y="12394"/>
                      </a:moveTo>
                      <a:lnTo>
                        <a:pt x="16551" y="12574"/>
                      </a:lnTo>
                      <a:lnTo>
                        <a:pt x="16611" y="12780"/>
                      </a:lnTo>
                      <a:lnTo>
                        <a:pt x="16947" y="12600"/>
                      </a:lnTo>
                      <a:lnTo>
                        <a:pt x="16888" y="12394"/>
                      </a:lnTo>
                      <a:close/>
                      <a:moveTo>
                        <a:pt x="17561" y="12060"/>
                      </a:moveTo>
                      <a:lnTo>
                        <a:pt x="17225" y="12240"/>
                      </a:lnTo>
                      <a:lnTo>
                        <a:pt x="17284" y="12446"/>
                      </a:lnTo>
                      <a:lnTo>
                        <a:pt x="17621" y="12266"/>
                      </a:lnTo>
                      <a:lnTo>
                        <a:pt x="17561" y="12060"/>
                      </a:lnTo>
                      <a:close/>
                      <a:moveTo>
                        <a:pt x="18195" y="11700"/>
                      </a:moveTo>
                      <a:lnTo>
                        <a:pt x="17898" y="11880"/>
                      </a:lnTo>
                      <a:lnTo>
                        <a:pt x="17957" y="12086"/>
                      </a:lnTo>
                      <a:lnTo>
                        <a:pt x="18274" y="11906"/>
                      </a:lnTo>
                      <a:lnTo>
                        <a:pt x="18195" y="11700"/>
                      </a:lnTo>
                      <a:close/>
                      <a:moveTo>
                        <a:pt x="18868" y="11366"/>
                      </a:moveTo>
                      <a:lnTo>
                        <a:pt x="18531" y="11546"/>
                      </a:lnTo>
                      <a:lnTo>
                        <a:pt x="18610" y="11726"/>
                      </a:lnTo>
                      <a:lnTo>
                        <a:pt x="18947" y="11571"/>
                      </a:lnTo>
                      <a:lnTo>
                        <a:pt x="18868" y="11366"/>
                      </a:lnTo>
                      <a:close/>
                      <a:moveTo>
                        <a:pt x="19541" y="11006"/>
                      </a:moveTo>
                      <a:lnTo>
                        <a:pt x="19204" y="11186"/>
                      </a:lnTo>
                      <a:lnTo>
                        <a:pt x="19284" y="11391"/>
                      </a:lnTo>
                      <a:lnTo>
                        <a:pt x="19620" y="11211"/>
                      </a:lnTo>
                      <a:lnTo>
                        <a:pt x="19541" y="11006"/>
                      </a:lnTo>
                      <a:close/>
                      <a:moveTo>
                        <a:pt x="20194" y="10671"/>
                      </a:moveTo>
                      <a:lnTo>
                        <a:pt x="19858" y="10826"/>
                      </a:lnTo>
                      <a:lnTo>
                        <a:pt x="19917" y="11031"/>
                      </a:lnTo>
                      <a:lnTo>
                        <a:pt x="20254" y="10877"/>
                      </a:lnTo>
                      <a:lnTo>
                        <a:pt x="20194" y="10671"/>
                      </a:lnTo>
                      <a:close/>
                      <a:moveTo>
                        <a:pt x="20867" y="10311"/>
                      </a:moveTo>
                      <a:lnTo>
                        <a:pt x="20531" y="10491"/>
                      </a:lnTo>
                      <a:lnTo>
                        <a:pt x="20590" y="10697"/>
                      </a:lnTo>
                      <a:lnTo>
                        <a:pt x="20927" y="10517"/>
                      </a:lnTo>
                      <a:lnTo>
                        <a:pt x="20867" y="10311"/>
                      </a:lnTo>
                      <a:close/>
                      <a:moveTo>
                        <a:pt x="21501" y="9926"/>
                      </a:moveTo>
                      <a:lnTo>
                        <a:pt x="21204" y="10106"/>
                      </a:lnTo>
                      <a:lnTo>
                        <a:pt x="21263" y="10337"/>
                      </a:lnTo>
                      <a:lnTo>
                        <a:pt x="21600" y="10157"/>
                      </a:lnTo>
                      <a:lnTo>
                        <a:pt x="21501" y="9926"/>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79" name="Freeform 8"/>
                <p:cNvSpPr/>
                <p:nvPr/>
              </p:nvSpPr>
              <p:spPr>
                <a:xfrm>
                  <a:off x="-1" y="1165714"/>
                  <a:ext cx="4045961" cy="890613"/>
                </a:xfrm>
                <a:custGeom>
                  <a:avLst/>
                  <a:gdLst/>
                  <a:ahLst/>
                  <a:cxnLst>
                    <a:cxn ang="0">
                      <a:pos x="wd2" y="hd2"/>
                    </a:cxn>
                    <a:cxn ang="5400000">
                      <a:pos x="wd2" y="hd2"/>
                    </a:cxn>
                    <a:cxn ang="10800000">
                      <a:pos x="wd2" y="hd2"/>
                    </a:cxn>
                    <a:cxn ang="16200000">
                      <a:pos x="wd2" y="hd2"/>
                    </a:cxn>
                  </a:cxnLst>
                  <a:rect l="0" t="0" r="r" b="b"/>
                  <a:pathLst>
                    <a:path w="21600" h="21600" extrusionOk="0">
                      <a:moveTo>
                        <a:pt x="21444" y="21364"/>
                      </a:moveTo>
                      <a:lnTo>
                        <a:pt x="21570" y="21600"/>
                      </a:lnTo>
                      <a:lnTo>
                        <a:pt x="21600" y="21297"/>
                      </a:lnTo>
                      <a:lnTo>
                        <a:pt x="21474" y="21061"/>
                      </a:lnTo>
                      <a:lnTo>
                        <a:pt x="21444" y="21364"/>
                      </a:lnTo>
                      <a:close/>
                      <a:moveTo>
                        <a:pt x="21199" y="20926"/>
                      </a:moveTo>
                      <a:lnTo>
                        <a:pt x="21318" y="21128"/>
                      </a:lnTo>
                      <a:lnTo>
                        <a:pt x="21348" y="20892"/>
                      </a:lnTo>
                      <a:lnTo>
                        <a:pt x="21222" y="20656"/>
                      </a:lnTo>
                      <a:lnTo>
                        <a:pt x="21199" y="20926"/>
                      </a:lnTo>
                      <a:close/>
                      <a:moveTo>
                        <a:pt x="20947" y="20488"/>
                      </a:moveTo>
                      <a:lnTo>
                        <a:pt x="21073" y="20724"/>
                      </a:lnTo>
                      <a:lnTo>
                        <a:pt x="21096" y="20421"/>
                      </a:lnTo>
                      <a:lnTo>
                        <a:pt x="20970" y="20218"/>
                      </a:lnTo>
                      <a:lnTo>
                        <a:pt x="20947" y="20488"/>
                      </a:lnTo>
                      <a:close/>
                      <a:moveTo>
                        <a:pt x="20695" y="20084"/>
                      </a:moveTo>
                      <a:lnTo>
                        <a:pt x="20821" y="20286"/>
                      </a:lnTo>
                      <a:lnTo>
                        <a:pt x="20843" y="20016"/>
                      </a:lnTo>
                      <a:lnTo>
                        <a:pt x="20717" y="19780"/>
                      </a:lnTo>
                      <a:lnTo>
                        <a:pt x="20695" y="20084"/>
                      </a:lnTo>
                      <a:close/>
                      <a:moveTo>
                        <a:pt x="20450" y="19612"/>
                      </a:moveTo>
                      <a:lnTo>
                        <a:pt x="20569" y="19848"/>
                      </a:lnTo>
                      <a:lnTo>
                        <a:pt x="20591" y="19544"/>
                      </a:lnTo>
                      <a:lnTo>
                        <a:pt x="20465" y="19342"/>
                      </a:lnTo>
                      <a:lnTo>
                        <a:pt x="20450" y="19612"/>
                      </a:lnTo>
                      <a:close/>
                      <a:moveTo>
                        <a:pt x="20198" y="19207"/>
                      </a:moveTo>
                      <a:lnTo>
                        <a:pt x="20324" y="19443"/>
                      </a:lnTo>
                      <a:lnTo>
                        <a:pt x="20339" y="19140"/>
                      </a:lnTo>
                      <a:lnTo>
                        <a:pt x="20220" y="18904"/>
                      </a:lnTo>
                      <a:lnTo>
                        <a:pt x="20198" y="19207"/>
                      </a:lnTo>
                      <a:close/>
                      <a:moveTo>
                        <a:pt x="19946" y="18736"/>
                      </a:moveTo>
                      <a:lnTo>
                        <a:pt x="20072" y="18972"/>
                      </a:lnTo>
                      <a:lnTo>
                        <a:pt x="20102" y="18702"/>
                      </a:lnTo>
                      <a:lnTo>
                        <a:pt x="19976" y="18466"/>
                      </a:lnTo>
                      <a:lnTo>
                        <a:pt x="19946" y="18736"/>
                      </a:lnTo>
                      <a:close/>
                      <a:moveTo>
                        <a:pt x="19701" y="18331"/>
                      </a:moveTo>
                      <a:lnTo>
                        <a:pt x="19827" y="18567"/>
                      </a:lnTo>
                      <a:lnTo>
                        <a:pt x="19849" y="18264"/>
                      </a:lnTo>
                      <a:lnTo>
                        <a:pt x="19723" y="18062"/>
                      </a:lnTo>
                      <a:lnTo>
                        <a:pt x="19701" y="18331"/>
                      </a:lnTo>
                      <a:close/>
                      <a:moveTo>
                        <a:pt x="19449" y="17927"/>
                      </a:moveTo>
                      <a:lnTo>
                        <a:pt x="19575" y="18095"/>
                      </a:lnTo>
                      <a:lnTo>
                        <a:pt x="19597" y="17826"/>
                      </a:lnTo>
                      <a:lnTo>
                        <a:pt x="19471" y="17624"/>
                      </a:lnTo>
                      <a:lnTo>
                        <a:pt x="19449" y="17927"/>
                      </a:lnTo>
                      <a:close/>
                      <a:moveTo>
                        <a:pt x="19197" y="17455"/>
                      </a:moveTo>
                      <a:lnTo>
                        <a:pt x="19323" y="17691"/>
                      </a:lnTo>
                      <a:lnTo>
                        <a:pt x="19345" y="17388"/>
                      </a:lnTo>
                      <a:lnTo>
                        <a:pt x="19219" y="17186"/>
                      </a:lnTo>
                      <a:lnTo>
                        <a:pt x="19197" y="17455"/>
                      </a:lnTo>
                      <a:close/>
                      <a:moveTo>
                        <a:pt x="18945" y="17051"/>
                      </a:moveTo>
                      <a:lnTo>
                        <a:pt x="19071" y="17253"/>
                      </a:lnTo>
                      <a:lnTo>
                        <a:pt x="19093" y="16950"/>
                      </a:lnTo>
                      <a:lnTo>
                        <a:pt x="18967" y="16748"/>
                      </a:lnTo>
                      <a:lnTo>
                        <a:pt x="18945" y="17051"/>
                      </a:lnTo>
                      <a:close/>
                      <a:moveTo>
                        <a:pt x="18692" y="16579"/>
                      </a:moveTo>
                      <a:lnTo>
                        <a:pt x="18818" y="16815"/>
                      </a:lnTo>
                      <a:lnTo>
                        <a:pt x="18848" y="16545"/>
                      </a:lnTo>
                      <a:lnTo>
                        <a:pt x="18722" y="16310"/>
                      </a:lnTo>
                      <a:lnTo>
                        <a:pt x="18692" y="16579"/>
                      </a:lnTo>
                      <a:close/>
                      <a:moveTo>
                        <a:pt x="18440" y="16175"/>
                      </a:moveTo>
                      <a:lnTo>
                        <a:pt x="18566" y="16377"/>
                      </a:lnTo>
                      <a:lnTo>
                        <a:pt x="18596" y="16074"/>
                      </a:lnTo>
                      <a:lnTo>
                        <a:pt x="18470" y="15905"/>
                      </a:lnTo>
                      <a:lnTo>
                        <a:pt x="18440" y="16175"/>
                      </a:lnTo>
                      <a:close/>
                      <a:moveTo>
                        <a:pt x="18195" y="15737"/>
                      </a:moveTo>
                      <a:lnTo>
                        <a:pt x="18314" y="15939"/>
                      </a:lnTo>
                      <a:lnTo>
                        <a:pt x="18344" y="15669"/>
                      </a:lnTo>
                      <a:lnTo>
                        <a:pt x="18218" y="15433"/>
                      </a:lnTo>
                      <a:lnTo>
                        <a:pt x="18195" y="15737"/>
                      </a:lnTo>
                      <a:close/>
                      <a:moveTo>
                        <a:pt x="17951" y="15299"/>
                      </a:moveTo>
                      <a:lnTo>
                        <a:pt x="18069" y="15501"/>
                      </a:lnTo>
                      <a:lnTo>
                        <a:pt x="18091" y="15198"/>
                      </a:lnTo>
                      <a:lnTo>
                        <a:pt x="17965" y="15029"/>
                      </a:lnTo>
                      <a:lnTo>
                        <a:pt x="17951" y="15299"/>
                      </a:lnTo>
                      <a:close/>
                      <a:moveTo>
                        <a:pt x="17698" y="14861"/>
                      </a:moveTo>
                      <a:lnTo>
                        <a:pt x="17824" y="15096"/>
                      </a:lnTo>
                      <a:lnTo>
                        <a:pt x="17839" y="14793"/>
                      </a:lnTo>
                      <a:lnTo>
                        <a:pt x="17713" y="14557"/>
                      </a:lnTo>
                      <a:lnTo>
                        <a:pt x="17698" y="14861"/>
                      </a:lnTo>
                      <a:close/>
                      <a:moveTo>
                        <a:pt x="17446" y="14422"/>
                      </a:moveTo>
                      <a:lnTo>
                        <a:pt x="17572" y="14625"/>
                      </a:lnTo>
                      <a:lnTo>
                        <a:pt x="17595" y="14389"/>
                      </a:lnTo>
                      <a:lnTo>
                        <a:pt x="17476" y="14153"/>
                      </a:lnTo>
                      <a:lnTo>
                        <a:pt x="17446" y="14422"/>
                      </a:lnTo>
                      <a:close/>
                      <a:moveTo>
                        <a:pt x="17194" y="13984"/>
                      </a:moveTo>
                      <a:lnTo>
                        <a:pt x="17320" y="14220"/>
                      </a:lnTo>
                      <a:lnTo>
                        <a:pt x="17350" y="13917"/>
                      </a:lnTo>
                      <a:lnTo>
                        <a:pt x="17224" y="13715"/>
                      </a:lnTo>
                      <a:lnTo>
                        <a:pt x="17194" y="13984"/>
                      </a:lnTo>
                      <a:close/>
                      <a:moveTo>
                        <a:pt x="16942" y="13580"/>
                      </a:moveTo>
                      <a:lnTo>
                        <a:pt x="17068" y="13782"/>
                      </a:lnTo>
                      <a:lnTo>
                        <a:pt x="17098" y="13513"/>
                      </a:lnTo>
                      <a:lnTo>
                        <a:pt x="16971" y="13277"/>
                      </a:lnTo>
                      <a:lnTo>
                        <a:pt x="16942" y="13580"/>
                      </a:lnTo>
                      <a:close/>
                      <a:moveTo>
                        <a:pt x="16697" y="13108"/>
                      </a:moveTo>
                      <a:lnTo>
                        <a:pt x="16823" y="13344"/>
                      </a:lnTo>
                      <a:lnTo>
                        <a:pt x="16845" y="13075"/>
                      </a:lnTo>
                      <a:lnTo>
                        <a:pt x="16719" y="12839"/>
                      </a:lnTo>
                      <a:lnTo>
                        <a:pt x="16697" y="13108"/>
                      </a:lnTo>
                      <a:close/>
                      <a:moveTo>
                        <a:pt x="16445" y="12704"/>
                      </a:moveTo>
                      <a:lnTo>
                        <a:pt x="16571" y="12940"/>
                      </a:lnTo>
                      <a:lnTo>
                        <a:pt x="16593" y="12637"/>
                      </a:lnTo>
                      <a:lnTo>
                        <a:pt x="16467" y="12401"/>
                      </a:lnTo>
                      <a:lnTo>
                        <a:pt x="16445" y="12704"/>
                      </a:lnTo>
                      <a:close/>
                      <a:moveTo>
                        <a:pt x="16193" y="12232"/>
                      </a:moveTo>
                      <a:lnTo>
                        <a:pt x="16319" y="12468"/>
                      </a:lnTo>
                      <a:lnTo>
                        <a:pt x="16341" y="12198"/>
                      </a:lnTo>
                      <a:lnTo>
                        <a:pt x="16215" y="11963"/>
                      </a:lnTo>
                      <a:lnTo>
                        <a:pt x="16193" y="12232"/>
                      </a:lnTo>
                      <a:close/>
                      <a:moveTo>
                        <a:pt x="15940" y="11828"/>
                      </a:moveTo>
                      <a:lnTo>
                        <a:pt x="16066" y="12064"/>
                      </a:lnTo>
                      <a:lnTo>
                        <a:pt x="16089" y="11760"/>
                      </a:lnTo>
                      <a:lnTo>
                        <a:pt x="15963" y="11558"/>
                      </a:lnTo>
                      <a:lnTo>
                        <a:pt x="15940" y="11828"/>
                      </a:lnTo>
                      <a:close/>
                      <a:moveTo>
                        <a:pt x="15688" y="11423"/>
                      </a:moveTo>
                      <a:lnTo>
                        <a:pt x="15814" y="11592"/>
                      </a:lnTo>
                      <a:lnTo>
                        <a:pt x="15844" y="11322"/>
                      </a:lnTo>
                      <a:lnTo>
                        <a:pt x="15718" y="11120"/>
                      </a:lnTo>
                      <a:lnTo>
                        <a:pt x="15688" y="11423"/>
                      </a:lnTo>
                      <a:close/>
                      <a:moveTo>
                        <a:pt x="15443" y="10952"/>
                      </a:moveTo>
                      <a:lnTo>
                        <a:pt x="15562" y="11188"/>
                      </a:lnTo>
                      <a:lnTo>
                        <a:pt x="15592" y="10918"/>
                      </a:lnTo>
                      <a:lnTo>
                        <a:pt x="15466" y="10682"/>
                      </a:lnTo>
                      <a:lnTo>
                        <a:pt x="15443" y="10952"/>
                      </a:lnTo>
                      <a:close/>
                      <a:moveTo>
                        <a:pt x="15199" y="10547"/>
                      </a:moveTo>
                      <a:lnTo>
                        <a:pt x="15325" y="10749"/>
                      </a:lnTo>
                      <a:lnTo>
                        <a:pt x="15340" y="10446"/>
                      </a:lnTo>
                      <a:lnTo>
                        <a:pt x="15213" y="10244"/>
                      </a:lnTo>
                      <a:lnTo>
                        <a:pt x="15199" y="10547"/>
                      </a:lnTo>
                      <a:close/>
                      <a:moveTo>
                        <a:pt x="14946" y="10109"/>
                      </a:moveTo>
                      <a:lnTo>
                        <a:pt x="15073" y="10311"/>
                      </a:lnTo>
                      <a:lnTo>
                        <a:pt x="15095" y="10042"/>
                      </a:lnTo>
                      <a:lnTo>
                        <a:pt x="14969" y="9806"/>
                      </a:lnTo>
                      <a:lnTo>
                        <a:pt x="14946" y="10109"/>
                      </a:lnTo>
                      <a:close/>
                      <a:moveTo>
                        <a:pt x="14694" y="9671"/>
                      </a:moveTo>
                      <a:lnTo>
                        <a:pt x="14820" y="9873"/>
                      </a:lnTo>
                      <a:lnTo>
                        <a:pt x="14843" y="9570"/>
                      </a:lnTo>
                      <a:lnTo>
                        <a:pt x="14716" y="9402"/>
                      </a:lnTo>
                      <a:lnTo>
                        <a:pt x="14694" y="9671"/>
                      </a:lnTo>
                      <a:close/>
                      <a:moveTo>
                        <a:pt x="14442" y="9233"/>
                      </a:moveTo>
                      <a:lnTo>
                        <a:pt x="14568" y="9435"/>
                      </a:lnTo>
                      <a:lnTo>
                        <a:pt x="14590" y="9166"/>
                      </a:lnTo>
                      <a:lnTo>
                        <a:pt x="14472" y="8930"/>
                      </a:lnTo>
                      <a:lnTo>
                        <a:pt x="14442" y="9233"/>
                      </a:lnTo>
                      <a:close/>
                      <a:moveTo>
                        <a:pt x="14190" y="8795"/>
                      </a:moveTo>
                      <a:lnTo>
                        <a:pt x="14316" y="8997"/>
                      </a:lnTo>
                      <a:lnTo>
                        <a:pt x="14346" y="8761"/>
                      </a:lnTo>
                      <a:lnTo>
                        <a:pt x="14220" y="8525"/>
                      </a:lnTo>
                      <a:lnTo>
                        <a:pt x="14190" y="8795"/>
                      </a:lnTo>
                      <a:close/>
                      <a:moveTo>
                        <a:pt x="13938" y="8357"/>
                      </a:moveTo>
                      <a:lnTo>
                        <a:pt x="14064" y="8593"/>
                      </a:lnTo>
                      <a:lnTo>
                        <a:pt x="14093" y="8290"/>
                      </a:lnTo>
                      <a:lnTo>
                        <a:pt x="13967" y="8054"/>
                      </a:lnTo>
                      <a:lnTo>
                        <a:pt x="13938" y="8357"/>
                      </a:lnTo>
                      <a:close/>
                      <a:moveTo>
                        <a:pt x="13693" y="7953"/>
                      </a:moveTo>
                      <a:lnTo>
                        <a:pt x="13819" y="8155"/>
                      </a:lnTo>
                      <a:lnTo>
                        <a:pt x="13841" y="7885"/>
                      </a:lnTo>
                      <a:lnTo>
                        <a:pt x="13715" y="7649"/>
                      </a:lnTo>
                      <a:lnTo>
                        <a:pt x="13693" y="7953"/>
                      </a:lnTo>
                      <a:close/>
                      <a:moveTo>
                        <a:pt x="13441" y="7481"/>
                      </a:moveTo>
                      <a:lnTo>
                        <a:pt x="13567" y="7717"/>
                      </a:lnTo>
                      <a:lnTo>
                        <a:pt x="13589" y="7413"/>
                      </a:lnTo>
                      <a:lnTo>
                        <a:pt x="13463" y="7211"/>
                      </a:lnTo>
                      <a:lnTo>
                        <a:pt x="13441" y="7481"/>
                      </a:lnTo>
                      <a:close/>
                      <a:moveTo>
                        <a:pt x="13188" y="7076"/>
                      </a:moveTo>
                      <a:lnTo>
                        <a:pt x="13315" y="7279"/>
                      </a:lnTo>
                      <a:lnTo>
                        <a:pt x="13337" y="7009"/>
                      </a:lnTo>
                      <a:lnTo>
                        <a:pt x="13211" y="6773"/>
                      </a:lnTo>
                      <a:lnTo>
                        <a:pt x="13188" y="7076"/>
                      </a:lnTo>
                      <a:close/>
                      <a:moveTo>
                        <a:pt x="12944" y="6605"/>
                      </a:moveTo>
                      <a:lnTo>
                        <a:pt x="13062" y="6841"/>
                      </a:lnTo>
                      <a:lnTo>
                        <a:pt x="13085" y="6571"/>
                      </a:lnTo>
                      <a:lnTo>
                        <a:pt x="12959" y="6335"/>
                      </a:lnTo>
                      <a:lnTo>
                        <a:pt x="12944" y="6605"/>
                      </a:lnTo>
                      <a:close/>
                      <a:moveTo>
                        <a:pt x="12691" y="6200"/>
                      </a:moveTo>
                      <a:lnTo>
                        <a:pt x="12818" y="6436"/>
                      </a:lnTo>
                      <a:lnTo>
                        <a:pt x="12840" y="6133"/>
                      </a:lnTo>
                      <a:lnTo>
                        <a:pt x="12714" y="5897"/>
                      </a:lnTo>
                      <a:lnTo>
                        <a:pt x="12691" y="6200"/>
                      </a:lnTo>
                      <a:close/>
                      <a:moveTo>
                        <a:pt x="12439" y="5796"/>
                      </a:moveTo>
                      <a:lnTo>
                        <a:pt x="12565" y="5964"/>
                      </a:lnTo>
                      <a:lnTo>
                        <a:pt x="12588" y="5695"/>
                      </a:lnTo>
                      <a:lnTo>
                        <a:pt x="12469" y="5493"/>
                      </a:lnTo>
                      <a:lnTo>
                        <a:pt x="12439" y="5796"/>
                      </a:lnTo>
                      <a:close/>
                      <a:moveTo>
                        <a:pt x="12195" y="5324"/>
                      </a:moveTo>
                      <a:lnTo>
                        <a:pt x="12321" y="5560"/>
                      </a:lnTo>
                      <a:lnTo>
                        <a:pt x="12343" y="5257"/>
                      </a:lnTo>
                      <a:lnTo>
                        <a:pt x="12217" y="5055"/>
                      </a:lnTo>
                      <a:lnTo>
                        <a:pt x="12195" y="5324"/>
                      </a:lnTo>
                      <a:close/>
                      <a:moveTo>
                        <a:pt x="11942" y="4920"/>
                      </a:moveTo>
                      <a:lnTo>
                        <a:pt x="12068" y="5088"/>
                      </a:lnTo>
                      <a:lnTo>
                        <a:pt x="12091" y="4819"/>
                      </a:lnTo>
                      <a:lnTo>
                        <a:pt x="11965" y="4617"/>
                      </a:lnTo>
                      <a:lnTo>
                        <a:pt x="11942" y="4920"/>
                      </a:lnTo>
                      <a:close/>
                      <a:moveTo>
                        <a:pt x="11690" y="4448"/>
                      </a:moveTo>
                      <a:lnTo>
                        <a:pt x="11816" y="4684"/>
                      </a:lnTo>
                      <a:lnTo>
                        <a:pt x="11838" y="4414"/>
                      </a:lnTo>
                      <a:lnTo>
                        <a:pt x="11712" y="4178"/>
                      </a:lnTo>
                      <a:lnTo>
                        <a:pt x="11690" y="4448"/>
                      </a:lnTo>
                      <a:close/>
                      <a:moveTo>
                        <a:pt x="11438" y="4044"/>
                      </a:moveTo>
                      <a:lnTo>
                        <a:pt x="11564" y="4246"/>
                      </a:lnTo>
                      <a:lnTo>
                        <a:pt x="11586" y="3943"/>
                      </a:lnTo>
                      <a:lnTo>
                        <a:pt x="11460" y="3740"/>
                      </a:lnTo>
                      <a:lnTo>
                        <a:pt x="11438" y="4044"/>
                      </a:lnTo>
                      <a:close/>
                      <a:moveTo>
                        <a:pt x="11186" y="3606"/>
                      </a:moveTo>
                      <a:lnTo>
                        <a:pt x="11312" y="3808"/>
                      </a:lnTo>
                      <a:lnTo>
                        <a:pt x="11341" y="3538"/>
                      </a:lnTo>
                      <a:lnTo>
                        <a:pt x="11215" y="3302"/>
                      </a:lnTo>
                      <a:lnTo>
                        <a:pt x="11186" y="3606"/>
                      </a:lnTo>
                      <a:close/>
                      <a:moveTo>
                        <a:pt x="10934" y="3168"/>
                      </a:moveTo>
                      <a:lnTo>
                        <a:pt x="11060" y="3370"/>
                      </a:lnTo>
                      <a:lnTo>
                        <a:pt x="11089" y="3066"/>
                      </a:lnTo>
                      <a:lnTo>
                        <a:pt x="10963" y="2898"/>
                      </a:lnTo>
                      <a:lnTo>
                        <a:pt x="10934" y="3168"/>
                      </a:lnTo>
                      <a:close/>
                      <a:moveTo>
                        <a:pt x="10696" y="2898"/>
                      </a:moveTo>
                      <a:lnTo>
                        <a:pt x="10800" y="2932"/>
                      </a:lnTo>
                      <a:lnTo>
                        <a:pt x="10807" y="2932"/>
                      </a:lnTo>
                      <a:lnTo>
                        <a:pt x="10837" y="2662"/>
                      </a:lnTo>
                      <a:lnTo>
                        <a:pt x="10822" y="2628"/>
                      </a:lnTo>
                      <a:lnTo>
                        <a:pt x="10696" y="2595"/>
                      </a:lnTo>
                      <a:lnTo>
                        <a:pt x="10696" y="2898"/>
                      </a:lnTo>
                      <a:close/>
                      <a:moveTo>
                        <a:pt x="10429" y="2864"/>
                      </a:moveTo>
                      <a:lnTo>
                        <a:pt x="10563" y="2864"/>
                      </a:lnTo>
                      <a:lnTo>
                        <a:pt x="10563" y="2561"/>
                      </a:lnTo>
                      <a:lnTo>
                        <a:pt x="10429" y="2561"/>
                      </a:lnTo>
                      <a:lnTo>
                        <a:pt x="10429" y="2864"/>
                      </a:lnTo>
                      <a:close/>
                      <a:moveTo>
                        <a:pt x="10162" y="2763"/>
                      </a:moveTo>
                      <a:lnTo>
                        <a:pt x="10296" y="2831"/>
                      </a:lnTo>
                      <a:lnTo>
                        <a:pt x="10296" y="2494"/>
                      </a:lnTo>
                      <a:lnTo>
                        <a:pt x="10162" y="2460"/>
                      </a:lnTo>
                      <a:lnTo>
                        <a:pt x="10162" y="2763"/>
                      </a:lnTo>
                      <a:close/>
                      <a:moveTo>
                        <a:pt x="9888" y="2696"/>
                      </a:moveTo>
                      <a:lnTo>
                        <a:pt x="10021" y="2729"/>
                      </a:lnTo>
                      <a:lnTo>
                        <a:pt x="10021" y="2426"/>
                      </a:lnTo>
                      <a:lnTo>
                        <a:pt x="9888" y="2393"/>
                      </a:lnTo>
                      <a:lnTo>
                        <a:pt x="9888" y="2696"/>
                      </a:lnTo>
                      <a:close/>
                      <a:moveTo>
                        <a:pt x="9621" y="2628"/>
                      </a:moveTo>
                      <a:lnTo>
                        <a:pt x="9754" y="2662"/>
                      </a:lnTo>
                      <a:lnTo>
                        <a:pt x="9754" y="2359"/>
                      </a:lnTo>
                      <a:lnTo>
                        <a:pt x="9621" y="2325"/>
                      </a:lnTo>
                      <a:lnTo>
                        <a:pt x="9621" y="2628"/>
                      </a:lnTo>
                      <a:close/>
                      <a:moveTo>
                        <a:pt x="9354" y="2595"/>
                      </a:moveTo>
                      <a:lnTo>
                        <a:pt x="9487" y="2628"/>
                      </a:lnTo>
                      <a:lnTo>
                        <a:pt x="9487" y="2325"/>
                      </a:lnTo>
                      <a:lnTo>
                        <a:pt x="9354" y="2291"/>
                      </a:lnTo>
                      <a:lnTo>
                        <a:pt x="9354" y="2595"/>
                      </a:lnTo>
                      <a:close/>
                      <a:moveTo>
                        <a:pt x="9087" y="2494"/>
                      </a:moveTo>
                      <a:lnTo>
                        <a:pt x="9220" y="2561"/>
                      </a:lnTo>
                      <a:lnTo>
                        <a:pt x="9220" y="2258"/>
                      </a:lnTo>
                      <a:lnTo>
                        <a:pt x="9087" y="2190"/>
                      </a:lnTo>
                      <a:lnTo>
                        <a:pt x="9087" y="2494"/>
                      </a:lnTo>
                      <a:close/>
                      <a:moveTo>
                        <a:pt x="8820" y="2426"/>
                      </a:moveTo>
                      <a:lnTo>
                        <a:pt x="8953" y="2460"/>
                      </a:lnTo>
                      <a:lnTo>
                        <a:pt x="8953" y="2157"/>
                      </a:lnTo>
                      <a:lnTo>
                        <a:pt x="8820" y="2123"/>
                      </a:lnTo>
                      <a:lnTo>
                        <a:pt x="8820" y="2426"/>
                      </a:lnTo>
                      <a:close/>
                      <a:moveTo>
                        <a:pt x="8552" y="2393"/>
                      </a:moveTo>
                      <a:lnTo>
                        <a:pt x="8686" y="2393"/>
                      </a:lnTo>
                      <a:lnTo>
                        <a:pt x="8686" y="2123"/>
                      </a:lnTo>
                      <a:lnTo>
                        <a:pt x="8552" y="2089"/>
                      </a:lnTo>
                      <a:lnTo>
                        <a:pt x="8552" y="2393"/>
                      </a:lnTo>
                      <a:close/>
                      <a:moveTo>
                        <a:pt x="8285" y="2325"/>
                      </a:moveTo>
                      <a:lnTo>
                        <a:pt x="8419" y="2359"/>
                      </a:lnTo>
                      <a:lnTo>
                        <a:pt x="8426" y="2056"/>
                      </a:lnTo>
                      <a:lnTo>
                        <a:pt x="8293" y="2022"/>
                      </a:lnTo>
                      <a:lnTo>
                        <a:pt x="8285" y="2325"/>
                      </a:lnTo>
                      <a:close/>
                      <a:moveTo>
                        <a:pt x="8018" y="2258"/>
                      </a:moveTo>
                      <a:lnTo>
                        <a:pt x="8152" y="2291"/>
                      </a:lnTo>
                      <a:lnTo>
                        <a:pt x="8159" y="1988"/>
                      </a:lnTo>
                      <a:lnTo>
                        <a:pt x="8026" y="1954"/>
                      </a:lnTo>
                      <a:lnTo>
                        <a:pt x="8018" y="2258"/>
                      </a:lnTo>
                      <a:close/>
                      <a:moveTo>
                        <a:pt x="7751" y="2190"/>
                      </a:moveTo>
                      <a:lnTo>
                        <a:pt x="7885" y="2190"/>
                      </a:lnTo>
                      <a:lnTo>
                        <a:pt x="7892" y="1887"/>
                      </a:lnTo>
                      <a:lnTo>
                        <a:pt x="7759" y="1887"/>
                      </a:lnTo>
                      <a:lnTo>
                        <a:pt x="7751" y="2190"/>
                      </a:lnTo>
                      <a:close/>
                      <a:moveTo>
                        <a:pt x="7477" y="2123"/>
                      </a:moveTo>
                      <a:lnTo>
                        <a:pt x="7618" y="2157"/>
                      </a:lnTo>
                      <a:lnTo>
                        <a:pt x="7625" y="1853"/>
                      </a:lnTo>
                      <a:lnTo>
                        <a:pt x="7492" y="1820"/>
                      </a:lnTo>
                      <a:lnTo>
                        <a:pt x="7477" y="2123"/>
                      </a:lnTo>
                      <a:close/>
                      <a:moveTo>
                        <a:pt x="7210" y="2056"/>
                      </a:moveTo>
                      <a:lnTo>
                        <a:pt x="7343" y="2089"/>
                      </a:lnTo>
                      <a:lnTo>
                        <a:pt x="7358" y="1786"/>
                      </a:lnTo>
                      <a:lnTo>
                        <a:pt x="7225" y="1752"/>
                      </a:lnTo>
                      <a:lnTo>
                        <a:pt x="7210" y="2056"/>
                      </a:lnTo>
                      <a:close/>
                      <a:moveTo>
                        <a:pt x="6943" y="1988"/>
                      </a:moveTo>
                      <a:lnTo>
                        <a:pt x="7076" y="2022"/>
                      </a:lnTo>
                      <a:lnTo>
                        <a:pt x="7084" y="1719"/>
                      </a:lnTo>
                      <a:lnTo>
                        <a:pt x="6950" y="1685"/>
                      </a:lnTo>
                      <a:lnTo>
                        <a:pt x="6943" y="1988"/>
                      </a:lnTo>
                      <a:close/>
                      <a:moveTo>
                        <a:pt x="6676" y="1954"/>
                      </a:moveTo>
                      <a:lnTo>
                        <a:pt x="6809" y="1988"/>
                      </a:lnTo>
                      <a:lnTo>
                        <a:pt x="6817" y="1685"/>
                      </a:lnTo>
                      <a:lnTo>
                        <a:pt x="6683" y="1651"/>
                      </a:lnTo>
                      <a:lnTo>
                        <a:pt x="6676" y="1954"/>
                      </a:lnTo>
                      <a:close/>
                      <a:moveTo>
                        <a:pt x="6409" y="1853"/>
                      </a:moveTo>
                      <a:lnTo>
                        <a:pt x="6542" y="1887"/>
                      </a:lnTo>
                      <a:lnTo>
                        <a:pt x="6550" y="1584"/>
                      </a:lnTo>
                      <a:lnTo>
                        <a:pt x="6416" y="1550"/>
                      </a:lnTo>
                      <a:lnTo>
                        <a:pt x="6409" y="1853"/>
                      </a:lnTo>
                      <a:close/>
                      <a:moveTo>
                        <a:pt x="6142" y="1786"/>
                      </a:moveTo>
                      <a:lnTo>
                        <a:pt x="6275" y="1820"/>
                      </a:lnTo>
                      <a:lnTo>
                        <a:pt x="6283" y="1516"/>
                      </a:lnTo>
                      <a:lnTo>
                        <a:pt x="6149" y="1483"/>
                      </a:lnTo>
                      <a:lnTo>
                        <a:pt x="6142" y="1786"/>
                      </a:lnTo>
                      <a:close/>
                      <a:moveTo>
                        <a:pt x="5882" y="1752"/>
                      </a:moveTo>
                      <a:lnTo>
                        <a:pt x="6008" y="1752"/>
                      </a:lnTo>
                      <a:lnTo>
                        <a:pt x="6016" y="1483"/>
                      </a:lnTo>
                      <a:lnTo>
                        <a:pt x="5882" y="1449"/>
                      </a:lnTo>
                      <a:lnTo>
                        <a:pt x="5882" y="1752"/>
                      </a:lnTo>
                      <a:close/>
                      <a:moveTo>
                        <a:pt x="5615" y="1685"/>
                      </a:moveTo>
                      <a:lnTo>
                        <a:pt x="5749" y="1719"/>
                      </a:lnTo>
                      <a:lnTo>
                        <a:pt x="5749" y="1415"/>
                      </a:lnTo>
                      <a:lnTo>
                        <a:pt x="5615" y="1382"/>
                      </a:lnTo>
                      <a:lnTo>
                        <a:pt x="5615" y="1685"/>
                      </a:lnTo>
                      <a:close/>
                      <a:moveTo>
                        <a:pt x="5348" y="1584"/>
                      </a:moveTo>
                      <a:lnTo>
                        <a:pt x="5482" y="1651"/>
                      </a:lnTo>
                      <a:lnTo>
                        <a:pt x="5482" y="1314"/>
                      </a:lnTo>
                      <a:lnTo>
                        <a:pt x="5348" y="1280"/>
                      </a:lnTo>
                      <a:lnTo>
                        <a:pt x="5348" y="1584"/>
                      </a:lnTo>
                      <a:close/>
                      <a:moveTo>
                        <a:pt x="5081" y="1550"/>
                      </a:moveTo>
                      <a:lnTo>
                        <a:pt x="5215" y="1550"/>
                      </a:lnTo>
                      <a:lnTo>
                        <a:pt x="5215" y="1247"/>
                      </a:lnTo>
                      <a:lnTo>
                        <a:pt x="5081" y="1247"/>
                      </a:lnTo>
                      <a:lnTo>
                        <a:pt x="5081" y="1550"/>
                      </a:lnTo>
                      <a:close/>
                      <a:moveTo>
                        <a:pt x="4814" y="1483"/>
                      </a:moveTo>
                      <a:lnTo>
                        <a:pt x="4948" y="1516"/>
                      </a:lnTo>
                      <a:lnTo>
                        <a:pt x="4948" y="1213"/>
                      </a:lnTo>
                      <a:lnTo>
                        <a:pt x="4814" y="1179"/>
                      </a:lnTo>
                      <a:lnTo>
                        <a:pt x="4814" y="1483"/>
                      </a:lnTo>
                      <a:close/>
                      <a:moveTo>
                        <a:pt x="4547" y="1415"/>
                      </a:moveTo>
                      <a:lnTo>
                        <a:pt x="4680" y="1449"/>
                      </a:lnTo>
                      <a:lnTo>
                        <a:pt x="4680" y="1146"/>
                      </a:lnTo>
                      <a:lnTo>
                        <a:pt x="4547" y="1112"/>
                      </a:lnTo>
                      <a:lnTo>
                        <a:pt x="4547" y="1415"/>
                      </a:lnTo>
                      <a:close/>
                      <a:moveTo>
                        <a:pt x="4273" y="1314"/>
                      </a:moveTo>
                      <a:lnTo>
                        <a:pt x="4406" y="1382"/>
                      </a:lnTo>
                      <a:lnTo>
                        <a:pt x="4406" y="1078"/>
                      </a:lnTo>
                      <a:lnTo>
                        <a:pt x="4273" y="1011"/>
                      </a:lnTo>
                      <a:lnTo>
                        <a:pt x="4273" y="1314"/>
                      </a:lnTo>
                      <a:close/>
                      <a:moveTo>
                        <a:pt x="4005" y="1280"/>
                      </a:moveTo>
                      <a:lnTo>
                        <a:pt x="4139" y="1314"/>
                      </a:lnTo>
                      <a:lnTo>
                        <a:pt x="4139" y="1011"/>
                      </a:lnTo>
                      <a:lnTo>
                        <a:pt x="4005" y="977"/>
                      </a:lnTo>
                      <a:lnTo>
                        <a:pt x="4005" y="1280"/>
                      </a:lnTo>
                      <a:close/>
                      <a:moveTo>
                        <a:pt x="3738" y="1213"/>
                      </a:moveTo>
                      <a:lnTo>
                        <a:pt x="3872" y="1247"/>
                      </a:lnTo>
                      <a:lnTo>
                        <a:pt x="3872" y="944"/>
                      </a:lnTo>
                      <a:lnTo>
                        <a:pt x="3738" y="910"/>
                      </a:lnTo>
                      <a:lnTo>
                        <a:pt x="3738" y="1213"/>
                      </a:lnTo>
                      <a:close/>
                      <a:moveTo>
                        <a:pt x="3471" y="1146"/>
                      </a:moveTo>
                      <a:lnTo>
                        <a:pt x="3605" y="1179"/>
                      </a:lnTo>
                      <a:lnTo>
                        <a:pt x="3605" y="876"/>
                      </a:lnTo>
                      <a:lnTo>
                        <a:pt x="3471" y="842"/>
                      </a:lnTo>
                      <a:lnTo>
                        <a:pt x="3471" y="1146"/>
                      </a:lnTo>
                      <a:close/>
                      <a:moveTo>
                        <a:pt x="3204" y="1112"/>
                      </a:moveTo>
                      <a:lnTo>
                        <a:pt x="3338" y="1112"/>
                      </a:lnTo>
                      <a:lnTo>
                        <a:pt x="3338" y="809"/>
                      </a:lnTo>
                      <a:lnTo>
                        <a:pt x="3204" y="809"/>
                      </a:lnTo>
                      <a:lnTo>
                        <a:pt x="3204" y="1112"/>
                      </a:lnTo>
                      <a:close/>
                      <a:moveTo>
                        <a:pt x="2937" y="1011"/>
                      </a:moveTo>
                      <a:lnTo>
                        <a:pt x="3071" y="1078"/>
                      </a:lnTo>
                      <a:lnTo>
                        <a:pt x="3071" y="775"/>
                      </a:lnTo>
                      <a:lnTo>
                        <a:pt x="2937" y="708"/>
                      </a:lnTo>
                      <a:lnTo>
                        <a:pt x="2937" y="1011"/>
                      </a:lnTo>
                      <a:close/>
                      <a:moveTo>
                        <a:pt x="2670" y="944"/>
                      </a:moveTo>
                      <a:lnTo>
                        <a:pt x="2804" y="977"/>
                      </a:lnTo>
                      <a:lnTo>
                        <a:pt x="2804" y="674"/>
                      </a:lnTo>
                      <a:lnTo>
                        <a:pt x="2670" y="640"/>
                      </a:lnTo>
                      <a:lnTo>
                        <a:pt x="2670" y="944"/>
                      </a:lnTo>
                      <a:close/>
                      <a:moveTo>
                        <a:pt x="2403" y="910"/>
                      </a:moveTo>
                      <a:lnTo>
                        <a:pt x="2537" y="910"/>
                      </a:lnTo>
                      <a:lnTo>
                        <a:pt x="2544" y="607"/>
                      </a:lnTo>
                      <a:lnTo>
                        <a:pt x="2411" y="607"/>
                      </a:lnTo>
                      <a:lnTo>
                        <a:pt x="2403" y="910"/>
                      </a:lnTo>
                      <a:close/>
                      <a:moveTo>
                        <a:pt x="2136" y="842"/>
                      </a:moveTo>
                      <a:lnTo>
                        <a:pt x="2270" y="876"/>
                      </a:lnTo>
                      <a:lnTo>
                        <a:pt x="2277" y="573"/>
                      </a:lnTo>
                      <a:lnTo>
                        <a:pt x="2144" y="539"/>
                      </a:lnTo>
                      <a:lnTo>
                        <a:pt x="2136" y="842"/>
                      </a:lnTo>
                      <a:close/>
                      <a:moveTo>
                        <a:pt x="1862" y="775"/>
                      </a:moveTo>
                      <a:lnTo>
                        <a:pt x="2003" y="809"/>
                      </a:lnTo>
                      <a:lnTo>
                        <a:pt x="2010" y="505"/>
                      </a:lnTo>
                      <a:lnTo>
                        <a:pt x="1877" y="472"/>
                      </a:lnTo>
                      <a:lnTo>
                        <a:pt x="1862" y="775"/>
                      </a:lnTo>
                      <a:close/>
                      <a:moveTo>
                        <a:pt x="1595" y="674"/>
                      </a:moveTo>
                      <a:lnTo>
                        <a:pt x="1728" y="708"/>
                      </a:lnTo>
                      <a:lnTo>
                        <a:pt x="1743" y="404"/>
                      </a:lnTo>
                      <a:lnTo>
                        <a:pt x="1610" y="371"/>
                      </a:lnTo>
                      <a:lnTo>
                        <a:pt x="1595" y="674"/>
                      </a:lnTo>
                      <a:close/>
                      <a:moveTo>
                        <a:pt x="1328" y="640"/>
                      </a:moveTo>
                      <a:lnTo>
                        <a:pt x="1461" y="674"/>
                      </a:lnTo>
                      <a:lnTo>
                        <a:pt x="1469" y="371"/>
                      </a:lnTo>
                      <a:lnTo>
                        <a:pt x="1335" y="337"/>
                      </a:lnTo>
                      <a:lnTo>
                        <a:pt x="1328" y="640"/>
                      </a:lnTo>
                      <a:close/>
                      <a:moveTo>
                        <a:pt x="1061" y="573"/>
                      </a:moveTo>
                      <a:lnTo>
                        <a:pt x="1194" y="607"/>
                      </a:lnTo>
                      <a:lnTo>
                        <a:pt x="1202" y="303"/>
                      </a:lnTo>
                      <a:lnTo>
                        <a:pt x="1068" y="270"/>
                      </a:lnTo>
                      <a:lnTo>
                        <a:pt x="1061" y="573"/>
                      </a:lnTo>
                      <a:close/>
                      <a:moveTo>
                        <a:pt x="794" y="505"/>
                      </a:moveTo>
                      <a:lnTo>
                        <a:pt x="927" y="539"/>
                      </a:lnTo>
                      <a:lnTo>
                        <a:pt x="935" y="236"/>
                      </a:lnTo>
                      <a:lnTo>
                        <a:pt x="801" y="202"/>
                      </a:lnTo>
                      <a:lnTo>
                        <a:pt x="794" y="505"/>
                      </a:lnTo>
                      <a:close/>
                      <a:moveTo>
                        <a:pt x="527" y="472"/>
                      </a:moveTo>
                      <a:lnTo>
                        <a:pt x="660" y="472"/>
                      </a:lnTo>
                      <a:lnTo>
                        <a:pt x="668" y="168"/>
                      </a:lnTo>
                      <a:lnTo>
                        <a:pt x="534" y="168"/>
                      </a:lnTo>
                      <a:lnTo>
                        <a:pt x="527" y="472"/>
                      </a:lnTo>
                      <a:close/>
                      <a:moveTo>
                        <a:pt x="260" y="371"/>
                      </a:moveTo>
                      <a:lnTo>
                        <a:pt x="393" y="404"/>
                      </a:lnTo>
                      <a:lnTo>
                        <a:pt x="401" y="101"/>
                      </a:lnTo>
                      <a:lnTo>
                        <a:pt x="267" y="67"/>
                      </a:lnTo>
                      <a:lnTo>
                        <a:pt x="260" y="371"/>
                      </a:lnTo>
                      <a:close/>
                      <a:moveTo>
                        <a:pt x="0" y="303"/>
                      </a:moveTo>
                      <a:lnTo>
                        <a:pt x="126" y="337"/>
                      </a:lnTo>
                      <a:lnTo>
                        <a:pt x="134" y="34"/>
                      </a:lnTo>
                      <a:lnTo>
                        <a:pt x="0" y="0"/>
                      </a:lnTo>
                      <a:lnTo>
                        <a:pt x="0" y="303"/>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0" name="Freeform 9"/>
                <p:cNvSpPr/>
                <p:nvPr/>
              </p:nvSpPr>
              <p:spPr>
                <a:xfrm>
                  <a:off x="2024369" y="1187944"/>
                  <a:ext cx="2063275" cy="98650"/>
                </a:xfrm>
                <a:custGeom>
                  <a:avLst/>
                  <a:gdLst/>
                  <a:ahLst/>
                  <a:cxnLst>
                    <a:cxn ang="0">
                      <a:pos x="wd2" y="hd2"/>
                    </a:cxn>
                    <a:cxn ang="5400000">
                      <a:pos x="wd2" y="hd2"/>
                    </a:cxn>
                    <a:cxn ang="10800000">
                      <a:pos x="wd2" y="hd2"/>
                    </a:cxn>
                    <a:cxn ang="16200000">
                      <a:pos x="wd2" y="hd2"/>
                    </a:cxn>
                  </a:cxnLst>
                  <a:rect l="0" t="0" r="r" b="b"/>
                  <a:pathLst>
                    <a:path w="21600" h="21600" extrusionOk="0">
                      <a:moveTo>
                        <a:pt x="87" y="18862"/>
                      </a:moveTo>
                      <a:lnTo>
                        <a:pt x="0" y="18862"/>
                      </a:lnTo>
                      <a:lnTo>
                        <a:pt x="0" y="21600"/>
                      </a:lnTo>
                      <a:lnTo>
                        <a:pt x="87" y="21600"/>
                      </a:lnTo>
                      <a:lnTo>
                        <a:pt x="87" y="18862"/>
                      </a:lnTo>
                      <a:close/>
                      <a:moveTo>
                        <a:pt x="611" y="18254"/>
                      </a:moveTo>
                      <a:lnTo>
                        <a:pt x="349" y="18558"/>
                      </a:lnTo>
                      <a:lnTo>
                        <a:pt x="349" y="21296"/>
                      </a:lnTo>
                      <a:lnTo>
                        <a:pt x="611" y="20992"/>
                      </a:lnTo>
                      <a:lnTo>
                        <a:pt x="611" y="18254"/>
                      </a:lnTo>
                      <a:close/>
                      <a:moveTo>
                        <a:pt x="1135" y="17645"/>
                      </a:moveTo>
                      <a:lnTo>
                        <a:pt x="873" y="18254"/>
                      </a:lnTo>
                      <a:lnTo>
                        <a:pt x="873" y="20992"/>
                      </a:lnTo>
                      <a:lnTo>
                        <a:pt x="1135" y="20687"/>
                      </a:lnTo>
                      <a:lnTo>
                        <a:pt x="1135" y="17645"/>
                      </a:lnTo>
                      <a:close/>
                      <a:moveTo>
                        <a:pt x="1644" y="17341"/>
                      </a:moveTo>
                      <a:lnTo>
                        <a:pt x="1396" y="17341"/>
                      </a:lnTo>
                      <a:lnTo>
                        <a:pt x="1396" y="20079"/>
                      </a:lnTo>
                      <a:lnTo>
                        <a:pt x="1658" y="20079"/>
                      </a:lnTo>
                      <a:lnTo>
                        <a:pt x="1644" y="17341"/>
                      </a:lnTo>
                      <a:close/>
                      <a:moveTo>
                        <a:pt x="2167" y="17037"/>
                      </a:moveTo>
                      <a:lnTo>
                        <a:pt x="1905" y="17037"/>
                      </a:lnTo>
                      <a:lnTo>
                        <a:pt x="1920" y="19775"/>
                      </a:lnTo>
                      <a:lnTo>
                        <a:pt x="2196" y="19470"/>
                      </a:lnTo>
                      <a:lnTo>
                        <a:pt x="2167" y="17037"/>
                      </a:lnTo>
                      <a:close/>
                      <a:moveTo>
                        <a:pt x="2705" y="16428"/>
                      </a:moveTo>
                      <a:lnTo>
                        <a:pt x="2429" y="16732"/>
                      </a:lnTo>
                      <a:lnTo>
                        <a:pt x="2458" y="19470"/>
                      </a:lnTo>
                      <a:lnTo>
                        <a:pt x="2720" y="19166"/>
                      </a:lnTo>
                      <a:lnTo>
                        <a:pt x="2705" y="16428"/>
                      </a:lnTo>
                      <a:close/>
                      <a:moveTo>
                        <a:pt x="3229" y="16124"/>
                      </a:moveTo>
                      <a:lnTo>
                        <a:pt x="2967" y="16428"/>
                      </a:lnTo>
                      <a:lnTo>
                        <a:pt x="2982" y="19166"/>
                      </a:lnTo>
                      <a:lnTo>
                        <a:pt x="3244" y="18862"/>
                      </a:lnTo>
                      <a:lnTo>
                        <a:pt x="3229" y="16124"/>
                      </a:lnTo>
                      <a:close/>
                      <a:moveTo>
                        <a:pt x="3753" y="15820"/>
                      </a:moveTo>
                      <a:lnTo>
                        <a:pt x="3491" y="15820"/>
                      </a:lnTo>
                      <a:lnTo>
                        <a:pt x="3505" y="18558"/>
                      </a:lnTo>
                      <a:lnTo>
                        <a:pt x="3767" y="18558"/>
                      </a:lnTo>
                      <a:lnTo>
                        <a:pt x="3753" y="15820"/>
                      </a:lnTo>
                      <a:close/>
                      <a:moveTo>
                        <a:pt x="4276" y="14907"/>
                      </a:moveTo>
                      <a:lnTo>
                        <a:pt x="4015" y="15515"/>
                      </a:lnTo>
                      <a:lnTo>
                        <a:pt x="4029" y="18254"/>
                      </a:lnTo>
                      <a:lnTo>
                        <a:pt x="4291" y="17645"/>
                      </a:lnTo>
                      <a:lnTo>
                        <a:pt x="4276" y="14907"/>
                      </a:lnTo>
                      <a:close/>
                      <a:moveTo>
                        <a:pt x="4800" y="14603"/>
                      </a:moveTo>
                      <a:lnTo>
                        <a:pt x="4538" y="14907"/>
                      </a:lnTo>
                      <a:lnTo>
                        <a:pt x="4553" y="17645"/>
                      </a:lnTo>
                      <a:lnTo>
                        <a:pt x="4815" y="17341"/>
                      </a:lnTo>
                      <a:lnTo>
                        <a:pt x="4800" y="14603"/>
                      </a:lnTo>
                      <a:close/>
                      <a:moveTo>
                        <a:pt x="5324" y="14299"/>
                      </a:moveTo>
                      <a:lnTo>
                        <a:pt x="5062" y="14299"/>
                      </a:lnTo>
                      <a:lnTo>
                        <a:pt x="5076" y="17037"/>
                      </a:lnTo>
                      <a:lnTo>
                        <a:pt x="5338" y="17037"/>
                      </a:lnTo>
                      <a:lnTo>
                        <a:pt x="5324" y="14299"/>
                      </a:lnTo>
                      <a:close/>
                      <a:moveTo>
                        <a:pt x="5847" y="13690"/>
                      </a:moveTo>
                      <a:lnTo>
                        <a:pt x="5585" y="13994"/>
                      </a:lnTo>
                      <a:lnTo>
                        <a:pt x="5600" y="16732"/>
                      </a:lnTo>
                      <a:lnTo>
                        <a:pt x="5862" y="16428"/>
                      </a:lnTo>
                      <a:lnTo>
                        <a:pt x="5847" y="13690"/>
                      </a:lnTo>
                      <a:close/>
                      <a:moveTo>
                        <a:pt x="6371" y="13386"/>
                      </a:moveTo>
                      <a:lnTo>
                        <a:pt x="6109" y="13690"/>
                      </a:lnTo>
                      <a:lnTo>
                        <a:pt x="6124" y="16428"/>
                      </a:lnTo>
                      <a:lnTo>
                        <a:pt x="6385" y="16124"/>
                      </a:lnTo>
                      <a:lnTo>
                        <a:pt x="6371" y="13386"/>
                      </a:lnTo>
                      <a:close/>
                      <a:moveTo>
                        <a:pt x="6895" y="13082"/>
                      </a:moveTo>
                      <a:lnTo>
                        <a:pt x="6633" y="13082"/>
                      </a:lnTo>
                      <a:lnTo>
                        <a:pt x="6647" y="15820"/>
                      </a:lnTo>
                      <a:lnTo>
                        <a:pt x="6909" y="15820"/>
                      </a:lnTo>
                      <a:lnTo>
                        <a:pt x="6895" y="13082"/>
                      </a:lnTo>
                      <a:close/>
                      <a:moveTo>
                        <a:pt x="7418" y="12169"/>
                      </a:moveTo>
                      <a:lnTo>
                        <a:pt x="7156" y="12777"/>
                      </a:lnTo>
                      <a:lnTo>
                        <a:pt x="7185" y="15515"/>
                      </a:lnTo>
                      <a:lnTo>
                        <a:pt x="7447" y="14907"/>
                      </a:lnTo>
                      <a:lnTo>
                        <a:pt x="7418" y="12169"/>
                      </a:lnTo>
                      <a:close/>
                      <a:moveTo>
                        <a:pt x="7956" y="11865"/>
                      </a:moveTo>
                      <a:lnTo>
                        <a:pt x="7680" y="12169"/>
                      </a:lnTo>
                      <a:lnTo>
                        <a:pt x="7709" y="14907"/>
                      </a:lnTo>
                      <a:lnTo>
                        <a:pt x="7956" y="14603"/>
                      </a:lnTo>
                      <a:lnTo>
                        <a:pt x="7956" y="11865"/>
                      </a:lnTo>
                      <a:close/>
                      <a:moveTo>
                        <a:pt x="8480" y="11561"/>
                      </a:moveTo>
                      <a:lnTo>
                        <a:pt x="8218" y="11561"/>
                      </a:lnTo>
                      <a:lnTo>
                        <a:pt x="8218" y="14299"/>
                      </a:lnTo>
                      <a:lnTo>
                        <a:pt x="8480" y="14299"/>
                      </a:lnTo>
                      <a:lnTo>
                        <a:pt x="8480" y="11561"/>
                      </a:lnTo>
                      <a:close/>
                      <a:moveTo>
                        <a:pt x="9004" y="10952"/>
                      </a:moveTo>
                      <a:lnTo>
                        <a:pt x="8742" y="11256"/>
                      </a:lnTo>
                      <a:lnTo>
                        <a:pt x="8742" y="13994"/>
                      </a:lnTo>
                      <a:lnTo>
                        <a:pt x="9004" y="13690"/>
                      </a:lnTo>
                      <a:lnTo>
                        <a:pt x="9004" y="10952"/>
                      </a:lnTo>
                      <a:close/>
                      <a:moveTo>
                        <a:pt x="9527" y="10648"/>
                      </a:moveTo>
                      <a:lnTo>
                        <a:pt x="9265" y="10952"/>
                      </a:lnTo>
                      <a:lnTo>
                        <a:pt x="9265" y="13690"/>
                      </a:lnTo>
                      <a:lnTo>
                        <a:pt x="9527" y="13386"/>
                      </a:lnTo>
                      <a:lnTo>
                        <a:pt x="9527" y="10648"/>
                      </a:lnTo>
                      <a:close/>
                      <a:moveTo>
                        <a:pt x="10051" y="10344"/>
                      </a:moveTo>
                      <a:lnTo>
                        <a:pt x="9789" y="10344"/>
                      </a:lnTo>
                      <a:lnTo>
                        <a:pt x="9789" y="13082"/>
                      </a:lnTo>
                      <a:lnTo>
                        <a:pt x="10051" y="13082"/>
                      </a:lnTo>
                      <a:lnTo>
                        <a:pt x="10051" y="10344"/>
                      </a:lnTo>
                      <a:close/>
                      <a:moveTo>
                        <a:pt x="10575" y="9431"/>
                      </a:moveTo>
                      <a:lnTo>
                        <a:pt x="10313" y="10039"/>
                      </a:lnTo>
                      <a:lnTo>
                        <a:pt x="10313" y="12777"/>
                      </a:lnTo>
                      <a:lnTo>
                        <a:pt x="10575" y="12169"/>
                      </a:lnTo>
                      <a:lnTo>
                        <a:pt x="10575" y="9431"/>
                      </a:lnTo>
                      <a:close/>
                      <a:moveTo>
                        <a:pt x="11098" y="9127"/>
                      </a:moveTo>
                      <a:lnTo>
                        <a:pt x="10836" y="9431"/>
                      </a:lnTo>
                      <a:lnTo>
                        <a:pt x="10836" y="12169"/>
                      </a:lnTo>
                      <a:lnTo>
                        <a:pt x="11098" y="11865"/>
                      </a:lnTo>
                      <a:lnTo>
                        <a:pt x="11098" y="9127"/>
                      </a:lnTo>
                      <a:close/>
                      <a:moveTo>
                        <a:pt x="11622" y="8823"/>
                      </a:moveTo>
                      <a:lnTo>
                        <a:pt x="11360" y="8823"/>
                      </a:lnTo>
                      <a:lnTo>
                        <a:pt x="11360" y="11561"/>
                      </a:lnTo>
                      <a:lnTo>
                        <a:pt x="11622" y="11561"/>
                      </a:lnTo>
                      <a:lnTo>
                        <a:pt x="11622" y="8823"/>
                      </a:lnTo>
                      <a:close/>
                      <a:moveTo>
                        <a:pt x="12145" y="8214"/>
                      </a:moveTo>
                      <a:lnTo>
                        <a:pt x="11884" y="8518"/>
                      </a:lnTo>
                      <a:lnTo>
                        <a:pt x="11884" y="11256"/>
                      </a:lnTo>
                      <a:lnTo>
                        <a:pt x="12145" y="10952"/>
                      </a:lnTo>
                      <a:lnTo>
                        <a:pt x="12145" y="8214"/>
                      </a:lnTo>
                      <a:close/>
                      <a:moveTo>
                        <a:pt x="12669" y="7910"/>
                      </a:moveTo>
                      <a:lnTo>
                        <a:pt x="12407" y="8214"/>
                      </a:lnTo>
                      <a:lnTo>
                        <a:pt x="12407" y="10952"/>
                      </a:lnTo>
                      <a:lnTo>
                        <a:pt x="12669" y="10648"/>
                      </a:lnTo>
                      <a:lnTo>
                        <a:pt x="12669" y="7910"/>
                      </a:lnTo>
                      <a:close/>
                      <a:moveTo>
                        <a:pt x="13207" y="7606"/>
                      </a:moveTo>
                      <a:lnTo>
                        <a:pt x="12931" y="7606"/>
                      </a:lnTo>
                      <a:lnTo>
                        <a:pt x="12931" y="10344"/>
                      </a:lnTo>
                      <a:lnTo>
                        <a:pt x="13207" y="10344"/>
                      </a:lnTo>
                      <a:lnTo>
                        <a:pt x="13207" y="7606"/>
                      </a:lnTo>
                      <a:close/>
                      <a:moveTo>
                        <a:pt x="13731" y="6693"/>
                      </a:moveTo>
                      <a:lnTo>
                        <a:pt x="13469" y="6997"/>
                      </a:lnTo>
                      <a:lnTo>
                        <a:pt x="13469" y="10039"/>
                      </a:lnTo>
                      <a:lnTo>
                        <a:pt x="13731" y="9431"/>
                      </a:lnTo>
                      <a:lnTo>
                        <a:pt x="13731" y="6693"/>
                      </a:lnTo>
                      <a:close/>
                      <a:moveTo>
                        <a:pt x="14255" y="6389"/>
                      </a:moveTo>
                      <a:lnTo>
                        <a:pt x="13993" y="6693"/>
                      </a:lnTo>
                      <a:lnTo>
                        <a:pt x="13993" y="9431"/>
                      </a:lnTo>
                      <a:lnTo>
                        <a:pt x="14255" y="9127"/>
                      </a:lnTo>
                      <a:lnTo>
                        <a:pt x="14255" y="6389"/>
                      </a:lnTo>
                      <a:close/>
                      <a:moveTo>
                        <a:pt x="14778" y="6085"/>
                      </a:moveTo>
                      <a:lnTo>
                        <a:pt x="14516" y="6085"/>
                      </a:lnTo>
                      <a:lnTo>
                        <a:pt x="14516" y="8823"/>
                      </a:lnTo>
                      <a:lnTo>
                        <a:pt x="14778" y="8823"/>
                      </a:lnTo>
                      <a:lnTo>
                        <a:pt x="14778" y="6085"/>
                      </a:lnTo>
                      <a:close/>
                      <a:moveTo>
                        <a:pt x="15302" y="5476"/>
                      </a:moveTo>
                      <a:lnTo>
                        <a:pt x="15040" y="5780"/>
                      </a:lnTo>
                      <a:lnTo>
                        <a:pt x="15040" y="8518"/>
                      </a:lnTo>
                      <a:lnTo>
                        <a:pt x="15302" y="8214"/>
                      </a:lnTo>
                      <a:lnTo>
                        <a:pt x="15302" y="5476"/>
                      </a:lnTo>
                      <a:close/>
                      <a:moveTo>
                        <a:pt x="15825" y="5172"/>
                      </a:moveTo>
                      <a:lnTo>
                        <a:pt x="15564" y="5476"/>
                      </a:lnTo>
                      <a:lnTo>
                        <a:pt x="15564" y="8214"/>
                      </a:lnTo>
                      <a:lnTo>
                        <a:pt x="15825" y="7910"/>
                      </a:lnTo>
                      <a:lnTo>
                        <a:pt x="15825" y="5172"/>
                      </a:lnTo>
                      <a:close/>
                      <a:moveTo>
                        <a:pt x="16349" y="4868"/>
                      </a:moveTo>
                      <a:lnTo>
                        <a:pt x="16087" y="4868"/>
                      </a:lnTo>
                      <a:lnTo>
                        <a:pt x="16087" y="7606"/>
                      </a:lnTo>
                      <a:lnTo>
                        <a:pt x="16349" y="7606"/>
                      </a:lnTo>
                      <a:lnTo>
                        <a:pt x="16349" y="4868"/>
                      </a:lnTo>
                      <a:close/>
                      <a:moveTo>
                        <a:pt x="16873" y="3955"/>
                      </a:moveTo>
                      <a:lnTo>
                        <a:pt x="16611" y="4259"/>
                      </a:lnTo>
                      <a:lnTo>
                        <a:pt x="16611" y="6997"/>
                      </a:lnTo>
                      <a:lnTo>
                        <a:pt x="16873" y="6693"/>
                      </a:lnTo>
                      <a:lnTo>
                        <a:pt x="16873" y="3955"/>
                      </a:lnTo>
                      <a:close/>
                      <a:moveTo>
                        <a:pt x="17396" y="3651"/>
                      </a:moveTo>
                      <a:lnTo>
                        <a:pt x="17135" y="3955"/>
                      </a:lnTo>
                      <a:lnTo>
                        <a:pt x="17135" y="6693"/>
                      </a:lnTo>
                      <a:lnTo>
                        <a:pt x="17396" y="6389"/>
                      </a:lnTo>
                      <a:lnTo>
                        <a:pt x="17396" y="3651"/>
                      </a:lnTo>
                      <a:close/>
                      <a:moveTo>
                        <a:pt x="17920" y="3346"/>
                      </a:moveTo>
                      <a:lnTo>
                        <a:pt x="17658" y="3346"/>
                      </a:lnTo>
                      <a:lnTo>
                        <a:pt x="17658" y="6085"/>
                      </a:lnTo>
                      <a:lnTo>
                        <a:pt x="17920" y="6085"/>
                      </a:lnTo>
                      <a:lnTo>
                        <a:pt x="17920" y="3346"/>
                      </a:lnTo>
                      <a:close/>
                      <a:moveTo>
                        <a:pt x="18458" y="2738"/>
                      </a:moveTo>
                      <a:lnTo>
                        <a:pt x="18196" y="3042"/>
                      </a:lnTo>
                      <a:lnTo>
                        <a:pt x="18196" y="5780"/>
                      </a:lnTo>
                      <a:lnTo>
                        <a:pt x="18458" y="5476"/>
                      </a:lnTo>
                      <a:lnTo>
                        <a:pt x="18458" y="2738"/>
                      </a:lnTo>
                      <a:close/>
                      <a:moveTo>
                        <a:pt x="18982" y="2434"/>
                      </a:moveTo>
                      <a:lnTo>
                        <a:pt x="18720" y="2738"/>
                      </a:lnTo>
                      <a:lnTo>
                        <a:pt x="18720" y="5476"/>
                      </a:lnTo>
                      <a:lnTo>
                        <a:pt x="18982" y="5172"/>
                      </a:lnTo>
                      <a:lnTo>
                        <a:pt x="18982" y="2434"/>
                      </a:lnTo>
                      <a:close/>
                      <a:moveTo>
                        <a:pt x="19505" y="2130"/>
                      </a:moveTo>
                      <a:lnTo>
                        <a:pt x="19244" y="2130"/>
                      </a:lnTo>
                      <a:lnTo>
                        <a:pt x="19244" y="4868"/>
                      </a:lnTo>
                      <a:lnTo>
                        <a:pt x="19505" y="4868"/>
                      </a:lnTo>
                      <a:lnTo>
                        <a:pt x="19505" y="2130"/>
                      </a:lnTo>
                      <a:close/>
                      <a:moveTo>
                        <a:pt x="20029" y="1217"/>
                      </a:moveTo>
                      <a:lnTo>
                        <a:pt x="19767" y="1521"/>
                      </a:lnTo>
                      <a:lnTo>
                        <a:pt x="19767" y="4259"/>
                      </a:lnTo>
                      <a:lnTo>
                        <a:pt x="20029" y="3955"/>
                      </a:lnTo>
                      <a:lnTo>
                        <a:pt x="20029" y="1217"/>
                      </a:lnTo>
                      <a:close/>
                      <a:moveTo>
                        <a:pt x="20553" y="913"/>
                      </a:moveTo>
                      <a:lnTo>
                        <a:pt x="20291" y="1217"/>
                      </a:lnTo>
                      <a:lnTo>
                        <a:pt x="20291" y="3955"/>
                      </a:lnTo>
                      <a:lnTo>
                        <a:pt x="20553" y="3651"/>
                      </a:lnTo>
                      <a:lnTo>
                        <a:pt x="20553" y="913"/>
                      </a:lnTo>
                      <a:close/>
                      <a:moveTo>
                        <a:pt x="21062" y="608"/>
                      </a:moveTo>
                      <a:lnTo>
                        <a:pt x="20800" y="608"/>
                      </a:lnTo>
                      <a:lnTo>
                        <a:pt x="20815" y="3346"/>
                      </a:lnTo>
                      <a:lnTo>
                        <a:pt x="21076" y="3346"/>
                      </a:lnTo>
                      <a:lnTo>
                        <a:pt x="21062" y="608"/>
                      </a:lnTo>
                      <a:close/>
                      <a:moveTo>
                        <a:pt x="21585" y="0"/>
                      </a:moveTo>
                      <a:lnTo>
                        <a:pt x="21324" y="304"/>
                      </a:lnTo>
                      <a:lnTo>
                        <a:pt x="21338" y="3042"/>
                      </a:lnTo>
                      <a:lnTo>
                        <a:pt x="21600" y="2738"/>
                      </a:lnTo>
                      <a:lnTo>
                        <a:pt x="21585"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1" name="Freeform 11"/>
                <p:cNvSpPr/>
                <p:nvPr/>
              </p:nvSpPr>
              <p:spPr>
                <a:xfrm>
                  <a:off x="1194891" y="-1"/>
                  <a:ext cx="1729817" cy="1290763"/>
                </a:xfrm>
                <a:custGeom>
                  <a:avLst/>
                  <a:gdLst/>
                  <a:ahLst/>
                  <a:cxnLst>
                    <a:cxn ang="0">
                      <a:pos x="wd2" y="hd2"/>
                    </a:cxn>
                    <a:cxn ang="5400000">
                      <a:pos x="wd2" y="hd2"/>
                    </a:cxn>
                    <a:cxn ang="10800000">
                      <a:pos x="wd2" y="hd2"/>
                    </a:cxn>
                    <a:cxn ang="16200000">
                      <a:pos x="wd2" y="hd2"/>
                    </a:cxn>
                  </a:cxnLst>
                  <a:rect l="0" t="0" r="r" b="b"/>
                  <a:pathLst>
                    <a:path w="21600" h="21600" extrusionOk="0">
                      <a:moveTo>
                        <a:pt x="243" y="256"/>
                      </a:moveTo>
                      <a:lnTo>
                        <a:pt x="121" y="0"/>
                      </a:lnTo>
                      <a:lnTo>
                        <a:pt x="0" y="140"/>
                      </a:lnTo>
                      <a:lnTo>
                        <a:pt x="104" y="372"/>
                      </a:lnTo>
                      <a:lnTo>
                        <a:pt x="243" y="256"/>
                      </a:lnTo>
                      <a:close/>
                      <a:moveTo>
                        <a:pt x="573" y="953"/>
                      </a:moveTo>
                      <a:lnTo>
                        <a:pt x="399" y="605"/>
                      </a:lnTo>
                      <a:lnTo>
                        <a:pt x="278" y="721"/>
                      </a:lnTo>
                      <a:lnTo>
                        <a:pt x="451" y="1093"/>
                      </a:lnTo>
                      <a:lnTo>
                        <a:pt x="573" y="953"/>
                      </a:lnTo>
                      <a:close/>
                      <a:moveTo>
                        <a:pt x="920" y="1674"/>
                      </a:moveTo>
                      <a:lnTo>
                        <a:pt x="763" y="1325"/>
                      </a:lnTo>
                      <a:lnTo>
                        <a:pt x="625" y="1418"/>
                      </a:lnTo>
                      <a:lnTo>
                        <a:pt x="798" y="1767"/>
                      </a:lnTo>
                      <a:lnTo>
                        <a:pt x="920" y="1674"/>
                      </a:lnTo>
                      <a:close/>
                      <a:moveTo>
                        <a:pt x="1267" y="2372"/>
                      </a:moveTo>
                      <a:lnTo>
                        <a:pt x="1093" y="2000"/>
                      </a:lnTo>
                      <a:lnTo>
                        <a:pt x="954" y="2139"/>
                      </a:lnTo>
                      <a:lnTo>
                        <a:pt x="1128" y="2488"/>
                      </a:lnTo>
                      <a:lnTo>
                        <a:pt x="1267" y="2372"/>
                      </a:lnTo>
                      <a:close/>
                      <a:moveTo>
                        <a:pt x="1596" y="3092"/>
                      </a:moveTo>
                      <a:lnTo>
                        <a:pt x="1423" y="2720"/>
                      </a:lnTo>
                      <a:lnTo>
                        <a:pt x="1301" y="2837"/>
                      </a:lnTo>
                      <a:lnTo>
                        <a:pt x="1457" y="3185"/>
                      </a:lnTo>
                      <a:lnTo>
                        <a:pt x="1596" y="3092"/>
                      </a:lnTo>
                      <a:close/>
                      <a:moveTo>
                        <a:pt x="1943" y="3790"/>
                      </a:moveTo>
                      <a:lnTo>
                        <a:pt x="1770" y="3418"/>
                      </a:lnTo>
                      <a:lnTo>
                        <a:pt x="1631" y="3557"/>
                      </a:lnTo>
                      <a:lnTo>
                        <a:pt x="1804" y="3883"/>
                      </a:lnTo>
                      <a:lnTo>
                        <a:pt x="1943" y="3790"/>
                      </a:lnTo>
                      <a:close/>
                      <a:moveTo>
                        <a:pt x="2290" y="4487"/>
                      </a:moveTo>
                      <a:lnTo>
                        <a:pt x="2099" y="4139"/>
                      </a:lnTo>
                      <a:lnTo>
                        <a:pt x="1995" y="4232"/>
                      </a:lnTo>
                      <a:lnTo>
                        <a:pt x="2151" y="4604"/>
                      </a:lnTo>
                      <a:lnTo>
                        <a:pt x="2290" y="4487"/>
                      </a:lnTo>
                      <a:close/>
                      <a:moveTo>
                        <a:pt x="2620" y="5185"/>
                      </a:moveTo>
                      <a:lnTo>
                        <a:pt x="2464" y="4836"/>
                      </a:lnTo>
                      <a:lnTo>
                        <a:pt x="2325" y="4952"/>
                      </a:lnTo>
                      <a:lnTo>
                        <a:pt x="2498" y="5301"/>
                      </a:lnTo>
                      <a:lnTo>
                        <a:pt x="2620" y="5185"/>
                      </a:lnTo>
                      <a:close/>
                      <a:moveTo>
                        <a:pt x="2967" y="5882"/>
                      </a:moveTo>
                      <a:lnTo>
                        <a:pt x="2793" y="5557"/>
                      </a:lnTo>
                      <a:lnTo>
                        <a:pt x="2654" y="5650"/>
                      </a:lnTo>
                      <a:lnTo>
                        <a:pt x="2828" y="6022"/>
                      </a:lnTo>
                      <a:lnTo>
                        <a:pt x="2967" y="5882"/>
                      </a:lnTo>
                      <a:close/>
                      <a:moveTo>
                        <a:pt x="3296" y="6603"/>
                      </a:moveTo>
                      <a:lnTo>
                        <a:pt x="3123" y="6254"/>
                      </a:lnTo>
                      <a:lnTo>
                        <a:pt x="3001" y="6371"/>
                      </a:lnTo>
                      <a:lnTo>
                        <a:pt x="3158" y="6696"/>
                      </a:lnTo>
                      <a:lnTo>
                        <a:pt x="3296" y="6603"/>
                      </a:lnTo>
                      <a:close/>
                      <a:moveTo>
                        <a:pt x="3626" y="7301"/>
                      </a:moveTo>
                      <a:lnTo>
                        <a:pt x="3470" y="6975"/>
                      </a:lnTo>
                      <a:lnTo>
                        <a:pt x="3331" y="7068"/>
                      </a:lnTo>
                      <a:lnTo>
                        <a:pt x="3522" y="7417"/>
                      </a:lnTo>
                      <a:lnTo>
                        <a:pt x="3626" y="7301"/>
                      </a:lnTo>
                      <a:close/>
                      <a:moveTo>
                        <a:pt x="3990" y="8022"/>
                      </a:moveTo>
                      <a:lnTo>
                        <a:pt x="3817" y="7650"/>
                      </a:lnTo>
                      <a:lnTo>
                        <a:pt x="3678" y="7789"/>
                      </a:lnTo>
                      <a:lnTo>
                        <a:pt x="3852" y="8115"/>
                      </a:lnTo>
                      <a:lnTo>
                        <a:pt x="3990" y="8022"/>
                      </a:lnTo>
                      <a:close/>
                      <a:moveTo>
                        <a:pt x="4320" y="8719"/>
                      </a:moveTo>
                      <a:lnTo>
                        <a:pt x="4164" y="8347"/>
                      </a:lnTo>
                      <a:lnTo>
                        <a:pt x="4025" y="8487"/>
                      </a:lnTo>
                      <a:lnTo>
                        <a:pt x="4199" y="8835"/>
                      </a:lnTo>
                      <a:lnTo>
                        <a:pt x="4320" y="8719"/>
                      </a:lnTo>
                      <a:close/>
                      <a:moveTo>
                        <a:pt x="4667" y="9440"/>
                      </a:moveTo>
                      <a:lnTo>
                        <a:pt x="4493" y="9068"/>
                      </a:lnTo>
                      <a:lnTo>
                        <a:pt x="4355" y="9161"/>
                      </a:lnTo>
                      <a:lnTo>
                        <a:pt x="4528" y="9533"/>
                      </a:lnTo>
                      <a:lnTo>
                        <a:pt x="4667" y="9440"/>
                      </a:lnTo>
                      <a:close/>
                      <a:moveTo>
                        <a:pt x="4997" y="10114"/>
                      </a:moveTo>
                      <a:lnTo>
                        <a:pt x="4823" y="9765"/>
                      </a:lnTo>
                      <a:lnTo>
                        <a:pt x="4702" y="9882"/>
                      </a:lnTo>
                      <a:lnTo>
                        <a:pt x="4858" y="10254"/>
                      </a:lnTo>
                      <a:lnTo>
                        <a:pt x="4997" y="10114"/>
                      </a:lnTo>
                      <a:close/>
                      <a:moveTo>
                        <a:pt x="5344" y="10812"/>
                      </a:moveTo>
                      <a:lnTo>
                        <a:pt x="5187" y="10486"/>
                      </a:lnTo>
                      <a:lnTo>
                        <a:pt x="5049" y="10579"/>
                      </a:lnTo>
                      <a:lnTo>
                        <a:pt x="5222" y="10951"/>
                      </a:lnTo>
                      <a:lnTo>
                        <a:pt x="5344" y="10812"/>
                      </a:lnTo>
                      <a:close/>
                      <a:moveTo>
                        <a:pt x="5691" y="11532"/>
                      </a:moveTo>
                      <a:lnTo>
                        <a:pt x="5517" y="11184"/>
                      </a:lnTo>
                      <a:lnTo>
                        <a:pt x="5378" y="11300"/>
                      </a:lnTo>
                      <a:lnTo>
                        <a:pt x="5552" y="11672"/>
                      </a:lnTo>
                      <a:lnTo>
                        <a:pt x="5691" y="11532"/>
                      </a:lnTo>
                      <a:close/>
                      <a:moveTo>
                        <a:pt x="6020" y="12230"/>
                      </a:moveTo>
                      <a:lnTo>
                        <a:pt x="5847" y="11904"/>
                      </a:lnTo>
                      <a:lnTo>
                        <a:pt x="5725" y="11997"/>
                      </a:lnTo>
                      <a:lnTo>
                        <a:pt x="5881" y="12346"/>
                      </a:lnTo>
                      <a:lnTo>
                        <a:pt x="6020" y="12230"/>
                      </a:lnTo>
                      <a:close/>
                      <a:moveTo>
                        <a:pt x="6367" y="12951"/>
                      </a:moveTo>
                      <a:lnTo>
                        <a:pt x="6194" y="12579"/>
                      </a:lnTo>
                      <a:lnTo>
                        <a:pt x="6055" y="12718"/>
                      </a:lnTo>
                      <a:lnTo>
                        <a:pt x="6228" y="13044"/>
                      </a:lnTo>
                      <a:lnTo>
                        <a:pt x="6367" y="12951"/>
                      </a:lnTo>
                      <a:close/>
                      <a:moveTo>
                        <a:pt x="6714" y="13648"/>
                      </a:moveTo>
                      <a:lnTo>
                        <a:pt x="6523" y="13299"/>
                      </a:lnTo>
                      <a:lnTo>
                        <a:pt x="6419" y="13416"/>
                      </a:lnTo>
                      <a:lnTo>
                        <a:pt x="6575" y="13764"/>
                      </a:lnTo>
                      <a:lnTo>
                        <a:pt x="6714" y="13648"/>
                      </a:lnTo>
                      <a:close/>
                      <a:moveTo>
                        <a:pt x="7044" y="14369"/>
                      </a:moveTo>
                      <a:lnTo>
                        <a:pt x="6888" y="13997"/>
                      </a:lnTo>
                      <a:lnTo>
                        <a:pt x="6749" y="14136"/>
                      </a:lnTo>
                      <a:lnTo>
                        <a:pt x="6922" y="14462"/>
                      </a:lnTo>
                      <a:lnTo>
                        <a:pt x="7044" y="14369"/>
                      </a:lnTo>
                      <a:close/>
                      <a:moveTo>
                        <a:pt x="7391" y="15043"/>
                      </a:moveTo>
                      <a:lnTo>
                        <a:pt x="7217" y="14695"/>
                      </a:lnTo>
                      <a:lnTo>
                        <a:pt x="7079" y="14811"/>
                      </a:lnTo>
                      <a:lnTo>
                        <a:pt x="7252" y="15183"/>
                      </a:lnTo>
                      <a:lnTo>
                        <a:pt x="7391" y="15043"/>
                      </a:lnTo>
                      <a:close/>
                      <a:moveTo>
                        <a:pt x="7720" y="15764"/>
                      </a:moveTo>
                      <a:lnTo>
                        <a:pt x="7547" y="15415"/>
                      </a:lnTo>
                      <a:lnTo>
                        <a:pt x="7426" y="15508"/>
                      </a:lnTo>
                      <a:lnTo>
                        <a:pt x="7582" y="15880"/>
                      </a:lnTo>
                      <a:lnTo>
                        <a:pt x="7720" y="15764"/>
                      </a:lnTo>
                      <a:close/>
                      <a:moveTo>
                        <a:pt x="8050" y="16462"/>
                      </a:moveTo>
                      <a:lnTo>
                        <a:pt x="7894" y="16113"/>
                      </a:lnTo>
                      <a:lnTo>
                        <a:pt x="7755" y="16229"/>
                      </a:lnTo>
                      <a:lnTo>
                        <a:pt x="7946" y="16601"/>
                      </a:lnTo>
                      <a:lnTo>
                        <a:pt x="8050" y="16462"/>
                      </a:lnTo>
                      <a:close/>
                      <a:moveTo>
                        <a:pt x="8414" y="17182"/>
                      </a:moveTo>
                      <a:lnTo>
                        <a:pt x="8241" y="16834"/>
                      </a:lnTo>
                      <a:lnTo>
                        <a:pt x="8102" y="16927"/>
                      </a:lnTo>
                      <a:lnTo>
                        <a:pt x="8276" y="17275"/>
                      </a:lnTo>
                      <a:lnTo>
                        <a:pt x="8414" y="17182"/>
                      </a:lnTo>
                      <a:close/>
                      <a:moveTo>
                        <a:pt x="8744" y="17880"/>
                      </a:moveTo>
                      <a:lnTo>
                        <a:pt x="8588" y="17531"/>
                      </a:lnTo>
                      <a:lnTo>
                        <a:pt x="8449" y="17647"/>
                      </a:lnTo>
                      <a:lnTo>
                        <a:pt x="8623" y="17996"/>
                      </a:lnTo>
                      <a:lnTo>
                        <a:pt x="8744" y="17880"/>
                      </a:lnTo>
                      <a:close/>
                      <a:moveTo>
                        <a:pt x="9091" y="18577"/>
                      </a:moveTo>
                      <a:lnTo>
                        <a:pt x="8918" y="18229"/>
                      </a:lnTo>
                      <a:lnTo>
                        <a:pt x="8779" y="18345"/>
                      </a:lnTo>
                      <a:lnTo>
                        <a:pt x="8952" y="18694"/>
                      </a:lnTo>
                      <a:lnTo>
                        <a:pt x="9091" y="18577"/>
                      </a:lnTo>
                      <a:close/>
                      <a:moveTo>
                        <a:pt x="9421" y="19298"/>
                      </a:moveTo>
                      <a:lnTo>
                        <a:pt x="9247" y="18926"/>
                      </a:lnTo>
                      <a:lnTo>
                        <a:pt x="9126" y="19066"/>
                      </a:lnTo>
                      <a:lnTo>
                        <a:pt x="9282" y="19391"/>
                      </a:lnTo>
                      <a:lnTo>
                        <a:pt x="9421" y="19298"/>
                      </a:lnTo>
                      <a:close/>
                      <a:moveTo>
                        <a:pt x="9768" y="19996"/>
                      </a:moveTo>
                      <a:lnTo>
                        <a:pt x="9594" y="19647"/>
                      </a:lnTo>
                      <a:lnTo>
                        <a:pt x="9473" y="19740"/>
                      </a:lnTo>
                      <a:lnTo>
                        <a:pt x="9646" y="20112"/>
                      </a:lnTo>
                      <a:lnTo>
                        <a:pt x="9768" y="19996"/>
                      </a:lnTo>
                      <a:close/>
                      <a:moveTo>
                        <a:pt x="10115" y="20693"/>
                      </a:moveTo>
                      <a:lnTo>
                        <a:pt x="9941" y="20344"/>
                      </a:lnTo>
                      <a:lnTo>
                        <a:pt x="9802" y="20461"/>
                      </a:lnTo>
                      <a:lnTo>
                        <a:pt x="9976" y="20809"/>
                      </a:lnTo>
                      <a:lnTo>
                        <a:pt x="10115" y="20693"/>
                      </a:lnTo>
                      <a:close/>
                      <a:moveTo>
                        <a:pt x="10323" y="21321"/>
                      </a:moveTo>
                      <a:lnTo>
                        <a:pt x="10306" y="21367"/>
                      </a:lnTo>
                      <a:lnTo>
                        <a:pt x="10358" y="21414"/>
                      </a:lnTo>
                      <a:lnTo>
                        <a:pt x="10427" y="21367"/>
                      </a:lnTo>
                      <a:lnTo>
                        <a:pt x="10271" y="21065"/>
                      </a:lnTo>
                      <a:lnTo>
                        <a:pt x="10149" y="21158"/>
                      </a:lnTo>
                      <a:lnTo>
                        <a:pt x="10358" y="21600"/>
                      </a:lnTo>
                      <a:lnTo>
                        <a:pt x="10444" y="21460"/>
                      </a:lnTo>
                      <a:lnTo>
                        <a:pt x="10323" y="21321"/>
                      </a:lnTo>
                      <a:close/>
                      <a:moveTo>
                        <a:pt x="10687" y="20647"/>
                      </a:moveTo>
                      <a:lnTo>
                        <a:pt x="10496" y="20972"/>
                      </a:lnTo>
                      <a:lnTo>
                        <a:pt x="10618" y="21112"/>
                      </a:lnTo>
                      <a:lnTo>
                        <a:pt x="10809" y="20763"/>
                      </a:lnTo>
                      <a:lnTo>
                        <a:pt x="10687" y="20647"/>
                      </a:lnTo>
                      <a:close/>
                      <a:moveTo>
                        <a:pt x="11034" y="19949"/>
                      </a:moveTo>
                      <a:lnTo>
                        <a:pt x="10861" y="20298"/>
                      </a:lnTo>
                      <a:lnTo>
                        <a:pt x="11000" y="20414"/>
                      </a:lnTo>
                      <a:lnTo>
                        <a:pt x="11173" y="20089"/>
                      </a:lnTo>
                      <a:lnTo>
                        <a:pt x="11034" y="19949"/>
                      </a:lnTo>
                      <a:close/>
                      <a:moveTo>
                        <a:pt x="11399" y="19275"/>
                      </a:moveTo>
                      <a:lnTo>
                        <a:pt x="11225" y="19624"/>
                      </a:lnTo>
                      <a:lnTo>
                        <a:pt x="11347" y="19717"/>
                      </a:lnTo>
                      <a:lnTo>
                        <a:pt x="11520" y="19368"/>
                      </a:lnTo>
                      <a:lnTo>
                        <a:pt x="11399" y="19275"/>
                      </a:lnTo>
                      <a:close/>
                      <a:moveTo>
                        <a:pt x="11763" y="18577"/>
                      </a:moveTo>
                      <a:lnTo>
                        <a:pt x="11572" y="18926"/>
                      </a:lnTo>
                      <a:lnTo>
                        <a:pt x="11693" y="19042"/>
                      </a:lnTo>
                      <a:lnTo>
                        <a:pt x="11884" y="18694"/>
                      </a:lnTo>
                      <a:lnTo>
                        <a:pt x="11763" y="18577"/>
                      </a:lnTo>
                      <a:close/>
                      <a:moveTo>
                        <a:pt x="12127" y="17880"/>
                      </a:moveTo>
                      <a:lnTo>
                        <a:pt x="11936" y="18229"/>
                      </a:lnTo>
                      <a:lnTo>
                        <a:pt x="12075" y="18345"/>
                      </a:lnTo>
                      <a:lnTo>
                        <a:pt x="12249" y="18019"/>
                      </a:lnTo>
                      <a:lnTo>
                        <a:pt x="12127" y="17880"/>
                      </a:lnTo>
                      <a:close/>
                      <a:moveTo>
                        <a:pt x="12474" y="17206"/>
                      </a:moveTo>
                      <a:lnTo>
                        <a:pt x="12301" y="17531"/>
                      </a:lnTo>
                      <a:lnTo>
                        <a:pt x="12422" y="17671"/>
                      </a:lnTo>
                      <a:lnTo>
                        <a:pt x="12596" y="17322"/>
                      </a:lnTo>
                      <a:lnTo>
                        <a:pt x="12474" y="17206"/>
                      </a:lnTo>
                      <a:close/>
                      <a:moveTo>
                        <a:pt x="12839" y="16508"/>
                      </a:moveTo>
                      <a:lnTo>
                        <a:pt x="12648" y="16857"/>
                      </a:lnTo>
                      <a:lnTo>
                        <a:pt x="12787" y="16996"/>
                      </a:lnTo>
                      <a:lnTo>
                        <a:pt x="12977" y="16648"/>
                      </a:lnTo>
                      <a:lnTo>
                        <a:pt x="12839" y="16508"/>
                      </a:lnTo>
                      <a:close/>
                      <a:moveTo>
                        <a:pt x="13203" y="15834"/>
                      </a:moveTo>
                      <a:lnTo>
                        <a:pt x="13012" y="16183"/>
                      </a:lnTo>
                      <a:lnTo>
                        <a:pt x="13151" y="16276"/>
                      </a:lnTo>
                      <a:lnTo>
                        <a:pt x="13324" y="15950"/>
                      </a:lnTo>
                      <a:lnTo>
                        <a:pt x="13203" y="15834"/>
                      </a:lnTo>
                      <a:close/>
                      <a:moveTo>
                        <a:pt x="13550" y="15160"/>
                      </a:moveTo>
                      <a:lnTo>
                        <a:pt x="13376" y="15485"/>
                      </a:lnTo>
                      <a:lnTo>
                        <a:pt x="13498" y="15601"/>
                      </a:lnTo>
                      <a:lnTo>
                        <a:pt x="13689" y="15253"/>
                      </a:lnTo>
                      <a:lnTo>
                        <a:pt x="13550" y="15160"/>
                      </a:lnTo>
                      <a:close/>
                      <a:moveTo>
                        <a:pt x="13914" y="14439"/>
                      </a:moveTo>
                      <a:lnTo>
                        <a:pt x="13741" y="14788"/>
                      </a:lnTo>
                      <a:lnTo>
                        <a:pt x="13862" y="14904"/>
                      </a:lnTo>
                      <a:lnTo>
                        <a:pt x="14053" y="14578"/>
                      </a:lnTo>
                      <a:lnTo>
                        <a:pt x="13914" y="14439"/>
                      </a:lnTo>
                      <a:close/>
                      <a:moveTo>
                        <a:pt x="14279" y="13764"/>
                      </a:moveTo>
                      <a:lnTo>
                        <a:pt x="14105" y="14113"/>
                      </a:lnTo>
                      <a:lnTo>
                        <a:pt x="14227" y="14229"/>
                      </a:lnTo>
                      <a:lnTo>
                        <a:pt x="14400" y="13881"/>
                      </a:lnTo>
                      <a:lnTo>
                        <a:pt x="14279" y="13764"/>
                      </a:lnTo>
                      <a:close/>
                      <a:moveTo>
                        <a:pt x="14626" y="13067"/>
                      </a:moveTo>
                      <a:lnTo>
                        <a:pt x="14452" y="13416"/>
                      </a:lnTo>
                      <a:lnTo>
                        <a:pt x="14591" y="13555"/>
                      </a:lnTo>
                      <a:lnTo>
                        <a:pt x="14764" y="13206"/>
                      </a:lnTo>
                      <a:lnTo>
                        <a:pt x="14626" y="13067"/>
                      </a:lnTo>
                      <a:close/>
                      <a:moveTo>
                        <a:pt x="15007" y="12393"/>
                      </a:moveTo>
                      <a:lnTo>
                        <a:pt x="14816" y="12741"/>
                      </a:lnTo>
                      <a:lnTo>
                        <a:pt x="14938" y="12834"/>
                      </a:lnTo>
                      <a:lnTo>
                        <a:pt x="15129" y="12509"/>
                      </a:lnTo>
                      <a:lnTo>
                        <a:pt x="15007" y="12393"/>
                      </a:lnTo>
                      <a:close/>
                      <a:moveTo>
                        <a:pt x="15354" y="11718"/>
                      </a:moveTo>
                      <a:lnTo>
                        <a:pt x="15181" y="12044"/>
                      </a:lnTo>
                      <a:lnTo>
                        <a:pt x="15302" y="12160"/>
                      </a:lnTo>
                      <a:lnTo>
                        <a:pt x="15493" y="11811"/>
                      </a:lnTo>
                      <a:lnTo>
                        <a:pt x="15354" y="11718"/>
                      </a:lnTo>
                      <a:close/>
                      <a:moveTo>
                        <a:pt x="15701" y="10998"/>
                      </a:moveTo>
                      <a:lnTo>
                        <a:pt x="15528" y="11346"/>
                      </a:lnTo>
                      <a:lnTo>
                        <a:pt x="15667" y="11486"/>
                      </a:lnTo>
                      <a:lnTo>
                        <a:pt x="15840" y="11137"/>
                      </a:lnTo>
                      <a:lnTo>
                        <a:pt x="15701" y="10998"/>
                      </a:lnTo>
                      <a:close/>
                      <a:moveTo>
                        <a:pt x="16083" y="10323"/>
                      </a:moveTo>
                      <a:lnTo>
                        <a:pt x="15909" y="10672"/>
                      </a:lnTo>
                      <a:lnTo>
                        <a:pt x="16031" y="10788"/>
                      </a:lnTo>
                      <a:lnTo>
                        <a:pt x="16204" y="10463"/>
                      </a:lnTo>
                      <a:lnTo>
                        <a:pt x="16083" y="10323"/>
                      </a:lnTo>
                      <a:close/>
                      <a:moveTo>
                        <a:pt x="16430" y="9649"/>
                      </a:moveTo>
                      <a:lnTo>
                        <a:pt x="16256" y="9975"/>
                      </a:lnTo>
                      <a:lnTo>
                        <a:pt x="16378" y="10114"/>
                      </a:lnTo>
                      <a:lnTo>
                        <a:pt x="16569" y="9765"/>
                      </a:lnTo>
                      <a:lnTo>
                        <a:pt x="16430" y="9649"/>
                      </a:lnTo>
                      <a:close/>
                      <a:moveTo>
                        <a:pt x="16794" y="8952"/>
                      </a:moveTo>
                      <a:lnTo>
                        <a:pt x="16603" y="9300"/>
                      </a:lnTo>
                      <a:lnTo>
                        <a:pt x="16742" y="9440"/>
                      </a:lnTo>
                      <a:lnTo>
                        <a:pt x="16916" y="9068"/>
                      </a:lnTo>
                      <a:lnTo>
                        <a:pt x="16794" y="8952"/>
                      </a:lnTo>
                      <a:close/>
                      <a:moveTo>
                        <a:pt x="17159" y="8277"/>
                      </a:moveTo>
                      <a:lnTo>
                        <a:pt x="16985" y="8626"/>
                      </a:lnTo>
                      <a:lnTo>
                        <a:pt x="17107" y="8719"/>
                      </a:lnTo>
                      <a:lnTo>
                        <a:pt x="17280" y="8370"/>
                      </a:lnTo>
                      <a:lnTo>
                        <a:pt x="17159" y="8277"/>
                      </a:lnTo>
                      <a:close/>
                      <a:moveTo>
                        <a:pt x="17506" y="7557"/>
                      </a:moveTo>
                      <a:lnTo>
                        <a:pt x="17332" y="7929"/>
                      </a:lnTo>
                      <a:lnTo>
                        <a:pt x="17471" y="8045"/>
                      </a:lnTo>
                      <a:lnTo>
                        <a:pt x="17644" y="7696"/>
                      </a:lnTo>
                      <a:lnTo>
                        <a:pt x="17506" y="7557"/>
                      </a:lnTo>
                      <a:close/>
                      <a:moveTo>
                        <a:pt x="17887" y="6882"/>
                      </a:moveTo>
                      <a:lnTo>
                        <a:pt x="17679" y="7231"/>
                      </a:lnTo>
                      <a:lnTo>
                        <a:pt x="17818" y="7347"/>
                      </a:lnTo>
                      <a:lnTo>
                        <a:pt x="17991" y="7022"/>
                      </a:lnTo>
                      <a:lnTo>
                        <a:pt x="17887" y="6882"/>
                      </a:lnTo>
                      <a:close/>
                      <a:moveTo>
                        <a:pt x="18234" y="6208"/>
                      </a:moveTo>
                      <a:lnTo>
                        <a:pt x="18061" y="6533"/>
                      </a:lnTo>
                      <a:lnTo>
                        <a:pt x="18182" y="6673"/>
                      </a:lnTo>
                      <a:lnTo>
                        <a:pt x="18373" y="6324"/>
                      </a:lnTo>
                      <a:lnTo>
                        <a:pt x="18234" y="6208"/>
                      </a:lnTo>
                      <a:close/>
                      <a:moveTo>
                        <a:pt x="18581" y="5510"/>
                      </a:moveTo>
                      <a:lnTo>
                        <a:pt x="18408" y="5859"/>
                      </a:lnTo>
                      <a:lnTo>
                        <a:pt x="18547" y="5999"/>
                      </a:lnTo>
                      <a:lnTo>
                        <a:pt x="18720" y="5627"/>
                      </a:lnTo>
                      <a:lnTo>
                        <a:pt x="18581" y="5510"/>
                      </a:lnTo>
                      <a:close/>
                      <a:moveTo>
                        <a:pt x="18963" y="4836"/>
                      </a:moveTo>
                      <a:lnTo>
                        <a:pt x="18789" y="5185"/>
                      </a:lnTo>
                      <a:lnTo>
                        <a:pt x="18893" y="5278"/>
                      </a:lnTo>
                      <a:lnTo>
                        <a:pt x="19084" y="4952"/>
                      </a:lnTo>
                      <a:lnTo>
                        <a:pt x="18963" y="4836"/>
                      </a:lnTo>
                      <a:close/>
                      <a:moveTo>
                        <a:pt x="19310" y="4139"/>
                      </a:moveTo>
                      <a:lnTo>
                        <a:pt x="19136" y="4487"/>
                      </a:lnTo>
                      <a:lnTo>
                        <a:pt x="19275" y="4604"/>
                      </a:lnTo>
                      <a:lnTo>
                        <a:pt x="19449" y="4255"/>
                      </a:lnTo>
                      <a:lnTo>
                        <a:pt x="19310" y="4139"/>
                      </a:lnTo>
                      <a:close/>
                      <a:moveTo>
                        <a:pt x="19692" y="3441"/>
                      </a:moveTo>
                      <a:lnTo>
                        <a:pt x="19483" y="3790"/>
                      </a:lnTo>
                      <a:lnTo>
                        <a:pt x="19622" y="3929"/>
                      </a:lnTo>
                      <a:lnTo>
                        <a:pt x="19796" y="3581"/>
                      </a:lnTo>
                      <a:lnTo>
                        <a:pt x="19692" y="3441"/>
                      </a:lnTo>
                      <a:close/>
                      <a:moveTo>
                        <a:pt x="20039" y="2767"/>
                      </a:moveTo>
                      <a:lnTo>
                        <a:pt x="19865" y="3116"/>
                      </a:lnTo>
                      <a:lnTo>
                        <a:pt x="19969" y="3232"/>
                      </a:lnTo>
                      <a:lnTo>
                        <a:pt x="20160" y="2906"/>
                      </a:lnTo>
                      <a:lnTo>
                        <a:pt x="20039" y="2767"/>
                      </a:lnTo>
                      <a:close/>
                      <a:moveTo>
                        <a:pt x="20386" y="2093"/>
                      </a:moveTo>
                      <a:lnTo>
                        <a:pt x="20212" y="2418"/>
                      </a:lnTo>
                      <a:lnTo>
                        <a:pt x="20351" y="2558"/>
                      </a:lnTo>
                      <a:lnTo>
                        <a:pt x="20524" y="2186"/>
                      </a:lnTo>
                      <a:lnTo>
                        <a:pt x="20386" y="2093"/>
                      </a:lnTo>
                      <a:close/>
                      <a:moveTo>
                        <a:pt x="20767" y="1395"/>
                      </a:moveTo>
                      <a:lnTo>
                        <a:pt x="20576" y="1744"/>
                      </a:lnTo>
                      <a:lnTo>
                        <a:pt x="20698" y="1837"/>
                      </a:lnTo>
                      <a:lnTo>
                        <a:pt x="20871" y="1511"/>
                      </a:lnTo>
                      <a:lnTo>
                        <a:pt x="20767" y="1395"/>
                      </a:lnTo>
                      <a:close/>
                      <a:moveTo>
                        <a:pt x="21114" y="698"/>
                      </a:moveTo>
                      <a:lnTo>
                        <a:pt x="20941" y="1070"/>
                      </a:lnTo>
                      <a:lnTo>
                        <a:pt x="21045" y="1163"/>
                      </a:lnTo>
                      <a:lnTo>
                        <a:pt x="21253" y="814"/>
                      </a:lnTo>
                      <a:lnTo>
                        <a:pt x="21114" y="698"/>
                      </a:lnTo>
                      <a:close/>
                      <a:moveTo>
                        <a:pt x="21461" y="0"/>
                      </a:moveTo>
                      <a:lnTo>
                        <a:pt x="21288" y="349"/>
                      </a:lnTo>
                      <a:lnTo>
                        <a:pt x="21427" y="488"/>
                      </a:lnTo>
                      <a:lnTo>
                        <a:pt x="21600" y="140"/>
                      </a:lnTo>
                      <a:lnTo>
                        <a:pt x="21461" y="0"/>
                      </a:lnTo>
                      <a:close/>
                    </a:path>
                  </a:pathLst>
                </a:custGeom>
                <a:solidFill>
                  <a:srgbClr val="D9D9D9"/>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grpSp>
        <p:sp>
          <p:nvSpPr>
            <p:cNvPr id="2484" name="Freeform 29"/>
            <p:cNvSpPr/>
            <p:nvPr/>
          </p:nvSpPr>
          <p:spPr>
            <a:xfrm>
              <a:off x="93749" y="1897211"/>
              <a:ext cx="645501" cy="645501"/>
            </a:xfrm>
            <a:custGeom>
              <a:avLst/>
              <a:gdLst/>
              <a:ahLst/>
              <a:cxnLst>
                <a:cxn ang="0">
                  <a:pos x="wd2" y="hd2"/>
                </a:cxn>
                <a:cxn ang="5400000">
                  <a:pos x="wd2" y="hd2"/>
                </a:cxn>
                <a:cxn ang="10800000">
                  <a:pos x="wd2" y="hd2"/>
                </a:cxn>
                <a:cxn ang="16200000">
                  <a:pos x="wd2" y="hd2"/>
                </a:cxn>
              </a:cxnLst>
              <a:rect l="0" t="0" r="r" b="b"/>
              <a:pathLst>
                <a:path w="19677" h="19677" extrusionOk="0">
                  <a:moveTo>
                    <a:pt x="16809" y="16809"/>
                  </a:moveTo>
                  <a:cubicBezTo>
                    <a:pt x="12938" y="20632"/>
                    <a:pt x="6726" y="20632"/>
                    <a:pt x="2903" y="16809"/>
                  </a:cubicBezTo>
                  <a:cubicBezTo>
                    <a:pt x="-968" y="12938"/>
                    <a:pt x="-968" y="6726"/>
                    <a:pt x="2903" y="2903"/>
                  </a:cubicBezTo>
                  <a:cubicBezTo>
                    <a:pt x="6726" y="-968"/>
                    <a:pt x="12938" y="-968"/>
                    <a:pt x="16809" y="2903"/>
                  </a:cubicBezTo>
                  <a:cubicBezTo>
                    <a:pt x="20632" y="6726"/>
                    <a:pt x="20632" y="12938"/>
                    <a:pt x="16809"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5" name="Freeform 30"/>
            <p:cNvSpPr/>
            <p:nvPr/>
          </p:nvSpPr>
          <p:spPr>
            <a:xfrm>
              <a:off x="3287609"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6" name="Freeform 36"/>
            <p:cNvSpPr/>
            <p:nvPr/>
          </p:nvSpPr>
          <p:spPr>
            <a:xfrm>
              <a:off x="1964891" y="26674"/>
              <a:ext cx="645893" cy="645501"/>
            </a:xfrm>
            <a:custGeom>
              <a:avLst/>
              <a:gdLst/>
              <a:ahLst/>
              <a:cxnLst>
                <a:cxn ang="0">
                  <a:pos x="wd2" y="hd2"/>
                </a:cxn>
                <a:cxn ang="5400000">
                  <a:pos x="wd2" y="hd2"/>
                </a:cxn>
                <a:cxn ang="10800000">
                  <a:pos x="wd2" y="hd2"/>
                </a:cxn>
                <a:cxn ang="16200000">
                  <a:pos x="wd2" y="hd2"/>
                </a:cxn>
              </a:cxnLst>
              <a:rect l="0" t="0" r="r" b="b"/>
              <a:pathLst>
                <a:path w="19688" h="19677" extrusionOk="0">
                  <a:moveTo>
                    <a:pt x="16821" y="16773"/>
                  </a:moveTo>
                  <a:cubicBezTo>
                    <a:pt x="12950" y="20644"/>
                    <a:pt x="6738" y="20644"/>
                    <a:pt x="2867" y="16773"/>
                  </a:cubicBezTo>
                  <a:cubicBezTo>
                    <a:pt x="-956" y="12950"/>
                    <a:pt x="-956" y="6690"/>
                    <a:pt x="2867" y="2867"/>
                  </a:cubicBezTo>
                  <a:cubicBezTo>
                    <a:pt x="6738" y="-956"/>
                    <a:pt x="12950" y="-956"/>
                    <a:pt x="16821" y="2867"/>
                  </a:cubicBezTo>
                  <a:cubicBezTo>
                    <a:pt x="20644" y="6690"/>
                    <a:pt x="20644" y="12950"/>
                    <a:pt x="16821" y="16773"/>
                  </a:cubicBezTo>
                  <a:close/>
                </a:path>
              </a:pathLst>
            </a:custGeom>
            <a:solidFill>
              <a:schemeClr val="accent5"/>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7" name="Freeform 37"/>
            <p:cNvSpPr/>
            <p:nvPr/>
          </p:nvSpPr>
          <p:spPr>
            <a:xfrm>
              <a:off x="642174" y="573166"/>
              <a:ext cx="645893" cy="646766"/>
            </a:xfrm>
            <a:custGeom>
              <a:avLst/>
              <a:gdLst/>
              <a:ahLst/>
              <a:cxnLst>
                <a:cxn ang="0">
                  <a:pos x="wd2" y="hd2"/>
                </a:cxn>
                <a:cxn ang="5400000">
                  <a:pos x="wd2" y="hd2"/>
                </a:cxn>
                <a:cxn ang="10800000">
                  <a:pos x="wd2" y="hd2"/>
                </a:cxn>
                <a:cxn ang="16200000">
                  <a:pos x="wd2" y="hd2"/>
                </a:cxn>
              </a:cxnLst>
              <a:rect l="0" t="0" r="r" b="b"/>
              <a:pathLst>
                <a:path w="19688" h="19677" extrusionOk="0">
                  <a:moveTo>
                    <a:pt x="16821" y="16809"/>
                  </a:moveTo>
                  <a:cubicBezTo>
                    <a:pt x="12950" y="20632"/>
                    <a:pt x="6738" y="20632"/>
                    <a:pt x="2867" y="16809"/>
                  </a:cubicBezTo>
                  <a:cubicBezTo>
                    <a:pt x="-956" y="12938"/>
                    <a:pt x="-956" y="6726"/>
                    <a:pt x="2867" y="2903"/>
                  </a:cubicBezTo>
                  <a:cubicBezTo>
                    <a:pt x="6738" y="-968"/>
                    <a:pt x="12950" y="-968"/>
                    <a:pt x="16821" y="2903"/>
                  </a:cubicBezTo>
                  <a:cubicBezTo>
                    <a:pt x="20644" y="6726"/>
                    <a:pt x="20644" y="12938"/>
                    <a:pt x="16821" y="16809"/>
                  </a:cubicBezTo>
                  <a:close/>
                </a:path>
              </a:pathLst>
            </a:custGeom>
            <a:solidFill>
              <a:schemeClr val="accent3"/>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88" name="Freeform 49"/>
            <p:cNvSpPr/>
            <p:nvPr/>
          </p:nvSpPr>
          <p:spPr>
            <a:xfrm>
              <a:off x="3836427" y="1897211"/>
              <a:ext cx="645500" cy="645501"/>
            </a:xfrm>
            <a:custGeom>
              <a:avLst/>
              <a:gdLst/>
              <a:ahLst/>
              <a:cxnLst>
                <a:cxn ang="0">
                  <a:pos x="wd2" y="hd2"/>
                </a:cxn>
                <a:cxn ang="5400000">
                  <a:pos x="wd2" y="hd2"/>
                </a:cxn>
                <a:cxn ang="10800000">
                  <a:pos x="wd2" y="hd2"/>
                </a:cxn>
                <a:cxn ang="16200000">
                  <a:pos x="wd2" y="hd2"/>
                </a:cxn>
              </a:cxnLst>
              <a:rect l="0" t="0" r="r" b="b"/>
              <a:pathLst>
                <a:path w="19677" h="19677" extrusionOk="0">
                  <a:moveTo>
                    <a:pt x="16773" y="16809"/>
                  </a:moveTo>
                  <a:cubicBezTo>
                    <a:pt x="12950" y="20632"/>
                    <a:pt x="6738" y="20632"/>
                    <a:pt x="2867" y="16809"/>
                  </a:cubicBezTo>
                  <a:cubicBezTo>
                    <a:pt x="-956" y="12938"/>
                    <a:pt x="-956" y="6726"/>
                    <a:pt x="2867" y="2903"/>
                  </a:cubicBezTo>
                  <a:cubicBezTo>
                    <a:pt x="6738" y="-968"/>
                    <a:pt x="12950" y="-968"/>
                    <a:pt x="16773" y="2903"/>
                  </a:cubicBezTo>
                  <a:cubicBezTo>
                    <a:pt x="20644" y="6726"/>
                    <a:pt x="20644" y="12938"/>
                    <a:pt x="16773" y="16809"/>
                  </a:cubicBezTo>
                  <a:close/>
                </a:path>
              </a:pathLst>
            </a:custGeom>
            <a:solidFill>
              <a:schemeClr val="accent1"/>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89" name="Freeform 56"/>
            <p:cNvSpPr/>
            <p:nvPr/>
          </p:nvSpPr>
          <p:spPr>
            <a:xfrm>
              <a:off x="4073740" y="1180998"/>
              <a:ext cx="465820" cy="46582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0" name="Freeform 89"/>
            <p:cNvSpPr/>
            <p:nvPr/>
          </p:nvSpPr>
          <p:spPr>
            <a:xfrm>
              <a:off x="2884352" y="9734"/>
              <a:ext cx="463540" cy="464807"/>
            </a:xfrm>
            <a:custGeom>
              <a:avLst/>
              <a:gdLst/>
              <a:ahLst/>
              <a:cxnLst>
                <a:cxn ang="0">
                  <a:pos x="wd2" y="hd2"/>
                </a:cxn>
                <a:cxn ang="5400000">
                  <a:pos x="wd2" y="hd2"/>
                </a:cxn>
                <a:cxn ang="10800000">
                  <a:pos x="wd2" y="hd2"/>
                </a:cxn>
                <a:cxn ang="16200000">
                  <a:pos x="wd2" y="hd2"/>
                </a:cxn>
              </a:cxnLst>
              <a:rect l="0" t="0" r="r" b="b"/>
              <a:pathLst>
                <a:path w="19689" h="19689" extrusionOk="0">
                  <a:moveTo>
                    <a:pt x="16848" y="16848"/>
                  </a:moveTo>
                  <a:cubicBezTo>
                    <a:pt x="12993" y="20636"/>
                    <a:pt x="6746" y="20636"/>
                    <a:pt x="2891" y="16848"/>
                  </a:cubicBezTo>
                  <a:cubicBezTo>
                    <a:pt x="-964" y="12993"/>
                    <a:pt x="-964" y="6746"/>
                    <a:pt x="2891" y="2891"/>
                  </a:cubicBezTo>
                  <a:cubicBezTo>
                    <a:pt x="6746" y="-964"/>
                    <a:pt x="12993" y="-964"/>
                    <a:pt x="16848" y="2891"/>
                  </a:cubicBezTo>
                  <a:cubicBezTo>
                    <a:pt x="20636" y="6746"/>
                    <a:pt x="20636" y="12993"/>
                    <a:pt x="16848" y="16848"/>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1" name="Freeform 101"/>
            <p:cNvSpPr/>
            <p:nvPr/>
          </p:nvSpPr>
          <p:spPr>
            <a:xfrm>
              <a:off x="1212562" y="0"/>
              <a:ext cx="464808" cy="465820"/>
            </a:xfrm>
            <a:custGeom>
              <a:avLst/>
              <a:gdLst/>
              <a:ahLst/>
              <a:cxnLst>
                <a:cxn ang="0">
                  <a:pos x="wd2" y="hd2"/>
                </a:cxn>
                <a:cxn ang="5400000">
                  <a:pos x="wd2" y="hd2"/>
                </a:cxn>
                <a:cxn ang="10800000">
                  <a:pos x="wd2" y="hd2"/>
                </a:cxn>
                <a:cxn ang="16200000">
                  <a:pos x="wd2" y="hd2"/>
                </a:cxn>
              </a:cxnLst>
              <a:rect l="0" t="0" r="r" b="b"/>
              <a:pathLst>
                <a:path w="19689" h="19679" extrusionOk="0">
                  <a:moveTo>
                    <a:pt x="16798" y="16796"/>
                  </a:moveTo>
                  <a:cubicBezTo>
                    <a:pt x="12943" y="20639"/>
                    <a:pt x="6696" y="20639"/>
                    <a:pt x="2841" y="16796"/>
                  </a:cubicBezTo>
                  <a:cubicBezTo>
                    <a:pt x="-947" y="12953"/>
                    <a:pt x="-947" y="6725"/>
                    <a:pt x="2841" y="2882"/>
                  </a:cubicBezTo>
                  <a:cubicBezTo>
                    <a:pt x="6696" y="-961"/>
                    <a:pt x="12943" y="-961"/>
                    <a:pt x="16798" y="2882"/>
                  </a:cubicBezTo>
                  <a:cubicBezTo>
                    <a:pt x="20653" y="6725"/>
                    <a:pt x="20653" y="12953"/>
                    <a:pt x="16798" y="16796"/>
                  </a:cubicBezTo>
                  <a:close/>
                </a:path>
              </a:pathLst>
            </a:custGeom>
            <a:solidFill>
              <a:schemeClr val="accent4"/>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2" name="Freeform 109"/>
            <p:cNvSpPr/>
            <p:nvPr/>
          </p:nvSpPr>
          <p:spPr>
            <a:xfrm>
              <a:off x="0" y="1151767"/>
              <a:ext cx="464415" cy="463149"/>
            </a:xfrm>
            <a:custGeom>
              <a:avLst/>
              <a:gdLst/>
              <a:ahLst/>
              <a:cxnLst>
                <a:cxn ang="0">
                  <a:pos x="wd2" y="hd2"/>
                </a:cxn>
                <a:cxn ang="5400000">
                  <a:pos x="wd2" y="hd2"/>
                </a:cxn>
                <a:cxn ang="10800000">
                  <a:pos x="wd2" y="hd2"/>
                </a:cxn>
                <a:cxn ang="16200000">
                  <a:pos x="wd2" y="hd2"/>
                </a:cxn>
              </a:cxnLst>
              <a:rect l="0" t="0" r="r" b="b"/>
              <a:pathLst>
                <a:path w="19673" h="19673" extrusionOk="0">
                  <a:moveTo>
                    <a:pt x="16781" y="16781"/>
                  </a:moveTo>
                  <a:cubicBezTo>
                    <a:pt x="12993" y="20636"/>
                    <a:pt x="6746" y="20636"/>
                    <a:pt x="2891" y="16781"/>
                  </a:cubicBezTo>
                  <a:cubicBezTo>
                    <a:pt x="-964" y="12926"/>
                    <a:pt x="-964" y="6746"/>
                    <a:pt x="2891" y="2891"/>
                  </a:cubicBezTo>
                  <a:cubicBezTo>
                    <a:pt x="6746" y="-964"/>
                    <a:pt x="12993" y="-964"/>
                    <a:pt x="16781" y="2891"/>
                  </a:cubicBezTo>
                  <a:cubicBezTo>
                    <a:pt x="20636" y="6746"/>
                    <a:pt x="20636" y="12926"/>
                    <a:pt x="16781" y="16781"/>
                  </a:cubicBezTo>
                </a:path>
              </a:pathLst>
            </a:custGeom>
            <a:solidFill>
              <a:schemeClr val="accent2"/>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493" name="AutoShape 19"/>
            <p:cNvSpPr/>
            <p:nvPr/>
          </p:nvSpPr>
          <p:spPr>
            <a:xfrm>
              <a:off x="3444557" y="730311"/>
              <a:ext cx="331981" cy="332068"/>
            </a:xfrm>
            <a:custGeom>
              <a:avLst/>
              <a:gdLst/>
              <a:ahLst/>
              <a:cxnLst>
                <a:cxn ang="0">
                  <a:pos x="wd2" y="hd2"/>
                </a:cxn>
                <a:cxn ang="5400000">
                  <a:pos x="wd2" y="hd2"/>
                </a:cxn>
                <a:cxn ang="10800000">
                  <a:pos x="wd2" y="hd2"/>
                </a:cxn>
                <a:cxn ang="16200000">
                  <a:pos x="wd2" y="hd2"/>
                </a:cxn>
              </a:cxnLst>
              <a:rect l="0" t="0" r="r" b="b"/>
              <a:pathLst>
                <a:path w="21600" h="21579" extrusionOk="0">
                  <a:moveTo>
                    <a:pt x="21600" y="9391"/>
                  </a:moveTo>
                  <a:cubicBezTo>
                    <a:pt x="21600" y="9887"/>
                    <a:pt x="21473" y="10321"/>
                    <a:pt x="21219" y="10697"/>
                  </a:cubicBezTo>
                  <a:cubicBezTo>
                    <a:pt x="20964" y="11073"/>
                    <a:pt x="20648" y="11314"/>
                    <a:pt x="20264" y="11428"/>
                  </a:cubicBezTo>
                  <a:lnTo>
                    <a:pt x="20264" y="16611"/>
                  </a:lnTo>
                  <a:cubicBezTo>
                    <a:pt x="20264" y="17201"/>
                    <a:pt x="20088" y="17709"/>
                    <a:pt x="19730" y="18129"/>
                  </a:cubicBezTo>
                  <a:cubicBezTo>
                    <a:pt x="19375" y="18551"/>
                    <a:pt x="18952" y="18759"/>
                    <a:pt x="18460" y="18759"/>
                  </a:cubicBezTo>
                  <a:cubicBezTo>
                    <a:pt x="17928" y="18123"/>
                    <a:pt x="17287" y="17506"/>
                    <a:pt x="16538" y="16905"/>
                  </a:cubicBezTo>
                  <a:cubicBezTo>
                    <a:pt x="15786" y="16306"/>
                    <a:pt x="14981" y="15757"/>
                    <a:pt x="14117" y="15255"/>
                  </a:cubicBezTo>
                  <a:cubicBezTo>
                    <a:pt x="13255" y="14756"/>
                    <a:pt x="12364" y="14325"/>
                    <a:pt x="11450" y="13970"/>
                  </a:cubicBezTo>
                  <a:cubicBezTo>
                    <a:pt x="10536" y="13615"/>
                    <a:pt x="9648" y="13380"/>
                    <a:pt x="8788" y="13268"/>
                  </a:cubicBezTo>
                  <a:cubicBezTo>
                    <a:pt x="8453" y="13380"/>
                    <a:pt x="8179" y="13565"/>
                    <a:pt x="7968" y="13829"/>
                  </a:cubicBezTo>
                  <a:cubicBezTo>
                    <a:pt x="7758" y="14093"/>
                    <a:pt x="7613" y="14387"/>
                    <a:pt x="7535" y="14707"/>
                  </a:cubicBezTo>
                  <a:cubicBezTo>
                    <a:pt x="7457" y="15029"/>
                    <a:pt x="7449" y="15361"/>
                    <a:pt x="7510" y="15699"/>
                  </a:cubicBezTo>
                  <a:cubicBezTo>
                    <a:pt x="7574" y="16036"/>
                    <a:pt x="7719" y="16341"/>
                    <a:pt x="7946" y="16611"/>
                  </a:cubicBezTo>
                  <a:cubicBezTo>
                    <a:pt x="7750" y="16993"/>
                    <a:pt x="7660" y="17348"/>
                    <a:pt x="7677" y="17674"/>
                  </a:cubicBezTo>
                  <a:cubicBezTo>
                    <a:pt x="7692" y="17994"/>
                    <a:pt x="7772" y="18308"/>
                    <a:pt x="7917" y="18607"/>
                  </a:cubicBezTo>
                  <a:cubicBezTo>
                    <a:pt x="8059" y="18909"/>
                    <a:pt x="8255" y="19194"/>
                    <a:pt x="8497" y="19470"/>
                  </a:cubicBezTo>
                  <a:cubicBezTo>
                    <a:pt x="8737" y="19746"/>
                    <a:pt x="8996" y="20022"/>
                    <a:pt x="9271" y="20292"/>
                  </a:cubicBezTo>
                  <a:cubicBezTo>
                    <a:pt x="9114" y="20697"/>
                    <a:pt x="8842" y="21002"/>
                    <a:pt x="8455" y="21213"/>
                  </a:cubicBezTo>
                  <a:cubicBezTo>
                    <a:pt x="8069" y="21424"/>
                    <a:pt x="7655" y="21542"/>
                    <a:pt x="7212" y="21571"/>
                  </a:cubicBezTo>
                  <a:cubicBezTo>
                    <a:pt x="6771" y="21600"/>
                    <a:pt x="6340" y="21551"/>
                    <a:pt x="5917" y="21424"/>
                  </a:cubicBezTo>
                  <a:cubicBezTo>
                    <a:pt x="5496" y="21295"/>
                    <a:pt x="5163" y="21093"/>
                    <a:pt x="4923" y="20811"/>
                  </a:cubicBezTo>
                  <a:cubicBezTo>
                    <a:pt x="4781" y="20242"/>
                    <a:pt x="4624" y="19658"/>
                    <a:pt x="4453" y="19056"/>
                  </a:cubicBezTo>
                  <a:cubicBezTo>
                    <a:pt x="4281" y="18454"/>
                    <a:pt x="4139" y="17844"/>
                    <a:pt x="4032" y="17225"/>
                  </a:cubicBezTo>
                  <a:cubicBezTo>
                    <a:pt x="3921" y="16600"/>
                    <a:pt x="3868" y="15954"/>
                    <a:pt x="3868" y="15282"/>
                  </a:cubicBezTo>
                  <a:cubicBezTo>
                    <a:pt x="3868" y="14616"/>
                    <a:pt x="3961" y="13906"/>
                    <a:pt x="4149" y="13154"/>
                  </a:cubicBezTo>
                  <a:lnTo>
                    <a:pt x="1804" y="13154"/>
                  </a:lnTo>
                  <a:cubicBezTo>
                    <a:pt x="1312" y="13154"/>
                    <a:pt x="888" y="12946"/>
                    <a:pt x="533" y="12523"/>
                  </a:cubicBezTo>
                  <a:cubicBezTo>
                    <a:pt x="176" y="12101"/>
                    <a:pt x="0" y="11593"/>
                    <a:pt x="0" y="10991"/>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1" y="4821"/>
                    <a:pt x="12537" y="4399"/>
                    <a:pt x="13512" y="3873"/>
                  </a:cubicBezTo>
                  <a:cubicBezTo>
                    <a:pt x="14489" y="3342"/>
                    <a:pt x="15409" y="2744"/>
                    <a:pt x="16273" y="2071"/>
                  </a:cubicBezTo>
                  <a:cubicBezTo>
                    <a:pt x="17135" y="1405"/>
                    <a:pt x="17865" y="713"/>
                    <a:pt x="18460" y="0"/>
                  </a:cubicBezTo>
                  <a:cubicBezTo>
                    <a:pt x="18952" y="0"/>
                    <a:pt x="19375" y="214"/>
                    <a:pt x="19730" y="633"/>
                  </a:cubicBezTo>
                  <a:cubicBezTo>
                    <a:pt x="20088" y="1056"/>
                    <a:pt x="20264" y="1567"/>
                    <a:pt x="20264" y="2165"/>
                  </a:cubicBezTo>
                  <a:lnTo>
                    <a:pt x="20264" y="7334"/>
                  </a:lnTo>
                  <a:cubicBezTo>
                    <a:pt x="20648" y="7445"/>
                    <a:pt x="20964" y="7692"/>
                    <a:pt x="21219" y="8070"/>
                  </a:cubicBezTo>
                  <a:cubicBezTo>
                    <a:pt x="21473" y="8454"/>
                    <a:pt x="21600" y="8895"/>
                    <a:pt x="21600" y="9391"/>
                  </a:cubicBezTo>
                  <a:moveTo>
                    <a:pt x="18460" y="2855"/>
                  </a:moveTo>
                  <a:cubicBezTo>
                    <a:pt x="17865" y="3407"/>
                    <a:pt x="17216" y="3941"/>
                    <a:pt x="16513" y="4451"/>
                  </a:cubicBezTo>
                  <a:cubicBezTo>
                    <a:pt x="15811" y="4962"/>
                    <a:pt x="15066" y="5423"/>
                    <a:pt x="14281" y="5834"/>
                  </a:cubicBezTo>
                  <a:cubicBezTo>
                    <a:pt x="13495" y="6245"/>
                    <a:pt x="12694" y="6609"/>
                    <a:pt x="11879" y="6923"/>
                  </a:cubicBezTo>
                  <a:cubicBezTo>
                    <a:pt x="11061" y="7237"/>
                    <a:pt x="10255" y="7462"/>
                    <a:pt x="9457" y="7603"/>
                  </a:cubicBezTo>
                  <a:lnTo>
                    <a:pt x="9457" y="11173"/>
                  </a:lnTo>
                  <a:cubicBezTo>
                    <a:pt x="10255" y="11326"/>
                    <a:pt x="11061" y="11555"/>
                    <a:pt x="11879" y="11863"/>
                  </a:cubicBezTo>
                  <a:cubicBezTo>
                    <a:pt x="12694" y="12171"/>
                    <a:pt x="13495" y="12538"/>
                    <a:pt x="14281" y="12957"/>
                  </a:cubicBezTo>
                  <a:cubicBezTo>
                    <a:pt x="15066" y="13380"/>
                    <a:pt x="15813" y="13844"/>
                    <a:pt x="16525" y="14348"/>
                  </a:cubicBezTo>
                  <a:cubicBezTo>
                    <a:pt x="17235" y="14856"/>
                    <a:pt x="17882" y="15381"/>
                    <a:pt x="18460" y="15921"/>
                  </a:cubicBezTo>
                  <a:lnTo>
                    <a:pt x="18460" y="2855"/>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4" name="AutoShape 114"/>
            <p:cNvSpPr/>
            <p:nvPr/>
          </p:nvSpPr>
          <p:spPr>
            <a:xfrm>
              <a:off x="109140" y="1259697"/>
              <a:ext cx="246123" cy="247277"/>
            </a:xfrm>
            <a:custGeom>
              <a:avLst/>
              <a:gdLst/>
              <a:ahLst/>
              <a:cxnLst>
                <a:cxn ang="0">
                  <a:pos x="wd2" y="hd2"/>
                </a:cxn>
                <a:cxn ang="5400000">
                  <a:pos x="wd2" y="hd2"/>
                </a:cxn>
                <a:cxn ang="10800000">
                  <a:pos x="wd2" y="hd2"/>
                </a:cxn>
                <a:cxn ang="16200000">
                  <a:pos x="wd2" y="hd2"/>
                </a:cxn>
              </a:cxnLst>
              <a:rect l="0" t="0" r="r" b="b"/>
              <a:pathLst>
                <a:path w="21600" h="21600" extrusionOk="0">
                  <a:moveTo>
                    <a:pt x="21051" y="9182"/>
                  </a:moveTo>
                  <a:cubicBezTo>
                    <a:pt x="21201" y="9182"/>
                    <a:pt x="21330" y="9229"/>
                    <a:pt x="21436" y="9326"/>
                  </a:cubicBezTo>
                  <a:cubicBezTo>
                    <a:pt x="21545" y="9426"/>
                    <a:pt x="21600" y="9549"/>
                    <a:pt x="21600" y="9699"/>
                  </a:cubicBezTo>
                  <a:lnTo>
                    <a:pt x="21600" y="11868"/>
                  </a:lnTo>
                  <a:cubicBezTo>
                    <a:pt x="21600" y="12233"/>
                    <a:pt x="21416" y="12415"/>
                    <a:pt x="21051" y="12415"/>
                  </a:cubicBezTo>
                  <a:lnTo>
                    <a:pt x="18747" y="12415"/>
                  </a:lnTo>
                  <a:cubicBezTo>
                    <a:pt x="18576" y="13205"/>
                    <a:pt x="18300" y="13948"/>
                    <a:pt x="17916" y="14647"/>
                  </a:cubicBezTo>
                  <a:cubicBezTo>
                    <a:pt x="17531" y="15343"/>
                    <a:pt x="17067" y="15966"/>
                    <a:pt x="16518" y="16515"/>
                  </a:cubicBezTo>
                  <a:cubicBezTo>
                    <a:pt x="15969" y="17062"/>
                    <a:pt x="15347" y="17529"/>
                    <a:pt x="14648" y="17914"/>
                  </a:cubicBezTo>
                  <a:cubicBezTo>
                    <a:pt x="13949" y="18299"/>
                    <a:pt x="13207" y="18578"/>
                    <a:pt x="12420" y="18742"/>
                  </a:cubicBezTo>
                  <a:lnTo>
                    <a:pt x="12420" y="21051"/>
                  </a:lnTo>
                  <a:cubicBezTo>
                    <a:pt x="12420" y="21198"/>
                    <a:pt x="12370" y="21330"/>
                    <a:pt x="12270" y="21436"/>
                  </a:cubicBezTo>
                  <a:cubicBezTo>
                    <a:pt x="12173" y="21545"/>
                    <a:pt x="12050" y="21600"/>
                    <a:pt x="11897" y="21600"/>
                  </a:cubicBezTo>
                  <a:lnTo>
                    <a:pt x="9732" y="21600"/>
                  </a:lnTo>
                  <a:cubicBezTo>
                    <a:pt x="9368" y="21600"/>
                    <a:pt x="9183" y="21418"/>
                    <a:pt x="9183" y="21051"/>
                  </a:cubicBezTo>
                  <a:lnTo>
                    <a:pt x="9183" y="18742"/>
                  </a:lnTo>
                  <a:cubicBezTo>
                    <a:pt x="8396" y="18578"/>
                    <a:pt x="7654" y="18299"/>
                    <a:pt x="6955" y="17914"/>
                  </a:cubicBezTo>
                  <a:cubicBezTo>
                    <a:pt x="6259" y="17529"/>
                    <a:pt x="5634" y="17062"/>
                    <a:pt x="5085" y="16515"/>
                  </a:cubicBezTo>
                  <a:cubicBezTo>
                    <a:pt x="4536" y="15966"/>
                    <a:pt x="4069" y="15343"/>
                    <a:pt x="3687" y="14647"/>
                  </a:cubicBezTo>
                  <a:cubicBezTo>
                    <a:pt x="3300" y="13948"/>
                    <a:pt x="3024" y="13205"/>
                    <a:pt x="2856" y="12415"/>
                  </a:cubicBezTo>
                  <a:lnTo>
                    <a:pt x="551" y="12415"/>
                  </a:lnTo>
                  <a:cubicBezTo>
                    <a:pt x="187" y="12415"/>
                    <a:pt x="0" y="12232"/>
                    <a:pt x="0" y="11868"/>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7" y="0"/>
                  </a:lnTo>
                  <a:cubicBezTo>
                    <a:pt x="12050" y="0"/>
                    <a:pt x="12173" y="50"/>
                    <a:pt x="12270" y="158"/>
                  </a:cubicBezTo>
                  <a:cubicBezTo>
                    <a:pt x="12370" y="267"/>
                    <a:pt x="12420" y="396"/>
                    <a:pt x="12420" y="546"/>
                  </a:cubicBezTo>
                  <a:lnTo>
                    <a:pt x="12420" y="2852"/>
                  </a:lnTo>
                  <a:cubicBezTo>
                    <a:pt x="13207" y="3022"/>
                    <a:pt x="13949" y="3298"/>
                    <a:pt x="14648" y="3680"/>
                  </a:cubicBezTo>
                  <a:cubicBezTo>
                    <a:pt x="15344" y="4065"/>
                    <a:pt x="15969" y="4532"/>
                    <a:pt x="16518" y="5082"/>
                  </a:cubicBezTo>
                  <a:cubicBezTo>
                    <a:pt x="17067" y="5631"/>
                    <a:pt x="17531" y="6251"/>
                    <a:pt x="17916" y="6953"/>
                  </a:cubicBezTo>
                  <a:cubicBezTo>
                    <a:pt x="18300" y="7652"/>
                    <a:pt x="18579" y="8392"/>
                    <a:pt x="18747" y="9182"/>
                  </a:cubicBezTo>
                  <a:lnTo>
                    <a:pt x="21051" y="9182"/>
                  </a:lnTo>
                  <a:close/>
                  <a:moveTo>
                    <a:pt x="12420" y="16466"/>
                  </a:moveTo>
                  <a:cubicBezTo>
                    <a:pt x="13412" y="16195"/>
                    <a:pt x="14269" y="15699"/>
                    <a:pt x="14992" y="14982"/>
                  </a:cubicBezTo>
                  <a:cubicBezTo>
                    <a:pt x="15711" y="14265"/>
                    <a:pt x="16204" y="13411"/>
                    <a:pt x="16468" y="12415"/>
                  </a:cubicBezTo>
                  <a:lnTo>
                    <a:pt x="14049" y="12415"/>
                  </a:lnTo>
                  <a:cubicBezTo>
                    <a:pt x="13685" y="12415"/>
                    <a:pt x="13506" y="12232"/>
                    <a:pt x="13515" y="11868"/>
                  </a:cubicBezTo>
                  <a:lnTo>
                    <a:pt x="13515" y="9699"/>
                  </a:lnTo>
                  <a:cubicBezTo>
                    <a:pt x="13515" y="9549"/>
                    <a:pt x="13568" y="9426"/>
                    <a:pt x="13670" y="9326"/>
                  </a:cubicBezTo>
                  <a:cubicBezTo>
                    <a:pt x="13773" y="9229"/>
                    <a:pt x="13899" y="9182"/>
                    <a:pt x="14049" y="9182"/>
                  </a:cubicBezTo>
                  <a:lnTo>
                    <a:pt x="16468" y="9182"/>
                  </a:lnTo>
                  <a:cubicBezTo>
                    <a:pt x="16195" y="8186"/>
                    <a:pt x="15699" y="7332"/>
                    <a:pt x="14983" y="6609"/>
                  </a:cubicBezTo>
                  <a:cubicBezTo>
                    <a:pt x="14266" y="5883"/>
                    <a:pt x="13412" y="5390"/>
                    <a:pt x="12420" y="5131"/>
                  </a:cubicBezTo>
                  <a:lnTo>
                    <a:pt x="12420" y="7549"/>
                  </a:lnTo>
                  <a:cubicBezTo>
                    <a:pt x="12420" y="7699"/>
                    <a:pt x="12370" y="7828"/>
                    <a:pt x="12270" y="7928"/>
                  </a:cubicBezTo>
                  <a:cubicBezTo>
                    <a:pt x="12173" y="8031"/>
                    <a:pt x="12050" y="8081"/>
                    <a:pt x="11897"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8"/>
                  </a:lnTo>
                  <a:cubicBezTo>
                    <a:pt x="8088" y="12018"/>
                    <a:pt x="8038" y="12145"/>
                    <a:pt x="7947" y="12253"/>
                  </a:cubicBezTo>
                  <a:cubicBezTo>
                    <a:pt x="7853" y="12365"/>
                    <a:pt x="7733" y="12415"/>
                    <a:pt x="7580" y="12415"/>
                  </a:cubicBezTo>
                  <a:lnTo>
                    <a:pt x="5135" y="12415"/>
                  </a:lnTo>
                  <a:cubicBezTo>
                    <a:pt x="5408" y="13411"/>
                    <a:pt x="5904" y="14268"/>
                    <a:pt x="6620" y="14991"/>
                  </a:cubicBezTo>
                  <a:cubicBezTo>
                    <a:pt x="7337" y="15711"/>
                    <a:pt x="8191" y="16204"/>
                    <a:pt x="9183" y="16466"/>
                  </a:cubicBezTo>
                  <a:lnTo>
                    <a:pt x="9183" y="14019"/>
                  </a:lnTo>
                  <a:cubicBezTo>
                    <a:pt x="9183" y="13869"/>
                    <a:pt x="9239" y="13745"/>
                    <a:pt x="9348" y="13654"/>
                  </a:cubicBezTo>
                  <a:cubicBezTo>
                    <a:pt x="9453" y="13560"/>
                    <a:pt x="9583" y="13513"/>
                    <a:pt x="9732" y="13513"/>
                  </a:cubicBezTo>
                  <a:lnTo>
                    <a:pt x="11897" y="13513"/>
                  </a:lnTo>
                  <a:cubicBezTo>
                    <a:pt x="12050" y="13513"/>
                    <a:pt x="12173" y="13560"/>
                    <a:pt x="12270" y="13654"/>
                  </a:cubicBezTo>
                  <a:cubicBezTo>
                    <a:pt x="12370" y="13745"/>
                    <a:pt x="12420" y="13869"/>
                    <a:pt x="12420" y="14019"/>
                  </a:cubicBezTo>
                  <a:lnTo>
                    <a:pt x="12420" y="16466"/>
                  </a:lnTo>
                  <a:close/>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FFFFFF"/>
                  </a:solidFill>
                  <a:effectLst>
                    <a:outerShdw blurRad="38100" dist="38100" dir="2700000" rotWithShape="0">
                      <a:srgbClr val="000000"/>
                    </a:outerShdw>
                  </a:effectLst>
                  <a:latin typeface="Lato Regular"/>
                  <a:ea typeface="Lato Regular"/>
                  <a:cs typeface="Lato Regular"/>
                  <a:sym typeface="Lato Regular"/>
                </a:defRPr>
              </a:pPr>
              <a:endParaRPr dirty="0">
                <a:latin typeface="黑体" panose="02010609060101010101" charset="-122"/>
                <a:ea typeface="黑体" panose="02010609060101010101" charset="-122"/>
              </a:endParaRPr>
            </a:p>
          </p:txBody>
        </p:sp>
        <p:sp>
          <p:nvSpPr>
            <p:cNvPr id="2495" name="AutoShape 82"/>
            <p:cNvSpPr/>
            <p:nvPr/>
          </p:nvSpPr>
          <p:spPr>
            <a:xfrm>
              <a:off x="4204720" y="1311951"/>
              <a:ext cx="203850" cy="203903"/>
            </a:xfrm>
            <a:custGeom>
              <a:avLst/>
              <a:gdLst/>
              <a:ahLst/>
              <a:cxnLst>
                <a:cxn ang="0">
                  <a:pos x="wd2" y="hd2"/>
                </a:cxn>
                <a:cxn ang="5400000">
                  <a:pos x="wd2" y="hd2"/>
                </a:cxn>
                <a:cxn ang="10800000">
                  <a:pos x="wd2" y="hd2"/>
                </a:cxn>
                <a:cxn ang="16200000">
                  <a:pos x="wd2" y="hd2"/>
                </a:cxn>
              </a:cxnLst>
              <a:rect l="0" t="0" r="r" b="b"/>
              <a:pathLst>
                <a:path w="21600" h="21600" extrusionOk="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6" y="12063"/>
                  </a:moveTo>
                  <a:cubicBezTo>
                    <a:pt x="18673" y="12605"/>
                    <a:pt x="19071" y="13143"/>
                    <a:pt x="19357" y="13670"/>
                  </a:cubicBezTo>
                  <a:cubicBezTo>
                    <a:pt x="19642" y="14197"/>
                    <a:pt x="19789" y="14802"/>
                    <a:pt x="19789" y="15481"/>
                  </a:cubicBezTo>
                  <a:lnTo>
                    <a:pt x="19789" y="20817"/>
                  </a:lnTo>
                  <a:cubicBezTo>
                    <a:pt x="19695" y="20869"/>
                    <a:pt x="19621" y="20932"/>
                    <a:pt x="19558" y="20996"/>
                  </a:cubicBezTo>
                  <a:cubicBezTo>
                    <a:pt x="19498" y="21062"/>
                    <a:pt x="19426" y="21123"/>
                    <a:pt x="19345" y="21192"/>
                  </a:cubicBezTo>
                  <a:cubicBezTo>
                    <a:pt x="19263" y="21252"/>
                    <a:pt x="19174" y="21318"/>
                    <a:pt x="19076" y="21387"/>
                  </a:cubicBezTo>
                  <a:cubicBezTo>
                    <a:pt x="18977" y="21456"/>
                    <a:pt x="18836" y="21529"/>
                    <a:pt x="18663" y="21600"/>
                  </a:cubicBezTo>
                  <a:lnTo>
                    <a:pt x="2942" y="21600"/>
                  </a:lnTo>
                  <a:cubicBezTo>
                    <a:pt x="2675" y="21600"/>
                    <a:pt x="2467" y="21500"/>
                    <a:pt x="2318" y="21292"/>
                  </a:cubicBezTo>
                  <a:cubicBezTo>
                    <a:pt x="2167" y="21082"/>
                    <a:pt x="2003" y="20927"/>
                    <a:pt x="1819" y="20817"/>
                  </a:cubicBezTo>
                  <a:lnTo>
                    <a:pt x="1819" y="15481"/>
                  </a:lnTo>
                  <a:cubicBezTo>
                    <a:pt x="1819" y="14764"/>
                    <a:pt x="1989" y="14128"/>
                    <a:pt x="2335" y="13572"/>
                  </a:cubicBezTo>
                  <a:cubicBezTo>
                    <a:pt x="2678" y="13019"/>
                    <a:pt x="3052" y="12512"/>
                    <a:pt x="3460" y="12063"/>
                  </a:cubicBezTo>
                  <a:cubicBezTo>
                    <a:pt x="3535" y="11971"/>
                    <a:pt x="3633" y="11870"/>
                    <a:pt x="3753" y="11767"/>
                  </a:cubicBezTo>
                  <a:cubicBezTo>
                    <a:pt x="3873" y="11660"/>
                    <a:pt x="4000" y="11591"/>
                    <a:pt x="4137" y="11554"/>
                  </a:cubicBezTo>
                  <a:cubicBezTo>
                    <a:pt x="4276" y="11496"/>
                    <a:pt x="4432" y="11467"/>
                    <a:pt x="4610" y="11456"/>
                  </a:cubicBezTo>
                  <a:cubicBezTo>
                    <a:pt x="4785" y="11447"/>
                    <a:pt x="4956" y="11424"/>
                    <a:pt x="5126" y="11389"/>
                  </a:cubicBezTo>
                  <a:cubicBezTo>
                    <a:pt x="5594" y="11300"/>
                    <a:pt x="6091" y="11211"/>
                    <a:pt x="6621" y="11122"/>
                  </a:cubicBezTo>
                  <a:cubicBezTo>
                    <a:pt x="7149" y="11035"/>
                    <a:pt x="7665" y="10946"/>
                    <a:pt x="8172" y="10854"/>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3" y="3"/>
                  </a:cubicBezTo>
                  <a:cubicBezTo>
                    <a:pt x="11477" y="3"/>
                    <a:pt x="12113" y="158"/>
                    <a:pt x="12711" y="472"/>
                  </a:cubicBezTo>
                  <a:cubicBezTo>
                    <a:pt x="13308" y="786"/>
                    <a:pt x="13827" y="1203"/>
                    <a:pt x="14273" y="1733"/>
                  </a:cubicBezTo>
                  <a:cubicBezTo>
                    <a:pt x="14717" y="2260"/>
                    <a:pt x="15068" y="2885"/>
                    <a:pt x="15329" y="3608"/>
                  </a:cubicBezTo>
                  <a:cubicBezTo>
                    <a:pt x="15591" y="4331"/>
                    <a:pt x="15720" y="5097"/>
                    <a:pt x="15720" y="5903"/>
                  </a:cubicBezTo>
                  <a:cubicBezTo>
                    <a:pt x="15720" y="6939"/>
                    <a:pt x="15514" y="7890"/>
                    <a:pt x="15101" y="8757"/>
                  </a:cubicBezTo>
                  <a:cubicBezTo>
                    <a:pt x="14686" y="9620"/>
                    <a:pt x="14129" y="10320"/>
                    <a:pt x="13433" y="10854"/>
                  </a:cubicBezTo>
                  <a:cubicBezTo>
                    <a:pt x="13937" y="10946"/>
                    <a:pt x="14453" y="11032"/>
                    <a:pt x="14979" y="11116"/>
                  </a:cubicBezTo>
                  <a:cubicBezTo>
                    <a:pt x="15505" y="11199"/>
                    <a:pt x="16006" y="11289"/>
                    <a:pt x="16479" y="11389"/>
                  </a:cubicBezTo>
                  <a:cubicBezTo>
                    <a:pt x="16654" y="11427"/>
                    <a:pt x="16827" y="11450"/>
                    <a:pt x="16995" y="11456"/>
                  </a:cubicBezTo>
                  <a:cubicBezTo>
                    <a:pt x="17163" y="11467"/>
                    <a:pt x="17324" y="11496"/>
                    <a:pt x="17468" y="11554"/>
                  </a:cubicBezTo>
                  <a:cubicBezTo>
                    <a:pt x="17604" y="11591"/>
                    <a:pt x="17732" y="11660"/>
                    <a:pt x="17852" y="11767"/>
                  </a:cubicBezTo>
                  <a:cubicBezTo>
                    <a:pt x="17967" y="11870"/>
                    <a:pt x="18075" y="11971"/>
                    <a:pt x="18166" y="12063"/>
                  </a:cubicBezTo>
                  <a:moveTo>
                    <a:pt x="20475" y="5419"/>
                  </a:moveTo>
                  <a:cubicBezTo>
                    <a:pt x="20758" y="5419"/>
                    <a:pt x="20974" y="5505"/>
                    <a:pt x="21125" y="5687"/>
                  </a:cubicBezTo>
                  <a:cubicBezTo>
                    <a:pt x="21272" y="5865"/>
                    <a:pt x="21382" y="6078"/>
                    <a:pt x="21449" y="6326"/>
                  </a:cubicBezTo>
                  <a:cubicBezTo>
                    <a:pt x="21521" y="6574"/>
                    <a:pt x="21562" y="6836"/>
                    <a:pt x="21577" y="7106"/>
                  </a:cubicBezTo>
                  <a:cubicBezTo>
                    <a:pt x="21593" y="7377"/>
                    <a:pt x="21600" y="7596"/>
                    <a:pt x="21600" y="7760"/>
                  </a:cubicBezTo>
                  <a:lnTo>
                    <a:pt x="21600" y="9856"/>
                  </a:lnTo>
                  <a:cubicBezTo>
                    <a:pt x="21509" y="9928"/>
                    <a:pt x="21423" y="10015"/>
                    <a:pt x="21341" y="10110"/>
                  </a:cubicBezTo>
                  <a:cubicBezTo>
                    <a:pt x="21262" y="10208"/>
                    <a:pt x="21159" y="10257"/>
                    <a:pt x="21037" y="10257"/>
                  </a:cubicBezTo>
                  <a:lnTo>
                    <a:pt x="17269" y="10257"/>
                  </a:lnTo>
                  <a:cubicBezTo>
                    <a:pt x="17132" y="10257"/>
                    <a:pt x="17024" y="10208"/>
                    <a:pt x="16954" y="10110"/>
                  </a:cubicBezTo>
                  <a:cubicBezTo>
                    <a:pt x="16880" y="10015"/>
                    <a:pt x="16791" y="9928"/>
                    <a:pt x="16683" y="9856"/>
                  </a:cubicBezTo>
                  <a:lnTo>
                    <a:pt x="16683" y="7760"/>
                  </a:lnTo>
                  <a:cubicBezTo>
                    <a:pt x="16683" y="7596"/>
                    <a:pt x="16693" y="7377"/>
                    <a:pt x="16707" y="7106"/>
                  </a:cubicBezTo>
                  <a:cubicBezTo>
                    <a:pt x="16721" y="6836"/>
                    <a:pt x="16767" y="6574"/>
                    <a:pt x="16837" y="6326"/>
                  </a:cubicBezTo>
                  <a:cubicBezTo>
                    <a:pt x="16913" y="6078"/>
                    <a:pt x="17024" y="5865"/>
                    <a:pt x="17184" y="5687"/>
                  </a:cubicBezTo>
                  <a:cubicBezTo>
                    <a:pt x="17338" y="5508"/>
                    <a:pt x="17557" y="5419"/>
                    <a:pt x="17830" y="5419"/>
                  </a:cubicBezTo>
                  <a:cubicBezTo>
                    <a:pt x="17489" y="5151"/>
                    <a:pt x="17211" y="4803"/>
                    <a:pt x="17000" y="4377"/>
                  </a:cubicBezTo>
                  <a:cubicBezTo>
                    <a:pt x="16789" y="3950"/>
                    <a:pt x="16683" y="3469"/>
                    <a:pt x="16683" y="2937"/>
                  </a:cubicBezTo>
                  <a:cubicBezTo>
                    <a:pt x="16683" y="2539"/>
                    <a:pt x="16745" y="2162"/>
                    <a:pt x="16873" y="1805"/>
                  </a:cubicBezTo>
                  <a:cubicBezTo>
                    <a:pt x="17000" y="1448"/>
                    <a:pt x="17175" y="1134"/>
                    <a:pt x="17401" y="861"/>
                  </a:cubicBezTo>
                  <a:cubicBezTo>
                    <a:pt x="17626" y="590"/>
                    <a:pt x="17890" y="380"/>
                    <a:pt x="18188" y="227"/>
                  </a:cubicBezTo>
                  <a:cubicBezTo>
                    <a:pt x="18488" y="77"/>
                    <a:pt x="18809" y="0"/>
                    <a:pt x="19153" y="0"/>
                  </a:cubicBezTo>
                  <a:cubicBezTo>
                    <a:pt x="19481" y="0"/>
                    <a:pt x="19796" y="77"/>
                    <a:pt x="20096" y="227"/>
                  </a:cubicBezTo>
                  <a:cubicBezTo>
                    <a:pt x="20396" y="380"/>
                    <a:pt x="20657" y="590"/>
                    <a:pt x="20883" y="861"/>
                  </a:cubicBezTo>
                  <a:cubicBezTo>
                    <a:pt x="21109" y="1134"/>
                    <a:pt x="21286" y="1448"/>
                    <a:pt x="21413" y="1805"/>
                  </a:cubicBezTo>
                  <a:cubicBezTo>
                    <a:pt x="21538" y="2162"/>
                    <a:pt x="21600" y="2539"/>
                    <a:pt x="21600" y="2937"/>
                  </a:cubicBezTo>
                  <a:cubicBezTo>
                    <a:pt x="21600" y="3458"/>
                    <a:pt x="21500" y="3939"/>
                    <a:pt x="21296" y="4371"/>
                  </a:cubicBezTo>
                  <a:cubicBezTo>
                    <a:pt x="21094" y="4800"/>
                    <a:pt x="20821" y="5151"/>
                    <a:pt x="20475" y="5419"/>
                  </a:cubicBezTo>
                </a:path>
              </a:pathLst>
            </a:custGeom>
            <a:solidFill>
              <a:srgbClr val="FFFFFF"/>
            </a:solidFill>
            <a:ln w="12700" cap="flat">
              <a:noFill/>
              <a:miter lim="400000"/>
            </a:ln>
            <a:effectLst/>
          </p:spPr>
          <p:txBody>
            <a:bodyPr wrap="square" lIns="45719" tIns="45719" rIns="45719" bIns="45719" numCol="1" anchor="ctr">
              <a:noAutofit/>
            </a:bodyPr>
            <a:lstStyle/>
            <a:p>
              <a:pPr defTabSz="457200">
                <a:defRPr sz="3600">
                  <a:solidFill>
                    <a:srgbClr val="44CEB9"/>
                  </a:solidFill>
                  <a:effectLst>
                    <a:outerShdw blurRad="38100" dist="38100" dir="2700000" rotWithShape="0">
                      <a:srgbClr val="000000"/>
                    </a:outerShdw>
                  </a:effectLst>
                  <a:latin typeface="Gill Sans"/>
                  <a:ea typeface="Gill Sans"/>
                  <a:cs typeface="Gill Sans"/>
                  <a:sym typeface="Gill Sans"/>
                </a:defRPr>
              </a:pPr>
              <a:endParaRPr dirty="0">
                <a:latin typeface="黑体" panose="02010609060101010101" charset="-122"/>
                <a:ea typeface="黑体" panose="02010609060101010101" charset="-122"/>
              </a:endParaRPr>
            </a:p>
          </p:txBody>
        </p:sp>
        <p:sp>
          <p:nvSpPr>
            <p:cNvPr id="2496" name="Freeform 290"/>
            <p:cNvSpPr/>
            <p:nvPr/>
          </p:nvSpPr>
          <p:spPr>
            <a:xfrm>
              <a:off x="243851" y="2095014"/>
              <a:ext cx="366525" cy="277055"/>
            </a:xfrm>
            <a:custGeom>
              <a:avLst/>
              <a:gdLst/>
              <a:ahLst/>
              <a:cxnLst>
                <a:cxn ang="0">
                  <a:pos x="wd2" y="hd2"/>
                </a:cxn>
                <a:cxn ang="5400000">
                  <a:pos x="wd2" y="hd2"/>
                </a:cxn>
                <a:cxn ang="10800000">
                  <a:pos x="wd2" y="hd2"/>
                </a:cxn>
                <a:cxn ang="16200000">
                  <a:pos x="wd2" y="hd2"/>
                </a:cxn>
              </a:cxnLst>
              <a:rect l="0" t="0" r="r" b="b"/>
              <a:pathLst>
                <a:path w="21600" h="21086" extrusionOk="0">
                  <a:moveTo>
                    <a:pt x="21600" y="2653"/>
                  </a:moveTo>
                  <a:cubicBezTo>
                    <a:pt x="21600" y="11332"/>
                    <a:pt x="21600" y="11332"/>
                    <a:pt x="21600" y="11332"/>
                  </a:cubicBezTo>
                  <a:cubicBezTo>
                    <a:pt x="21600" y="11332"/>
                    <a:pt x="20146" y="11810"/>
                    <a:pt x="19972" y="11810"/>
                  </a:cubicBezTo>
                  <a:cubicBezTo>
                    <a:pt x="19603" y="11810"/>
                    <a:pt x="18691" y="12287"/>
                    <a:pt x="18148" y="11332"/>
                  </a:cubicBezTo>
                  <a:cubicBezTo>
                    <a:pt x="17063" y="10152"/>
                    <a:pt x="13438" y="5237"/>
                    <a:pt x="13438" y="5237"/>
                  </a:cubicBezTo>
                  <a:cubicBezTo>
                    <a:pt x="13438" y="5237"/>
                    <a:pt x="12895" y="4535"/>
                    <a:pt x="11788" y="5237"/>
                  </a:cubicBezTo>
                  <a:cubicBezTo>
                    <a:pt x="10898" y="5939"/>
                    <a:pt x="9617" y="6866"/>
                    <a:pt x="9074" y="7119"/>
                  </a:cubicBezTo>
                  <a:cubicBezTo>
                    <a:pt x="8901" y="7344"/>
                    <a:pt x="8531" y="7568"/>
                    <a:pt x="8336" y="7568"/>
                  </a:cubicBezTo>
                  <a:cubicBezTo>
                    <a:pt x="7620" y="7568"/>
                    <a:pt x="7077" y="6641"/>
                    <a:pt x="7077" y="5714"/>
                  </a:cubicBezTo>
                  <a:cubicBezTo>
                    <a:pt x="7077" y="4984"/>
                    <a:pt x="7446" y="4535"/>
                    <a:pt x="7815" y="4282"/>
                  </a:cubicBezTo>
                  <a:cubicBezTo>
                    <a:pt x="9248" y="3102"/>
                    <a:pt x="11983" y="1248"/>
                    <a:pt x="13069" y="293"/>
                  </a:cubicBezTo>
                  <a:cubicBezTo>
                    <a:pt x="13785" y="-156"/>
                    <a:pt x="14154" y="-156"/>
                    <a:pt x="15239" y="771"/>
                  </a:cubicBezTo>
                  <a:cubicBezTo>
                    <a:pt x="16325" y="2175"/>
                    <a:pt x="17432" y="3355"/>
                    <a:pt x="17432" y="3355"/>
                  </a:cubicBezTo>
                  <a:cubicBezTo>
                    <a:pt x="17432" y="3355"/>
                    <a:pt x="17779" y="3580"/>
                    <a:pt x="18148" y="3580"/>
                  </a:cubicBezTo>
                  <a:cubicBezTo>
                    <a:pt x="19060" y="3355"/>
                    <a:pt x="21600" y="2653"/>
                    <a:pt x="21600" y="2653"/>
                  </a:cubicBezTo>
                  <a:close/>
                  <a:moveTo>
                    <a:pt x="7251" y="17427"/>
                  </a:moveTo>
                  <a:cubicBezTo>
                    <a:pt x="7446" y="16978"/>
                    <a:pt x="7446" y="16276"/>
                    <a:pt x="7077" y="15798"/>
                  </a:cubicBezTo>
                  <a:cubicBezTo>
                    <a:pt x="6708" y="15321"/>
                    <a:pt x="6361" y="15321"/>
                    <a:pt x="5992" y="15321"/>
                  </a:cubicBezTo>
                  <a:cubicBezTo>
                    <a:pt x="5992" y="14871"/>
                    <a:pt x="5992" y="14169"/>
                    <a:pt x="5623" y="13916"/>
                  </a:cubicBezTo>
                  <a:cubicBezTo>
                    <a:pt x="5449" y="13439"/>
                    <a:pt x="4906" y="13214"/>
                    <a:pt x="4537" y="13439"/>
                  </a:cubicBezTo>
                  <a:cubicBezTo>
                    <a:pt x="4711" y="12989"/>
                    <a:pt x="4537" y="12287"/>
                    <a:pt x="4363" y="11810"/>
                  </a:cubicBezTo>
                  <a:cubicBezTo>
                    <a:pt x="3821" y="11107"/>
                    <a:pt x="2909" y="11332"/>
                    <a:pt x="2366" y="12034"/>
                  </a:cubicBezTo>
                  <a:cubicBezTo>
                    <a:pt x="1997" y="12512"/>
                    <a:pt x="1628" y="13916"/>
                    <a:pt x="1997" y="14619"/>
                  </a:cubicBezTo>
                  <a:cubicBezTo>
                    <a:pt x="2540" y="15321"/>
                    <a:pt x="3083" y="14871"/>
                    <a:pt x="3452" y="14871"/>
                  </a:cubicBezTo>
                  <a:cubicBezTo>
                    <a:pt x="3452" y="15321"/>
                    <a:pt x="3083" y="15798"/>
                    <a:pt x="3452" y="16500"/>
                  </a:cubicBezTo>
                  <a:cubicBezTo>
                    <a:pt x="3821" y="17203"/>
                    <a:pt x="4537" y="16753"/>
                    <a:pt x="4906" y="16753"/>
                  </a:cubicBezTo>
                  <a:cubicBezTo>
                    <a:pt x="4711" y="17203"/>
                    <a:pt x="4363" y="17905"/>
                    <a:pt x="4906" y="18607"/>
                  </a:cubicBezTo>
                  <a:cubicBezTo>
                    <a:pt x="5253" y="19085"/>
                    <a:pt x="5992" y="18860"/>
                    <a:pt x="6361" y="18607"/>
                  </a:cubicBezTo>
                  <a:cubicBezTo>
                    <a:pt x="6165" y="19309"/>
                    <a:pt x="5818" y="19787"/>
                    <a:pt x="6361" y="20742"/>
                  </a:cubicBezTo>
                  <a:cubicBezTo>
                    <a:pt x="6903" y="21444"/>
                    <a:pt x="7989" y="20966"/>
                    <a:pt x="8531" y="20264"/>
                  </a:cubicBezTo>
                  <a:cubicBezTo>
                    <a:pt x="9074" y="19562"/>
                    <a:pt x="9074" y="18607"/>
                    <a:pt x="8531" y="17905"/>
                  </a:cubicBezTo>
                  <a:cubicBezTo>
                    <a:pt x="8162" y="17427"/>
                    <a:pt x="7815" y="17427"/>
                    <a:pt x="7251" y="17427"/>
                  </a:cubicBezTo>
                  <a:close/>
                  <a:moveTo>
                    <a:pt x="17063" y="12989"/>
                  </a:moveTo>
                  <a:cubicBezTo>
                    <a:pt x="13242" y="7821"/>
                    <a:pt x="15066" y="10152"/>
                    <a:pt x="12895" y="7344"/>
                  </a:cubicBezTo>
                  <a:cubicBezTo>
                    <a:pt x="12895" y="7344"/>
                    <a:pt x="12352" y="6417"/>
                    <a:pt x="11440" y="7119"/>
                  </a:cubicBezTo>
                  <a:cubicBezTo>
                    <a:pt x="10898" y="7344"/>
                    <a:pt x="10160" y="7821"/>
                    <a:pt x="9617" y="8299"/>
                  </a:cubicBezTo>
                  <a:cubicBezTo>
                    <a:pt x="9074" y="8523"/>
                    <a:pt x="8531" y="8748"/>
                    <a:pt x="8336" y="8748"/>
                  </a:cubicBezTo>
                  <a:cubicBezTo>
                    <a:pt x="7077" y="8748"/>
                    <a:pt x="6165" y="7344"/>
                    <a:pt x="6165" y="5939"/>
                  </a:cubicBezTo>
                  <a:cubicBezTo>
                    <a:pt x="6165" y="4759"/>
                    <a:pt x="6534" y="3833"/>
                    <a:pt x="7251" y="3355"/>
                  </a:cubicBezTo>
                  <a:cubicBezTo>
                    <a:pt x="7989" y="2653"/>
                    <a:pt x="9986" y="1248"/>
                    <a:pt x="9986" y="1248"/>
                  </a:cubicBezTo>
                  <a:cubicBezTo>
                    <a:pt x="9986" y="1248"/>
                    <a:pt x="9443" y="69"/>
                    <a:pt x="8162" y="69"/>
                  </a:cubicBezTo>
                  <a:cubicBezTo>
                    <a:pt x="6708" y="69"/>
                    <a:pt x="3994" y="2653"/>
                    <a:pt x="3994" y="2653"/>
                  </a:cubicBezTo>
                  <a:cubicBezTo>
                    <a:pt x="3994" y="2653"/>
                    <a:pt x="3256" y="3102"/>
                    <a:pt x="2171" y="2653"/>
                  </a:cubicBezTo>
                  <a:cubicBezTo>
                    <a:pt x="0" y="1698"/>
                    <a:pt x="0" y="1698"/>
                    <a:pt x="0" y="1698"/>
                  </a:cubicBezTo>
                  <a:cubicBezTo>
                    <a:pt x="0" y="11810"/>
                    <a:pt x="0" y="11810"/>
                    <a:pt x="0" y="11810"/>
                  </a:cubicBezTo>
                  <a:cubicBezTo>
                    <a:pt x="0" y="11810"/>
                    <a:pt x="543" y="12034"/>
                    <a:pt x="1085" y="12287"/>
                  </a:cubicBezTo>
                  <a:cubicBezTo>
                    <a:pt x="1281" y="11810"/>
                    <a:pt x="1454" y="11332"/>
                    <a:pt x="1802" y="10855"/>
                  </a:cubicBezTo>
                  <a:cubicBezTo>
                    <a:pt x="2714" y="9703"/>
                    <a:pt x="4168" y="9703"/>
                    <a:pt x="5080" y="10855"/>
                  </a:cubicBezTo>
                  <a:cubicBezTo>
                    <a:pt x="5253" y="11332"/>
                    <a:pt x="5449" y="11557"/>
                    <a:pt x="5449" y="12034"/>
                  </a:cubicBezTo>
                  <a:cubicBezTo>
                    <a:pt x="5818" y="12287"/>
                    <a:pt x="6165" y="12512"/>
                    <a:pt x="6361" y="12989"/>
                  </a:cubicBezTo>
                  <a:cubicBezTo>
                    <a:pt x="6708" y="13214"/>
                    <a:pt x="6903" y="13692"/>
                    <a:pt x="6903" y="14169"/>
                  </a:cubicBezTo>
                  <a:cubicBezTo>
                    <a:pt x="7251" y="14169"/>
                    <a:pt x="7620" y="14394"/>
                    <a:pt x="7815" y="14871"/>
                  </a:cubicBezTo>
                  <a:cubicBezTo>
                    <a:pt x="8162" y="15321"/>
                    <a:pt x="8336" y="15798"/>
                    <a:pt x="8336" y="16276"/>
                  </a:cubicBezTo>
                  <a:cubicBezTo>
                    <a:pt x="8705" y="16276"/>
                    <a:pt x="9074" y="16500"/>
                    <a:pt x="9248" y="16978"/>
                  </a:cubicBezTo>
                  <a:cubicBezTo>
                    <a:pt x="9791" y="17680"/>
                    <a:pt x="9986" y="18607"/>
                    <a:pt x="9791" y="19562"/>
                  </a:cubicBezTo>
                  <a:cubicBezTo>
                    <a:pt x="9986" y="19562"/>
                    <a:pt x="10160" y="20011"/>
                    <a:pt x="10355" y="20264"/>
                  </a:cubicBezTo>
                  <a:cubicBezTo>
                    <a:pt x="10702" y="20742"/>
                    <a:pt x="11440" y="20742"/>
                    <a:pt x="11788" y="20264"/>
                  </a:cubicBezTo>
                  <a:cubicBezTo>
                    <a:pt x="12157" y="19787"/>
                    <a:pt x="12157" y="18860"/>
                    <a:pt x="11788" y="18382"/>
                  </a:cubicBezTo>
                  <a:lnTo>
                    <a:pt x="11614" y="18382"/>
                  </a:lnTo>
                  <a:cubicBezTo>
                    <a:pt x="10529" y="16753"/>
                    <a:pt x="10355" y="16500"/>
                    <a:pt x="10529" y="16276"/>
                  </a:cubicBezTo>
                  <a:cubicBezTo>
                    <a:pt x="10702" y="16276"/>
                    <a:pt x="10898" y="16500"/>
                    <a:pt x="12157" y="18382"/>
                  </a:cubicBezTo>
                  <a:cubicBezTo>
                    <a:pt x="12352" y="18607"/>
                    <a:pt x="12352" y="18607"/>
                    <a:pt x="12352" y="18607"/>
                  </a:cubicBezTo>
                  <a:cubicBezTo>
                    <a:pt x="12699" y="19085"/>
                    <a:pt x="13242" y="19085"/>
                    <a:pt x="13611" y="18607"/>
                  </a:cubicBezTo>
                  <a:cubicBezTo>
                    <a:pt x="13980" y="18158"/>
                    <a:pt x="13980" y="17203"/>
                    <a:pt x="13611" y="16753"/>
                  </a:cubicBezTo>
                  <a:cubicBezTo>
                    <a:pt x="12352" y="14871"/>
                    <a:pt x="12157" y="14619"/>
                    <a:pt x="12157" y="14394"/>
                  </a:cubicBezTo>
                  <a:cubicBezTo>
                    <a:pt x="12352" y="14394"/>
                    <a:pt x="12895" y="15321"/>
                    <a:pt x="14154" y="16978"/>
                  </a:cubicBezTo>
                  <a:cubicBezTo>
                    <a:pt x="14523" y="17427"/>
                    <a:pt x="15239" y="17427"/>
                    <a:pt x="15608" y="16978"/>
                  </a:cubicBezTo>
                  <a:cubicBezTo>
                    <a:pt x="15782" y="16500"/>
                    <a:pt x="15977" y="15798"/>
                    <a:pt x="15608" y="15096"/>
                  </a:cubicBezTo>
                  <a:cubicBezTo>
                    <a:pt x="13980" y="12989"/>
                    <a:pt x="13980" y="12989"/>
                    <a:pt x="14154" y="12737"/>
                  </a:cubicBezTo>
                  <a:lnTo>
                    <a:pt x="15782" y="14619"/>
                  </a:lnTo>
                  <a:cubicBezTo>
                    <a:pt x="15782" y="14871"/>
                    <a:pt x="15782" y="14871"/>
                    <a:pt x="15782" y="14871"/>
                  </a:cubicBezTo>
                  <a:cubicBezTo>
                    <a:pt x="16151" y="15321"/>
                    <a:pt x="16694" y="15321"/>
                    <a:pt x="17063" y="14871"/>
                  </a:cubicBezTo>
                  <a:cubicBezTo>
                    <a:pt x="17432" y="14169"/>
                    <a:pt x="17432" y="13439"/>
                    <a:pt x="17063" y="1298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7" name="Freeform 266"/>
            <p:cNvSpPr/>
            <p:nvPr/>
          </p:nvSpPr>
          <p:spPr>
            <a:xfrm>
              <a:off x="3020020" y="130603"/>
              <a:ext cx="204067" cy="230898"/>
            </a:xfrm>
            <a:custGeom>
              <a:avLst/>
              <a:gdLst/>
              <a:ahLst/>
              <a:cxnLst>
                <a:cxn ang="0">
                  <a:pos x="wd2" y="hd2"/>
                </a:cxn>
                <a:cxn ang="5400000">
                  <a:pos x="wd2" y="hd2"/>
                </a:cxn>
                <a:cxn ang="10800000">
                  <a:pos x="wd2" y="hd2"/>
                </a:cxn>
                <a:cxn ang="16200000">
                  <a:pos x="wd2" y="hd2"/>
                </a:cxn>
              </a:cxnLst>
              <a:rect l="0" t="0" r="r" b="b"/>
              <a:pathLst>
                <a:path w="20301" h="20835" extrusionOk="0">
                  <a:moveTo>
                    <a:pt x="18314" y="8890"/>
                  </a:moveTo>
                  <a:cubicBezTo>
                    <a:pt x="19793" y="2249"/>
                    <a:pt x="13703" y="-765"/>
                    <a:pt x="7013" y="164"/>
                  </a:cubicBezTo>
                  <a:cubicBezTo>
                    <a:pt x="297" y="1116"/>
                    <a:pt x="498" y="4720"/>
                    <a:pt x="97" y="6420"/>
                  </a:cubicBezTo>
                  <a:cubicBezTo>
                    <a:pt x="-755" y="10976"/>
                    <a:pt x="4282" y="15894"/>
                    <a:pt x="4282" y="15894"/>
                  </a:cubicBezTo>
                  <a:cubicBezTo>
                    <a:pt x="4081" y="20835"/>
                    <a:pt x="4081" y="20835"/>
                    <a:pt x="4081" y="20835"/>
                  </a:cubicBezTo>
                  <a:cubicBezTo>
                    <a:pt x="12250" y="20835"/>
                    <a:pt x="12250" y="20835"/>
                    <a:pt x="12250" y="20835"/>
                  </a:cubicBezTo>
                  <a:cubicBezTo>
                    <a:pt x="12877" y="18546"/>
                    <a:pt x="12877" y="18546"/>
                    <a:pt x="12877" y="18546"/>
                  </a:cubicBezTo>
                  <a:cubicBezTo>
                    <a:pt x="12877" y="18546"/>
                    <a:pt x="13077" y="19112"/>
                    <a:pt x="15182" y="19316"/>
                  </a:cubicBezTo>
                  <a:cubicBezTo>
                    <a:pt x="17487" y="19498"/>
                    <a:pt x="17061" y="17027"/>
                    <a:pt x="17061" y="17027"/>
                  </a:cubicBezTo>
                  <a:cubicBezTo>
                    <a:pt x="17061" y="17027"/>
                    <a:pt x="18540" y="16461"/>
                    <a:pt x="18540" y="16098"/>
                  </a:cubicBezTo>
                  <a:cubicBezTo>
                    <a:pt x="18540" y="15713"/>
                    <a:pt x="17688" y="15146"/>
                    <a:pt x="17688" y="15146"/>
                  </a:cubicBezTo>
                  <a:cubicBezTo>
                    <a:pt x="17688" y="15146"/>
                    <a:pt x="18540" y="15327"/>
                    <a:pt x="18941" y="14942"/>
                  </a:cubicBezTo>
                  <a:cubicBezTo>
                    <a:pt x="19141" y="14579"/>
                    <a:pt x="18540" y="13423"/>
                    <a:pt x="18540" y="13423"/>
                  </a:cubicBezTo>
                  <a:cubicBezTo>
                    <a:pt x="18540" y="13423"/>
                    <a:pt x="19567" y="13423"/>
                    <a:pt x="20193" y="12676"/>
                  </a:cubicBezTo>
                  <a:cubicBezTo>
                    <a:pt x="20845" y="12109"/>
                    <a:pt x="18314" y="10205"/>
                    <a:pt x="18314" y="8890"/>
                  </a:cubicBezTo>
                  <a:close/>
                  <a:moveTo>
                    <a:pt x="6587" y="9842"/>
                  </a:moveTo>
                  <a:cubicBezTo>
                    <a:pt x="6587" y="9842"/>
                    <a:pt x="6587" y="9457"/>
                    <a:pt x="6587" y="9276"/>
                  </a:cubicBezTo>
                  <a:cubicBezTo>
                    <a:pt x="6361" y="9072"/>
                    <a:pt x="6161" y="9072"/>
                    <a:pt x="5961" y="9072"/>
                  </a:cubicBezTo>
                  <a:cubicBezTo>
                    <a:pt x="5760" y="9276"/>
                    <a:pt x="5334" y="9457"/>
                    <a:pt x="5334" y="9457"/>
                  </a:cubicBezTo>
                  <a:cubicBezTo>
                    <a:pt x="5109" y="9638"/>
                    <a:pt x="5109" y="9638"/>
                    <a:pt x="5109" y="9638"/>
                  </a:cubicBezTo>
                  <a:lnTo>
                    <a:pt x="4482" y="9457"/>
                  </a:lnTo>
                  <a:cubicBezTo>
                    <a:pt x="3229" y="8120"/>
                    <a:pt x="3229" y="8120"/>
                    <a:pt x="3229" y="8120"/>
                  </a:cubicBezTo>
                  <a:cubicBezTo>
                    <a:pt x="3229" y="7372"/>
                    <a:pt x="3229" y="7372"/>
                    <a:pt x="3229" y="7372"/>
                  </a:cubicBezTo>
                  <a:cubicBezTo>
                    <a:pt x="3229" y="7372"/>
                    <a:pt x="3655" y="6987"/>
                    <a:pt x="3856" y="6987"/>
                  </a:cubicBezTo>
                  <a:cubicBezTo>
                    <a:pt x="3856" y="6805"/>
                    <a:pt x="3856" y="6624"/>
                    <a:pt x="3856" y="6420"/>
                  </a:cubicBezTo>
                  <a:cubicBezTo>
                    <a:pt x="3455" y="6239"/>
                    <a:pt x="2803" y="6057"/>
                    <a:pt x="2803" y="6057"/>
                  </a:cubicBezTo>
                  <a:cubicBezTo>
                    <a:pt x="2603" y="5287"/>
                    <a:pt x="2603" y="5287"/>
                    <a:pt x="2603" y="5287"/>
                  </a:cubicBezTo>
                  <a:cubicBezTo>
                    <a:pt x="3455" y="3768"/>
                    <a:pt x="3455" y="3768"/>
                    <a:pt x="3455" y="3768"/>
                  </a:cubicBezTo>
                  <a:cubicBezTo>
                    <a:pt x="4282" y="3587"/>
                    <a:pt x="4282" y="3587"/>
                    <a:pt x="4282" y="3587"/>
                  </a:cubicBezTo>
                  <a:cubicBezTo>
                    <a:pt x="4282" y="3587"/>
                    <a:pt x="4908" y="3768"/>
                    <a:pt x="5109" y="3768"/>
                  </a:cubicBezTo>
                  <a:cubicBezTo>
                    <a:pt x="5334" y="3768"/>
                    <a:pt x="5334" y="3587"/>
                    <a:pt x="5535" y="3587"/>
                  </a:cubicBezTo>
                  <a:cubicBezTo>
                    <a:pt x="5535" y="3201"/>
                    <a:pt x="5535" y="2635"/>
                    <a:pt x="5535" y="2635"/>
                  </a:cubicBezTo>
                  <a:cubicBezTo>
                    <a:pt x="6161" y="2068"/>
                    <a:pt x="6161" y="2068"/>
                    <a:pt x="6161" y="2068"/>
                  </a:cubicBezTo>
                  <a:cubicBezTo>
                    <a:pt x="8040" y="1887"/>
                    <a:pt x="8040" y="1887"/>
                    <a:pt x="8040" y="1887"/>
                  </a:cubicBezTo>
                  <a:cubicBezTo>
                    <a:pt x="8667" y="2453"/>
                    <a:pt x="8667" y="2453"/>
                    <a:pt x="8667" y="2453"/>
                  </a:cubicBezTo>
                  <a:cubicBezTo>
                    <a:pt x="8667" y="2453"/>
                    <a:pt x="8667" y="3020"/>
                    <a:pt x="8667" y="3201"/>
                  </a:cubicBezTo>
                  <a:cubicBezTo>
                    <a:pt x="8892" y="3201"/>
                    <a:pt x="9093" y="3383"/>
                    <a:pt x="9318" y="3383"/>
                  </a:cubicBezTo>
                  <a:cubicBezTo>
                    <a:pt x="9519" y="3201"/>
                    <a:pt x="9945" y="3020"/>
                    <a:pt x="9945" y="3020"/>
                  </a:cubicBezTo>
                  <a:cubicBezTo>
                    <a:pt x="10772" y="3020"/>
                    <a:pt x="10772" y="3020"/>
                    <a:pt x="10772" y="3020"/>
                  </a:cubicBezTo>
                  <a:cubicBezTo>
                    <a:pt x="12025" y="4153"/>
                    <a:pt x="12025" y="4153"/>
                    <a:pt x="12025" y="4153"/>
                  </a:cubicBezTo>
                  <a:cubicBezTo>
                    <a:pt x="12025" y="4901"/>
                    <a:pt x="12025" y="4901"/>
                    <a:pt x="12025" y="4901"/>
                  </a:cubicBezTo>
                  <a:cubicBezTo>
                    <a:pt x="12025" y="4901"/>
                    <a:pt x="11624" y="5287"/>
                    <a:pt x="11198" y="5672"/>
                  </a:cubicBezTo>
                  <a:cubicBezTo>
                    <a:pt x="11398" y="5672"/>
                    <a:pt x="11398" y="5853"/>
                    <a:pt x="11398" y="6057"/>
                  </a:cubicBezTo>
                  <a:cubicBezTo>
                    <a:pt x="11624" y="6239"/>
                    <a:pt x="12250" y="6624"/>
                    <a:pt x="12250" y="6624"/>
                  </a:cubicBezTo>
                  <a:cubicBezTo>
                    <a:pt x="12451" y="7372"/>
                    <a:pt x="12451" y="7372"/>
                    <a:pt x="12451" y="7372"/>
                  </a:cubicBezTo>
                  <a:cubicBezTo>
                    <a:pt x="11624" y="8709"/>
                    <a:pt x="11624" y="8709"/>
                    <a:pt x="11624" y="8709"/>
                  </a:cubicBezTo>
                  <a:cubicBezTo>
                    <a:pt x="10772" y="8890"/>
                    <a:pt x="10772" y="8890"/>
                    <a:pt x="10772" y="8890"/>
                  </a:cubicBezTo>
                  <a:cubicBezTo>
                    <a:pt x="10772" y="8890"/>
                    <a:pt x="10346" y="8709"/>
                    <a:pt x="9945" y="8505"/>
                  </a:cubicBezTo>
                  <a:cubicBezTo>
                    <a:pt x="9945" y="8709"/>
                    <a:pt x="9719" y="8709"/>
                    <a:pt x="9519" y="8890"/>
                  </a:cubicBezTo>
                  <a:cubicBezTo>
                    <a:pt x="9519" y="9072"/>
                    <a:pt x="9719" y="9638"/>
                    <a:pt x="9719" y="9638"/>
                  </a:cubicBezTo>
                  <a:cubicBezTo>
                    <a:pt x="9093" y="10205"/>
                    <a:pt x="9093" y="10205"/>
                    <a:pt x="9093" y="10205"/>
                  </a:cubicBezTo>
                  <a:cubicBezTo>
                    <a:pt x="7213" y="10409"/>
                    <a:pt x="7213" y="10409"/>
                    <a:pt x="7213" y="10409"/>
                  </a:cubicBezTo>
                  <a:lnTo>
                    <a:pt x="6587" y="9842"/>
                  </a:lnTo>
                  <a:close/>
                  <a:moveTo>
                    <a:pt x="14129" y="14194"/>
                  </a:moveTo>
                  <a:cubicBezTo>
                    <a:pt x="13703" y="14398"/>
                    <a:pt x="13703" y="14398"/>
                    <a:pt x="13703" y="14398"/>
                  </a:cubicBezTo>
                  <a:cubicBezTo>
                    <a:pt x="13703" y="14398"/>
                    <a:pt x="13303" y="14194"/>
                    <a:pt x="13303" y="14013"/>
                  </a:cubicBezTo>
                  <a:cubicBezTo>
                    <a:pt x="13077" y="14194"/>
                    <a:pt x="13077" y="14194"/>
                    <a:pt x="12877" y="14194"/>
                  </a:cubicBezTo>
                  <a:cubicBezTo>
                    <a:pt x="12877" y="14398"/>
                    <a:pt x="13077" y="14761"/>
                    <a:pt x="13077" y="14761"/>
                  </a:cubicBezTo>
                  <a:cubicBezTo>
                    <a:pt x="12651" y="15146"/>
                    <a:pt x="12651" y="15146"/>
                    <a:pt x="12651" y="15146"/>
                  </a:cubicBezTo>
                  <a:cubicBezTo>
                    <a:pt x="11398" y="15327"/>
                    <a:pt x="11398" y="15327"/>
                    <a:pt x="11398" y="15327"/>
                  </a:cubicBezTo>
                  <a:cubicBezTo>
                    <a:pt x="10997" y="14942"/>
                    <a:pt x="10997" y="14942"/>
                    <a:pt x="10997" y="14942"/>
                  </a:cubicBezTo>
                  <a:lnTo>
                    <a:pt x="10997" y="14579"/>
                  </a:lnTo>
                  <a:cubicBezTo>
                    <a:pt x="10772" y="14398"/>
                    <a:pt x="10772" y="14398"/>
                    <a:pt x="10571" y="14398"/>
                  </a:cubicBezTo>
                  <a:cubicBezTo>
                    <a:pt x="10145" y="14761"/>
                    <a:pt x="10145" y="14761"/>
                    <a:pt x="10145" y="14761"/>
                  </a:cubicBezTo>
                  <a:lnTo>
                    <a:pt x="9519" y="14761"/>
                  </a:lnTo>
                  <a:cubicBezTo>
                    <a:pt x="8892" y="13809"/>
                    <a:pt x="8892" y="13809"/>
                    <a:pt x="8892" y="13809"/>
                  </a:cubicBezTo>
                  <a:cubicBezTo>
                    <a:pt x="8892" y="13423"/>
                    <a:pt x="8892" y="13423"/>
                    <a:pt x="8892" y="13423"/>
                  </a:cubicBezTo>
                  <a:cubicBezTo>
                    <a:pt x="9318" y="13061"/>
                    <a:pt x="9318" y="13061"/>
                    <a:pt x="9318" y="13061"/>
                  </a:cubicBezTo>
                  <a:cubicBezTo>
                    <a:pt x="9318" y="12879"/>
                    <a:pt x="9318" y="12879"/>
                    <a:pt x="9318" y="12676"/>
                  </a:cubicBezTo>
                  <a:cubicBezTo>
                    <a:pt x="9093" y="12676"/>
                    <a:pt x="8667" y="12494"/>
                    <a:pt x="8667" y="12494"/>
                  </a:cubicBezTo>
                  <a:cubicBezTo>
                    <a:pt x="8466" y="11928"/>
                    <a:pt x="8466" y="11928"/>
                    <a:pt x="8466" y="11928"/>
                  </a:cubicBezTo>
                  <a:cubicBezTo>
                    <a:pt x="9093" y="10976"/>
                    <a:pt x="9093" y="10976"/>
                    <a:pt x="9093" y="10976"/>
                  </a:cubicBezTo>
                  <a:cubicBezTo>
                    <a:pt x="9519" y="10794"/>
                    <a:pt x="9519" y="10794"/>
                    <a:pt x="9519" y="10794"/>
                  </a:cubicBezTo>
                  <a:lnTo>
                    <a:pt x="9945" y="10976"/>
                  </a:lnTo>
                  <a:cubicBezTo>
                    <a:pt x="10145" y="10976"/>
                    <a:pt x="10346" y="10976"/>
                    <a:pt x="10346" y="10794"/>
                  </a:cubicBezTo>
                  <a:cubicBezTo>
                    <a:pt x="10346" y="10590"/>
                    <a:pt x="10346" y="10205"/>
                    <a:pt x="10346" y="10205"/>
                  </a:cubicBezTo>
                  <a:cubicBezTo>
                    <a:pt x="10772" y="9842"/>
                    <a:pt x="10772" y="9842"/>
                    <a:pt x="10772" y="9842"/>
                  </a:cubicBezTo>
                  <a:cubicBezTo>
                    <a:pt x="11824" y="9842"/>
                    <a:pt x="11824" y="9842"/>
                    <a:pt x="11824" y="9842"/>
                  </a:cubicBezTo>
                  <a:cubicBezTo>
                    <a:pt x="12250" y="10205"/>
                    <a:pt x="12250" y="10205"/>
                    <a:pt x="12250" y="10205"/>
                  </a:cubicBezTo>
                  <a:cubicBezTo>
                    <a:pt x="12250" y="10205"/>
                    <a:pt x="12250" y="10409"/>
                    <a:pt x="12250" y="10590"/>
                  </a:cubicBezTo>
                  <a:cubicBezTo>
                    <a:pt x="12451" y="10590"/>
                    <a:pt x="12651" y="10794"/>
                    <a:pt x="12877" y="10794"/>
                  </a:cubicBezTo>
                  <a:cubicBezTo>
                    <a:pt x="13077" y="10409"/>
                    <a:pt x="13077" y="10409"/>
                    <a:pt x="13077" y="10409"/>
                  </a:cubicBezTo>
                  <a:cubicBezTo>
                    <a:pt x="13703" y="10409"/>
                    <a:pt x="13703" y="10409"/>
                    <a:pt x="13703" y="10409"/>
                  </a:cubicBezTo>
                  <a:cubicBezTo>
                    <a:pt x="14555" y="11361"/>
                    <a:pt x="14555" y="11361"/>
                    <a:pt x="14555" y="11361"/>
                  </a:cubicBezTo>
                  <a:cubicBezTo>
                    <a:pt x="14555" y="11724"/>
                    <a:pt x="14555" y="11724"/>
                    <a:pt x="14555" y="11724"/>
                  </a:cubicBezTo>
                  <a:lnTo>
                    <a:pt x="14129" y="12109"/>
                  </a:lnTo>
                  <a:cubicBezTo>
                    <a:pt x="14129" y="12290"/>
                    <a:pt x="14129" y="12290"/>
                    <a:pt x="14129" y="12494"/>
                  </a:cubicBezTo>
                  <a:cubicBezTo>
                    <a:pt x="14330" y="12494"/>
                    <a:pt x="14756" y="12879"/>
                    <a:pt x="14756" y="12879"/>
                  </a:cubicBezTo>
                  <a:cubicBezTo>
                    <a:pt x="14756" y="13242"/>
                    <a:pt x="14756" y="13242"/>
                    <a:pt x="14756" y="13242"/>
                  </a:cubicBezTo>
                  <a:lnTo>
                    <a:pt x="14129" y="14194"/>
                  </a:ln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8" name="Freeform 33"/>
            <p:cNvSpPr/>
            <p:nvPr/>
          </p:nvSpPr>
          <p:spPr>
            <a:xfrm>
              <a:off x="825123" y="773314"/>
              <a:ext cx="315529" cy="279038"/>
            </a:xfrm>
            <a:custGeom>
              <a:avLst/>
              <a:gdLst/>
              <a:ahLst/>
              <a:cxnLst>
                <a:cxn ang="0">
                  <a:pos x="wd2" y="hd2"/>
                </a:cxn>
                <a:cxn ang="5400000">
                  <a:pos x="wd2" y="hd2"/>
                </a:cxn>
                <a:cxn ang="10800000">
                  <a:pos x="wd2" y="hd2"/>
                </a:cxn>
                <a:cxn ang="16200000">
                  <a:pos x="wd2" y="hd2"/>
                </a:cxn>
              </a:cxnLst>
              <a:rect l="0" t="0" r="r" b="b"/>
              <a:pathLst>
                <a:path w="21600" h="21600" extrusionOk="0">
                  <a:moveTo>
                    <a:pt x="15123" y="19502"/>
                  </a:moveTo>
                  <a:cubicBezTo>
                    <a:pt x="14831" y="19502"/>
                    <a:pt x="14555" y="19813"/>
                    <a:pt x="14555" y="20299"/>
                  </a:cubicBezTo>
                  <a:cubicBezTo>
                    <a:pt x="14555" y="20629"/>
                    <a:pt x="14831" y="20959"/>
                    <a:pt x="15123" y="20959"/>
                  </a:cubicBezTo>
                  <a:cubicBezTo>
                    <a:pt x="15416" y="20959"/>
                    <a:pt x="15692" y="20629"/>
                    <a:pt x="15692" y="20299"/>
                  </a:cubicBezTo>
                  <a:cubicBezTo>
                    <a:pt x="15692" y="19813"/>
                    <a:pt x="15416" y="19502"/>
                    <a:pt x="15123" y="19502"/>
                  </a:cubicBezTo>
                  <a:close/>
                  <a:moveTo>
                    <a:pt x="6371" y="14327"/>
                  </a:moveTo>
                  <a:lnTo>
                    <a:pt x="8250" y="14327"/>
                  </a:lnTo>
                  <a:lnTo>
                    <a:pt x="8250" y="16452"/>
                  </a:lnTo>
                  <a:lnTo>
                    <a:pt x="6371" y="16452"/>
                  </a:lnTo>
                  <a:close/>
                  <a:moveTo>
                    <a:pt x="3034" y="14327"/>
                  </a:moveTo>
                  <a:lnTo>
                    <a:pt x="5065" y="14327"/>
                  </a:lnTo>
                  <a:lnTo>
                    <a:pt x="5065" y="16452"/>
                  </a:lnTo>
                  <a:lnTo>
                    <a:pt x="3034" y="16452"/>
                  </a:lnTo>
                  <a:close/>
                  <a:moveTo>
                    <a:pt x="20308" y="13655"/>
                  </a:moveTo>
                  <a:cubicBezTo>
                    <a:pt x="20015" y="13655"/>
                    <a:pt x="19740" y="13966"/>
                    <a:pt x="19740" y="14296"/>
                  </a:cubicBezTo>
                  <a:cubicBezTo>
                    <a:pt x="19740" y="14782"/>
                    <a:pt x="20015" y="14937"/>
                    <a:pt x="20308" y="14937"/>
                  </a:cubicBezTo>
                  <a:cubicBezTo>
                    <a:pt x="20739" y="14937"/>
                    <a:pt x="21032" y="14782"/>
                    <a:pt x="21032" y="14296"/>
                  </a:cubicBezTo>
                  <a:cubicBezTo>
                    <a:pt x="21032" y="13966"/>
                    <a:pt x="20739" y="13655"/>
                    <a:pt x="20308" y="13655"/>
                  </a:cubicBezTo>
                  <a:close/>
                  <a:moveTo>
                    <a:pt x="9939" y="13655"/>
                  </a:moveTo>
                  <a:cubicBezTo>
                    <a:pt x="9646" y="13655"/>
                    <a:pt x="9370" y="13966"/>
                    <a:pt x="9370" y="14296"/>
                  </a:cubicBezTo>
                  <a:cubicBezTo>
                    <a:pt x="9370" y="14782"/>
                    <a:pt x="9646" y="14937"/>
                    <a:pt x="9939" y="14937"/>
                  </a:cubicBezTo>
                  <a:cubicBezTo>
                    <a:pt x="10232" y="14937"/>
                    <a:pt x="10507" y="14782"/>
                    <a:pt x="10507" y="14296"/>
                  </a:cubicBezTo>
                  <a:cubicBezTo>
                    <a:pt x="10507" y="13966"/>
                    <a:pt x="10232" y="13655"/>
                    <a:pt x="9939" y="13655"/>
                  </a:cubicBezTo>
                  <a:close/>
                  <a:moveTo>
                    <a:pt x="6371" y="10895"/>
                  </a:moveTo>
                  <a:lnTo>
                    <a:pt x="8250" y="10895"/>
                  </a:lnTo>
                  <a:lnTo>
                    <a:pt x="8250" y="13021"/>
                  </a:lnTo>
                  <a:lnTo>
                    <a:pt x="6371" y="13021"/>
                  </a:lnTo>
                  <a:close/>
                  <a:moveTo>
                    <a:pt x="3034" y="10895"/>
                  </a:moveTo>
                  <a:lnTo>
                    <a:pt x="5065" y="10895"/>
                  </a:lnTo>
                  <a:lnTo>
                    <a:pt x="5065" y="13021"/>
                  </a:lnTo>
                  <a:lnTo>
                    <a:pt x="3034" y="13021"/>
                  </a:lnTo>
                  <a:close/>
                  <a:moveTo>
                    <a:pt x="18000" y="10567"/>
                  </a:moveTo>
                  <a:cubicBezTo>
                    <a:pt x="18000" y="10567"/>
                    <a:pt x="18000" y="10567"/>
                    <a:pt x="15692" y="13150"/>
                  </a:cubicBezTo>
                  <a:cubicBezTo>
                    <a:pt x="15554" y="13150"/>
                    <a:pt x="15416" y="12995"/>
                    <a:pt x="15123" y="12995"/>
                  </a:cubicBezTo>
                  <a:cubicBezTo>
                    <a:pt x="14831" y="12995"/>
                    <a:pt x="14555" y="13150"/>
                    <a:pt x="14400" y="13325"/>
                  </a:cubicBezTo>
                  <a:cubicBezTo>
                    <a:pt x="14400" y="13325"/>
                    <a:pt x="14400" y="13325"/>
                    <a:pt x="11954" y="11363"/>
                  </a:cubicBezTo>
                  <a:cubicBezTo>
                    <a:pt x="11816" y="11053"/>
                    <a:pt x="11386" y="11208"/>
                    <a:pt x="11231" y="11363"/>
                  </a:cubicBezTo>
                  <a:cubicBezTo>
                    <a:pt x="11093" y="11538"/>
                    <a:pt x="11231" y="12024"/>
                    <a:pt x="11386" y="12179"/>
                  </a:cubicBezTo>
                  <a:cubicBezTo>
                    <a:pt x="11386" y="12179"/>
                    <a:pt x="11386" y="12179"/>
                    <a:pt x="13969" y="14452"/>
                  </a:cubicBezTo>
                  <a:cubicBezTo>
                    <a:pt x="13969" y="15112"/>
                    <a:pt x="14555" y="15598"/>
                    <a:pt x="15123" y="15598"/>
                  </a:cubicBezTo>
                  <a:cubicBezTo>
                    <a:pt x="15847" y="15598"/>
                    <a:pt x="16277" y="15112"/>
                    <a:pt x="16277" y="14296"/>
                  </a:cubicBezTo>
                  <a:lnTo>
                    <a:pt x="16277" y="14141"/>
                  </a:lnTo>
                  <a:cubicBezTo>
                    <a:pt x="16277" y="14141"/>
                    <a:pt x="16277" y="14141"/>
                    <a:pt x="18723" y="11363"/>
                  </a:cubicBezTo>
                  <a:cubicBezTo>
                    <a:pt x="18878" y="11053"/>
                    <a:pt x="19016" y="10722"/>
                    <a:pt x="18723" y="10567"/>
                  </a:cubicBezTo>
                  <a:cubicBezTo>
                    <a:pt x="18586" y="10392"/>
                    <a:pt x="18293" y="10392"/>
                    <a:pt x="18000" y="10567"/>
                  </a:cubicBezTo>
                  <a:close/>
                  <a:moveTo>
                    <a:pt x="15123" y="7809"/>
                  </a:moveTo>
                  <a:cubicBezTo>
                    <a:pt x="14831" y="7809"/>
                    <a:pt x="14555" y="8119"/>
                    <a:pt x="14555" y="8450"/>
                  </a:cubicBezTo>
                  <a:cubicBezTo>
                    <a:pt x="14555" y="8780"/>
                    <a:pt x="14831" y="9091"/>
                    <a:pt x="15123" y="9091"/>
                  </a:cubicBezTo>
                  <a:cubicBezTo>
                    <a:pt x="15416" y="9091"/>
                    <a:pt x="15692" y="8780"/>
                    <a:pt x="15692" y="8450"/>
                  </a:cubicBezTo>
                  <a:cubicBezTo>
                    <a:pt x="15692" y="8119"/>
                    <a:pt x="15416" y="7809"/>
                    <a:pt x="15123" y="7809"/>
                  </a:cubicBezTo>
                  <a:close/>
                  <a:moveTo>
                    <a:pt x="6371" y="7464"/>
                  </a:moveTo>
                  <a:lnTo>
                    <a:pt x="8250" y="7464"/>
                  </a:lnTo>
                  <a:lnTo>
                    <a:pt x="8250" y="9589"/>
                  </a:lnTo>
                  <a:lnTo>
                    <a:pt x="6371" y="9589"/>
                  </a:lnTo>
                  <a:close/>
                  <a:moveTo>
                    <a:pt x="1585" y="4876"/>
                  </a:moveTo>
                  <a:lnTo>
                    <a:pt x="1585" y="17870"/>
                  </a:lnTo>
                  <a:cubicBezTo>
                    <a:pt x="1585" y="17870"/>
                    <a:pt x="1585" y="17870"/>
                    <a:pt x="9646" y="17870"/>
                  </a:cubicBezTo>
                  <a:cubicBezTo>
                    <a:pt x="9078" y="16899"/>
                    <a:pt x="8785" y="15598"/>
                    <a:pt x="8785" y="14296"/>
                  </a:cubicBezTo>
                  <a:cubicBezTo>
                    <a:pt x="8785" y="12509"/>
                    <a:pt x="9370" y="10878"/>
                    <a:pt x="10369" y="9596"/>
                  </a:cubicBezTo>
                  <a:cubicBezTo>
                    <a:pt x="10369" y="9596"/>
                    <a:pt x="10369" y="9596"/>
                    <a:pt x="9508" y="9596"/>
                  </a:cubicBezTo>
                  <a:cubicBezTo>
                    <a:pt x="9508" y="9596"/>
                    <a:pt x="9508" y="9596"/>
                    <a:pt x="9508" y="7478"/>
                  </a:cubicBezTo>
                  <a:cubicBezTo>
                    <a:pt x="9508" y="7478"/>
                    <a:pt x="9508" y="7478"/>
                    <a:pt x="11386" y="7478"/>
                  </a:cubicBezTo>
                  <a:cubicBezTo>
                    <a:pt x="11386" y="7478"/>
                    <a:pt x="11386" y="7478"/>
                    <a:pt x="11386" y="8450"/>
                  </a:cubicBezTo>
                  <a:cubicBezTo>
                    <a:pt x="12385" y="7634"/>
                    <a:pt x="13694" y="7148"/>
                    <a:pt x="15123" y="7148"/>
                  </a:cubicBezTo>
                  <a:cubicBezTo>
                    <a:pt x="15416" y="7148"/>
                    <a:pt x="15847" y="7148"/>
                    <a:pt x="16140" y="7148"/>
                  </a:cubicBezTo>
                  <a:cubicBezTo>
                    <a:pt x="16140" y="7148"/>
                    <a:pt x="16140" y="7148"/>
                    <a:pt x="16140" y="4876"/>
                  </a:cubicBezTo>
                  <a:cubicBezTo>
                    <a:pt x="16140" y="4876"/>
                    <a:pt x="16140" y="4876"/>
                    <a:pt x="1585" y="4876"/>
                  </a:cubicBezTo>
                  <a:close/>
                  <a:moveTo>
                    <a:pt x="5770" y="1457"/>
                  </a:moveTo>
                  <a:lnTo>
                    <a:pt x="5770" y="3244"/>
                  </a:lnTo>
                  <a:cubicBezTo>
                    <a:pt x="5770" y="3244"/>
                    <a:pt x="5770" y="3244"/>
                    <a:pt x="11954" y="3244"/>
                  </a:cubicBezTo>
                  <a:cubicBezTo>
                    <a:pt x="11954" y="3244"/>
                    <a:pt x="11954" y="3244"/>
                    <a:pt x="11954" y="1457"/>
                  </a:cubicBezTo>
                  <a:cubicBezTo>
                    <a:pt x="11954" y="1457"/>
                    <a:pt x="11954" y="1457"/>
                    <a:pt x="5770" y="1457"/>
                  </a:cubicBezTo>
                  <a:close/>
                  <a:moveTo>
                    <a:pt x="1292" y="0"/>
                  </a:moveTo>
                  <a:cubicBezTo>
                    <a:pt x="1292" y="0"/>
                    <a:pt x="1292" y="0"/>
                    <a:pt x="16415" y="0"/>
                  </a:cubicBezTo>
                  <a:cubicBezTo>
                    <a:pt x="17139" y="0"/>
                    <a:pt x="17724" y="660"/>
                    <a:pt x="17724" y="1457"/>
                  </a:cubicBezTo>
                  <a:cubicBezTo>
                    <a:pt x="17724" y="1457"/>
                    <a:pt x="17724" y="1457"/>
                    <a:pt x="17724" y="7809"/>
                  </a:cubicBezTo>
                  <a:cubicBezTo>
                    <a:pt x="20015" y="8935"/>
                    <a:pt x="21600" y="11363"/>
                    <a:pt x="21600" y="14296"/>
                  </a:cubicBezTo>
                  <a:cubicBezTo>
                    <a:pt x="21600" y="18356"/>
                    <a:pt x="18723" y="21600"/>
                    <a:pt x="15123" y="21600"/>
                  </a:cubicBezTo>
                  <a:cubicBezTo>
                    <a:pt x="13694" y="21600"/>
                    <a:pt x="12247" y="20959"/>
                    <a:pt x="11093" y="19988"/>
                  </a:cubicBezTo>
                  <a:cubicBezTo>
                    <a:pt x="11093" y="19988"/>
                    <a:pt x="11093" y="19988"/>
                    <a:pt x="1292" y="19988"/>
                  </a:cubicBezTo>
                  <a:cubicBezTo>
                    <a:pt x="586" y="19988"/>
                    <a:pt x="0" y="19327"/>
                    <a:pt x="0" y="18512"/>
                  </a:cubicBezTo>
                  <a:cubicBezTo>
                    <a:pt x="0" y="18512"/>
                    <a:pt x="0" y="18512"/>
                    <a:pt x="0" y="1457"/>
                  </a:cubicBezTo>
                  <a:cubicBezTo>
                    <a:pt x="0" y="660"/>
                    <a:pt x="586" y="0"/>
                    <a:pt x="1292"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499" name="Freeform 34"/>
            <p:cNvSpPr/>
            <p:nvPr/>
          </p:nvSpPr>
          <p:spPr>
            <a:xfrm>
              <a:off x="2143763" y="177185"/>
              <a:ext cx="288150" cy="344872"/>
            </a:xfrm>
            <a:custGeom>
              <a:avLst/>
              <a:gdLst/>
              <a:ahLst/>
              <a:cxnLst>
                <a:cxn ang="0">
                  <a:pos x="wd2" y="hd2"/>
                </a:cxn>
                <a:cxn ang="5400000">
                  <a:pos x="wd2" y="hd2"/>
                </a:cxn>
                <a:cxn ang="10800000">
                  <a:pos x="wd2" y="hd2"/>
                </a:cxn>
                <a:cxn ang="16200000">
                  <a:pos x="wd2" y="hd2"/>
                </a:cxn>
              </a:cxnLst>
              <a:rect l="0" t="0" r="r" b="b"/>
              <a:pathLst>
                <a:path w="21321" h="21480" extrusionOk="0">
                  <a:moveTo>
                    <a:pt x="9783" y="16894"/>
                  </a:moveTo>
                  <a:cubicBezTo>
                    <a:pt x="9938" y="16970"/>
                    <a:pt x="10003" y="17124"/>
                    <a:pt x="9885" y="17332"/>
                  </a:cubicBezTo>
                  <a:cubicBezTo>
                    <a:pt x="9392" y="18361"/>
                    <a:pt x="8169" y="20221"/>
                    <a:pt x="6453" y="21052"/>
                  </a:cubicBezTo>
                  <a:cubicBezTo>
                    <a:pt x="5959" y="21250"/>
                    <a:pt x="5466" y="21052"/>
                    <a:pt x="5724" y="20636"/>
                  </a:cubicBezTo>
                  <a:cubicBezTo>
                    <a:pt x="6195" y="19607"/>
                    <a:pt x="7182" y="17965"/>
                    <a:pt x="9133" y="16916"/>
                  </a:cubicBezTo>
                  <a:cubicBezTo>
                    <a:pt x="9380" y="16817"/>
                    <a:pt x="9627" y="16817"/>
                    <a:pt x="9783" y="16894"/>
                  </a:cubicBezTo>
                  <a:close/>
                  <a:moveTo>
                    <a:pt x="7507" y="15415"/>
                  </a:moveTo>
                  <a:cubicBezTo>
                    <a:pt x="7657" y="15491"/>
                    <a:pt x="7716" y="15644"/>
                    <a:pt x="7598" y="15841"/>
                  </a:cubicBezTo>
                  <a:cubicBezTo>
                    <a:pt x="6870" y="17281"/>
                    <a:pt x="5389" y="19963"/>
                    <a:pt x="2452" y="21403"/>
                  </a:cubicBezTo>
                  <a:cubicBezTo>
                    <a:pt x="1958" y="21600"/>
                    <a:pt x="1723" y="21403"/>
                    <a:pt x="1958" y="20989"/>
                  </a:cubicBezTo>
                  <a:cubicBezTo>
                    <a:pt x="2452" y="19549"/>
                    <a:pt x="3932" y="16867"/>
                    <a:pt x="6870" y="15447"/>
                  </a:cubicBezTo>
                  <a:cubicBezTo>
                    <a:pt x="7117" y="15339"/>
                    <a:pt x="7358" y="15339"/>
                    <a:pt x="7507" y="15415"/>
                  </a:cubicBezTo>
                  <a:close/>
                  <a:moveTo>
                    <a:pt x="5309" y="13965"/>
                  </a:moveTo>
                  <a:cubicBezTo>
                    <a:pt x="5462" y="14068"/>
                    <a:pt x="5521" y="14275"/>
                    <a:pt x="5392" y="14482"/>
                  </a:cubicBezTo>
                  <a:cubicBezTo>
                    <a:pt x="4898" y="15506"/>
                    <a:pt x="3675" y="17140"/>
                    <a:pt x="1959" y="18165"/>
                  </a:cubicBezTo>
                  <a:cubicBezTo>
                    <a:pt x="1231" y="18361"/>
                    <a:pt x="996" y="18165"/>
                    <a:pt x="1231" y="17751"/>
                  </a:cubicBezTo>
                  <a:cubicBezTo>
                    <a:pt x="1724" y="16727"/>
                    <a:pt x="2712" y="15092"/>
                    <a:pt x="4663" y="14068"/>
                  </a:cubicBezTo>
                  <a:cubicBezTo>
                    <a:pt x="4910" y="13861"/>
                    <a:pt x="5157" y="13861"/>
                    <a:pt x="5309" y="13965"/>
                  </a:cubicBezTo>
                  <a:close/>
                  <a:moveTo>
                    <a:pt x="13629" y="6116"/>
                  </a:moveTo>
                  <a:cubicBezTo>
                    <a:pt x="13169" y="6141"/>
                    <a:pt x="12739" y="6294"/>
                    <a:pt x="12373" y="6602"/>
                  </a:cubicBezTo>
                  <a:cubicBezTo>
                    <a:pt x="12373" y="6800"/>
                    <a:pt x="12373" y="6800"/>
                    <a:pt x="12114" y="7018"/>
                  </a:cubicBezTo>
                  <a:cubicBezTo>
                    <a:pt x="11642" y="7831"/>
                    <a:pt x="11878" y="8881"/>
                    <a:pt x="13104" y="9278"/>
                  </a:cubicBezTo>
                  <a:cubicBezTo>
                    <a:pt x="13835" y="9694"/>
                    <a:pt x="15062" y="9694"/>
                    <a:pt x="15557" y="9080"/>
                  </a:cubicBezTo>
                  <a:cubicBezTo>
                    <a:pt x="15816" y="8881"/>
                    <a:pt x="15816" y="8881"/>
                    <a:pt x="15816" y="8663"/>
                  </a:cubicBezTo>
                  <a:cubicBezTo>
                    <a:pt x="16547" y="7831"/>
                    <a:pt x="16052" y="6800"/>
                    <a:pt x="15062" y="6403"/>
                  </a:cubicBezTo>
                  <a:cubicBezTo>
                    <a:pt x="14578" y="6195"/>
                    <a:pt x="14089" y="6091"/>
                    <a:pt x="13629" y="6116"/>
                  </a:cubicBezTo>
                  <a:close/>
                  <a:moveTo>
                    <a:pt x="20721" y="0"/>
                  </a:moveTo>
                  <a:lnTo>
                    <a:pt x="20957" y="0"/>
                  </a:lnTo>
                  <a:cubicBezTo>
                    <a:pt x="21216" y="0"/>
                    <a:pt x="21452" y="0"/>
                    <a:pt x="21216" y="198"/>
                  </a:cubicBezTo>
                  <a:lnTo>
                    <a:pt x="21216" y="397"/>
                  </a:lnTo>
                  <a:cubicBezTo>
                    <a:pt x="21452" y="615"/>
                    <a:pt x="21216" y="615"/>
                    <a:pt x="21216" y="813"/>
                  </a:cubicBezTo>
                  <a:cubicBezTo>
                    <a:pt x="21216" y="1031"/>
                    <a:pt x="21216" y="1447"/>
                    <a:pt x="21216" y="1844"/>
                  </a:cubicBezTo>
                  <a:cubicBezTo>
                    <a:pt x="21216" y="2478"/>
                    <a:pt x="21216" y="3291"/>
                    <a:pt x="20957" y="4123"/>
                  </a:cubicBezTo>
                  <a:cubicBezTo>
                    <a:pt x="20957" y="4322"/>
                    <a:pt x="20957" y="4322"/>
                    <a:pt x="20957" y="4540"/>
                  </a:cubicBezTo>
                  <a:cubicBezTo>
                    <a:pt x="20721" y="4956"/>
                    <a:pt x="20721" y="5154"/>
                    <a:pt x="20721" y="5353"/>
                  </a:cubicBezTo>
                  <a:cubicBezTo>
                    <a:pt x="20462" y="5987"/>
                    <a:pt x="20226" y="6602"/>
                    <a:pt x="19966" y="7018"/>
                  </a:cubicBezTo>
                  <a:cubicBezTo>
                    <a:pt x="19259" y="8465"/>
                    <a:pt x="18269" y="9912"/>
                    <a:pt x="16783" y="11558"/>
                  </a:cubicBezTo>
                  <a:cubicBezTo>
                    <a:pt x="16547" y="11756"/>
                    <a:pt x="16311" y="12588"/>
                    <a:pt x="16311" y="13005"/>
                  </a:cubicBezTo>
                  <a:cubicBezTo>
                    <a:pt x="16783" y="14650"/>
                    <a:pt x="17042" y="18357"/>
                    <a:pt x="13104" y="20221"/>
                  </a:cubicBezTo>
                  <a:cubicBezTo>
                    <a:pt x="12609" y="20637"/>
                    <a:pt x="12114" y="20439"/>
                    <a:pt x="12373" y="19805"/>
                  </a:cubicBezTo>
                  <a:cubicBezTo>
                    <a:pt x="12373" y="17545"/>
                    <a:pt x="11383" y="12172"/>
                    <a:pt x="819" y="12390"/>
                  </a:cubicBezTo>
                  <a:cubicBezTo>
                    <a:pt x="88" y="12390"/>
                    <a:pt x="-148" y="11974"/>
                    <a:pt x="88" y="11558"/>
                  </a:cubicBezTo>
                  <a:cubicBezTo>
                    <a:pt x="819" y="10110"/>
                    <a:pt x="2800" y="7216"/>
                    <a:pt x="7704" y="7434"/>
                  </a:cubicBezTo>
                  <a:cubicBezTo>
                    <a:pt x="8200" y="7434"/>
                    <a:pt x="8931" y="7018"/>
                    <a:pt x="9166" y="6602"/>
                  </a:cubicBezTo>
                  <a:cubicBezTo>
                    <a:pt x="10157" y="5571"/>
                    <a:pt x="11878" y="3509"/>
                    <a:pt x="14826" y="2062"/>
                  </a:cubicBezTo>
                  <a:cubicBezTo>
                    <a:pt x="16547" y="1031"/>
                    <a:pt x="18009" y="615"/>
                    <a:pt x="19000" y="397"/>
                  </a:cubicBezTo>
                  <a:cubicBezTo>
                    <a:pt x="19731" y="397"/>
                    <a:pt x="20226" y="397"/>
                    <a:pt x="20226" y="198"/>
                  </a:cubicBezTo>
                  <a:cubicBezTo>
                    <a:pt x="20462" y="198"/>
                    <a:pt x="20462" y="0"/>
                    <a:pt x="20721" y="0"/>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0" name="Freeform 328"/>
            <p:cNvSpPr/>
            <p:nvPr/>
          </p:nvSpPr>
          <p:spPr>
            <a:xfrm>
              <a:off x="3940011" y="2097386"/>
              <a:ext cx="438443" cy="244479"/>
            </a:xfrm>
            <a:custGeom>
              <a:avLst/>
              <a:gdLst/>
              <a:ahLst/>
              <a:cxnLst>
                <a:cxn ang="0">
                  <a:pos x="wd2" y="hd2"/>
                </a:cxn>
                <a:cxn ang="5400000">
                  <a:pos x="wd2" y="hd2"/>
                </a:cxn>
                <a:cxn ang="10800000">
                  <a:pos x="wd2" y="hd2"/>
                </a:cxn>
                <a:cxn ang="16200000">
                  <a:pos x="wd2" y="hd2"/>
                </a:cxn>
              </a:cxnLst>
              <a:rect l="0" t="0" r="r" b="b"/>
              <a:pathLst>
                <a:path w="21600" h="21600" extrusionOk="0">
                  <a:moveTo>
                    <a:pt x="8084" y="15145"/>
                  </a:moveTo>
                  <a:cubicBezTo>
                    <a:pt x="7048" y="15145"/>
                    <a:pt x="6233" y="16610"/>
                    <a:pt x="6233" y="18472"/>
                  </a:cubicBezTo>
                  <a:cubicBezTo>
                    <a:pt x="6233" y="20359"/>
                    <a:pt x="7048" y="21600"/>
                    <a:pt x="8084" y="21600"/>
                  </a:cubicBezTo>
                  <a:cubicBezTo>
                    <a:pt x="9010" y="21600"/>
                    <a:pt x="9812" y="20359"/>
                    <a:pt x="9812" y="18472"/>
                  </a:cubicBezTo>
                  <a:cubicBezTo>
                    <a:pt x="9812" y="16610"/>
                    <a:pt x="9010" y="15145"/>
                    <a:pt x="8084" y="15145"/>
                  </a:cubicBezTo>
                  <a:close/>
                  <a:moveTo>
                    <a:pt x="8084" y="20135"/>
                  </a:moveTo>
                  <a:cubicBezTo>
                    <a:pt x="7504" y="20135"/>
                    <a:pt x="7159" y="19316"/>
                    <a:pt x="7159" y="18472"/>
                  </a:cubicBezTo>
                  <a:cubicBezTo>
                    <a:pt x="7159" y="17652"/>
                    <a:pt x="7504" y="16808"/>
                    <a:pt x="8084" y="16808"/>
                  </a:cubicBezTo>
                  <a:cubicBezTo>
                    <a:pt x="8540" y="16808"/>
                    <a:pt x="8886" y="17652"/>
                    <a:pt x="8886" y="18472"/>
                  </a:cubicBezTo>
                  <a:cubicBezTo>
                    <a:pt x="8886" y="19316"/>
                    <a:pt x="8540" y="20135"/>
                    <a:pt x="8084" y="20135"/>
                  </a:cubicBezTo>
                  <a:close/>
                  <a:moveTo>
                    <a:pt x="21600" y="12886"/>
                  </a:moveTo>
                  <a:cubicBezTo>
                    <a:pt x="21600" y="16188"/>
                    <a:pt x="21600" y="16188"/>
                    <a:pt x="21600" y="16188"/>
                  </a:cubicBezTo>
                  <a:cubicBezTo>
                    <a:pt x="21600" y="17230"/>
                    <a:pt x="21255" y="17851"/>
                    <a:pt x="20798" y="17851"/>
                  </a:cubicBezTo>
                  <a:cubicBezTo>
                    <a:pt x="19748" y="17851"/>
                    <a:pt x="19748" y="17851"/>
                    <a:pt x="19748" y="17851"/>
                  </a:cubicBezTo>
                  <a:cubicBezTo>
                    <a:pt x="19638" y="15790"/>
                    <a:pt x="18601" y="14127"/>
                    <a:pt x="17440" y="14127"/>
                  </a:cubicBezTo>
                  <a:cubicBezTo>
                    <a:pt x="16279" y="14127"/>
                    <a:pt x="15243" y="15790"/>
                    <a:pt x="15132" y="17851"/>
                  </a:cubicBezTo>
                  <a:cubicBezTo>
                    <a:pt x="10392" y="17851"/>
                    <a:pt x="10392" y="17851"/>
                    <a:pt x="10392" y="17851"/>
                  </a:cubicBezTo>
                  <a:cubicBezTo>
                    <a:pt x="10157" y="15790"/>
                    <a:pt x="9245" y="14127"/>
                    <a:pt x="8084" y="14127"/>
                  </a:cubicBezTo>
                  <a:cubicBezTo>
                    <a:pt x="6813" y="14127"/>
                    <a:pt x="5887" y="15790"/>
                    <a:pt x="5652" y="17851"/>
                  </a:cubicBezTo>
                  <a:cubicBezTo>
                    <a:pt x="4505" y="17851"/>
                    <a:pt x="4505" y="17851"/>
                    <a:pt x="4505" y="17851"/>
                  </a:cubicBezTo>
                  <a:cubicBezTo>
                    <a:pt x="4035" y="17851"/>
                    <a:pt x="3690" y="17230"/>
                    <a:pt x="3690" y="16188"/>
                  </a:cubicBezTo>
                  <a:cubicBezTo>
                    <a:pt x="3690" y="12886"/>
                    <a:pt x="3690" y="12886"/>
                    <a:pt x="3690" y="12886"/>
                  </a:cubicBezTo>
                  <a:lnTo>
                    <a:pt x="21600" y="12886"/>
                  </a:lnTo>
                  <a:close/>
                  <a:moveTo>
                    <a:pt x="17440" y="15145"/>
                  </a:moveTo>
                  <a:cubicBezTo>
                    <a:pt x="16404" y="15145"/>
                    <a:pt x="15588" y="16610"/>
                    <a:pt x="15588" y="18472"/>
                  </a:cubicBezTo>
                  <a:cubicBezTo>
                    <a:pt x="15588" y="20359"/>
                    <a:pt x="16404" y="21600"/>
                    <a:pt x="17440" y="21600"/>
                  </a:cubicBezTo>
                  <a:cubicBezTo>
                    <a:pt x="18477" y="21600"/>
                    <a:pt x="19292" y="20359"/>
                    <a:pt x="19292" y="18472"/>
                  </a:cubicBezTo>
                  <a:cubicBezTo>
                    <a:pt x="19292" y="16610"/>
                    <a:pt x="18477" y="15145"/>
                    <a:pt x="17440" y="15145"/>
                  </a:cubicBezTo>
                  <a:close/>
                  <a:moveTo>
                    <a:pt x="17440" y="20135"/>
                  </a:moveTo>
                  <a:cubicBezTo>
                    <a:pt x="16984" y="20135"/>
                    <a:pt x="16514" y="19316"/>
                    <a:pt x="16514" y="18472"/>
                  </a:cubicBezTo>
                  <a:cubicBezTo>
                    <a:pt x="16514" y="17652"/>
                    <a:pt x="16984" y="16808"/>
                    <a:pt x="17440" y="16808"/>
                  </a:cubicBezTo>
                  <a:cubicBezTo>
                    <a:pt x="17896" y="16808"/>
                    <a:pt x="18366" y="17652"/>
                    <a:pt x="18366" y="18472"/>
                  </a:cubicBezTo>
                  <a:cubicBezTo>
                    <a:pt x="18366" y="19316"/>
                    <a:pt x="17896" y="20135"/>
                    <a:pt x="17440" y="20135"/>
                  </a:cubicBezTo>
                  <a:close/>
                  <a:moveTo>
                    <a:pt x="21255" y="9335"/>
                  </a:moveTo>
                  <a:cubicBezTo>
                    <a:pt x="17896" y="3327"/>
                    <a:pt x="17896" y="3327"/>
                    <a:pt x="17896" y="3327"/>
                  </a:cubicBezTo>
                  <a:cubicBezTo>
                    <a:pt x="17675" y="2905"/>
                    <a:pt x="17330" y="2706"/>
                    <a:pt x="16984" y="2706"/>
                  </a:cubicBezTo>
                  <a:cubicBezTo>
                    <a:pt x="15367" y="2706"/>
                    <a:pt x="15367" y="2706"/>
                    <a:pt x="15367" y="2706"/>
                  </a:cubicBezTo>
                  <a:cubicBezTo>
                    <a:pt x="15367" y="1465"/>
                    <a:pt x="15367" y="1465"/>
                    <a:pt x="15367" y="1465"/>
                  </a:cubicBezTo>
                  <a:cubicBezTo>
                    <a:pt x="15367" y="621"/>
                    <a:pt x="14898" y="0"/>
                    <a:pt x="14441" y="0"/>
                  </a:cubicBezTo>
                  <a:cubicBezTo>
                    <a:pt x="4505" y="0"/>
                    <a:pt x="4505" y="0"/>
                    <a:pt x="4505" y="0"/>
                  </a:cubicBezTo>
                  <a:cubicBezTo>
                    <a:pt x="4035" y="0"/>
                    <a:pt x="3690" y="621"/>
                    <a:pt x="3690" y="1465"/>
                  </a:cubicBezTo>
                  <a:cubicBezTo>
                    <a:pt x="3690" y="1862"/>
                    <a:pt x="3690" y="1862"/>
                    <a:pt x="3690" y="1862"/>
                  </a:cubicBezTo>
                  <a:cubicBezTo>
                    <a:pt x="111" y="2508"/>
                    <a:pt x="111" y="2508"/>
                    <a:pt x="111" y="2508"/>
                  </a:cubicBezTo>
                  <a:cubicBezTo>
                    <a:pt x="6343" y="3948"/>
                    <a:pt x="6343" y="3948"/>
                    <a:pt x="6343" y="3948"/>
                  </a:cubicBezTo>
                  <a:cubicBezTo>
                    <a:pt x="0" y="5189"/>
                    <a:pt x="0" y="5189"/>
                    <a:pt x="0" y="5189"/>
                  </a:cubicBezTo>
                  <a:cubicBezTo>
                    <a:pt x="6343" y="6654"/>
                    <a:pt x="6343" y="6654"/>
                    <a:pt x="6343" y="6654"/>
                  </a:cubicBezTo>
                  <a:cubicBezTo>
                    <a:pt x="0" y="7672"/>
                    <a:pt x="0" y="7672"/>
                    <a:pt x="0" y="7672"/>
                  </a:cubicBezTo>
                  <a:cubicBezTo>
                    <a:pt x="3690" y="8938"/>
                    <a:pt x="3690" y="8938"/>
                    <a:pt x="3690" y="8938"/>
                  </a:cubicBezTo>
                  <a:cubicBezTo>
                    <a:pt x="3690" y="12041"/>
                    <a:pt x="3690" y="12041"/>
                    <a:pt x="3690" y="12041"/>
                  </a:cubicBezTo>
                  <a:cubicBezTo>
                    <a:pt x="21600" y="12041"/>
                    <a:pt x="21600" y="12041"/>
                    <a:pt x="21600" y="12041"/>
                  </a:cubicBezTo>
                  <a:cubicBezTo>
                    <a:pt x="21600" y="10800"/>
                    <a:pt x="21600" y="10800"/>
                    <a:pt x="21600" y="10800"/>
                  </a:cubicBezTo>
                  <a:cubicBezTo>
                    <a:pt x="21600" y="10179"/>
                    <a:pt x="21489" y="9757"/>
                    <a:pt x="21255" y="9335"/>
                  </a:cubicBezTo>
                  <a:close/>
                  <a:moveTo>
                    <a:pt x="19748" y="9559"/>
                  </a:moveTo>
                  <a:cubicBezTo>
                    <a:pt x="16514" y="9559"/>
                    <a:pt x="16514" y="9559"/>
                    <a:pt x="16514" y="9559"/>
                  </a:cubicBezTo>
                  <a:cubicBezTo>
                    <a:pt x="16404" y="9559"/>
                    <a:pt x="16279" y="9335"/>
                    <a:pt x="16279" y="9335"/>
                  </a:cubicBezTo>
                  <a:cubicBezTo>
                    <a:pt x="16279" y="4792"/>
                    <a:pt x="16279" y="4792"/>
                    <a:pt x="16279" y="4792"/>
                  </a:cubicBezTo>
                  <a:cubicBezTo>
                    <a:pt x="16279" y="4568"/>
                    <a:pt x="16404" y="4568"/>
                    <a:pt x="16514" y="4568"/>
                  </a:cubicBezTo>
                  <a:cubicBezTo>
                    <a:pt x="17095" y="4568"/>
                    <a:pt x="17095" y="4568"/>
                    <a:pt x="17095" y="4568"/>
                  </a:cubicBezTo>
                  <a:lnTo>
                    <a:pt x="17205" y="4568"/>
                  </a:lnTo>
                  <a:cubicBezTo>
                    <a:pt x="19873" y="9137"/>
                    <a:pt x="19873" y="9137"/>
                    <a:pt x="19873" y="9137"/>
                  </a:cubicBezTo>
                  <a:cubicBezTo>
                    <a:pt x="19983" y="9335"/>
                    <a:pt x="19873" y="9559"/>
                    <a:pt x="19748" y="9559"/>
                  </a:cubicBezTo>
                  <a:close/>
                </a:path>
              </a:pathLst>
            </a:custGeom>
            <a:solidFill>
              <a:srgbClr val="FFFFFF"/>
            </a:solidFill>
            <a:ln w="12700" cap="flat">
              <a:noFill/>
              <a:miter lim="400000"/>
            </a:ln>
            <a:effectLst/>
          </p:spPr>
          <p:txBody>
            <a:bodyPr wrap="square" lIns="45719" tIns="45719" rIns="45719" bIns="45719" numCol="1" anchor="ctr">
              <a:noAutofit/>
            </a:bodyPr>
            <a:lstStyle/>
            <a:p>
              <a:pPr>
                <a:defRPr sz="2400">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01" name="Freeform 102"/>
            <p:cNvSpPr/>
            <p:nvPr/>
          </p:nvSpPr>
          <p:spPr>
            <a:xfrm>
              <a:off x="1327757" y="115503"/>
              <a:ext cx="234811" cy="23481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cubicBezTo>
                    <a:pt x="4725" y="0"/>
                    <a:pt x="0" y="4725"/>
                    <a:pt x="0" y="10800"/>
                  </a:cubicBezTo>
                  <a:cubicBezTo>
                    <a:pt x="0" y="16875"/>
                    <a:pt x="4725" y="21600"/>
                    <a:pt x="10800" y="21600"/>
                  </a:cubicBezTo>
                  <a:cubicBezTo>
                    <a:pt x="16875" y="21600"/>
                    <a:pt x="21600" y="16875"/>
                    <a:pt x="21600" y="10800"/>
                  </a:cubicBezTo>
                  <a:cubicBezTo>
                    <a:pt x="21600" y="4725"/>
                    <a:pt x="16875" y="0"/>
                    <a:pt x="10800" y="0"/>
                  </a:cubicBezTo>
                  <a:close/>
                  <a:moveTo>
                    <a:pt x="9450" y="2700"/>
                  </a:moveTo>
                  <a:cubicBezTo>
                    <a:pt x="12150" y="2700"/>
                    <a:pt x="12150" y="2700"/>
                    <a:pt x="12150" y="2700"/>
                  </a:cubicBezTo>
                  <a:cubicBezTo>
                    <a:pt x="12150" y="9450"/>
                    <a:pt x="12150" y="9450"/>
                    <a:pt x="12150" y="9450"/>
                  </a:cubicBezTo>
                  <a:cubicBezTo>
                    <a:pt x="9450" y="9450"/>
                    <a:pt x="9450" y="9450"/>
                    <a:pt x="9450" y="9450"/>
                  </a:cubicBezTo>
                  <a:lnTo>
                    <a:pt x="9450" y="2700"/>
                  </a:lnTo>
                  <a:close/>
                  <a:moveTo>
                    <a:pt x="10800" y="17888"/>
                  </a:moveTo>
                  <a:cubicBezTo>
                    <a:pt x="6750" y="17888"/>
                    <a:pt x="3712" y="14850"/>
                    <a:pt x="3712" y="10800"/>
                  </a:cubicBezTo>
                  <a:cubicBezTo>
                    <a:pt x="3712" y="8100"/>
                    <a:pt x="5400" y="5400"/>
                    <a:pt x="8100" y="4387"/>
                  </a:cubicBezTo>
                  <a:cubicBezTo>
                    <a:pt x="8100" y="4050"/>
                    <a:pt x="8100" y="4050"/>
                    <a:pt x="8100" y="4050"/>
                  </a:cubicBezTo>
                  <a:cubicBezTo>
                    <a:pt x="8100" y="6750"/>
                    <a:pt x="8100" y="6750"/>
                    <a:pt x="8100" y="6750"/>
                  </a:cubicBezTo>
                  <a:cubicBezTo>
                    <a:pt x="6750" y="7425"/>
                    <a:pt x="5737" y="9112"/>
                    <a:pt x="5737" y="10800"/>
                  </a:cubicBezTo>
                  <a:cubicBezTo>
                    <a:pt x="5737" y="13500"/>
                    <a:pt x="8100" y="15863"/>
                    <a:pt x="10800" y="15863"/>
                  </a:cubicBezTo>
                  <a:cubicBezTo>
                    <a:pt x="13500" y="15863"/>
                    <a:pt x="15863" y="13500"/>
                    <a:pt x="15863" y="10800"/>
                  </a:cubicBezTo>
                  <a:cubicBezTo>
                    <a:pt x="15863" y="9112"/>
                    <a:pt x="14850" y="7425"/>
                    <a:pt x="13500" y="6750"/>
                  </a:cubicBezTo>
                  <a:cubicBezTo>
                    <a:pt x="13500" y="4050"/>
                    <a:pt x="13500" y="4050"/>
                    <a:pt x="13500" y="4050"/>
                  </a:cubicBezTo>
                  <a:cubicBezTo>
                    <a:pt x="13500" y="4387"/>
                    <a:pt x="13500" y="4387"/>
                    <a:pt x="13500" y="4387"/>
                  </a:cubicBezTo>
                  <a:cubicBezTo>
                    <a:pt x="16200" y="5400"/>
                    <a:pt x="17888" y="8100"/>
                    <a:pt x="17888" y="10800"/>
                  </a:cubicBezTo>
                  <a:cubicBezTo>
                    <a:pt x="17888" y="14850"/>
                    <a:pt x="14850" y="17888"/>
                    <a:pt x="10800" y="17888"/>
                  </a:cubicBezTo>
                  <a:close/>
                </a:path>
              </a:pathLst>
            </a:custGeom>
            <a:solidFill>
              <a:srgbClr val="FFFFF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sp>
        <p:nvSpPr>
          <p:cNvPr id="2503" name="Freeform 12"/>
          <p:cNvSpPr/>
          <p:nvPr/>
        </p:nvSpPr>
        <p:spPr>
          <a:xfrm>
            <a:off x="2087066" y="2774252"/>
            <a:ext cx="1681394" cy="2769145"/>
          </a:xfrm>
          <a:custGeom>
            <a:avLst/>
            <a:gdLst/>
            <a:ahLst/>
            <a:cxnLst>
              <a:cxn ang="0">
                <a:pos x="wd2" y="hd2"/>
              </a:cxn>
              <a:cxn ang="5400000">
                <a:pos x="wd2" y="hd2"/>
              </a:cxn>
              <a:cxn ang="10800000">
                <a:pos x="wd2" y="hd2"/>
              </a:cxn>
              <a:cxn ang="16200000">
                <a:pos x="wd2" y="hd2"/>
              </a:cxn>
            </a:cxnLst>
            <a:rect l="0" t="0" r="r" b="b"/>
            <a:pathLst>
              <a:path w="21514" h="21418" extrusionOk="0">
                <a:moveTo>
                  <a:pt x="20718" y="3362"/>
                </a:moveTo>
                <a:cubicBezTo>
                  <a:pt x="20417" y="3447"/>
                  <a:pt x="19454" y="3641"/>
                  <a:pt x="19374" y="3786"/>
                </a:cubicBezTo>
                <a:cubicBezTo>
                  <a:pt x="19294" y="3920"/>
                  <a:pt x="19394" y="4211"/>
                  <a:pt x="19073" y="4320"/>
                </a:cubicBezTo>
                <a:cubicBezTo>
                  <a:pt x="18772" y="4429"/>
                  <a:pt x="16105" y="5618"/>
                  <a:pt x="15904" y="5860"/>
                </a:cubicBezTo>
                <a:cubicBezTo>
                  <a:pt x="15904" y="5860"/>
                  <a:pt x="14942" y="4696"/>
                  <a:pt x="14380" y="4514"/>
                </a:cubicBezTo>
                <a:cubicBezTo>
                  <a:pt x="14380" y="4514"/>
                  <a:pt x="14199" y="3617"/>
                  <a:pt x="13036" y="3568"/>
                </a:cubicBezTo>
                <a:cubicBezTo>
                  <a:pt x="12615" y="3556"/>
                  <a:pt x="12374" y="3532"/>
                  <a:pt x="12214" y="3495"/>
                </a:cubicBezTo>
                <a:cubicBezTo>
                  <a:pt x="12535" y="3192"/>
                  <a:pt x="12535" y="3192"/>
                  <a:pt x="12535" y="3192"/>
                </a:cubicBezTo>
                <a:cubicBezTo>
                  <a:pt x="12214" y="3192"/>
                  <a:pt x="12214" y="3192"/>
                  <a:pt x="12214" y="3192"/>
                </a:cubicBezTo>
                <a:cubicBezTo>
                  <a:pt x="12374" y="3034"/>
                  <a:pt x="12595" y="2828"/>
                  <a:pt x="12675" y="2828"/>
                </a:cubicBezTo>
                <a:cubicBezTo>
                  <a:pt x="12775" y="2816"/>
                  <a:pt x="13518" y="2755"/>
                  <a:pt x="13618" y="2731"/>
                </a:cubicBezTo>
                <a:cubicBezTo>
                  <a:pt x="13698" y="2695"/>
                  <a:pt x="13778" y="2404"/>
                  <a:pt x="13678" y="2234"/>
                </a:cubicBezTo>
                <a:cubicBezTo>
                  <a:pt x="13578" y="2064"/>
                  <a:pt x="13778" y="1894"/>
                  <a:pt x="13778" y="1894"/>
                </a:cubicBezTo>
                <a:cubicBezTo>
                  <a:pt x="13999" y="1785"/>
                  <a:pt x="13999" y="1785"/>
                  <a:pt x="13999" y="1785"/>
                </a:cubicBezTo>
                <a:cubicBezTo>
                  <a:pt x="13999" y="1785"/>
                  <a:pt x="13718" y="1518"/>
                  <a:pt x="13558" y="1385"/>
                </a:cubicBezTo>
                <a:cubicBezTo>
                  <a:pt x="13377" y="1252"/>
                  <a:pt x="13417" y="1082"/>
                  <a:pt x="13337" y="960"/>
                </a:cubicBezTo>
                <a:cubicBezTo>
                  <a:pt x="13257" y="839"/>
                  <a:pt x="13477" y="754"/>
                  <a:pt x="13477" y="754"/>
                </a:cubicBezTo>
                <a:cubicBezTo>
                  <a:pt x="13477" y="754"/>
                  <a:pt x="13397" y="633"/>
                  <a:pt x="13257" y="572"/>
                </a:cubicBezTo>
                <a:cubicBezTo>
                  <a:pt x="13096" y="524"/>
                  <a:pt x="13357" y="500"/>
                  <a:pt x="13016" y="403"/>
                </a:cubicBezTo>
                <a:cubicBezTo>
                  <a:pt x="12675" y="306"/>
                  <a:pt x="12856" y="354"/>
                  <a:pt x="12575" y="257"/>
                </a:cubicBezTo>
                <a:cubicBezTo>
                  <a:pt x="12274" y="160"/>
                  <a:pt x="12715" y="221"/>
                  <a:pt x="12274" y="160"/>
                </a:cubicBezTo>
                <a:cubicBezTo>
                  <a:pt x="11853" y="99"/>
                  <a:pt x="11612" y="2"/>
                  <a:pt x="11552" y="2"/>
                </a:cubicBezTo>
                <a:cubicBezTo>
                  <a:pt x="11492" y="2"/>
                  <a:pt x="11672" y="39"/>
                  <a:pt x="11492" y="2"/>
                </a:cubicBezTo>
                <a:cubicBezTo>
                  <a:pt x="11291" y="-34"/>
                  <a:pt x="9988" y="366"/>
                  <a:pt x="9867" y="548"/>
                </a:cubicBezTo>
                <a:cubicBezTo>
                  <a:pt x="9727" y="742"/>
                  <a:pt x="9526" y="973"/>
                  <a:pt x="9526" y="973"/>
                </a:cubicBezTo>
                <a:cubicBezTo>
                  <a:pt x="9526" y="973"/>
                  <a:pt x="9406" y="1227"/>
                  <a:pt x="9446" y="1409"/>
                </a:cubicBezTo>
                <a:cubicBezTo>
                  <a:pt x="9506" y="1591"/>
                  <a:pt x="9707" y="1749"/>
                  <a:pt x="9787" y="1809"/>
                </a:cubicBezTo>
                <a:cubicBezTo>
                  <a:pt x="9847" y="1858"/>
                  <a:pt x="10188" y="2198"/>
                  <a:pt x="10289" y="2379"/>
                </a:cubicBezTo>
                <a:cubicBezTo>
                  <a:pt x="10369" y="2537"/>
                  <a:pt x="10449" y="2731"/>
                  <a:pt x="10148" y="2816"/>
                </a:cubicBezTo>
                <a:cubicBezTo>
                  <a:pt x="9928" y="2671"/>
                  <a:pt x="9928" y="2671"/>
                  <a:pt x="9928" y="2671"/>
                </a:cubicBezTo>
                <a:cubicBezTo>
                  <a:pt x="9547" y="2840"/>
                  <a:pt x="9547" y="2840"/>
                  <a:pt x="9547" y="2840"/>
                </a:cubicBezTo>
                <a:cubicBezTo>
                  <a:pt x="9105" y="2792"/>
                  <a:pt x="8564" y="2658"/>
                  <a:pt x="7742" y="2755"/>
                </a:cubicBezTo>
                <a:cubicBezTo>
                  <a:pt x="6679" y="2889"/>
                  <a:pt x="6277" y="3083"/>
                  <a:pt x="5636" y="3180"/>
                </a:cubicBezTo>
                <a:cubicBezTo>
                  <a:pt x="4994" y="3265"/>
                  <a:pt x="2567" y="3520"/>
                  <a:pt x="2126" y="3762"/>
                </a:cubicBezTo>
                <a:cubicBezTo>
                  <a:pt x="1685" y="3993"/>
                  <a:pt x="1524" y="5036"/>
                  <a:pt x="1645" y="6673"/>
                </a:cubicBezTo>
                <a:cubicBezTo>
                  <a:pt x="1645" y="6673"/>
                  <a:pt x="1243" y="7437"/>
                  <a:pt x="1203" y="7607"/>
                </a:cubicBezTo>
                <a:cubicBezTo>
                  <a:pt x="1183" y="7776"/>
                  <a:pt x="1344" y="8492"/>
                  <a:pt x="2788" y="8334"/>
                </a:cubicBezTo>
                <a:cubicBezTo>
                  <a:pt x="4071" y="8201"/>
                  <a:pt x="3028" y="7510"/>
                  <a:pt x="2768" y="7231"/>
                </a:cubicBezTo>
                <a:cubicBezTo>
                  <a:pt x="2928" y="7170"/>
                  <a:pt x="3089" y="7122"/>
                  <a:pt x="3089" y="7122"/>
                </a:cubicBezTo>
                <a:cubicBezTo>
                  <a:pt x="3089" y="7122"/>
                  <a:pt x="3369" y="6685"/>
                  <a:pt x="3389" y="6357"/>
                </a:cubicBezTo>
                <a:cubicBezTo>
                  <a:pt x="3389" y="6151"/>
                  <a:pt x="3490" y="5472"/>
                  <a:pt x="3530" y="4926"/>
                </a:cubicBezTo>
                <a:cubicBezTo>
                  <a:pt x="3530" y="4914"/>
                  <a:pt x="3530" y="4902"/>
                  <a:pt x="3530" y="4890"/>
                </a:cubicBezTo>
                <a:cubicBezTo>
                  <a:pt x="3570" y="4744"/>
                  <a:pt x="3590" y="4623"/>
                  <a:pt x="3610" y="4550"/>
                </a:cubicBezTo>
                <a:cubicBezTo>
                  <a:pt x="3811" y="4526"/>
                  <a:pt x="4091" y="4514"/>
                  <a:pt x="4412" y="4490"/>
                </a:cubicBezTo>
                <a:cubicBezTo>
                  <a:pt x="4492" y="4490"/>
                  <a:pt x="4593" y="4490"/>
                  <a:pt x="4693" y="4478"/>
                </a:cubicBezTo>
                <a:cubicBezTo>
                  <a:pt x="5315" y="4453"/>
                  <a:pt x="5896" y="4381"/>
                  <a:pt x="6177" y="4332"/>
                </a:cubicBezTo>
                <a:cubicBezTo>
                  <a:pt x="6177" y="4332"/>
                  <a:pt x="6177" y="4332"/>
                  <a:pt x="6177" y="4332"/>
                </a:cubicBezTo>
                <a:cubicBezTo>
                  <a:pt x="6237" y="4332"/>
                  <a:pt x="6297" y="4320"/>
                  <a:pt x="6358" y="4308"/>
                </a:cubicBezTo>
                <a:cubicBezTo>
                  <a:pt x="6358" y="4332"/>
                  <a:pt x="6398" y="4465"/>
                  <a:pt x="6458" y="4635"/>
                </a:cubicBezTo>
                <a:cubicBezTo>
                  <a:pt x="6217" y="5618"/>
                  <a:pt x="5415" y="8941"/>
                  <a:pt x="5134" y="9183"/>
                </a:cubicBezTo>
                <a:cubicBezTo>
                  <a:pt x="4813" y="9474"/>
                  <a:pt x="4653" y="9656"/>
                  <a:pt x="4653" y="9656"/>
                </a:cubicBezTo>
                <a:cubicBezTo>
                  <a:pt x="4653" y="9656"/>
                  <a:pt x="4853" y="9632"/>
                  <a:pt x="5094" y="9596"/>
                </a:cubicBezTo>
                <a:cubicBezTo>
                  <a:pt x="5014" y="9802"/>
                  <a:pt x="4994" y="10057"/>
                  <a:pt x="5054" y="10408"/>
                </a:cubicBezTo>
                <a:cubicBezTo>
                  <a:pt x="5054" y="10408"/>
                  <a:pt x="5094" y="10590"/>
                  <a:pt x="5235" y="10833"/>
                </a:cubicBezTo>
                <a:cubicBezTo>
                  <a:pt x="4954" y="11839"/>
                  <a:pt x="4553" y="14241"/>
                  <a:pt x="4011" y="15199"/>
                </a:cubicBezTo>
                <a:cubicBezTo>
                  <a:pt x="3490" y="15514"/>
                  <a:pt x="2828" y="16048"/>
                  <a:pt x="2467" y="17018"/>
                </a:cubicBezTo>
                <a:cubicBezTo>
                  <a:pt x="2467" y="17018"/>
                  <a:pt x="2467" y="17018"/>
                  <a:pt x="2467" y="17018"/>
                </a:cubicBezTo>
                <a:cubicBezTo>
                  <a:pt x="1725" y="17952"/>
                  <a:pt x="943" y="19092"/>
                  <a:pt x="943" y="19104"/>
                </a:cubicBezTo>
                <a:cubicBezTo>
                  <a:pt x="501" y="19322"/>
                  <a:pt x="201" y="19419"/>
                  <a:pt x="100" y="19698"/>
                </a:cubicBezTo>
                <a:cubicBezTo>
                  <a:pt x="80" y="19735"/>
                  <a:pt x="80" y="19747"/>
                  <a:pt x="80" y="19771"/>
                </a:cubicBezTo>
                <a:cubicBezTo>
                  <a:pt x="0" y="20159"/>
                  <a:pt x="0" y="20159"/>
                  <a:pt x="0" y="20159"/>
                </a:cubicBezTo>
                <a:cubicBezTo>
                  <a:pt x="0" y="20159"/>
                  <a:pt x="882" y="20559"/>
                  <a:pt x="1123" y="20438"/>
                </a:cubicBezTo>
                <a:cubicBezTo>
                  <a:pt x="1284" y="20365"/>
                  <a:pt x="1484" y="20377"/>
                  <a:pt x="1705" y="20487"/>
                </a:cubicBezTo>
                <a:cubicBezTo>
                  <a:pt x="1825" y="20559"/>
                  <a:pt x="1945" y="20644"/>
                  <a:pt x="2086" y="20753"/>
                </a:cubicBezTo>
                <a:cubicBezTo>
                  <a:pt x="2106" y="20766"/>
                  <a:pt x="2106" y="20778"/>
                  <a:pt x="2126" y="20790"/>
                </a:cubicBezTo>
                <a:cubicBezTo>
                  <a:pt x="2226" y="20875"/>
                  <a:pt x="2326" y="20960"/>
                  <a:pt x="2447" y="21081"/>
                </a:cubicBezTo>
                <a:cubicBezTo>
                  <a:pt x="2447" y="21081"/>
                  <a:pt x="3069" y="21566"/>
                  <a:pt x="3871" y="21372"/>
                </a:cubicBezTo>
                <a:cubicBezTo>
                  <a:pt x="3871" y="21372"/>
                  <a:pt x="4172" y="20972"/>
                  <a:pt x="3490" y="20620"/>
                </a:cubicBezTo>
                <a:cubicBezTo>
                  <a:pt x="2948" y="20341"/>
                  <a:pt x="2908" y="19977"/>
                  <a:pt x="2968" y="19735"/>
                </a:cubicBezTo>
                <a:cubicBezTo>
                  <a:pt x="3229" y="19807"/>
                  <a:pt x="3229" y="19807"/>
                  <a:pt x="3229" y="19807"/>
                </a:cubicBezTo>
                <a:cubicBezTo>
                  <a:pt x="3229" y="19807"/>
                  <a:pt x="3229" y="19807"/>
                  <a:pt x="3409" y="19213"/>
                </a:cubicBezTo>
                <a:cubicBezTo>
                  <a:pt x="3590" y="18631"/>
                  <a:pt x="6037" y="15902"/>
                  <a:pt x="6478" y="15660"/>
                </a:cubicBezTo>
                <a:cubicBezTo>
                  <a:pt x="6739" y="15514"/>
                  <a:pt x="7060" y="14883"/>
                  <a:pt x="7320" y="14338"/>
                </a:cubicBezTo>
                <a:cubicBezTo>
                  <a:pt x="7461" y="14229"/>
                  <a:pt x="7601" y="14095"/>
                  <a:pt x="7721" y="13937"/>
                </a:cubicBezTo>
                <a:cubicBezTo>
                  <a:pt x="8103" y="13440"/>
                  <a:pt x="8764" y="11609"/>
                  <a:pt x="8764" y="11609"/>
                </a:cubicBezTo>
                <a:cubicBezTo>
                  <a:pt x="8764" y="11609"/>
                  <a:pt x="9426" y="11475"/>
                  <a:pt x="9647" y="11403"/>
                </a:cubicBezTo>
                <a:cubicBezTo>
                  <a:pt x="9867" y="11342"/>
                  <a:pt x="10188" y="11330"/>
                  <a:pt x="11492" y="11160"/>
                </a:cubicBezTo>
                <a:cubicBezTo>
                  <a:pt x="12775" y="10978"/>
                  <a:pt x="14019" y="10627"/>
                  <a:pt x="14019" y="10627"/>
                </a:cubicBezTo>
                <a:cubicBezTo>
                  <a:pt x="14019" y="10627"/>
                  <a:pt x="13618" y="11221"/>
                  <a:pt x="13658" y="11670"/>
                </a:cubicBezTo>
                <a:cubicBezTo>
                  <a:pt x="13658" y="11718"/>
                  <a:pt x="13678" y="11754"/>
                  <a:pt x="13678" y="11803"/>
                </a:cubicBezTo>
                <a:cubicBezTo>
                  <a:pt x="13497" y="12373"/>
                  <a:pt x="13297" y="12967"/>
                  <a:pt x="13177" y="13125"/>
                </a:cubicBezTo>
                <a:cubicBezTo>
                  <a:pt x="12936" y="13428"/>
                  <a:pt x="12675" y="13804"/>
                  <a:pt x="12675" y="13804"/>
                </a:cubicBezTo>
                <a:cubicBezTo>
                  <a:pt x="12675" y="13804"/>
                  <a:pt x="12816" y="13816"/>
                  <a:pt x="13016" y="13828"/>
                </a:cubicBezTo>
                <a:cubicBezTo>
                  <a:pt x="12695" y="14241"/>
                  <a:pt x="12334" y="14653"/>
                  <a:pt x="12394" y="14823"/>
                </a:cubicBezTo>
                <a:cubicBezTo>
                  <a:pt x="12314" y="15090"/>
                  <a:pt x="12314" y="15090"/>
                  <a:pt x="12314" y="15090"/>
                </a:cubicBezTo>
                <a:cubicBezTo>
                  <a:pt x="13437" y="15356"/>
                  <a:pt x="13437" y="15356"/>
                  <a:pt x="13437" y="15356"/>
                </a:cubicBezTo>
                <a:cubicBezTo>
                  <a:pt x="13437" y="15356"/>
                  <a:pt x="13919" y="15284"/>
                  <a:pt x="14601" y="15417"/>
                </a:cubicBezTo>
                <a:cubicBezTo>
                  <a:pt x="15082" y="15551"/>
                  <a:pt x="15583" y="15648"/>
                  <a:pt x="15944" y="15551"/>
                </a:cubicBezTo>
                <a:cubicBezTo>
                  <a:pt x="16546" y="15405"/>
                  <a:pt x="17388" y="15053"/>
                  <a:pt x="17388" y="14835"/>
                </a:cubicBezTo>
                <a:cubicBezTo>
                  <a:pt x="17388" y="14617"/>
                  <a:pt x="17148" y="14702"/>
                  <a:pt x="16646" y="14750"/>
                </a:cubicBezTo>
                <a:cubicBezTo>
                  <a:pt x="16165" y="14799"/>
                  <a:pt x="15363" y="14459"/>
                  <a:pt x="15102" y="14265"/>
                </a:cubicBezTo>
                <a:cubicBezTo>
                  <a:pt x="15042" y="14229"/>
                  <a:pt x="15002" y="14168"/>
                  <a:pt x="14962" y="14095"/>
                </a:cubicBezTo>
                <a:cubicBezTo>
                  <a:pt x="15102" y="14265"/>
                  <a:pt x="15363" y="14277"/>
                  <a:pt x="15363" y="14277"/>
                </a:cubicBezTo>
                <a:cubicBezTo>
                  <a:pt x="15363" y="14277"/>
                  <a:pt x="16386" y="11512"/>
                  <a:pt x="16847" y="10445"/>
                </a:cubicBezTo>
                <a:cubicBezTo>
                  <a:pt x="16847" y="10445"/>
                  <a:pt x="16847" y="10445"/>
                  <a:pt x="16847" y="10445"/>
                </a:cubicBezTo>
                <a:cubicBezTo>
                  <a:pt x="17168" y="10238"/>
                  <a:pt x="17769" y="9426"/>
                  <a:pt x="16666" y="9208"/>
                </a:cubicBezTo>
                <a:cubicBezTo>
                  <a:pt x="15583" y="8989"/>
                  <a:pt x="11572" y="9014"/>
                  <a:pt x="10449" y="9183"/>
                </a:cubicBezTo>
                <a:cubicBezTo>
                  <a:pt x="10309" y="9208"/>
                  <a:pt x="10228" y="9195"/>
                  <a:pt x="10168" y="9147"/>
                </a:cubicBezTo>
                <a:cubicBezTo>
                  <a:pt x="10188" y="9147"/>
                  <a:pt x="10188" y="9147"/>
                  <a:pt x="10188" y="9147"/>
                </a:cubicBezTo>
                <a:cubicBezTo>
                  <a:pt x="10188" y="9159"/>
                  <a:pt x="10188" y="9159"/>
                  <a:pt x="10188" y="9159"/>
                </a:cubicBezTo>
                <a:cubicBezTo>
                  <a:pt x="10750" y="8916"/>
                  <a:pt x="10750" y="8916"/>
                  <a:pt x="10750" y="8916"/>
                </a:cubicBezTo>
                <a:cubicBezTo>
                  <a:pt x="10750" y="8916"/>
                  <a:pt x="10890" y="8346"/>
                  <a:pt x="11231" y="7946"/>
                </a:cubicBezTo>
                <a:cubicBezTo>
                  <a:pt x="11552" y="7546"/>
                  <a:pt x="12013" y="6273"/>
                  <a:pt x="12174" y="6163"/>
                </a:cubicBezTo>
                <a:cubicBezTo>
                  <a:pt x="12174" y="6163"/>
                  <a:pt x="12174" y="6163"/>
                  <a:pt x="12174" y="6163"/>
                </a:cubicBezTo>
                <a:cubicBezTo>
                  <a:pt x="12254" y="6103"/>
                  <a:pt x="12334" y="6030"/>
                  <a:pt x="12435" y="5921"/>
                </a:cubicBezTo>
                <a:cubicBezTo>
                  <a:pt x="12715" y="5606"/>
                  <a:pt x="12896" y="5411"/>
                  <a:pt x="12896" y="5411"/>
                </a:cubicBezTo>
                <a:cubicBezTo>
                  <a:pt x="12896" y="5411"/>
                  <a:pt x="13939" y="6273"/>
                  <a:pt x="14340" y="6382"/>
                </a:cubicBezTo>
                <a:cubicBezTo>
                  <a:pt x="14721" y="6479"/>
                  <a:pt x="15383" y="7231"/>
                  <a:pt x="15724" y="7194"/>
                </a:cubicBezTo>
                <a:cubicBezTo>
                  <a:pt x="15944" y="7170"/>
                  <a:pt x="16285" y="7061"/>
                  <a:pt x="16767" y="6830"/>
                </a:cubicBezTo>
                <a:cubicBezTo>
                  <a:pt x="16767" y="6830"/>
                  <a:pt x="16767" y="6830"/>
                  <a:pt x="16767" y="6830"/>
                </a:cubicBezTo>
                <a:cubicBezTo>
                  <a:pt x="17489" y="6685"/>
                  <a:pt x="20056" y="5169"/>
                  <a:pt x="20316" y="5120"/>
                </a:cubicBezTo>
                <a:cubicBezTo>
                  <a:pt x="20437" y="5096"/>
                  <a:pt x="20256" y="4963"/>
                  <a:pt x="20036" y="4841"/>
                </a:cubicBezTo>
                <a:cubicBezTo>
                  <a:pt x="20056" y="4829"/>
                  <a:pt x="20056" y="4829"/>
                  <a:pt x="20076" y="4829"/>
                </a:cubicBezTo>
                <a:cubicBezTo>
                  <a:pt x="20377" y="4769"/>
                  <a:pt x="20657" y="4744"/>
                  <a:pt x="20898" y="4502"/>
                </a:cubicBezTo>
                <a:cubicBezTo>
                  <a:pt x="21139" y="4271"/>
                  <a:pt x="21600" y="3677"/>
                  <a:pt x="21500" y="3556"/>
                </a:cubicBezTo>
                <a:cubicBezTo>
                  <a:pt x="21399" y="3447"/>
                  <a:pt x="20998" y="3289"/>
                  <a:pt x="20718" y="3362"/>
                </a:cubicBezTo>
                <a:close/>
              </a:path>
            </a:pathLst>
          </a:custGeom>
          <a:solidFill>
            <a:srgbClr val="A6A6A6"/>
          </a:solidFill>
          <a:ln w="12700">
            <a:miter lim="400000"/>
          </a:ln>
        </p:spPr>
        <p:txBody>
          <a:bodyPr lIns="45719" rIns="45719"/>
          <a:lstStyle/>
          <a:p>
            <a:pPr>
              <a:defRPr>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grpSp>
        <p:nvGrpSpPr>
          <p:cNvPr id="2520" name="Group 46"/>
          <p:cNvGrpSpPr/>
          <p:nvPr/>
        </p:nvGrpSpPr>
        <p:grpSpPr>
          <a:xfrm>
            <a:off x="1941177" y="4792829"/>
            <a:ext cx="1999361" cy="1028164"/>
            <a:chOff x="0" y="0"/>
            <a:chExt cx="1999360" cy="1028163"/>
          </a:xfrm>
        </p:grpSpPr>
        <p:sp>
          <p:nvSpPr>
            <p:cNvPr id="2504" name="Freeform 13"/>
            <p:cNvSpPr/>
            <p:nvPr/>
          </p:nvSpPr>
          <p:spPr>
            <a:xfrm>
              <a:off x="0" y="875328"/>
              <a:ext cx="546039" cy="152836"/>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160"/>
                  </a:lnTo>
                  <a:lnTo>
                    <a:pt x="20611" y="2160"/>
                  </a:lnTo>
                  <a:lnTo>
                    <a:pt x="20611" y="4320"/>
                  </a:lnTo>
                  <a:lnTo>
                    <a:pt x="989" y="4320"/>
                  </a:lnTo>
                  <a:lnTo>
                    <a:pt x="989" y="17673"/>
                  </a:lnTo>
                  <a:lnTo>
                    <a:pt x="20611" y="17673"/>
                  </a:lnTo>
                  <a:lnTo>
                    <a:pt x="20611" y="19636"/>
                  </a:lnTo>
                  <a:lnTo>
                    <a:pt x="0" y="19636"/>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5" name="Freeform 14"/>
            <p:cNvSpPr/>
            <p:nvPr/>
          </p:nvSpPr>
          <p:spPr>
            <a:xfrm>
              <a:off x="0" y="750281"/>
              <a:ext cx="582163" cy="122269"/>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209"/>
                  </a:lnTo>
                  <a:lnTo>
                    <a:pt x="20569" y="2209"/>
                  </a:lnTo>
                  <a:lnTo>
                    <a:pt x="20569" y="4173"/>
                  </a:lnTo>
                  <a:lnTo>
                    <a:pt x="979" y="4173"/>
                  </a:lnTo>
                  <a:lnTo>
                    <a:pt x="979" y="17673"/>
                  </a:lnTo>
                  <a:lnTo>
                    <a:pt x="20569" y="17673"/>
                  </a:lnTo>
                  <a:lnTo>
                    <a:pt x="20569" y="19636"/>
                  </a:lnTo>
                  <a:lnTo>
                    <a:pt x="0" y="19636"/>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6" name="Freeform 15"/>
            <p:cNvSpPr/>
            <p:nvPr/>
          </p:nvSpPr>
          <p:spPr>
            <a:xfrm>
              <a:off x="696094" y="885054"/>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7" name="Freeform 16"/>
            <p:cNvSpPr/>
            <p:nvPr/>
          </p:nvSpPr>
          <p:spPr>
            <a:xfrm>
              <a:off x="696094" y="77668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2274"/>
                  </a:lnTo>
                  <a:lnTo>
                    <a:pt x="20621" y="2274"/>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8" name="Freeform 17"/>
            <p:cNvSpPr/>
            <p:nvPr/>
          </p:nvSpPr>
          <p:spPr>
            <a:xfrm>
              <a:off x="637739" y="647465"/>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1044" y="4181"/>
                  </a:lnTo>
                  <a:lnTo>
                    <a:pt x="1044"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09" name="Freeform 18"/>
            <p:cNvSpPr/>
            <p:nvPr/>
          </p:nvSpPr>
          <p:spPr>
            <a:xfrm>
              <a:off x="637739" y="540481"/>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1031" y="4263"/>
                  </a:lnTo>
                  <a:lnTo>
                    <a:pt x="1031"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0" name="Freeform 19"/>
            <p:cNvSpPr/>
            <p:nvPr/>
          </p:nvSpPr>
          <p:spPr>
            <a:xfrm>
              <a:off x="696094" y="434886"/>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1" name="Freeform 20"/>
            <p:cNvSpPr/>
            <p:nvPr/>
          </p:nvSpPr>
          <p:spPr>
            <a:xfrm>
              <a:off x="1417197" y="897559"/>
              <a:ext cx="546039" cy="130605"/>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68"/>
                  </a:lnTo>
                  <a:lnTo>
                    <a:pt x="20611" y="2068"/>
                  </a:lnTo>
                  <a:lnTo>
                    <a:pt x="20611" y="4136"/>
                  </a:lnTo>
                  <a:lnTo>
                    <a:pt x="989" y="4136"/>
                  </a:lnTo>
                  <a:lnTo>
                    <a:pt x="989" y="17694"/>
                  </a:lnTo>
                  <a:lnTo>
                    <a:pt x="20611" y="17694"/>
                  </a:lnTo>
                  <a:lnTo>
                    <a:pt x="20611" y="19532"/>
                  </a:lnTo>
                  <a:lnTo>
                    <a:pt x="0" y="19532"/>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2" name="Freeform 21"/>
            <p:cNvSpPr/>
            <p:nvPr/>
          </p:nvSpPr>
          <p:spPr>
            <a:xfrm>
              <a:off x="1417197" y="7891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2274"/>
                  </a:lnTo>
                  <a:lnTo>
                    <a:pt x="20517" y="2274"/>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3" name="Freeform 22"/>
            <p:cNvSpPr/>
            <p:nvPr/>
          </p:nvSpPr>
          <p:spPr>
            <a:xfrm>
              <a:off x="1357453" y="659970"/>
              <a:ext cx="546039" cy="129217"/>
            </a:xfrm>
            <a:custGeom>
              <a:avLst/>
              <a:gdLst/>
              <a:ahLst/>
              <a:cxnLst>
                <a:cxn ang="0">
                  <a:pos x="wd2" y="hd2"/>
                </a:cxn>
                <a:cxn ang="5400000">
                  <a:pos x="wd2" y="hd2"/>
                </a:cxn>
                <a:cxn ang="10800000">
                  <a:pos x="wd2" y="hd2"/>
                </a:cxn>
                <a:cxn ang="16200000">
                  <a:pos x="wd2" y="hd2"/>
                </a:cxn>
              </a:cxnLst>
              <a:rect l="0" t="0" r="r" b="b"/>
              <a:pathLst>
                <a:path w="21600" h="21600" extrusionOk="0">
                  <a:moveTo>
                    <a:pt x="20611" y="0"/>
                  </a:moveTo>
                  <a:lnTo>
                    <a:pt x="0" y="0"/>
                  </a:lnTo>
                  <a:lnTo>
                    <a:pt x="0" y="2090"/>
                  </a:lnTo>
                  <a:lnTo>
                    <a:pt x="20611" y="2090"/>
                  </a:lnTo>
                  <a:lnTo>
                    <a:pt x="20611" y="4181"/>
                  </a:lnTo>
                  <a:lnTo>
                    <a:pt x="989" y="4181"/>
                  </a:lnTo>
                  <a:lnTo>
                    <a:pt x="989" y="17652"/>
                  </a:lnTo>
                  <a:lnTo>
                    <a:pt x="20611" y="17652"/>
                  </a:lnTo>
                  <a:lnTo>
                    <a:pt x="20611" y="19510"/>
                  </a:lnTo>
                  <a:lnTo>
                    <a:pt x="0" y="19510"/>
                  </a:lnTo>
                  <a:lnTo>
                    <a:pt x="0" y="21600"/>
                  </a:lnTo>
                  <a:lnTo>
                    <a:pt x="21600" y="21600"/>
                  </a:lnTo>
                  <a:lnTo>
                    <a:pt x="21600" y="0"/>
                  </a:lnTo>
                  <a:lnTo>
                    <a:pt x="2061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4" name="Freeform 23"/>
            <p:cNvSpPr/>
            <p:nvPr/>
          </p:nvSpPr>
          <p:spPr>
            <a:xfrm>
              <a:off x="1357453" y="552985"/>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21" y="0"/>
                  </a:moveTo>
                  <a:lnTo>
                    <a:pt x="0" y="0"/>
                  </a:lnTo>
                  <a:lnTo>
                    <a:pt x="0" y="1989"/>
                  </a:lnTo>
                  <a:lnTo>
                    <a:pt x="20621" y="1989"/>
                  </a:lnTo>
                  <a:lnTo>
                    <a:pt x="20621" y="4263"/>
                  </a:lnTo>
                  <a:lnTo>
                    <a:pt x="979" y="4263"/>
                  </a:lnTo>
                  <a:lnTo>
                    <a:pt x="979" y="17621"/>
                  </a:lnTo>
                  <a:lnTo>
                    <a:pt x="20621" y="17621"/>
                  </a:lnTo>
                  <a:lnTo>
                    <a:pt x="20621" y="19611"/>
                  </a:lnTo>
                  <a:lnTo>
                    <a:pt x="0" y="19611"/>
                  </a:lnTo>
                  <a:lnTo>
                    <a:pt x="0" y="21600"/>
                  </a:lnTo>
                  <a:lnTo>
                    <a:pt x="21600" y="21600"/>
                  </a:lnTo>
                  <a:lnTo>
                    <a:pt x="21600" y="0"/>
                  </a:lnTo>
                  <a:lnTo>
                    <a:pt x="20621"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5" name="Freeform 24"/>
            <p:cNvSpPr/>
            <p:nvPr/>
          </p:nvSpPr>
          <p:spPr>
            <a:xfrm>
              <a:off x="1300487" y="343185"/>
              <a:ext cx="580774" cy="104207"/>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016"/>
                  </a:lnTo>
                  <a:lnTo>
                    <a:pt x="20618" y="2016"/>
                  </a:lnTo>
                  <a:lnTo>
                    <a:pt x="20618" y="4032"/>
                  </a:lnTo>
                  <a:lnTo>
                    <a:pt x="982" y="4032"/>
                  </a:lnTo>
                  <a:lnTo>
                    <a:pt x="982" y="17856"/>
                  </a:lnTo>
                  <a:lnTo>
                    <a:pt x="20618" y="17856"/>
                  </a:lnTo>
                  <a:lnTo>
                    <a:pt x="20618" y="19872"/>
                  </a:lnTo>
                  <a:lnTo>
                    <a:pt x="0" y="19872"/>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6" name="Freeform 25"/>
            <p:cNvSpPr/>
            <p:nvPr/>
          </p:nvSpPr>
          <p:spPr>
            <a:xfrm>
              <a:off x="1282425" y="0"/>
              <a:ext cx="582164" cy="104207"/>
            </a:xfrm>
            <a:custGeom>
              <a:avLst/>
              <a:gdLst/>
              <a:ahLst/>
              <a:cxnLst>
                <a:cxn ang="0">
                  <a:pos x="wd2" y="hd2"/>
                </a:cxn>
                <a:cxn ang="5400000">
                  <a:pos x="wd2" y="hd2"/>
                </a:cxn>
                <a:cxn ang="10800000">
                  <a:pos x="wd2" y="hd2"/>
                </a:cxn>
                <a:cxn ang="16200000">
                  <a:pos x="wd2" y="hd2"/>
                </a:cxn>
              </a:cxnLst>
              <a:rect l="0" t="0" r="r" b="b"/>
              <a:pathLst>
                <a:path w="21600" h="21600" extrusionOk="0">
                  <a:moveTo>
                    <a:pt x="20569" y="0"/>
                  </a:moveTo>
                  <a:lnTo>
                    <a:pt x="0" y="0"/>
                  </a:lnTo>
                  <a:lnTo>
                    <a:pt x="0" y="2304"/>
                  </a:lnTo>
                  <a:lnTo>
                    <a:pt x="20569" y="2304"/>
                  </a:lnTo>
                  <a:lnTo>
                    <a:pt x="20569" y="4032"/>
                  </a:lnTo>
                  <a:lnTo>
                    <a:pt x="979" y="4032"/>
                  </a:lnTo>
                  <a:lnTo>
                    <a:pt x="979" y="17856"/>
                  </a:lnTo>
                  <a:lnTo>
                    <a:pt x="20569" y="17856"/>
                  </a:lnTo>
                  <a:lnTo>
                    <a:pt x="20569" y="19584"/>
                  </a:lnTo>
                  <a:lnTo>
                    <a:pt x="0" y="19584"/>
                  </a:lnTo>
                  <a:lnTo>
                    <a:pt x="0" y="21600"/>
                  </a:lnTo>
                  <a:lnTo>
                    <a:pt x="21600" y="21600"/>
                  </a:lnTo>
                  <a:lnTo>
                    <a:pt x="21600" y="0"/>
                  </a:lnTo>
                  <a:lnTo>
                    <a:pt x="20569"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7" name="Freeform 26"/>
            <p:cNvSpPr/>
            <p:nvPr/>
          </p:nvSpPr>
          <p:spPr>
            <a:xfrm>
              <a:off x="1242131" y="212579"/>
              <a:ext cx="544649" cy="130606"/>
            </a:xfrm>
            <a:custGeom>
              <a:avLst/>
              <a:gdLst/>
              <a:ahLst/>
              <a:cxnLst>
                <a:cxn ang="0">
                  <a:pos x="wd2" y="hd2"/>
                </a:cxn>
                <a:cxn ang="5400000">
                  <a:pos x="wd2" y="hd2"/>
                </a:cxn>
                <a:cxn ang="10800000">
                  <a:pos x="wd2" y="hd2"/>
                </a:cxn>
                <a:cxn ang="16200000">
                  <a:pos x="wd2" y="hd2"/>
                </a:cxn>
              </a:cxnLst>
              <a:rect l="0" t="0" r="r" b="b"/>
              <a:pathLst>
                <a:path w="21600" h="21600" extrusionOk="0">
                  <a:moveTo>
                    <a:pt x="20608" y="0"/>
                  </a:moveTo>
                  <a:lnTo>
                    <a:pt x="0" y="0"/>
                  </a:lnTo>
                  <a:lnTo>
                    <a:pt x="0" y="2068"/>
                  </a:lnTo>
                  <a:lnTo>
                    <a:pt x="20608" y="2068"/>
                  </a:lnTo>
                  <a:lnTo>
                    <a:pt x="20608" y="4136"/>
                  </a:lnTo>
                  <a:lnTo>
                    <a:pt x="992" y="4136"/>
                  </a:lnTo>
                  <a:lnTo>
                    <a:pt x="992" y="17694"/>
                  </a:lnTo>
                  <a:lnTo>
                    <a:pt x="20608" y="17694"/>
                  </a:lnTo>
                  <a:lnTo>
                    <a:pt x="20608" y="19532"/>
                  </a:lnTo>
                  <a:lnTo>
                    <a:pt x="0" y="19532"/>
                  </a:lnTo>
                  <a:lnTo>
                    <a:pt x="0" y="21600"/>
                  </a:lnTo>
                  <a:lnTo>
                    <a:pt x="21600" y="21600"/>
                  </a:lnTo>
                  <a:lnTo>
                    <a:pt x="21600" y="0"/>
                  </a:lnTo>
                  <a:lnTo>
                    <a:pt x="2060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8" name="Freeform 27"/>
            <p:cNvSpPr/>
            <p:nvPr/>
          </p:nvSpPr>
          <p:spPr>
            <a:xfrm>
              <a:off x="1242131" y="104206"/>
              <a:ext cx="580774" cy="105596"/>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0" y="0"/>
                  </a:lnTo>
                  <a:lnTo>
                    <a:pt x="0" y="2274"/>
                  </a:lnTo>
                  <a:lnTo>
                    <a:pt x="20618" y="2274"/>
                  </a:lnTo>
                  <a:lnTo>
                    <a:pt x="20618" y="4263"/>
                  </a:lnTo>
                  <a:lnTo>
                    <a:pt x="982" y="4263"/>
                  </a:lnTo>
                  <a:lnTo>
                    <a:pt x="982" y="17621"/>
                  </a:lnTo>
                  <a:lnTo>
                    <a:pt x="20618" y="17621"/>
                  </a:lnTo>
                  <a:lnTo>
                    <a:pt x="20618" y="19611"/>
                  </a:lnTo>
                  <a:lnTo>
                    <a:pt x="0" y="19611"/>
                  </a:lnTo>
                  <a:lnTo>
                    <a:pt x="0" y="21600"/>
                  </a:lnTo>
                  <a:lnTo>
                    <a:pt x="21600" y="21600"/>
                  </a:lnTo>
                  <a:lnTo>
                    <a:pt x="21600" y="0"/>
                  </a:lnTo>
                  <a:lnTo>
                    <a:pt x="20618"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sp>
          <p:nvSpPr>
            <p:cNvPr id="2519" name="Freeform 28"/>
            <p:cNvSpPr/>
            <p:nvPr/>
          </p:nvSpPr>
          <p:spPr>
            <a:xfrm>
              <a:off x="1417197" y="447390"/>
              <a:ext cx="582164" cy="105596"/>
            </a:xfrm>
            <a:custGeom>
              <a:avLst/>
              <a:gdLst/>
              <a:ahLst/>
              <a:cxnLst>
                <a:cxn ang="0">
                  <a:pos x="wd2" y="hd2"/>
                </a:cxn>
                <a:cxn ang="5400000">
                  <a:pos x="wd2" y="hd2"/>
                </a:cxn>
                <a:cxn ang="10800000">
                  <a:pos x="wd2" y="hd2"/>
                </a:cxn>
                <a:cxn ang="16200000">
                  <a:pos x="wd2" y="hd2"/>
                </a:cxn>
              </a:cxnLst>
              <a:rect l="0" t="0" r="r" b="b"/>
              <a:pathLst>
                <a:path w="21600" h="21600" extrusionOk="0">
                  <a:moveTo>
                    <a:pt x="20517" y="0"/>
                  </a:moveTo>
                  <a:lnTo>
                    <a:pt x="0" y="0"/>
                  </a:lnTo>
                  <a:lnTo>
                    <a:pt x="0" y="1989"/>
                  </a:lnTo>
                  <a:lnTo>
                    <a:pt x="20517" y="1989"/>
                  </a:lnTo>
                  <a:lnTo>
                    <a:pt x="20517" y="4263"/>
                  </a:lnTo>
                  <a:lnTo>
                    <a:pt x="979" y="4263"/>
                  </a:lnTo>
                  <a:lnTo>
                    <a:pt x="979" y="17621"/>
                  </a:lnTo>
                  <a:lnTo>
                    <a:pt x="20517" y="17621"/>
                  </a:lnTo>
                  <a:lnTo>
                    <a:pt x="20517" y="19611"/>
                  </a:lnTo>
                  <a:lnTo>
                    <a:pt x="0" y="19611"/>
                  </a:lnTo>
                  <a:lnTo>
                    <a:pt x="0" y="21600"/>
                  </a:lnTo>
                  <a:lnTo>
                    <a:pt x="21600" y="21600"/>
                  </a:lnTo>
                  <a:lnTo>
                    <a:pt x="21600" y="0"/>
                  </a:lnTo>
                  <a:lnTo>
                    <a:pt x="20517" y="0"/>
                  </a:lnTo>
                  <a:close/>
                </a:path>
              </a:pathLst>
            </a:custGeom>
            <a:solidFill>
              <a:srgbClr val="BFBFBF"/>
            </a:solidFill>
            <a:ln w="12700" cap="flat">
              <a:noFill/>
              <a:miter lim="400000"/>
            </a:ln>
            <a:effectLst/>
          </p:spPr>
          <p:txBody>
            <a:bodyPr wrap="square" lIns="45719" tIns="45719" rIns="45719" bIns="45719" numCol="1" anchor="t">
              <a:noAutofit/>
            </a:bodyPr>
            <a:lstStyle/>
            <a:p>
              <a:pPr>
                <a:defRPr>
                  <a:latin typeface="Open Sans" panose="020B0606030504020204"/>
                  <a:ea typeface="Open Sans" panose="020B0606030504020204"/>
                  <a:cs typeface="Open Sans" panose="020B0606030504020204"/>
                  <a:sym typeface="Open Sans" panose="020B0606030504020204"/>
                </a:defRPr>
              </a:pPr>
              <a:endParaRPr>
                <a:latin typeface="黑体" panose="02010609060101010101" charset="-122"/>
                <a:ea typeface="黑体" panose="02010609060101010101" charset="-122"/>
              </a:endParaRPr>
            </a:p>
          </p:txBody>
        </p:sp>
      </p:grpSp>
      <p:sp>
        <p:nvSpPr>
          <p:cNvPr id="2521" name="TextBox 78"/>
          <p:cNvSpPr txBox="1"/>
          <p:nvPr/>
        </p:nvSpPr>
        <p:spPr>
          <a:xfrm>
            <a:off x="6537960" y="2042795"/>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招聘需求的确定</a:t>
            </a:r>
          </a:p>
        </p:txBody>
      </p:sp>
      <p:sp>
        <p:nvSpPr>
          <p:cNvPr id="2522" name="TextBox 79"/>
          <p:cNvSpPr txBox="1"/>
          <p:nvPr/>
        </p:nvSpPr>
        <p:spPr>
          <a:xfrm>
            <a:off x="6538595" y="2856865"/>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招聘工作</a:t>
            </a:r>
          </a:p>
        </p:txBody>
      </p:sp>
      <p:sp>
        <p:nvSpPr>
          <p:cNvPr id="2523" name="TextBox 80"/>
          <p:cNvSpPr txBox="1"/>
          <p:nvPr/>
        </p:nvSpPr>
        <p:spPr>
          <a:xfrm>
            <a:off x="6527165" y="3608070"/>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选择合适的甄选方法</a:t>
            </a:r>
          </a:p>
        </p:txBody>
      </p:sp>
      <p:sp>
        <p:nvSpPr>
          <p:cNvPr id="2524" name="TextBox 81"/>
          <p:cNvSpPr txBox="1"/>
          <p:nvPr/>
        </p:nvSpPr>
        <p:spPr>
          <a:xfrm>
            <a:off x="6539230" y="4343400"/>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拟订招聘预算</a:t>
            </a:r>
          </a:p>
        </p:txBody>
      </p:sp>
      <p:sp>
        <p:nvSpPr>
          <p:cNvPr id="2525" name="TextBox 82"/>
          <p:cNvSpPr txBox="1"/>
          <p:nvPr/>
        </p:nvSpPr>
        <p:spPr>
          <a:xfrm>
            <a:off x="6539230" y="5120005"/>
            <a:ext cx="3313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编制招聘广告</a:t>
            </a:r>
          </a:p>
        </p:txBody>
      </p:sp>
      <p:grpSp>
        <p:nvGrpSpPr>
          <p:cNvPr id="2529" name="Group 83"/>
          <p:cNvGrpSpPr/>
          <p:nvPr/>
        </p:nvGrpSpPr>
        <p:grpSpPr>
          <a:xfrm>
            <a:off x="9674168" y="2096022"/>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grpSp>
        <p:nvGrpSpPr>
          <p:cNvPr id="2533" name="Group 87"/>
          <p:cNvGrpSpPr/>
          <p:nvPr/>
        </p:nvGrpSpPr>
        <p:grpSpPr>
          <a:xfrm>
            <a:off x="9674168" y="2841881"/>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grpSp>
        <p:nvGrpSpPr>
          <p:cNvPr id="2537" name="Group 91"/>
          <p:cNvGrpSpPr/>
          <p:nvPr/>
        </p:nvGrpSpPr>
        <p:grpSpPr>
          <a:xfrm>
            <a:off x="9674168" y="3589327"/>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pSp>
        <p:nvGrpSpPr>
          <p:cNvPr id="2541" name="Group 95"/>
          <p:cNvGrpSpPr/>
          <p:nvPr/>
        </p:nvGrpSpPr>
        <p:grpSpPr>
          <a:xfrm>
            <a:off x="9674168" y="4336772"/>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grpSp>
        <p:nvGrpSpPr>
          <p:cNvPr id="2545" name="Group 99"/>
          <p:cNvGrpSpPr/>
          <p:nvPr/>
        </p:nvGrpSpPr>
        <p:grpSpPr>
          <a:xfrm>
            <a:off x="9674168" y="508421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6241"/>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t>5</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 presetClass="entr" presetSubtype="4" fill="hold" grpId="0" nodeType="afterEffect">
                                  <p:stCondLst>
                                    <p:cond delay="0"/>
                                  </p:stCondLst>
                                  <p:childTnLst>
                                    <p:set>
                                      <p:cBhvr>
                                        <p:cTn id="10" dur="indefinite" fill="hold"/>
                                        <p:tgtEl>
                                          <p:spTgt spid="2520"/>
                                        </p:tgtEl>
                                        <p:attrNameLst>
                                          <p:attrName>style.visibility</p:attrName>
                                        </p:attrNameLst>
                                      </p:cBhvr>
                                      <p:to>
                                        <p:strVal val="visible"/>
                                      </p:to>
                                    </p:set>
                                    <p:anim calcmode="lin" valueType="num">
                                      <p:cBhvr>
                                        <p:cTn id="11" dur="500" fill="hold"/>
                                        <p:tgtEl>
                                          <p:spTgt spid="2520"/>
                                        </p:tgtEl>
                                        <p:attrNameLst>
                                          <p:attrName>ppt_x</p:attrName>
                                        </p:attrNameLst>
                                      </p:cBhvr>
                                      <p:tavLst>
                                        <p:tav tm="0">
                                          <p:val>
                                            <p:strVal val="#ppt_x"/>
                                          </p:val>
                                        </p:tav>
                                        <p:tav tm="100000">
                                          <p:val>
                                            <p:strVal val="#ppt_x"/>
                                          </p:val>
                                        </p:tav>
                                      </p:tavLst>
                                    </p:anim>
                                    <p:anim calcmode="lin" valueType="num">
                                      <p:cBhvr>
                                        <p:cTn id="12" dur="500" fill="hold"/>
                                        <p:tgtEl>
                                          <p:spTgt spid="25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grpId="0" nodeType="afterEffect">
                                  <p:stCondLst>
                                    <p:cond delay="0"/>
                                  </p:stCondLst>
                                  <p:childTnLst>
                                    <p:set>
                                      <p:cBhvr>
                                        <p:cTn id="15" dur="indefinite" fill="hold"/>
                                        <p:tgtEl>
                                          <p:spTgt spid="2503"/>
                                        </p:tgtEl>
                                        <p:attrNameLst>
                                          <p:attrName>style.visibility</p:attrName>
                                        </p:attrNameLst>
                                      </p:cBhvr>
                                      <p:to>
                                        <p:strVal val="visible"/>
                                      </p:to>
                                    </p:set>
                                    <p:anim calcmode="lin" valueType="num">
                                      <p:cBhvr>
                                        <p:cTn id="16" dur="500" fill="hold"/>
                                        <p:tgtEl>
                                          <p:spTgt spid="2503"/>
                                        </p:tgtEl>
                                        <p:attrNameLst>
                                          <p:attrName>ppt_x</p:attrName>
                                        </p:attrNameLst>
                                      </p:cBhvr>
                                      <p:tavLst>
                                        <p:tav tm="0">
                                          <p:val>
                                            <p:strVal val="#ppt_x"/>
                                          </p:val>
                                        </p:tav>
                                        <p:tav tm="100000">
                                          <p:val>
                                            <p:strVal val="#ppt_x"/>
                                          </p:val>
                                        </p:tav>
                                      </p:tavLst>
                                    </p:anim>
                                    <p:anim calcmode="lin" valueType="num">
                                      <p:cBhvr>
                                        <p:cTn id="17" dur="500" fill="hold"/>
                                        <p:tgtEl>
                                          <p:spTgt spid="2503"/>
                                        </p:tgtEl>
                                        <p:attrNameLst>
                                          <p:attrName>ppt_y</p:attrName>
                                        </p:attrNameLst>
                                      </p:cBhvr>
                                      <p:tavLst>
                                        <p:tav tm="0">
                                          <p:val>
                                            <p:strVal val="0-#ppt_h/2"/>
                                          </p:val>
                                        </p:tav>
                                        <p:tav tm="100000">
                                          <p:val>
                                            <p:strVal val="#ppt_y"/>
                                          </p:val>
                                        </p:tav>
                                      </p:tavLst>
                                    </p:anim>
                                  </p:childTnLst>
                                </p:cTn>
                              </p:par>
                            </p:childTnLst>
                          </p:cTn>
                        </p:par>
                        <p:par>
                          <p:cTn id="18" fill="hold">
                            <p:stCondLst>
                              <p:cond delay="1000"/>
                            </p:stCondLst>
                            <p:childTnLst>
                              <p:par>
                                <p:cTn id="19" presetID="23" presetClass="entr" presetSubtype="16" fill="hold" grpId="0" nodeType="afterEffect">
                                  <p:stCondLst>
                                    <p:cond delay="0"/>
                                  </p:stCondLst>
                                  <p:childTnLst>
                                    <p:set>
                                      <p:cBhvr>
                                        <p:cTn id="20" dur="indefinite" fill="hold"/>
                                        <p:tgtEl>
                                          <p:spTgt spid="2502"/>
                                        </p:tgtEl>
                                        <p:attrNameLst>
                                          <p:attrName>style.visibility</p:attrName>
                                        </p:attrNameLst>
                                      </p:cBhvr>
                                      <p:to>
                                        <p:strVal val="visible"/>
                                      </p:to>
                                    </p:set>
                                    <p:anim calcmode="lin" valueType="num">
                                      <p:cBhvr>
                                        <p:cTn id="21" dur="500" fill="hold"/>
                                        <p:tgtEl>
                                          <p:spTgt spid="2502"/>
                                        </p:tgtEl>
                                        <p:attrNameLst>
                                          <p:attrName>ppt_w</p:attrName>
                                        </p:attrNameLst>
                                      </p:cBhvr>
                                      <p:tavLst>
                                        <p:tav tm="0">
                                          <p:val>
                                            <p:fltVal val="0"/>
                                          </p:val>
                                        </p:tav>
                                        <p:tav tm="100000">
                                          <p:val>
                                            <p:strVal val="#ppt_w"/>
                                          </p:val>
                                        </p:tav>
                                      </p:tavLst>
                                    </p:anim>
                                    <p:anim calcmode="lin" valueType="num">
                                      <p:cBhvr>
                                        <p:cTn id="22" dur="500" fill="hold"/>
                                        <p:tgtEl>
                                          <p:spTgt spid="2502"/>
                                        </p:tgtEl>
                                        <p:attrNameLst>
                                          <p:attrName>ppt_h</p:attrName>
                                        </p:attrNameLst>
                                      </p:cBhvr>
                                      <p:tavLst>
                                        <p:tav tm="0">
                                          <p:val>
                                            <p:fltVal val="0"/>
                                          </p:val>
                                        </p:tav>
                                        <p:tav tm="100000">
                                          <p:val>
                                            <p:strVal val="#ppt_h"/>
                                          </p:val>
                                        </p:tav>
                                      </p:tavLst>
                                    </p:anim>
                                  </p:childTnLst>
                                </p:cTn>
                              </p:par>
                            </p:childTnLst>
                          </p:cTn>
                        </p:par>
                        <p:par>
                          <p:cTn id="23" fill="hold">
                            <p:stCondLst>
                              <p:cond delay="1500"/>
                            </p:stCondLst>
                            <p:childTnLst>
                              <p:par>
                                <p:cTn id="24" presetID="23" presetClass="entr" presetSubtype="16" fill="hold" grpId="0" nodeType="afterEffect">
                                  <p:stCondLst>
                                    <p:cond delay="0"/>
                                  </p:stCondLst>
                                  <p:childTnLst>
                                    <p:set>
                                      <p:cBhvr>
                                        <p:cTn id="25" dur="indefinite" fill="hold"/>
                                        <p:tgtEl>
                                          <p:spTgt spid="2529"/>
                                        </p:tgtEl>
                                        <p:attrNameLst>
                                          <p:attrName>style.visibility</p:attrName>
                                        </p:attrNameLst>
                                      </p:cBhvr>
                                      <p:to>
                                        <p:strVal val="visible"/>
                                      </p:to>
                                    </p:set>
                                    <p:anim calcmode="lin" valueType="num">
                                      <p:cBhvr>
                                        <p:cTn id="26" dur="500" fill="hold"/>
                                        <p:tgtEl>
                                          <p:spTgt spid="2529"/>
                                        </p:tgtEl>
                                        <p:attrNameLst>
                                          <p:attrName>ppt_w</p:attrName>
                                        </p:attrNameLst>
                                      </p:cBhvr>
                                      <p:tavLst>
                                        <p:tav tm="0">
                                          <p:val>
                                            <p:fltVal val="0"/>
                                          </p:val>
                                        </p:tav>
                                        <p:tav tm="100000">
                                          <p:val>
                                            <p:strVal val="#ppt_w"/>
                                          </p:val>
                                        </p:tav>
                                      </p:tavLst>
                                    </p:anim>
                                    <p:anim calcmode="lin" valueType="num">
                                      <p:cBhvr>
                                        <p:cTn id="27" dur="500" fill="hold"/>
                                        <p:tgtEl>
                                          <p:spTgt spid="2529"/>
                                        </p:tgtEl>
                                        <p:attrNameLst>
                                          <p:attrName>ppt_h</p:attrName>
                                        </p:attrNameLst>
                                      </p:cBhvr>
                                      <p:tavLst>
                                        <p:tav tm="0">
                                          <p:val>
                                            <p:fltVal val="0"/>
                                          </p:val>
                                        </p:tav>
                                        <p:tav tm="100000">
                                          <p:val>
                                            <p:strVal val="#ppt_h"/>
                                          </p:val>
                                        </p:tav>
                                      </p:tavLst>
                                    </p:anim>
                                  </p:childTnLst>
                                </p:cTn>
                              </p:par>
                            </p:childTnLst>
                          </p:cTn>
                        </p:par>
                        <p:par>
                          <p:cTn id="28" fill="hold">
                            <p:stCondLst>
                              <p:cond delay="2000"/>
                            </p:stCondLst>
                            <p:childTnLst>
                              <p:par>
                                <p:cTn id="29" presetID="23" presetClass="entr" presetSubtype="16" fill="hold" grpId="0" nodeType="afterEffect">
                                  <p:stCondLst>
                                    <p:cond delay="250"/>
                                  </p:stCondLst>
                                  <p:childTnLst>
                                    <p:set>
                                      <p:cBhvr>
                                        <p:cTn id="30" dur="indefinite" fill="hold"/>
                                        <p:tgtEl>
                                          <p:spTgt spid="2533"/>
                                        </p:tgtEl>
                                        <p:attrNameLst>
                                          <p:attrName>style.visibility</p:attrName>
                                        </p:attrNameLst>
                                      </p:cBhvr>
                                      <p:to>
                                        <p:strVal val="visible"/>
                                      </p:to>
                                    </p:set>
                                    <p:anim calcmode="lin" valueType="num">
                                      <p:cBhvr>
                                        <p:cTn id="31" dur="500" fill="hold"/>
                                        <p:tgtEl>
                                          <p:spTgt spid="2533"/>
                                        </p:tgtEl>
                                        <p:attrNameLst>
                                          <p:attrName>ppt_w</p:attrName>
                                        </p:attrNameLst>
                                      </p:cBhvr>
                                      <p:tavLst>
                                        <p:tav tm="0">
                                          <p:val>
                                            <p:fltVal val="0"/>
                                          </p:val>
                                        </p:tav>
                                        <p:tav tm="100000">
                                          <p:val>
                                            <p:strVal val="#ppt_w"/>
                                          </p:val>
                                        </p:tav>
                                      </p:tavLst>
                                    </p:anim>
                                    <p:anim calcmode="lin" valueType="num">
                                      <p:cBhvr>
                                        <p:cTn id="32" dur="500" fill="hold"/>
                                        <p:tgtEl>
                                          <p:spTgt spid="2533"/>
                                        </p:tgtEl>
                                        <p:attrNameLst>
                                          <p:attrName>ppt_h</p:attrName>
                                        </p:attrNameLst>
                                      </p:cBhvr>
                                      <p:tavLst>
                                        <p:tav tm="0">
                                          <p:val>
                                            <p:fltVal val="0"/>
                                          </p:val>
                                        </p:tav>
                                        <p:tav tm="100000">
                                          <p:val>
                                            <p:strVal val="#ppt_h"/>
                                          </p:val>
                                        </p:tav>
                                      </p:tavLst>
                                    </p:anim>
                                  </p:childTnLst>
                                </p:cTn>
                              </p:par>
                            </p:childTnLst>
                          </p:cTn>
                        </p:par>
                        <p:par>
                          <p:cTn id="33" fill="hold">
                            <p:stCondLst>
                              <p:cond delay="2750"/>
                            </p:stCondLst>
                            <p:childTnLst>
                              <p:par>
                                <p:cTn id="34" presetID="23" presetClass="entr" presetSubtype="16" fill="hold" grpId="0" nodeType="afterEffect">
                                  <p:stCondLst>
                                    <p:cond delay="500"/>
                                  </p:stCondLst>
                                  <p:childTnLst>
                                    <p:set>
                                      <p:cBhvr>
                                        <p:cTn id="35" dur="indefinite" fill="hold"/>
                                        <p:tgtEl>
                                          <p:spTgt spid="2537"/>
                                        </p:tgtEl>
                                        <p:attrNameLst>
                                          <p:attrName>style.visibility</p:attrName>
                                        </p:attrNameLst>
                                      </p:cBhvr>
                                      <p:to>
                                        <p:strVal val="visible"/>
                                      </p:to>
                                    </p:set>
                                    <p:anim calcmode="lin" valueType="num">
                                      <p:cBhvr>
                                        <p:cTn id="36" dur="500" fill="hold"/>
                                        <p:tgtEl>
                                          <p:spTgt spid="2537"/>
                                        </p:tgtEl>
                                        <p:attrNameLst>
                                          <p:attrName>ppt_w</p:attrName>
                                        </p:attrNameLst>
                                      </p:cBhvr>
                                      <p:tavLst>
                                        <p:tav tm="0">
                                          <p:val>
                                            <p:fltVal val="0"/>
                                          </p:val>
                                        </p:tav>
                                        <p:tav tm="100000">
                                          <p:val>
                                            <p:strVal val="#ppt_w"/>
                                          </p:val>
                                        </p:tav>
                                      </p:tavLst>
                                    </p:anim>
                                    <p:anim calcmode="lin" valueType="num">
                                      <p:cBhvr>
                                        <p:cTn id="37" dur="500" fill="hold"/>
                                        <p:tgtEl>
                                          <p:spTgt spid="2537"/>
                                        </p:tgtEl>
                                        <p:attrNameLst>
                                          <p:attrName>ppt_h</p:attrName>
                                        </p:attrNameLst>
                                      </p:cBhvr>
                                      <p:tavLst>
                                        <p:tav tm="0">
                                          <p:val>
                                            <p:fltVal val="0"/>
                                          </p:val>
                                        </p:tav>
                                        <p:tav tm="100000">
                                          <p:val>
                                            <p:strVal val="#ppt_h"/>
                                          </p:val>
                                        </p:tav>
                                      </p:tavLst>
                                    </p:anim>
                                  </p:childTnLst>
                                </p:cTn>
                              </p:par>
                            </p:childTnLst>
                          </p:cTn>
                        </p:par>
                        <p:par>
                          <p:cTn id="38" fill="hold">
                            <p:stCondLst>
                              <p:cond delay="3750"/>
                            </p:stCondLst>
                            <p:childTnLst>
                              <p:par>
                                <p:cTn id="39" presetID="23" presetClass="entr" presetSubtype="16" fill="hold" grpId="0" nodeType="afterEffect">
                                  <p:stCondLst>
                                    <p:cond delay="750"/>
                                  </p:stCondLst>
                                  <p:childTnLst>
                                    <p:set>
                                      <p:cBhvr>
                                        <p:cTn id="40" dur="indefinite" fill="hold"/>
                                        <p:tgtEl>
                                          <p:spTgt spid="2541"/>
                                        </p:tgtEl>
                                        <p:attrNameLst>
                                          <p:attrName>style.visibility</p:attrName>
                                        </p:attrNameLst>
                                      </p:cBhvr>
                                      <p:to>
                                        <p:strVal val="visible"/>
                                      </p:to>
                                    </p:set>
                                    <p:anim calcmode="lin" valueType="num">
                                      <p:cBhvr>
                                        <p:cTn id="41" dur="500" fill="hold"/>
                                        <p:tgtEl>
                                          <p:spTgt spid="2541"/>
                                        </p:tgtEl>
                                        <p:attrNameLst>
                                          <p:attrName>ppt_w</p:attrName>
                                        </p:attrNameLst>
                                      </p:cBhvr>
                                      <p:tavLst>
                                        <p:tav tm="0">
                                          <p:val>
                                            <p:fltVal val="0"/>
                                          </p:val>
                                        </p:tav>
                                        <p:tav tm="100000">
                                          <p:val>
                                            <p:strVal val="#ppt_w"/>
                                          </p:val>
                                        </p:tav>
                                      </p:tavLst>
                                    </p:anim>
                                    <p:anim calcmode="lin" valueType="num">
                                      <p:cBhvr>
                                        <p:cTn id="42" dur="500" fill="hold"/>
                                        <p:tgtEl>
                                          <p:spTgt spid="2541"/>
                                        </p:tgtEl>
                                        <p:attrNameLst>
                                          <p:attrName>ppt_h</p:attrName>
                                        </p:attrNameLst>
                                      </p:cBhvr>
                                      <p:tavLst>
                                        <p:tav tm="0">
                                          <p:val>
                                            <p:fltVal val="0"/>
                                          </p:val>
                                        </p:tav>
                                        <p:tav tm="100000">
                                          <p:val>
                                            <p:strVal val="#ppt_h"/>
                                          </p:val>
                                        </p:tav>
                                      </p:tavLst>
                                    </p:anim>
                                  </p:childTnLst>
                                </p:cTn>
                              </p:par>
                            </p:childTnLst>
                          </p:cTn>
                        </p:par>
                        <p:par>
                          <p:cTn id="43" fill="hold">
                            <p:stCondLst>
                              <p:cond delay="5000"/>
                            </p:stCondLst>
                            <p:childTnLst>
                              <p:par>
                                <p:cTn id="44" presetID="23" presetClass="entr" presetSubtype="16" fill="hold" grpId="0" nodeType="afterEffect">
                                  <p:stCondLst>
                                    <p:cond delay="1000"/>
                                  </p:stCondLst>
                                  <p:childTnLst>
                                    <p:set>
                                      <p:cBhvr>
                                        <p:cTn id="45" dur="indefinite" fill="hold"/>
                                        <p:tgtEl>
                                          <p:spTgt spid="2545"/>
                                        </p:tgtEl>
                                        <p:attrNameLst>
                                          <p:attrName>style.visibility</p:attrName>
                                        </p:attrNameLst>
                                      </p:cBhvr>
                                      <p:to>
                                        <p:strVal val="visible"/>
                                      </p:to>
                                    </p:set>
                                    <p:anim calcmode="lin" valueType="num">
                                      <p:cBhvr>
                                        <p:cTn id="46" dur="500" fill="hold"/>
                                        <p:tgtEl>
                                          <p:spTgt spid="2545"/>
                                        </p:tgtEl>
                                        <p:attrNameLst>
                                          <p:attrName>ppt_w</p:attrName>
                                        </p:attrNameLst>
                                      </p:cBhvr>
                                      <p:tavLst>
                                        <p:tav tm="0">
                                          <p:val>
                                            <p:fltVal val="0"/>
                                          </p:val>
                                        </p:tav>
                                        <p:tav tm="100000">
                                          <p:val>
                                            <p:strVal val="#ppt_w"/>
                                          </p:val>
                                        </p:tav>
                                      </p:tavLst>
                                    </p:anim>
                                    <p:anim calcmode="lin" valueType="num">
                                      <p:cBhvr>
                                        <p:cTn id="47" dur="500" fill="hold"/>
                                        <p:tgtEl>
                                          <p:spTgt spid="2545"/>
                                        </p:tgtEl>
                                        <p:attrNameLst>
                                          <p:attrName>ppt_h</p:attrName>
                                        </p:attrNameLst>
                                      </p:cBhvr>
                                      <p:tavLst>
                                        <p:tav tm="0">
                                          <p:val>
                                            <p:fltVal val="0"/>
                                          </p:val>
                                        </p:tav>
                                        <p:tav tm="100000">
                                          <p:val>
                                            <p:strVal val="#ppt_h"/>
                                          </p:val>
                                        </p:tav>
                                      </p:tavLst>
                                    </p:anim>
                                  </p:childTnLst>
                                </p:cTn>
                              </p:par>
                            </p:childTnLst>
                          </p:cTn>
                        </p:par>
                        <p:par>
                          <p:cTn id="48" fill="hold">
                            <p:stCondLst>
                              <p:cond delay="6500"/>
                            </p:stCondLst>
                            <p:childTnLst>
                              <p:par>
                                <p:cTn id="49" presetID="2" presetClass="entr" presetSubtype="2" fill="hold" grpId="0" nodeType="afterEffect">
                                  <p:stCondLst>
                                    <p:cond delay="0"/>
                                  </p:stCondLst>
                                  <p:childTnLst>
                                    <p:set>
                                      <p:cBhvr>
                                        <p:cTn id="50" dur="indefinite" fill="hold"/>
                                        <p:tgtEl>
                                          <p:spTgt spid="2521"/>
                                        </p:tgtEl>
                                        <p:attrNameLst>
                                          <p:attrName>style.visibility</p:attrName>
                                        </p:attrNameLst>
                                      </p:cBhvr>
                                      <p:to>
                                        <p:strVal val="visible"/>
                                      </p:to>
                                    </p:set>
                                    <p:anim calcmode="lin" valueType="num">
                                      <p:cBhvr>
                                        <p:cTn id="51" dur="500" fill="hold"/>
                                        <p:tgtEl>
                                          <p:spTgt spid="2521"/>
                                        </p:tgtEl>
                                        <p:attrNameLst>
                                          <p:attrName>ppt_x</p:attrName>
                                        </p:attrNameLst>
                                      </p:cBhvr>
                                      <p:tavLst>
                                        <p:tav tm="0">
                                          <p:val>
                                            <p:strVal val="1+#ppt_w/2"/>
                                          </p:val>
                                        </p:tav>
                                        <p:tav tm="100000">
                                          <p:val>
                                            <p:strVal val="#ppt_x"/>
                                          </p:val>
                                        </p:tav>
                                      </p:tavLst>
                                    </p:anim>
                                    <p:anim calcmode="lin" valueType="num">
                                      <p:cBhvr>
                                        <p:cTn id="52" dur="500" fill="hold"/>
                                        <p:tgtEl>
                                          <p:spTgt spid="2521"/>
                                        </p:tgtEl>
                                        <p:attrNameLst>
                                          <p:attrName>ppt_y</p:attrName>
                                        </p:attrNameLst>
                                      </p:cBhvr>
                                      <p:tavLst>
                                        <p:tav tm="0">
                                          <p:val>
                                            <p:strVal val="#ppt_y"/>
                                          </p:val>
                                        </p:tav>
                                        <p:tav tm="100000">
                                          <p:val>
                                            <p:strVal val="#ppt_y"/>
                                          </p:val>
                                        </p:tav>
                                      </p:tavLst>
                                    </p:anim>
                                  </p:childTnLst>
                                </p:cTn>
                              </p:par>
                            </p:childTnLst>
                          </p:cTn>
                        </p:par>
                        <p:par>
                          <p:cTn id="53" fill="hold">
                            <p:stCondLst>
                              <p:cond delay="7000"/>
                            </p:stCondLst>
                            <p:childTnLst>
                              <p:par>
                                <p:cTn id="54" presetID="2" presetClass="entr" presetSubtype="2" fill="hold" grpId="0" nodeType="afterEffect">
                                  <p:stCondLst>
                                    <p:cond delay="250"/>
                                  </p:stCondLst>
                                  <p:childTnLst>
                                    <p:set>
                                      <p:cBhvr>
                                        <p:cTn id="55" dur="indefinite" fill="hold"/>
                                        <p:tgtEl>
                                          <p:spTgt spid="2522"/>
                                        </p:tgtEl>
                                        <p:attrNameLst>
                                          <p:attrName>style.visibility</p:attrName>
                                        </p:attrNameLst>
                                      </p:cBhvr>
                                      <p:to>
                                        <p:strVal val="visible"/>
                                      </p:to>
                                    </p:set>
                                    <p:anim calcmode="lin" valueType="num">
                                      <p:cBhvr>
                                        <p:cTn id="56" dur="500" fill="hold"/>
                                        <p:tgtEl>
                                          <p:spTgt spid="2522"/>
                                        </p:tgtEl>
                                        <p:attrNameLst>
                                          <p:attrName>ppt_x</p:attrName>
                                        </p:attrNameLst>
                                      </p:cBhvr>
                                      <p:tavLst>
                                        <p:tav tm="0">
                                          <p:val>
                                            <p:strVal val="1+#ppt_w/2"/>
                                          </p:val>
                                        </p:tav>
                                        <p:tav tm="100000">
                                          <p:val>
                                            <p:strVal val="#ppt_x"/>
                                          </p:val>
                                        </p:tav>
                                      </p:tavLst>
                                    </p:anim>
                                    <p:anim calcmode="lin" valueType="num">
                                      <p:cBhvr>
                                        <p:cTn id="57" dur="500" fill="hold"/>
                                        <p:tgtEl>
                                          <p:spTgt spid="2522"/>
                                        </p:tgtEl>
                                        <p:attrNameLst>
                                          <p:attrName>ppt_y</p:attrName>
                                        </p:attrNameLst>
                                      </p:cBhvr>
                                      <p:tavLst>
                                        <p:tav tm="0">
                                          <p:val>
                                            <p:strVal val="#ppt_y"/>
                                          </p:val>
                                        </p:tav>
                                        <p:tav tm="100000">
                                          <p:val>
                                            <p:strVal val="#ppt_y"/>
                                          </p:val>
                                        </p:tav>
                                      </p:tavLst>
                                    </p:anim>
                                  </p:childTnLst>
                                </p:cTn>
                              </p:par>
                            </p:childTnLst>
                          </p:cTn>
                        </p:par>
                        <p:par>
                          <p:cTn id="58" fill="hold">
                            <p:stCondLst>
                              <p:cond delay="7750"/>
                            </p:stCondLst>
                            <p:childTnLst>
                              <p:par>
                                <p:cTn id="59" presetID="2" presetClass="entr" presetSubtype="2" fill="hold" grpId="0" nodeType="afterEffect">
                                  <p:stCondLst>
                                    <p:cond delay="500"/>
                                  </p:stCondLst>
                                  <p:childTnLst>
                                    <p:set>
                                      <p:cBhvr>
                                        <p:cTn id="60" dur="indefinite" fill="hold"/>
                                        <p:tgtEl>
                                          <p:spTgt spid="2523"/>
                                        </p:tgtEl>
                                        <p:attrNameLst>
                                          <p:attrName>style.visibility</p:attrName>
                                        </p:attrNameLst>
                                      </p:cBhvr>
                                      <p:to>
                                        <p:strVal val="visible"/>
                                      </p:to>
                                    </p:set>
                                    <p:anim calcmode="lin" valueType="num">
                                      <p:cBhvr>
                                        <p:cTn id="61" dur="500" fill="hold"/>
                                        <p:tgtEl>
                                          <p:spTgt spid="2523"/>
                                        </p:tgtEl>
                                        <p:attrNameLst>
                                          <p:attrName>ppt_x</p:attrName>
                                        </p:attrNameLst>
                                      </p:cBhvr>
                                      <p:tavLst>
                                        <p:tav tm="0">
                                          <p:val>
                                            <p:strVal val="1+#ppt_w/2"/>
                                          </p:val>
                                        </p:tav>
                                        <p:tav tm="100000">
                                          <p:val>
                                            <p:strVal val="#ppt_x"/>
                                          </p:val>
                                        </p:tav>
                                      </p:tavLst>
                                    </p:anim>
                                    <p:anim calcmode="lin" valueType="num">
                                      <p:cBhvr>
                                        <p:cTn id="62" dur="500" fill="hold"/>
                                        <p:tgtEl>
                                          <p:spTgt spid="2523"/>
                                        </p:tgtEl>
                                        <p:attrNameLst>
                                          <p:attrName>ppt_y</p:attrName>
                                        </p:attrNameLst>
                                      </p:cBhvr>
                                      <p:tavLst>
                                        <p:tav tm="0">
                                          <p:val>
                                            <p:strVal val="#ppt_y"/>
                                          </p:val>
                                        </p:tav>
                                        <p:tav tm="100000">
                                          <p:val>
                                            <p:strVal val="#ppt_y"/>
                                          </p:val>
                                        </p:tav>
                                      </p:tavLst>
                                    </p:anim>
                                  </p:childTnLst>
                                </p:cTn>
                              </p:par>
                            </p:childTnLst>
                          </p:cTn>
                        </p:par>
                        <p:par>
                          <p:cTn id="63" fill="hold">
                            <p:stCondLst>
                              <p:cond delay="8750"/>
                            </p:stCondLst>
                            <p:childTnLst>
                              <p:par>
                                <p:cTn id="64" presetID="2" presetClass="entr" presetSubtype="2" fill="hold" grpId="0" nodeType="afterEffect">
                                  <p:stCondLst>
                                    <p:cond delay="750"/>
                                  </p:stCondLst>
                                  <p:childTnLst>
                                    <p:set>
                                      <p:cBhvr>
                                        <p:cTn id="65" dur="indefinite" fill="hold"/>
                                        <p:tgtEl>
                                          <p:spTgt spid="2524"/>
                                        </p:tgtEl>
                                        <p:attrNameLst>
                                          <p:attrName>style.visibility</p:attrName>
                                        </p:attrNameLst>
                                      </p:cBhvr>
                                      <p:to>
                                        <p:strVal val="visible"/>
                                      </p:to>
                                    </p:set>
                                    <p:anim calcmode="lin" valueType="num">
                                      <p:cBhvr>
                                        <p:cTn id="66" dur="500" fill="hold"/>
                                        <p:tgtEl>
                                          <p:spTgt spid="2524"/>
                                        </p:tgtEl>
                                        <p:attrNameLst>
                                          <p:attrName>ppt_x</p:attrName>
                                        </p:attrNameLst>
                                      </p:cBhvr>
                                      <p:tavLst>
                                        <p:tav tm="0">
                                          <p:val>
                                            <p:strVal val="1+#ppt_w/2"/>
                                          </p:val>
                                        </p:tav>
                                        <p:tav tm="100000">
                                          <p:val>
                                            <p:strVal val="#ppt_x"/>
                                          </p:val>
                                        </p:tav>
                                      </p:tavLst>
                                    </p:anim>
                                    <p:anim calcmode="lin" valueType="num">
                                      <p:cBhvr>
                                        <p:cTn id="67" dur="500" fill="hold"/>
                                        <p:tgtEl>
                                          <p:spTgt spid="2524"/>
                                        </p:tgtEl>
                                        <p:attrNameLst>
                                          <p:attrName>ppt_y</p:attrName>
                                        </p:attrNameLst>
                                      </p:cBhvr>
                                      <p:tavLst>
                                        <p:tav tm="0">
                                          <p:val>
                                            <p:strVal val="#ppt_y"/>
                                          </p:val>
                                        </p:tav>
                                        <p:tav tm="100000">
                                          <p:val>
                                            <p:strVal val="#ppt_y"/>
                                          </p:val>
                                        </p:tav>
                                      </p:tavLst>
                                    </p:anim>
                                  </p:childTnLst>
                                </p:cTn>
                              </p:par>
                            </p:childTnLst>
                          </p:cTn>
                        </p:par>
                        <p:par>
                          <p:cTn id="68" fill="hold">
                            <p:stCondLst>
                              <p:cond delay="10000"/>
                            </p:stCondLst>
                            <p:childTnLst>
                              <p:par>
                                <p:cTn id="69" presetID="2" presetClass="entr" presetSubtype="2" fill="hold" grpId="0" nodeType="afterEffect">
                                  <p:stCondLst>
                                    <p:cond delay="1000"/>
                                  </p:stCondLst>
                                  <p:childTnLst>
                                    <p:set>
                                      <p:cBhvr>
                                        <p:cTn id="70" dur="indefinite" fill="hold"/>
                                        <p:tgtEl>
                                          <p:spTgt spid="2525"/>
                                        </p:tgtEl>
                                        <p:attrNameLst>
                                          <p:attrName>style.visibility</p:attrName>
                                        </p:attrNameLst>
                                      </p:cBhvr>
                                      <p:to>
                                        <p:strVal val="visible"/>
                                      </p:to>
                                    </p:set>
                                    <p:anim calcmode="lin" valueType="num">
                                      <p:cBhvr>
                                        <p:cTn id="71" dur="500" fill="hold"/>
                                        <p:tgtEl>
                                          <p:spTgt spid="2525"/>
                                        </p:tgtEl>
                                        <p:attrNameLst>
                                          <p:attrName>ppt_x</p:attrName>
                                        </p:attrNameLst>
                                      </p:cBhvr>
                                      <p:tavLst>
                                        <p:tav tm="0">
                                          <p:val>
                                            <p:strVal val="1+#ppt_w/2"/>
                                          </p:val>
                                        </p:tav>
                                        <p:tav tm="100000">
                                          <p:val>
                                            <p:strVal val="#ppt_x"/>
                                          </p:val>
                                        </p:tav>
                                      </p:tavLst>
                                    </p:anim>
                                    <p:anim calcmode="lin" valueType="num">
                                      <p:cBhvr>
                                        <p:cTn id="72" dur="500" fill="hold"/>
                                        <p:tgtEl>
                                          <p:spTgt spid="25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02" grpId="0" bldLvl="0" animBg="1" advAuto="0"/>
      <p:bldP spid="2503" grpId="0" bldLvl="0" animBg="1" advAuto="0"/>
      <p:bldP spid="2520" grpId="0" bldLvl="0" animBg="1" advAuto="0"/>
      <p:bldP spid="2521" grpId="0" animBg="1" advAuto="0"/>
      <p:bldP spid="2522" grpId="0" animBg="1" advAuto="0"/>
      <p:bldP spid="2523" grpId="0" animBg="1" advAuto="0"/>
      <p:bldP spid="2524" grpId="0" animBg="1" advAuto="0"/>
      <p:bldP spid="2525" grpId="0" animBg="1" advAuto="0"/>
      <p:bldP spid="2529" grpId="0" bldLvl="0" animBg="1" advAuto="0"/>
      <p:bldP spid="2533" grpId="0" bldLvl="0" animBg="1" advAuto="0"/>
      <p:bldP spid="2537" grpId="0" bldLvl="0" animBg="1" advAuto="0"/>
      <p:bldP spid="2541" grpId="0" bldLvl="0" animBg="1" advAuto="0"/>
      <p:bldP spid="2545" grpId="0" bldLvl="0" animBg="1" advAuto="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招聘计划范例</a:t>
            </a:r>
            <a:endParaRPr lang="zh-CN" altLang="en-US" sz="1800" b="1">
              <a:latin typeface="微软雅黑" panose="020B0503020204020204" charset="-122"/>
              <a:ea typeface="微软雅黑" panose="020B0503020204020204" charset="-122"/>
            </a:endParaRPr>
          </a:p>
        </p:txBody>
      </p:sp>
      <p:sp>
        <p:nvSpPr>
          <p:cNvPr id="2521" name="TextBox 78"/>
          <p:cNvSpPr txBox="1"/>
          <p:nvPr/>
        </p:nvSpPr>
        <p:spPr>
          <a:xfrm>
            <a:off x="1250950" y="924560"/>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招聘需求的确定</a:t>
            </a:r>
          </a:p>
        </p:txBody>
      </p:sp>
      <p:grpSp>
        <p:nvGrpSpPr>
          <p:cNvPr id="2529" name="Group 83"/>
          <p:cNvGrpSpPr/>
          <p:nvPr/>
        </p:nvGrpSpPr>
        <p:grpSpPr>
          <a:xfrm>
            <a:off x="592398" y="878092"/>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sp>
        <p:nvSpPr>
          <p:cNvPr id="100" name="文本框 99"/>
          <p:cNvSpPr txBox="1"/>
          <p:nvPr/>
        </p:nvSpPr>
        <p:spPr>
          <a:xfrm>
            <a:off x="494030" y="1697990"/>
            <a:ext cx="5080000" cy="521970"/>
          </a:xfrm>
          <a:prstGeom prst="rect">
            <a:avLst/>
          </a:prstGeom>
          <a:noFill/>
          <a:ln w="9525">
            <a:noFill/>
          </a:ln>
        </p:spPr>
        <p:txBody>
          <a:bodyPr>
            <a:spAutoFit/>
          </a:bodyPr>
          <a:lstStyle/>
          <a:p>
            <a:r>
              <a:rPr lang="zh-CN" sz="1400" b="0">
                <a:solidFill>
                  <a:srgbClr val="000000"/>
                </a:solidFill>
                <a:latin typeface="微软雅黑" panose="020B0503020204020204" charset="-122"/>
                <a:ea typeface="微软雅黑" panose="020B0503020204020204" charset="-122"/>
                <a:cs typeface="微软雅黑" panose="020B0503020204020204" charset="-122"/>
              </a:rPr>
              <a:t>表</a:t>
            </a:r>
            <a:r>
              <a:rPr lang="en-US" sz="1400" b="0">
                <a:solidFill>
                  <a:srgbClr val="000000"/>
                </a:solidFill>
                <a:latin typeface="微软雅黑" panose="020B0503020204020204" charset="-122"/>
                <a:ea typeface="微软雅黑" panose="020B0503020204020204" charset="-122"/>
                <a:cs typeface="微软雅黑" panose="020B0503020204020204" charset="-122"/>
              </a:rPr>
              <a:t>4-2</a:t>
            </a:r>
            <a:r>
              <a:rPr lang="zh-CN" sz="1400" b="0">
                <a:solidFill>
                  <a:srgbClr val="000000"/>
                </a:solid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SYZL</a:t>
            </a:r>
            <a:r>
              <a:rPr lang="zh-CN" sz="1400" b="0">
                <a:solidFill>
                  <a:srgbClr val="000000"/>
                </a:solidFill>
                <a:latin typeface="微软雅黑" panose="020B0503020204020204" charset="-122"/>
                <a:ea typeface="微软雅黑" panose="020B0503020204020204" charset="-122"/>
                <a:cs typeface="微软雅黑" panose="020B0503020204020204" charset="-122"/>
              </a:rPr>
              <a:t>公司</a:t>
            </a:r>
            <a:r>
              <a:rPr lang="en-US" sz="1400" b="0">
                <a:solidFill>
                  <a:srgbClr val="000000"/>
                </a:solidFill>
                <a:latin typeface="微软雅黑" panose="020B0503020204020204" charset="-122"/>
                <a:ea typeface="微软雅黑" panose="020B0503020204020204" charset="-122"/>
                <a:cs typeface="微软雅黑" panose="020B0503020204020204" charset="-122"/>
              </a:rPr>
              <a:t>20××</a:t>
            </a:r>
            <a:r>
              <a:rPr lang="zh-CN" sz="1400" b="0">
                <a:solidFill>
                  <a:srgbClr val="000000"/>
                </a:solidFill>
                <a:latin typeface="微软雅黑" panose="020B0503020204020204" charset="-122"/>
                <a:ea typeface="微软雅黑" panose="020B0503020204020204" charset="-122"/>
                <a:cs typeface="微软雅黑" panose="020B0503020204020204" charset="-122"/>
              </a:rPr>
              <a:t>年度员工招聘申请表</a:t>
            </a:r>
          </a:p>
          <a:p>
            <a:r>
              <a:rPr lang="zh-CN" sz="1400" b="0">
                <a:solidFill>
                  <a:srgbClr val="000000"/>
                </a:solidFill>
                <a:latin typeface="微软雅黑" panose="020B0503020204020204" charset="-122"/>
                <a:ea typeface="微软雅黑" panose="020B0503020204020204" charset="-122"/>
                <a:cs typeface="微软雅黑" panose="020B0503020204020204" charset="-122"/>
              </a:rPr>
              <a:t>申请部门</a:t>
            </a:r>
            <a:r>
              <a:rPr lang="en-US" sz="1400" b="0">
                <a:solidFill>
                  <a:srgbClr val="000000"/>
                </a:solidFill>
                <a:latin typeface="微软雅黑" panose="020B0503020204020204" charset="-122"/>
                <a:ea typeface="微软雅黑" panose="020B0503020204020204" charset="-122"/>
                <a:cs typeface="微软雅黑" panose="020B0503020204020204" charset="-122"/>
              </a:rPr>
              <a:t>:	            </a:t>
            </a:r>
            <a:r>
              <a:rPr lang="zh-CN" sz="1400" b="0">
                <a:solidFill>
                  <a:srgbClr val="000000"/>
                </a:solidFill>
                <a:latin typeface="微软雅黑" panose="020B0503020204020204" charset="-122"/>
                <a:ea typeface="微软雅黑" panose="020B0503020204020204" charset="-122"/>
                <a:cs typeface="微软雅黑" panose="020B0503020204020204" charset="-122"/>
              </a:rPr>
              <a:t>申请时间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p:txBody>
      </p:sp>
      <p:graphicFrame>
        <p:nvGraphicFramePr>
          <p:cNvPr id="4" name="表格 3"/>
          <p:cNvGraphicFramePr/>
          <p:nvPr>
            <p:custDataLst>
              <p:tags r:id="rId2"/>
            </p:custDataLst>
          </p:nvPr>
        </p:nvGraphicFramePr>
        <p:xfrm>
          <a:off x="494030" y="2281555"/>
          <a:ext cx="5781675" cy="3840480"/>
        </p:xfrm>
        <a:graphic>
          <a:graphicData uri="http://schemas.openxmlformats.org/drawingml/2006/table">
            <a:tbl>
              <a:tblPr firstRow="1" bandRow="1">
                <a:tableStyleId>{5940675A-B579-460E-94D1-54222C63F5DA}</a:tableStyleId>
              </a:tblPr>
              <a:tblGrid>
                <a:gridCol w="494030">
                  <a:extLst>
                    <a:ext uri="{9D8B030D-6E8A-4147-A177-3AD203B41FA5}">
                      <a16:colId xmlns:a16="http://schemas.microsoft.com/office/drawing/2014/main" val="20000"/>
                    </a:ext>
                  </a:extLst>
                </a:gridCol>
                <a:gridCol w="391795">
                  <a:extLst>
                    <a:ext uri="{9D8B030D-6E8A-4147-A177-3AD203B41FA5}">
                      <a16:colId xmlns:a16="http://schemas.microsoft.com/office/drawing/2014/main" val="20001"/>
                    </a:ext>
                  </a:extLst>
                </a:gridCol>
                <a:gridCol w="126365">
                  <a:extLst>
                    <a:ext uri="{9D8B030D-6E8A-4147-A177-3AD203B41FA5}">
                      <a16:colId xmlns:a16="http://schemas.microsoft.com/office/drawing/2014/main" val="20002"/>
                    </a:ext>
                  </a:extLst>
                </a:gridCol>
                <a:gridCol w="379730">
                  <a:extLst>
                    <a:ext uri="{9D8B030D-6E8A-4147-A177-3AD203B41FA5}">
                      <a16:colId xmlns:a16="http://schemas.microsoft.com/office/drawing/2014/main" val="20003"/>
                    </a:ext>
                  </a:extLst>
                </a:gridCol>
                <a:gridCol w="506730">
                  <a:extLst>
                    <a:ext uri="{9D8B030D-6E8A-4147-A177-3AD203B41FA5}">
                      <a16:colId xmlns:a16="http://schemas.microsoft.com/office/drawing/2014/main" val="20004"/>
                    </a:ext>
                  </a:extLst>
                </a:gridCol>
                <a:gridCol w="379730">
                  <a:extLst>
                    <a:ext uri="{9D8B030D-6E8A-4147-A177-3AD203B41FA5}">
                      <a16:colId xmlns:a16="http://schemas.microsoft.com/office/drawing/2014/main" val="20005"/>
                    </a:ext>
                  </a:extLst>
                </a:gridCol>
                <a:gridCol w="379095">
                  <a:extLst>
                    <a:ext uri="{9D8B030D-6E8A-4147-A177-3AD203B41FA5}">
                      <a16:colId xmlns:a16="http://schemas.microsoft.com/office/drawing/2014/main" val="20006"/>
                    </a:ext>
                  </a:extLst>
                </a:gridCol>
                <a:gridCol w="379730">
                  <a:extLst>
                    <a:ext uri="{9D8B030D-6E8A-4147-A177-3AD203B41FA5}">
                      <a16:colId xmlns:a16="http://schemas.microsoft.com/office/drawing/2014/main" val="20007"/>
                    </a:ext>
                  </a:extLst>
                </a:gridCol>
                <a:gridCol w="379730">
                  <a:extLst>
                    <a:ext uri="{9D8B030D-6E8A-4147-A177-3AD203B41FA5}">
                      <a16:colId xmlns:a16="http://schemas.microsoft.com/office/drawing/2014/main" val="20008"/>
                    </a:ext>
                  </a:extLst>
                </a:gridCol>
                <a:gridCol w="379730">
                  <a:extLst>
                    <a:ext uri="{9D8B030D-6E8A-4147-A177-3AD203B41FA5}">
                      <a16:colId xmlns:a16="http://schemas.microsoft.com/office/drawing/2014/main" val="20009"/>
                    </a:ext>
                  </a:extLst>
                </a:gridCol>
                <a:gridCol w="633095">
                  <a:extLst>
                    <a:ext uri="{9D8B030D-6E8A-4147-A177-3AD203B41FA5}">
                      <a16:colId xmlns:a16="http://schemas.microsoft.com/office/drawing/2014/main" val="20010"/>
                    </a:ext>
                  </a:extLst>
                </a:gridCol>
                <a:gridCol w="759460">
                  <a:extLst>
                    <a:ext uri="{9D8B030D-6E8A-4147-A177-3AD203B41FA5}">
                      <a16:colId xmlns:a16="http://schemas.microsoft.com/office/drawing/2014/main" val="20011"/>
                    </a:ext>
                  </a:extLst>
                </a:gridCol>
                <a:gridCol w="592455">
                  <a:extLst>
                    <a:ext uri="{9D8B030D-6E8A-4147-A177-3AD203B41FA5}">
                      <a16:colId xmlns:a16="http://schemas.microsoft.com/office/drawing/2014/main" val="20012"/>
                    </a:ext>
                  </a:extLst>
                </a:gridCol>
              </a:tblGrid>
              <a:tr h="213360">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招聘部门名称</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岗位名称</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gridSpan="2">
                  <a:txBody>
                    <a:bodyPr/>
                    <a:lstStyle/>
                    <a:p>
                      <a:pPr indent="0" algn="ctr">
                        <a:buNone/>
                      </a:pPr>
                      <a:r>
                        <a:rPr lang="en-US" sz="1400" b="1">
                          <a:solidFill>
                            <a:srgbClr val="000000"/>
                          </a:solidFill>
                          <a:latin typeface="微软雅黑" panose="020B0503020204020204" charset="-122"/>
                          <a:ea typeface="微软雅黑" panose="020B0503020204020204" charset="-122"/>
                          <a:cs typeface="微软雅黑" panose="020B0503020204020204" charset="-122"/>
                        </a:rPr>
                        <a:t>工作内容(简)</a:t>
                      </a:r>
                      <a:endParaRPr lang="en-US" altLang="en-US" sz="1400" b="1">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是否新增岗位</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拟聘人数</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拟聘原因</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到岗时间</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gridSpan="5">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聘用条件</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42672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gridSpan="2" vMerge="1">
                  <a:txBody>
                    <a:bodyPr/>
                    <a:lstStyle/>
                    <a:p>
                      <a:endParaRPr lang="zh-CN"/>
                    </a:p>
                  </a:txBody>
                  <a:tcPr>
                    <a:lnL w="12700" cap="flat" cmpd="sng">
                      <a:solidFill>
                        <a:srgbClr val="00FFFF"/>
                      </a:solidFill>
                      <a:prstDash val="solid"/>
                      <a:headEnd type="none" w="med" len="med"/>
                      <a:tailEnd type="none" w="med" len="med"/>
                    </a:lnL>
                    <a:lnB w="12700" cap="flat" cmpd="sng">
                      <a:solidFill>
                        <a:srgbClr val="00FFFF"/>
                      </a:solidFill>
                      <a:prstDash val="solid"/>
                      <a:headEnd type="none" w="med" len="med"/>
                      <a:tailEnd type="none" w="med" len="med"/>
                    </a:lnB>
                  </a:tcPr>
                </a:tc>
                <a:tc hMerge="1" vMerge="1">
                  <a:txBody>
                    <a:bodyPr/>
                    <a:lstStyle/>
                    <a:p>
                      <a:endParaRPr lang="zh-CN"/>
                    </a:p>
                  </a:txBody>
                  <a:tcPr>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学历</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专业</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工作经验</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性别与年龄</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其他</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1"/>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6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26720">
                <a:tc gridSpan="3">
                  <a:txBody>
                    <a:bodyPr/>
                    <a:lstStyle/>
                    <a:p>
                      <a:pPr indent="0">
                        <a:buNone/>
                      </a:pPr>
                      <a:r>
                        <a:rPr lang="en-US" sz="1400" b="1">
                          <a:solidFill>
                            <a:srgbClr val="000000"/>
                          </a:solidFill>
                          <a:latin typeface="微软雅黑" panose="020B0503020204020204" charset="-122"/>
                          <a:ea typeface="微软雅黑" panose="020B0503020204020204" charset="-122"/>
                          <a:cs typeface="方正书宋_GBK" charset="0"/>
                        </a:rPr>
                        <a:t>部门负责人意见</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426720">
                <a:tc gridSpan="3">
                  <a:txBody>
                    <a:bodyPr/>
                    <a:lstStyle/>
                    <a:p>
                      <a:pPr indent="0">
                        <a:buNone/>
                      </a:pPr>
                      <a:r>
                        <a:rPr lang="en-US" sz="1400" b="1">
                          <a:solidFill>
                            <a:srgbClr val="000000"/>
                          </a:solidFill>
                          <a:latin typeface="微软雅黑" panose="020B0503020204020204" charset="-122"/>
                          <a:ea typeface="微软雅黑" panose="020B0503020204020204" charset="-122"/>
                          <a:cs typeface="方正书宋_GBK" charset="0"/>
                        </a:rPr>
                        <a:t>主管副总意见</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640080">
                <a:tc gridSpan="3">
                  <a:txBody>
                    <a:bodyPr/>
                    <a:lstStyle/>
                    <a:p>
                      <a:pPr indent="0">
                        <a:buNone/>
                      </a:pPr>
                      <a:r>
                        <a:rPr lang="en-US" sz="1400" b="1">
                          <a:solidFill>
                            <a:srgbClr val="000000"/>
                          </a:solidFill>
                          <a:latin typeface="微软雅黑" panose="020B0503020204020204" charset="-122"/>
                          <a:ea typeface="微软雅黑" panose="020B0503020204020204" charset="-122"/>
                          <a:cs typeface="方正书宋_GBK" charset="0"/>
                        </a:rPr>
                        <a:t>人力资源部或行政人力副总意见</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bl>
          </a:graphicData>
        </a:graphic>
      </p:graphicFrame>
      <p:sp>
        <p:nvSpPr>
          <p:cNvPr id="5" name="文本框 4"/>
          <p:cNvSpPr txBox="1"/>
          <p:nvPr/>
        </p:nvSpPr>
        <p:spPr>
          <a:xfrm>
            <a:off x="494030" y="6122035"/>
            <a:ext cx="5781675" cy="660400"/>
          </a:xfrm>
          <a:prstGeom prst="rect">
            <a:avLst/>
          </a:prstGeom>
          <a:noFill/>
          <a:ln w="9525">
            <a:noFill/>
          </a:ln>
        </p:spPr>
        <p:txBody>
          <a:bodyPr wrap="square">
            <a:spAutoFit/>
          </a:bodyPr>
          <a:lstStyle/>
          <a:p>
            <a:endParaRPr lang="zh-CN" sz="900" b="0">
              <a:solidFill>
                <a:srgbClr val="000000"/>
              </a:solidFill>
              <a:cs typeface="方正书宋_GBK" charset="0"/>
            </a:endParaRPr>
          </a:p>
          <a:p>
            <a:r>
              <a:rPr lang="zh-CN" sz="1400" b="0">
                <a:solidFill>
                  <a:srgbClr val="000000"/>
                </a:solidFill>
                <a:latin typeface="微软雅黑" panose="020B0503020204020204" charset="-122"/>
                <a:ea typeface="微软雅黑" panose="020B0503020204020204" charset="-122"/>
                <a:cs typeface="微软雅黑" panose="020B0503020204020204" charset="-122"/>
              </a:rPr>
              <a:t>注</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拟聘原因请选</a:t>
            </a:r>
            <a:r>
              <a:rPr lang="en-US" sz="1400" b="0">
                <a:solidFill>
                  <a:srgbClr val="000000"/>
                </a:solidFill>
                <a:latin typeface="微软雅黑" panose="020B0503020204020204" charset="-122"/>
                <a:ea typeface="微软雅黑" panose="020B0503020204020204" charset="-122"/>
                <a:cs typeface="微软雅黑" panose="020B0503020204020204" charset="-122"/>
              </a:rPr>
              <a:t>:A.</a:t>
            </a:r>
            <a:r>
              <a:rPr lang="zh-CN" sz="1400" b="0">
                <a:solidFill>
                  <a:srgbClr val="000000"/>
                </a:solidFill>
                <a:latin typeface="微软雅黑" panose="020B0503020204020204" charset="-122"/>
                <a:ea typeface="微软雅黑" panose="020B0503020204020204" charset="-122"/>
                <a:cs typeface="微软雅黑" panose="020B0503020204020204" charset="-122"/>
              </a:rPr>
              <a:t>扩大编制　</a:t>
            </a:r>
            <a:r>
              <a:rPr lang="en-US" sz="1400" b="0">
                <a:solidFill>
                  <a:srgbClr val="000000"/>
                </a:solidFill>
                <a:latin typeface="微软雅黑" panose="020B0503020204020204" charset="-122"/>
                <a:ea typeface="微软雅黑" panose="020B0503020204020204" charset="-122"/>
                <a:cs typeface="微软雅黑" panose="020B0503020204020204" charset="-122"/>
              </a:rPr>
              <a:t>B.</a:t>
            </a:r>
            <a:r>
              <a:rPr lang="zh-CN" sz="1400" b="0">
                <a:solidFill>
                  <a:srgbClr val="000000"/>
                </a:solidFill>
                <a:latin typeface="微软雅黑" panose="020B0503020204020204" charset="-122"/>
                <a:ea typeface="微软雅黑" panose="020B0503020204020204" charset="-122"/>
                <a:cs typeface="微软雅黑" panose="020B0503020204020204" charset="-122"/>
              </a:rPr>
              <a:t>储备人力　</a:t>
            </a:r>
            <a:r>
              <a:rPr lang="en-US" sz="1400" b="0">
                <a:solidFill>
                  <a:srgbClr val="000000"/>
                </a:solidFill>
                <a:latin typeface="微软雅黑" panose="020B0503020204020204" charset="-122"/>
                <a:ea typeface="微软雅黑" panose="020B0503020204020204" charset="-122"/>
                <a:cs typeface="微软雅黑" panose="020B0503020204020204" charset="-122"/>
              </a:rPr>
              <a:t>C.</a:t>
            </a:r>
            <a:r>
              <a:rPr lang="zh-CN" sz="1400" b="0">
                <a:solidFill>
                  <a:srgbClr val="000000"/>
                </a:solidFill>
                <a:latin typeface="微软雅黑" panose="020B0503020204020204" charset="-122"/>
                <a:ea typeface="微软雅黑" panose="020B0503020204020204" charset="-122"/>
                <a:cs typeface="微软雅黑" panose="020B0503020204020204" charset="-122"/>
              </a:rPr>
              <a:t>离职补充　</a:t>
            </a:r>
            <a:r>
              <a:rPr lang="en-US" sz="1400" b="0">
                <a:solidFill>
                  <a:srgbClr val="000000"/>
                </a:solidFill>
                <a:latin typeface="微软雅黑" panose="020B0503020204020204" charset="-122"/>
                <a:ea typeface="微软雅黑" panose="020B0503020204020204" charset="-122"/>
                <a:cs typeface="微软雅黑" panose="020B0503020204020204" charset="-122"/>
              </a:rPr>
              <a:t>D.</a:t>
            </a:r>
            <a:r>
              <a:rPr lang="zh-CN" sz="1400" b="0">
                <a:solidFill>
                  <a:srgbClr val="000000"/>
                </a:solidFill>
                <a:latin typeface="微软雅黑" panose="020B0503020204020204" charset="-122"/>
                <a:ea typeface="微软雅黑" panose="020B0503020204020204" charset="-122"/>
                <a:cs typeface="微软雅黑" panose="020B0503020204020204" charset="-122"/>
              </a:rPr>
              <a:t>新业务所需</a:t>
            </a:r>
          </a:p>
          <a:p>
            <a:endParaRPr lang="zh-CN" altLang="en-US" sz="1400">
              <a:latin typeface="微软雅黑" panose="020B0503020204020204" charset="-122"/>
              <a:ea typeface="微软雅黑" panose="020B0503020204020204" charset="-122"/>
              <a:cs typeface="微软雅黑" panose="020B0503020204020204" charset="-122"/>
            </a:endParaRPr>
          </a:p>
        </p:txBody>
      </p:sp>
      <p:graphicFrame>
        <p:nvGraphicFramePr>
          <p:cNvPr id="6" name="表格 5"/>
          <p:cNvGraphicFramePr/>
          <p:nvPr>
            <p:custDataLst>
              <p:tags r:id="rId3"/>
            </p:custDataLst>
          </p:nvPr>
        </p:nvGraphicFramePr>
        <p:xfrm>
          <a:off x="6553835" y="2576195"/>
          <a:ext cx="5221288" cy="2560320"/>
        </p:xfrm>
        <a:graphic>
          <a:graphicData uri="http://schemas.openxmlformats.org/drawingml/2006/table">
            <a:tbl>
              <a:tblPr firstRow="1" bandRow="1">
                <a:tableStyleId>{5940675A-B579-460E-94D1-54222C63F5DA}</a:tableStyleId>
              </a:tblPr>
              <a:tblGrid>
                <a:gridCol w="400050">
                  <a:extLst>
                    <a:ext uri="{9D8B030D-6E8A-4147-A177-3AD203B41FA5}">
                      <a16:colId xmlns:a16="http://schemas.microsoft.com/office/drawing/2014/main" val="20000"/>
                    </a:ext>
                  </a:extLst>
                </a:gridCol>
                <a:gridCol w="400050">
                  <a:extLst>
                    <a:ext uri="{9D8B030D-6E8A-4147-A177-3AD203B41FA5}">
                      <a16:colId xmlns:a16="http://schemas.microsoft.com/office/drawing/2014/main" val="20001"/>
                    </a:ext>
                  </a:extLst>
                </a:gridCol>
                <a:gridCol w="400050">
                  <a:extLst>
                    <a:ext uri="{9D8B030D-6E8A-4147-A177-3AD203B41FA5}">
                      <a16:colId xmlns:a16="http://schemas.microsoft.com/office/drawing/2014/main" val="20002"/>
                    </a:ext>
                  </a:extLst>
                </a:gridCol>
                <a:gridCol w="400050">
                  <a:extLst>
                    <a:ext uri="{9D8B030D-6E8A-4147-A177-3AD203B41FA5}">
                      <a16:colId xmlns:a16="http://schemas.microsoft.com/office/drawing/2014/main" val="20003"/>
                    </a:ext>
                  </a:extLst>
                </a:gridCol>
                <a:gridCol w="400050">
                  <a:extLst>
                    <a:ext uri="{9D8B030D-6E8A-4147-A177-3AD203B41FA5}">
                      <a16:colId xmlns:a16="http://schemas.microsoft.com/office/drawing/2014/main" val="20004"/>
                    </a:ext>
                  </a:extLst>
                </a:gridCol>
                <a:gridCol w="400050">
                  <a:extLst>
                    <a:ext uri="{9D8B030D-6E8A-4147-A177-3AD203B41FA5}">
                      <a16:colId xmlns:a16="http://schemas.microsoft.com/office/drawing/2014/main" val="20005"/>
                    </a:ext>
                  </a:extLst>
                </a:gridCol>
                <a:gridCol w="400050">
                  <a:extLst>
                    <a:ext uri="{9D8B030D-6E8A-4147-A177-3AD203B41FA5}">
                      <a16:colId xmlns:a16="http://schemas.microsoft.com/office/drawing/2014/main" val="20006"/>
                    </a:ext>
                  </a:extLst>
                </a:gridCol>
                <a:gridCol w="40005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gridCol w="800100">
                  <a:extLst>
                    <a:ext uri="{9D8B030D-6E8A-4147-A177-3AD203B41FA5}">
                      <a16:colId xmlns:a16="http://schemas.microsoft.com/office/drawing/2014/main" val="20009"/>
                    </a:ext>
                  </a:extLst>
                </a:gridCol>
                <a:gridCol w="534988">
                  <a:extLst>
                    <a:ext uri="{9D8B030D-6E8A-4147-A177-3AD203B41FA5}">
                      <a16:colId xmlns:a16="http://schemas.microsoft.com/office/drawing/2014/main" val="20010"/>
                    </a:ext>
                  </a:extLst>
                </a:gridCol>
              </a:tblGrid>
              <a:tr h="0">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招聘部门</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现有人数</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聘用人数</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聘用岗位</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聘用原因</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rowSpan="2">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到岗时间</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gridSpan="5">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聘用条件</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0"/>
                  </a:ext>
                </a:extLst>
              </a:tr>
              <a:tr h="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学历</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专业</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工作经验</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性别与年龄</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400" b="1">
                          <a:solidFill>
                            <a:srgbClr val="000000"/>
                          </a:solidFill>
                          <a:latin typeface="微软雅黑" panose="020B0503020204020204" charset="-122"/>
                          <a:ea typeface="微软雅黑" panose="020B0503020204020204" charset="-122"/>
                          <a:cs typeface="方正书宋_GBK" charset="0"/>
                        </a:rPr>
                        <a:t>其他</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1"/>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0">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0">
                <a:tc gridSpan="3">
                  <a:txBody>
                    <a:bodyPr/>
                    <a:lstStyle/>
                    <a:p>
                      <a:pPr indent="0">
                        <a:buNone/>
                      </a:pPr>
                      <a:r>
                        <a:rPr lang="en-US" sz="1400" b="1">
                          <a:solidFill>
                            <a:srgbClr val="000000"/>
                          </a:solidFill>
                          <a:latin typeface="微软雅黑" panose="020B0503020204020204" charset="-122"/>
                          <a:ea typeface="微软雅黑" panose="020B0503020204020204" charset="-122"/>
                          <a:cs typeface="方正书宋_GBK" charset="0"/>
                        </a:rPr>
                        <a:t>行政人力副总意见</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8">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8"/>
                  </a:ext>
                </a:extLst>
              </a:tr>
              <a:tr h="0">
                <a:tc gridSpan="3">
                  <a:txBody>
                    <a:bodyPr/>
                    <a:lstStyle/>
                    <a:p>
                      <a:pPr indent="0">
                        <a:buNone/>
                      </a:pPr>
                      <a:r>
                        <a:rPr lang="en-US" sz="1400" b="1">
                          <a:solidFill>
                            <a:srgbClr val="000000"/>
                          </a:solidFill>
                          <a:latin typeface="微软雅黑" panose="020B0503020204020204" charset="-122"/>
                          <a:ea typeface="微软雅黑" panose="020B0503020204020204" charset="-122"/>
                          <a:cs typeface="方正书宋_GBK" charset="0"/>
                        </a:rPr>
                        <a:t>总经理意见</a:t>
                      </a:r>
                      <a:endParaRPr lang="en-US" altLang="en-US" sz="1400" b="1">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8">
                  <a:txBody>
                    <a:bodyPr/>
                    <a:lstStyle/>
                    <a:p>
                      <a:pPr indent="0">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66675" marR="66675"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bl>
          </a:graphicData>
        </a:graphic>
      </p:graphicFrame>
      <p:sp>
        <p:nvSpPr>
          <p:cNvPr id="7" name="文本框 6"/>
          <p:cNvSpPr txBox="1"/>
          <p:nvPr/>
        </p:nvSpPr>
        <p:spPr>
          <a:xfrm>
            <a:off x="6494780" y="5136515"/>
            <a:ext cx="5080000" cy="737235"/>
          </a:xfrm>
          <a:prstGeom prst="rect">
            <a:avLst/>
          </a:prstGeom>
          <a:noFill/>
          <a:ln w="9525">
            <a:noFill/>
          </a:ln>
        </p:spPr>
        <p:txBody>
          <a:bodyPr>
            <a:spAutoFit/>
          </a:bodyPr>
          <a:lstStyle/>
          <a:p>
            <a:endParaRPr lang="zh-CN" sz="1400" b="0">
              <a:solidFill>
                <a:srgbClr val="000000"/>
              </a:solidFill>
              <a:latin typeface="微软雅黑" panose="020B0503020204020204" charset="-122"/>
              <a:ea typeface="微软雅黑" panose="020B0503020204020204" charset="-122"/>
              <a:cs typeface="微软雅黑" panose="020B0503020204020204" charset="-122"/>
            </a:endParaRPr>
          </a:p>
          <a:p>
            <a:r>
              <a:rPr lang="zh-CN" sz="1400" b="0">
                <a:solidFill>
                  <a:srgbClr val="000000"/>
                </a:solidFill>
                <a:latin typeface="微软雅黑" panose="020B0503020204020204" charset="-122"/>
                <a:ea typeface="微软雅黑" panose="020B0503020204020204" charset="-122"/>
                <a:cs typeface="微软雅黑" panose="020B0503020204020204" charset="-122"/>
              </a:rPr>
              <a:t>注</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聘用原因请选</a:t>
            </a:r>
            <a:r>
              <a:rPr lang="en-US" sz="1400" b="0">
                <a:solidFill>
                  <a:srgbClr val="000000"/>
                </a:solidFill>
                <a:latin typeface="微软雅黑" panose="020B0503020204020204" charset="-122"/>
                <a:ea typeface="微软雅黑" panose="020B0503020204020204" charset="-122"/>
                <a:cs typeface="微软雅黑" panose="020B0503020204020204" charset="-122"/>
              </a:rPr>
              <a:t>:A.</a:t>
            </a:r>
            <a:r>
              <a:rPr lang="zh-CN" sz="1400" b="0">
                <a:solidFill>
                  <a:srgbClr val="000000"/>
                </a:solidFill>
                <a:latin typeface="微软雅黑" panose="020B0503020204020204" charset="-122"/>
                <a:ea typeface="微软雅黑" panose="020B0503020204020204" charset="-122"/>
                <a:cs typeface="微软雅黑" panose="020B0503020204020204" charset="-122"/>
              </a:rPr>
              <a:t>扩大编制　</a:t>
            </a:r>
            <a:r>
              <a:rPr lang="en-US" sz="1400" b="0">
                <a:solidFill>
                  <a:srgbClr val="000000"/>
                </a:solidFill>
                <a:latin typeface="微软雅黑" panose="020B0503020204020204" charset="-122"/>
                <a:ea typeface="微软雅黑" panose="020B0503020204020204" charset="-122"/>
                <a:cs typeface="微软雅黑" panose="020B0503020204020204" charset="-122"/>
              </a:rPr>
              <a:t>B.</a:t>
            </a:r>
            <a:r>
              <a:rPr lang="zh-CN" sz="1400" b="0">
                <a:solidFill>
                  <a:srgbClr val="000000"/>
                </a:solidFill>
                <a:latin typeface="微软雅黑" panose="020B0503020204020204" charset="-122"/>
                <a:ea typeface="微软雅黑" panose="020B0503020204020204" charset="-122"/>
                <a:cs typeface="微软雅黑" panose="020B0503020204020204" charset="-122"/>
              </a:rPr>
              <a:t>储备人力　</a:t>
            </a:r>
            <a:r>
              <a:rPr lang="en-US" sz="1400" b="0">
                <a:solidFill>
                  <a:srgbClr val="000000"/>
                </a:solidFill>
                <a:latin typeface="微软雅黑" panose="020B0503020204020204" charset="-122"/>
                <a:ea typeface="微软雅黑" panose="020B0503020204020204" charset="-122"/>
                <a:cs typeface="微软雅黑" panose="020B0503020204020204" charset="-122"/>
              </a:rPr>
              <a:t>C.</a:t>
            </a:r>
            <a:r>
              <a:rPr lang="zh-CN" sz="1400" b="0">
                <a:solidFill>
                  <a:srgbClr val="000000"/>
                </a:solidFill>
                <a:latin typeface="微软雅黑" panose="020B0503020204020204" charset="-122"/>
                <a:ea typeface="微软雅黑" panose="020B0503020204020204" charset="-122"/>
                <a:cs typeface="微软雅黑" panose="020B0503020204020204" charset="-122"/>
              </a:rPr>
              <a:t>离职补充　</a:t>
            </a:r>
          </a:p>
          <a:p>
            <a:r>
              <a:rPr lang="en-US" sz="1400" b="0">
                <a:solidFill>
                  <a:srgbClr val="000000"/>
                </a:solidFill>
                <a:latin typeface="微软雅黑" panose="020B0503020204020204" charset="-122"/>
                <a:ea typeface="微软雅黑" panose="020B0503020204020204" charset="-122"/>
                <a:cs typeface="微软雅黑" panose="020B0503020204020204" charset="-122"/>
              </a:rPr>
              <a:t>D.</a:t>
            </a:r>
            <a:r>
              <a:rPr lang="zh-CN" sz="1400" b="0">
                <a:solidFill>
                  <a:srgbClr val="000000"/>
                </a:solidFill>
                <a:latin typeface="微软雅黑" panose="020B0503020204020204" charset="-122"/>
                <a:ea typeface="微软雅黑" panose="020B0503020204020204" charset="-122"/>
                <a:cs typeface="微软雅黑" panose="020B0503020204020204" charset="-122"/>
              </a:rPr>
              <a:t>新业务所需</a:t>
            </a:r>
            <a:endParaRPr lang="zh-CN" altLang="en-US" sz="1400">
              <a:latin typeface="微软雅黑" panose="020B0503020204020204" charset="-122"/>
              <a:ea typeface="微软雅黑" panose="020B0503020204020204" charset="-122"/>
              <a:cs typeface="微软雅黑" panose="020B0503020204020204" charset="-122"/>
            </a:endParaRPr>
          </a:p>
        </p:txBody>
      </p:sp>
      <p:sp>
        <p:nvSpPr>
          <p:cNvPr id="8" name="文本框 7"/>
          <p:cNvSpPr txBox="1"/>
          <p:nvPr/>
        </p:nvSpPr>
        <p:spPr>
          <a:xfrm>
            <a:off x="6553835" y="1697990"/>
            <a:ext cx="4596130" cy="737235"/>
          </a:xfrm>
          <a:prstGeom prst="rect">
            <a:avLst/>
          </a:prstGeom>
          <a:noFill/>
          <a:ln w="9525">
            <a:noFill/>
          </a:ln>
        </p:spPr>
        <p:txBody>
          <a:bodyPr wrap="square">
            <a:spAutoFit/>
          </a:bodyPr>
          <a:lstStyle/>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表</a:t>
            </a:r>
            <a:r>
              <a:rPr lang="en-US" sz="1400" b="0">
                <a:solidFill>
                  <a:srgbClr val="000000"/>
                </a:solidFill>
                <a:latin typeface="微软雅黑" panose="020B0503020204020204" charset="-122"/>
                <a:ea typeface="微软雅黑" panose="020B0503020204020204" charset="-122"/>
                <a:cs typeface="微软雅黑" panose="020B0503020204020204" charset="-122"/>
              </a:rPr>
              <a:t>4-3</a:t>
            </a:r>
            <a:r>
              <a:rPr lang="zh-CN" sz="1400" b="0">
                <a:solidFill>
                  <a:srgbClr val="000000"/>
                </a:solidFill>
                <a:latin typeface="微软雅黑" panose="020B0503020204020204" charset="-122"/>
                <a:ea typeface="微软雅黑" panose="020B0503020204020204" charset="-122"/>
                <a:cs typeface="微软雅黑" panose="020B0503020204020204" charset="-122"/>
              </a:rPr>
              <a:t>　</a:t>
            </a:r>
            <a:r>
              <a:rPr lang="en-US" sz="1400" b="0">
                <a:solidFill>
                  <a:srgbClr val="000000"/>
                </a:solidFill>
                <a:latin typeface="微软雅黑" panose="020B0503020204020204" charset="-122"/>
                <a:ea typeface="微软雅黑" panose="020B0503020204020204" charset="-122"/>
                <a:cs typeface="微软雅黑" panose="020B0503020204020204" charset="-122"/>
              </a:rPr>
              <a:t>SYZL</a:t>
            </a:r>
            <a:r>
              <a:rPr lang="zh-CN" sz="1400" b="0">
                <a:solidFill>
                  <a:srgbClr val="000000"/>
                </a:solidFill>
                <a:latin typeface="微软雅黑" panose="020B0503020204020204" charset="-122"/>
                <a:ea typeface="微软雅黑" panose="020B0503020204020204" charset="-122"/>
                <a:cs typeface="微软雅黑" panose="020B0503020204020204" charset="-122"/>
              </a:rPr>
              <a:t>公司</a:t>
            </a:r>
            <a:r>
              <a:rPr lang="en-US" sz="1400" b="0">
                <a:solidFill>
                  <a:srgbClr val="000000"/>
                </a:solidFill>
                <a:latin typeface="微软雅黑" panose="020B0503020204020204" charset="-122"/>
                <a:ea typeface="微软雅黑" panose="020B0503020204020204" charset="-122"/>
                <a:cs typeface="微软雅黑" panose="020B0503020204020204" charset="-122"/>
              </a:rPr>
              <a:t>20××</a:t>
            </a:r>
            <a:r>
              <a:rPr lang="zh-CN" sz="1400" b="0">
                <a:solidFill>
                  <a:srgbClr val="000000"/>
                </a:solidFill>
                <a:latin typeface="微软雅黑" panose="020B0503020204020204" charset="-122"/>
                <a:ea typeface="微软雅黑" panose="020B0503020204020204" charset="-122"/>
                <a:cs typeface="微软雅黑" panose="020B0503020204020204" charset="-122"/>
              </a:rPr>
              <a:t>年度员工招聘需求汇总及审批表</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r>
              <a:rPr lang="zh-CN" sz="1400" b="0">
                <a:solidFill>
                  <a:srgbClr val="000000"/>
                </a:solidFill>
                <a:latin typeface="微软雅黑" panose="020B0503020204020204" charset="-122"/>
                <a:ea typeface="微软雅黑" panose="020B0503020204020204" charset="-122"/>
                <a:cs typeface="微软雅黑" panose="020B0503020204020204" charset="-122"/>
              </a:rPr>
              <a:t>人力资源部拟订</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zh-CN" sz="1400" b="0">
              <a:solidFill>
                <a:srgbClr val="000000"/>
              </a:solidFill>
              <a:latin typeface="微软雅黑" panose="020B0503020204020204" charset="-122"/>
              <a:ea typeface="微软雅黑" panose="020B0503020204020204" charset="-122"/>
              <a:cs typeface="微软雅黑" panose="020B0503020204020204" charset="-122"/>
            </a:endParaRPr>
          </a:p>
          <a:p>
            <a:pPr algn="l"/>
            <a:r>
              <a:rPr lang="zh-CN" sz="1400" b="0">
                <a:solidFill>
                  <a:srgbClr val="000000"/>
                </a:solidFill>
                <a:latin typeface="微软雅黑" panose="020B0503020204020204" charset="-122"/>
                <a:ea typeface="微软雅黑" panose="020B0503020204020204" charset="-122"/>
                <a:cs typeface="微软雅黑" panose="020B0503020204020204" charset="-122"/>
              </a:rPr>
              <a:t>拟订时间</a:t>
            </a:r>
            <a:r>
              <a:rPr lang="en-US" sz="1400" b="0">
                <a:solidFill>
                  <a:srgbClr val="000000"/>
                </a:solidFill>
                <a:latin typeface="微软雅黑" panose="020B0503020204020204" charset="-122"/>
                <a:ea typeface="微软雅黑" panose="020B0503020204020204" charset="-122"/>
                <a:cs typeface="微软雅黑" panose="020B0503020204020204" charset="-122"/>
              </a:rPr>
              <a:t>:</a:t>
            </a:r>
            <a:endParaRPr lang="zh-CN" altLang="en-US" sz="1400">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0"/>
                                  </p:stCondLst>
                                  <p:childTnLst>
                                    <p:set>
                                      <p:cBhvr>
                                        <p:cTn id="10" dur="indefinite" fill="hold"/>
                                        <p:tgtEl>
                                          <p:spTgt spid="2529"/>
                                        </p:tgtEl>
                                        <p:attrNameLst>
                                          <p:attrName>style.visibility</p:attrName>
                                        </p:attrNameLst>
                                      </p:cBhvr>
                                      <p:to>
                                        <p:strVal val="visible"/>
                                      </p:to>
                                    </p:set>
                                    <p:anim calcmode="lin" valueType="num">
                                      <p:cBhvr>
                                        <p:cTn id="11" dur="500" fill="hold"/>
                                        <p:tgtEl>
                                          <p:spTgt spid="2529"/>
                                        </p:tgtEl>
                                        <p:attrNameLst>
                                          <p:attrName>ppt_w</p:attrName>
                                        </p:attrNameLst>
                                      </p:cBhvr>
                                      <p:tavLst>
                                        <p:tav tm="0">
                                          <p:val>
                                            <p:fltVal val="0"/>
                                          </p:val>
                                        </p:tav>
                                        <p:tav tm="100000">
                                          <p:val>
                                            <p:strVal val="#ppt_w"/>
                                          </p:val>
                                        </p:tav>
                                      </p:tavLst>
                                    </p:anim>
                                    <p:anim calcmode="lin" valueType="num">
                                      <p:cBhvr>
                                        <p:cTn id="12" dur="500" fill="hold"/>
                                        <p:tgtEl>
                                          <p:spTgt spid="2529"/>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 presetClass="entr" presetSubtype="2" fill="hold" grpId="0" nodeType="afterEffect">
                                  <p:stCondLst>
                                    <p:cond delay="0"/>
                                  </p:stCondLst>
                                  <p:childTnLst>
                                    <p:set>
                                      <p:cBhvr>
                                        <p:cTn id="15" dur="indefinite" fill="hold"/>
                                        <p:tgtEl>
                                          <p:spTgt spid="2521"/>
                                        </p:tgtEl>
                                        <p:attrNameLst>
                                          <p:attrName>style.visibility</p:attrName>
                                        </p:attrNameLst>
                                      </p:cBhvr>
                                      <p:to>
                                        <p:strVal val="visible"/>
                                      </p:to>
                                    </p:set>
                                    <p:anim calcmode="lin" valueType="num">
                                      <p:cBhvr>
                                        <p:cTn id="16" dur="500" fill="hold"/>
                                        <p:tgtEl>
                                          <p:spTgt spid="2521"/>
                                        </p:tgtEl>
                                        <p:attrNameLst>
                                          <p:attrName>ppt_x</p:attrName>
                                        </p:attrNameLst>
                                      </p:cBhvr>
                                      <p:tavLst>
                                        <p:tav tm="0">
                                          <p:val>
                                            <p:strVal val="1+#ppt_w/2"/>
                                          </p:val>
                                        </p:tav>
                                        <p:tav tm="100000">
                                          <p:val>
                                            <p:strVal val="#ppt_x"/>
                                          </p:val>
                                        </p:tav>
                                      </p:tavLst>
                                    </p:anim>
                                    <p:anim calcmode="lin" valueType="num">
                                      <p:cBhvr>
                                        <p:cTn id="17" dur="500" fill="hold"/>
                                        <p:tgtEl>
                                          <p:spTgt spid="2521"/>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00"/>
                                        </p:tgtEl>
                                        <p:attrNameLst>
                                          <p:attrName>style.visibility</p:attrName>
                                        </p:attrNameLst>
                                      </p:cBhvr>
                                      <p:to>
                                        <p:strVal val="visible"/>
                                      </p:to>
                                    </p:set>
                                    <p:animEffect transition="in" filter="randombar(horizontal)">
                                      <p:cBhvr>
                                        <p:cTn id="22" dur="500"/>
                                        <p:tgtEl>
                                          <p:spTgt spid="100"/>
                                        </p:tgtEl>
                                      </p:cBhvr>
                                    </p:animEffect>
                                  </p:childTnLst>
                                </p:cTn>
                              </p:par>
                              <p:par>
                                <p:cTn id="23" presetID="14" presetClass="entr" presetSubtype="1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randombar(horizontal)">
                                      <p:cBhvr>
                                        <p:cTn id="25" dur="500"/>
                                        <p:tgtEl>
                                          <p:spTgt spid="4"/>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par>
                                <p:cTn id="29" presetID="14" presetClass="entr" presetSubtype="1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randombar(horizontal)">
                                      <p:cBhvr>
                                        <p:cTn id="31" dur="500"/>
                                        <p:tgtEl>
                                          <p:spTgt spid="6"/>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randombar(horizontal)">
                                      <p:cBhvr>
                                        <p:cTn id="34" dur="500"/>
                                        <p:tgtEl>
                                          <p:spTgt spid="7"/>
                                        </p:tgtEl>
                                      </p:cBhvr>
                                    </p:animEffect>
                                  </p:childTnLst>
                                </p:cTn>
                              </p:par>
                              <p:par>
                                <p:cTn id="35" presetID="14" presetClass="entr" presetSubtype="10" fill="hold" grpId="0"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randombar(horizontal)">
                                      <p:cBhvr>
                                        <p:cTn id="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21" grpId="0" animBg="1" advAuto="0"/>
      <p:bldP spid="2529" grpId="0" bldLvl="0" animBg="1" advAuto="0"/>
      <p:bldP spid="100" grpId="0"/>
      <p:bldP spid="100" grpId="1"/>
      <p:bldP spid="5" grpId="0"/>
      <p:bldP spid="5" grpId="1"/>
      <p:bldP spid="7" grpId="0"/>
      <p:bldP spid="7" grpId="1"/>
      <p:bldP spid="8" grpId="0"/>
      <p:bldP spid="8" grpId="1"/>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招聘计划范例</a:t>
            </a:r>
            <a:endParaRPr lang="zh-CN" altLang="en-US" sz="1800" b="1">
              <a:latin typeface="微软雅黑" panose="020B0503020204020204" charset="-122"/>
              <a:ea typeface="微软雅黑" panose="020B0503020204020204" charset="-122"/>
            </a:endParaRPr>
          </a:p>
        </p:txBody>
      </p:sp>
      <p:sp>
        <p:nvSpPr>
          <p:cNvPr id="2522" name="TextBox 79"/>
          <p:cNvSpPr txBox="1"/>
          <p:nvPr/>
        </p:nvSpPr>
        <p:spPr>
          <a:xfrm>
            <a:off x="1146810" y="1285875"/>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招聘工作</a:t>
            </a:r>
          </a:p>
        </p:txBody>
      </p:sp>
      <p:grpSp>
        <p:nvGrpSpPr>
          <p:cNvPr id="2533" name="Group 87"/>
          <p:cNvGrpSpPr/>
          <p:nvPr/>
        </p:nvGrpSpPr>
        <p:grpSpPr>
          <a:xfrm>
            <a:off x="560013" y="1268351"/>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sp>
        <p:nvSpPr>
          <p:cNvPr id="17409" name="矩形 31"/>
          <p:cNvSpPr/>
          <p:nvPr>
            <p:custDataLst>
              <p:tags r:id="rId2"/>
            </p:custDataLst>
          </p:nvPr>
        </p:nvSpPr>
        <p:spPr>
          <a:xfrm>
            <a:off x="1065213" y="3437255"/>
            <a:ext cx="66675"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0" name="矩形 32"/>
          <p:cNvSpPr/>
          <p:nvPr>
            <p:custDataLst>
              <p:tags r:id="rId3"/>
            </p:custDataLst>
          </p:nvPr>
        </p:nvSpPr>
        <p:spPr>
          <a:xfrm>
            <a:off x="1423988"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1" name="矩形 33"/>
          <p:cNvSpPr/>
          <p:nvPr>
            <p:custDataLst>
              <p:tags r:id="rId4"/>
            </p:custDataLst>
          </p:nvPr>
        </p:nvSpPr>
        <p:spPr>
          <a:xfrm>
            <a:off x="1782763" y="3437255"/>
            <a:ext cx="65087" cy="130492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2" name="矩形 34"/>
          <p:cNvSpPr/>
          <p:nvPr>
            <p:custDataLst>
              <p:tags r:id="rId5"/>
            </p:custDataLst>
          </p:nvPr>
        </p:nvSpPr>
        <p:spPr>
          <a:xfrm>
            <a:off x="23813" y="3489643"/>
            <a:ext cx="180975" cy="358775"/>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3" name="任意多边形 35"/>
          <p:cNvSpPr/>
          <p:nvPr>
            <p:custDataLst>
              <p:tags r:id="rId6"/>
            </p:custDataLst>
          </p:nvPr>
        </p:nvSpPr>
        <p:spPr>
          <a:xfrm>
            <a:off x="-7937" y="3457893"/>
            <a:ext cx="246062" cy="423862"/>
          </a:xfrm>
          <a:custGeom>
            <a:avLst/>
            <a:gdLst/>
            <a:ahLst/>
            <a:cxnLst>
              <a:cxn ang="0">
                <a:pos x="246441" y="423875"/>
              </a:cxn>
              <a:cxn ang="0">
                <a:pos x="0" y="423875"/>
              </a:cxn>
              <a:cxn ang="0">
                <a:pos x="0" y="0"/>
              </a:cxn>
              <a:cxn ang="0">
                <a:pos x="246441" y="0"/>
              </a:cxn>
              <a:cxn ang="0">
                <a:pos x="246441" y="423875"/>
              </a:cxn>
              <a:cxn ang="0">
                <a:pos x="65717" y="358157"/>
              </a:cxn>
              <a:cxn ang="0">
                <a:pos x="177437" y="358157"/>
              </a:cxn>
              <a:cxn ang="0">
                <a:pos x="177437" y="69002"/>
              </a:cxn>
              <a:cxn ang="0">
                <a:pos x="65717" y="69002"/>
              </a:cxn>
              <a:cxn ang="0">
                <a:pos x="65717" y="358157"/>
              </a:cxn>
            </a:cxnLst>
            <a:rect l="0" t="0" r="0" b="0"/>
            <a:pathLst>
              <a:path w="75" h="129">
                <a:moveTo>
                  <a:pt x="75" y="129"/>
                </a:moveTo>
                <a:lnTo>
                  <a:pt x="0" y="129"/>
                </a:lnTo>
                <a:lnTo>
                  <a:pt x="0" y="0"/>
                </a:lnTo>
                <a:lnTo>
                  <a:pt x="75" y="0"/>
                </a:lnTo>
                <a:lnTo>
                  <a:pt x="75" y="129"/>
                </a:lnTo>
                <a:close/>
                <a:moveTo>
                  <a:pt x="20" y="109"/>
                </a:moveTo>
                <a:lnTo>
                  <a:pt x="54" y="109"/>
                </a:lnTo>
                <a:lnTo>
                  <a:pt x="54" y="21"/>
                </a:lnTo>
                <a:lnTo>
                  <a:pt x="20" y="21"/>
                </a:lnTo>
                <a:lnTo>
                  <a:pt x="20" y="109"/>
                </a:lnTo>
                <a:close/>
              </a:path>
            </a:pathLst>
          </a:custGeom>
          <a:solidFill>
            <a:srgbClr val="545454"/>
          </a:solidFill>
          <a:ln w="9525">
            <a:noFill/>
          </a:ln>
        </p:spPr>
        <p:txBody>
          <a:bodyPr/>
          <a:lstStyle/>
          <a:p>
            <a:endParaRPr lang="zh-CN" altLang="en-US"/>
          </a:p>
        </p:txBody>
      </p:sp>
      <p:sp>
        <p:nvSpPr>
          <p:cNvPr id="17414" name="任意多边形 36"/>
          <p:cNvSpPr/>
          <p:nvPr>
            <p:custDataLst>
              <p:tags r:id="rId7"/>
            </p:custDataLst>
          </p:nvPr>
        </p:nvSpPr>
        <p:spPr>
          <a:xfrm>
            <a:off x="204788" y="2659380"/>
            <a:ext cx="2598737" cy="1936750"/>
          </a:xfrm>
          <a:custGeom>
            <a:avLst/>
            <a:gdLst/>
            <a:ahLst/>
            <a:cxnLst>
              <a:cxn ang="0">
                <a:pos x="2598420" y="871155"/>
              </a:cxn>
              <a:cxn ang="0">
                <a:pos x="2598420" y="0"/>
              </a:cxn>
              <a:cxn ang="0">
                <a:pos x="1771188" y="871155"/>
              </a:cxn>
              <a:cxn ang="0">
                <a:pos x="0" y="871155"/>
              </a:cxn>
              <a:cxn ang="0">
                <a:pos x="0" y="1066229"/>
              </a:cxn>
              <a:cxn ang="0">
                <a:pos x="1771188" y="1066229"/>
              </a:cxn>
              <a:cxn ang="0">
                <a:pos x="2598420" y="1937385"/>
              </a:cxn>
              <a:cxn ang="0">
                <a:pos x="2598420" y="1066229"/>
              </a:cxn>
              <a:cxn ang="0">
                <a:pos x="2598420" y="1066229"/>
              </a:cxn>
              <a:cxn ang="0">
                <a:pos x="2598420" y="871155"/>
              </a:cxn>
            </a:cxnLst>
            <a:rect l="0" t="0" r="0" b="0"/>
            <a:pathLst>
              <a:path w="1024" h="725">
                <a:moveTo>
                  <a:pt x="1024" y="326"/>
                </a:moveTo>
                <a:cubicBezTo>
                  <a:pt x="1024" y="0"/>
                  <a:pt x="1024" y="0"/>
                  <a:pt x="1024" y="0"/>
                </a:cubicBezTo>
                <a:cubicBezTo>
                  <a:pt x="1024" y="180"/>
                  <a:pt x="878" y="326"/>
                  <a:pt x="698" y="326"/>
                </a:cubicBezTo>
                <a:cubicBezTo>
                  <a:pt x="0" y="326"/>
                  <a:pt x="0" y="326"/>
                  <a:pt x="0" y="326"/>
                </a:cubicBezTo>
                <a:cubicBezTo>
                  <a:pt x="0" y="399"/>
                  <a:pt x="0" y="399"/>
                  <a:pt x="0" y="399"/>
                </a:cubicBezTo>
                <a:cubicBezTo>
                  <a:pt x="698" y="399"/>
                  <a:pt x="698" y="399"/>
                  <a:pt x="698" y="399"/>
                </a:cubicBezTo>
                <a:cubicBezTo>
                  <a:pt x="878" y="399"/>
                  <a:pt x="1024" y="545"/>
                  <a:pt x="1024" y="725"/>
                </a:cubicBezTo>
                <a:cubicBezTo>
                  <a:pt x="1024" y="399"/>
                  <a:pt x="1024" y="399"/>
                  <a:pt x="1024" y="399"/>
                </a:cubicBezTo>
                <a:cubicBezTo>
                  <a:pt x="1024" y="399"/>
                  <a:pt x="1024" y="399"/>
                  <a:pt x="1024" y="399"/>
                </a:cubicBezTo>
                <a:cubicBezTo>
                  <a:pt x="1024" y="326"/>
                  <a:pt x="1024" y="326"/>
                  <a:pt x="1024" y="326"/>
                </a:cubicBezTo>
                <a:close/>
              </a:path>
            </a:pathLst>
          </a:custGeom>
          <a:solidFill>
            <a:srgbClr val="FFFFFF"/>
          </a:solidFill>
          <a:ln w="9525">
            <a:noFill/>
          </a:ln>
        </p:spPr>
        <p:txBody>
          <a:bodyPr/>
          <a:lstStyle/>
          <a:p>
            <a:endParaRPr lang="zh-CN" altLang="en-US"/>
          </a:p>
        </p:txBody>
      </p:sp>
      <p:sp>
        <p:nvSpPr>
          <p:cNvPr id="17415" name="任意多边形 37"/>
          <p:cNvSpPr/>
          <p:nvPr>
            <p:custDataLst>
              <p:tags r:id="rId8"/>
            </p:custDataLst>
          </p:nvPr>
        </p:nvSpPr>
        <p:spPr>
          <a:xfrm>
            <a:off x="168275" y="2659380"/>
            <a:ext cx="2374900" cy="2024063"/>
          </a:xfrm>
          <a:custGeom>
            <a:avLst/>
            <a:gdLst/>
            <a:ahLst/>
            <a:cxnLst>
              <a:cxn ang="0">
                <a:pos x="2374265" y="2024380"/>
              </a:cxn>
              <a:cxn ang="0">
                <a:pos x="2319892" y="2024380"/>
              </a:cxn>
              <a:cxn ang="0">
                <a:pos x="1608519" y="1147614"/>
              </a:cxn>
              <a:cxn ang="0">
                <a:pos x="0" y="1147614"/>
              </a:cxn>
              <a:cxn ang="0">
                <a:pos x="0" y="876765"/>
              </a:cxn>
              <a:cxn ang="0">
                <a:pos x="1608519" y="876765"/>
              </a:cxn>
              <a:cxn ang="0">
                <a:pos x="2319892" y="0"/>
              </a:cxn>
              <a:cxn ang="0">
                <a:pos x="2374265" y="0"/>
              </a:cxn>
              <a:cxn ang="0">
                <a:pos x="2374265" y="2024380"/>
              </a:cxn>
              <a:cxn ang="0">
                <a:pos x="54372" y="1080600"/>
              </a:cxn>
              <a:cxn ang="0">
                <a:pos x="1608519" y="1080600"/>
              </a:cxn>
              <a:cxn ang="0">
                <a:pos x="2319892" y="1675348"/>
              </a:cxn>
              <a:cxn ang="0">
                <a:pos x="2319892" y="349031"/>
              </a:cxn>
              <a:cxn ang="0">
                <a:pos x="1608519" y="943779"/>
              </a:cxn>
              <a:cxn ang="0">
                <a:pos x="54372" y="943779"/>
              </a:cxn>
              <a:cxn ang="0">
                <a:pos x="54372" y="1080600"/>
              </a:cxn>
            </a:cxnLst>
            <a:rect l="0" t="0" r="0" b="0"/>
            <a:pathLst>
              <a:path w="1048" h="725">
                <a:moveTo>
                  <a:pt x="1048" y="725"/>
                </a:moveTo>
                <a:cubicBezTo>
                  <a:pt x="1024" y="725"/>
                  <a:pt x="1024" y="725"/>
                  <a:pt x="1024" y="725"/>
                </a:cubicBezTo>
                <a:cubicBezTo>
                  <a:pt x="1024" y="552"/>
                  <a:pt x="883" y="411"/>
                  <a:pt x="710" y="411"/>
                </a:cubicBezTo>
                <a:cubicBezTo>
                  <a:pt x="0" y="411"/>
                  <a:pt x="0" y="411"/>
                  <a:pt x="0" y="411"/>
                </a:cubicBezTo>
                <a:cubicBezTo>
                  <a:pt x="0" y="314"/>
                  <a:pt x="0" y="314"/>
                  <a:pt x="0" y="314"/>
                </a:cubicBezTo>
                <a:cubicBezTo>
                  <a:pt x="710" y="314"/>
                  <a:pt x="710" y="314"/>
                  <a:pt x="710" y="314"/>
                </a:cubicBezTo>
                <a:cubicBezTo>
                  <a:pt x="883" y="314"/>
                  <a:pt x="1024" y="173"/>
                  <a:pt x="1024" y="0"/>
                </a:cubicBezTo>
                <a:cubicBezTo>
                  <a:pt x="1048" y="0"/>
                  <a:pt x="1048" y="0"/>
                  <a:pt x="1048" y="0"/>
                </a:cubicBezTo>
                <a:lnTo>
                  <a:pt x="1048" y="725"/>
                </a:lnTo>
                <a:close/>
                <a:moveTo>
                  <a:pt x="24" y="387"/>
                </a:moveTo>
                <a:cubicBezTo>
                  <a:pt x="710" y="387"/>
                  <a:pt x="710" y="387"/>
                  <a:pt x="710" y="387"/>
                </a:cubicBezTo>
                <a:cubicBezTo>
                  <a:pt x="852" y="387"/>
                  <a:pt x="974" y="475"/>
                  <a:pt x="1024" y="600"/>
                </a:cubicBezTo>
                <a:cubicBezTo>
                  <a:pt x="1024" y="125"/>
                  <a:pt x="1024" y="125"/>
                  <a:pt x="1024" y="125"/>
                </a:cubicBezTo>
                <a:cubicBezTo>
                  <a:pt x="974" y="250"/>
                  <a:pt x="852" y="338"/>
                  <a:pt x="710" y="338"/>
                </a:cubicBezTo>
                <a:cubicBezTo>
                  <a:pt x="24" y="338"/>
                  <a:pt x="24" y="338"/>
                  <a:pt x="24" y="338"/>
                </a:cubicBezTo>
                <a:lnTo>
                  <a:pt x="24" y="387"/>
                </a:lnTo>
                <a:close/>
              </a:path>
            </a:pathLst>
          </a:custGeom>
          <a:solidFill>
            <a:srgbClr val="545454"/>
          </a:solidFill>
          <a:ln w="9525">
            <a:noFill/>
          </a:ln>
        </p:spPr>
        <p:txBody>
          <a:bodyPr/>
          <a:lstStyle/>
          <a:p>
            <a:endParaRPr lang="zh-CN" altLang="en-US"/>
          </a:p>
        </p:txBody>
      </p:sp>
      <p:sp>
        <p:nvSpPr>
          <p:cNvPr id="17416" name="任意多边形 38"/>
          <p:cNvSpPr/>
          <p:nvPr>
            <p:custDataLst>
              <p:tags r:id="rId9"/>
            </p:custDataLst>
          </p:nvPr>
        </p:nvSpPr>
        <p:spPr>
          <a:xfrm>
            <a:off x="563563" y="3772218"/>
            <a:ext cx="1827212" cy="792162"/>
          </a:xfrm>
          <a:custGeom>
            <a:avLst/>
            <a:gdLst/>
            <a:ahLst/>
            <a:cxnLst>
              <a:cxn ang="0">
                <a:pos x="1430264" y="0"/>
              </a:cxn>
              <a:cxn ang="0">
                <a:pos x="396675" y="0"/>
              </a:cxn>
              <a:cxn ang="0">
                <a:pos x="0" y="397343"/>
              </a:cxn>
              <a:cxn ang="0">
                <a:pos x="396675" y="791889"/>
              </a:cxn>
              <a:cxn ang="0">
                <a:pos x="1430264" y="791889"/>
              </a:cxn>
              <a:cxn ang="0">
                <a:pos x="1826940" y="397343"/>
              </a:cxn>
              <a:cxn ang="0">
                <a:pos x="1430264" y="0"/>
              </a:cxn>
              <a:cxn ang="0">
                <a:pos x="1430264" y="674364"/>
              </a:cxn>
              <a:cxn ang="0">
                <a:pos x="1148122" y="674364"/>
              </a:cxn>
              <a:cxn ang="0">
                <a:pos x="676023" y="674364"/>
              </a:cxn>
              <a:cxn ang="0">
                <a:pos x="396675" y="674364"/>
              </a:cxn>
              <a:cxn ang="0">
                <a:pos x="117326" y="397343"/>
              </a:cxn>
              <a:cxn ang="0">
                <a:pos x="396675" y="117524"/>
              </a:cxn>
              <a:cxn ang="0">
                <a:pos x="676023" y="117524"/>
              </a:cxn>
              <a:cxn ang="0">
                <a:pos x="1148122" y="117524"/>
              </a:cxn>
              <a:cxn ang="0">
                <a:pos x="1430264" y="117524"/>
              </a:cxn>
              <a:cxn ang="0">
                <a:pos x="1709613" y="397343"/>
              </a:cxn>
              <a:cxn ang="0">
                <a:pos x="1430264" y="674364"/>
              </a:cxn>
            </a:cxnLst>
            <a:rect l="0" t="0" r="0" b="0"/>
            <a:pathLst>
              <a:path w="654" h="283">
                <a:moveTo>
                  <a:pt x="512" y="0"/>
                </a:moveTo>
                <a:cubicBezTo>
                  <a:pt x="142" y="0"/>
                  <a:pt x="142" y="0"/>
                  <a:pt x="142" y="0"/>
                </a:cubicBezTo>
                <a:cubicBezTo>
                  <a:pt x="63" y="0"/>
                  <a:pt x="0" y="63"/>
                  <a:pt x="0" y="142"/>
                </a:cubicBezTo>
                <a:cubicBezTo>
                  <a:pt x="0" y="220"/>
                  <a:pt x="63" y="283"/>
                  <a:pt x="142" y="283"/>
                </a:cubicBezTo>
                <a:cubicBezTo>
                  <a:pt x="512" y="283"/>
                  <a:pt x="512" y="283"/>
                  <a:pt x="512" y="283"/>
                </a:cubicBezTo>
                <a:cubicBezTo>
                  <a:pt x="590" y="283"/>
                  <a:pt x="654" y="220"/>
                  <a:pt x="654" y="142"/>
                </a:cubicBezTo>
                <a:cubicBezTo>
                  <a:pt x="654" y="63"/>
                  <a:pt x="590" y="0"/>
                  <a:pt x="512" y="0"/>
                </a:cubicBezTo>
                <a:close/>
                <a:moveTo>
                  <a:pt x="512" y="241"/>
                </a:moveTo>
                <a:cubicBezTo>
                  <a:pt x="411" y="241"/>
                  <a:pt x="411" y="241"/>
                  <a:pt x="411" y="241"/>
                </a:cubicBezTo>
                <a:cubicBezTo>
                  <a:pt x="242" y="241"/>
                  <a:pt x="242" y="241"/>
                  <a:pt x="242" y="241"/>
                </a:cubicBezTo>
                <a:cubicBezTo>
                  <a:pt x="142" y="241"/>
                  <a:pt x="142" y="241"/>
                  <a:pt x="142" y="241"/>
                </a:cubicBezTo>
                <a:cubicBezTo>
                  <a:pt x="87" y="241"/>
                  <a:pt x="42" y="197"/>
                  <a:pt x="42" y="142"/>
                </a:cubicBezTo>
                <a:cubicBezTo>
                  <a:pt x="42" y="87"/>
                  <a:pt x="87" y="42"/>
                  <a:pt x="142" y="42"/>
                </a:cubicBezTo>
                <a:cubicBezTo>
                  <a:pt x="242" y="42"/>
                  <a:pt x="242" y="42"/>
                  <a:pt x="242" y="42"/>
                </a:cubicBezTo>
                <a:cubicBezTo>
                  <a:pt x="411" y="42"/>
                  <a:pt x="411" y="42"/>
                  <a:pt x="411" y="42"/>
                </a:cubicBezTo>
                <a:cubicBezTo>
                  <a:pt x="512" y="42"/>
                  <a:pt x="512" y="42"/>
                  <a:pt x="512" y="42"/>
                </a:cubicBezTo>
                <a:cubicBezTo>
                  <a:pt x="567" y="42"/>
                  <a:pt x="612" y="87"/>
                  <a:pt x="612" y="142"/>
                </a:cubicBezTo>
                <a:cubicBezTo>
                  <a:pt x="612" y="197"/>
                  <a:pt x="567" y="241"/>
                  <a:pt x="512" y="241"/>
                </a:cubicBezTo>
                <a:close/>
              </a:path>
            </a:pathLst>
          </a:custGeom>
          <a:solidFill>
            <a:srgbClr val="EF5E5E"/>
          </a:solidFill>
          <a:ln w="9525">
            <a:noFill/>
          </a:ln>
        </p:spPr>
        <p:txBody>
          <a:bodyPr/>
          <a:lstStyle/>
          <a:p>
            <a:endParaRPr lang="zh-CN" altLang="en-US"/>
          </a:p>
        </p:txBody>
      </p:sp>
      <p:sp>
        <p:nvSpPr>
          <p:cNvPr id="17417" name="任意多边形 39"/>
          <p:cNvSpPr/>
          <p:nvPr>
            <p:custDataLst>
              <p:tags r:id="rId10"/>
            </p:custDataLst>
          </p:nvPr>
        </p:nvSpPr>
        <p:spPr>
          <a:xfrm>
            <a:off x="527050" y="3740468"/>
            <a:ext cx="1898650" cy="857250"/>
          </a:xfrm>
          <a:custGeom>
            <a:avLst/>
            <a:gdLst/>
            <a:ahLst/>
            <a:cxnLst>
              <a:cxn ang="0">
                <a:pos x="1467840" y="857606"/>
              </a:cxn>
              <a:cxn ang="0">
                <a:pos x="431388" y="857606"/>
              </a:cxn>
              <a:cxn ang="0">
                <a:pos x="0" y="430199"/>
              </a:cxn>
              <a:cxn ang="0">
                <a:pos x="431388" y="0"/>
              </a:cxn>
              <a:cxn ang="0">
                <a:pos x="1467840" y="0"/>
              </a:cxn>
              <a:cxn ang="0">
                <a:pos x="1899229" y="430199"/>
              </a:cxn>
              <a:cxn ang="0">
                <a:pos x="1467840" y="857606"/>
              </a:cxn>
              <a:cxn ang="0">
                <a:pos x="431388" y="67044"/>
              </a:cxn>
              <a:cxn ang="0">
                <a:pos x="67229" y="430199"/>
              </a:cxn>
              <a:cxn ang="0">
                <a:pos x="431388" y="790561"/>
              </a:cxn>
              <a:cxn ang="0">
                <a:pos x="1467840" y="790561"/>
              </a:cxn>
              <a:cxn ang="0">
                <a:pos x="1831999" y="430199"/>
              </a:cxn>
              <a:cxn ang="0">
                <a:pos x="1467840" y="67044"/>
              </a:cxn>
              <a:cxn ang="0">
                <a:pos x="431388" y="67044"/>
              </a:cxn>
              <a:cxn ang="0">
                <a:pos x="1467840" y="740278"/>
              </a:cxn>
              <a:cxn ang="0">
                <a:pos x="431388" y="740278"/>
              </a:cxn>
              <a:cxn ang="0">
                <a:pos x="117651" y="430199"/>
              </a:cxn>
              <a:cxn ang="0">
                <a:pos x="431388" y="117327"/>
              </a:cxn>
              <a:cxn ang="0">
                <a:pos x="1467840" y="117327"/>
              </a:cxn>
              <a:cxn ang="0">
                <a:pos x="1781577" y="430199"/>
              </a:cxn>
              <a:cxn ang="0">
                <a:pos x="1467840" y="740278"/>
              </a:cxn>
              <a:cxn ang="0">
                <a:pos x="431388" y="184371"/>
              </a:cxn>
              <a:cxn ang="0">
                <a:pos x="184880" y="430199"/>
              </a:cxn>
              <a:cxn ang="0">
                <a:pos x="431388" y="673234"/>
              </a:cxn>
              <a:cxn ang="0">
                <a:pos x="1467840" y="673234"/>
              </a:cxn>
              <a:cxn ang="0">
                <a:pos x="1714348" y="430199"/>
              </a:cxn>
              <a:cxn ang="0">
                <a:pos x="1467840" y="184371"/>
              </a:cxn>
              <a:cxn ang="0">
                <a:pos x="431388" y="184371"/>
              </a:cxn>
            </a:cxnLst>
            <a:rect l="0" t="0" r="0" b="0"/>
            <a:pathLst>
              <a:path w="678" h="307">
                <a:moveTo>
                  <a:pt x="524" y="307"/>
                </a:moveTo>
                <a:cubicBezTo>
                  <a:pt x="154" y="307"/>
                  <a:pt x="154" y="307"/>
                  <a:pt x="154" y="307"/>
                </a:cubicBezTo>
                <a:cubicBezTo>
                  <a:pt x="69" y="307"/>
                  <a:pt x="0" y="239"/>
                  <a:pt x="0" y="154"/>
                </a:cubicBezTo>
                <a:cubicBezTo>
                  <a:pt x="0" y="69"/>
                  <a:pt x="69" y="0"/>
                  <a:pt x="154" y="0"/>
                </a:cubicBezTo>
                <a:cubicBezTo>
                  <a:pt x="524" y="0"/>
                  <a:pt x="524" y="0"/>
                  <a:pt x="524" y="0"/>
                </a:cubicBezTo>
                <a:cubicBezTo>
                  <a:pt x="609" y="0"/>
                  <a:pt x="678" y="69"/>
                  <a:pt x="678" y="154"/>
                </a:cubicBezTo>
                <a:cubicBezTo>
                  <a:pt x="678" y="239"/>
                  <a:pt x="609" y="307"/>
                  <a:pt x="524" y="307"/>
                </a:cubicBezTo>
                <a:close/>
                <a:moveTo>
                  <a:pt x="154" y="24"/>
                </a:moveTo>
                <a:cubicBezTo>
                  <a:pt x="82" y="24"/>
                  <a:pt x="24" y="82"/>
                  <a:pt x="24" y="154"/>
                </a:cubicBezTo>
                <a:cubicBezTo>
                  <a:pt x="24" y="225"/>
                  <a:pt x="82" y="283"/>
                  <a:pt x="154" y="283"/>
                </a:cubicBezTo>
                <a:cubicBezTo>
                  <a:pt x="524" y="283"/>
                  <a:pt x="524" y="283"/>
                  <a:pt x="524" y="283"/>
                </a:cubicBezTo>
                <a:cubicBezTo>
                  <a:pt x="595" y="283"/>
                  <a:pt x="654" y="225"/>
                  <a:pt x="654" y="154"/>
                </a:cubicBezTo>
                <a:cubicBezTo>
                  <a:pt x="654" y="82"/>
                  <a:pt x="595" y="24"/>
                  <a:pt x="524" y="24"/>
                </a:cubicBezTo>
                <a:lnTo>
                  <a:pt x="154" y="24"/>
                </a:lnTo>
                <a:close/>
                <a:moveTo>
                  <a:pt x="524" y="265"/>
                </a:moveTo>
                <a:cubicBezTo>
                  <a:pt x="154" y="265"/>
                  <a:pt x="154" y="265"/>
                  <a:pt x="154" y="265"/>
                </a:cubicBezTo>
                <a:cubicBezTo>
                  <a:pt x="92" y="265"/>
                  <a:pt x="42" y="215"/>
                  <a:pt x="42" y="154"/>
                </a:cubicBezTo>
                <a:cubicBezTo>
                  <a:pt x="42" y="92"/>
                  <a:pt x="92" y="42"/>
                  <a:pt x="154" y="42"/>
                </a:cubicBezTo>
                <a:cubicBezTo>
                  <a:pt x="524" y="42"/>
                  <a:pt x="524" y="42"/>
                  <a:pt x="524" y="42"/>
                </a:cubicBezTo>
                <a:cubicBezTo>
                  <a:pt x="586" y="42"/>
                  <a:pt x="636" y="92"/>
                  <a:pt x="636" y="154"/>
                </a:cubicBezTo>
                <a:cubicBezTo>
                  <a:pt x="636" y="215"/>
                  <a:pt x="586" y="265"/>
                  <a:pt x="524" y="265"/>
                </a:cubicBezTo>
                <a:close/>
                <a:moveTo>
                  <a:pt x="154" y="66"/>
                </a:moveTo>
                <a:cubicBezTo>
                  <a:pt x="105" y="66"/>
                  <a:pt x="66" y="105"/>
                  <a:pt x="66" y="154"/>
                </a:cubicBezTo>
                <a:cubicBezTo>
                  <a:pt x="66" y="202"/>
                  <a:pt x="105" y="241"/>
                  <a:pt x="154" y="241"/>
                </a:cubicBezTo>
                <a:cubicBezTo>
                  <a:pt x="524" y="241"/>
                  <a:pt x="524" y="241"/>
                  <a:pt x="524" y="241"/>
                </a:cubicBezTo>
                <a:cubicBezTo>
                  <a:pt x="572" y="241"/>
                  <a:pt x="612" y="202"/>
                  <a:pt x="612" y="154"/>
                </a:cubicBezTo>
                <a:cubicBezTo>
                  <a:pt x="612" y="105"/>
                  <a:pt x="572" y="66"/>
                  <a:pt x="524" y="66"/>
                </a:cubicBezTo>
                <a:lnTo>
                  <a:pt x="154" y="66"/>
                </a:lnTo>
                <a:close/>
              </a:path>
            </a:pathLst>
          </a:custGeom>
          <a:solidFill>
            <a:srgbClr val="545454"/>
          </a:solidFill>
          <a:ln w="9525">
            <a:noFill/>
          </a:ln>
        </p:spPr>
        <p:txBody>
          <a:bodyPr/>
          <a:lstStyle/>
          <a:p>
            <a:endParaRPr lang="zh-CN" altLang="en-US"/>
          </a:p>
        </p:txBody>
      </p:sp>
      <p:sp>
        <p:nvSpPr>
          <p:cNvPr id="17418" name="矩形 40"/>
          <p:cNvSpPr/>
          <p:nvPr>
            <p:custDataLst>
              <p:tags r:id="rId11"/>
            </p:custDataLst>
          </p:nvPr>
        </p:nvSpPr>
        <p:spPr>
          <a:xfrm>
            <a:off x="1009650"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19" name="矩形 41"/>
          <p:cNvSpPr/>
          <p:nvPr>
            <p:custDataLst>
              <p:tags r:id="rId12"/>
            </p:custDataLst>
          </p:nvPr>
        </p:nvSpPr>
        <p:spPr>
          <a:xfrm>
            <a:off x="1368425"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0" name="矩形 42"/>
          <p:cNvSpPr/>
          <p:nvPr>
            <p:custDataLst>
              <p:tags r:id="rId13"/>
            </p:custDataLst>
          </p:nvPr>
        </p:nvSpPr>
        <p:spPr>
          <a:xfrm>
            <a:off x="1725613" y="4708843"/>
            <a:ext cx="177800" cy="66675"/>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1" name="矩形 43"/>
          <p:cNvSpPr/>
          <p:nvPr>
            <p:custDataLst>
              <p:tags r:id="rId14"/>
            </p:custDataLst>
          </p:nvPr>
        </p:nvSpPr>
        <p:spPr>
          <a:xfrm>
            <a:off x="1009650"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2" name="矩形 44"/>
          <p:cNvSpPr/>
          <p:nvPr>
            <p:custDataLst>
              <p:tags r:id="rId15"/>
            </p:custDataLst>
          </p:nvPr>
        </p:nvSpPr>
        <p:spPr>
          <a:xfrm>
            <a:off x="1368425"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3" name="矩形 45"/>
          <p:cNvSpPr/>
          <p:nvPr>
            <p:custDataLst>
              <p:tags r:id="rId16"/>
            </p:custDataLst>
          </p:nvPr>
        </p:nvSpPr>
        <p:spPr>
          <a:xfrm>
            <a:off x="1725613" y="3405505"/>
            <a:ext cx="177800" cy="65088"/>
          </a:xfrm>
          <a:prstGeom prst="rect">
            <a:avLst/>
          </a:prstGeom>
          <a:solidFill>
            <a:srgbClr val="545454"/>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4" name="矩形 46"/>
          <p:cNvSpPr/>
          <p:nvPr>
            <p:custDataLst>
              <p:tags r:id="rId17"/>
            </p:custDataLst>
          </p:nvPr>
        </p:nvSpPr>
        <p:spPr>
          <a:xfrm>
            <a:off x="2589213" y="2595880"/>
            <a:ext cx="180975" cy="2146300"/>
          </a:xfrm>
          <a:prstGeom prst="rect">
            <a:avLst/>
          </a:prstGeom>
          <a:solidFill>
            <a:srgbClr val="08C5FF"/>
          </a:solidFill>
          <a:ln w="9525">
            <a:noFill/>
          </a:ln>
        </p:spPr>
        <p:txBody>
          <a:bodyPr wrap="square" lIns="91440" tIns="45720" rIns="91440" bIns="45720" anchor="t" anchorCtr="0"/>
          <a:lstStyle/>
          <a:p>
            <a:pPr>
              <a:lnSpc>
                <a:spcPct val="130000"/>
              </a:lnSpc>
            </a:pPr>
            <a:endParaRPr lang="zh-CN" altLang="en-US">
              <a:latin typeface="微软雅黑" panose="020B0503020204020204" charset="-122"/>
              <a:ea typeface="微软雅黑" panose="020B0503020204020204" charset="-122"/>
            </a:endParaRPr>
          </a:p>
        </p:txBody>
      </p:sp>
      <p:sp>
        <p:nvSpPr>
          <p:cNvPr id="17425" name="任意多边形 47"/>
          <p:cNvSpPr/>
          <p:nvPr>
            <p:custDataLst>
              <p:tags r:id="rId18"/>
            </p:custDataLst>
          </p:nvPr>
        </p:nvSpPr>
        <p:spPr>
          <a:xfrm>
            <a:off x="2557463" y="2564130"/>
            <a:ext cx="246062" cy="2211388"/>
          </a:xfrm>
          <a:custGeom>
            <a:avLst/>
            <a:gdLst/>
            <a:ahLst/>
            <a:cxnLst>
              <a:cxn ang="0">
                <a:pos x="246441" y="2211373"/>
              </a:cxn>
              <a:cxn ang="0">
                <a:pos x="0" y="2211373"/>
              </a:cxn>
              <a:cxn ang="0">
                <a:pos x="0" y="0"/>
              </a:cxn>
              <a:cxn ang="0">
                <a:pos x="246441" y="0"/>
              </a:cxn>
              <a:cxn ang="0">
                <a:pos x="246441" y="2211373"/>
              </a:cxn>
              <a:cxn ang="0">
                <a:pos x="69003" y="2145656"/>
              </a:cxn>
              <a:cxn ang="0">
                <a:pos x="180723" y="2145656"/>
              </a:cxn>
              <a:cxn ang="0">
                <a:pos x="180723" y="69002"/>
              </a:cxn>
              <a:cxn ang="0">
                <a:pos x="69003" y="69002"/>
              </a:cxn>
              <a:cxn ang="0">
                <a:pos x="69003" y="2145656"/>
              </a:cxn>
            </a:cxnLst>
            <a:rect l="0" t="0" r="0" b="0"/>
            <a:pathLst>
              <a:path w="75" h="673">
                <a:moveTo>
                  <a:pt x="75" y="673"/>
                </a:moveTo>
                <a:lnTo>
                  <a:pt x="0" y="673"/>
                </a:lnTo>
                <a:lnTo>
                  <a:pt x="0" y="0"/>
                </a:lnTo>
                <a:lnTo>
                  <a:pt x="75" y="0"/>
                </a:lnTo>
                <a:lnTo>
                  <a:pt x="75" y="673"/>
                </a:lnTo>
                <a:close/>
                <a:moveTo>
                  <a:pt x="21" y="653"/>
                </a:moveTo>
                <a:lnTo>
                  <a:pt x="55" y="653"/>
                </a:lnTo>
                <a:lnTo>
                  <a:pt x="55" y="21"/>
                </a:lnTo>
                <a:lnTo>
                  <a:pt x="21" y="21"/>
                </a:lnTo>
                <a:lnTo>
                  <a:pt x="21" y="653"/>
                </a:lnTo>
                <a:close/>
              </a:path>
            </a:pathLst>
          </a:custGeom>
          <a:solidFill>
            <a:srgbClr val="545454"/>
          </a:solidFill>
          <a:ln w="9525">
            <a:noFill/>
          </a:ln>
        </p:spPr>
        <p:txBody>
          <a:bodyPr/>
          <a:lstStyle/>
          <a:p>
            <a:endParaRPr lang="zh-CN" altLang="en-US"/>
          </a:p>
        </p:txBody>
      </p:sp>
      <p:sp>
        <p:nvSpPr>
          <p:cNvPr id="17426" name="任意多边形 48"/>
          <p:cNvSpPr/>
          <p:nvPr>
            <p:custDataLst>
              <p:tags r:id="rId19"/>
            </p:custDataLst>
          </p:nvPr>
        </p:nvSpPr>
        <p:spPr>
          <a:xfrm>
            <a:off x="238125" y="2333943"/>
            <a:ext cx="1600200" cy="285750"/>
          </a:xfrm>
          <a:custGeom>
            <a:avLst/>
            <a:gdLst/>
            <a:ahLst/>
            <a:cxnLst>
              <a:cxn ang="0">
                <a:pos x="1384803" y="255339"/>
              </a:cxn>
              <a:cxn ang="0">
                <a:pos x="1166591" y="166525"/>
              </a:cxn>
              <a:cxn ang="0">
                <a:pos x="825286" y="166525"/>
              </a:cxn>
              <a:cxn ang="0">
                <a:pos x="816893" y="177627"/>
              </a:cxn>
              <a:cxn ang="0">
                <a:pos x="814096" y="177627"/>
              </a:cxn>
              <a:cxn ang="0">
                <a:pos x="388863" y="166525"/>
              </a:cxn>
              <a:cxn ang="0">
                <a:pos x="47558" y="166525"/>
              </a:cxn>
              <a:cxn ang="0">
                <a:pos x="0" y="119343"/>
              </a:cxn>
              <a:cxn ang="0">
                <a:pos x="436422" y="119343"/>
              </a:cxn>
              <a:cxn ang="0">
                <a:pos x="777727" y="119343"/>
              </a:cxn>
              <a:cxn ang="0">
                <a:pos x="786120" y="108241"/>
              </a:cxn>
              <a:cxn ang="0">
                <a:pos x="788918" y="108241"/>
              </a:cxn>
              <a:cxn ang="0">
                <a:pos x="1214150" y="119343"/>
              </a:cxn>
              <a:cxn ang="0">
                <a:pos x="1552658" y="119343"/>
              </a:cxn>
              <a:cxn ang="0">
                <a:pos x="1600217" y="166525"/>
              </a:cxn>
              <a:cxn ang="0">
                <a:pos x="1384803" y="255339"/>
              </a:cxn>
            </a:cxnLst>
            <a:rect l="0" t="0" r="0" b="0"/>
            <a:pathLst>
              <a:path w="572" h="103">
                <a:moveTo>
                  <a:pt x="495" y="92"/>
                </a:moveTo>
                <a:cubicBezTo>
                  <a:pt x="466" y="92"/>
                  <a:pt x="438" y="81"/>
                  <a:pt x="417" y="60"/>
                </a:cubicBezTo>
                <a:cubicBezTo>
                  <a:pt x="383" y="26"/>
                  <a:pt x="329" y="26"/>
                  <a:pt x="295" y="60"/>
                </a:cubicBezTo>
                <a:cubicBezTo>
                  <a:pt x="292" y="64"/>
                  <a:pt x="292" y="64"/>
                  <a:pt x="292" y="64"/>
                </a:cubicBezTo>
                <a:cubicBezTo>
                  <a:pt x="291" y="64"/>
                  <a:pt x="291" y="64"/>
                  <a:pt x="291" y="64"/>
                </a:cubicBezTo>
                <a:cubicBezTo>
                  <a:pt x="248" y="103"/>
                  <a:pt x="181" y="102"/>
                  <a:pt x="139" y="60"/>
                </a:cubicBezTo>
                <a:cubicBezTo>
                  <a:pt x="106" y="26"/>
                  <a:pt x="51" y="26"/>
                  <a:pt x="17" y="60"/>
                </a:cubicBezTo>
                <a:cubicBezTo>
                  <a:pt x="0" y="43"/>
                  <a:pt x="0" y="43"/>
                  <a:pt x="0" y="43"/>
                </a:cubicBezTo>
                <a:cubicBezTo>
                  <a:pt x="43" y="0"/>
                  <a:pt x="113" y="0"/>
                  <a:pt x="156" y="43"/>
                </a:cubicBezTo>
                <a:cubicBezTo>
                  <a:pt x="190" y="77"/>
                  <a:pt x="244" y="77"/>
                  <a:pt x="278" y="43"/>
                </a:cubicBezTo>
                <a:cubicBezTo>
                  <a:pt x="281" y="39"/>
                  <a:pt x="281" y="39"/>
                  <a:pt x="281" y="39"/>
                </a:cubicBezTo>
                <a:cubicBezTo>
                  <a:pt x="282" y="39"/>
                  <a:pt x="282" y="39"/>
                  <a:pt x="282" y="39"/>
                </a:cubicBezTo>
                <a:cubicBezTo>
                  <a:pt x="325" y="0"/>
                  <a:pt x="392" y="1"/>
                  <a:pt x="434" y="43"/>
                </a:cubicBezTo>
                <a:cubicBezTo>
                  <a:pt x="467" y="77"/>
                  <a:pt x="522" y="77"/>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sp>
        <p:nvSpPr>
          <p:cNvPr id="17427" name="任意多边形 49"/>
          <p:cNvSpPr/>
          <p:nvPr>
            <p:custDataLst>
              <p:tags r:id="rId20"/>
            </p:custDataLst>
          </p:nvPr>
        </p:nvSpPr>
        <p:spPr>
          <a:xfrm>
            <a:off x="238125" y="2638743"/>
            <a:ext cx="1600200" cy="285750"/>
          </a:xfrm>
          <a:custGeom>
            <a:avLst/>
            <a:gdLst/>
            <a:ahLst/>
            <a:cxnLst>
              <a:cxn ang="0">
                <a:pos x="1384803" y="257842"/>
              </a:cxn>
              <a:cxn ang="0">
                <a:pos x="1166591" y="168158"/>
              </a:cxn>
              <a:cxn ang="0">
                <a:pos x="825286" y="168158"/>
              </a:cxn>
              <a:cxn ang="0">
                <a:pos x="816893" y="176566"/>
              </a:cxn>
              <a:cxn ang="0">
                <a:pos x="814096" y="176566"/>
              </a:cxn>
              <a:cxn ang="0">
                <a:pos x="388863" y="168158"/>
              </a:cxn>
              <a:cxn ang="0">
                <a:pos x="47558" y="168158"/>
              </a:cxn>
              <a:cxn ang="0">
                <a:pos x="0" y="120513"/>
              </a:cxn>
              <a:cxn ang="0">
                <a:pos x="436422" y="120513"/>
              </a:cxn>
              <a:cxn ang="0">
                <a:pos x="777727" y="120513"/>
              </a:cxn>
              <a:cxn ang="0">
                <a:pos x="786120" y="109302"/>
              </a:cxn>
              <a:cxn ang="0">
                <a:pos x="788918" y="109302"/>
              </a:cxn>
              <a:cxn ang="0">
                <a:pos x="1214150" y="120513"/>
              </a:cxn>
              <a:cxn ang="0">
                <a:pos x="1552658" y="120513"/>
              </a:cxn>
              <a:cxn ang="0">
                <a:pos x="1600217" y="168158"/>
              </a:cxn>
              <a:cxn ang="0">
                <a:pos x="1384803" y="257842"/>
              </a:cxn>
            </a:cxnLst>
            <a:rect l="0" t="0" r="0" b="0"/>
            <a:pathLst>
              <a:path w="572" h="102">
                <a:moveTo>
                  <a:pt x="495" y="92"/>
                </a:moveTo>
                <a:cubicBezTo>
                  <a:pt x="466" y="92"/>
                  <a:pt x="438" y="81"/>
                  <a:pt x="417" y="60"/>
                </a:cubicBezTo>
                <a:cubicBezTo>
                  <a:pt x="383" y="26"/>
                  <a:pt x="329" y="26"/>
                  <a:pt x="295" y="60"/>
                </a:cubicBezTo>
                <a:cubicBezTo>
                  <a:pt x="292" y="63"/>
                  <a:pt x="292" y="63"/>
                  <a:pt x="292" y="63"/>
                </a:cubicBezTo>
                <a:cubicBezTo>
                  <a:pt x="291" y="63"/>
                  <a:pt x="291" y="63"/>
                  <a:pt x="291" y="63"/>
                </a:cubicBezTo>
                <a:cubicBezTo>
                  <a:pt x="248" y="102"/>
                  <a:pt x="181" y="101"/>
                  <a:pt x="139" y="60"/>
                </a:cubicBezTo>
                <a:cubicBezTo>
                  <a:pt x="106" y="26"/>
                  <a:pt x="51" y="26"/>
                  <a:pt x="17" y="60"/>
                </a:cubicBezTo>
                <a:cubicBezTo>
                  <a:pt x="0" y="43"/>
                  <a:pt x="0" y="43"/>
                  <a:pt x="0" y="43"/>
                </a:cubicBezTo>
                <a:cubicBezTo>
                  <a:pt x="43" y="0"/>
                  <a:pt x="113" y="0"/>
                  <a:pt x="156" y="43"/>
                </a:cubicBezTo>
                <a:cubicBezTo>
                  <a:pt x="190" y="76"/>
                  <a:pt x="244" y="76"/>
                  <a:pt x="278" y="43"/>
                </a:cubicBezTo>
                <a:cubicBezTo>
                  <a:pt x="281" y="39"/>
                  <a:pt x="281" y="39"/>
                  <a:pt x="281" y="39"/>
                </a:cubicBezTo>
                <a:cubicBezTo>
                  <a:pt x="282" y="39"/>
                  <a:pt x="282" y="39"/>
                  <a:pt x="282" y="39"/>
                </a:cubicBezTo>
                <a:cubicBezTo>
                  <a:pt x="325" y="0"/>
                  <a:pt x="392" y="1"/>
                  <a:pt x="434" y="43"/>
                </a:cubicBezTo>
                <a:cubicBezTo>
                  <a:pt x="467" y="76"/>
                  <a:pt x="522" y="76"/>
                  <a:pt x="555" y="43"/>
                </a:cubicBezTo>
                <a:cubicBezTo>
                  <a:pt x="572" y="60"/>
                  <a:pt x="572" y="60"/>
                  <a:pt x="572" y="60"/>
                </a:cubicBezTo>
                <a:cubicBezTo>
                  <a:pt x="551" y="81"/>
                  <a:pt x="523" y="92"/>
                  <a:pt x="495" y="92"/>
                </a:cubicBezTo>
                <a:close/>
              </a:path>
            </a:pathLst>
          </a:custGeom>
          <a:solidFill>
            <a:srgbClr val="545454"/>
          </a:solidFill>
          <a:ln w="9525">
            <a:noFill/>
          </a:ln>
        </p:spPr>
        <p:txBody>
          <a:bodyPr/>
          <a:lstStyle/>
          <a:p>
            <a:endParaRPr lang="zh-CN" altLang="en-US"/>
          </a:p>
        </p:txBody>
      </p:sp>
      <p:cxnSp>
        <p:nvCxnSpPr>
          <p:cNvPr id="104" name="直接连接符 103"/>
          <p:cNvCxnSpPr/>
          <p:nvPr>
            <p:custDataLst>
              <p:tags r:id="rId21"/>
            </p:custDataLst>
          </p:nvPr>
        </p:nvCxnSpPr>
        <p:spPr>
          <a:xfrm>
            <a:off x="3596005" y="1703705"/>
            <a:ext cx="8186420" cy="0"/>
          </a:xfrm>
          <a:prstGeom prst="line">
            <a:avLst/>
          </a:prstGeom>
          <a:ln>
            <a:solidFill>
              <a:schemeClr val="tx1">
                <a:lumMod val="25000"/>
                <a:lumOff val="75000"/>
              </a:schemeClr>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cxnSp>
        <p:nvCxnSpPr>
          <p:cNvPr id="105" name="直接连接符 104"/>
          <p:cNvCxnSpPr/>
          <p:nvPr>
            <p:custDataLst>
              <p:tags r:id="rId22"/>
            </p:custDataLst>
          </p:nvPr>
        </p:nvCxnSpPr>
        <p:spPr>
          <a:xfrm>
            <a:off x="3014663" y="3848418"/>
            <a:ext cx="8880475" cy="0"/>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106" name="文本框 105"/>
          <p:cNvSpPr txBox="1"/>
          <p:nvPr>
            <p:custDataLst>
              <p:tags r:id="rId23"/>
            </p:custDataLst>
          </p:nvPr>
        </p:nvSpPr>
        <p:spPr>
          <a:xfrm>
            <a:off x="3429000" y="1748155"/>
            <a:ext cx="3874135" cy="2046605"/>
          </a:xfrm>
          <a:prstGeom prst="rect">
            <a:avLst/>
          </a:prstGeom>
          <a:noFill/>
        </p:spPr>
        <p:txBody>
          <a:bodyPr wrap="square" lIns="90000" tIns="0" rIns="90000" bIns="46800" rtlCol="0">
            <a:noAutofit/>
          </a:bodyPr>
          <a:lstStyle/>
          <a:p>
            <a:pPr lvl="0" algn="l" fontAlgn="auto">
              <a:buClrTx/>
              <a:buSzTx/>
              <a:buFontTx/>
            </a:pPr>
            <a:r>
              <a:rPr sz="1200" spc="150">
                <a:latin typeface="微软雅黑" panose="020B0503020204020204" charset="-122"/>
                <a:ea typeface="微软雅黑" panose="020B0503020204020204" charset="-122"/>
                <a:sym typeface="+mn-ea"/>
              </a:rPr>
              <a:t>公司确定这次招募工作的主要目标只有两个:一是吸引大量合适的求职者来应聘;二是通过招聘活动宣传公司,树立良好的企业形象。</a:t>
            </a:r>
          </a:p>
        </p:txBody>
      </p:sp>
      <p:sp>
        <p:nvSpPr>
          <p:cNvPr id="107" name="文本框 106"/>
          <p:cNvSpPr txBox="1"/>
          <p:nvPr>
            <p:custDataLst>
              <p:tags r:id="rId24"/>
            </p:custDataLst>
          </p:nvPr>
        </p:nvSpPr>
        <p:spPr>
          <a:xfrm>
            <a:off x="3556000" y="1278255"/>
            <a:ext cx="3273425" cy="4254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F74AD"/>
                </a:solidFill>
                <a:latin typeface="微软雅黑" panose="020B0503020204020204" charset="-122"/>
                <a:ea typeface="微软雅黑" panose="020B0503020204020204" charset="-122"/>
                <a:cs typeface="+mn-ea"/>
              </a:rPr>
              <a:t>(一)确定招聘目标</a:t>
            </a:r>
          </a:p>
        </p:txBody>
      </p:sp>
      <p:sp>
        <p:nvSpPr>
          <p:cNvPr id="108" name="椭圆 107"/>
          <p:cNvSpPr/>
          <p:nvPr>
            <p:custDataLst>
              <p:tags r:id="rId25"/>
            </p:custDataLst>
          </p:nvPr>
        </p:nvSpPr>
        <p:spPr>
          <a:xfrm>
            <a:off x="2803525" y="1548130"/>
            <a:ext cx="623888" cy="623888"/>
          </a:xfrm>
          <a:prstGeom prst="ellipse">
            <a:avLst/>
          </a:prstGeom>
          <a:solidFill>
            <a:srgbClr val="1F74AD"/>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33" name="任意多边形 30"/>
          <p:cNvSpPr/>
          <p:nvPr>
            <p:custDataLst>
              <p:tags r:id="rId26"/>
            </p:custDataLst>
          </p:nvPr>
        </p:nvSpPr>
        <p:spPr>
          <a:xfrm>
            <a:off x="2957513" y="1703705"/>
            <a:ext cx="317500"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109" name="文本框 108"/>
          <p:cNvSpPr txBox="1"/>
          <p:nvPr>
            <p:custDataLst>
              <p:tags r:id="rId27"/>
            </p:custDataLst>
          </p:nvPr>
        </p:nvSpPr>
        <p:spPr>
          <a:xfrm>
            <a:off x="3554730" y="4236085"/>
            <a:ext cx="3821430" cy="2179955"/>
          </a:xfrm>
          <a:prstGeom prst="rect">
            <a:avLst/>
          </a:prstGeom>
          <a:noFill/>
        </p:spPr>
        <p:txBody>
          <a:bodyPr wrap="square" lIns="90000" tIns="0" rIns="90000" bIns="46800" rtlCol="0">
            <a:noAutofit/>
          </a:bodyPr>
          <a:lstStyle/>
          <a:p>
            <a:pPr lvl="0" algn="l" fontAlgn="auto">
              <a:buClrTx/>
              <a:buSzTx/>
              <a:buFontTx/>
            </a:pPr>
            <a:r>
              <a:rPr sz="1200" spc="150">
                <a:latin typeface="微软雅黑" panose="020B0503020204020204" charset="-122"/>
                <a:ea typeface="微软雅黑" panose="020B0503020204020204" charset="-122"/>
                <a:sym typeface="+mn-ea"/>
              </a:rPr>
              <a:t>(1)20××年春节前,分别到××大学、××大学、××大学、××大学等高校开展现场招聘活动。</a:t>
            </a:r>
          </a:p>
          <a:p>
            <a:pPr lvl="0" algn="l" fontAlgn="auto">
              <a:buClrTx/>
              <a:buSzTx/>
              <a:buFontTx/>
            </a:pPr>
            <a:r>
              <a:rPr sz="1200" spc="150">
                <a:latin typeface="微软雅黑" panose="020B0503020204020204" charset="-122"/>
                <a:ea typeface="微软雅黑" panose="020B0503020204020204" charset="-122"/>
                <a:sym typeface="+mn-ea"/>
              </a:rPr>
              <a:t>(2)20××年春节后到××人才市场、××人才市场和××人才市场参加现场招聘活动。</a:t>
            </a:r>
          </a:p>
          <a:p>
            <a:pPr lvl="0" algn="l" fontAlgn="auto">
              <a:buClrTx/>
              <a:buSzTx/>
              <a:buFontTx/>
            </a:pPr>
            <a:r>
              <a:rPr sz="1200" spc="150">
                <a:latin typeface="微软雅黑" panose="020B0503020204020204" charset="-122"/>
                <a:ea typeface="微软雅黑" panose="020B0503020204020204" charset="-122"/>
                <a:sym typeface="+mn-ea"/>
              </a:rPr>
              <a:t>(3)20××年春节后的第一周在公司所在经济开发区举行专场招聘会。</a:t>
            </a:r>
          </a:p>
        </p:txBody>
      </p:sp>
      <p:sp>
        <p:nvSpPr>
          <p:cNvPr id="110" name="文本框 109"/>
          <p:cNvSpPr txBox="1"/>
          <p:nvPr>
            <p:custDataLst>
              <p:tags r:id="rId28"/>
            </p:custDataLst>
          </p:nvPr>
        </p:nvSpPr>
        <p:spPr>
          <a:xfrm>
            <a:off x="3556000" y="3785235"/>
            <a:ext cx="3746500"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1AA3AA"/>
                </a:solidFill>
                <a:latin typeface="微软雅黑" panose="020B0503020204020204" charset="-122"/>
                <a:ea typeface="微软雅黑" panose="020B0503020204020204" charset="-122"/>
                <a:cs typeface="+mn-ea"/>
              </a:rPr>
              <a:t>(三)确定招聘时间与地点</a:t>
            </a:r>
          </a:p>
        </p:txBody>
      </p:sp>
      <p:sp>
        <p:nvSpPr>
          <p:cNvPr id="111" name="椭圆 110"/>
          <p:cNvSpPr/>
          <p:nvPr>
            <p:custDataLst>
              <p:tags r:id="rId29"/>
            </p:custDataLst>
          </p:nvPr>
        </p:nvSpPr>
        <p:spPr>
          <a:xfrm>
            <a:off x="2832100" y="3781743"/>
            <a:ext cx="623888" cy="623888"/>
          </a:xfrm>
          <a:prstGeom prst="ellipse">
            <a:avLst/>
          </a:prstGeom>
          <a:solidFill>
            <a:srgbClr val="1AA3AA"/>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solidFill>
                <a:srgbClr val="1AA3AA"/>
              </a:solidFill>
              <a:latin typeface="微软雅黑" panose="020B0503020204020204" charset="-122"/>
              <a:ea typeface="微软雅黑" panose="020B0503020204020204" charset="-122"/>
            </a:endParaRPr>
          </a:p>
        </p:txBody>
      </p:sp>
      <p:sp>
        <p:nvSpPr>
          <p:cNvPr id="17437" name="任意多边形 25"/>
          <p:cNvSpPr/>
          <p:nvPr>
            <p:custDataLst>
              <p:tags r:id="rId30"/>
            </p:custDataLst>
          </p:nvPr>
        </p:nvSpPr>
        <p:spPr>
          <a:xfrm>
            <a:off x="2986088" y="3894455"/>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cxnSp>
        <p:nvCxnSpPr>
          <p:cNvPr id="112" name="直接连接符 111"/>
          <p:cNvCxnSpPr/>
          <p:nvPr>
            <p:custDataLst>
              <p:tags r:id="rId31"/>
            </p:custDataLst>
          </p:nvPr>
        </p:nvCxnSpPr>
        <p:spPr>
          <a:xfrm>
            <a:off x="7505700" y="1765618"/>
            <a:ext cx="0" cy="4098925"/>
          </a:xfrm>
          <a:prstGeom prst="line">
            <a:avLst/>
          </a:prstGeom>
          <a:ln w="3175" cap="rnd">
            <a:solidFill>
              <a:sysClr val="window" lastClr="FFFFFF">
                <a:lumMod val="85000"/>
              </a:sysClr>
            </a:solidFill>
            <a:round/>
            <a:headEnd type="none"/>
            <a:tailEnd type="none" w="med" len="med"/>
          </a:ln>
        </p:spPr>
        <p:style>
          <a:lnRef idx="1">
            <a:srgbClr val="1F74AD"/>
          </a:lnRef>
          <a:fillRef idx="0">
            <a:srgbClr val="1F74AD"/>
          </a:fillRef>
          <a:effectRef idx="0">
            <a:srgbClr val="1F74AD"/>
          </a:effectRef>
          <a:fontRef idx="minor">
            <a:srgbClr val="000000"/>
          </a:fontRef>
        </p:style>
      </p:cxnSp>
      <p:sp>
        <p:nvSpPr>
          <p:cNvPr id="113" name="文本框 112"/>
          <p:cNvSpPr txBox="1"/>
          <p:nvPr>
            <p:custDataLst>
              <p:tags r:id="rId32"/>
            </p:custDataLst>
          </p:nvPr>
        </p:nvSpPr>
        <p:spPr>
          <a:xfrm>
            <a:off x="7847013" y="1748155"/>
            <a:ext cx="4048125" cy="2046288"/>
          </a:xfrm>
          <a:prstGeom prst="rect">
            <a:avLst/>
          </a:prstGeom>
          <a:noFill/>
        </p:spPr>
        <p:txBody>
          <a:bodyPr wrap="square" lIns="90000" tIns="0" rIns="90000" bIns="46800" rtlCol="0">
            <a:noAutofit/>
          </a:bodyPr>
          <a:lstStyle/>
          <a:p>
            <a:pPr fontAlgn="auto">
              <a:lnSpc>
                <a:spcPct val="100000"/>
              </a:lnSpc>
            </a:pPr>
            <a:r>
              <a:rPr sz="1200" spc="150" noProof="1">
                <a:latin typeface="微软雅黑" panose="020B0503020204020204" charset="-122"/>
                <a:ea typeface="微软雅黑" panose="020B0503020204020204" charset="-122"/>
              </a:rPr>
              <a:t>(1)在公司内部网站“人力资源”栏目和浮动广告中发布招聘信息,鼓励公司员工应聘和推荐候选人。</a:t>
            </a:r>
          </a:p>
          <a:p>
            <a:pPr fontAlgn="auto">
              <a:lnSpc>
                <a:spcPct val="100000"/>
              </a:lnSpc>
            </a:pPr>
            <a:r>
              <a:rPr sz="1200" spc="150" noProof="1">
                <a:latin typeface="微软雅黑" panose="020B0503020204020204" charset="-122"/>
                <a:ea typeface="微软雅黑" panose="020B0503020204020204" charset="-122"/>
              </a:rPr>
              <a:t>(2)到××大学、××大学、××大学、××大学等发布招聘信息,招聘初级技术、营销和行政人才。</a:t>
            </a:r>
          </a:p>
          <a:p>
            <a:pPr fontAlgn="auto">
              <a:lnSpc>
                <a:spcPct val="100000"/>
              </a:lnSpc>
            </a:pPr>
            <a:r>
              <a:rPr sz="1200" spc="150" noProof="1">
                <a:latin typeface="微软雅黑" panose="020B0503020204020204" charset="-122"/>
                <a:ea typeface="微软雅黑" panose="020B0503020204020204" charset="-122"/>
              </a:rPr>
              <a:t>(3)在××、××两大门户网站首页刊登浮动广告。</a:t>
            </a:r>
          </a:p>
          <a:p>
            <a:pPr fontAlgn="auto">
              <a:lnSpc>
                <a:spcPct val="100000"/>
              </a:lnSpc>
            </a:pPr>
            <a:r>
              <a:rPr sz="1200" spc="150" noProof="1">
                <a:latin typeface="微软雅黑" panose="020B0503020204020204" charset="-122"/>
                <a:ea typeface="微软雅黑" panose="020B0503020204020204" charset="-122"/>
              </a:rPr>
              <a:t>(4)在××人才网、××人才网、××人才网刊登招聘广告,并从这些网站的人才库中检索所需人才。</a:t>
            </a:r>
          </a:p>
          <a:p>
            <a:pPr fontAlgn="auto">
              <a:lnSpc>
                <a:spcPct val="100000"/>
              </a:lnSpc>
            </a:pPr>
            <a:r>
              <a:rPr sz="1200" spc="150" noProof="1">
                <a:latin typeface="微软雅黑" panose="020B0503020204020204" charset="-122"/>
                <a:ea typeface="微软雅黑" panose="020B0503020204020204" charset="-122"/>
              </a:rPr>
              <a:t>(5)在《××晚报》《××晨报》《前程无忧》等报刊上刊登招聘广告。</a:t>
            </a:r>
          </a:p>
          <a:p>
            <a:pPr fontAlgn="auto">
              <a:lnSpc>
                <a:spcPct val="100000"/>
              </a:lnSpc>
            </a:pPr>
            <a:r>
              <a:rPr sz="1200" spc="150" noProof="1">
                <a:latin typeface="微软雅黑" panose="020B0503020204020204" charset="-122"/>
                <a:ea typeface="微软雅黑" panose="020B0503020204020204" charset="-122"/>
              </a:rPr>
              <a:t>(6)在本省卫视上播出招聘广告——主要播出关于春节后在本市举行公司专场招聘会的信息。</a:t>
            </a:r>
          </a:p>
        </p:txBody>
      </p:sp>
      <p:sp>
        <p:nvSpPr>
          <p:cNvPr id="114" name="文本框 113"/>
          <p:cNvSpPr txBox="1"/>
          <p:nvPr>
            <p:custDataLst>
              <p:tags r:id="rId33"/>
            </p:custDataLst>
          </p:nvPr>
        </p:nvSpPr>
        <p:spPr>
          <a:xfrm>
            <a:off x="8382000" y="1254760"/>
            <a:ext cx="3808730" cy="44958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3498DB"/>
                </a:solidFill>
                <a:latin typeface="微软雅黑" panose="020B0503020204020204" charset="-122"/>
                <a:ea typeface="微软雅黑" panose="020B0503020204020204" charset="-122"/>
                <a:cs typeface="+mn-ea"/>
              </a:rPr>
              <a:t>(二)确定招聘信息发布渠道</a:t>
            </a:r>
          </a:p>
        </p:txBody>
      </p:sp>
      <p:sp>
        <p:nvSpPr>
          <p:cNvPr id="115" name="椭圆 114"/>
          <p:cNvSpPr/>
          <p:nvPr>
            <p:custDataLst>
              <p:tags r:id="rId34"/>
            </p:custDataLst>
          </p:nvPr>
        </p:nvSpPr>
        <p:spPr>
          <a:xfrm>
            <a:off x="7375525" y="1548130"/>
            <a:ext cx="623888" cy="623888"/>
          </a:xfrm>
          <a:prstGeom prst="ellipse">
            <a:avLst/>
          </a:prstGeom>
          <a:solidFill>
            <a:srgbClr val="3498D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2" name="任意多边形 20"/>
          <p:cNvSpPr/>
          <p:nvPr>
            <p:custDataLst>
              <p:tags r:id="rId35"/>
            </p:custDataLst>
          </p:nvPr>
        </p:nvSpPr>
        <p:spPr>
          <a:xfrm>
            <a:off x="7527925" y="1703705"/>
            <a:ext cx="319088" cy="312738"/>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
        <p:nvSpPr>
          <p:cNvPr id="116" name="文本框 115"/>
          <p:cNvSpPr txBox="1"/>
          <p:nvPr>
            <p:custDataLst>
              <p:tags r:id="rId36"/>
            </p:custDataLst>
          </p:nvPr>
        </p:nvSpPr>
        <p:spPr>
          <a:xfrm>
            <a:off x="8004175" y="4345305"/>
            <a:ext cx="3778250" cy="1958975"/>
          </a:xfrm>
          <a:prstGeom prst="rect">
            <a:avLst/>
          </a:prstGeom>
          <a:noFill/>
        </p:spPr>
        <p:txBody>
          <a:bodyPr wrap="square" lIns="90000" tIns="0" rIns="90000" bIns="46800" rtlCol="0">
            <a:noAutofit/>
          </a:bodyPr>
          <a:lstStyle/>
          <a:p>
            <a:pPr lvl="0" algn="l" fontAlgn="auto">
              <a:buClrTx/>
              <a:buSzTx/>
              <a:buFontTx/>
            </a:pPr>
            <a:r>
              <a:rPr sz="1200" spc="150">
                <a:latin typeface="微软雅黑" panose="020B0503020204020204" charset="-122"/>
                <a:ea typeface="微软雅黑" panose="020B0503020204020204" charset="-122"/>
                <a:sym typeface="+mn-ea"/>
              </a:rPr>
              <a:t>(1)省内高校的招聘活动以人力资源部招聘人员为主,甄选工作可请候选人来公司进行。(2)省外高校的招聘活动,需要人力资源部招聘人员和用人部门的负责人一同参与(3)到省外人才市场开展的现场招聘活动,人力资源部招聘人员和用人部门的负责人一同参与(4)在本市的公司专场招聘会,主要的参与人员有人力资源部全体员工、部分保安人员、行政后勤人员、外聘人员(保卫、医疗、招聘专家等)、用人部门负责人。(5)网络简历投递和文字简历投递由人力资源部招聘专员和专职秘书负责接收,并初步筛选后传送到用人部门负责人处。</a:t>
            </a:r>
          </a:p>
        </p:txBody>
      </p:sp>
      <p:sp>
        <p:nvSpPr>
          <p:cNvPr id="117" name="文本框 116"/>
          <p:cNvSpPr txBox="1"/>
          <p:nvPr>
            <p:custDataLst>
              <p:tags r:id="rId37"/>
            </p:custDataLst>
          </p:nvPr>
        </p:nvSpPr>
        <p:spPr>
          <a:xfrm>
            <a:off x="8382000" y="3894455"/>
            <a:ext cx="3552825" cy="450850"/>
          </a:xfrm>
          <a:prstGeom prst="rect">
            <a:avLst/>
          </a:prstGeom>
          <a:noFill/>
        </p:spPr>
        <p:txBody>
          <a:bodyPr wrap="square" lIns="90000" tIns="46800" rIns="90000" bIns="0" rtlCol="0" anchor="b" anchorCtr="0">
            <a:noAutofit/>
          </a:bodyPr>
          <a:lstStyle/>
          <a:p>
            <a:pPr fontAlgn="auto">
              <a:lnSpc>
                <a:spcPct val="120000"/>
              </a:lnSpc>
            </a:pPr>
            <a:r>
              <a:rPr lang="zh-CN" altLang="en-US" sz="2000" b="1" spc="300" noProof="1">
                <a:solidFill>
                  <a:srgbClr val="69A35B"/>
                </a:solidFill>
                <a:latin typeface="微软雅黑" panose="020B0503020204020204" charset="-122"/>
                <a:ea typeface="微软雅黑" panose="020B0503020204020204" charset="-122"/>
                <a:cs typeface="+mn-ea"/>
              </a:rPr>
              <a:t>(四)确定招聘人员</a:t>
            </a:r>
          </a:p>
        </p:txBody>
      </p:sp>
      <p:sp>
        <p:nvSpPr>
          <p:cNvPr id="118" name="椭圆 117"/>
          <p:cNvSpPr/>
          <p:nvPr>
            <p:custDataLst>
              <p:tags r:id="rId38"/>
            </p:custDataLst>
          </p:nvPr>
        </p:nvSpPr>
        <p:spPr>
          <a:xfrm>
            <a:off x="7380288" y="3927793"/>
            <a:ext cx="623888" cy="623888"/>
          </a:xfrm>
          <a:prstGeom prst="ellipse">
            <a:avLst/>
          </a:prstGeom>
          <a:solidFill>
            <a:srgbClr val="69A35B"/>
          </a:solidFill>
          <a:ln w="38100">
            <a:noFill/>
          </a:ln>
        </p:spPr>
        <p:style>
          <a:lnRef idx="2">
            <a:srgbClr val="1F74AD">
              <a:shade val="50000"/>
            </a:srgbClr>
          </a:lnRef>
          <a:fillRef idx="1">
            <a:srgbClr val="1F74AD"/>
          </a:fillRef>
          <a:effectRef idx="0">
            <a:srgbClr val="1F74AD"/>
          </a:effectRef>
          <a:fontRef idx="minor">
            <a:sysClr val="window" lastClr="FFFFFF"/>
          </a:fontRef>
        </p:style>
        <p:txBody>
          <a:bodyPr rtlCol="0" anchor="ctr"/>
          <a:lstStyle>
            <a:defPPr>
              <a:defRPr lang="zh-CN"/>
            </a:defPPr>
            <a:lvl1pPr marL="0" algn="l" defTabSz="913765" rtl="0" eaLnBrk="1" latinLnBrk="0" hangingPunct="1">
              <a:defRPr sz="1800" kern="1200">
                <a:solidFill>
                  <a:sysClr val="window" lastClr="FFFFFF"/>
                </a:solidFill>
              </a:defRPr>
            </a:lvl1pPr>
            <a:lvl2pPr marL="457200" algn="l" defTabSz="913765" rtl="0" eaLnBrk="1" latinLnBrk="0" hangingPunct="1">
              <a:defRPr sz="1800" kern="1200">
                <a:solidFill>
                  <a:sysClr val="window" lastClr="FFFFFF"/>
                </a:solidFill>
              </a:defRPr>
            </a:lvl2pPr>
            <a:lvl3pPr marL="914400" algn="l" defTabSz="913765" rtl="0" eaLnBrk="1" latinLnBrk="0" hangingPunct="1">
              <a:defRPr sz="1800" kern="1200">
                <a:solidFill>
                  <a:sysClr val="window" lastClr="FFFFFF"/>
                </a:solidFill>
              </a:defRPr>
            </a:lvl3pPr>
            <a:lvl4pPr marL="1371600" algn="l" defTabSz="913765" rtl="0" eaLnBrk="1" latinLnBrk="0" hangingPunct="1">
              <a:defRPr sz="1800" kern="1200">
                <a:solidFill>
                  <a:sysClr val="window" lastClr="FFFFFF"/>
                </a:solidFill>
              </a:defRPr>
            </a:lvl4pPr>
            <a:lvl5pPr marL="1828800" algn="l" defTabSz="913765" rtl="0" eaLnBrk="1" latinLnBrk="0" hangingPunct="1">
              <a:defRPr sz="1800" kern="1200">
                <a:solidFill>
                  <a:sysClr val="window" lastClr="FFFFFF"/>
                </a:solidFill>
              </a:defRPr>
            </a:lvl5pPr>
            <a:lvl6pPr marL="2286000" algn="l" defTabSz="913765" rtl="0" eaLnBrk="1" latinLnBrk="0" hangingPunct="1">
              <a:defRPr sz="1800" kern="1200">
                <a:solidFill>
                  <a:sysClr val="window" lastClr="FFFFFF"/>
                </a:solidFill>
              </a:defRPr>
            </a:lvl6pPr>
            <a:lvl7pPr marL="2743200" algn="l" defTabSz="913765" rtl="0" eaLnBrk="1" latinLnBrk="0" hangingPunct="1">
              <a:defRPr sz="1800" kern="1200">
                <a:solidFill>
                  <a:sysClr val="window" lastClr="FFFFFF"/>
                </a:solidFill>
              </a:defRPr>
            </a:lvl7pPr>
            <a:lvl8pPr marL="3200400" algn="l" defTabSz="913765" rtl="0" eaLnBrk="1" latinLnBrk="0" hangingPunct="1">
              <a:defRPr sz="1800" kern="1200">
                <a:solidFill>
                  <a:sysClr val="window" lastClr="FFFFFF"/>
                </a:solidFill>
              </a:defRPr>
            </a:lvl8pPr>
            <a:lvl9pPr marL="3657600" algn="l" defTabSz="913765" rtl="0" eaLnBrk="1" latinLnBrk="0" hangingPunct="1">
              <a:defRPr sz="1800" kern="1200">
                <a:solidFill>
                  <a:sysClr val="window" lastClr="FFFFFF"/>
                </a:solidFill>
              </a:defRPr>
            </a:lvl9pPr>
          </a:lstStyle>
          <a:p>
            <a:pPr algn="ctr" fontAlgn="auto">
              <a:lnSpc>
                <a:spcPct val="130000"/>
              </a:lnSpc>
            </a:pPr>
            <a:endParaRPr lang="zh-CN" altLang="en-US" strike="noStrike" noProof="1">
              <a:latin typeface="微软雅黑" panose="020B0503020204020204" charset="-122"/>
              <a:ea typeface="微软雅黑" panose="020B0503020204020204" charset="-122"/>
            </a:endParaRPr>
          </a:p>
        </p:txBody>
      </p:sp>
      <p:sp>
        <p:nvSpPr>
          <p:cNvPr id="17446" name="任意多边形 15"/>
          <p:cNvSpPr/>
          <p:nvPr>
            <p:custDataLst>
              <p:tags r:id="rId39"/>
            </p:custDataLst>
          </p:nvPr>
        </p:nvSpPr>
        <p:spPr>
          <a:xfrm>
            <a:off x="7534275" y="4083368"/>
            <a:ext cx="317500" cy="311150"/>
          </a:xfrm>
          <a:custGeom>
            <a:avLst/>
            <a:gdLst/>
            <a:ahLst/>
            <a:cxnLst>
              <a:cxn ang="0">
                <a:pos x="209614" y="247602"/>
              </a:cxn>
              <a:cxn ang="0">
                <a:pos x="46492" y="278553"/>
              </a:cxn>
              <a:cxn ang="0">
                <a:pos x="0" y="86150"/>
              </a:cxn>
              <a:cxn ang="0">
                <a:pos x="82279" y="39724"/>
              </a:cxn>
              <a:cxn ang="0">
                <a:pos x="192518" y="0"/>
              </a:cxn>
              <a:cxn ang="0">
                <a:pos x="239011" y="78014"/>
              </a:cxn>
              <a:cxn ang="0">
                <a:pos x="225750" y="46425"/>
              </a:cxn>
              <a:cxn ang="0">
                <a:pos x="128132" y="13241"/>
              </a:cxn>
              <a:cxn ang="0">
                <a:pos x="165997" y="39724"/>
              </a:cxn>
              <a:cxn ang="0">
                <a:pos x="198590" y="79609"/>
              </a:cxn>
              <a:cxn ang="0">
                <a:pos x="46492" y="53126"/>
              </a:cxn>
              <a:cxn ang="0">
                <a:pos x="13260" y="232127"/>
              </a:cxn>
              <a:cxn ang="0">
                <a:pos x="165997" y="265311"/>
              </a:cxn>
              <a:cxn ang="0">
                <a:pos x="262177" y="231808"/>
              </a:cxn>
              <a:cxn ang="0">
                <a:pos x="181814" y="93010"/>
              </a:cxn>
              <a:cxn ang="0">
                <a:pos x="262177" y="231808"/>
              </a:cxn>
              <a:cxn ang="0">
                <a:pos x="279911" y="129066"/>
              </a:cxn>
              <a:cxn ang="0">
                <a:pos x="163920" y="195912"/>
              </a:cxn>
              <a:cxn ang="0">
                <a:pos x="282307" y="226863"/>
              </a:cxn>
              <a:cxn ang="0">
                <a:pos x="274319" y="292752"/>
              </a:cxn>
              <a:cxn ang="0">
                <a:pos x="282307" y="226863"/>
              </a:cxn>
              <a:cxn ang="0">
                <a:pos x="277834" y="298974"/>
              </a:cxn>
              <a:cxn ang="0">
                <a:pos x="312503" y="279031"/>
              </a:cxn>
              <a:cxn ang="0">
                <a:pos x="39781" y="87905"/>
              </a:cxn>
              <a:cxn ang="0">
                <a:pos x="128292" y="97796"/>
              </a:cxn>
              <a:cxn ang="0">
                <a:pos x="107842" y="132097"/>
              </a:cxn>
              <a:cxn ang="0">
                <a:pos x="39781" y="141988"/>
              </a:cxn>
              <a:cxn ang="0">
                <a:pos x="107842" y="132097"/>
              </a:cxn>
              <a:cxn ang="0">
                <a:pos x="107842" y="186180"/>
              </a:cxn>
              <a:cxn ang="0">
                <a:pos x="39781" y="176289"/>
              </a:cxn>
              <a:cxn ang="0">
                <a:pos x="39781" y="230372"/>
              </a:cxn>
              <a:cxn ang="0">
                <a:pos x="128292" y="220481"/>
              </a:cxn>
              <a:cxn ang="0">
                <a:pos x="39781" y="230372"/>
              </a:cxn>
              <a:cxn ang="0">
                <a:pos x="188365" y="153315"/>
              </a:cxn>
              <a:cxn ang="0">
                <a:pos x="207696" y="194476"/>
              </a:cxn>
              <a:cxn ang="0">
                <a:pos x="256265" y="136883"/>
              </a:cxn>
            </a:cxnLst>
            <a:rect l="0" t="0" r="0" b="0"/>
            <a:pathLst>
              <a:path w="1990" h="1954">
                <a:moveTo>
                  <a:pt x="1231" y="1534"/>
                </a:moveTo>
                <a:cubicBezTo>
                  <a:pt x="1258" y="1542"/>
                  <a:pt x="1285" y="1548"/>
                  <a:pt x="1312" y="1552"/>
                </a:cubicBezTo>
                <a:cubicBezTo>
                  <a:pt x="1272" y="1665"/>
                  <a:pt x="1165" y="1746"/>
                  <a:pt x="1039" y="1746"/>
                </a:cubicBezTo>
                <a:lnTo>
                  <a:pt x="291" y="1746"/>
                </a:lnTo>
                <a:cubicBezTo>
                  <a:pt x="131" y="1746"/>
                  <a:pt x="0" y="1615"/>
                  <a:pt x="0" y="1455"/>
                </a:cubicBezTo>
                <a:lnTo>
                  <a:pt x="0" y="540"/>
                </a:lnTo>
                <a:cubicBezTo>
                  <a:pt x="0" y="380"/>
                  <a:pt x="131" y="249"/>
                  <a:pt x="291" y="249"/>
                </a:cubicBezTo>
                <a:lnTo>
                  <a:pt x="515" y="249"/>
                </a:lnTo>
                <a:cubicBezTo>
                  <a:pt x="535" y="109"/>
                  <a:pt x="656" y="0"/>
                  <a:pt x="802" y="0"/>
                </a:cubicBezTo>
                <a:lnTo>
                  <a:pt x="1205" y="0"/>
                </a:lnTo>
                <a:cubicBezTo>
                  <a:pt x="1366" y="0"/>
                  <a:pt x="1496" y="131"/>
                  <a:pt x="1496" y="291"/>
                </a:cubicBezTo>
                <a:lnTo>
                  <a:pt x="1496" y="489"/>
                </a:lnTo>
                <a:cubicBezTo>
                  <a:pt x="1469" y="484"/>
                  <a:pt x="1441" y="480"/>
                  <a:pt x="1413" y="479"/>
                </a:cubicBezTo>
                <a:lnTo>
                  <a:pt x="1413" y="291"/>
                </a:lnTo>
                <a:cubicBezTo>
                  <a:pt x="1413" y="176"/>
                  <a:pt x="1320" y="83"/>
                  <a:pt x="1205" y="83"/>
                </a:cubicBezTo>
                <a:lnTo>
                  <a:pt x="802" y="83"/>
                </a:lnTo>
                <a:cubicBezTo>
                  <a:pt x="701" y="83"/>
                  <a:pt x="617" y="155"/>
                  <a:pt x="598" y="249"/>
                </a:cubicBezTo>
                <a:lnTo>
                  <a:pt x="1039" y="249"/>
                </a:lnTo>
                <a:cubicBezTo>
                  <a:pt x="1180" y="249"/>
                  <a:pt x="1297" y="349"/>
                  <a:pt x="1324" y="482"/>
                </a:cubicBezTo>
                <a:cubicBezTo>
                  <a:pt x="1297" y="485"/>
                  <a:pt x="1270" y="491"/>
                  <a:pt x="1243" y="499"/>
                </a:cubicBezTo>
                <a:cubicBezTo>
                  <a:pt x="1224" y="404"/>
                  <a:pt x="1140" y="333"/>
                  <a:pt x="1039" y="333"/>
                </a:cubicBezTo>
                <a:lnTo>
                  <a:pt x="291" y="333"/>
                </a:lnTo>
                <a:cubicBezTo>
                  <a:pt x="177" y="333"/>
                  <a:pt x="83" y="426"/>
                  <a:pt x="83" y="540"/>
                </a:cubicBezTo>
                <a:lnTo>
                  <a:pt x="83" y="1455"/>
                </a:lnTo>
                <a:cubicBezTo>
                  <a:pt x="83" y="1569"/>
                  <a:pt x="177" y="1663"/>
                  <a:pt x="291" y="1663"/>
                </a:cubicBezTo>
                <a:lnTo>
                  <a:pt x="1039" y="1663"/>
                </a:lnTo>
                <a:cubicBezTo>
                  <a:pt x="1126" y="1663"/>
                  <a:pt x="1200" y="1609"/>
                  <a:pt x="1231" y="1534"/>
                </a:cubicBezTo>
                <a:close/>
                <a:moveTo>
                  <a:pt x="1641" y="1453"/>
                </a:moveTo>
                <a:cubicBezTo>
                  <a:pt x="1401" y="1591"/>
                  <a:pt x="1093" y="1509"/>
                  <a:pt x="955" y="1269"/>
                </a:cubicBezTo>
                <a:cubicBezTo>
                  <a:pt x="816" y="1029"/>
                  <a:pt x="899" y="722"/>
                  <a:pt x="1138" y="583"/>
                </a:cubicBezTo>
                <a:cubicBezTo>
                  <a:pt x="1378" y="445"/>
                  <a:pt x="1686" y="527"/>
                  <a:pt x="1824" y="767"/>
                </a:cubicBezTo>
                <a:cubicBezTo>
                  <a:pt x="1963" y="1007"/>
                  <a:pt x="1880" y="1314"/>
                  <a:pt x="1641" y="1453"/>
                </a:cubicBezTo>
                <a:close/>
                <a:moveTo>
                  <a:pt x="1599" y="1381"/>
                </a:moveTo>
                <a:cubicBezTo>
                  <a:pt x="1799" y="1266"/>
                  <a:pt x="1868" y="1009"/>
                  <a:pt x="1752" y="809"/>
                </a:cubicBezTo>
                <a:cubicBezTo>
                  <a:pt x="1637" y="608"/>
                  <a:pt x="1380" y="539"/>
                  <a:pt x="1180" y="655"/>
                </a:cubicBezTo>
                <a:cubicBezTo>
                  <a:pt x="980" y="771"/>
                  <a:pt x="911" y="1027"/>
                  <a:pt x="1026" y="1228"/>
                </a:cubicBezTo>
                <a:cubicBezTo>
                  <a:pt x="1142" y="1428"/>
                  <a:pt x="1399" y="1497"/>
                  <a:pt x="1599" y="1381"/>
                </a:cubicBezTo>
                <a:close/>
                <a:moveTo>
                  <a:pt x="1767" y="1422"/>
                </a:moveTo>
                <a:lnTo>
                  <a:pt x="1551" y="1547"/>
                </a:lnTo>
                <a:lnTo>
                  <a:pt x="1717" y="1835"/>
                </a:lnTo>
                <a:lnTo>
                  <a:pt x="1933" y="1710"/>
                </a:lnTo>
                <a:lnTo>
                  <a:pt x="1767" y="1422"/>
                </a:lnTo>
                <a:close/>
                <a:moveTo>
                  <a:pt x="1956" y="1749"/>
                </a:moveTo>
                <a:lnTo>
                  <a:pt x="1739" y="1874"/>
                </a:lnTo>
                <a:cubicBezTo>
                  <a:pt x="1774" y="1934"/>
                  <a:pt x="1850" y="1954"/>
                  <a:pt x="1910" y="1919"/>
                </a:cubicBezTo>
                <a:cubicBezTo>
                  <a:pt x="1969" y="1885"/>
                  <a:pt x="1990" y="1809"/>
                  <a:pt x="1956" y="1749"/>
                </a:cubicBezTo>
                <a:close/>
                <a:moveTo>
                  <a:pt x="803" y="551"/>
                </a:moveTo>
                <a:lnTo>
                  <a:pt x="249" y="551"/>
                </a:lnTo>
                <a:lnTo>
                  <a:pt x="249" y="613"/>
                </a:lnTo>
                <a:lnTo>
                  <a:pt x="803" y="613"/>
                </a:lnTo>
                <a:lnTo>
                  <a:pt x="803" y="551"/>
                </a:lnTo>
                <a:close/>
                <a:moveTo>
                  <a:pt x="675" y="828"/>
                </a:moveTo>
                <a:lnTo>
                  <a:pt x="249" y="828"/>
                </a:lnTo>
                <a:lnTo>
                  <a:pt x="249" y="890"/>
                </a:lnTo>
                <a:lnTo>
                  <a:pt x="675" y="890"/>
                </a:lnTo>
                <a:lnTo>
                  <a:pt x="675" y="828"/>
                </a:lnTo>
                <a:close/>
                <a:moveTo>
                  <a:pt x="249" y="1167"/>
                </a:moveTo>
                <a:lnTo>
                  <a:pt x="675" y="1167"/>
                </a:lnTo>
                <a:lnTo>
                  <a:pt x="675" y="1105"/>
                </a:lnTo>
                <a:lnTo>
                  <a:pt x="249" y="1105"/>
                </a:lnTo>
                <a:lnTo>
                  <a:pt x="249" y="1167"/>
                </a:lnTo>
                <a:close/>
                <a:moveTo>
                  <a:pt x="249" y="1444"/>
                </a:moveTo>
                <a:lnTo>
                  <a:pt x="803" y="1444"/>
                </a:lnTo>
                <a:lnTo>
                  <a:pt x="803" y="1382"/>
                </a:lnTo>
                <a:lnTo>
                  <a:pt x="249" y="1382"/>
                </a:lnTo>
                <a:lnTo>
                  <a:pt x="249" y="1444"/>
                </a:lnTo>
                <a:close/>
                <a:moveTo>
                  <a:pt x="1308" y="1105"/>
                </a:moveTo>
                <a:lnTo>
                  <a:pt x="1179" y="961"/>
                </a:lnTo>
                <a:lnTo>
                  <a:pt x="1118" y="1017"/>
                </a:lnTo>
                <a:lnTo>
                  <a:pt x="1300" y="1219"/>
                </a:lnTo>
                <a:lnTo>
                  <a:pt x="1657" y="922"/>
                </a:lnTo>
                <a:lnTo>
                  <a:pt x="1604" y="858"/>
                </a:lnTo>
                <a:lnTo>
                  <a:pt x="1308" y="1105"/>
                </a:lnTo>
                <a:close/>
              </a:path>
            </a:pathLst>
          </a:custGeom>
          <a:solidFill>
            <a:srgbClr val="FFFFFF"/>
          </a:solidFill>
          <a:ln w="9525">
            <a:noFill/>
          </a:ln>
        </p:spPr>
        <p:txBody>
          <a:bodyPr/>
          <a:lstStyle/>
          <a:p>
            <a:endParaRPr lang="zh-CN" altLang="en-US"/>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250"/>
                                  </p:stCondLst>
                                  <p:childTnLst>
                                    <p:set>
                                      <p:cBhvr>
                                        <p:cTn id="10" dur="indefinite" fill="hold"/>
                                        <p:tgtEl>
                                          <p:spTgt spid="2533"/>
                                        </p:tgtEl>
                                        <p:attrNameLst>
                                          <p:attrName>style.visibility</p:attrName>
                                        </p:attrNameLst>
                                      </p:cBhvr>
                                      <p:to>
                                        <p:strVal val="visible"/>
                                      </p:to>
                                    </p:set>
                                    <p:anim calcmode="lin" valueType="num">
                                      <p:cBhvr>
                                        <p:cTn id="11" dur="500" fill="hold"/>
                                        <p:tgtEl>
                                          <p:spTgt spid="2533"/>
                                        </p:tgtEl>
                                        <p:attrNameLst>
                                          <p:attrName>ppt_w</p:attrName>
                                        </p:attrNameLst>
                                      </p:cBhvr>
                                      <p:tavLst>
                                        <p:tav tm="0">
                                          <p:val>
                                            <p:fltVal val="0"/>
                                          </p:val>
                                        </p:tav>
                                        <p:tav tm="100000">
                                          <p:val>
                                            <p:strVal val="#ppt_w"/>
                                          </p:val>
                                        </p:tav>
                                      </p:tavLst>
                                    </p:anim>
                                    <p:anim calcmode="lin" valueType="num">
                                      <p:cBhvr>
                                        <p:cTn id="12" dur="500" fill="hold"/>
                                        <p:tgtEl>
                                          <p:spTgt spid="2533"/>
                                        </p:tgtEl>
                                        <p:attrNameLst>
                                          <p:attrName>ppt_h</p:attrName>
                                        </p:attrNameLst>
                                      </p:cBhvr>
                                      <p:tavLst>
                                        <p:tav tm="0">
                                          <p:val>
                                            <p:fltVal val="0"/>
                                          </p:val>
                                        </p:tav>
                                        <p:tav tm="100000">
                                          <p:val>
                                            <p:strVal val="#ppt_h"/>
                                          </p:val>
                                        </p:tav>
                                      </p:tavLst>
                                    </p:anim>
                                  </p:childTnLst>
                                </p:cTn>
                              </p:par>
                            </p:childTnLst>
                          </p:cTn>
                        </p:par>
                        <p:par>
                          <p:cTn id="13" fill="hold">
                            <p:stCondLst>
                              <p:cond delay="750"/>
                            </p:stCondLst>
                            <p:childTnLst>
                              <p:par>
                                <p:cTn id="14" presetID="2" presetClass="entr" presetSubtype="2" fill="hold" grpId="0" nodeType="afterEffect">
                                  <p:stCondLst>
                                    <p:cond delay="250"/>
                                  </p:stCondLst>
                                  <p:childTnLst>
                                    <p:set>
                                      <p:cBhvr>
                                        <p:cTn id="15" dur="indefinite" fill="hold"/>
                                        <p:tgtEl>
                                          <p:spTgt spid="2522"/>
                                        </p:tgtEl>
                                        <p:attrNameLst>
                                          <p:attrName>style.visibility</p:attrName>
                                        </p:attrNameLst>
                                      </p:cBhvr>
                                      <p:to>
                                        <p:strVal val="visible"/>
                                      </p:to>
                                    </p:set>
                                    <p:anim calcmode="lin" valueType="num">
                                      <p:cBhvr>
                                        <p:cTn id="16" dur="500" fill="hold"/>
                                        <p:tgtEl>
                                          <p:spTgt spid="2522"/>
                                        </p:tgtEl>
                                        <p:attrNameLst>
                                          <p:attrName>ppt_x</p:attrName>
                                        </p:attrNameLst>
                                      </p:cBhvr>
                                      <p:tavLst>
                                        <p:tav tm="0">
                                          <p:val>
                                            <p:strVal val="1+#ppt_w/2"/>
                                          </p:val>
                                        </p:tav>
                                        <p:tav tm="100000">
                                          <p:val>
                                            <p:strVal val="#ppt_x"/>
                                          </p:val>
                                        </p:tav>
                                      </p:tavLst>
                                    </p:anim>
                                    <p:anim calcmode="lin" valueType="num">
                                      <p:cBhvr>
                                        <p:cTn id="17" dur="500" fill="hold"/>
                                        <p:tgtEl>
                                          <p:spTgt spid="2522"/>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17424"/>
                                        </p:tgtEl>
                                        <p:attrNameLst>
                                          <p:attrName>style.visibility</p:attrName>
                                        </p:attrNameLst>
                                      </p:cBhvr>
                                      <p:to>
                                        <p:strVal val="visible"/>
                                      </p:to>
                                    </p:set>
                                    <p:anim calcmode="lin" valueType="num">
                                      <p:cBhvr additive="base">
                                        <p:cTn id="22" dur="500" fill="hold"/>
                                        <p:tgtEl>
                                          <p:spTgt spid="17424"/>
                                        </p:tgtEl>
                                        <p:attrNameLst>
                                          <p:attrName>ppt_x</p:attrName>
                                        </p:attrNameLst>
                                      </p:cBhvr>
                                      <p:tavLst>
                                        <p:tav tm="0">
                                          <p:val>
                                            <p:strVal val="#ppt_x"/>
                                          </p:val>
                                        </p:tav>
                                        <p:tav tm="100000">
                                          <p:val>
                                            <p:strVal val="#ppt_x"/>
                                          </p:val>
                                        </p:tav>
                                      </p:tavLst>
                                    </p:anim>
                                    <p:anim calcmode="lin" valueType="num">
                                      <p:cBhvr additive="base">
                                        <p:cTn id="23" dur="500" fill="hold"/>
                                        <p:tgtEl>
                                          <p:spTgt spid="17424"/>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7425"/>
                                        </p:tgtEl>
                                        <p:attrNameLst>
                                          <p:attrName>style.visibility</p:attrName>
                                        </p:attrNameLst>
                                      </p:cBhvr>
                                      <p:to>
                                        <p:strVal val="visible"/>
                                      </p:to>
                                    </p:set>
                                    <p:anim calcmode="lin" valueType="num">
                                      <p:cBhvr additive="base">
                                        <p:cTn id="26" dur="500" fill="hold"/>
                                        <p:tgtEl>
                                          <p:spTgt spid="17425"/>
                                        </p:tgtEl>
                                        <p:attrNameLst>
                                          <p:attrName>ppt_x</p:attrName>
                                        </p:attrNameLst>
                                      </p:cBhvr>
                                      <p:tavLst>
                                        <p:tav tm="0">
                                          <p:val>
                                            <p:strVal val="#ppt_x"/>
                                          </p:val>
                                        </p:tav>
                                        <p:tav tm="100000">
                                          <p:val>
                                            <p:strVal val="#ppt_x"/>
                                          </p:val>
                                        </p:tav>
                                      </p:tavLst>
                                    </p:anim>
                                    <p:anim calcmode="lin" valueType="num">
                                      <p:cBhvr additive="base">
                                        <p:cTn id="27" dur="500" fill="hold"/>
                                        <p:tgtEl>
                                          <p:spTgt spid="17425"/>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104"/>
                                        </p:tgtEl>
                                        <p:attrNameLst>
                                          <p:attrName>style.visibility</p:attrName>
                                        </p:attrNameLst>
                                      </p:cBhvr>
                                      <p:to>
                                        <p:strVal val="visible"/>
                                      </p:to>
                                    </p:set>
                                    <p:anim calcmode="lin" valueType="num">
                                      <p:cBhvr additive="base">
                                        <p:cTn id="30" dur="500" fill="hold"/>
                                        <p:tgtEl>
                                          <p:spTgt spid="104"/>
                                        </p:tgtEl>
                                        <p:attrNameLst>
                                          <p:attrName>ppt_x</p:attrName>
                                        </p:attrNameLst>
                                      </p:cBhvr>
                                      <p:tavLst>
                                        <p:tav tm="0">
                                          <p:val>
                                            <p:strVal val="#ppt_x"/>
                                          </p:val>
                                        </p:tav>
                                        <p:tav tm="100000">
                                          <p:val>
                                            <p:strVal val="#ppt_x"/>
                                          </p:val>
                                        </p:tav>
                                      </p:tavLst>
                                    </p:anim>
                                    <p:anim calcmode="lin" valueType="num">
                                      <p:cBhvr additive="base">
                                        <p:cTn id="31" dur="500" fill="hold"/>
                                        <p:tgtEl>
                                          <p:spTgt spid="104"/>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105"/>
                                        </p:tgtEl>
                                        <p:attrNameLst>
                                          <p:attrName>style.visibility</p:attrName>
                                        </p:attrNameLst>
                                      </p:cBhvr>
                                      <p:to>
                                        <p:strVal val="visible"/>
                                      </p:to>
                                    </p:set>
                                    <p:anim calcmode="lin" valueType="num">
                                      <p:cBhvr additive="base">
                                        <p:cTn id="34" dur="500" fill="hold"/>
                                        <p:tgtEl>
                                          <p:spTgt spid="105"/>
                                        </p:tgtEl>
                                        <p:attrNameLst>
                                          <p:attrName>ppt_x</p:attrName>
                                        </p:attrNameLst>
                                      </p:cBhvr>
                                      <p:tavLst>
                                        <p:tav tm="0">
                                          <p:val>
                                            <p:strVal val="#ppt_x"/>
                                          </p:val>
                                        </p:tav>
                                        <p:tav tm="100000">
                                          <p:val>
                                            <p:strVal val="#ppt_x"/>
                                          </p:val>
                                        </p:tav>
                                      </p:tavLst>
                                    </p:anim>
                                    <p:anim calcmode="lin" valueType="num">
                                      <p:cBhvr additive="base">
                                        <p:cTn id="35" dur="500" fill="hold"/>
                                        <p:tgtEl>
                                          <p:spTgt spid="105"/>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07"/>
                                        </p:tgtEl>
                                        <p:attrNameLst>
                                          <p:attrName>style.visibility</p:attrName>
                                        </p:attrNameLst>
                                      </p:cBhvr>
                                      <p:to>
                                        <p:strVal val="visible"/>
                                      </p:to>
                                    </p:set>
                                    <p:anim calcmode="lin" valueType="num">
                                      <p:cBhvr additive="base">
                                        <p:cTn id="42" dur="500" fill="hold"/>
                                        <p:tgtEl>
                                          <p:spTgt spid="107"/>
                                        </p:tgtEl>
                                        <p:attrNameLst>
                                          <p:attrName>ppt_x</p:attrName>
                                        </p:attrNameLst>
                                      </p:cBhvr>
                                      <p:tavLst>
                                        <p:tav tm="0">
                                          <p:val>
                                            <p:strVal val="#ppt_x"/>
                                          </p:val>
                                        </p:tav>
                                        <p:tav tm="100000">
                                          <p:val>
                                            <p:strVal val="#ppt_x"/>
                                          </p:val>
                                        </p:tav>
                                      </p:tavLst>
                                    </p:anim>
                                    <p:anim calcmode="lin" valueType="num">
                                      <p:cBhvr additive="base">
                                        <p:cTn id="43" dur="500" fill="hold"/>
                                        <p:tgtEl>
                                          <p:spTgt spid="107"/>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08"/>
                                        </p:tgtEl>
                                        <p:attrNameLst>
                                          <p:attrName>style.visibility</p:attrName>
                                        </p:attrNameLst>
                                      </p:cBhvr>
                                      <p:to>
                                        <p:strVal val="visible"/>
                                      </p:to>
                                    </p:set>
                                    <p:anim calcmode="lin" valueType="num">
                                      <p:cBhvr additive="base">
                                        <p:cTn id="46" dur="500" fill="hold"/>
                                        <p:tgtEl>
                                          <p:spTgt spid="108"/>
                                        </p:tgtEl>
                                        <p:attrNameLst>
                                          <p:attrName>ppt_x</p:attrName>
                                        </p:attrNameLst>
                                      </p:cBhvr>
                                      <p:tavLst>
                                        <p:tav tm="0">
                                          <p:val>
                                            <p:strVal val="#ppt_x"/>
                                          </p:val>
                                        </p:tav>
                                        <p:tav tm="100000">
                                          <p:val>
                                            <p:strVal val="#ppt_x"/>
                                          </p:val>
                                        </p:tav>
                                      </p:tavLst>
                                    </p:anim>
                                    <p:anim calcmode="lin" valueType="num">
                                      <p:cBhvr additive="base">
                                        <p:cTn id="47" dur="500" fill="hold"/>
                                        <p:tgtEl>
                                          <p:spTgt spid="108"/>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17433"/>
                                        </p:tgtEl>
                                        <p:attrNameLst>
                                          <p:attrName>style.visibility</p:attrName>
                                        </p:attrNameLst>
                                      </p:cBhvr>
                                      <p:to>
                                        <p:strVal val="visible"/>
                                      </p:to>
                                    </p:set>
                                    <p:anim calcmode="lin" valueType="num">
                                      <p:cBhvr additive="base">
                                        <p:cTn id="50" dur="500" fill="hold"/>
                                        <p:tgtEl>
                                          <p:spTgt spid="17433"/>
                                        </p:tgtEl>
                                        <p:attrNameLst>
                                          <p:attrName>ppt_x</p:attrName>
                                        </p:attrNameLst>
                                      </p:cBhvr>
                                      <p:tavLst>
                                        <p:tav tm="0">
                                          <p:val>
                                            <p:strVal val="#ppt_x"/>
                                          </p:val>
                                        </p:tav>
                                        <p:tav tm="100000">
                                          <p:val>
                                            <p:strVal val="#ppt_x"/>
                                          </p:val>
                                        </p:tav>
                                      </p:tavLst>
                                    </p:anim>
                                    <p:anim calcmode="lin" valueType="num">
                                      <p:cBhvr additive="base">
                                        <p:cTn id="51" dur="500" fill="hold"/>
                                        <p:tgtEl>
                                          <p:spTgt spid="17433"/>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109"/>
                                        </p:tgtEl>
                                        <p:attrNameLst>
                                          <p:attrName>style.visibility</p:attrName>
                                        </p:attrNameLst>
                                      </p:cBhvr>
                                      <p:to>
                                        <p:strVal val="visible"/>
                                      </p:to>
                                    </p:set>
                                    <p:anim calcmode="lin" valueType="num">
                                      <p:cBhvr additive="base">
                                        <p:cTn id="54" dur="500" fill="hold"/>
                                        <p:tgtEl>
                                          <p:spTgt spid="109"/>
                                        </p:tgtEl>
                                        <p:attrNameLst>
                                          <p:attrName>ppt_x</p:attrName>
                                        </p:attrNameLst>
                                      </p:cBhvr>
                                      <p:tavLst>
                                        <p:tav tm="0">
                                          <p:val>
                                            <p:strVal val="#ppt_x"/>
                                          </p:val>
                                        </p:tav>
                                        <p:tav tm="100000">
                                          <p:val>
                                            <p:strVal val="#ppt_x"/>
                                          </p:val>
                                        </p:tav>
                                      </p:tavLst>
                                    </p:anim>
                                    <p:anim calcmode="lin" valueType="num">
                                      <p:cBhvr additive="base">
                                        <p:cTn id="55" dur="500" fill="hold"/>
                                        <p:tgtEl>
                                          <p:spTgt spid="109"/>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110"/>
                                        </p:tgtEl>
                                        <p:attrNameLst>
                                          <p:attrName>style.visibility</p:attrName>
                                        </p:attrNameLst>
                                      </p:cBhvr>
                                      <p:to>
                                        <p:strVal val="visible"/>
                                      </p:to>
                                    </p:set>
                                    <p:anim calcmode="lin" valueType="num">
                                      <p:cBhvr additive="base">
                                        <p:cTn id="58" dur="500" fill="hold"/>
                                        <p:tgtEl>
                                          <p:spTgt spid="110"/>
                                        </p:tgtEl>
                                        <p:attrNameLst>
                                          <p:attrName>ppt_x</p:attrName>
                                        </p:attrNameLst>
                                      </p:cBhvr>
                                      <p:tavLst>
                                        <p:tav tm="0">
                                          <p:val>
                                            <p:strVal val="#ppt_x"/>
                                          </p:val>
                                        </p:tav>
                                        <p:tav tm="100000">
                                          <p:val>
                                            <p:strVal val="#ppt_x"/>
                                          </p:val>
                                        </p:tav>
                                      </p:tavLst>
                                    </p:anim>
                                    <p:anim calcmode="lin" valueType="num">
                                      <p:cBhvr additive="base">
                                        <p:cTn id="59" dur="500" fill="hold"/>
                                        <p:tgtEl>
                                          <p:spTgt spid="110"/>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ppt_x"/>
                                          </p:val>
                                        </p:tav>
                                        <p:tav tm="100000">
                                          <p:val>
                                            <p:strVal val="#ppt_x"/>
                                          </p:val>
                                        </p:tav>
                                      </p:tavLst>
                                    </p:anim>
                                    <p:anim calcmode="lin" valueType="num">
                                      <p:cBhvr additive="base">
                                        <p:cTn id="63" dur="500" fill="hold"/>
                                        <p:tgtEl>
                                          <p:spTgt spid="111"/>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17437"/>
                                        </p:tgtEl>
                                        <p:attrNameLst>
                                          <p:attrName>style.visibility</p:attrName>
                                        </p:attrNameLst>
                                      </p:cBhvr>
                                      <p:to>
                                        <p:strVal val="visible"/>
                                      </p:to>
                                    </p:set>
                                    <p:anim calcmode="lin" valueType="num">
                                      <p:cBhvr additive="base">
                                        <p:cTn id="66" dur="500" fill="hold"/>
                                        <p:tgtEl>
                                          <p:spTgt spid="17437"/>
                                        </p:tgtEl>
                                        <p:attrNameLst>
                                          <p:attrName>ppt_x</p:attrName>
                                        </p:attrNameLst>
                                      </p:cBhvr>
                                      <p:tavLst>
                                        <p:tav tm="0">
                                          <p:val>
                                            <p:strVal val="#ppt_x"/>
                                          </p:val>
                                        </p:tav>
                                        <p:tav tm="100000">
                                          <p:val>
                                            <p:strVal val="#ppt_x"/>
                                          </p:val>
                                        </p:tav>
                                      </p:tavLst>
                                    </p:anim>
                                    <p:anim calcmode="lin" valueType="num">
                                      <p:cBhvr additive="base">
                                        <p:cTn id="67" dur="500" fill="hold"/>
                                        <p:tgtEl>
                                          <p:spTgt spid="17437"/>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112"/>
                                        </p:tgtEl>
                                        <p:attrNameLst>
                                          <p:attrName>style.visibility</p:attrName>
                                        </p:attrNameLst>
                                      </p:cBhvr>
                                      <p:to>
                                        <p:strVal val="visible"/>
                                      </p:to>
                                    </p:set>
                                    <p:anim calcmode="lin" valueType="num">
                                      <p:cBhvr additive="base">
                                        <p:cTn id="70" dur="500" fill="hold"/>
                                        <p:tgtEl>
                                          <p:spTgt spid="112"/>
                                        </p:tgtEl>
                                        <p:attrNameLst>
                                          <p:attrName>ppt_x</p:attrName>
                                        </p:attrNameLst>
                                      </p:cBhvr>
                                      <p:tavLst>
                                        <p:tav tm="0">
                                          <p:val>
                                            <p:strVal val="#ppt_x"/>
                                          </p:val>
                                        </p:tav>
                                        <p:tav tm="100000">
                                          <p:val>
                                            <p:strVal val="#ppt_x"/>
                                          </p:val>
                                        </p:tav>
                                      </p:tavLst>
                                    </p:anim>
                                    <p:anim calcmode="lin" valueType="num">
                                      <p:cBhvr additive="base">
                                        <p:cTn id="71" dur="500" fill="hold"/>
                                        <p:tgtEl>
                                          <p:spTgt spid="112"/>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113"/>
                                        </p:tgtEl>
                                        <p:attrNameLst>
                                          <p:attrName>style.visibility</p:attrName>
                                        </p:attrNameLst>
                                      </p:cBhvr>
                                      <p:to>
                                        <p:strVal val="visible"/>
                                      </p:to>
                                    </p:set>
                                    <p:anim calcmode="lin" valueType="num">
                                      <p:cBhvr additive="base">
                                        <p:cTn id="74" dur="500" fill="hold"/>
                                        <p:tgtEl>
                                          <p:spTgt spid="113"/>
                                        </p:tgtEl>
                                        <p:attrNameLst>
                                          <p:attrName>ppt_x</p:attrName>
                                        </p:attrNameLst>
                                      </p:cBhvr>
                                      <p:tavLst>
                                        <p:tav tm="0">
                                          <p:val>
                                            <p:strVal val="#ppt_x"/>
                                          </p:val>
                                        </p:tav>
                                        <p:tav tm="100000">
                                          <p:val>
                                            <p:strVal val="#ppt_x"/>
                                          </p:val>
                                        </p:tav>
                                      </p:tavLst>
                                    </p:anim>
                                    <p:anim calcmode="lin" valueType="num">
                                      <p:cBhvr additive="base">
                                        <p:cTn id="75" dur="500" fill="hold"/>
                                        <p:tgtEl>
                                          <p:spTgt spid="113"/>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114"/>
                                        </p:tgtEl>
                                        <p:attrNameLst>
                                          <p:attrName>style.visibility</p:attrName>
                                        </p:attrNameLst>
                                      </p:cBhvr>
                                      <p:to>
                                        <p:strVal val="visible"/>
                                      </p:to>
                                    </p:set>
                                    <p:anim calcmode="lin" valueType="num">
                                      <p:cBhvr additive="base">
                                        <p:cTn id="78" dur="500" fill="hold"/>
                                        <p:tgtEl>
                                          <p:spTgt spid="114"/>
                                        </p:tgtEl>
                                        <p:attrNameLst>
                                          <p:attrName>ppt_x</p:attrName>
                                        </p:attrNameLst>
                                      </p:cBhvr>
                                      <p:tavLst>
                                        <p:tav tm="0">
                                          <p:val>
                                            <p:strVal val="#ppt_x"/>
                                          </p:val>
                                        </p:tav>
                                        <p:tav tm="100000">
                                          <p:val>
                                            <p:strVal val="#ppt_x"/>
                                          </p:val>
                                        </p:tav>
                                      </p:tavLst>
                                    </p:anim>
                                    <p:anim calcmode="lin" valueType="num">
                                      <p:cBhvr additive="base">
                                        <p:cTn id="79" dur="500" fill="hold"/>
                                        <p:tgtEl>
                                          <p:spTgt spid="114"/>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0"/>
                                  </p:stCondLst>
                                  <p:childTnLst>
                                    <p:set>
                                      <p:cBhvr>
                                        <p:cTn id="81" dur="1" fill="hold">
                                          <p:stCondLst>
                                            <p:cond delay="0"/>
                                          </p:stCondLst>
                                        </p:cTn>
                                        <p:tgtEl>
                                          <p:spTgt spid="115"/>
                                        </p:tgtEl>
                                        <p:attrNameLst>
                                          <p:attrName>style.visibility</p:attrName>
                                        </p:attrNameLst>
                                      </p:cBhvr>
                                      <p:to>
                                        <p:strVal val="visible"/>
                                      </p:to>
                                    </p:set>
                                    <p:anim calcmode="lin" valueType="num">
                                      <p:cBhvr additive="base">
                                        <p:cTn id="82" dur="500" fill="hold"/>
                                        <p:tgtEl>
                                          <p:spTgt spid="115"/>
                                        </p:tgtEl>
                                        <p:attrNameLst>
                                          <p:attrName>ppt_x</p:attrName>
                                        </p:attrNameLst>
                                      </p:cBhvr>
                                      <p:tavLst>
                                        <p:tav tm="0">
                                          <p:val>
                                            <p:strVal val="#ppt_x"/>
                                          </p:val>
                                        </p:tav>
                                        <p:tav tm="100000">
                                          <p:val>
                                            <p:strVal val="#ppt_x"/>
                                          </p:val>
                                        </p:tav>
                                      </p:tavLst>
                                    </p:anim>
                                    <p:anim calcmode="lin" valueType="num">
                                      <p:cBhvr additive="base">
                                        <p:cTn id="83" dur="500" fill="hold"/>
                                        <p:tgtEl>
                                          <p:spTgt spid="115"/>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17442"/>
                                        </p:tgtEl>
                                        <p:attrNameLst>
                                          <p:attrName>style.visibility</p:attrName>
                                        </p:attrNameLst>
                                      </p:cBhvr>
                                      <p:to>
                                        <p:strVal val="visible"/>
                                      </p:to>
                                    </p:set>
                                    <p:anim calcmode="lin" valueType="num">
                                      <p:cBhvr additive="base">
                                        <p:cTn id="86" dur="500" fill="hold"/>
                                        <p:tgtEl>
                                          <p:spTgt spid="17442"/>
                                        </p:tgtEl>
                                        <p:attrNameLst>
                                          <p:attrName>ppt_x</p:attrName>
                                        </p:attrNameLst>
                                      </p:cBhvr>
                                      <p:tavLst>
                                        <p:tav tm="0">
                                          <p:val>
                                            <p:strVal val="#ppt_x"/>
                                          </p:val>
                                        </p:tav>
                                        <p:tav tm="100000">
                                          <p:val>
                                            <p:strVal val="#ppt_x"/>
                                          </p:val>
                                        </p:tav>
                                      </p:tavLst>
                                    </p:anim>
                                    <p:anim calcmode="lin" valueType="num">
                                      <p:cBhvr additive="base">
                                        <p:cTn id="87" dur="500" fill="hold"/>
                                        <p:tgtEl>
                                          <p:spTgt spid="17442"/>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116"/>
                                        </p:tgtEl>
                                        <p:attrNameLst>
                                          <p:attrName>style.visibility</p:attrName>
                                        </p:attrNameLst>
                                      </p:cBhvr>
                                      <p:to>
                                        <p:strVal val="visible"/>
                                      </p:to>
                                    </p:set>
                                    <p:anim calcmode="lin" valueType="num">
                                      <p:cBhvr additive="base">
                                        <p:cTn id="90" dur="500" fill="hold"/>
                                        <p:tgtEl>
                                          <p:spTgt spid="116"/>
                                        </p:tgtEl>
                                        <p:attrNameLst>
                                          <p:attrName>ppt_x</p:attrName>
                                        </p:attrNameLst>
                                      </p:cBhvr>
                                      <p:tavLst>
                                        <p:tav tm="0">
                                          <p:val>
                                            <p:strVal val="#ppt_x"/>
                                          </p:val>
                                        </p:tav>
                                        <p:tav tm="100000">
                                          <p:val>
                                            <p:strVal val="#ppt_x"/>
                                          </p:val>
                                        </p:tav>
                                      </p:tavLst>
                                    </p:anim>
                                    <p:anim calcmode="lin" valueType="num">
                                      <p:cBhvr additive="base">
                                        <p:cTn id="91" dur="500" fill="hold"/>
                                        <p:tgtEl>
                                          <p:spTgt spid="116"/>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0"/>
                                  </p:stCondLst>
                                  <p:childTnLst>
                                    <p:set>
                                      <p:cBhvr>
                                        <p:cTn id="93" dur="1" fill="hold">
                                          <p:stCondLst>
                                            <p:cond delay="0"/>
                                          </p:stCondLst>
                                        </p:cTn>
                                        <p:tgtEl>
                                          <p:spTgt spid="117"/>
                                        </p:tgtEl>
                                        <p:attrNameLst>
                                          <p:attrName>style.visibility</p:attrName>
                                        </p:attrNameLst>
                                      </p:cBhvr>
                                      <p:to>
                                        <p:strVal val="visible"/>
                                      </p:to>
                                    </p:set>
                                    <p:anim calcmode="lin" valueType="num">
                                      <p:cBhvr additive="base">
                                        <p:cTn id="94" dur="500" fill="hold"/>
                                        <p:tgtEl>
                                          <p:spTgt spid="117"/>
                                        </p:tgtEl>
                                        <p:attrNameLst>
                                          <p:attrName>ppt_x</p:attrName>
                                        </p:attrNameLst>
                                      </p:cBhvr>
                                      <p:tavLst>
                                        <p:tav tm="0">
                                          <p:val>
                                            <p:strVal val="#ppt_x"/>
                                          </p:val>
                                        </p:tav>
                                        <p:tav tm="100000">
                                          <p:val>
                                            <p:strVal val="#ppt_x"/>
                                          </p:val>
                                        </p:tav>
                                      </p:tavLst>
                                    </p:anim>
                                    <p:anim calcmode="lin" valueType="num">
                                      <p:cBhvr additive="base">
                                        <p:cTn id="95" dur="500" fill="hold"/>
                                        <p:tgtEl>
                                          <p:spTgt spid="117"/>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118"/>
                                        </p:tgtEl>
                                        <p:attrNameLst>
                                          <p:attrName>style.visibility</p:attrName>
                                        </p:attrNameLst>
                                      </p:cBhvr>
                                      <p:to>
                                        <p:strVal val="visible"/>
                                      </p:to>
                                    </p:set>
                                    <p:anim calcmode="lin" valueType="num">
                                      <p:cBhvr additive="base">
                                        <p:cTn id="98" dur="500" fill="hold"/>
                                        <p:tgtEl>
                                          <p:spTgt spid="118"/>
                                        </p:tgtEl>
                                        <p:attrNameLst>
                                          <p:attrName>ppt_x</p:attrName>
                                        </p:attrNameLst>
                                      </p:cBhvr>
                                      <p:tavLst>
                                        <p:tav tm="0">
                                          <p:val>
                                            <p:strVal val="#ppt_x"/>
                                          </p:val>
                                        </p:tav>
                                        <p:tav tm="100000">
                                          <p:val>
                                            <p:strVal val="#ppt_x"/>
                                          </p:val>
                                        </p:tav>
                                      </p:tavLst>
                                    </p:anim>
                                    <p:anim calcmode="lin" valueType="num">
                                      <p:cBhvr additive="base">
                                        <p:cTn id="99" dur="500" fill="hold"/>
                                        <p:tgtEl>
                                          <p:spTgt spid="11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7446"/>
                                        </p:tgtEl>
                                        <p:attrNameLst>
                                          <p:attrName>style.visibility</p:attrName>
                                        </p:attrNameLst>
                                      </p:cBhvr>
                                      <p:to>
                                        <p:strVal val="visible"/>
                                      </p:to>
                                    </p:set>
                                    <p:anim calcmode="lin" valueType="num">
                                      <p:cBhvr additive="base">
                                        <p:cTn id="102" dur="500" fill="hold"/>
                                        <p:tgtEl>
                                          <p:spTgt spid="17446"/>
                                        </p:tgtEl>
                                        <p:attrNameLst>
                                          <p:attrName>ppt_x</p:attrName>
                                        </p:attrNameLst>
                                      </p:cBhvr>
                                      <p:tavLst>
                                        <p:tav tm="0">
                                          <p:val>
                                            <p:strVal val="#ppt_x"/>
                                          </p:val>
                                        </p:tav>
                                        <p:tav tm="100000">
                                          <p:val>
                                            <p:strVal val="#ppt_x"/>
                                          </p:val>
                                        </p:tav>
                                      </p:tavLst>
                                    </p:anim>
                                    <p:anim calcmode="lin" valueType="num">
                                      <p:cBhvr additive="base">
                                        <p:cTn id="103" dur="500" fill="hold"/>
                                        <p:tgtEl>
                                          <p:spTgt spid="17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22" grpId="0" animBg="1" advAuto="0"/>
      <p:bldP spid="2533" grpId="0" bldLvl="0" animBg="1" advAuto="0"/>
      <p:bldP spid="17424" grpId="0" bldLvl="0" animBg="1"/>
      <p:bldP spid="17424" grpId="1" animBg="1"/>
      <p:bldP spid="17425" grpId="0" bldLvl="0" animBg="1"/>
      <p:bldP spid="17425" grpId="1" animBg="1"/>
      <p:bldP spid="106" grpId="0"/>
      <p:bldP spid="106" grpId="1"/>
      <p:bldP spid="107" grpId="0"/>
      <p:bldP spid="107" grpId="1"/>
      <p:bldP spid="108" grpId="0" bldLvl="0" animBg="1"/>
      <p:bldP spid="108" grpId="1" animBg="1"/>
      <p:bldP spid="17433" grpId="0" bldLvl="0" animBg="1"/>
      <p:bldP spid="17433" grpId="1" animBg="1"/>
      <p:bldP spid="109" grpId="0"/>
      <p:bldP spid="109" grpId="1"/>
      <p:bldP spid="110" grpId="0"/>
      <p:bldP spid="110" grpId="1"/>
      <p:bldP spid="111" grpId="0" bldLvl="0" animBg="1"/>
      <p:bldP spid="111" grpId="1" animBg="1"/>
      <p:bldP spid="17437" grpId="0" bldLvl="0" animBg="1"/>
      <p:bldP spid="17437" grpId="1" animBg="1"/>
      <p:bldP spid="113" grpId="0"/>
      <p:bldP spid="113" grpId="1"/>
      <p:bldP spid="114" grpId="0"/>
      <p:bldP spid="114" grpId="1"/>
      <p:bldP spid="115" grpId="0" bldLvl="0" animBg="1"/>
      <p:bldP spid="115" grpId="1" animBg="1"/>
      <p:bldP spid="17442" grpId="0" bldLvl="0" animBg="1"/>
      <p:bldP spid="17442" grpId="1" animBg="1"/>
      <p:bldP spid="116" grpId="0"/>
      <p:bldP spid="116" grpId="1"/>
      <p:bldP spid="117" grpId="0"/>
      <p:bldP spid="117" grpId="1"/>
      <p:bldP spid="118" grpId="0" bldLvl="0" animBg="1"/>
      <p:bldP spid="118" grpId="1" animBg="1"/>
      <p:bldP spid="17446" grpId="0" bldLvl="0" animBg="1"/>
      <p:bldP spid="17446" grpId="1"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招聘计划范例</a:t>
            </a:r>
            <a:endParaRPr lang="zh-CN" altLang="en-US" sz="1800" b="1">
              <a:latin typeface="微软雅黑" panose="020B0503020204020204" charset="-122"/>
              <a:ea typeface="微软雅黑" panose="020B0503020204020204" charset="-122"/>
            </a:endParaRPr>
          </a:p>
        </p:txBody>
      </p:sp>
      <p:sp>
        <p:nvSpPr>
          <p:cNvPr id="2523" name="TextBox 80"/>
          <p:cNvSpPr txBox="1"/>
          <p:nvPr/>
        </p:nvSpPr>
        <p:spPr>
          <a:xfrm>
            <a:off x="1246505" y="1134110"/>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选择合适的甄选方法</a:t>
            </a:r>
          </a:p>
        </p:txBody>
      </p:sp>
      <p:grpSp>
        <p:nvGrpSpPr>
          <p:cNvPr id="2537" name="Group 91"/>
          <p:cNvGrpSpPr/>
          <p:nvPr/>
        </p:nvGrpSpPr>
        <p:grpSpPr>
          <a:xfrm>
            <a:off x="708603" y="1089967"/>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aphicFrame>
        <p:nvGraphicFramePr>
          <p:cNvPr id="4" name="表格 3"/>
          <p:cNvGraphicFramePr/>
          <p:nvPr>
            <p:custDataLst>
              <p:tags r:id="rId2"/>
            </p:custDataLst>
          </p:nvPr>
        </p:nvGraphicFramePr>
        <p:xfrm>
          <a:off x="1207135" y="1995170"/>
          <a:ext cx="9754235" cy="3849370"/>
        </p:xfrm>
        <a:graphic>
          <a:graphicData uri="http://schemas.openxmlformats.org/drawingml/2006/table">
            <a:tbl>
              <a:tblPr firstRow="1" bandRow="1">
                <a:tableStyleId>{5940675A-B579-460E-94D1-54222C63F5DA}</a:tableStyleId>
              </a:tblPr>
              <a:tblGrid>
                <a:gridCol w="1066800">
                  <a:extLst>
                    <a:ext uri="{9D8B030D-6E8A-4147-A177-3AD203B41FA5}">
                      <a16:colId xmlns:a16="http://schemas.microsoft.com/office/drawing/2014/main" val="20000"/>
                    </a:ext>
                  </a:extLst>
                </a:gridCol>
                <a:gridCol w="4271645">
                  <a:extLst>
                    <a:ext uri="{9D8B030D-6E8A-4147-A177-3AD203B41FA5}">
                      <a16:colId xmlns:a16="http://schemas.microsoft.com/office/drawing/2014/main" val="20001"/>
                    </a:ext>
                  </a:extLst>
                </a:gridCol>
                <a:gridCol w="4415790">
                  <a:extLst>
                    <a:ext uri="{9D8B030D-6E8A-4147-A177-3AD203B41FA5}">
                      <a16:colId xmlns:a16="http://schemas.microsoft.com/office/drawing/2014/main" val="20002"/>
                    </a:ext>
                  </a:extLst>
                </a:gridCol>
              </a:tblGrid>
              <a:tr h="2965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序号</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考查指标</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甄选方法</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1</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战略管理能力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文件筐</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2</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团队管理能力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文件筐</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3</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领导技能</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无领导小组讨论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59245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4</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自我管理能力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无领导小组讨论、结构化面试</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5</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分析与解决问题能力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文件筐</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6</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成就需求</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心理测评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965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7</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市场意识</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心理测评</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59182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8</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公共关系能力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结构化面试、无领导小组讨论</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959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9</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关注细节与秩序</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结构化面试</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9654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a:t>
                      </a:r>
                      <a:r>
                        <a:rPr lang="en-US" sz="1600" b="1">
                          <a:solidFill>
                            <a:srgbClr val="000000"/>
                          </a:solidFill>
                          <a:latin typeface="微软雅黑" panose="020B0503020204020204" charset="-122"/>
                          <a:ea typeface="微软雅黑" panose="020B0503020204020204" charset="-122"/>
                          <a:cs typeface="NEU-BZ-S92" charset="0"/>
                        </a:rPr>
                        <a:t>10</a:t>
                      </a:r>
                      <a:r>
                        <a:rPr lang="en-US" sz="1600" b="1">
                          <a:solidFill>
                            <a:srgbClr val="000000"/>
                          </a:solidFill>
                          <a:latin typeface="微软雅黑" panose="020B0503020204020204" charset="-122"/>
                          <a:ea typeface="微软雅黑" panose="020B0503020204020204" charset="-122"/>
                          <a:cs typeface="方正书宋_GBK" charset="0"/>
                        </a:rPr>
                        <a:t>)</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专业能力</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专业技能测试</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500"/>
                                  </p:stCondLst>
                                  <p:childTnLst>
                                    <p:set>
                                      <p:cBhvr>
                                        <p:cTn id="10" dur="indefinite" fill="hold"/>
                                        <p:tgtEl>
                                          <p:spTgt spid="2537"/>
                                        </p:tgtEl>
                                        <p:attrNameLst>
                                          <p:attrName>style.visibility</p:attrName>
                                        </p:attrNameLst>
                                      </p:cBhvr>
                                      <p:to>
                                        <p:strVal val="visible"/>
                                      </p:to>
                                    </p:set>
                                    <p:anim calcmode="lin" valueType="num">
                                      <p:cBhvr>
                                        <p:cTn id="11" dur="500" fill="hold"/>
                                        <p:tgtEl>
                                          <p:spTgt spid="2537"/>
                                        </p:tgtEl>
                                        <p:attrNameLst>
                                          <p:attrName>ppt_w</p:attrName>
                                        </p:attrNameLst>
                                      </p:cBhvr>
                                      <p:tavLst>
                                        <p:tav tm="0">
                                          <p:val>
                                            <p:fltVal val="0"/>
                                          </p:val>
                                        </p:tav>
                                        <p:tav tm="100000">
                                          <p:val>
                                            <p:strVal val="#ppt_w"/>
                                          </p:val>
                                        </p:tav>
                                      </p:tavLst>
                                    </p:anim>
                                    <p:anim calcmode="lin" valueType="num">
                                      <p:cBhvr>
                                        <p:cTn id="12" dur="500" fill="hold"/>
                                        <p:tgtEl>
                                          <p:spTgt spid="2537"/>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 presetClass="entr" presetSubtype="2" fill="hold" grpId="0" nodeType="afterEffect">
                                  <p:stCondLst>
                                    <p:cond delay="500"/>
                                  </p:stCondLst>
                                  <p:childTnLst>
                                    <p:set>
                                      <p:cBhvr>
                                        <p:cTn id="15" dur="indefinite" fill="hold"/>
                                        <p:tgtEl>
                                          <p:spTgt spid="2523"/>
                                        </p:tgtEl>
                                        <p:attrNameLst>
                                          <p:attrName>style.visibility</p:attrName>
                                        </p:attrNameLst>
                                      </p:cBhvr>
                                      <p:to>
                                        <p:strVal val="visible"/>
                                      </p:to>
                                    </p:set>
                                    <p:anim calcmode="lin" valueType="num">
                                      <p:cBhvr>
                                        <p:cTn id="16" dur="500" fill="hold"/>
                                        <p:tgtEl>
                                          <p:spTgt spid="2523"/>
                                        </p:tgtEl>
                                        <p:attrNameLst>
                                          <p:attrName>ppt_x</p:attrName>
                                        </p:attrNameLst>
                                      </p:cBhvr>
                                      <p:tavLst>
                                        <p:tav tm="0">
                                          <p:val>
                                            <p:strVal val="1+#ppt_w/2"/>
                                          </p:val>
                                        </p:tav>
                                        <p:tav tm="100000">
                                          <p:val>
                                            <p:strVal val="#ppt_x"/>
                                          </p:val>
                                        </p:tav>
                                      </p:tavLst>
                                    </p:anim>
                                    <p:anim calcmode="lin" valueType="num">
                                      <p:cBhvr>
                                        <p:cTn id="17" dur="500" fill="hold"/>
                                        <p:tgtEl>
                                          <p:spTgt spid="2523"/>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 to="" calcmode="lin" valueType="num">
                                      <p:cBhvr>
                                        <p:cTn id="22" dur="1" fill="hold"/>
                                        <p:tgtEl>
                                          <p:spTgt spid="4"/>
                                        </p:tgtEl>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23" grpId="0" animBg="1" advAuto="0"/>
      <p:bldP spid="2537" grpId="0" bldLvl="0" animBg="1" advAuto="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单元二　招聘计划的制订</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招聘计划范例</a:t>
            </a:r>
            <a:endParaRPr lang="zh-CN" altLang="en-US" sz="1800" b="1">
              <a:latin typeface="微软雅黑" panose="020B0503020204020204" charset="-122"/>
              <a:ea typeface="微软雅黑" panose="020B0503020204020204" charset="-122"/>
            </a:endParaRPr>
          </a:p>
        </p:txBody>
      </p:sp>
      <p:grpSp>
        <p:nvGrpSpPr>
          <p:cNvPr id="18" name="组合 17"/>
          <p:cNvGrpSpPr/>
          <p:nvPr/>
        </p:nvGrpSpPr>
        <p:grpSpPr>
          <a:xfrm>
            <a:off x="1049655" y="1201375"/>
            <a:ext cx="10538335" cy="5133095"/>
            <a:chOff x="1093" y="1681"/>
            <a:chExt cx="12081" cy="5628"/>
          </a:xfrm>
        </p:grpSpPr>
        <p:sp>
          <p:nvSpPr>
            <p:cNvPr id="4" name="iṩḻîdè"/>
            <p:cNvSpPr/>
            <p:nvPr/>
          </p:nvSpPr>
          <p:spPr>
            <a:xfrm>
              <a:off x="1093"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5" name="íṩḻidè"/>
            <p:cNvSpPr/>
            <p:nvPr/>
          </p:nvSpPr>
          <p:spPr>
            <a:xfrm rot="5400000">
              <a:off x="1093" y="1821"/>
              <a:ext cx="1352" cy="1352"/>
            </a:xfrm>
            <a:prstGeom prst="rtTriangle">
              <a:avLst/>
            </a:prstGeom>
            <a:solidFill>
              <a:srgbClr val="66003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6" name="íṣľîḑé"/>
            <p:cNvSpPr/>
            <p:nvPr/>
          </p:nvSpPr>
          <p:spPr>
            <a:xfrm rot="16200000">
              <a:off x="5674" y="5955"/>
              <a:ext cx="1458" cy="1249"/>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8" name="îśḷíḋê"/>
            <p:cNvSpPr txBox="1"/>
            <p:nvPr/>
          </p:nvSpPr>
          <p:spPr>
            <a:xfrm>
              <a:off x="2312" y="1681"/>
              <a:ext cx="4846" cy="744"/>
            </a:xfrm>
            <a:prstGeom prst="rect">
              <a:avLst/>
            </a:prstGeom>
            <a:noFill/>
          </p:spPr>
          <p:txBody>
            <a:bodyPr wrap="none">
              <a:noAutofit/>
            </a:bodyPr>
            <a:lstStyle/>
            <a:p>
              <a:pPr algn="l">
                <a:lnSpc>
                  <a:spcPct val="160000"/>
                </a:lnSpc>
              </a:pPr>
              <a:r>
                <a:rPr lang="zh-CN" altLang="zh-CN" sz="1800" b="1" dirty="0">
                  <a:latin typeface="微软雅黑" panose="020B0503020204020204" charset="-122"/>
                  <a:ea typeface="微软雅黑" panose="020B0503020204020204" charset="-122"/>
                  <a:sym typeface="+mn-ea"/>
                </a:rPr>
                <a:t>拟订招聘预算</a:t>
              </a:r>
              <a:endParaRPr sz="1800" b="1" dirty="0">
                <a:solidFill>
                  <a:srgbClr val="9B552C"/>
                </a:solidFill>
                <a:latin typeface="微软雅黑" panose="020B0503020204020204" charset="-122"/>
                <a:ea typeface="微软雅黑" panose="020B0503020204020204" charset="-122"/>
                <a:cs typeface="微软雅黑" panose="020B0503020204020204" charset="-122"/>
              </a:endParaRPr>
            </a:p>
          </p:txBody>
        </p:sp>
        <p:sp>
          <p:nvSpPr>
            <p:cNvPr id="9" name="ï$1iḑê"/>
            <p:cNvSpPr/>
            <p:nvPr/>
          </p:nvSpPr>
          <p:spPr>
            <a:xfrm>
              <a:off x="7239" y="1821"/>
              <a:ext cx="5935" cy="5488"/>
            </a:xfrm>
            <a:prstGeom prst="rect">
              <a:avLst/>
            </a:prstGeom>
            <a:noFill/>
            <a:ln w="38100">
              <a:solidFill>
                <a:schemeClr val="tx1">
                  <a:lumMod val="60000"/>
                  <a:lumOff val="40000"/>
                </a:schemeClr>
              </a:solidFill>
            </a:ln>
            <a:effectLst>
              <a:outerShdw blurRad="304800" dist="203200" dir="5400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tIns="810000" anchor="t" anchorCtr="1">
              <a:normAutofit/>
            </a:bodyPr>
            <a:lstStyle/>
            <a:p>
              <a:pPr algn="ctr">
                <a:lnSpc>
                  <a:spcPct val="120000"/>
                </a:lnSpc>
              </a:pPr>
              <a:endParaRPr lang="zh-CN" altLang="en-US" sz="1200" dirty="0">
                <a:solidFill>
                  <a:schemeClr val="dk1">
                    <a:lumMod val="100000"/>
                  </a:schemeClr>
                </a:solidFill>
              </a:endParaRPr>
            </a:p>
          </p:txBody>
        </p:sp>
        <p:sp>
          <p:nvSpPr>
            <p:cNvPr id="10" name="ïSļîḋe"/>
            <p:cNvSpPr/>
            <p:nvPr/>
          </p:nvSpPr>
          <p:spPr>
            <a:xfrm rot="10800000">
              <a:off x="11821" y="1821"/>
              <a:ext cx="1352" cy="1352"/>
            </a:xfrm>
            <a:prstGeom prst="rtTriangle">
              <a:avLst/>
            </a:prstGeom>
            <a:solidFill>
              <a:srgbClr val="4E2A13"/>
            </a:solid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1" name="ï$1ïde"/>
            <p:cNvSpPr/>
            <p:nvPr/>
          </p:nvSpPr>
          <p:spPr>
            <a:xfrm>
              <a:off x="7239" y="5851"/>
              <a:ext cx="1211" cy="1458"/>
            </a:xfrm>
            <a:prstGeom prst="rtTriangle">
              <a:avLst/>
            </a:prstGeom>
            <a:solidFill>
              <a:schemeClr val="tx1">
                <a:lumMod val="60000"/>
                <a:lumOff val="40000"/>
              </a:schemeClr>
            </a:solidFill>
            <a:ln w="38100">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800"/>
            </a:p>
          </p:txBody>
        </p:sp>
        <p:sp>
          <p:nvSpPr>
            <p:cNvPr id="13" name="ïSḻíḓê"/>
            <p:cNvSpPr>
              <a:spLocks noChangeAspect="1"/>
            </p:cNvSpPr>
            <p:nvPr/>
          </p:nvSpPr>
          <p:spPr bwMode="auto">
            <a:xfrm>
              <a:off x="6362" y="6739"/>
              <a:ext cx="451" cy="358"/>
            </a:xfrm>
            <a:custGeom>
              <a:avLst/>
              <a:gdLst>
                <a:gd name="T0" fmla="*/ 2641 w 3160"/>
                <a:gd name="T1" fmla="*/ 0 h 2511"/>
                <a:gd name="T2" fmla="*/ 1167 w 3160"/>
                <a:gd name="T3" fmla="*/ 1474 h 2511"/>
                <a:gd name="T4" fmla="*/ 519 w 3160"/>
                <a:gd name="T5" fmla="*/ 826 h 2511"/>
                <a:gd name="T6" fmla="*/ 0 w 3160"/>
                <a:gd name="T7" fmla="*/ 1344 h 2511"/>
                <a:gd name="T8" fmla="*/ 1167 w 3160"/>
                <a:gd name="T9" fmla="*/ 2511 h 2511"/>
                <a:gd name="T10" fmla="*/ 3160 w 3160"/>
                <a:gd name="T11" fmla="*/ 519 h 2511"/>
                <a:gd name="T12" fmla="*/ 2641 w 3160"/>
                <a:gd name="T13" fmla="*/ 0 h 2511"/>
              </a:gdLst>
              <a:ahLst/>
              <a:cxnLst>
                <a:cxn ang="0">
                  <a:pos x="T0" y="T1"/>
                </a:cxn>
                <a:cxn ang="0">
                  <a:pos x="T2" y="T3"/>
                </a:cxn>
                <a:cxn ang="0">
                  <a:pos x="T4" y="T5"/>
                </a:cxn>
                <a:cxn ang="0">
                  <a:pos x="T6" y="T7"/>
                </a:cxn>
                <a:cxn ang="0">
                  <a:pos x="T8" y="T9"/>
                </a:cxn>
                <a:cxn ang="0">
                  <a:pos x="T10" y="T11"/>
                </a:cxn>
                <a:cxn ang="0">
                  <a:pos x="T12" y="T13"/>
                </a:cxn>
              </a:cxnLst>
              <a:rect l="0" t="0" r="r" b="b"/>
              <a:pathLst>
                <a:path w="3160" h="2511">
                  <a:moveTo>
                    <a:pt x="2641" y="0"/>
                  </a:moveTo>
                  <a:lnTo>
                    <a:pt x="1167" y="1474"/>
                  </a:lnTo>
                  <a:lnTo>
                    <a:pt x="519" y="826"/>
                  </a:lnTo>
                  <a:lnTo>
                    <a:pt x="0" y="1344"/>
                  </a:lnTo>
                  <a:lnTo>
                    <a:pt x="1167" y="2511"/>
                  </a:lnTo>
                  <a:lnTo>
                    <a:pt x="3160" y="519"/>
                  </a:lnTo>
                  <a:lnTo>
                    <a:pt x="2641" y="0"/>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4" name="îślïḋê"/>
            <p:cNvSpPr>
              <a:spLocks noChangeAspect="1"/>
            </p:cNvSpPr>
            <p:nvPr/>
          </p:nvSpPr>
          <p:spPr bwMode="auto">
            <a:xfrm>
              <a:off x="7502" y="6693"/>
              <a:ext cx="451" cy="450"/>
            </a:xfrm>
            <a:custGeom>
              <a:avLst/>
              <a:gdLst>
                <a:gd name="connsiteX0" fmla="*/ 525887 w 607545"/>
                <a:gd name="connsiteY0" fmla="*/ 455185 h 606669"/>
                <a:gd name="connsiteX1" fmla="*/ 455754 w 607545"/>
                <a:gd name="connsiteY1" fmla="*/ 525128 h 606669"/>
                <a:gd name="connsiteX2" fmla="*/ 482810 w 607545"/>
                <a:gd name="connsiteY2" fmla="*/ 552057 h 606669"/>
                <a:gd name="connsiteX3" fmla="*/ 552854 w 607545"/>
                <a:gd name="connsiteY3" fmla="*/ 552057 h 606669"/>
                <a:gd name="connsiteX4" fmla="*/ 552854 w 607545"/>
                <a:gd name="connsiteY4" fmla="*/ 482114 h 606669"/>
                <a:gd name="connsiteX5" fmla="*/ 479161 w 607545"/>
                <a:gd name="connsiteY5" fmla="*/ 408527 h 606669"/>
                <a:gd name="connsiteX6" fmla="*/ 409117 w 607545"/>
                <a:gd name="connsiteY6" fmla="*/ 478470 h 606669"/>
                <a:gd name="connsiteX7" fmla="*/ 427363 w 607545"/>
                <a:gd name="connsiteY7" fmla="*/ 496778 h 606669"/>
                <a:gd name="connsiteX8" fmla="*/ 497496 w 607545"/>
                <a:gd name="connsiteY8" fmla="*/ 426835 h 606669"/>
                <a:gd name="connsiteX9" fmla="*/ 381260 w 607545"/>
                <a:gd name="connsiteY9" fmla="*/ 310767 h 606669"/>
                <a:gd name="connsiteX10" fmla="*/ 350554 w 607545"/>
                <a:gd name="connsiteY10" fmla="*/ 350048 h 606669"/>
                <a:gd name="connsiteX11" fmla="*/ 311216 w 607545"/>
                <a:gd name="connsiteY11" fmla="*/ 380798 h 606669"/>
                <a:gd name="connsiteX12" fmla="*/ 380726 w 607545"/>
                <a:gd name="connsiteY12" fmla="*/ 450119 h 606669"/>
                <a:gd name="connsiteX13" fmla="*/ 450770 w 607545"/>
                <a:gd name="connsiteY13" fmla="*/ 380176 h 606669"/>
                <a:gd name="connsiteX14" fmla="*/ 205339 w 607545"/>
                <a:gd name="connsiteY14" fmla="*/ 134943 h 606669"/>
                <a:gd name="connsiteX15" fmla="*/ 225450 w 607545"/>
                <a:gd name="connsiteY15" fmla="*/ 155027 h 606669"/>
                <a:gd name="connsiteX16" fmla="*/ 225450 w 607545"/>
                <a:gd name="connsiteY16" fmla="*/ 184975 h 606669"/>
                <a:gd name="connsiteX17" fmla="*/ 255440 w 607545"/>
                <a:gd name="connsiteY17" fmla="*/ 184975 h 606669"/>
                <a:gd name="connsiteX18" fmla="*/ 275551 w 607545"/>
                <a:gd name="connsiteY18" fmla="*/ 205059 h 606669"/>
                <a:gd name="connsiteX19" fmla="*/ 255440 w 607545"/>
                <a:gd name="connsiteY19" fmla="*/ 225054 h 606669"/>
                <a:gd name="connsiteX20" fmla="*/ 225450 w 607545"/>
                <a:gd name="connsiteY20" fmla="*/ 225054 h 606669"/>
                <a:gd name="connsiteX21" fmla="*/ 225450 w 607545"/>
                <a:gd name="connsiteY21" fmla="*/ 255091 h 606669"/>
                <a:gd name="connsiteX22" fmla="*/ 205339 w 607545"/>
                <a:gd name="connsiteY22" fmla="*/ 275086 h 606669"/>
                <a:gd name="connsiteX23" fmla="*/ 185316 w 607545"/>
                <a:gd name="connsiteY23" fmla="*/ 255091 h 606669"/>
                <a:gd name="connsiteX24" fmla="*/ 185316 w 607545"/>
                <a:gd name="connsiteY24" fmla="*/ 225054 h 606669"/>
                <a:gd name="connsiteX25" fmla="*/ 155238 w 607545"/>
                <a:gd name="connsiteY25" fmla="*/ 225054 h 606669"/>
                <a:gd name="connsiteX26" fmla="*/ 135126 w 607545"/>
                <a:gd name="connsiteY26" fmla="*/ 205059 h 606669"/>
                <a:gd name="connsiteX27" fmla="*/ 155238 w 607545"/>
                <a:gd name="connsiteY27" fmla="*/ 184975 h 606669"/>
                <a:gd name="connsiteX28" fmla="*/ 185316 w 607545"/>
                <a:gd name="connsiteY28" fmla="*/ 184975 h 606669"/>
                <a:gd name="connsiteX29" fmla="*/ 185316 w 607545"/>
                <a:gd name="connsiteY29" fmla="*/ 155027 h 606669"/>
                <a:gd name="connsiteX30" fmla="*/ 205339 w 607545"/>
                <a:gd name="connsiteY30" fmla="*/ 134943 h 606669"/>
                <a:gd name="connsiteX31" fmla="*/ 205339 w 607545"/>
                <a:gd name="connsiteY31" fmla="*/ 102270 h 606669"/>
                <a:gd name="connsiteX32" fmla="*/ 132532 w 607545"/>
                <a:gd name="connsiteY32" fmla="*/ 132397 h 606669"/>
                <a:gd name="connsiteX33" fmla="*/ 132532 w 607545"/>
                <a:gd name="connsiteY33" fmla="*/ 277791 h 606669"/>
                <a:gd name="connsiteX34" fmla="*/ 278147 w 607545"/>
                <a:gd name="connsiteY34" fmla="*/ 277791 h 606669"/>
                <a:gd name="connsiteX35" fmla="*/ 278147 w 607545"/>
                <a:gd name="connsiteY35" fmla="*/ 132397 h 606669"/>
                <a:gd name="connsiteX36" fmla="*/ 205339 w 607545"/>
                <a:gd name="connsiteY36" fmla="*/ 102270 h 606669"/>
                <a:gd name="connsiteX37" fmla="*/ 205373 w 607545"/>
                <a:gd name="connsiteY37" fmla="*/ 62122 h 606669"/>
                <a:gd name="connsiteX38" fmla="*/ 306540 w 607545"/>
                <a:gd name="connsiteY38" fmla="*/ 104047 h 606669"/>
                <a:gd name="connsiteX39" fmla="*/ 306540 w 607545"/>
                <a:gd name="connsiteY39" fmla="*/ 306141 h 606669"/>
                <a:gd name="connsiteX40" fmla="*/ 104139 w 607545"/>
                <a:gd name="connsiteY40" fmla="*/ 306141 h 606669"/>
                <a:gd name="connsiteX41" fmla="*/ 104139 w 607545"/>
                <a:gd name="connsiteY41" fmla="*/ 104047 h 606669"/>
                <a:gd name="connsiteX42" fmla="*/ 205373 w 607545"/>
                <a:gd name="connsiteY42" fmla="*/ 62122 h 606669"/>
                <a:gd name="connsiteX43" fmla="*/ 205316 w 607545"/>
                <a:gd name="connsiteY43" fmla="*/ 40082 h 606669"/>
                <a:gd name="connsiteX44" fmla="*/ 88535 w 607545"/>
                <a:gd name="connsiteY44" fmla="*/ 88406 h 606669"/>
                <a:gd name="connsiteX45" fmla="*/ 88535 w 607545"/>
                <a:gd name="connsiteY45" fmla="*/ 321698 h 606669"/>
                <a:gd name="connsiteX46" fmla="*/ 325011 w 607545"/>
                <a:gd name="connsiteY46" fmla="*/ 318765 h 606669"/>
                <a:gd name="connsiteX47" fmla="*/ 322163 w 607545"/>
                <a:gd name="connsiteY47" fmla="*/ 88406 h 606669"/>
                <a:gd name="connsiteX48" fmla="*/ 205316 w 607545"/>
                <a:gd name="connsiteY48" fmla="*/ 40082 h 606669"/>
                <a:gd name="connsiteX49" fmla="*/ 205349 w 607545"/>
                <a:gd name="connsiteY49" fmla="*/ 0 h 606669"/>
                <a:gd name="connsiteX50" fmla="*/ 350554 w 607545"/>
                <a:gd name="connsiteY50" fmla="*/ 60056 h 606669"/>
                <a:gd name="connsiteX51" fmla="*/ 399327 w 607545"/>
                <a:gd name="connsiteY51" fmla="*/ 272107 h 606669"/>
                <a:gd name="connsiteX52" fmla="*/ 581246 w 607545"/>
                <a:gd name="connsiteY52" fmla="*/ 453763 h 606669"/>
                <a:gd name="connsiteX53" fmla="*/ 581246 w 607545"/>
                <a:gd name="connsiteY53" fmla="*/ 580407 h 606669"/>
                <a:gd name="connsiteX54" fmla="*/ 454419 w 607545"/>
                <a:gd name="connsiteY54" fmla="*/ 580407 h 606669"/>
                <a:gd name="connsiteX55" fmla="*/ 272589 w 607545"/>
                <a:gd name="connsiteY55" fmla="*/ 398929 h 606669"/>
                <a:gd name="connsiteX56" fmla="*/ 60143 w 607545"/>
                <a:gd name="connsiteY56" fmla="*/ 350048 h 606669"/>
                <a:gd name="connsiteX57" fmla="*/ 60143 w 607545"/>
                <a:gd name="connsiteY57" fmla="*/ 60056 h 606669"/>
                <a:gd name="connsiteX58" fmla="*/ 205349 w 607545"/>
                <a:gd name="connsiteY58" fmla="*/ 0 h 60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7545" h="606669">
                  <a:moveTo>
                    <a:pt x="525887" y="455185"/>
                  </a:moveTo>
                  <a:lnTo>
                    <a:pt x="455754" y="525128"/>
                  </a:lnTo>
                  <a:lnTo>
                    <a:pt x="482810" y="552057"/>
                  </a:lnTo>
                  <a:cubicBezTo>
                    <a:pt x="502124" y="571431"/>
                    <a:pt x="533452" y="571431"/>
                    <a:pt x="552854" y="552057"/>
                  </a:cubicBezTo>
                  <a:cubicBezTo>
                    <a:pt x="572168" y="532771"/>
                    <a:pt x="572168" y="501488"/>
                    <a:pt x="552854" y="482114"/>
                  </a:cubicBezTo>
                  <a:close/>
                  <a:moveTo>
                    <a:pt x="479161" y="408527"/>
                  </a:moveTo>
                  <a:lnTo>
                    <a:pt x="409117" y="478470"/>
                  </a:lnTo>
                  <a:lnTo>
                    <a:pt x="427363" y="496778"/>
                  </a:lnTo>
                  <a:lnTo>
                    <a:pt x="497496" y="426835"/>
                  </a:lnTo>
                  <a:close/>
                  <a:moveTo>
                    <a:pt x="381260" y="310767"/>
                  </a:moveTo>
                  <a:cubicBezTo>
                    <a:pt x="373072" y="324453"/>
                    <a:pt x="362481" y="338139"/>
                    <a:pt x="350554" y="350048"/>
                  </a:cubicBezTo>
                  <a:cubicBezTo>
                    <a:pt x="338361" y="362135"/>
                    <a:pt x="324922" y="372533"/>
                    <a:pt x="311216" y="380798"/>
                  </a:cubicBezTo>
                  <a:lnTo>
                    <a:pt x="380726" y="450119"/>
                  </a:lnTo>
                  <a:lnTo>
                    <a:pt x="450770" y="380176"/>
                  </a:lnTo>
                  <a:close/>
                  <a:moveTo>
                    <a:pt x="205339" y="134943"/>
                  </a:moveTo>
                  <a:cubicBezTo>
                    <a:pt x="216462" y="134943"/>
                    <a:pt x="225450" y="143919"/>
                    <a:pt x="225450" y="155027"/>
                  </a:cubicBezTo>
                  <a:lnTo>
                    <a:pt x="225450" y="184975"/>
                  </a:lnTo>
                  <a:lnTo>
                    <a:pt x="255440" y="184975"/>
                  </a:lnTo>
                  <a:cubicBezTo>
                    <a:pt x="266563" y="184975"/>
                    <a:pt x="275551" y="193951"/>
                    <a:pt x="275551" y="205059"/>
                  </a:cubicBezTo>
                  <a:cubicBezTo>
                    <a:pt x="275551" y="216079"/>
                    <a:pt x="266563" y="225054"/>
                    <a:pt x="255440" y="225054"/>
                  </a:cubicBezTo>
                  <a:lnTo>
                    <a:pt x="225450" y="225054"/>
                  </a:lnTo>
                  <a:lnTo>
                    <a:pt x="225450" y="255091"/>
                  </a:lnTo>
                  <a:cubicBezTo>
                    <a:pt x="225450" y="266111"/>
                    <a:pt x="216462" y="275086"/>
                    <a:pt x="205339" y="275086"/>
                  </a:cubicBezTo>
                  <a:cubicBezTo>
                    <a:pt x="194304" y="275086"/>
                    <a:pt x="185316" y="266111"/>
                    <a:pt x="185316" y="255091"/>
                  </a:cubicBezTo>
                  <a:lnTo>
                    <a:pt x="185316" y="225054"/>
                  </a:lnTo>
                  <a:lnTo>
                    <a:pt x="155238" y="225054"/>
                  </a:lnTo>
                  <a:cubicBezTo>
                    <a:pt x="144114" y="225054"/>
                    <a:pt x="135126" y="216079"/>
                    <a:pt x="135126" y="205059"/>
                  </a:cubicBezTo>
                  <a:cubicBezTo>
                    <a:pt x="135126" y="193951"/>
                    <a:pt x="144114" y="184975"/>
                    <a:pt x="155238" y="184975"/>
                  </a:cubicBezTo>
                  <a:lnTo>
                    <a:pt x="185316" y="184975"/>
                  </a:lnTo>
                  <a:lnTo>
                    <a:pt x="185316" y="155027"/>
                  </a:lnTo>
                  <a:cubicBezTo>
                    <a:pt x="185316" y="143919"/>
                    <a:pt x="194304" y="134943"/>
                    <a:pt x="205339" y="134943"/>
                  </a:cubicBezTo>
                  <a:close/>
                  <a:moveTo>
                    <a:pt x="205339" y="102270"/>
                  </a:moveTo>
                  <a:cubicBezTo>
                    <a:pt x="178993" y="102270"/>
                    <a:pt x="152647" y="112312"/>
                    <a:pt x="132532" y="132397"/>
                  </a:cubicBezTo>
                  <a:cubicBezTo>
                    <a:pt x="92390" y="172478"/>
                    <a:pt x="92390" y="237710"/>
                    <a:pt x="132532" y="277791"/>
                  </a:cubicBezTo>
                  <a:cubicBezTo>
                    <a:pt x="172763" y="317961"/>
                    <a:pt x="237916" y="317961"/>
                    <a:pt x="278147" y="277791"/>
                  </a:cubicBezTo>
                  <a:cubicBezTo>
                    <a:pt x="318289" y="237710"/>
                    <a:pt x="318289" y="172478"/>
                    <a:pt x="278147" y="132397"/>
                  </a:cubicBezTo>
                  <a:cubicBezTo>
                    <a:pt x="258031" y="112312"/>
                    <a:pt x="231685" y="102270"/>
                    <a:pt x="205339" y="102270"/>
                  </a:cubicBezTo>
                  <a:close/>
                  <a:moveTo>
                    <a:pt x="205373" y="62122"/>
                  </a:moveTo>
                  <a:cubicBezTo>
                    <a:pt x="241988" y="62122"/>
                    <a:pt x="278592" y="76097"/>
                    <a:pt x="306540" y="104047"/>
                  </a:cubicBezTo>
                  <a:cubicBezTo>
                    <a:pt x="362347" y="159770"/>
                    <a:pt x="362347" y="250419"/>
                    <a:pt x="306540" y="306141"/>
                  </a:cubicBezTo>
                  <a:cubicBezTo>
                    <a:pt x="250644" y="361952"/>
                    <a:pt x="160124" y="361952"/>
                    <a:pt x="104139" y="306141"/>
                  </a:cubicBezTo>
                  <a:cubicBezTo>
                    <a:pt x="48331" y="250419"/>
                    <a:pt x="48331" y="159770"/>
                    <a:pt x="104139" y="104047"/>
                  </a:cubicBezTo>
                  <a:cubicBezTo>
                    <a:pt x="132131" y="76097"/>
                    <a:pt x="168758" y="62122"/>
                    <a:pt x="205373" y="62122"/>
                  </a:cubicBezTo>
                  <a:close/>
                  <a:moveTo>
                    <a:pt x="205316" y="40082"/>
                  </a:moveTo>
                  <a:cubicBezTo>
                    <a:pt x="163051" y="40082"/>
                    <a:pt x="120798" y="56190"/>
                    <a:pt x="88535" y="88406"/>
                  </a:cubicBezTo>
                  <a:cubicBezTo>
                    <a:pt x="24098" y="152750"/>
                    <a:pt x="24098" y="257354"/>
                    <a:pt x="88535" y="321698"/>
                  </a:cubicBezTo>
                  <a:cubicBezTo>
                    <a:pt x="153684" y="386753"/>
                    <a:pt x="260485" y="386486"/>
                    <a:pt x="325011" y="318765"/>
                  </a:cubicBezTo>
                  <a:cubicBezTo>
                    <a:pt x="386956" y="253710"/>
                    <a:pt x="385087" y="151328"/>
                    <a:pt x="322163" y="88406"/>
                  </a:cubicBezTo>
                  <a:cubicBezTo>
                    <a:pt x="289856" y="56190"/>
                    <a:pt x="247580" y="40082"/>
                    <a:pt x="205316" y="40082"/>
                  </a:cubicBezTo>
                  <a:close/>
                  <a:moveTo>
                    <a:pt x="205349" y="0"/>
                  </a:moveTo>
                  <a:cubicBezTo>
                    <a:pt x="257882" y="0"/>
                    <a:pt x="310415" y="20019"/>
                    <a:pt x="350554" y="60056"/>
                  </a:cubicBezTo>
                  <a:cubicBezTo>
                    <a:pt x="407871" y="117290"/>
                    <a:pt x="424070" y="200297"/>
                    <a:pt x="399327" y="272107"/>
                  </a:cubicBezTo>
                  <a:cubicBezTo>
                    <a:pt x="410007" y="282772"/>
                    <a:pt x="572257" y="444876"/>
                    <a:pt x="581246" y="453763"/>
                  </a:cubicBezTo>
                  <a:cubicBezTo>
                    <a:pt x="616312" y="488779"/>
                    <a:pt x="616312" y="545391"/>
                    <a:pt x="581246" y="580407"/>
                  </a:cubicBezTo>
                  <a:cubicBezTo>
                    <a:pt x="546179" y="615423"/>
                    <a:pt x="489396" y="615423"/>
                    <a:pt x="454419" y="580407"/>
                  </a:cubicBezTo>
                  <a:lnTo>
                    <a:pt x="272589" y="398929"/>
                  </a:lnTo>
                  <a:cubicBezTo>
                    <a:pt x="201210" y="423546"/>
                    <a:pt x="118083" y="407905"/>
                    <a:pt x="60143" y="350048"/>
                  </a:cubicBezTo>
                  <a:cubicBezTo>
                    <a:pt x="-20047" y="270063"/>
                    <a:pt x="-20047" y="140130"/>
                    <a:pt x="60143" y="60056"/>
                  </a:cubicBezTo>
                  <a:cubicBezTo>
                    <a:pt x="100283" y="20019"/>
                    <a:pt x="152816" y="0"/>
                    <a:pt x="205349" y="0"/>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a:p>
          </p:txBody>
        </p:sp>
        <p:sp>
          <p:nvSpPr>
            <p:cNvPr id="15" name="iŝlíḓé"/>
            <p:cNvSpPr txBox="1"/>
            <p:nvPr/>
          </p:nvSpPr>
          <p:spPr>
            <a:xfrm>
              <a:off x="7468" y="1884"/>
              <a:ext cx="3079" cy="493"/>
            </a:xfrm>
            <a:prstGeom prst="rect">
              <a:avLst/>
            </a:prstGeom>
            <a:noFill/>
          </p:spPr>
          <p:txBody>
            <a:bodyPr wrap="none">
              <a:noAutofit/>
            </a:bodyPr>
            <a:lstStyle>
              <a:defPPr>
                <a:defRPr lang="zh-CN"/>
              </a:defPPr>
              <a:lvl1pPr>
                <a:defRPr sz="1200" b="1">
                  <a:solidFill>
                    <a:srgbClr val="9B552C"/>
                  </a:solidFill>
                </a:defRPr>
              </a:lvl1pPr>
            </a:lstStyle>
            <a:p>
              <a:pPr algn="l"/>
              <a:r>
                <a:rPr lang="zh-CN" altLang="zh-CN" sz="1800" dirty="0">
                  <a:solidFill>
                    <a:schemeClr val="tx1"/>
                  </a:solidFill>
                  <a:latin typeface="微软雅黑" panose="020B0503020204020204" charset="-122"/>
                  <a:ea typeface="微软雅黑" panose="020B0503020204020204" charset="-122"/>
                  <a:sym typeface="+mn-ea"/>
                </a:rPr>
                <a:t>编制招聘广告</a:t>
              </a:r>
              <a:endParaRPr sz="1800" dirty="0">
                <a:solidFill>
                  <a:schemeClr val="tx1"/>
                </a:solidFill>
                <a:latin typeface="微软雅黑" panose="020B0503020204020204" charset="-122"/>
                <a:ea typeface="微软雅黑" panose="020B0503020204020204" charset="-122"/>
                <a:cs typeface="微软雅黑" panose="020B0503020204020204" charset="-122"/>
              </a:endParaRPr>
            </a:p>
            <a:p>
              <a:endParaRPr lang="en-GB" altLang="zh-CN" sz="1800" dirty="0">
                <a:solidFill>
                  <a:schemeClr val="tx1"/>
                </a:solidFill>
                <a:latin typeface="微软雅黑" panose="020B0503020204020204" charset="-122"/>
                <a:ea typeface="微软雅黑" panose="020B0503020204020204" charset="-122"/>
                <a:cs typeface="微软雅黑" panose="020B0503020204020204" charset="-122"/>
              </a:endParaRPr>
            </a:p>
          </p:txBody>
        </p:sp>
        <p:sp>
          <p:nvSpPr>
            <p:cNvPr id="16" name="矩形 15"/>
            <p:cNvSpPr/>
            <p:nvPr/>
          </p:nvSpPr>
          <p:spPr>
            <a:xfrm>
              <a:off x="1374" y="2533"/>
              <a:ext cx="5472" cy="212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en-US" sz="1600" dirty="0">
                  <a:solidFill>
                    <a:srgbClr val="000000"/>
                  </a:solidFill>
                  <a:latin typeface="微软雅黑" panose="020B0503020204020204" charset="-122"/>
                  <a:ea typeface="微软雅黑" panose="020B0503020204020204" charset="-122"/>
                  <a:cs typeface="微软雅黑" panose="020B0503020204020204" charset="-122"/>
                </a:rPr>
                <a:t>20××年整体性的招聘活动是一项庞大的“工程”,由于采用了多种媒体发布招聘信息,并采用了多种方式进行招聘活动,因此,招聘的费用相当高。人力资源部招聘人员通过与各方联络,确定各种费用,然后做出了初步预算</a:t>
              </a:r>
            </a:p>
          </p:txBody>
        </p:sp>
        <p:sp>
          <p:nvSpPr>
            <p:cNvPr id="17" name="矩形 16"/>
            <p:cNvSpPr/>
            <p:nvPr/>
          </p:nvSpPr>
          <p:spPr>
            <a:xfrm>
              <a:off x="7430" y="2466"/>
              <a:ext cx="5676" cy="2125"/>
            </a:xfrm>
            <a:prstGeom prst="rect">
              <a:avLst/>
            </a:prstGeom>
          </p:spPr>
          <p:txBody>
            <a:bodyPr wrap="square">
              <a:spAutoFit/>
            </a:bodyPr>
            <a:lstStyle/>
            <a:p>
              <a:pPr marL="171450" indent="-171450">
                <a:lnSpc>
                  <a:spcPct val="150000"/>
                </a:lnSpc>
                <a:buFont typeface="Wingdings" panose="05000000000000000000" pitchFamily="2" charset="2"/>
                <a:buChar char="u"/>
              </a:pPr>
              <a:r>
                <a:rPr lang="zh-CN" altLang="zh-CN" sz="1600" dirty="0">
                  <a:solidFill>
                    <a:srgbClr val="000000"/>
                  </a:solidFill>
                  <a:latin typeface="微软雅黑" panose="020B0503020204020204" charset="-122"/>
                  <a:ea typeface="微软雅黑" panose="020B0503020204020204" charset="-122"/>
                  <a:cs typeface="微软雅黑" panose="020B0503020204020204" charset="-122"/>
                </a:rPr>
                <a:t>SYZL公司采用了全视角、多方位的招聘信息发布渠道:公司内网、门户网站、人力资源专门网站、校园信息网、报纸、电视。不同的广告媒体、不同的招聘对象,需要不同的招聘广告,所以,SYZL公司人力资源部拟订了多种有针对性的招聘广告。</a:t>
              </a:r>
            </a:p>
          </p:txBody>
        </p:sp>
      </p:grpSp>
      <p:grpSp>
        <p:nvGrpSpPr>
          <p:cNvPr id="2541" name="Group 95"/>
          <p:cNvGrpSpPr/>
          <p:nvPr/>
        </p:nvGrpSpPr>
        <p:grpSpPr>
          <a:xfrm>
            <a:off x="1179773" y="133385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grpSp>
        <p:nvGrpSpPr>
          <p:cNvPr id="2545" name="Group 99"/>
          <p:cNvGrpSpPr/>
          <p:nvPr/>
        </p:nvGrpSpPr>
        <p:grpSpPr>
          <a:xfrm>
            <a:off x="10892733" y="1377086"/>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6241"/>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t>5</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750"/>
                                  </p:stCondLst>
                                  <p:childTnLst>
                                    <p:set>
                                      <p:cBhvr>
                                        <p:cTn id="10" dur="indefinite" fill="hold"/>
                                        <p:tgtEl>
                                          <p:spTgt spid="2541"/>
                                        </p:tgtEl>
                                        <p:attrNameLst>
                                          <p:attrName>style.visibility</p:attrName>
                                        </p:attrNameLst>
                                      </p:cBhvr>
                                      <p:to>
                                        <p:strVal val="visible"/>
                                      </p:to>
                                    </p:set>
                                    <p:anim calcmode="lin" valueType="num">
                                      <p:cBhvr>
                                        <p:cTn id="11" dur="500" fill="hold"/>
                                        <p:tgtEl>
                                          <p:spTgt spid="2541"/>
                                        </p:tgtEl>
                                        <p:attrNameLst>
                                          <p:attrName>ppt_w</p:attrName>
                                        </p:attrNameLst>
                                      </p:cBhvr>
                                      <p:tavLst>
                                        <p:tav tm="0">
                                          <p:val>
                                            <p:fltVal val="0"/>
                                          </p:val>
                                        </p:tav>
                                        <p:tav tm="100000">
                                          <p:val>
                                            <p:strVal val="#ppt_w"/>
                                          </p:val>
                                        </p:tav>
                                      </p:tavLst>
                                    </p:anim>
                                    <p:anim calcmode="lin" valueType="num">
                                      <p:cBhvr>
                                        <p:cTn id="12" dur="500" fill="hold"/>
                                        <p:tgtEl>
                                          <p:spTgt spid="2541"/>
                                        </p:tgtEl>
                                        <p:attrNameLst>
                                          <p:attrName>ppt_h</p:attrName>
                                        </p:attrNameLst>
                                      </p:cBhvr>
                                      <p:tavLst>
                                        <p:tav tm="0">
                                          <p:val>
                                            <p:fltVal val="0"/>
                                          </p:val>
                                        </p:tav>
                                        <p:tav tm="100000">
                                          <p:val>
                                            <p:strVal val="#ppt_h"/>
                                          </p:val>
                                        </p:tav>
                                      </p:tavLst>
                                    </p:anim>
                                  </p:childTnLst>
                                </p:cTn>
                              </p:par>
                            </p:childTnLst>
                          </p:cTn>
                        </p:par>
                        <p:par>
                          <p:cTn id="13" fill="hold">
                            <p:stCondLst>
                              <p:cond delay="1250"/>
                            </p:stCondLst>
                            <p:childTnLst>
                              <p:par>
                                <p:cTn id="14" presetID="23" presetClass="entr" presetSubtype="16" fill="hold" grpId="0" nodeType="afterEffect">
                                  <p:stCondLst>
                                    <p:cond delay="1000"/>
                                  </p:stCondLst>
                                  <p:childTnLst>
                                    <p:set>
                                      <p:cBhvr>
                                        <p:cTn id="15" dur="indefinite" fill="hold"/>
                                        <p:tgtEl>
                                          <p:spTgt spid="2545"/>
                                        </p:tgtEl>
                                        <p:attrNameLst>
                                          <p:attrName>style.visibility</p:attrName>
                                        </p:attrNameLst>
                                      </p:cBhvr>
                                      <p:to>
                                        <p:strVal val="visible"/>
                                      </p:to>
                                    </p:set>
                                    <p:anim calcmode="lin" valueType="num">
                                      <p:cBhvr>
                                        <p:cTn id="16" dur="500" fill="hold"/>
                                        <p:tgtEl>
                                          <p:spTgt spid="2545"/>
                                        </p:tgtEl>
                                        <p:attrNameLst>
                                          <p:attrName>ppt_w</p:attrName>
                                        </p:attrNameLst>
                                      </p:cBhvr>
                                      <p:tavLst>
                                        <p:tav tm="0">
                                          <p:val>
                                            <p:fltVal val="0"/>
                                          </p:val>
                                        </p:tav>
                                        <p:tav tm="100000">
                                          <p:val>
                                            <p:strVal val="#ppt_w"/>
                                          </p:val>
                                        </p:tav>
                                      </p:tavLst>
                                    </p:anim>
                                    <p:anim calcmode="lin" valueType="num">
                                      <p:cBhvr>
                                        <p:cTn id="17" dur="500" fill="hold"/>
                                        <p:tgtEl>
                                          <p:spTgt spid="2545"/>
                                        </p:tgtEl>
                                        <p:attrNameLst>
                                          <p:attrName>ppt_h</p:attrName>
                                        </p:attrNameLst>
                                      </p:cBhvr>
                                      <p:tavLst>
                                        <p:tav tm="0">
                                          <p:val>
                                            <p:fltVal val="0"/>
                                          </p:val>
                                        </p:tav>
                                        <p:tav tm="100000">
                                          <p:val>
                                            <p:strVal val="#ppt_h"/>
                                          </p:val>
                                        </p:tav>
                                      </p:tavLst>
                                    </p:anim>
                                  </p:childTnLst>
                                </p:cTn>
                              </p:par>
                              <p:par>
                                <p:cTn id="18" presetID="29" presetClass="entr" presetSubtype="0" fill="hold"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ppt_x</p:attrName>
                                        </p:attrNameLst>
                                      </p:cBhvr>
                                      <p:tavLst>
                                        <p:tav tm="0">
                                          <p:val>
                                            <p:strVal val="#ppt_x-.2"/>
                                          </p:val>
                                        </p:tav>
                                        <p:tav tm="100000">
                                          <p:val>
                                            <p:strVal val="#ppt_x"/>
                                          </p:val>
                                        </p:tav>
                                      </p:tavLst>
                                    </p:anim>
                                    <p:anim calcmode="lin" valueType="num">
                                      <p:cBhvr>
                                        <p:cTn id="21" dur="1000" fill="hold"/>
                                        <p:tgtEl>
                                          <p:spTgt spid="18"/>
                                        </p:tgtEl>
                                        <p:attrNameLst>
                                          <p:attrName>ppt_y</p:attrName>
                                        </p:attrNameLst>
                                      </p:cBhvr>
                                      <p:tavLst>
                                        <p:tav tm="0">
                                          <p:val>
                                            <p:strVal val="#ppt_y"/>
                                          </p:val>
                                        </p:tav>
                                        <p:tav tm="100000">
                                          <p:val>
                                            <p:strVal val="#ppt_y"/>
                                          </p:val>
                                        </p:tav>
                                      </p:tavLst>
                                    </p:anim>
                                    <p:animEffect transition="in" filter="wipe(right)" prLst="gradientSize: 0.1">
                                      <p:cBhvr>
                                        <p:cTn id="2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41" grpId="0" bldLvl="0" animBg="1" advAuto="0"/>
      <p:bldP spid="2545" grpId="0" bldLvl="0" animBg="1" advAuto="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招聘渠道的选择</a:t>
            </a:r>
          </a:p>
        </p:txBody>
      </p:sp>
      <p:sp>
        <p:nvSpPr>
          <p:cNvPr id="52" name="矩形 51"/>
          <p:cNvSpPr/>
          <p:nvPr/>
        </p:nvSpPr>
        <p:spPr>
          <a:xfrm>
            <a:off x="6293485" y="1711960"/>
            <a:ext cx="5005070" cy="448881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sp>
        <p:nvSpPr>
          <p:cNvPr id="53" name="矩形 52"/>
          <p:cNvSpPr/>
          <p:nvPr/>
        </p:nvSpPr>
        <p:spPr>
          <a:xfrm>
            <a:off x="1188085" y="1711960"/>
            <a:ext cx="5047615" cy="44919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8565" tIns="49282" rIns="98565" bIns="49282" rtlCol="0" anchor="ctr"/>
          <a:lstStyle/>
          <a:p>
            <a:pPr algn="ctr"/>
            <a:endParaRPr lang="zh-CN" altLang="en-US" sz="1600">
              <a:latin typeface="微软雅黑" panose="020B0503020204020204" charset="-122"/>
              <a:ea typeface="微软雅黑" panose="020B0503020204020204" charset="-122"/>
            </a:endParaRPr>
          </a:p>
        </p:txBody>
      </p:sp>
      <p:grpSp>
        <p:nvGrpSpPr>
          <p:cNvPr id="54" name="组合 53"/>
          <p:cNvGrpSpPr/>
          <p:nvPr/>
        </p:nvGrpSpPr>
        <p:grpSpPr>
          <a:xfrm>
            <a:off x="1440815" y="2321560"/>
            <a:ext cx="4800600" cy="1998945"/>
            <a:chOff x="611560" y="2455316"/>
            <a:chExt cx="4452730" cy="1525500"/>
          </a:xfrm>
        </p:grpSpPr>
        <p:sp>
          <p:nvSpPr>
            <p:cNvPr id="55" name="矩形 54"/>
            <p:cNvSpPr/>
            <p:nvPr/>
          </p:nvSpPr>
          <p:spPr>
            <a:xfrm>
              <a:off x="619806" y="2910357"/>
              <a:ext cx="4444484" cy="445349"/>
            </a:xfrm>
            <a:prstGeom prst="rect">
              <a:avLst/>
            </a:prstGeom>
          </p:spPr>
          <p:txBody>
            <a:bodyPr wrap="square">
              <a:spAutoFit/>
            </a:bodyPr>
            <a:lstStyle/>
            <a:p>
              <a:pPr>
                <a:buClr>
                  <a:srgbClr val="9D0B0B"/>
                </a:buClr>
              </a:pPr>
              <a:r>
                <a:rPr lang="zh-CN" altLang="en-US" sz="1600" b="1" dirty="0">
                  <a:latin typeface="微软雅黑" panose="020B0503020204020204" charset="-122"/>
                  <a:ea typeface="微软雅黑" panose="020B0503020204020204" charset="-122"/>
                </a:rPr>
                <a:t>缺点：</a:t>
              </a:r>
              <a:endParaRPr lang="zh-CN" altLang="en-US" sz="1600" dirty="0">
                <a:latin typeface="微软雅黑" panose="020B0503020204020204" charset="-122"/>
                <a:ea typeface="微软雅黑" panose="020B0503020204020204" charset="-122"/>
              </a:endParaRPr>
            </a:p>
            <a:p>
              <a:pPr>
                <a:buClr>
                  <a:srgbClr val="9D0B0B"/>
                </a:buClr>
              </a:pPr>
              <a:r>
                <a:rPr lang="zh-CN" altLang="en-US" sz="1600" dirty="0">
                  <a:latin typeface="微软雅黑" panose="020B0503020204020204" charset="-122"/>
                  <a:ea typeface="微软雅黑" panose="020B0503020204020204" charset="-122"/>
                </a:rPr>
                <a:t>需要相对较长时间和较高成本</a:t>
              </a:r>
            </a:p>
          </p:txBody>
        </p:sp>
        <p:sp>
          <p:nvSpPr>
            <p:cNvPr id="56" name="矩形 55"/>
            <p:cNvSpPr/>
            <p:nvPr/>
          </p:nvSpPr>
          <p:spPr>
            <a:xfrm>
              <a:off x="619806" y="3723492"/>
              <a:ext cx="4428581" cy="257324"/>
            </a:xfrm>
            <a:prstGeom prst="rect">
              <a:avLst/>
            </a:prstGeom>
          </p:spPr>
          <p:txBody>
            <a:bodyPr wrap="square">
              <a:spAutoFit/>
            </a:bodyPr>
            <a:lstStyle/>
            <a:p>
              <a:pPr>
                <a:buClr>
                  <a:srgbClr val="9D0B0B"/>
                </a:buClr>
              </a:pPr>
              <a:r>
                <a:rPr lang="zh-CN" altLang="en-US" sz="1600" dirty="0">
                  <a:latin typeface="微软雅黑" panose="020B0503020204020204" charset="-122"/>
                  <a:ea typeface="微软雅黑" panose="020B0503020204020204" charset="-122"/>
                </a:rPr>
                <a:t>晋升性职位和竞争性强的职位筛选。</a:t>
              </a:r>
            </a:p>
          </p:txBody>
        </p:sp>
        <p:sp>
          <p:nvSpPr>
            <p:cNvPr id="57" name="矩形 56"/>
            <p:cNvSpPr/>
            <p:nvPr/>
          </p:nvSpPr>
          <p:spPr>
            <a:xfrm>
              <a:off x="611560" y="2455316"/>
              <a:ext cx="2069695" cy="445349"/>
            </a:xfrm>
            <a:prstGeom prst="rect">
              <a:avLst/>
            </a:prstGeom>
          </p:spPr>
          <p:txBody>
            <a:bodyPr wrap="square">
              <a:spAutoFit/>
            </a:bodyPr>
            <a:lstStyle/>
            <a:p>
              <a:pPr algn="l"/>
              <a:r>
                <a:rPr lang="zh-CN" altLang="en-US" sz="1600" b="1" dirty="0">
                  <a:latin typeface="微软雅黑" panose="020B0503020204020204" charset="-122"/>
                  <a:ea typeface="微软雅黑" panose="020B0503020204020204" charset="-122"/>
                </a:rPr>
                <a:t>优点</a:t>
              </a:r>
              <a:r>
                <a:rPr lang="zh-CN" altLang="en-US" sz="1600" dirty="0">
                  <a:latin typeface="微软雅黑" panose="020B0503020204020204" charset="-122"/>
                  <a:ea typeface="微软雅黑" panose="020B0503020204020204" charset="-122"/>
                </a:rPr>
                <a:t>：</a:t>
              </a:r>
            </a:p>
            <a:p>
              <a:pPr algn="l"/>
              <a:r>
                <a:rPr lang="zh-CN" altLang="en-US" sz="1600" dirty="0">
                  <a:latin typeface="微软雅黑" panose="020B0503020204020204" charset="-122"/>
                  <a:ea typeface="微软雅黑" panose="020B0503020204020204" charset="-122"/>
                  <a:sym typeface="+mn-ea"/>
                </a:rPr>
                <a:t>公开透明和公平竞争</a:t>
              </a:r>
              <a:endParaRPr lang="zh-CN" altLang="en-US" sz="1600" dirty="0">
                <a:latin typeface="微软雅黑" panose="020B0503020204020204" charset="-122"/>
                <a:ea typeface="微软雅黑" panose="020B0503020204020204" charset="-122"/>
              </a:endParaRPr>
            </a:p>
          </p:txBody>
        </p:sp>
        <p:sp>
          <p:nvSpPr>
            <p:cNvPr id="58" name="矩形 57"/>
            <p:cNvSpPr/>
            <p:nvPr/>
          </p:nvSpPr>
          <p:spPr>
            <a:xfrm>
              <a:off x="611560" y="3466872"/>
              <a:ext cx="1300480" cy="257324"/>
            </a:xfrm>
            <a:prstGeom prst="rect">
              <a:avLst/>
            </a:prstGeom>
          </p:spPr>
          <p:txBody>
            <a:bodyPr wrap="square">
              <a:spAutoFit/>
            </a:bodyPr>
            <a:lstStyle/>
            <a:p>
              <a:pPr algn="l"/>
              <a:r>
                <a:rPr lang="zh-CN" altLang="en-US" sz="1600" b="1" dirty="0">
                  <a:latin typeface="微软雅黑" panose="020B0503020204020204" charset="-122"/>
                  <a:ea typeface="微软雅黑" panose="020B0503020204020204" charset="-122"/>
                </a:rPr>
                <a:t>应用职位</a:t>
              </a:r>
              <a:r>
                <a:rPr lang="zh-CN" altLang="en-US" sz="1600" dirty="0">
                  <a:latin typeface="微软雅黑" panose="020B0503020204020204" charset="-122"/>
                  <a:ea typeface="微软雅黑" panose="020B0503020204020204" charset="-122"/>
                </a:rPr>
                <a:t>：</a:t>
              </a:r>
            </a:p>
          </p:txBody>
        </p:sp>
      </p:grpSp>
      <p:sp>
        <p:nvSpPr>
          <p:cNvPr id="64" name="右箭头 63"/>
          <p:cNvSpPr/>
          <p:nvPr/>
        </p:nvSpPr>
        <p:spPr>
          <a:xfrm>
            <a:off x="6276975" y="840105"/>
            <a:ext cx="3163570"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733339" tIns="0" rIns="0" bIns="0" rtlCol="0" anchor="ctr"/>
          <a:lstStyle/>
          <a:p>
            <a:pPr algn="ctr">
              <a:lnSpc>
                <a:spcPct val="120000"/>
              </a:lnSpc>
            </a:pPr>
            <a:r>
              <a:rPr lang="zh-CN" altLang="en-US" sz="1600" dirty="0">
                <a:latin typeface="微软雅黑" panose="020B0503020204020204" charset="-122"/>
                <a:ea typeface="微软雅黑" panose="020B0503020204020204" charset="-122"/>
              </a:rPr>
              <a:t>人事档案筛选法</a:t>
            </a:r>
          </a:p>
        </p:txBody>
      </p:sp>
      <p:sp>
        <p:nvSpPr>
          <p:cNvPr id="65" name="右箭头 64"/>
          <p:cNvSpPr/>
          <p:nvPr/>
        </p:nvSpPr>
        <p:spPr>
          <a:xfrm flipH="1">
            <a:off x="3063875" y="840105"/>
            <a:ext cx="3169285" cy="1695450"/>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733339" bIns="0" rtlCol="0" anchor="ctr"/>
          <a:lstStyle/>
          <a:p>
            <a:pPr algn="ctr">
              <a:lnSpc>
                <a:spcPct val="120000"/>
              </a:lnSpc>
            </a:pPr>
            <a:r>
              <a:rPr lang="zh-CN" altLang="en-US" sz="1600" dirty="0">
                <a:latin typeface="微软雅黑" panose="020B0503020204020204" charset="-122"/>
                <a:ea typeface="微软雅黑" panose="020B0503020204020204" charset="-122"/>
              </a:rPr>
              <a:t>公开招聘法</a:t>
            </a:r>
          </a:p>
        </p:txBody>
      </p:sp>
      <p:sp>
        <p:nvSpPr>
          <p:cNvPr id="66" name="圆角矩形 65"/>
          <p:cNvSpPr/>
          <p:nvPr/>
        </p:nvSpPr>
        <p:spPr>
          <a:xfrm>
            <a:off x="5434349" y="1411846"/>
            <a:ext cx="1582211" cy="62099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3134" tIns="46567" rIns="93134" bIns="46567" rtlCol="0" anchor="ctr"/>
          <a:lstStyle/>
          <a:p>
            <a:pPr algn="ctr"/>
            <a:r>
              <a:rPr lang="zh-CN" altLang="en-US" sz="1600" b="1">
                <a:solidFill>
                  <a:schemeClr val="tx1"/>
                </a:solidFill>
                <a:latin typeface="微软雅黑" panose="020B0503020204020204" charset="-122"/>
                <a:ea typeface="微软雅黑" panose="020B0503020204020204" charset="-122"/>
                <a:sym typeface="+mn-ea"/>
              </a:rPr>
              <a:t>企业内部招聘</a:t>
            </a:r>
          </a:p>
        </p:txBody>
      </p:sp>
      <p:grpSp>
        <p:nvGrpSpPr>
          <p:cNvPr id="69" name="组合 68"/>
          <p:cNvGrpSpPr/>
          <p:nvPr/>
        </p:nvGrpSpPr>
        <p:grpSpPr>
          <a:xfrm>
            <a:off x="6917690" y="2334260"/>
            <a:ext cx="4001135" cy="2142490"/>
            <a:chOff x="10829" y="3355"/>
            <a:chExt cx="6301" cy="3374"/>
          </a:xfrm>
        </p:grpSpPr>
        <p:sp>
          <p:nvSpPr>
            <p:cNvPr id="60" name="矩形 59"/>
            <p:cNvSpPr/>
            <p:nvPr/>
          </p:nvSpPr>
          <p:spPr>
            <a:xfrm>
              <a:off x="10829" y="4274"/>
              <a:ext cx="3973" cy="919"/>
            </a:xfrm>
            <a:prstGeom prst="rect">
              <a:avLst/>
            </a:prstGeom>
          </p:spPr>
          <p:txBody>
            <a:bodyPr wrap="square">
              <a:spAutoFit/>
            </a:bodyPr>
            <a:lstStyle/>
            <a:p>
              <a:pPr>
                <a:buClr>
                  <a:srgbClr val="9D0B0B"/>
                </a:buClr>
              </a:pPr>
              <a:r>
                <a:rPr sz="1600" b="1" dirty="0">
                  <a:latin typeface="微软雅黑" panose="020B0503020204020204" charset="-122"/>
                  <a:ea typeface="微软雅黑" panose="020B0503020204020204" charset="-122"/>
                </a:rPr>
                <a:t>缺点</a:t>
              </a:r>
              <a:r>
                <a:rPr lang="zh-CN" sz="1600" b="1" dirty="0">
                  <a:latin typeface="微软雅黑" panose="020B0503020204020204" charset="-122"/>
                  <a:ea typeface="微软雅黑" panose="020B0503020204020204" charset="-122"/>
                </a:rPr>
                <a:t>：</a:t>
              </a:r>
            </a:p>
            <a:p>
              <a:pPr>
                <a:buClr>
                  <a:srgbClr val="9D0B0B"/>
                </a:buClr>
              </a:pPr>
              <a:r>
                <a:rPr sz="1600" dirty="0">
                  <a:latin typeface="微软雅黑" panose="020B0503020204020204" charset="-122"/>
                  <a:ea typeface="微软雅黑" panose="020B0503020204020204" charset="-122"/>
                </a:rPr>
                <a:t>不够全面</a:t>
              </a:r>
            </a:p>
          </p:txBody>
        </p:sp>
        <p:sp>
          <p:nvSpPr>
            <p:cNvPr id="62" name="矩形 61"/>
            <p:cNvSpPr/>
            <p:nvPr/>
          </p:nvSpPr>
          <p:spPr>
            <a:xfrm>
              <a:off x="10858" y="3355"/>
              <a:ext cx="1568" cy="919"/>
            </a:xfrm>
            <a:prstGeom prst="rect">
              <a:avLst/>
            </a:prstGeom>
          </p:spPr>
          <p:txBody>
            <a:bodyPr wrap="none">
              <a:spAutoFit/>
            </a:bodyPr>
            <a:lstStyle/>
            <a:p>
              <a:pPr algn="l"/>
              <a:r>
                <a:rPr sz="1600" b="1" dirty="0">
                  <a:latin typeface="微软雅黑" panose="020B0503020204020204" charset="-122"/>
                  <a:ea typeface="微软雅黑" panose="020B0503020204020204" charset="-122"/>
                </a:rPr>
                <a:t>优点</a:t>
              </a:r>
              <a:r>
                <a:rPr lang="zh-CN" sz="1600" b="1" dirty="0">
                  <a:latin typeface="微软雅黑" panose="020B0503020204020204" charset="-122"/>
                  <a:ea typeface="微软雅黑" panose="020B0503020204020204" charset="-122"/>
                </a:rPr>
                <a:t>：</a:t>
              </a:r>
            </a:p>
            <a:p>
              <a:pPr algn="l"/>
              <a:r>
                <a:rPr sz="1600" dirty="0">
                  <a:latin typeface="微软雅黑" panose="020B0503020204020204" charset="-122"/>
                  <a:ea typeface="微软雅黑" panose="020B0503020204020204" charset="-122"/>
                </a:rPr>
                <a:t>省时省钱</a:t>
              </a:r>
            </a:p>
          </p:txBody>
        </p:sp>
        <p:sp>
          <p:nvSpPr>
            <p:cNvPr id="63" name="矩形 62"/>
            <p:cNvSpPr/>
            <p:nvPr/>
          </p:nvSpPr>
          <p:spPr>
            <a:xfrm>
              <a:off x="10858" y="5422"/>
              <a:ext cx="6272" cy="1307"/>
            </a:xfrm>
            <a:prstGeom prst="rect">
              <a:avLst/>
            </a:prstGeom>
          </p:spPr>
          <p:txBody>
            <a:bodyPr wrap="square">
              <a:spAutoFit/>
            </a:bodyPr>
            <a:lstStyle/>
            <a:p>
              <a:pPr algn="l"/>
              <a:r>
                <a:rPr lang="zh-CN" sz="1600" b="1" dirty="0">
                  <a:latin typeface="微软雅黑" panose="020B0503020204020204" charset="-122"/>
                  <a:ea typeface="微软雅黑" panose="020B0503020204020204" charset="-122"/>
                </a:rPr>
                <a:t>应用职位：</a:t>
              </a:r>
            </a:p>
            <a:p>
              <a:pPr algn="l"/>
              <a:r>
                <a:rPr lang="zh-CN" sz="1600" dirty="0">
                  <a:latin typeface="微软雅黑" panose="020B0503020204020204" charset="-122"/>
                  <a:ea typeface="微软雅黑" panose="020B0503020204020204" charset="-122"/>
                </a:rPr>
                <a:t>层次较低的职位招聘和中高级职位招聘中的初级筛选。</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slide(fromRight)">
                                      <p:cBhvr>
                                        <p:cTn id="7" dur="500"/>
                                        <p:tgtEl>
                                          <p:spTgt spid="6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slide(fromLeft)">
                                      <p:cBhvr>
                                        <p:cTn id="10" dur="500"/>
                                        <p:tgtEl>
                                          <p:spTgt spid="64"/>
                                        </p:tgtEl>
                                      </p:cBhvr>
                                    </p:animEffect>
                                  </p:childTnLst>
                                </p:cTn>
                              </p:par>
                            </p:childTnLst>
                          </p:cTn>
                        </p:par>
                        <p:par>
                          <p:cTn id="11" fill="hold">
                            <p:stCondLst>
                              <p:cond delay="500"/>
                            </p:stCondLst>
                            <p:childTnLst>
                              <p:par>
                                <p:cTn id="12" presetID="53" presetClass="entr" presetSubtype="16" fill="hold" grpId="0" nodeType="afterEffect">
                                  <p:stCondLst>
                                    <p:cond delay="0"/>
                                  </p:stCondLst>
                                  <p:childTnLst>
                                    <p:set>
                                      <p:cBhvr>
                                        <p:cTn id="13" dur="1" fill="hold">
                                          <p:stCondLst>
                                            <p:cond delay="0"/>
                                          </p:stCondLst>
                                        </p:cTn>
                                        <p:tgtEl>
                                          <p:spTgt spid="66"/>
                                        </p:tgtEl>
                                        <p:attrNameLst>
                                          <p:attrName>style.visibility</p:attrName>
                                        </p:attrNameLst>
                                      </p:cBhvr>
                                      <p:to>
                                        <p:strVal val="visible"/>
                                      </p:to>
                                    </p:set>
                                    <p:anim calcmode="lin" valueType="num">
                                      <p:cBhvr>
                                        <p:cTn id="14" dur="500" fill="hold"/>
                                        <p:tgtEl>
                                          <p:spTgt spid="66"/>
                                        </p:tgtEl>
                                        <p:attrNameLst>
                                          <p:attrName>ppt_w</p:attrName>
                                        </p:attrNameLst>
                                      </p:cBhvr>
                                      <p:tavLst>
                                        <p:tav tm="0">
                                          <p:val>
                                            <p:fltVal val="0"/>
                                          </p:val>
                                        </p:tav>
                                        <p:tav tm="100000">
                                          <p:val>
                                            <p:strVal val="#ppt_w"/>
                                          </p:val>
                                        </p:tav>
                                      </p:tavLst>
                                    </p:anim>
                                    <p:anim calcmode="lin" valueType="num">
                                      <p:cBhvr>
                                        <p:cTn id="15" dur="500" fill="hold"/>
                                        <p:tgtEl>
                                          <p:spTgt spid="66"/>
                                        </p:tgtEl>
                                        <p:attrNameLst>
                                          <p:attrName>ppt_h</p:attrName>
                                        </p:attrNameLst>
                                      </p:cBhvr>
                                      <p:tavLst>
                                        <p:tav tm="0">
                                          <p:val>
                                            <p:fltVal val="0"/>
                                          </p:val>
                                        </p:tav>
                                        <p:tav tm="100000">
                                          <p:val>
                                            <p:strVal val="#ppt_h"/>
                                          </p:val>
                                        </p:tav>
                                      </p:tavLst>
                                    </p:anim>
                                    <p:animEffect transition="in" filter="fade">
                                      <p:cBhvr>
                                        <p:cTn id="16" dur="500"/>
                                        <p:tgtEl>
                                          <p:spTgt spid="66"/>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wipe(up)">
                                      <p:cBhvr>
                                        <p:cTn id="20" dur="500"/>
                                        <p:tgtEl>
                                          <p:spTgt spid="53"/>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wipe(up)">
                                      <p:cBhvr>
                                        <p:cTn id="23" dur="500"/>
                                        <p:tgtEl>
                                          <p:spTgt spid="52"/>
                                        </p:tgtEl>
                                      </p:cBhvr>
                                    </p:animEffect>
                                  </p:childTnLst>
                                </p:cTn>
                              </p:par>
                            </p:childTnLst>
                          </p:cTn>
                        </p:par>
                        <p:par>
                          <p:cTn id="24" fill="hold">
                            <p:stCondLst>
                              <p:cond delay="1500"/>
                            </p:stCondLst>
                            <p:childTnLst>
                              <p:par>
                                <p:cTn id="25" presetID="22" presetClass="entr" presetSubtype="8"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left)">
                                      <p:cBhvr>
                                        <p:cTn id="27" dur="500"/>
                                        <p:tgtEl>
                                          <p:spTgt spid="54"/>
                                        </p:tgtEl>
                                      </p:cBhvr>
                                    </p:animEffect>
                                  </p:childTnLst>
                                </p:cTn>
                              </p:par>
                              <p:par>
                                <p:cTn id="28" presetID="22" presetClass="entr" presetSubtype="8" fill="hold" nodeType="withEffect">
                                  <p:stCondLst>
                                    <p:cond delay="0"/>
                                  </p:stCondLst>
                                  <p:childTnLst>
                                    <p:set>
                                      <p:cBhvr>
                                        <p:cTn id="29" dur="1" fill="hold">
                                          <p:stCondLst>
                                            <p:cond delay="0"/>
                                          </p:stCondLst>
                                        </p:cTn>
                                        <p:tgtEl>
                                          <p:spTgt spid="69"/>
                                        </p:tgtEl>
                                        <p:attrNameLst>
                                          <p:attrName>style.visibility</p:attrName>
                                        </p:attrNameLst>
                                      </p:cBhvr>
                                      <p:to>
                                        <p:strVal val="visible"/>
                                      </p:to>
                                    </p:set>
                                    <p:animEffect transition="in" filter="wipe(left)">
                                      <p:cBhvr>
                                        <p:cTn id="30"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bldLvl="0" animBg="1"/>
      <p:bldP spid="53" grpId="0" bldLvl="0" animBg="1"/>
      <p:bldP spid="64" grpId="0" bldLvl="0" animBg="1"/>
      <p:bldP spid="65" grpId="0" bldLvl="0" animBg="1"/>
      <p:bldP spid="66" grpId="0" bldLvl="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招聘渠道的选择</a:t>
            </a:r>
          </a:p>
        </p:txBody>
      </p:sp>
      <p:grpSp>
        <p:nvGrpSpPr>
          <p:cNvPr id="4" name="组合 3"/>
          <p:cNvGrpSpPr/>
          <p:nvPr/>
        </p:nvGrpSpPr>
        <p:grpSpPr>
          <a:xfrm>
            <a:off x="19685" y="2508885"/>
            <a:ext cx="1778635" cy="1840865"/>
            <a:chOff x="1043604" y="2155923"/>
            <a:chExt cx="1496396"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050">
                <a:solidFill>
                  <a:schemeClr val="tx1"/>
                </a:solidFill>
                <a:ea typeface="微软雅黑" panose="020B0503020204020204" charset="-122"/>
              </a:endParaRPr>
            </a:p>
          </p:txBody>
        </p:sp>
        <p:sp>
          <p:nvSpPr>
            <p:cNvPr id="6" name="TextBox 9"/>
            <p:cNvSpPr txBox="1"/>
            <p:nvPr/>
          </p:nvSpPr>
          <p:spPr>
            <a:xfrm>
              <a:off x="1043604" y="3028193"/>
              <a:ext cx="1480369" cy="680728"/>
            </a:xfrm>
            <a:prstGeom prst="rect">
              <a:avLst/>
            </a:prstGeom>
            <a:noFill/>
          </p:spPr>
          <p:txBody>
            <a:bodyPr vert="horz" wrap="square" rtlCol="0">
              <a:spAutoFit/>
            </a:bodyPr>
            <a:lstStyle/>
            <a:p>
              <a:pPr algn="ctr">
                <a:lnSpc>
                  <a:spcPct val="150000"/>
                </a:lnSpc>
              </a:pPr>
              <a:r>
                <a:rPr lang="en-US" altLang="zh-CN" sz="1600" b="1" dirty="0">
                  <a:solidFill>
                    <a:schemeClr val="tx1"/>
                  </a:solidFill>
                  <a:ea typeface="微软雅黑" panose="020B0503020204020204" charset="-122"/>
                </a:rPr>
                <a:t>     </a:t>
              </a:r>
              <a:r>
                <a:rPr lang="zh-CN" altLang="en-US" sz="1600" b="1" dirty="0">
                  <a:solidFill>
                    <a:schemeClr val="tx1"/>
                  </a:solidFill>
                  <a:ea typeface="微软雅黑" panose="020B0503020204020204" charset="-122"/>
                </a:rPr>
                <a:t>企业外部招聘</a:t>
              </a:r>
            </a:p>
          </p:txBody>
        </p:sp>
      </p:grpSp>
      <p:sp>
        <p:nvSpPr>
          <p:cNvPr id="7" name="圆角矩形 7"/>
          <p:cNvSpPr/>
          <p:nvPr/>
        </p:nvSpPr>
        <p:spPr>
          <a:xfrm>
            <a:off x="3221355" y="930275"/>
            <a:ext cx="8700770" cy="61150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8" name="组合 7"/>
          <p:cNvGrpSpPr/>
          <p:nvPr/>
        </p:nvGrpSpPr>
        <p:grpSpPr>
          <a:xfrm>
            <a:off x="2449830" y="937895"/>
            <a:ext cx="1187450" cy="587375"/>
            <a:chOff x="3447049" y="1375590"/>
            <a:chExt cx="1646921" cy="868321"/>
          </a:xfrm>
        </p:grpSpPr>
        <p:sp>
          <p:nvSpPr>
            <p:cNvPr id="9"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solidFill>
                  <a:schemeClr val="tx1"/>
                </a:solidFill>
                <a:ea typeface="微软雅黑" panose="020B0503020204020204" charset="-122"/>
              </a:endParaRPr>
            </a:p>
          </p:txBody>
        </p:sp>
        <p:sp>
          <p:nvSpPr>
            <p:cNvPr id="10" name="TextBox 9"/>
            <p:cNvSpPr txBox="1"/>
            <p:nvPr/>
          </p:nvSpPr>
          <p:spPr>
            <a:xfrm>
              <a:off x="3458384" y="1502446"/>
              <a:ext cx="1624249" cy="45340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zh-CN" sz="1400" b="1" dirty="0">
                  <a:solidFill>
                    <a:schemeClr val="tx1"/>
                  </a:solidFill>
                </a:rPr>
                <a:t>广告招聘</a:t>
              </a:r>
            </a:p>
          </p:txBody>
        </p:sp>
      </p:grpSp>
      <p:sp>
        <p:nvSpPr>
          <p:cNvPr id="11" name="TextBox 9"/>
          <p:cNvSpPr txBox="1"/>
          <p:nvPr/>
        </p:nvSpPr>
        <p:spPr>
          <a:xfrm>
            <a:off x="3663315" y="1099185"/>
            <a:ext cx="6980555" cy="349250"/>
          </a:xfrm>
          <a:prstGeom prst="rect">
            <a:avLst/>
          </a:prstGeom>
          <a:noFill/>
        </p:spPr>
        <p:txBody>
          <a:bodyPr wrap="square" rtlCol="0">
            <a:spAutoFit/>
          </a:bodyPr>
          <a:lstStyle>
            <a:defPPr>
              <a:defRPr lang="zh-CN"/>
            </a:defPPr>
            <a:lvl1pPr lvl="0">
              <a:lnSpc>
                <a:spcPct val="120000"/>
              </a:lnSpc>
              <a:defRPr sz="1050">
                <a:solidFill>
                  <a:schemeClr val="tx1">
                    <a:lumMod val="75000"/>
                    <a:lumOff val="25000"/>
                  </a:schemeClr>
                </a:solidFill>
                <a:latin typeface="微软雅黑" panose="020B0503020204020204" charset="-122"/>
                <a:ea typeface="微软雅黑" panose="020B0503020204020204" charset="-122"/>
              </a:defRPr>
            </a:lvl1pPr>
          </a:lstStyle>
          <a:p>
            <a:r>
              <a:rPr lang="zh-CN" sz="1400" dirty="0"/>
              <a:t>优点是招聘信息发布广,可供企业选择的人员范围广,同时还对外宣传了企业的形象。</a:t>
            </a:r>
          </a:p>
        </p:txBody>
      </p:sp>
      <p:sp>
        <p:nvSpPr>
          <p:cNvPr id="12" name="圆角矩形 12"/>
          <p:cNvSpPr/>
          <p:nvPr/>
        </p:nvSpPr>
        <p:spPr>
          <a:xfrm>
            <a:off x="3221355" y="1610995"/>
            <a:ext cx="8701405" cy="5994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3" name="组合 12"/>
          <p:cNvGrpSpPr/>
          <p:nvPr/>
        </p:nvGrpSpPr>
        <p:grpSpPr>
          <a:xfrm>
            <a:off x="2411095" y="1612265"/>
            <a:ext cx="1234440" cy="587375"/>
            <a:chOff x="3427057" y="2505890"/>
            <a:chExt cx="1711983" cy="868321"/>
          </a:xfrm>
        </p:grpSpPr>
        <p:sp>
          <p:nvSpPr>
            <p:cNvPr id="14"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15" name="TextBox 9"/>
            <p:cNvSpPr txBox="1"/>
            <p:nvPr/>
          </p:nvSpPr>
          <p:spPr>
            <a:xfrm>
              <a:off x="3427057" y="2676434"/>
              <a:ext cx="1711983" cy="45340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en-US" sz="1400" b="1" dirty="0">
                  <a:solidFill>
                    <a:schemeClr val="tx1"/>
                  </a:solidFill>
                </a:rPr>
                <a:t>校园招聘</a:t>
              </a:r>
            </a:p>
          </p:txBody>
        </p:sp>
      </p:grpSp>
      <p:sp>
        <p:nvSpPr>
          <p:cNvPr id="16" name="TextBox 9"/>
          <p:cNvSpPr txBox="1"/>
          <p:nvPr/>
        </p:nvSpPr>
        <p:spPr>
          <a:xfrm>
            <a:off x="3685540" y="1608455"/>
            <a:ext cx="7056755"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应聘者普遍是年轻人,学历较高,工作经验少,可塑性强。适用于招聘专业职位或专项技术岗位人员</a:t>
            </a:r>
          </a:p>
        </p:txBody>
      </p:sp>
      <p:sp>
        <p:nvSpPr>
          <p:cNvPr id="17" name="圆角矩形 17"/>
          <p:cNvSpPr/>
          <p:nvPr/>
        </p:nvSpPr>
        <p:spPr>
          <a:xfrm>
            <a:off x="3221355" y="2304415"/>
            <a:ext cx="8701405" cy="57848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8" name="组合 17"/>
          <p:cNvGrpSpPr/>
          <p:nvPr/>
        </p:nvGrpSpPr>
        <p:grpSpPr>
          <a:xfrm>
            <a:off x="2420620" y="2294255"/>
            <a:ext cx="1187450" cy="587431"/>
            <a:chOff x="3447049" y="3636190"/>
            <a:chExt cx="1646921" cy="868321"/>
          </a:xfrm>
        </p:grpSpPr>
        <p:sp>
          <p:nvSpPr>
            <p:cNvPr id="21" name="圆角矩形 19"/>
            <p:cNvSpPr/>
            <p:nvPr/>
          </p:nvSpPr>
          <p:spPr>
            <a:xfrm>
              <a:off x="3447049" y="36361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b="1">
                <a:solidFill>
                  <a:schemeClr val="tx1"/>
                </a:solidFill>
                <a:ea typeface="微软雅黑" panose="020B0503020204020204" charset="-122"/>
              </a:endParaRPr>
            </a:p>
          </p:txBody>
        </p:sp>
        <p:sp>
          <p:nvSpPr>
            <p:cNvPr id="22" name="TextBox 9"/>
            <p:cNvSpPr txBox="1"/>
            <p:nvPr/>
          </p:nvSpPr>
          <p:spPr>
            <a:xfrm>
              <a:off x="3504198" y="3686771"/>
              <a:ext cx="1532621" cy="453361"/>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lvl="0"/>
              <a:r>
                <a:rPr lang="zh-CN" altLang="en-US" sz="1400" b="1" dirty="0">
                  <a:solidFill>
                    <a:schemeClr val="tx1"/>
                  </a:solidFill>
                  <a:latin typeface="微软雅黑" panose="020B0503020204020204" charset="-122"/>
                </a:rPr>
                <a:t>现场招聘会</a:t>
              </a:r>
            </a:p>
          </p:txBody>
        </p:sp>
      </p:grpSp>
      <p:sp>
        <p:nvSpPr>
          <p:cNvPr id="23" name="TextBox 9"/>
          <p:cNvSpPr txBox="1"/>
          <p:nvPr/>
        </p:nvSpPr>
        <p:spPr>
          <a:xfrm>
            <a:off x="3646170" y="2317115"/>
            <a:ext cx="719074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节省了企业和应聘者的时间,还可以为招聘负责人提供不少有价值的信息。比较适合公司的中基层职位</a:t>
            </a:r>
          </a:p>
        </p:txBody>
      </p:sp>
      <p:sp>
        <p:nvSpPr>
          <p:cNvPr id="24" name="圆角矩形 22"/>
          <p:cNvSpPr/>
          <p:nvPr/>
        </p:nvSpPr>
        <p:spPr>
          <a:xfrm>
            <a:off x="3221355" y="3013710"/>
            <a:ext cx="8700770" cy="55816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25" name="组合 24"/>
          <p:cNvGrpSpPr/>
          <p:nvPr/>
        </p:nvGrpSpPr>
        <p:grpSpPr>
          <a:xfrm>
            <a:off x="2278380" y="2997200"/>
            <a:ext cx="1400810" cy="587375"/>
            <a:chOff x="3256641" y="4766490"/>
            <a:chExt cx="1942557" cy="868321"/>
          </a:xfrm>
        </p:grpSpPr>
        <p:sp>
          <p:nvSpPr>
            <p:cNvPr id="26" name="圆角矩形 24"/>
            <p:cNvSpPr/>
            <p:nvPr/>
          </p:nvSpPr>
          <p:spPr>
            <a:xfrm>
              <a:off x="3447049" y="47664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27" name="TextBox 9"/>
            <p:cNvSpPr txBox="1"/>
            <p:nvPr/>
          </p:nvSpPr>
          <p:spPr>
            <a:xfrm>
              <a:off x="3256641" y="4810611"/>
              <a:ext cx="1942557" cy="771633"/>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zh-CN" altLang="en-US" sz="1400" b="1" dirty="0">
                  <a:solidFill>
                    <a:schemeClr val="tx1"/>
                  </a:solidFill>
                  <a:latin typeface="微软雅黑" panose="020B0503020204020204" charset="-122"/>
                </a:rPr>
                <a:t>委托各种职业中介机构招聘</a:t>
              </a:r>
            </a:p>
          </p:txBody>
        </p:sp>
      </p:grpSp>
      <p:sp>
        <p:nvSpPr>
          <p:cNvPr id="28" name="左大括号 27"/>
          <p:cNvSpPr/>
          <p:nvPr/>
        </p:nvSpPr>
        <p:spPr>
          <a:xfrm>
            <a:off x="1871980" y="1236980"/>
            <a:ext cx="439420" cy="4874260"/>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050" b="1">
              <a:solidFill>
                <a:schemeClr val="tx1"/>
              </a:solidFill>
              <a:ea typeface="微软雅黑" panose="020B0503020204020204" charset="-122"/>
            </a:endParaRPr>
          </a:p>
        </p:txBody>
      </p:sp>
      <p:sp>
        <p:nvSpPr>
          <p:cNvPr id="29" name="圆角矩形 29"/>
          <p:cNvSpPr/>
          <p:nvPr/>
        </p:nvSpPr>
        <p:spPr>
          <a:xfrm>
            <a:off x="3177540" y="5012690"/>
            <a:ext cx="8747760" cy="57594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30" name="组合 29"/>
          <p:cNvGrpSpPr/>
          <p:nvPr/>
        </p:nvGrpSpPr>
        <p:grpSpPr>
          <a:xfrm>
            <a:off x="2287907" y="5008880"/>
            <a:ext cx="1443355" cy="587375"/>
            <a:chOff x="3277184" y="4765551"/>
            <a:chExt cx="2000534" cy="868321"/>
          </a:xfrm>
          <a:solidFill>
            <a:srgbClr val="C00000"/>
          </a:solidFill>
        </p:grpSpPr>
        <p:sp>
          <p:nvSpPr>
            <p:cNvPr id="31" name="圆角矩形 31"/>
            <p:cNvSpPr/>
            <p:nvPr/>
          </p:nvSpPr>
          <p:spPr>
            <a:xfrm>
              <a:off x="3432087" y="4765551"/>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32" name="TextBox 9"/>
            <p:cNvSpPr txBox="1"/>
            <p:nvPr/>
          </p:nvSpPr>
          <p:spPr>
            <a:xfrm>
              <a:off x="3277184" y="4770443"/>
              <a:ext cx="2000534" cy="771632"/>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zh-CN" altLang="en-US" sz="1400" b="1" dirty="0">
                  <a:solidFill>
                    <a:schemeClr val="tx1"/>
                  </a:solidFill>
                  <a:latin typeface="微软雅黑" panose="020B0503020204020204" charset="-122"/>
                </a:rPr>
                <a:t>通过人才租赁公司租借所需人员</a:t>
              </a:r>
            </a:p>
          </p:txBody>
        </p:sp>
      </p:grpSp>
      <p:sp>
        <p:nvSpPr>
          <p:cNvPr id="33" name="TextBox 9"/>
          <p:cNvSpPr txBox="1"/>
          <p:nvPr/>
        </p:nvSpPr>
        <p:spPr>
          <a:xfrm>
            <a:off x="3646170" y="5128260"/>
            <a:ext cx="719074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减轻用人单位的管理负担。</a:t>
            </a:r>
          </a:p>
        </p:txBody>
      </p:sp>
      <p:sp>
        <p:nvSpPr>
          <p:cNvPr id="34" name="TextBox 9"/>
          <p:cNvSpPr txBox="1"/>
          <p:nvPr/>
        </p:nvSpPr>
        <p:spPr>
          <a:xfrm>
            <a:off x="3646170" y="3163570"/>
            <a:ext cx="7534275"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优点是</a:t>
            </a:r>
            <a:r>
              <a:rPr lang="zh-CN" altLang="en-US" dirty="0">
                <a:latin typeface="微软雅黑" panose="020B0503020204020204" charset="-122"/>
                <a:ea typeface="微软雅黑" panose="020B0503020204020204" charset="-122"/>
                <a:sym typeface="+mn-ea"/>
              </a:rPr>
              <a:t>针对性强、费用低廉</a:t>
            </a:r>
            <a:r>
              <a:rPr lang="zh-CN" altLang="en-US" dirty="0">
                <a:latin typeface="微软雅黑" panose="020B0503020204020204" charset="-122"/>
                <a:ea typeface="微软雅黑" panose="020B0503020204020204" charset="-122"/>
              </a:rPr>
              <a:t>。</a:t>
            </a:r>
          </a:p>
        </p:txBody>
      </p:sp>
      <p:sp>
        <p:nvSpPr>
          <p:cNvPr id="39" name="圆角矩形 12"/>
          <p:cNvSpPr/>
          <p:nvPr/>
        </p:nvSpPr>
        <p:spPr>
          <a:xfrm>
            <a:off x="3272155" y="5687060"/>
            <a:ext cx="8651240" cy="5994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40" name="组合 39"/>
          <p:cNvGrpSpPr/>
          <p:nvPr/>
        </p:nvGrpSpPr>
        <p:grpSpPr>
          <a:xfrm>
            <a:off x="2385060" y="5687060"/>
            <a:ext cx="1234440" cy="587375"/>
            <a:chOff x="3399225" y="2505890"/>
            <a:chExt cx="1711983" cy="868321"/>
          </a:xfrm>
        </p:grpSpPr>
        <p:sp>
          <p:nvSpPr>
            <p:cNvPr id="41"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42" name="TextBox 9"/>
            <p:cNvSpPr txBox="1"/>
            <p:nvPr/>
          </p:nvSpPr>
          <p:spPr>
            <a:xfrm>
              <a:off x="3399225" y="2554545"/>
              <a:ext cx="1711983" cy="771632"/>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lvl="0"/>
              <a:r>
                <a:rPr lang="zh-CN" altLang="en-US" sz="1400" b="1" dirty="0">
                  <a:solidFill>
                    <a:schemeClr val="tx1"/>
                  </a:solidFill>
                  <a:latin typeface="微软雅黑" panose="020B0503020204020204" charset="-122"/>
                </a:rPr>
                <a:t>“走进来”的方式</a:t>
              </a:r>
            </a:p>
          </p:txBody>
        </p:sp>
      </p:grpSp>
      <p:sp>
        <p:nvSpPr>
          <p:cNvPr id="43" name="TextBox 9"/>
          <p:cNvSpPr txBox="1"/>
          <p:nvPr/>
        </p:nvSpPr>
        <p:spPr>
          <a:xfrm>
            <a:off x="3649980" y="5689600"/>
            <a:ext cx="740029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“走进来”的方式是指应聘者直接找上门求职。“走进来”的应聘者一般对公司有较深的了解,对应聘职位有系统的准备,这类人员在入职后的工作中也会有较好的表现。</a:t>
            </a:r>
          </a:p>
        </p:txBody>
      </p:sp>
      <p:sp>
        <p:nvSpPr>
          <p:cNvPr id="3" name="圆角矩形 29"/>
          <p:cNvSpPr/>
          <p:nvPr/>
        </p:nvSpPr>
        <p:spPr>
          <a:xfrm>
            <a:off x="3148330" y="3663315"/>
            <a:ext cx="8776970" cy="57594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9" name="组合 18"/>
          <p:cNvGrpSpPr/>
          <p:nvPr/>
        </p:nvGrpSpPr>
        <p:grpSpPr>
          <a:xfrm>
            <a:off x="2385062" y="3660140"/>
            <a:ext cx="1232533" cy="587375"/>
            <a:chOff x="3447049" y="4766490"/>
            <a:chExt cx="1708328" cy="868321"/>
          </a:xfrm>
          <a:solidFill>
            <a:schemeClr val="bg1">
              <a:lumMod val="50000"/>
            </a:schemeClr>
          </a:solidFill>
        </p:grpSpPr>
        <p:sp>
          <p:nvSpPr>
            <p:cNvPr id="20" name="圆角矩形 31"/>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35" name="TextBox 9"/>
            <p:cNvSpPr txBox="1"/>
            <p:nvPr/>
          </p:nvSpPr>
          <p:spPr>
            <a:xfrm>
              <a:off x="3470810" y="4780768"/>
              <a:ext cx="1684567" cy="771632"/>
            </a:xfrm>
            <a:prstGeom prst="rect">
              <a:avLst/>
            </a:prstGeom>
            <a:grp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0"/>
              <a:r>
                <a:rPr lang="zh-CN" altLang="en-US" sz="1400" b="1" dirty="0">
                  <a:solidFill>
                    <a:schemeClr val="tx1"/>
                  </a:solidFill>
                  <a:latin typeface="微软雅黑" panose="020B0503020204020204" charset="-122"/>
                </a:rPr>
                <a:t>委托猎头公司招聘</a:t>
              </a:r>
            </a:p>
          </p:txBody>
        </p:sp>
      </p:grpSp>
      <p:sp>
        <p:nvSpPr>
          <p:cNvPr id="36" name="TextBox 9"/>
          <p:cNvSpPr txBox="1"/>
          <p:nvPr/>
        </p:nvSpPr>
        <p:spPr>
          <a:xfrm>
            <a:off x="3620770" y="3778885"/>
            <a:ext cx="719074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招聘的多是公司中高层职位。</a:t>
            </a:r>
          </a:p>
        </p:txBody>
      </p:sp>
      <p:sp>
        <p:nvSpPr>
          <p:cNvPr id="37" name="圆角矩形 12"/>
          <p:cNvSpPr/>
          <p:nvPr/>
        </p:nvSpPr>
        <p:spPr>
          <a:xfrm>
            <a:off x="3272155" y="4330065"/>
            <a:ext cx="8644890" cy="5994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38" name="组合 37"/>
          <p:cNvGrpSpPr/>
          <p:nvPr/>
        </p:nvGrpSpPr>
        <p:grpSpPr>
          <a:xfrm>
            <a:off x="2369185" y="4340860"/>
            <a:ext cx="1234440" cy="587375"/>
            <a:chOff x="3398344" y="2505890"/>
            <a:chExt cx="1711983" cy="868321"/>
          </a:xfrm>
        </p:grpSpPr>
        <p:sp>
          <p:nvSpPr>
            <p:cNvPr id="44"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400" b="1">
                <a:solidFill>
                  <a:schemeClr val="tx1"/>
                </a:solidFill>
                <a:ea typeface="微软雅黑" panose="020B0503020204020204" charset="-122"/>
              </a:endParaRPr>
            </a:p>
          </p:txBody>
        </p:sp>
        <p:sp>
          <p:nvSpPr>
            <p:cNvPr id="45" name="TextBox 9"/>
            <p:cNvSpPr txBox="1"/>
            <p:nvPr/>
          </p:nvSpPr>
          <p:spPr>
            <a:xfrm>
              <a:off x="3398344" y="2662498"/>
              <a:ext cx="1711983" cy="45340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pPr lvl="0"/>
              <a:r>
                <a:rPr lang="zh-CN" altLang="en-US" sz="1400" b="1" dirty="0">
                  <a:solidFill>
                    <a:schemeClr val="tx1"/>
                  </a:solidFill>
                  <a:latin typeface="微软雅黑" panose="020B0503020204020204" charset="-122"/>
                </a:rPr>
                <a:t>网上招聘</a:t>
              </a:r>
            </a:p>
          </p:txBody>
        </p:sp>
      </p:grpSp>
      <p:sp>
        <p:nvSpPr>
          <p:cNvPr id="46" name="TextBox 9"/>
          <p:cNvSpPr txBox="1"/>
          <p:nvPr/>
        </p:nvSpPr>
        <p:spPr>
          <a:xfrm>
            <a:off x="3684270" y="4328795"/>
            <a:ext cx="823214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lang="zh-CN" altLang="en-US" dirty="0">
                <a:latin typeface="微软雅黑" panose="020B0503020204020204" charset="-122"/>
                <a:ea typeface="微软雅黑" panose="020B0503020204020204" charset="-122"/>
              </a:rPr>
              <a:t>特点:一是成本较低廉。二是网络本身是一层屏障,通过网络应聘的人员一般在计算机使用、网络,甚至英语方面都具备一定的水平。三是网上的招聘广告不受时空限制,受众时效强,招聘信息还可以发布到海外。</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0-#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0-#ppt_w/2"/>
                                          </p:val>
                                        </p:tav>
                                        <p:tav tm="100000">
                                          <p:val>
                                            <p:strVal val="#ppt_x"/>
                                          </p:val>
                                        </p:tav>
                                      </p:tavLst>
                                    </p:anim>
                                    <p:anim calcmode="lin" valueType="num">
                                      <p:cBhvr additive="base">
                                        <p:cTn id="28" dur="500" fill="hold"/>
                                        <p:tgtEl>
                                          <p:spTgt spid="1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0-#ppt_w/2"/>
                                          </p:val>
                                        </p:tav>
                                        <p:tav tm="100000">
                                          <p:val>
                                            <p:strVal val="#ppt_x"/>
                                          </p:val>
                                        </p:tav>
                                      </p:tavLst>
                                    </p:anim>
                                    <p:anim calcmode="lin" valueType="num">
                                      <p:cBhvr additive="base">
                                        <p:cTn id="32" dur="500" fill="hold"/>
                                        <p:tgtEl>
                                          <p:spTgt spid="16"/>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0-#ppt_w/2"/>
                                          </p:val>
                                        </p:tav>
                                        <p:tav tm="100000">
                                          <p:val>
                                            <p:strVal val="#ppt_x"/>
                                          </p:val>
                                        </p:tav>
                                      </p:tavLst>
                                    </p:anim>
                                    <p:anim calcmode="lin" valueType="num">
                                      <p:cBhvr additive="base">
                                        <p:cTn id="36" dur="500" fill="hold"/>
                                        <p:tgtEl>
                                          <p:spTgt spid="17"/>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0-#ppt_w/2"/>
                                          </p:val>
                                        </p:tav>
                                        <p:tav tm="100000">
                                          <p:val>
                                            <p:strVal val="#ppt_x"/>
                                          </p:val>
                                        </p:tav>
                                      </p:tavLst>
                                    </p:anim>
                                    <p:anim calcmode="lin" valueType="num">
                                      <p:cBhvr additive="base">
                                        <p:cTn id="40" dur="500" fill="hold"/>
                                        <p:tgtEl>
                                          <p:spTgt spid="18"/>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0-#ppt_w/2"/>
                                          </p:val>
                                        </p:tav>
                                        <p:tav tm="100000">
                                          <p:val>
                                            <p:strVal val="#ppt_x"/>
                                          </p:val>
                                        </p:tav>
                                      </p:tavLst>
                                    </p:anim>
                                    <p:anim calcmode="lin" valueType="num">
                                      <p:cBhvr additive="base">
                                        <p:cTn id="44" dur="500" fill="hold"/>
                                        <p:tgtEl>
                                          <p:spTgt spid="23"/>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0-#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0-#ppt_w/2"/>
                                          </p:val>
                                        </p:tav>
                                        <p:tav tm="100000">
                                          <p:val>
                                            <p:strVal val="#ppt_x"/>
                                          </p:val>
                                        </p:tav>
                                      </p:tavLst>
                                    </p:anim>
                                    <p:anim calcmode="lin" valueType="num">
                                      <p:cBhvr additive="base">
                                        <p:cTn id="52" dur="500" fill="hold"/>
                                        <p:tgtEl>
                                          <p:spTgt spid="25"/>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0-#ppt_w/2"/>
                                          </p:val>
                                        </p:tav>
                                        <p:tav tm="100000">
                                          <p:val>
                                            <p:strVal val="#ppt_x"/>
                                          </p:val>
                                        </p:tav>
                                      </p:tavLst>
                                    </p:anim>
                                    <p:anim calcmode="lin" valueType="num">
                                      <p:cBhvr additive="base">
                                        <p:cTn id="56" dur="500" fill="hold"/>
                                        <p:tgtEl>
                                          <p:spTgt spid="28"/>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anim calcmode="lin" valueType="num">
                                      <p:cBhvr additive="base">
                                        <p:cTn id="59" dur="500" fill="hold"/>
                                        <p:tgtEl>
                                          <p:spTgt spid="29"/>
                                        </p:tgtEl>
                                        <p:attrNameLst>
                                          <p:attrName>ppt_x</p:attrName>
                                        </p:attrNameLst>
                                      </p:cBhvr>
                                      <p:tavLst>
                                        <p:tav tm="0">
                                          <p:val>
                                            <p:strVal val="0-#ppt_w/2"/>
                                          </p:val>
                                        </p:tav>
                                        <p:tav tm="100000">
                                          <p:val>
                                            <p:strVal val="#ppt_x"/>
                                          </p:val>
                                        </p:tav>
                                      </p:tavLst>
                                    </p:anim>
                                    <p:anim calcmode="lin" valueType="num">
                                      <p:cBhvr additive="base">
                                        <p:cTn id="60" dur="500" fill="hold"/>
                                        <p:tgtEl>
                                          <p:spTgt spid="29"/>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additive="base">
                                        <p:cTn id="63" dur="500" fill="hold"/>
                                        <p:tgtEl>
                                          <p:spTgt spid="30"/>
                                        </p:tgtEl>
                                        <p:attrNameLst>
                                          <p:attrName>ppt_x</p:attrName>
                                        </p:attrNameLst>
                                      </p:cBhvr>
                                      <p:tavLst>
                                        <p:tav tm="0">
                                          <p:val>
                                            <p:strVal val="0-#ppt_w/2"/>
                                          </p:val>
                                        </p:tav>
                                        <p:tav tm="100000">
                                          <p:val>
                                            <p:strVal val="#ppt_x"/>
                                          </p:val>
                                        </p:tav>
                                      </p:tavLst>
                                    </p:anim>
                                    <p:anim calcmode="lin" valueType="num">
                                      <p:cBhvr additive="base">
                                        <p:cTn id="64" dur="500" fill="hold"/>
                                        <p:tgtEl>
                                          <p:spTgt spid="30"/>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3"/>
                                        </p:tgtEl>
                                        <p:attrNameLst>
                                          <p:attrName>style.visibility</p:attrName>
                                        </p:attrNameLst>
                                      </p:cBhvr>
                                      <p:to>
                                        <p:strVal val="visible"/>
                                      </p:to>
                                    </p:set>
                                    <p:anim calcmode="lin" valueType="num">
                                      <p:cBhvr additive="base">
                                        <p:cTn id="67" dur="500" fill="hold"/>
                                        <p:tgtEl>
                                          <p:spTgt spid="33"/>
                                        </p:tgtEl>
                                        <p:attrNameLst>
                                          <p:attrName>ppt_x</p:attrName>
                                        </p:attrNameLst>
                                      </p:cBhvr>
                                      <p:tavLst>
                                        <p:tav tm="0">
                                          <p:val>
                                            <p:strVal val="0-#ppt_w/2"/>
                                          </p:val>
                                        </p:tav>
                                        <p:tav tm="100000">
                                          <p:val>
                                            <p:strVal val="#ppt_x"/>
                                          </p:val>
                                        </p:tav>
                                      </p:tavLst>
                                    </p:anim>
                                    <p:anim calcmode="lin" valueType="num">
                                      <p:cBhvr additive="base">
                                        <p:cTn id="68" dur="500" fill="hold"/>
                                        <p:tgtEl>
                                          <p:spTgt spid="33"/>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additive="base">
                                        <p:cTn id="71" dur="500" fill="hold"/>
                                        <p:tgtEl>
                                          <p:spTgt spid="34"/>
                                        </p:tgtEl>
                                        <p:attrNameLst>
                                          <p:attrName>ppt_x</p:attrName>
                                        </p:attrNameLst>
                                      </p:cBhvr>
                                      <p:tavLst>
                                        <p:tav tm="0">
                                          <p:val>
                                            <p:strVal val="0-#ppt_w/2"/>
                                          </p:val>
                                        </p:tav>
                                        <p:tav tm="100000">
                                          <p:val>
                                            <p:strVal val="#ppt_x"/>
                                          </p:val>
                                        </p:tav>
                                      </p:tavLst>
                                    </p:anim>
                                    <p:anim calcmode="lin" valueType="num">
                                      <p:cBhvr additive="base">
                                        <p:cTn id="72" dur="500" fill="hold"/>
                                        <p:tgtEl>
                                          <p:spTgt spid="34"/>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39"/>
                                        </p:tgtEl>
                                        <p:attrNameLst>
                                          <p:attrName>style.visibility</p:attrName>
                                        </p:attrNameLst>
                                      </p:cBhvr>
                                      <p:to>
                                        <p:strVal val="visible"/>
                                      </p:to>
                                    </p:set>
                                    <p:anim calcmode="lin" valueType="num">
                                      <p:cBhvr additive="base">
                                        <p:cTn id="75" dur="500" fill="hold"/>
                                        <p:tgtEl>
                                          <p:spTgt spid="39"/>
                                        </p:tgtEl>
                                        <p:attrNameLst>
                                          <p:attrName>ppt_x</p:attrName>
                                        </p:attrNameLst>
                                      </p:cBhvr>
                                      <p:tavLst>
                                        <p:tav tm="0">
                                          <p:val>
                                            <p:strVal val="0-#ppt_w/2"/>
                                          </p:val>
                                        </p:tav>
                                        <p:tav tm="100000">
                                          <p:val>
                                            <p:strVal val="#ppt_x"/>
                                          </p:val>
                                        </p:tav>
                                      </p:tavLst>
                                    </p:anim>
                                    <p:anim calcmode="lin" valueType="num">
                                      <p:cBhvr additive="base">
                                        <p:cTn id="76" dur="500" fill="hold"/>
                                        <p:tgtEl>
                                          <p:spTgt spid="39"/>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40"/>
                                        </p:tgtEl>
                                        <p:attrNameLst>
                                          <p:attrName>style.visibility</p:attrName>
                                        </p:attrNameLst>
                                      </p:cBhvr>
                                      <p:to>
                                        <p:strVal val="visible"/>
                                      </p:to>
                                    </p:set>
                                    <p:anim calcmode="lin" valueType="num">
                                      <p:cBhvr additive="base">
                                        <p:cTn id="79" dur="500" fill="hold"/>
                                        <p:tgtEl>
                                          <p:spTgt spid="40"/>
                                        </p:tgtEl>
                                        <p:attrNameLst>
                                          <p:attrName>ppt_x</p:attrName>
                                        </p:attrNameLst>
                                      </p:cBhvr>
                                      <p:tavLst>
                                        <p:tav tm="0">
                                          <p:val>
                                            <p:strVal val="0-#ppt_w/2"/>
                                          </p:val>
                                        </p:tav>
                                        <p:tav tm="100000">
                                          <p:val>
                                            <p:strVal val="#ppt_x"/>
                                          </p:val>
                                        </p:tav>
                                      </p:tavLst>
                                    </p:anim>
                                    <p:anim calcmode="lin" valueType="num">
                                      <p:cBhvr additive="base">
                                        <p:cTn id="80" dur="500" fill="hold"/>
                                        <p:tgtEl>
                                          <p:spTgt spid="40"/>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3"/>
                                        </p:tgtEl>
                                        <p:attrNameLst>
                                          <p:attrName>style.visibility</p:attrName>
                                        </p:attrNameLst>
                                      </p:cBhvr>
                                      <p:to>
                                        <p:strVal val="visible"/>
                                      </p:to>
                                    </p:set>
                                    <p:anim calcmode="lin" valueType="num">
                                      <p:cBhvr additive="base">
                                        <p:cTn id="83" dur="500" fill="hold"/>
                                        <p:tgtEl>
                                          <p:spTgt spid="43"/>
                                        </p:tgtEl>
                                        <p:attrNameLst>
                                          <p:attrName>ppt_x</p:attrName>
                                        </p:attrNameLst>
                                      </p:cBhvr>
                                      <p:tavLst>
                                        <p:tav tm="0">
                                          <p:val>
                                            <p:strVal val="0-#ppt_w/2"/>
                                          </p:val>
                                        </p:tav>
                                        <p:tav tm="100000">
                                          <p:val>
                                            <p:strVal val="#ppt_x"/>
                                          </p:val>
                                        </p:tav>
                                      </p:tavLst>
                                    </p:anim>
                                    <p:anim calcmode="lin" valueType="num">
                                      <p:cBhvr additive="base">
                                        <p:cTn id="84" dur="500" fill="hold"/>
                                        <p:tgtEl>
                                          <p:spTgt spid="43"/>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3"/>
                                        </p:tgtEl>
                                        <p:attrNameLst>
                                          <p:attrName>style.visibility</p:attrName>
                                        </p:attrNameLst>
                                      </p:cBhvr>
                                      <p:to>
                                        <p:strVal val="visible"/>
                                      </p:to>
                                    </p:set>
                                    <p:anim calcmode="lin" valueType="num">
                                      <p:cBhvr additive="base">
                                        <p:cTn id="87" dur="500" fill="hold"/>
                                        <p:tgtEl>
                                          <p:spTgt spid="3"/>
                                        </p:tgtEl>
                                        <p:attrNameLst>
                                          <p:attrName>ppt_x</p:attrName>
                                        </p:attrNameLst>
                                      </p:cBhvr>
                                      <p:tavLst>
                                        <p:tav tm="0">
                                          <p:val>
                                            <p:strVal val="0-#ppt_w/2"/>
                                          </p:val>
                                        </p:tav>
                                        <p:tav tm="100000">
                                          <p:val>
                                            <p:strVal val="#ppt_x"/>
                                          </p:val>
                                        </p:tav>
                                      </p:tavLst>
                                    </p:anim>
                                    <p:anim calcmode="lin" valueType="num">
                                      <p:cBhvr additive="base">
                                        <p:cTn id="88" dur="500" fill="hold"/>
                                        <p:tgtEl>
                                          <p:spTgt spid="3"/>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19"/>
                                        </p:tgtEl>
                                        <p:attrNameLst>
                                          <p:attrName>style.visibility</p:attrName>
                                        </p:attrNameLst>
                                      </p:cBhvr>
                                      <p:to>
                                        <p:strVal val="visible"/>
                                      </p:to>
                                    </p:set>
                                    <p:anim calcmode="lin" valueType="num">
                                      <p:cBhvr additive="base">
                                        <p:cTn id="91" dur="500" fill="hold"/>
                                        <p:tgtEl>
                                          <p:spTgt spid="19"/>
                                        </p:tgtEl>
                                        <p:attrNameLst>
                                          <p:attrName>ppt_x</p:attrName>
                                        </p:attrNameLst>
                                      </p:cBhvr>
                                      <p:tavLst>
                                        <p:tav tm="0">
                                          <p:val>
                                            <p:strVal val="0-#ppt_w/2"/>
                                          </p:val>
                                        </p:tav>
                                        <p:tav tm="100000">
                                          <p:val>
                                            <p:strVal val="#ppt_x"/>
                                          </p:val>
                                        </p:tav>
                                      </p:tavLst>
                                    </p:anim>
                                    <p:anim calcmode="lin" valueType="num">
                                      <p:cBhvr additive="base">
                                        <p:cTn id="92" dur="500" fill="hold"/>
                                        <p:tgtEl>
                                          <p:spTgt spid="19"/>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500" fill="hold"/>
                                        <p:tgtEl>
                                          <p:spTgt spid="36"/>
                                        </p:tgtEl>
                                        <p:attrNameLst>
                                          <p:attrName>ppt_x</p:attrName>
                                        </p:attrNameLst>
                                      </p:cBhvr>
                                      <p:tavLst>
                                        <p:tav tm="0">
                                          <p:val>
                                            <p:strVal val="0-#ppt_w/2"/>
                                          </p:val>
                                        </p:tav>
                                        <p:tav tm="100000">
                                          <p:val>
                                            <p:strVal val="#ppt_x"/>
                                          </p:val>
                                        </p:tav>
                                      </p:tavLst>
                                    </p:anim>
                                    <p:anim calcmode="lin" valueType="num">
                                      <p:cBhvr additive="base">
                                        <p:cTn id="96" dur="500" fill="hold"/>
                                        <p:tgtEl>
                                          <p:spTgt spid="36"/>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500" fill="hold"/>
                                        <p:tgtEl>
                                          <p:spTgt spid="37"/>
                                        </p:tgtEl>
                                        <p:attrNameLst>
                                          <p:attrName>ppt_x</p:attrName>
                                        </p:attrNameLst>
                                      </p:cBhvr>
                                      <p:tavLst>
                                        <p:tav tm="0">
                                          <p:val>
                                            <p:strVal val="0-#ppt_w/2"/>
                                          </p:val>
                                        </p:tav>
                                        <p:tav tm="100000">
                                          <p:val>
                                            <p:strVal val="#ppt_x"/>
                                          </p:val>
                                        </p:tav>
                                      </p:tavLst>
                                    </p:anim>
                                    <p:anim calcmode="lin" valueType="num">
                                      <p:cBhvr additive="base">
                                        <p:cTn id="100" dur="500" fill="hold"/>
                                        <p:tgtEl>
                                          <p:spTgt spid="37"/>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500" fill="hold"/>
                                        <p:tgtEl>
                                          <p:spTgt spid="38"/>
                                        </p:tgtEl>
                                        <p:attrNameLst>
                                          <p:attrName>ppt_x</p:attrName>
                                        </p:attrNameLst>
                                      </p:cBhvr>
                                      <p:tavLst>
                                        <p:tav tm="0">
                                          <p:val>
                                            <p:strVal val="0-#ppt_w/2"/>
                                          </p:val>
                                        </p:tav>
                                        <p:tav tm="100000">
                                          <p:val>
                                            <p:strVal val="#ppt_x"/>
                                          </p:val>
                                        </p:tav>
                                      </p:tavLst>
                                    </p:anim>
                                    <p:anim calcmode="lin" valueType="num">
                                      <p:cBhvr additive="base">
                                        <p:cTn id="104" dur="500" fill="hold"/>
                                        <p:tgtEl>
                                          <p:spTgt spid="38"/>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46"/>
                                        </p:tgtEl>
                                        <p:attrNameLst>
                                          <p:attrName>style.visibility</p:attrName>
                                        </p:attrNameLst>
                                      </p:cBhvr>
                                      <p:to>
                                        <p:strVal val="visible"/>
                                      </p:to>
                                    </p:set>
                                    <p:anim calcmode="lin" valueType="num">
                                      <p:cBhvr additive="base">
                                        <p:cTn id="107" dur="500" fill="hold"/>
                                        <p:tgtEl>
                                          <p:spTgt spid="46"/>
                                        </p:tgtEl>
                                        <p:attrNameLst>
                                          <p:attrName>ppt_x</p:attrName>
                                        </p:attrNameLst>
                                      </p:cBhvr>
                                      <p:tavLst>
                                        <p:tav tm="0">
                                          <p:val>
                                            <p:strVal val="0-#ppt_w/2"/>
                                          </p:val>
                                        </p:tav>
                                        <p:tav tm="100000">
                                          <p:val>
                                            <p:strVal val="#ppt_x"/>
                                          </p:val>
                                        </p:tav>
                                      </p:tavLst>
                                    </p:anim>
                                    <p:anim calcmode="lin" valueType="num">
                                      <p:cBhvr additive="base">
                                        <p:cTn id="108"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1" grpId="0"/>
      <p:bldP spid="11" grpId="1"/>
      <p:bldP spid="12" grpId="0" animBg="1"/>
      <p:bldP spid="12" grpId="1" animBg="1"/>
      <p:bldP spid="16" grpId="0"/>
      <p:bldP spid="16" grpId="1"/>
      <p:bldP spid="17" grpId="0" animBg="1"/>
      <p:bldP spid="17" grpId="1" animBg="1"/>
      <p:bldP spid="23" grpId="0"/>
      <p:bldP spid="23" grpId="1"/>
      <p:bldP spid="24" grpId="0" animBg="1"/>
      <p:bldP spid="24" grpId="1" animBg="1"/>
      <p:bldP spid="28" grpId="0" bldLvl="0" animBg="1"/>
      <p:bldP spid="28" grpId="1" animBg="1"/>
      <p:bldP spid="29" grpId="0" animBg="1"/>
      <p:bldP spid="29" grpId="1" animBg="1"/>
      <p:bldP spid="33" grpId="0"/>
      <p:bldP spid="33" grpId="1"/>
      <p:bldP spid="34" grpId="0"/>
      <p:bldP spid="34" grpId="1"/>
      <p:bldP spid="39" grpId="0" animBg="1"/>
      <p:bldP spid="39" grpId="1" animBg="1"/>
      <p:bldP spid="43" grpId="0"/>
      <p:bldP spid="43" grpId="1"/>
      <p:bldP spid="3" grpId="0" animBg="1"/>
      <p:bldP spid="3" grpId="1" animBg="1"/>
      <p:bldP spid="36" grpId="0"/>
      <p:bldP spid="36" grpId="1"/>
      <p:bldP spid="37" grpId="0" animBg="1"/>
      <p:bldP spid="37" grpId="1" animBg="1"/>
      <p:bldP spid="46" grpId="0"/>
      <p:bldP spid="46" grpId="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单元三　招聘渠道的选择</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内部招聘与外部招聘的比较</a:t>
            </a:r>
          </a:p>
        </p:txBody>
      </p:sp>
      <p:graphicFrame>
        <p:nvGraphicFramePr>
          <p:cNvPr id="4" name="表格 3"/>
          <p:cNvGraphicFramePr/>
          <p:nvPr>
            <p:custDataLst>
              <p:tags r:id="rId2"/>
            </p:custDataLst>
          </p:nvPr>
        </p:nvGraphicFramePr>
        <p:xfrm>
          <a:off x="1631315" y="1756410"/>
          <a:ext cx="9135110" cy="3379470"/>
        </p:xfrm>
        <a:graphic>
          <a:graphicData uri="http://schemas.openxmlformats.org/drawingml/2006/table">
            <a:tbl>
              <a:tblPr firstRow="1" bandRow="1">
                <a:tableStyleId>{5940675A-B579-460E-94D1-54222C63F5DA}</a:tableStyleId>
              </a:tblPr>
              <a:tblGrid>
                <a:gridCol w="1574800">
                  <a:extLst>
                    <a:ext uri="{9D8B030D-6E8A-4147-A177-3AD203B41FA5}">
                      <a16:colId xmlns:a16="http://schemas.microsoft.com/office/drawing/2014/main" val="20000"/>
                    </a:ext>
                  </a:extLst>
                </a:gridCol>
                <a:gridCol w="3778885">
                  <a:extLst>
                    <a:ext uri="{9D8B030D-6E8A-4147-A177-3AD203B41FA5}">
                      <a16:colId xmlns:a16="http://schemas.microsoft.com/office/drawing/2014/main" val="20001"/>
                    </a:ext>
                  </a:extLst>
                </a:gridCol>
                <a:gridCol w="3781425">
                  <a:extLst>
                    <a:ext uri="{9D8B030D-6E8A-4147-A177-3AD203B41FA5}">
                      <a16:colId xmlns:a16="http://schemas.microsoft.com/office/drawing/2014/main" val="20002"/>
                    </a:ext>
                  </a:extLst>
                </a:gridCol>
              </a:tblGrid>
              <a:tr h="375285">
                <a:tc>
                  <a:txBody>
                    <a:bodyPr/>
                    <a:lstStyle/>
                    <a:p>
                      <a:pPr indent="0" algn="ctr">
                        <a:buNone/>
                      </a:pPr>
                      <a:endParaRPr lang="en-US" altLang="en-US" sz="16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内部招聘</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外部招聘</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150241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优点</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对人员了解全面,选择准确性高,了解本组织,适应更快,鼓舞士气,激励性强,费用较低</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来源广,有利于招到高质量人员,带来新思想、新方法,有利于树立组织良好形象</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50177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缺点</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来源少,难以保证招聘质量,容易造成“近亲繁殖”,可能会因操作不公造成内部矛盾</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筛选难度大,时间长,进入角色慢,了解少,决策风险大,招聘成本大,影响内部员工积极性</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39" presetClass="entr" presetSubtype="0" accel="10000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ppt_h</p:attrName>
                                        </p:attrNameLst>
                                      </p:cBhvr>
                                      <p:tavLst>
                                        <p:tav tm="0">
                                          <p:val>
                                            <p:strVal val="#ppt_h/20"/>
                                          </p:val>
                                        </p:tav>
                                        <p:tav tm="50000">
                                          <p:val>
                                            <p:strVal val="#ppt_h/20"/>
                                          </p:val>
                                        </p:tav>
                                        <p:tav tm="100000">
                                          <p:val>
                                            <p:strVal val="#ppt_h"/>
                                          </p:val>
                                        </p:tav>
                                      </p:tavLst>
                                    </p:anim>
                                    <p:anim calcmode="lin" valueType="num">
                                      <p:cBhvr>
                                        <p:cTn id="13" dur="500" fill="hold"/>
                                        <p:tgtEl>
                                          <p:spTgt spid="4"/>
                                        </p:tgtEl>
                                        <p:attrNameLst>
                                          <p:attrName>ppt_w</p:attrName>
                                        </p:attrNameLst>
                                      </p:cBhvr>
                                      <p:tavLst>
                                        <p:tav tm="0">
                                          <p:val>
                                            <p:strVal val="#ppt_w+.3"/>
                                          </p:val>
                                        </p:tav>
                                        <p:tav tm="50000">
                                          <p:val>
                                            <p:strVal val="#ppt_w+.3"/>
                                          </p:val>
                                        </p:tav>
                                        <p:tav tm="100000">
                                          <p:val>
                                            <p:strVal val="#ppt_w"/>
                                          </p:val>
                                        </p:tav>
                                      </p:tavLst>
                                    </p:anim>
                                    <p:anim calcmode="lin" valueType="num">
                                      <p:cBhvr>
                                        <p:cTn id="14" dur="500" fill="hold"/>
                                        <p:tgtEl>
                                          <p:spTgt spid="4"/>
                                        </p:tgtEl>
                                        <p:attrNameLst>
                                          <p:attrName>ppt_x</p:attrName>
                                        </p:attrNameLst>
                                      </p:cBhvr>
                                      <p:tavLst>
                                        <p:tav tm="0">
                                          <p:val>
                                            <p:strVal val="#ppt_x-.3"/>
                                          </p:val>
                                        </p:tav>
                                        <p:tav tm="50000">
                                          <p:val>
                                            <p:strVal val="#ppt_x"/>
                                          </p:val>
                                        </p:tav>
                                        <p:tav tm="100000">
                                          <p:val>
                                            <p:strVal val="#ppt_x"/>
                                          </p:val>
                                        </p:tav>
                                      </p:tavLst>
                                    </p:anim>
                                    <p:anim calcmode="lin" valueType="num">
                                      <p:cBhvr>
                                        <p:cTn id="15"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招聘广告和招聘申请表设计</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招聘广告设计</a:t>
            </a:r>
          </a:p>
        </p:txBody>
      </p:sp>
      <p:graphicFrame>
        <p:nvGraphicFramePr>
          <p:cNvPr id="8" name="图示 7"/>
          <p:cNvGraphicFramePr/>
          <p:nvPr/>
        </p:nvGraphicFramePr>
        <p:xfrm>
          <a:off x="3249930" y="1915795"/>
          <a:ext cx="6231890" cy="432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矩形 6"/>
          <p:cNvSpPr/>
          <p:nvPr/>
        </p:nvSpPr>
        <p:spPr>
          <a:xfrm>
            <a:off x="3936365" y="1547495"/>
            <a:ext cx="2252345" cy="368300"/>
          </a:xfrm>
          <a:prstGeom prst="rect">
            <a:avLst/>
          </a:prstGeom>
        </p:spPr>
        <p:txBody>
          <a:bodyPr wrap="square">
            <a:spAutoFit/>
          </a:bodyPr>
          <a:lstStyle/>
          <a:p>
            <a:pPr algn="l"/>
            <a:r>
              <a:rPr sz="1800" b="1" dirty="0">
                <a:solidFill>
                  <a:srgbClr val="FF0000"/>
                </a:solidFill>
                <a:latin typeface="微软雅黑" panose="020B0503020204020204" charset="-122"/>
                <a:ea typeface="微软雅黑" panose="020B0503020204020204" charset="-122"/>
                <a:cs typeface="Times New Roman" panose="02020603050405020304" pitchFamily="18" charset="0"/>
              </a:rPr>
              <a:t>招聘广告设计的要求</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 calcmode="lin" valueType="num">
                                      <p:cBhvr additive="base">
                                        <p:cTn id="10" dur="500" fill="hold"/>
                                        <p:tgtEl>
                                          <p:spTgt spid="8"/>
                                        </p:tgtEl>
                                        <p:attrNameLst>
                                          <p:attrName>ppt_x</p:attrName>
                                        </p:attrNameLst>
                                      </p:cBhvr>
                                      <p:tavLst>
                                        <p:tav tm="0">
                                          <p:val>
                                            <p:strVal val="#ppt_x"/>
                                          </p:val>
                                        </p:tav>
                                        <p:tav tm="100000">
                                          <p:val>
                                            <p:strVal val="#ppt_x"/>
                                          </p:val>
                                        </p:tav>
                                      </p:tavLst>
                                    </p:anim>
                                    <p:anim calcmode="lin" valueType="num">
                                      <p:cBhvr additive="base">
                                        <p:cTn id="11" dur="500" fill="hold"/>
                                        <p:tgtEl>
                                          <p:spTgt spid="8"/>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fill="hold"/>
                                        <p:tgtEl>
                                          <p:spTgt spid="7"/>
                                        </p:tgtEl>
                                        <p:attrNameLst>
                                          <p:attrName>ppt_x</p:attrName>
                                        </p:attrNameLst>
                                      </p:cBhvr>
                                      <p:tavLst>
                                        <p:tav tm="0">
                                          <p:val>
                                            <p:strVal val="#ppt_x"/>
                                          </p:val>
                                        </p:tav>
                                        <p:tav tm="100000">
                                          <p:val>
                                            <p:strVal val="#ppt_x"/>
                                          </p:val>
                                        </p:tav>
                                      </p:tavLst>
                                    </p:anim>
                                    <p:anim calcmode="lin" valueType="num">
                                      <p:cBhvr additive="base">
                                        <p:cTn id="1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Graphic spid="8" grpId="0">
        <p:bldAsOne/>
      </p:bldGraphic>
      <p:bldP spid="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招聘广告和招聘申请表设计</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招聘广告设计</a:t>
            </a:r>
          </a:p>
        </p:txBody>
      </p:sp>
      <p:grpSp>
        <p:nvGrpSpPr>
          <p:cNvPr id="4" name="组合 3"/>
          <p:cNvGrpSpPr/>
          <p:nvPr/>
        </p:nvGrpSpPr>
        <p:grpSpPr>
          <a:xfrm>
            <a:off x="154940" y="2319020"/>
            <a:ext cx="2249805" cy="2350135"/>
            <a:chOff x="1155794" y="2155923"/>
            <a:chExt cx="1384206"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400" b="1">
                <a:solidFill>
                  <a:srgbClr val="FFFFFF"/>
                </a:solidFill>
                <a:ea typeface="微软雅黑" panose="020B0503020204020204" charset="-122"/>
              </a:endParaRPr>
            </a:p>
          </p:txBody>
        </p:sp>
        <p:sp>
          <p:nvSpPr>
            <p:cNvPr id="6" name="TextBox 9"/>
            <p:cNvSpPr txBox="1"/>
            <p:nvPr/>
          </p:nvSpPr>
          <p:spPr>
            <a:xfrm>
              <a:off x="1155794" y="3044370"/>
              <a:ext cx="1357249" cy="961258"/>
            </a:xfrm>
            <a:prstGeom prst="rect">
              <a:avLst/>
            </a:prstGeom>
            <a:noFill/>
          </p:spPr>
          <p:txBody>
            <a:bodyPr vert="horz" wrap="square" rtlCol="0">
              <a:spAutoFit/>
            </a:bodyPr>
            <a:lstStyle/>
            <a:p>
              <a:pPr algn="ctr">
                <a:lnSpc>
                  <a:spcPct val="150000"/>
                </a:lnSpc>
              </a:pPr>
              <a:r>
                <a:rPr lang="zh-CN" altLang="en-US" sz="1600" b="1" dirty="0">
                  <a:solidFill>
                    <a:schemeClr val="tx1"/>
                  </a:solidFill>
                  <a:ea typeface="微软雅黑" panose="020B0503020204020204" charset="-122"/>
                </a:rPr>
                <a:t>　　招聘广告的内容要求</a:t>
              </a:r>
            </a:p>
          </p:txBody>
        </p:sp>
      </p:grpSp>
      <p:sp>
        <p:nvSpPr>
          <p:cNvPr id="9" name="圆角矩形 7"/>
          <p:cNvSpPr/>
          <p:nvPr/>
        </p:nvSpPr>
        <p:spPr>
          <a:xfrm>
            <a:off x="4187190" y="1068705"/>
            <a:ext cx="7580630" cy="78041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0" name="组合 9"/>
          <p:cNvGrpSpPr/>
          <p:nvPr/>
        </p:nvGrpSpPr>
        <p:grpSpPr>
          <a:xfrm>
            <a:off x="3173095" y="1077595"/>
            <a:ext cx="1624330" cy="749935"/>
            <a:chOff x="3447049" y="1375590"/>
            <a:chExt cx="1646921" cy="868321"/>
          </a:xfrm>
        </p:grpSpPr>
        <p:sp>
          <p:nvSpPr>
            <p:cNvPr id="11"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ea typeface="微软雅黑" panose="020B0503020204020204" charset="-122"/>
              </a:endParaRPr>
            </a:p>
          </p:txBody>
        </p:sp>
        <p:sp>
          <p:nvSpPr>
            <p:cNvPr id="12" name="TextBox 9"/>
            <p:cNvSpPr txBox="1"/>
            <p:nvPr/>
          </p:nvSpPr>
          <p:spPr>
            <a:xfrm>
              <a:off x="3453634" y="1576445"/>
              <a:ext cx="1624249" cy="390414"/>
            </a:xfrm>
            <a:prstGeom prst="rect">
              <a:avLst/>
            </a:prstGeom>
            <a:noFill/>
          </p:spPr>
          <p:txBody>
            <a:bodyPr wrap="square" rtlCol="0">
              <a:spAutoFit/>
            </a:bodyPr>
            <a:lstStyle/>
            <a:p>
              <a:pPr algn="ctr"/>
              <a:r>
                <a:rPr lang="zh-CN" altLang="en-US" sz="1600" b="1" dirty="0">
                  <a:solidFill>
                    <a:schemeClr val="tx1"/>
                  </a:solidFill>
                  <a:ea typeface="微软雅黑" panose="020B0503020204020204" charset="-122"/>
                </a:rPr>
                <a:t>单位情况简介</a:t>
              </a:r>
            </a:p>
          </p:txBody>
        </p:sp>
      </p:grpSp>
      <p:sp>
        <p:nvSpPr>
          <p:cNvPr id="13" name="TextBox 9"/>
          <p:cNvSpPr txBox="1"/>
          <p:nvPr/>
        </p:nvSpPr>
        <p:spPr>
          <a:xfrm>
            <a:off x="4765675" y="1073785"/>
            <a:ext cx="6991350" cy="86614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单位情况简介最好以简洁的语言介绍,同时介绍的内容应该是单位最具特色和富有吸引力的特点,千万不可长篇大论、词不达意。在广告中最好能使用单位的标识,并提供单位的网址,以便感兴趣的读者浏览单位的网页以获取更进一步的信息。</a:t>
            </a:r>
          </a:p>
        </p:txBody>
      </p:sp>
      <p:sp>
        <p:nvSpPr>
          <p:cNvPr id="14" name="圆角矩形 12"/>
          <p:cNvSpPr/>
          <p:nvPr/>
        </p:nvSpPr>
        <p:spPr>
          <a:xfrm>
            <a:off x="4187190" y="1903095"/>
            <a:ext cx="7580630" cy="7645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5" name="组合 14"/>
          <p:cNvGrpSpPr/>
          <p:nvPr/>
        </p:nvGrpSpPr>
        <p:grpSpPr>
          <a:xfrm>
            <a:off x="3097530" y="1901825"/>
            <a:ext cx="1688465" cy="749935"/>
            <a:chOff x="3414517" y="2505890"/>
            <a:chExt cx="1711983" cy="868321"/>
          </a:xfrm>
        </p:grpSpPr>
        <p:sp>
          <p:nvSpPr>
            <p:cNvPr id="16"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17" name="TextBox 9"/>
            <p:cNvSpPr txBox="1"/>
            <p:nvPr/>
          </p:nvSpPr>
          <p:spPr>
            <a:xfrm>
              <a:off x="3414517" y="2772611"/>
              <a:ext cx="1711983" cy="390414"/>
            </a:xfrm>
            <a:prstGeom prst="rect">
              <a:avLst/>
            </a:prstGeom>
            <a:noFill/>
          </p:spPr>
          <p:txBody>
            <a:bodyPr wrap="square" rtlCol="0">
              <a:spAutoFit/>
            </a:bodyPr>
            <a:lstStyle/>
            <a:p>
              <a:pPr algn="ctr"/>
              <a:r>
                <a:rPr lang="zh-CN" altLang="en-US" sz="1600" b="1" dirty="0">
                  <a:solidFill>
                    <a:schemeClr val="tx1"/>
                  </a:solidFill>
                  <a:ea typeface="微软雅黑" panose="020B0503020204020204" charset="-122"/>
                </a:rPr>
                <a:t>岗位情况介绍</a:t>
              </a:r>
            </a:p>
          </p:txBody>
        </p:sp>
      </p:grpSp>
      <p:sp>
        <p:nvSpPr>
          <p:cNvPr id="18" name="TextBox 9"/>
          <p:cNvSpPr txBox="1"/>
          <p:nvPr/>
        </p:nvSpPr>
        <p:spPr>
          <a:xfrm>
            <a:off x="4798060" y="1990090"/>
            <a:ext cx="691134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dirty="0">
                <a:latin typeface="微软雅黑" panose="020B0503020204020204" charset="-122"/>
                <a:ea typeface="微软雅黑" panose="020B0503020204020204" charset="-122"/>
              </a:rPr>
              <a:t>通常包括岗位名称、所属部门、主要工作职责等。应该从读者的角度出发来考虑,以读者能够理解和感兴趣为主,切不可照搬岗位说明书。</a:t>
            </a:r>
          </a:p>
        </p:txBody>
      </p:sp>
      <p:sp>
        <p:nvSpPr>
          <p:cNvPr id="19" name="圆角矩形 17"/>
          <p:cNvSpPr/>
          <p:nvPr/>
        </p:nvSpPr>
        <p:spPr>
          <a:xfrm>
            <a:off x="4187190" y="2738120"/>
            <a:ext cx="7580630" cy="73787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20" name="组合 19"/>
          <p:cNvGrpSpPr/>
          <p:nvPr/>
        </p:nvGrpSpPr>
        <p:grpSpPr>
          <a:xfrm>
            <a:off x="3134360" y="2726055"/>
            <a:ext cx="1624330" cy="749935"/>
            <a:chOff x="3447049" y="3636190"/>
            <a:chExt cx="1646921" cy="868321"/>
          </a:xfrm>
        </p:grpSpPr>
        <p:sp>
          <p:nvSpPr>
            <p:cNvPr id="21" name="圆角矩形 19"/>
            <p:cNvSpPr/>
            <p:nvPr/>
          </p:nvSpPr>
          <p:spPr>
            <a:xfrm>
              <a:off x="3447049" y="36361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ea typeface="微软雅黑" panose="020B0503020204020204" charset="-122"/>
              </a:endParaRPr>
            </a:p>
          </p:txBody>
        </p:sp>
        <p:sp>
          <p:nvSpPr>
            <p:cNvPr id="22" name="TextBox 9"/>
            <p:cNvSpPr txBox="1"/>
            <p:nvPr/>
          </p:nvSpPr>
          <p:spPr>
            <a:xfrm>
              <a:off x="3512217" y="3783876"/>
              <a:ext cx="1532621" cy="675688"/>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en-US" sz="1600" b="1" dirty="0">
                  <a:solidFill>
                    <a:schemeClr val="tx1"/>
                  </a:solidFill>
                </a:rPr>
                <a:t>岗位任职资格要求</a:t>
              </a:r>
            </a:p>
          </p:txBody>
        </p:sp>
      </p:grpSp>
      <p:sp>
        <p:nvSpPr>
          <p:cNvPr id="23" name="TextBox 9"/>
          <p:cNvSpPr txBox="1"/>
          <p:nvPr/>
        </p:nvSpPr>
        <p:spPr>
          <a:xfrm>
            <a:off x="4798060" y="2941320"/>
            <a:ext cx="678434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必须对应聘者的基本任职条件提出要求,包括专业范围、工作经验。</a:t>
            </a:r>
          </a:p>
        </p:txBody>
      </p:sp>
      <p:sp>
        <p:nvSpPr>
          <p:cNvPr id="24" name="圆角矩形 22"/>
          <p:cNvSpPr/>
          <p:nvPr/>
        </p:nvSpPr>
        <p:spPr>
          <a:xfrm>
            <a:off x="4187190" y="3564890"/>
            <a:ext cx="7580630" cy="71247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25" name="组合 24"/>
          <p:cNvGrpSpPr/>
          <p:nvPr/>
        </p:nvGrpSpPr>
        <p:grpSpPr>
          <a:xfrm>
            <a:off x="3121660" y="3546475"/>
            <a:ext cx="1691640" cy="749935"/>
            <a:chOff x="3438581" y="4766490"/>
            <a:chExt cx="1715368" cy="868321"/>
          </a:xfrm>
        </p:grpSpPr>
        <p:sp>
          <p:nvSpPr>
            <p:cNvPr id="26" name="圆角矩形 24"/>
            <p:cNvSpPr/>
            <p:nvPr/>
          </p:nvSpPr>
          <p:spPr>
            <a:xfrm>
              <a:off x="3447049" y="47664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27" name="TextBox 9"/>
            <p:cNvSpPr txBox="1"/>
            <p:nvPr/>
          </p:nvSpPr>
          <p:spPr>
            <a:xfrm>
              <a:off x="3438581" y="4938351"/>
              <a:ext cx="1715368" cy="675688"/>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zh-CN" altLang="en-US" sz="1600" b="1" dirty="0">
                  <a:solidFill>
                    <a:schemeClr val="tx1"/>
                  </a:solidFill>
                </a:rPr>
                <a:t>相应的人力资源政策</a:t>
              </a:r>
            </a:p>
          </p:txBody>
        </p:sp>
      </p:grpSp>
      <p:sp>
        <p:nvSpPr>
          <p:cNvPr id="28" name="左大括号 27"/>
          <p:cNvSpPr/>
          <p:nvPr/>
        </p:nvSpPr>
        <p:spPr>
          <a:xfrm>
            <a:off x="2413000" y="1250950"/>
            <a:ext cx="600710" cy="5314950"/>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b="1">
              <a:solidFill>
                <a:schemeClr val="tx1"/>
              </a:solidFill>
              <a:ea typeface="微软雅黑" panose="020B0503020204020204" charset="-122"/>
            </a:endParaRPr>
          </a:p>
        </p:txBody>
      </p:sp>
      <p:sp>
        <p:nvSpPr>
          <p:cNvPr id="29" name="圆角矩形 29"/>
          <p:cNvSpPr/>
          <p:nvPr/>
        </p:nvSpPr>
        <p:spPr>
          <a:xfrm>
            <a:off x="4124960" y="4386580"/>
            <a:ext cx="7654925" cy="73533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30" name="组合 29"/>
          <p:cNvGrpSpPr/>
          <p:nvPr/>
        </p:nvGrpSpPr>
        <p:grpSpPr>
          <a:xfrm>
            <a:off x="3106420" y="4382770"/>
            <a:ext cx="1639570" cy="749935"/>
            <a:chOff x="3431297" y="4766490"/>
            <a:chExt cx="1662673" cy="868321"/>
          </a:xfrm>
          <a:solidFill>
            <a:schemeClr val="bg1">
              <a:lumMod val="50000"/>
            </a:schemeClr>
          </a:solidFill>
        </p:grpSpPr>
        <p:sp>
          <p:nvSpPr>
            <p:cNvPr id="31" name="圆角矩形 31"/>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32" name="TextBox 9"/>
            <p:cNvSpPr txBox="1"/>
            <p:nvPr/>
          </p:nvSpPr>
          <p:spPr>
            <a:xfrm>
              <a:off x="3431297" y="4859866"/>
              <a:ext cx="1580247" cy="675688"/>
            </a:xfrm>
            <a:prstGeom prst="rect">
              <a:avLst/>
            </a:prstGeom>
            <a:grp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lvl="1" algn="ctr"/>
              <a:r>
                <a:rPr lang="zh-CN" altLang="en-US" sz="1600" b="1" dirty="0">
                  <a:solidFill>
                    <a:schemeClr val="tx1"/>
                  </a:solidFill>
                  <a:ea typeface="微软雅黑" panose="020B0503020204020204" charset="-122"/>
                </a:rPr>
                <a:t>应聘者的准备工作</a:t>
              </a:r>
            </a:p>
          </p:txBody>
        </p:sp>
      </p:grpSp>
      <p:sp>
        <p:nvSpPr>
          <p:cNvPr id="33" name="TextBox 9"/>
          <p:cNvSpPr txBox="1"/>
          <p:nvPr/>
        </p:nvSpPr>
        <p:spPr>
          <a:xfrm>
            <a:off x="4745990" y="4480560"/>
            <a:ext cx="701167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可以注明应聘者必须准备哪些材料,例如中英文简历、学历学位证书复印件、资格证书复印件、身份证复印件、照片等,以及对薪金的要求和户口所在地等信息。</a:t>
            </a:r>
          </a:p>
        </p:txBody>
      </p:sp>
      <p:sp>
        <p:nvSpPr>
          <p:cNvPr id="34" name="TextBox 9"/>
          <p:cNvSpPr txBox="1"/>
          <p:nvPr/>
        </p:nvSpPr>
        <p:spPr>
          <a:xfrm>
            <a:off x="4798060" y="3639820"/>
            <a:ext cx="7108190"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如果需要,可以提及应聘岗位能够享受的相应人力资源政策,包括薪酬水平、劳动合同、</a:t>
            </a:r>
          </a:p>
          <a:p>
            <a:pPr lvl="0"/>
            <a:r>
              <a:rPr altLang="en-US" dirty="0">
                <a:latin typeface="微软雅黑" panose="020B0503020204020204" charset="-122"/>
                <a:ea typeface="微软雅黑" panose="020B0503020204020204" charset="-122"/>
              </a:rPr>
              <a:t>培训机会等内容。</a:t>
            </a:r>
          </a:p>
        </p:txBody>
      </p:sp>
      <p:sp>
        <p:nvSpPr>
          <p:cNvPr id="39" name="圆角矩形 12"/>
          <p:cNvSpPr/>
          <p:nvPr/>
        </p:nvSpPr>
        <p:spPr>
          <a:xfrm>
            <a:off x="4253865" y="5172075"/>
            <a:ext cx="7502525" cy="7645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40" name="组合 39"/>
          <p:cNvGrpSpPr/>
          <p:nvPr/>
        </p:nvGrpSpPr>
        <p:grpSpPr>
          <a:xfrm>
            <a:off x="3070860" y="5172075"/>
            <a:ext cx="1688465" cy="749935"/>
            <a:chOff x="3382148" y="2505890"/>
            <a:chExt cx="1711983" cy="868321"/>
          </a:xfrm>
        </p:grpSpPr>
        <p:sp>
          <p:nvSpPr>
            <p:cNvPr id="41"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42" name="TextBox 9"/>
            <p:cNvSpPr txBox="1"/>
            <p:nvPr/>
          </p:nvSpPr>
          <p:spPr>
            <a:xfrm>
              <a:off x="3382148" y="2727389"/>
              <a:ext cx="1711983" cy="39041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en-US" sz="1600" b="1" dirty="0">
                  <a:solidFill>
                    <a:schemeClr val="tx1"/>
                  </a:solidFill>
                </a:rPr>
                <a:t>联系方式</a:t>
              </a:r>
            </a:p>
          </p:txBody>
        </p:sp>
      </p:grpSp>
      <p:sp>
        <p:nvSpPr>
          <p:cNvPr id="43" name="TextBox 9"/>
          <p:cNvSpPr txBox="1"/>
          <p:nvPr/>
        </p:nvSpPr>
        <p:spPr>
          <a:xfrm>
            <a:off x="4785995" y="5212080"/>
            <a:ext cx="6981825" cy="607695"/>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招聘广告中需要提供公司的通信地址、电子邮件地址或者传真号码,一般情况下不必提供电话号码。</a:t>
            </a:r>
          </a:p>
        </p:txBody>
      </p:sp>
      <p:grpSp>
        <p:nvGrpSpPr>
          <p:cNvPr id="36" name="组合 35"/>
          <p:cNvGrpSpPr/>
          <p:nvPr/>
        </p:nvGrpSpPr>
        <p:grpSpPr>
          <a:xfrm>
            <a:off x="3137535" y="5959475"/>
            <a:ext cx="1624330" cy="757036"/>
            <a:chOff x="3447049" y="1375590"/>
            <a:chExt cx="1646921" cy="876543"/>
          </a:xfrm>
        </p:grpSpPr>
        <p:sp>
          <p:nvSpPr>
            <p:cNvPr id="37"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ea typeface="微软雅黑" panose="020B0503020204020204" charset="-122"/>
              </a:endParaRPr>
            </a:p>
          </p:txBody>
        </p:sp>
        <p:sp>
          <p:nvSpPr>
            <p:cNvPr id="38" name="TextBox 9"/>
            <p:cNvSpPr txBox="1"/>
            <p:nvPr/>
          </p:nvSpPr>
          <p:spPr>
            <a:xfrm>
              <a:off x="3453634" y="1576445"/>
              <a:ext cx="1624249" cy="675688"/>
            </a:xfrm>
            <a:prstGeom prst="rect">
              <a:avLst/>
            </a:prstGeom>
            <a:noFill/>
          </p:spPr>
          <p:txBody>
            <a:bodyPr wrap="square" rtlCol="0">
              <a:spAutoFit/>
            </a:bodyPr>
            <a:lstStyle/>
            <a:p>
              <a:pPr algn="ctr"/>
              <a:r>
                <a:rPr lang="zh-CN" altLang="en-US" sz="1600" b="1" dirty="0">
                  <a:solidFill>
                    <a:schemeClr val="tx1"/>
                  </a:solidFill>
                  <a:ea typeface="微软雅黑" panose="020B0503020204020204" charset="-122"/>
                </a:rPr>
                <a:t>招聘的时间范围或截止日期</a:t>
              </a:r>
            </a:p>
          </p:txBody>
        </p:sp>
      </p:grpSp>
      <p:sp>
        <p:nvSpPr>
          <p:cNvPr id="44" name="圆角矩形 12"/>
          <p:cNvSpPr/>
          <p:nvPr/>
        </p:nvSpPr>
        <p:spPr>
          <a:xfrm>
            <a:off x="4745990" y="5969635"/>
            <a:ext cx="7033260" cy="7645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1+#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1+#ppt_w/2"/>
                                          </p:val>
                                        </p:tav>
                                        <p:tav tm="100000">
                                          <p:val>
                                            <p:strVal val="#ppt_x"/>
                                          </p:val>
                                        </p:tav>
                                      </p:tavLst>
                                    </p:anim>
                                    <p:anim calcmode="lin" valueType="num">
                                      <p:cBhvr additive="base">
                                        <p:cTn id="21" dur="500" fill="hold"/>
                                        <p:tgtEl>
                                          <p:spTgt spid="10"/>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1+#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1+#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500" fill="hold"/>
                                        <p:tgtEl>
                                          <p:spTgt spid="18"/>
                                        </p:tgtEl>
                                        <p:attrNameLst>
                                          <p:attrName>ppt_x</p:attrName>
                                        </p:attrNameLst>
                                      </p:cBhvr>
                                      <p:tavLst>
                                        <p:tav tm="0">
                                          <p:val>
                                            <p:strVal val="1+#ppt_w/2"/>
                                          </p:val>
                                        </p:tav>
                                        <p:tav tm="100000">
                                          <p:val>
                                            <p:strVal val="#ppt_x"/>
                                          </p:val>
                                        </p:tav>
                                      </p:tavLst>
                                    </p:anim>
                                    <p:anim calcmode="lin" valueType="num">
                                      <p:cBhvr additive="base">
                                        <p:cTn id="37" dur="500" fill="hold"/>
                                        <p:tgtEl>
                                          <p:spTgt spid="18"/>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1+#ppt_w/2"/>
                                          </p:val>
                                        </p:tav>
                                        <p:tav tm="100000">
                                          <p:val>
                                            <p:strVal val="#ppt_x"/>
                                          </p:val>
                                        </p:tav>
                                      </p:tavLst>
                                    </p:anim>
                                    <p:anim calcmode="lin" valueType="num">
                                      <p:cBhvr additive="base">
                                        <p:cTn id="41" dur="500" fill="hold"/>
                                        <p:tgtEl>
                                          <p:spTgt spid="19"/>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additive="base">
                                        <p:cTn id="44" dur="500" fill="hold"/>
                                        <p:tgtEl>
                                          <p:spTgt spid="20"/>
                                        </p:tgtEl>
                                        <p:attrNameLst>
                                          <p:attrName>ppt_x</p:attrName>
                                        </p:attrNameLst>
                                      </p:cBhvr>
                                      <p:tavLst>
                                        <p:tav tm="0">
                                          <p:val>
                                            <p:strVal val="1+#ppt_w/2"/>
                                          </p:val>
                                        </p:tav>
                                        <p:tav tm="100000">
                                          <p:val>
                                            <p:strVal val="#ppt_x"/>
                                          </p:val>
                                        </p:tav>
                                      </p:tavLst>
                                    </p:anim>
                                    <p:anim calcmode="lin" valueType="num">
                                      <p:cBhvr additive="base">
                                        <p:cTn id="45" dur="500" fill="hold"/>
                                        <p:tgtEl>
                                          <p:spTgt spid="20"/>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500" fill="hold"/>
                                        <p:tgtEl>
                                          <p:spTgt spid="23"/>
                                        </p:tgtEl>
                                        <p:attrNameLst>
                                          <p:attrName>ppt_x</p:attrName>
                                        </p:attrNameLst>
                                      </p:cBhvr>
                                      <p:tavLst>
                                        <p:tav tm="0">
                                          <p:val>
                                            <p:strVal val="1+#ppt_w/2"/>
                                          </p:val>
                                        </p:tav>
                                        <p:tav tm="100000">
                                          <p:val>
                                            <p:strVal val="#ppt_x"/>
                                          </p:val>
                                        </p:tav>
                                      </p:tavLst>
                                    </p:anim>
                                    <p:anim calcmode="lin" valueType="num">
                                      <p:cBhvr additive="base">
                                        <p:cTn id="49" dur="500" fill="hold"/>
                                        <p:tgtEl>
                                          <p:spTgt spid="23"/>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1+#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1+#ppt_w/2"/>
                                          </p:val>
                                        </p:tav>
                                        <p:tav tm="100000">
                                          <p:val>
                                            <p:strVal val="#ppt_x"/>
                                          </p:val>
                                        </p:tav>
                                      </p:tavLst>
                                    </p:anim>
                                    <p:anim calcmode="lin" valueType="num">
                                      <p:cBhvr additive="base">
                                        <p:cTn id="57" dur="500" fill="hold"/>
                                        <p:tgtEl>
                                          <p:spTgt spid="25"/>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additive="base">
                                        <p:cTn id="60" dur="500" fill="hold"/>
                                        <p:tgtEl>
                                          <p:spTgt spid="28"/>
                                        </p:tgtEl>
                                        <p:attrNameLst>
                                          <p:attrName>ppt_x</p:attrName>
                                        </p:attrNameLst>
                                      </p:cBhvr>
                                      <p:tavLst>
                                        <p:tav tm="0">
                                          <p:val>
                                            <p:strVal val="1+#ppt_w/2"/>
                                          </p:val>
                                        </p:tav>
                                        <p:tav tm="100000">
                                          <p:val>
                                            <p:strVal val="#ppt_x"/>
                                          </p:val>
                                        </p:tav>
                                      </p:tavLst>
                                    </p:anim>
                                    <p:anim calcmode="lin" valueType="num">
                                      <p:cBhvr additive="base">
                                        <p:cTn id="61" dur="500" fill="hold"/>
                                        <p:tgtEl>
                                          <p:spTgt spid="28"/>
                                        </p:tgtEl>
                                        <p:attrNameLst>
                                          <p:attrName>ppt_y</p:attrName>
                                        </p:attrNameLst>
                                      </p:cBhvr>
                                      <p:tavLst>
                                        <p:tav tm="0">
                                          <p:val>
                                            <p:strVal val="#ppt_y"/>
                                          </p:val>
                                        </p:tav>
                                        <p:tav tm="100000">
                                          <p:val>
                                            <p:strVal val="#ppt_y"/>
                                          </p:val>
                                        </p:tav>
                                      </p:tavLst>
                                    </p:anim>
                                  </p:childTnLst>
                                </p:cTn>
                              </p:par>
                              <p:par>
                                <p:cTn id="62" presetID="2" presetClass="entr" presetSubtype="2"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500" fill="hold"/>
                                        <p:tgtEl>
                                          <p:spTgt spid="29"/>
                                        </p:tgtEl>
                                        <p:attrNameLst>
                                          <p:attrName>ppt_x</p:attrName>
                                        </p:attrNameLst>
                                      </p:cBhvr>
                                      <p:tavLst>
                                        <p:tav tm="0">
                                          <p:val>
                                            <p:strVal val="1+#ppt_w/2"/>
                                          </p:val>
                                        </p:tav>
                                        <p:tav tm="100000">
                                          <p:val>
                                            <p:strVal val="#ppt_x"/>
                                          </p:val>
                                        </p:tav>
                                      </p:tavLst>
                                    </p:anim>
                                    <p:anim calcmode="lin" valueType="num">
                                      <p:cBhvr additive="base">
                                        <p:cTn id="65" dur="500" fill="hold"/>
                                        <p:tgtEl>
                                          <p:spTgt spid="29"/>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1+#ppt_w/2"/>
                                          </p:val>
                                        </p:tav>
                                        <p:tav tm="100000">
                                          <p:val>
                                            <p:strVal val="#ppt_x"/>
                                          </p:val>
                                        </p:tav>
                                      </p:tavLst>
                                    </p:anim>
                                    <p:anim calcmode="lin" valueType="num">
                                      <p:cBhvr additive="base">
                                        <p:cTn id="69" dur="500" fill="hold"/>
                                        <p:tgtEl>
                                          <p:spTgt spid="30"/>
                                        </p:tgtEl>
                                        <p:attrNameLst>
                                          <p:attrName>ppt_y</p:attrName>
                                        </p:attrNameLst>
                                      </p:cBhvr>
                                      <p:tavLst>
                                        <p:tav tm="0">
                                          <p:val>
                                            <p:strVal val="#ppt_y"/>
                                          </p:val>
                                        </p:tav>
                                        <p:tav tm="100000">
                                          <p:val>
                                            <p:strVal val="#ppt_y"/>
                                          </p:val>
                                        </p:tav>
                                      </p:tavLst>
                                    </p:anim>
                                  </p:childTnLst>
                                </p:cTn>
                              </p:par>
                              <p:par>
                                <p:cTn id="70" presetID="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 calcmode="lin" valueType="num">
                                      <p:cBhvr additive="base">
                                        <p:cTn id="72" dur="500" fill="hold"/>
                                        <p:tgtEl>
                                          <p:spTgt spid="33"/>
                                        </p:tgtEl>
                                        <p:attrNameLst>
                                          <p:attrName>ppt_x</p:attrName>
                                        </p:attrNameLst>
                                      </p:cBhvr>
                                      <p:tavLst>
                                        <p:tav tm="0">
                                          <p:val>
                                            <p:strVal val="1+#ppt_w/2"/>
                                          </p:val>
                                        </p:tav>
                                        <p:tav tm="100000">
                                          <p:val>
                                            <p:strVal val="#ppt_x"/>
                                          </p:val>
                                        </p:tav>
                                      </p:tavLst>
                                    </p:anim>
                                    <p:anim calcmode="lin" valueType="num">
                                      <p:cBhvr additive="base">
                                        <p:cTn id="73" dur="500" fill="hold"/>
                                        <p:tgtEl>
                                          <p:spTgt spid="33"/>
                                        </p:tgtEl>
                                        <p:attrNameLst>
                                          <p:attrName>ppt_y</p:attrName>
                                        </p:attrNameLst>
                                      </p:cBhvr>
                                      <p:tavLst>
                                        <p:tav tm="0">
                                          <p:val>
                                            <p:strVal val="#ppt_y"/>
                                          </p:val>
                                        </p:tav>
                                        <p:tav tm="100000">
                                          <p:val>
                                            <p:strVal val="#ppt_y"/>
                                          </p:val>
                                        </p:tav>
                                      </p:tavLst>
                                    </p:anim>
                                  </p:childTnLst>
                                </p:cTn>
                              </p:par>
                              <p:par>
                                <p:cTn id="74" presetID="2" presetClass="entr" presetSubtype="2"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additive="base">
                                        <p:cTn id="76" dur="500" fill="hold"/>
                                        <p:tgtEl>
                                          <p:spTgt spid="34"/>
                                        </p:tgtEl>
                                        <p:attrNameLst>
                                          <p:attrName>ppt_x</p:attrName>
                                        </p:attrNameLst>
                                      </p:cBhvr>
                                      <p:tavLst>
                                        <p:tav tm="0">
                                          <p:val>
                                            <p:strVal val="1+#ppt_w/2"/>
                                          </p:val>
                                        </p:tav>
                                        <p:tav tm="100000">
                                          <p:val>
                                            <p:strVal val="#ppt_x"/>
                                          </p:val>
                                        </p:tav>
                                      </p:tavLst>
                                    </p:anim>
                                    <p:anim calcmode="lin" valueType="num">
                                      <p:cBhvr additive="base">
                                        <p:cTn id="77" dur="500" fill="hold"/>
                                        <p:tgtEl>
                                          <p:spTgt spid="34"/>
                                        </p:tgtEl>
                                        <p:attrNameLst>
                                          <p:attrName>ppt_y</p:attrName>
                                        </p:attrNameLst>
                                      </p:cBhvr>
                                      <p:tavLst>
                                        <p:tav tm="0">
                                          <p:val>
                                            <p:strVal val="#ppt_y"/>
                                          </p:val>
                                        </p:tav>
                                        <p:tav tm="100000">
                                          <p:val>
                                            <p:strVal val="#ppt_y"/>
                                          </p:val>
                                        </p:tav>
                                      </p:tavLst>
                                    </p:anim>
                                  </p:childTnLst>
                                </p:cTn>
                              </p:par>
                              <p:par>
                                <p:cTn id="78" presetID="2" presetClass="entr" presetSubtype="2"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 calcmode="lin" valueType="num">
                                      <p:cBhvr additive="base">
                                        <p:cTn id="80" dur="500" fill="hold"/>
                                        <p:tgtEl>
                                          <p:spTgt spid="39"/>
                                        </p:tgtEl>
                                        <p:attrNameLst>
                                          <p:attrName>ppt_x</p:attrName>
                                        </p:attrNameLst>
                                      </p:cBhvr>
                                      <p:tavLst>
                                        <p:tav tm="0">
                                          <p:val>
                                            <p:strVal val="1+#ppt_w/2"/>
                                          </p:val>
                                        </p:tav>
                                        <p:tav tm="100000">
                                          <p:val>
                                            <p:strVal val="#ppt_x"/>
                                          </p:val>
                                        </p:tav>
                                      </p:tavLst>
                                    </p:anim>
                                    <p:anim calcmode="lin" valueType="num">
                                      <p:cBhvr additive="base">
                                        <p:cTn id="81" dur="500" fill="hold"/>
                                        <p:tgtEl>
                                          <p:spTgt spid="39"/>
                                        </p:tgtEl>
                                        <p:attrNameLst>
                                          <p:attrName>ppt_y</p:attrName>
                                        </p:attrNameLst>
                                      </p:cBhvr>
                                      <p:tavLst>
                                        <p:tav tm="0">
                                          <p:val>
                                            <p:strVal val="#ppt_y"/>
                                          </p:val>
                                        </p:tav>
                                        <p:tav tm="100000">
                                          <p:val>
                                            <p:strVal val="#ppt_y"/>
                                          </p:val>
                                        </p:tav>
                                      </p:tavLst>
                                    </p:anim>
                                  </p:childTnLst>
                                </p:cTn>
                              </p:par>
                              <p:par>
                                <p:cTn id="82" presetID="2" presetClass="entr" presetSubtype="2" fill="hold" nodeType="with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additive="base">
                                        <p:cTn id="84" dur="500" fill="hold"/>
                                        <p:tgtEl>
                                          <p:spTgt spid="40"/>
                                        </p:tgtEl>
                                        <p:attrNameLst>
                                          <p:attrName>ppt_x</p:attrName>
                                        </p:attrNameLst>
                                      </p:cBhvr>
                                      <p:tavLst>
                                        <p:tav tm="0">
                                          <p:val>
                                            <p:strVal val="1+#ppt_w/2"/>
                                          </p:val>
                                        </p:tav>
                                        <p:tav tm="100000">
                                          <p:val>
                                            <p:strVal val="#ppt_x"/>
                                          </p:val>
                                        </p:tav>
                                      </p:tavLst>
                                    </p:anim>
                                    <p:anim calcmode="lin" valueType="num">
                                      <p:cBhvr additive="base">
                                        <p:cTn id="85" dur="500" fill="hold"/>
                                        <p:tgtEl>
                                          <p:spTgt spid="40"/>
                                        </p:tgtEl>
                                        <p:attrNameLst>
                                          <p:attrName>ppt_y</p:attrName>
                                        </p:attrNameLst>
                                      </p:cBhvr>
                                      <p:tavLst>
                                        <p:tav tm="0">
                                          <p:val>
                                            <p:strVal val="#ppt_y"/>
                                          </p:val>
                                        </p:tav>
                                        <p:tav tm="100000">
                                          <p:val>
                                            <p:strVal val="#ppt_y"/>
                                          </p:val>
                                        </p:tav>
                                      </p:tavLst>
                                    </p:anim>
                                  </p:childTnLst>
                                </p:cTn>
                              </p:par>
                              <p:par>
                                <p:cTn id="86" presetID="2" presetClass="entr" presetSubtype="2" fill="hold" grpId="0" nodeType="withEffect">
                                  <p:stCondLst>
                                    <p:cond delay="0"/>
                                  </p:stCondLst>
                                  <p:childTnLst>
                                    <p:set>
                                      <p:cBhvr>
                                        <p:cTn id="87" dur="1" fill="hold">
                                          <p:stCondLst>
                                            <p:cond delay="0"/>
                                          </p:stCondLst>
                                        </p:cTn>
                                        <p:tgtEl>
                                          <p:spTgt spid="43"/>
                                        </p:tgtEl>
                                        <p:attrNameLst>
                                          <p:attrName>style.visibility</p:attrName>
                                        </p:attrNameLst>
                                      </p:cBhvr>
                                      <p:to>
                                        <p:strVal val="visible"/>
                                      </p:to>
                                    </p:set>
                                    <p:anim calcmode="lin" valueType="num">
                                      <p:cBhvr additive="base">
                                        <p:cTn id="88" dur="500" fill="hold"/>
                                        <p:tgtEl>
                                          <p:spTgt spid="43"/>
                                        </p:tgtEl>
                                        <p:attrNameLst>
                                          <p:attrName>ppt_x</p:attrName>
                                        </p:attrNameLst>
                                      </p:cBhvr>
                                      <p:tavLst>
                                        <p:tav tm="0">
                                          <p:val>
                                            <p:strVal val="1+#ppt_w/2"/>
                                          </p:val>
                                        </p:tav>
                                        <p:tav tm="100000">
                                          <p:val>
                                            <p:strVal val="#ppt_x"/>
                                          </p:val>
                                        </p:tav>
                                      </p:tavLst>
                                    </p:anim>
                                    <p:anim calcmode="lin" valueType="num">
                                      <p:cBhvr additive="base">
                                        <p:cTn id="89" dur="500" fill="hold"/>
                                        <p:tgtEl>
                                          <p:spTgt spid="43"/>
                                        </p:tgtEl>
                                        <p:attrNameLst>
                                          <p:attrName>ppt_y</p:attrName>
                                        </p:attrNameLst>
                                      </p:cBhvr>
                                      <p:tavLst>
                                        <p:tav tm="0">
                                          <p:val>
                                            <p:strVal val="#ppt_y"/>
                                          </p:val>
                                        </p:tav>
                                        <p:tav tm="100000">
                                          <p:val>
                                            <p:strVal val="#ppt_y"/>
                                          </p:val>
                                        </p:tav>
                                      </p:tavLst>
                                    </p:anim>
                                  </p:childTnLst>
                                </p:cTn>
                              </p:par>
                              <p:par>
                                <p:cTn id="90" presetID="2" presetClass="entr" presetSubtype="2" fill="hold"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additive="base">
                                        <p:cTn id="92" dur="500" fill="hold"/>
                                        <p:tgtEl>
                                          <p:spTgt spid="36"/>
                                        </p:tgtEl>
                                        <p:attrNameLst>
                                          <p:attrName>ppt_x</p:attrName>
                                        </p:attrNameLst>
                                      </p:cBhvr>
                                      <p:tavLst>
                                        <p:tav tm="0">
                                          <p:val>
                                            <p:strVal val="1+#ppt_w/2"/>
                                          </p:val>
                                        </p:tav>
                                        <p:tav tm="100000">
                                          <p:val>
                                            <p:strVal val="#ppt_x"/>
                                          </p:val>
                                        </p:tav>
                                      </p:tavLst>
                                    </p:anim>
                                    <p:anim calcmode="lin" valueType="num">
                                      <p:cBhvr additive="base">
                                        <p:cTn id="93" dur="500" fill="hold"/>
                                        <p:tgtEl>
                                          <p:spTgt spid="36"/>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additive="base">
                                        <p:cTn id="96" dur="500" fill="hold"/>
                                        <p:tgtEl>
                                          <p:spTgt spid="44"/>
                                        </p:tgtEl>
                                        <p:attrNameLst>
                                          <p:attrName>ppt_x</p:attrName>
                                        </p:attrNameLst>
                                      </p:cBhvr>
                                      <p:tavLst>
                                        <p:tav tm="0">
                                          <p:val>
                                            <p:strVal val="1+#ppt_w/2"/>
                                          </p:val>
                                        </p:tav>
                                        <p:tav tm="100000">
                                          <p:val>
                                            <p:strVal val="#ppt_x"/>
                                          </p:val>
                                        </p:tav>
                                      </p:tavLst>
                                    </p:anim>
                                    <p:anim calcmode="lin" valueType="num">
                                      <p:cBhvr additive="base">
                                        <p:cTn id="97"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animBg="1"/>
      <p:bldP spid="9" grpId="1" animBg="1"/>
      <p:bldP spid="13" grpId="0"/>
      <p:bldP spid="13" grpId="1"/>
      <p:bldP spid="14" grpId="0" animBg="1"/>
      <p:bldP spid="14" grpId="1" animBg="1"/>
      <p:bldP spid="18" grpId="0"/>
      <p:bldP spid="18" grpId="1"/>
      <p:bldP spid="19" grpId="0" animBg="1"/>
      <p:bldP spid="19" grpId="1" animBg="1"/>
      <p:bldP spid="23" grpId="0"/>
      <p:bldP spid="23" grpId="1"/>
      <p:bldP spid="24" grpId="0" animBg="1"/>
      <p:bldP spid="24" grpId="1" animBg="1"/>
      <p:bldP spid="28" grpId="0" bldLvl="0" animBg="1"/>
      <p:bldP spid="28" grpId="1" animBg="1"/>
      <p:bldP spid="29" grpId="0" animBg="1"/>
      <p:bldP spid="29" grpId="1" animBg="1"/>
      <p:bldP spid="33" grpId="0"/>
      <p:bldP spid="33" grpId="1"/>
      <p:bldP spid="34" grpId="0"/>
      <p:bldP spid="34" grpId="1"/>
      <p:bldP spid="39" grpId="0" animBg="1"/>
      <p:bldP spid="39" grpId="1" animBg="1"/>
      <p:bldP spid="43" grpId="0"/>
      <p:bldP spid="43" grpId="1"/>
      <p:bldP spid="44" grpId="0" animBg="1"/>
      <p:bldP spid="44"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p:cNvSpPr txBox="1"/>
          <p:nvPr/>
        </p:nvSpPr>
        <p:spPr>
          <a:xfrm>
            <a:off x="1310640" y="746760"/>
            <a:ext cx="9570720" cy="645160"/>
          </a:xfrm>
          <a:prstGeom prst="rect">
            <a:avLst/>
          </a:prstGeom>
          <a:noFill/>
        </p:spPr>
        <p:txBody>
          <a:bodyPr wrap="square" rtlCol="0">
            <a:spAutoFit/>
          </a:bodyPr>
          <a:lstStyle/>
          <a:p>
            <a:pPr algn="just"/>
            <a:r>
              <a:rPr lang="zh-CN" altLang="en-US" sz="1800" b="1" dirty="0">
                <a:solidFill>
                  <a:srgbClr val="0070C0"/>
                </a:solidFill>
                <a:ea typeface="微软雅黑" panose="020B0503020204020204" charset="-122"/>
                <a:cs typeface="微软雅黑" panose="020B0503020204020204" charset="-122"/>
              </a:rPr>
              <a:t>人力资本的概念：</a:t>
            </a:r>
          </a:p>
          <a:p>
            <a:pPr algn="just"/>
            <a:r>
              <a:rPr lang="zh-CN" altLang="en-US" sz="1800" b="1" dirty="0">
                <a:ea typeface="微软雅黑" panose="020B0503020204020204" charset="-122"/>
                <a:cs typeface="微软雅黑" panose="020B0503020204020204" charset="-122"/>
              </a:rPr>
              <a:t>人力资本是指通过对人力资源投资而体现在劳动者身上的体力、智力和技能。</a:t>
            </a:r>
          </a:p>
        </p:txBody>
      </p:sp>
      <p:sp>
        <p:nvSpPr>
          <p:cNvPr id="12" name="Freeform 19"/>
          <p:cNvSpPr/>
          <p:nvPr/>
        </p:nvSpPr>
        <p:spPr>
          <a:xfrm rot="2700000">
            <a:off x="4792946" y="1852397"/>
            <a:ext cx="2310684" cy="2310685"/>
          </a:xfrm>
          <a:custGeom>
            <a:avLst/>
            <a:gdLst/>
            <a:ahLst/>
            <a:cxnLst>
              <a:cxn ang="0">
                <a:pos x="wd2" y="hd2"/>
              </a:cxn>
              <a:cxn ang="5400000">
                <a:pos x="wd2" y="hd2"/>
              </a:cxn>
              <a:cxn ang="10800000">
                <a:pos x="wd2" y="hd2"/>
              </a:cxn>
              <a:cxn ang="16200000">
                <a:pos x="wd2" y="hd2"/>
              </a:cxn>
            </a:cxnLst>
            <a:rect l="0" t="0" r="r" b="b"/>
            <a:pathLst>
              <a:path w="21600" h="21600" extrusionOk="0">
                <a:moveTo>
                  <a:pt x="15857" y="20357"/>
                </a:moveTo>
                <a:cubicBezTo>
                  <a:pt x="19286" y="18536"/>
                  <a:pt x="21600" y="14936"/>
                  <a:pt x="21600" y="10800"/>
                </a:cubicBezTo>
                <a:cubicBezTo>
                  <a:pt x="21600" y="7457"/>
                  <a:pt x="20079" y="4457"/>
                  <a:pt x="17679" y="2464"/>
                </a:cubicBezTo>
                <a:cubicBezTo>
                  <a:pt x="15814" y="921"/>
                  <a:pt x="13414" y="0"/>
                  <a:pt x="10800" y="0"/>
                </a:cubicBezTo>
                <a:cubicBezTo>
                  <a:pt x="4843" y="0"/>
                  <a:pt x="0" y="4843"/>
                  <a:pt x="0" y="10800"/>
                </a:cubicBezTo>
                <a:cubicBezTo>
                  <a:pt x="0" y="14679"/>
                  <a:pt x="2036" y="18064"/>
                  <a:pt x="5079" y="19971"/>
                </a:cubicBezTo>
                <a:cubicBezTo>
                  <a:pt x="6750" y="21000"/>
                  <a:pt x="8700" y="21600"/>
                  <a:pt x="10800" y="21600"/>
                </a:cubicBezTo>
                <a:cubicBezTo>
                  <a:pt x="12643" y="21600"/>
                  <a:pt x="14357" y="21150"/>
                  <a:pt x="15857" y="20357"/>
                </a:cubicBezTo>
                <a:close/>
                <a:moveTo>
                  <a:pt x="10821" y="13436"/>
                </a:moveTo>
                <a:cubicBezTo>
                  <a:pt x="10821" y="10671"/>
                  <a:pt x="13071" y="8421"/>
                  <a:pt x="15836" y="8421"/>
                </a:cubicBezTo>
                <a:cubicBezTo>
                  <a:pt x="18600" y="8421"/>
                  <a:pt x="20829" y="10671"/>
                  <a:pt x="20829" y="13436"/>
                </a:cubicBezTo>
                <a:cubicBezTo>
                  <a:pt x="20829" y="16200"/>
                  <a:pt x="18600" y="18429"/>
                  <a:pt x="15836" y="18429"/>
                </a:cubicBezTo>
                <a:cubicBezTo>
                  <a:pt x="13071" y="18429"/>
                  <a:pt x="10821" y="16200"/>
                  <a:pt x="10821" y="13436"/>
                </a:cubicBezTo>
                <a:close/>
              </a:path>
            </a:pathLst>
          </a:custGeom>
          <a:solidFill>
            <a:srgbClr val="00B0F0"/>
          </a:solidFill>
          <a:ln w="12700">
            <a:miter lim="400000"/>
          </a:ln>
        </p:spPr>
        <p:txBody>
          <a:bodyPr lIns="45719" rIns="45719"/>
          <a:lstStyle/>
          <a:p>
            <a:pPr>
              <a:defRPr sz="1300"/>
            </a:pPr>
            <a:endParaRPr/>
          </a:p>
        </p:txBody>
      </p:sp>
      <p:sp>
        <p:nvSpPr>
          <p:cNvPr id="15" name="文本框 13"/>
          <p:cNvSpPr txBox="1"/>
          <p:nvPr/>
        </p:nvSpPr>
        <p:spPr>
          <a:xfrm>
            <a:off x="5647844" y="2149346"/>
            <a:ext cx="557202" cy="584775"/>
          </a:xfrm>
          <a:prstGeom prst="rect">
            <a:avLst/>
          </a:prstGeom>
          <a:ln w="12700">
            <a:miter lim="400000"/>
          </a:ln>
        </p:spPr>
        <p:txBody>
          <a:bodyPr wrap="none" lIns="45719" rIns="45719">
            <a:spAutoFit/>
          </a:bodyPr>
          <a:lstStyle>
            <a:lvl1pPr>
              <a:defRPr sz="3200">
                <a:solidFill>
                  <a:srgbClr val="FFFFFF"/>
                </a:solidFill>
                <a:latin typeface="Impact" panose="020B0806030902050204"/>
                <a:ea typeface="Impact" panose="020B0806030902050204"/>
                <a:cs typeface="Impact" panose="020B0806030902050204"/>
                <a:sym typeface="Impact" panose="020B0806030902050204"/>
              </a:defRPr>
            </a:lvl1pPr>
          </a:lstStyle>
          <a:p>
            <a:r>
              <a:rPr dirty="0">
                <a:latin typeface="华文琥珀" panose="02010800040101010101" pitchFamily="2" charset="-122"/>
                <a:ea typeface="华文琥珀" panose="02010800040101010101" pitchFamily="2" charset="-122"/>
              </a:rPr>
              <a:t>01</a:t>
            </a:r>
          </a:p>
        </p:txBody>
      </p:sp>
      <p:sp>
        <p:nvSpPr>
          <p:cNvPr id="690" name="Freeform 21"/>
          <p:cNvSpPr/>
          <p:nvPr/>
        </p:nvSpPr>
        <p:spPr>
          <a:xfrm rot="2700000">
            <a:off x="4570460" y="2914021"/>
            <a:ext cx="2338252" cy="2321961"/>
          </a:xfrm>
          <a:custGeom>
            <a:avLst/>
            <a:gdLst/>
            <a:ahLst/>
            <a:cxnLst>
              <a:cxn ang="0">
                <a:pos x="wd2" y="hd2"/>
              </a:cxn>
              <a:cxn ang="5400000">
                <a:pos x="wd2" y="hd2"/>
              </a:cxn>
              <a:cxn ang="10800000">
                <a:pos x="wd2" y="hd2"/>
              </a:cxn>
              <a:cxn ang="16200000">
                <a:pos x="wd2" y="hd2"/>
              </a:cxn>
            </a:cxnLst>
            <a:rect l="0" t="0" r="r" b="b"/>
            <a:pathLst>
              <a:path w="21600" h="21600" extrusionOk="0">
                <a:moveTo>
                  <a:pt x="5273" y="4904"/>
                </a:moveTo>
                <a:cubicBezTo>
                  <a:pt x="5273" y="2473"/>
                  <a:pt x="6819" y="725"/>
                  <a:pt x="9296" y="43"/>
                </a:cubicBezTo>
                <a:cubicBezTo>
                  <a:pt x="9296" y="43"/>
                  <a:pt x="9254" y="0"/>
                  <a:pt x="9254" y="0"/>
                </a:cubicBezTo>
                <a:cubicBezTo>
                  <a:pt x="4108" y="810"/>
                  <a:pt x="0" y="5288"/>
                  <a:pt x="0" y="10725"/>
                </a:cubicBezTo>
                <a:cubicBezTo>
                  <a:pt x="0" y="16738"/>
                  <a:pt x="4828" y="21600"/>
                  <a:pt x="10800" y="21600"/>
                </a:cubicBezTo>
                <a:cubicBezTo>
                  <a:pt x="16772" y="21600"/>
                  <a:pt x="21600" y="16738"/>
                  <a:pt x="21600" y="10725"/>
                </a:cubicBezTo>
                <a:cubicBezTo>
                  <a:pt x="21600" y="10725"/>
                  <a:pt x="14379" y="17144"/>
                  <a:pt x="6882" y="8977"/>
                </a:cubicBezTo>
                <a:cubicBezTo>
                  <a:pt x="6882" y="8977"/>
                  <a:pt x="5273" y="7442"/>
                  <a:pt x="5273" y="4904"/>
                </a:cubicBezTo>
                <a:close/>
              </a:path>
            </a:pathLst>
          </a:custGeom>
          <a:solidFill>
            <a:srgbClr val="2E72F1"/>
          </a:solidFill>
          <a:ln w="12700">
            <a:miter lim="400000"/>
          </a:ln>
        </p:spPr>
        <p:txBody>
          <a:bodyPr lIns="45719" rIns="45719"/>
          <a:lstStyle/>
          <a:p>
            <a:pPr>
              <a:defRPr sz="1300"/>
            </a:pPr>
            <a:endParaRPr/>
          </a:p>
        </p:txBody>
      </p:sp>
      <p:sp>
        <p:nvSpPr>
          <p:cNvPr id="16" name="文本框 20"/>
          <p:cNvSpPr txBox="1"/>
          <p:nvPr/>
        </p:nvSpPr>
        <p:spPr>
          <a:xfrm>
            <a:off x="4899819" y="3926397"/>
            <a:ext cx="52601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02</a:t>
            </a:r>
          </a:p>
        </p:txBody>
      </p:sp>
      <p:sp>
        <p:nvSpPr>
          <p:cNvPr id="17" name="Freeform 22"/>
          <p:cNvSpPr/>
          <p:nvPr/>
        </p:nvSpPr>
        <p:spPr>
          <a:xfrm rot="2700000">
            <a:off x="5654230" y="2634271"/>
            <a:ext cx="2195400" cy="2329479"/>
          </a:xfrm>
          <a:custGeom>
            <a:avLst/>
            <a:gdLst/>
            <a:ahLst/>
            <a:cxnLst>
              <a:cxn ang="0">
                <a:pos x="wd2" y="hd2"/>
              </a:cxn>
              <a:cxn ang="5400000">
                <a:pos x="wd2" y="hd2"/>
              </a:cxn>
              <a:cxn ang="10800000">
                <a:pos x="wd2" y="hd2"/>
              </a:cxn>
              <a:cxn ang="16200000">
                <a:pos x="wd2" y="hd2"/>
              </a:cxn>
            </a:cxnLst>
            <a:rect l="0" t="0" r="r" b="b"/>
            <a:pathLst>
              <a:path w="21600" h="21600" extrusionOk="0">
                <a:moveTo>
                  <a:pt x="10214" y="0"/>
                </a:moveTo>
                <a:cubicBezTo>
                  <a:pt x="8275" y="0"/>
                  <a:pt x="6448" y="468"/>
                  <a:pt x="4848" y="1254"/>
                </a:cubicBezTo>
                <a:cubicBezTo>
                  <a:pt x="5569" y="1616"/>
                  <a:pt x="6223" y="2041"/>
                  <a:pt x="6854" y="2530"/>
                </a:cubicBezTo>
                <a:cubicBezTo>
                  <a:pt x="9380" y="4507"/>
                  <a:pt x="11206" y="7611"/>
                  <a:pt x="10958" y="10928"/>
                </a:cubicBezTo>
                <a:cubicBezTo>
                  <a:pt x="10823" y="12798"/>
                  <a:pt x="10845" y="14393"/>
                  <a:pt x="9244" y="16540"/>
                </a:cubicBezTo>
                <a:cubicBezTo>
                  <a:pt x="3472" y="21302"/>
                  <a:pt x="0" y="15562"/>
                  <a:pt x="0" y="15562"/>
                </a:cubicBezTo>
                <a:cubicBezTo>
                  <a:pt x="609" y="18645"/>
                  <a:pt x="4712" y="20409"/>
                  <a:pt x="4712" y="20409"/>
                </a:cubicBezTo>
                <a:cubicBezTo>
                  <a:pt x="6268" y="21175"/>
                  <a:pt x="8342" y="21600"/>
                  <a:pt x="10236" y="21600"/>
                </a:cubicBezTo>
                <a:cubicBezTo>
                  <a:pt x="12468" y="21600"/>
                  <a:pt x="14520" y="20877"/>
                  <a:pt x="16279" y="19835"/>
                </a:cubicBezTo>
                <a:cubicBezTo>
                  <a:pt x="19481" y="17922"/>
                  <a:pt x="21600" y="14563"/>
                  <a:pt x="21600" y="10736"/>
                </a:cubicBezTo>
                <a:cubicBezTo>
                  <a:pt x="21600" y="4805"/>
                  <a:pt x="16504" y="0"/>
                  <a:pt x="10214" y="0"/>
                </a:cubicBezTo>
                <a:close/>
              </a:path>
            </a:pathLst>
          </a:custGeom>
          <a:solidFill>
            <a:srgbClr val="0E53D0"/>
          </a:solidFill>
          <a:ln w="12700">
            <a:miter lim="400000"/>
          </a:ln>
        </p:spPr>
        <p:txBody>
          <a:bodyPr lIns="45719" rIns="45719"/>
          <a:lstStyle/>
          <a:p>
            <a:pPr>
              <a:defRPr sz="1300"/>
            </a:pPr>
            <a:endParaRPr/>
          </a:p>
        </p:txBody>
      </p:sp>
      <p:sp>
        <p:nvSpPr>
          <p:cNvPr id="18" name="文本框 28"/>
          <p:cNvSpPr txBox="1"/>
          <p:nvPr/>
        </p:nvSpPr>
        <p:spPr>
          <a:xfrm>
            <a:off x="6872534" y="3760720"/>
            <a:ext cx="537529" cy="586741"/>
          </a:xfrm>
          <a:prstGeom prst="rect">
            <a:avLst/>
          </a:prstGeom>
          <a:ln w="12700">
            <a:miter lim="400000"/>
          </a:ln>
        </p:spPr>
        <p:txBody>
          <a:bodyPr wrap="none" lIns="45719" rIns="45719">
            <a:spAutoFit/>
          </a:bodyPr>
          <a:lstStyle>
            <a:defPPr>
              <a:defRPr lang="zh-CN"/>
            </a:defPPr>
            <a:lvl1pPr>
              <a:defRPr sz="3200">
                <a:solidFill>
                  <a:srgbClr val="FFFFFF"/>
                </a:solidFill>
                <a:latin typeface="华文琥珀" panose="02010800040101010101" pitchFamily="2" charset="-122"/>
                <a:ea typeface="华文琥珀" panose="02010800040101010101" pitchFamily="2" charset="-122"/>
                <a:cs typeface="Impact" panose="020B0806030902050204"/>
              </a:defRPr>
            </a:lvl1pPr>
          </a:lstStyle>
          <a:p>
            <a:r>
              <a:rPr dirty="0"/>
              <a:t>03</a:t>
            </a:r>
          </a:p>
        </p:txBody>
      </p:sp>
      <p:sp>
        <p:nvSpPr>
          <p:cNvPr id="19" name="矩形 18"/>
          <p:cNvSpPr/>
          <p:nvPr/>
        </p:nvSpPr>
        <p:spPr>
          <a:xfrm>
            <a:off x="983312" y="2285272"/>
            <a:ext cx="3980576" cy="645160"/>
          </a:xfrm>
          <a:prstGeom prst="rect">
            <a:avLst/>
          </a:prstGeom>
        </p:spPr>
        <p:txBody>
          <a:bodyPr wrap="square">
            <a:spAutoFit/>
          </a:bodyPr>
          <a:lstStyle/>
          <a:p>
            <a:r>
              <a:rPr lang="zh-CN" altLang="zh-CN" sz="1800" dirty="0">
                <a:latin typeface="微软雅黑" panose="020B0503020204020204" charset="-122"/>
                <a:ea typeface="微软雅黑" panose="020B0503020204020204" charset="-122"/>
              </a:rPr>
              <a:t>它是人们以某种代价获得并在劳动力市场上具有一定价格的能力或技能。</a:t>
            </a:r>
          </a:p>
        </p:txBody>
      </p:sp>
      <p:sp>
        <p:nvSpPr>
          <p:cNvPr id="21" name="矩形 20"/>
          <p:cNvSpPr/>
          <p:nvPr/>
        </p:nvSpPr>
        <p:spPr>
          <a:xfrm>
            <a:off x="1101341" y="4454285"/>
            <a:ext cx="3672316" cy="922020"/>
          </a:xfrm>
          <a:prstGeom prst="rect">
            <a:avLst/>
          </a:prstGeom>
        </p:spPr>
        <p:txBody>
          <a:bodyPr wrap="square">
            <a:spAutoFit/>
          </a:bodyPr>
          <a:lstStyle/>
          <a:p>
            <a:r>
              <a:rPr lang="zh-CN" altLang="zh-CN" sz="1800" dirty="0">
                <a:latin typeface="微软雅黑" panose="020B0503020204020204" charset="-122"/>
                <a:ea typeface="微软雅黑" panose="020B0503020204020204" charset="-122"/>
              </a:rPr>
              <a:t>它是对人力资源进行开发性投资所形成的可以带来财富增值的资本形式。</a:t>
            </a:r>
            <a:endParaRPr lang="zh-CN" altLang="zh-CN" sz="2400" dirty="0">
              <a:latin typeface="黑体" panose="02010609060101010101" charset="-122"/>
              <a:ea typeface="黑体" panose="02010609060101010101" charset="-122"/>
            </a:endParaRPr>
          </a:p>
        </p:txBody>
      </p:sp>
      <p:sp>
        <p:nvSpPr>
          <p:cNvPr id="22" name="矩形 21"/>
          <p:cNvSpPr/>
          <p:nvPr/>
        </p:nvSpPr>
        <p:spPr>
          <a:xfrm>
            <a:off x="8053226" y="3555483"/>
            <a:ext cx="3100196" cy="1217295"/>
          </a:xfrm>
          <a:prstGeom prst="rect">
            <a:avLst/>
          </a:prstGeom>
        </p:spPr>
        <p:txBody>
          <a:bodyPr wrap="square">
            <a:spAutoFit/>
          </a:bodyPr>
          <a:lstStyle/>
          <a:p>
            <a:r>
              <a:rPr lang="zh-CN" altLang="zh-CN" sz="1800" dirty="0">
                <a:latin typeface="微软雅黑" panose="020B0503020204020204" charset="-122"/>
                <a:ea typeface="微软雅黑" panose="020B0503020204020204" charset="-122"/>
              </a:rPr>
              <a:t>它是凝聚在劳动者身上的知识、技能及其表现出来的能力。</a:t>
            </a:r>
          </a:p>
          <a:p>
            <a:pPr>
              <a:lnSpc>
                <a:spcPts val="2000"/>
              </a:lnSpc>
              <a:spcBef>
                <a:spcPts val="300"/>
              </a:spcBef>
            </a:pPr>
            <a:endParaRPr lang="zh-CN" altLang="zh-CN" sz="1800" dirty="0">
              <a:latin typeface="微软雅黑" panose="020B0503020204020204" charset="-122"/>
              <a:ea typeface="微软雅黑" panose="020B0503020204020204" charset="-122"/>
            </a:endParaRPr>
          </a:p>
        </p:txBody>
      </p:sp>
      <p:sp>
        <p:nvSpPr>
          <p:cNvPr id="23" name="文本框 22"/>
          <p:cNvSpPr txBox="1"/>
          <p:nvPr/>
        </p:nvSpPr>
        <p:spPr>
          <a:xfrm>
            <a:off x="5744845" y="3369310"/>
            <a:ext cx="744220" cy="398780"/>
          </a:xfrm>
          <a:prstGeom prst="rect">
            <a:avLst/>
          </a:prstGeom>
          <a:noFill/>
        </p:spPr>
        <p:txBody>
          <a:bodyPr wrap="square" rtlCol="0">
            <a:spAutoFit/>
          </a:bodyPr>
          <a:lstStyle/>
          <a:p>
            <a:r>
              <a:rPr lang="zh-CN" altLang="en-US" sz="2000" b="1">
                <a:latin typeface="微软雅黑" panose="020B0503020204020204" charset="-122"/>
                <a:ea typeface="微软雅黑" panose="020B0503020204020204" charset="-122"/>
              </a:rPr>
              <a:t>特征</a:t>
            </a:r>
          </a:p>
        </p:txBody>
      </p:sp>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单元一　人力资源与人力资本</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wheel(1)">
                                      <p:cBhvr>
                                        <p:cTn id="14" dur="2000"/>
                                        <p:tgtEl>
                                          <p:spTgt spid="12"/>
                                        </p:tgtEl>
                                      </p:cBhvr>
                                    </p:animEffect>
                                  </p:childTnLst>
                                </p:cTn>
                              </p:par>
                              <p:par>
                                <p:cTn id="15" presetID="21" presetClass="entr" presetSubtype="1" fill="hold" grpId="0" nodeType="withEffect">
                                  <p:stCondLst>
                                    <p:cond delay="0"/>
                                  </p:stCondLst>
                                  <p:childTnLst>
                                    <p:set>
                                      <p:cBhvr>
                                        <p:cTn id="16" dur="1" fill="hold">
                                          <p:stCondLst>
                                            <p:cond delay="0"/>
                                          </p:stCondLst>
                                        </p:cTn>
                                        <p:tgtEl>
                                          <p:spTgt spid="690"/>
                                        </p:tgtEl>
                                        <p:attrNameLst>
                                          <p:attrName>style.visibility</p:attrName>
                                        </p:attrNameLst>
                                      </p:cBhvr>
                                      <p:to>
                                        <p:strVal val="visible"/>
                                      </p:to>
                                    </p:set>
                                    <p:animEffect transition="in" filter="wheel(1)">
                                      <p:cBhvr>
                                        <p:cTn id="17" dur="2000"/>
                                        <p:tgtEl>
                                          <p:spTgt spid="690"/>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heel(1)">
                                      <p:cBhvr>
                                        <p:cTn id="20" dur="2000"/>
                                        <p:tgtEl>
                                          <p:spTgt spid="17"/>
                                        </p:tgtEl>
                                      </p:cBhvr>
                                    </p:animEffect>
                                  </p:childTnLst>
                                </p:cTn>
                              </p:par>
                            </p:childTnLst>
                          </p:cTn>
                        </p:par>
                        <p:par>
                          <p:cTn id="21" fill="hold">
                            <p:stCondLst>
                              <p:cond delay="2000"/>
                            </p:stCondLst>
                            <p:childTnLst>
                              <p:par>
                                <p:cTn id="22" presetID="21" presetClass="entr" presetSubtype="1" fill="hold" grpId="0" nodeType="after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heel(1)">
                                      <p:cBhvr>
                                        <p:cTn id="24" dur="2000"/>
                                        <p:tgtEl>
                                          <p:spTgt spid="19"/>
                                        </p:tgtEl>
                                      </p:cBhvr>
                                    </p:animEffect>
                                  </p:childTnLst>
                                </p:cTn>
                              </p:par>
                              <p:par>
                                <p:cTn id="25" presetID="21" presetClass="entr" presetSubtype="1"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heel(1)">
                                      <p:cBhvr>
                                        <p:cTn id="27" dur="2000"/>
                                        <p:tgtEl>
                                          <p:spTgt spid="21"/>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heel(1)">
                                      <p:cBhvr>
                                        <p:cTn id="30" dur="2000"/>
                                        <p:tgtEl>
                                          <p:spTgt spid="22"/>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par>
                                <p:cTn id="34" presetID="1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plus(in)">
                                      <p:cBhvr>
                                        <p:cTn id="36" dur="2000"/>
                                        <p:tgtEl>
                                          <p:spTgt spid="15"/>
                                        </p:tgtEl>
                                      </p:cBhvr>
                                    </p:animEffect>
                                  </p:childTnLst>
                                </p:cTn>
                              </p:par>
                              <p:par>
                                <p:cTn id="37" presetID="13" presetClass="entr" presetSubtype="16"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plus(in)">
                                      <p:cBhvr>
                                        <p:cTn id="39" dur="2000"/>
                                        <p:tgtEl>
                                          <p:spTgt spid="18"/>
                                        </p:tgtEl>
                                      </p:cBhvr>
                                    </p:animEffect>
                                  </p:childTnLst>
                                </p:cTn>
                              </p:par>
                              <p:par>
                                <p:cTn id="40" presetID="13" presetClass="entr" presetSubtype="16"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plus(in)">
                                      <p:cBhvr>
                                        <p:cTn id="42"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2" grpId="0" bldLvl="0" animBg="1"/>
      <p:bldP spid="15" grpId="0" animBg="1"/>
      <p:bldP spid="15" grpId="1"/>
      <p:bldP spid="690" grpId="0" bldLvl="0" animBg="1"/>
      <p:bldP spid="16" grpId="0" animBg="1"/>
      <p:bldP spid="16" grpId="1"/>
      <p:bldP spid="17" grpId="0" bldLvl="0" animBg="1"/>
      <p:bldP spid="18" grpId="0" animBg="1"/>
      <p:bldP spid="18" grpId="1"/>
      <p:bldP spid="19" grpId="0"/>
      <p:bldP spid="21" grpId="0"/>
      <p:bldP spid="22" grpId="0"/>
      <p:bldP spid="23" grpId="0"/>
      <p:bldP spid="23" grpId="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招聘广告和招聘申请表设计</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招聘申请表设计</a:t>
            </a:r>
          </a:p>
        </p:txBody>
      </p:sp>
      <p:graphicFrame>
        <p:nvGraphicFramePr>
          <p:cNvPr id="8" name="图示 7"/>
          <p:cNvGraphicFramePr/>
          <p:nvPr/>
        </p:nvGraphicFramePr>
        <p:xfrm>
          <a:off x="3249930" y="1915795"/>
          <a:ext cx="6231890" cy="43287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矩形 6"/>
          <p:cNvSpPr/>
          <p:nvPr/>
        </p:nvSpPr>
        <p:spPr>
          <a:xfrm>
            <a:off x="3936365" y="1547495"/>
            <a:ext cx="2252345" cy="368300"/>
          </a:xfrm>
          <a:prstGeom prst="rect">
            <a:avLst/>
          </a:prstGeom>
        </p:spPr>
        <p:txBody>
          <a:bodyPr wrap="square">
            <a:spAutoFit/>
          </a:bodyPr>
          <a:lstStyle/>
          <a:p>
            <a:pPr algn="l"/>
            <a:r>
              <a:rPr sz="1800" b="1" dirty="0">
                <a:solidFill>
                  <a:srgbClr val="FF0000"/>
                </a:solidFill>
                <a:latin typeface="微软雅黑" panose="020B0503020204020204" charset="-122"/>
                <a:ea typeface="微软雅黑" panose="020B0503020204020204" charset="-122"/>
                <a:cs typeface="Times New Roman" panose="02020603050405020304" pitchFamily="18" charset="0"/>
              </a:rPr>
              <a:t>招聘申请表的特点</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 calcmode="lin" valueType="num">
                                      <p:cBhvr additive="base">
                                        <p:cTn id="10" dur="500" fill="hold"/>
                                        <p:tgtEl>
                                          <p:spTgt spid="8"/>
                                        </p:tgtEl>
                                        <p:attrNameLst>
                                          <p:attrName>ppt_x</p:attrName>
                                        </p:attrNameLst>
                                      </p:cBhvr>
                                      <p:tavLst>
                                        <p:tav tm="0">
                                          <p:val>
                                            <p:strVal val="#ppt_x"/>
                                          </p:val>
                                        </p:tav>
                                        <p:tav tm="100000">
                                          <p:val>
                                            <p:strVal val="#ppt_x"/>
                                          </p:val>
                                        </p:tav>
                                      </p:tavLst>
                                    </p:anim>
                                    <p:anim calcmode="lin" valueType="num">
                                      <p:cBhvr additive="base">
                                        <p:cTn id="11" dur="500" fill="hold"/>
                                        <p:tgtEl>
                                          <p:spTgt spid="8"/>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500" fill="hold"/>
                                        <p:tgtEl>
                                          <p:spTgt spid="7"/>
                                        </p:tgtEl>
                                        <p:attrNameLst>
                                          <p:attrName>ppt_x</p:attrName>
                                        </p:attrNameLst>
                                      </p:cBhvr>
                                      <p:tavLst>
                                        <p:tav tm="0">
                                          <p:val>
                                            <p:strVal val="#ppt_x"/>
                                          </p:val>
                                        </p:tav>
                                        <p:tav tm="100000">
                                          <p:val>
                                            <p:strVal val="#ppt_x"/>
                                          </p:val>
                                        </p:tav>
                                      </p:tavLst>
                                    </p:anim>
                                    <p:anim calcmode="lin" valueType="num">
                                      <p:cBhvr additive="base">
                                        <p:cTn id="1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Graphic spid="8" grpId="0">
        <p:bldAsOne/>
      </p:bldGraphic>
      <p:bldP spid="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招聘广告和招聘申请表设计</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招聘申请表设计</a:t>
            </a:r>
          </a:p>
        </p:txBody>
      </p:sp>
      <p:grpSp>
        <p:nvGrpSpPr>
          <p:cNvPr id="4" name="组合 3"/>
          <p:cNvGrpSpPr/>
          <p:nvPr/>
        </p:nvGrpSpPr>
        <p:grpSpPr>
          <a:xfrm>
            <a:off x="154940" y="2319020"/>
            <a:ext cx="2249805" cy="2350135"/>
            <a:chOff x="1155794" y="2155923"/>
            <a:chExt cx="1384206" cy="2721972"/>
          </a:xfrm>
        </p:grpSpPr>
        <p:sp>
          <p:nvSpPr>
            <p:cNvPr id="5" name="矩形 4"/>
            <p:cNvSpPr/>
            <p:nvPr/>
          </p:nvSpPr>
          <p:spPr>
            <a:xfrm>
              <a:off x="1315546" y="2155923"/>
              <a:ext cx="1224454" cy="2721972"/>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lstStyle/>
            <a:p>
              <a:endParaRPr lang="zh-CN" altLang="en-US" sz="1400" b="1">
                <a:solidFill>
                  <a:schemeClr val="tx1"/>
                </a:solidFill>
                <a:ea typeface="微软雅黑" panose="020B0503020204020204" charset="-122"/>
              </a:endParaRPr>
            </a:p>
          </p:txBody>
        </p:sp>
        <p:sp>
          <p:nvSpPr>
            <p:cNvPr id="6" name="TextBox 9"/>
            <p:cNvSpPr txBox="1"/>
            <p:nvPr/>
          </p:nvSpPr>
          <p:spPr>
            <a:xfrm>
              <a:off x="1155794" y="3044370"/>
              <a:ext cx="1357249" cy="961258"/>
            </a:xfrm>
            <a:prstGeom prst="rect">
              <a:avLst/>
            </a:prstGeom>
            <a:noFill/>
          </p:spPr>
          <p:txBody>
            <a:bodyPr vert="horz" wrap="square" rtlCol="0">
              <a:spAutoFit/>
            </a:bodyPr>
            <a:lstStyle/>
            <a:p>
              <a:pPr algn="ctr">
                <a:lnSpc>
                  <a:spcPct val="150000"/>
                </a:lnSpc>
              </a:pPr>
              <a:r>
                <a:rPr lang="zh-CN" altLang="en-US" sz="1600" b="1" dirty="0">
                  <a:solidFill>
                    <a:schemeClr val="tx1"/>
                  </a:solidFill>
                  <a:ea typeface="微软雅黑" panose="020B0503020204020204" charset="-122"/>
                </a:rPr>
                <a:t>　　招聘申请表的</a:t>
              </a:r>
            </a:p>
            <a:p>
              <a:pPr algn="ctr">
                <a:lnSpc>
                  <a:spcPct val="150000"/>
                </a:lnSpc>
              </a:pPr>
              <a:r>
                <a:rPr lang="zh-CN" altLang="en-US" sz="1600" b="1" dirty="0">
                  <a:solidFill>
                    <a:schemeClr val="tx1"/>
                  </a:solidFill>
                  <a:ea typeface="微软雅黑" panose="020B0503020204020204" charset="-122"/>
                </a:rPr>
                <a:t>内容</a:t>
              </a:r>
            </a:p>
          </p:txBody>
        </p:sp>
      </p:grpSp>
      <p:sp>
        <p:nvSpPr>
          <p:cNvPr id="9" name="圆角矩形 7"/>
          <p:cNvSpPr/>
          <p:nvPr/>
        </p:nvSpPr>
        <p:spPr>
          <a:xfrm>
            <a:off x="4187190" y="1261745"/>
            <a:ext cx="7580630" cy="780415"/>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0" name="组合 9"/>
          <p:cNvGrpSpPr/>
          <p:nvPr/>
        </p:nvGrpSpPr>
        <p:grpSpPr>
          <a:xfrm>
            <a:off x="3173095" y="1270635"/>
            <a:ext cx="1624330" cy="749935"/>
            <a:chOff x="3447049" y="1375590"/>
            <a:chExt cx="1646921" cy="868321"/>
          </a:xfrm>
        </p:grpSpPr>
        <p:sp>
          <p:nvSpPr>
            <p:cNvPr id="11" name="圆角矩形 9"/>
            <p:cNvSpPr/>
            <p:nvPr/>
          </p:nvSpPr>
          <p:spPr>
            <a:xfrm>
              <a:off x="3447049" y="13755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ea typeface="微软雅黑" panose="020B0503020204020204" charset="-122"/>
              </a:endParaRPr>
            </a:p>
          </p:txBody>
        </p:sp>
        <p:sp>
          <p:nvSpPr>
            <p:cNvPr id="12" name="TextBox 9"/>
            <p:cNvSpPr txBox="1"/>
            <p:nvPr/>
          </p:nvSpPr>
          <p:spPr>
            <a:xfrm>
              <a:off x="3453634" y="1576445"/>
              <a:ext cx="1624249" cy="390414"/>
            </a:xfrm>
            <a:prstGeom prst="rect">
              <a:avLst/>
            </a:prstGeom>
            <a:noFill/>
          </p:spPr>
          <p:txBody>
            <a:bodyPr wrap="square" rtlCol="0">
              <a:spAutoFit/>
            </a:bodyPr>
            <a:lstStyle/>
            <a:p>
              <a:pPr algn="ctr"/>
              <a:r>
                <a:rPr lang="zh-CN" altLang="en-US" sz="1600" b="1" dirty="0">
                  <a:solidFill>
                    <a:schemeClr val="tx1"/>
                  </a:solidFill>
                  <a:ea typeface="微软雅黑" panose="020B0503020204020204" charset="-122"/>
                </a:rPr>
                <a:t>个人基本情况</a:t>
              </a:r>
            </a:p>
          </p:txBody>
        </p:sp>
      </p:grpSp>
      <p:sp>
        <p:nvSpPr>
          <p:cNvPr id="13" name="TextBox 9"/>
          <p:cNvSpPr txBox="1"/>
          <p:nvPr/>
        </p:nvSpPr>
        <p:spPr>
          <a:xfrm>
            <a:off x="4776470" y="1473200"/>
            <a:ext cx="699135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年龄、性别、住址、通信地址、电话、婚姻状况、身体状况等。</a:t>
            </a:r>
          </a:p>
        </p:txBody>
      </p:sp>
      <p:sp>
        <p:nvSpPr>
          <p:cNvPr id="14" name="圆角矩形 12"/>
          <p:cNvSpPr/>
          <p:nvPr/>
        </p:nvSpPr>
        <p:spPr>
          <a:xfrm>
            <a:off x="4187190" y="2096135"/>
            <a:ext cx="7580630" cy="7645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15" name="组合 14"/>
          <p:cNvGrpSpPr/>
          <p:nvPr/>
        </p:nvGrpSpPr>
        <p:grpSpPr>
          <a:xfrm>
            <a:off x="3109595" y="2097405"/>
            <a:ext cx="1688465" cy="749935"/>
            <a:chOff x="3414517" y="2505890"/>
            <a:chExt cx="1711983" cy="868321"/>
          </a:xfrm>
        </p:grpSpPr>
        <p:sp>
          <p:nvSpPr>
            <p:cNvPr id="16"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17" name="TextBox 9"/>
            <p:cNvSpPr txBox="1"/>
            <p:nvPr/>
          </p:nvSpPr>
          <p:spPr>
            <a:xfrm>
              <a:off x="3414517" y="2772611"/>
              <a:ext cx="1711983" cy="390414"/>
            </a:xfrm>
            <a:prstGeom prst="rect">
              <a:avLst/>
            </a:prstGeom>
            <a:noFill/>
          </p:spPr>
          <p:txBody>
            <a:bodyPr wrap="square" rtlCol="0">
              <a:spAutoFit/>
            </a:bodyPr>
            <a:lstStyle/>
            <a:p>
              <a:pPr algn="ctr"/>
              <a:r>
                <a:rPr lang="zh-CN" altLang="en-US" sz="1600" b="1" dirty="0">
                  <a:solidFill>
                    <a:schemeClr val="tx1"/>
                  </a:solidFill>
                  <a:ea typeface="微软雅黑" panose="020B0503020204020204" charset="-122"/>
                </a:rPr>
                <a:t>求职岗位情况</a:t>
              </a:r>
            </a:p>
          </p:txBody>
        </p:sp>
      </p:grpSp>
      <p:sp>
        <p:nvSpPr>
          <p:cNvPr id="18" name="TextBox 9"/>
          <p:cNvSpPr txBox="1"/>
          <p:nvPr/>
        </p:nvSpPr>
        <p:spPr>
          <a:xfrm>
            <a:off x="4776470" y="2322830"/>
            <a:ext cx="691134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dirty="0">
                <a:latin typeface="微软雅黑" panose="020B0503020204020204" charset="-122"/>
                <a:ea typeface="微软雅黑" panose="020B0503020204020204" charset="-122"/>
              </a:rPr>
              <a:t>求职岗位、求职要求(收入待遇、时间、住房等)。</a:t>
            </a:r>
          </a:p>
        </p:txBody>
      </p:sp>
      <p:sp>
        <p:nvSpPr>
          <p:cNvPr id="19" name="圆角矩形 17"/>
          <p:cNvSpPr/>
          <p:nvPr/>
        </p:nvSpPr>
        <p:spPr>
          <a:xfrm>
            <a:off x="4187190" y="2931160"/>
            <a:ext cx="7580630" cy="73787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20" name="组合 19"/>
          <p:cNvGrpSpPr/>
          <p:nvPr/>
        </p:nvGrpSpPr>
        <p:grpSpPr>
          <a:xfrm>
            <a:off x="3134360" y="2919095"/>
            <a:ext cx="1624330" cy="749935"/>
            <a:chOff x="3447049" y="3636190"/>
            <a:chExt cx="1646921" cy="868321"/>
          </a:xfrm>
        </p:grpSpPr>
        <p:sp>
          <p:nvSpPr>
            <p:cNvPr id="21" name="圆角矩形 19"/>
            <p:cNvSpPr/>
            <p:nvPr/>
          </p:nvSpPr>
          <p:spPr>
            <a:xfrm>
              <a:off x="3447049" y="36361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b="1">
                <a:solidFill>
                  <a:schemeClr val="tx1"/>
                </a:solidFill>
                <a:ea typeface="微软雅黑" panose="020B0503020204020204" charset="-122"/>
              </a:endParaRPr>
            </a:p>
          </p:txBody>
        </p:sp>
        <p:sp>
          <p:nvSpPr>
            <p:cNvPr id="22" name="TextBox 9"/>
            <p:cNvSpPr txBox="1"/>
            <p:nvPr/>
          </p:nvSpPr>
          <p:spPr>
            <a:xfrm>
              <a:off x="3512217" y="3783876"/>
              <a:ext cx="1532621" cy="675688"/>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en-US" sz="1600" b="1" dirty="0">
                  <a:solidFill>
                    <a:schemeClr val="tx1"/>
                  </a:solidFill>
                </a:rPr>
                <a:t>工作经历和经验</a:t>
              </a:r>
            </a:p>
          </p:txBody>
        </p:sp>
      </p:grpSp>
      <p:sp>
        <p:nvSpPr>
          <p:cNvPr id="23" name="TextBox 9"/>
          <p:cNvSpPr txBox="1"/>
          <p:nvPr/>
        </p:nvSpPr>
        <p:spPr>
          <a:xfrm>
            <a:off x="4798060" y="3134360"/>
            <a:ext cx="678434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以前的工作单位、职务、工作时间、工资、离职原因、证明人等。</a:t>
            </a:r>
          </a:p>
        </p:txBody>
      </p:sp>
      <p:sp>
        <p:nvSpPr>
          <p:cNvPr id="24" name="圆角矩形 22"/>
          <p:cNvSpPr/>
          <p:nvPr/>
        </p:nvSpPr>
        <p:spPr>
          <a:xfrm>
            <a:off x="4187190" y="3757930"/>
            <a:ext cx="7580630" cy="71247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25" name="组合 24"/>
          <p:cNvGrpSpPr/>
          <p:nvPr/>
        </p:nvGrpSpPr>
        <p:grpSpPr>
          <a:xfrm>
            <a:off x="3121660" y="3739515"/>
            <a:ext cx="1691640" cy="749935"/>
            <a:chOff x="3438581" y="4766490"/>
            <a:chExt cx="1715368" cy="868321"/>
          </a:xfrm>
        </p:grpSpPr>
        <p:sp>
          <p:nvSpPr>
            <p:cNvPr id="26" name="圆角矩形 24"/>
            <p:cNvSpPr/>
            <p:nvPr/>
          </p:nvSpPr>
          <p:spPr>
            <a:xfrm>
              <a:off x="3447049" y="47664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27" name="TextBox 9"/>
            <p:cNvSpPr txBox="1"/>
            <p:nvPr/>
          </p:nvSpPr>
          <p:spPr>
            <a:xfrm>
              <a:off x="3438581" y="4938351"/>
              <a:ext cx="1715368" cy="39041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r>
                <a:rPr lang="zh-CN" altLang="en-US" sz="1600" b="1" dirty="0">
                  <a:solidFill>
                    <a:schemeClr val="tx1"/>
                  </a:solidFill>
                </a:rPr>
                <a:t>教育与培训情况</a:t>
              </a:r>
            </a:p>
          </p:txBody>
        </p:sp>
      </p:grpSp>
      <p:sp>
        <p:nvSpPr>
          <p:cNvPr id="28" name="左大括号 27"/>
          <p:cNvSpPr/>
          <p:nvPr/>
        </p:nvSpPr>
        <p:spPr>
          <a:xfrm>
            <a:off x="2413000" y="1443990"/>
            <a:ext cx="600710" cy="4568190"/>
          </a:xfrm>
          <a:prstGeom prst="leftBrace">
            <a:avLst>
              <a:gd name="adj1" fmla="val 109573"/>
              <a:gd name="adj2" fmla="val 45340"/>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b="1">
              <a:solidFill>
                <a:schemeClr val="tx1"/>
              </a:solidFill>
              <a:ea typeface="微软雅黑" panose="020B0503020204020204" charset="-122"/>
            </a:endParaRPr>
          </a:p>
        </p:txBody>
      </p:sp>
      <p:sp>
        <p:nvSpPr>
          <p:cNvPr id="29" name="圆角矩形 29"/>
          <p:cNvSpPr/>
          <p:nvPr/>
        </p:nvSpPr>
        <p:spPr>
          <a:xfrm>
            <a:off x="4124960" y="4579620"/>
            <a:ext cx="7654925" cy="73533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30" name="组合 29"/>
          <p:cNvGrpSpPr/>
          <p:nvPr/>
        </p:nvGrpSpPr>
        <p:grpSpPr>
          <a:xfrm>
            <a:off x="3106420" y="4575810"/>
            <a:ext cx="1639570" cy="749935"/>
            <a:chOff x="3431297" y="4766490"/>
            <a:chExt cx="1662673" cy="868321"/>
          </a:xfrm>
          <a:solidFill>
            <a:schemeClr val="bg1">
              <a:lumMod val="50000"/>
            </a:schemeClr>
          </a:solidFill>
        </p:grpSpPr>
        <p:sp>
          <p:nvSpPr>
            <p:cNvPr id="31" name="圆角矩形 31"/>
            <p:cNvSpPr/>
            <p:nvPr/>
          </p:nvSpPr>
          <p:spPr>
            <a:xfrm>
              <a:off x="3447049" y="4766490"/>
              <a:ext cx="1646921" cy="868321"/>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32" name="TextBox 9"/>
            <p:cNvSpPr txBox="1"/>
            <p:nvPr/>
          </p:nvSpPr>
          <p:spPr>
            <a:xfrm>
              <a:off x="3431297" y="4859866"/>
              <a:ext cx="1580247" cy="675688"/>
            </a:xfrm>
            <a:prstGeom prst="rect">
              <a:avLst/>
            </a:prstGeom>
            <a:grpFill/>
          </p:spPr>
          <p:txBody>
            <a:bodyPr wrap="square" rtlCol="0">
              <a:spAutoFit/>
            </a:bodyPr>
            <a:lstStyle>
              <a:defPPr>
                <a:defRPr lang="zh-CN"/>
              </a:defPPr>
              <a:lvl1pPr algn="ctr">
                <a:defRPr sz="1200">
                  <a:solidFill>
                    <a:srgbClr val="FFFFFF"/>
                  </a:solidFill>
                  <a:ea typeface="微软雅黑" panose="020B0503020204020204" charset="-122"/>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marL="0" lvl="1" algn="ctr"/>
              <a:r>
                <a:rPr lang="zh-CN" altLang="en-US" sz="1600" b="1" dirty="0">
                  <a:solidFill>
                    <a:schemeClr val="tx1"/>
                  </a:solidFill>
                  <a:ea typeface="微软雅黑" panose="020B0503020204020204" charset="-122"/>
                </a:rPr>
                <a:t>生活和家庭情况</a:t>
              </a:r>
            </a:p>
          </p:txBody>
        </p:sp>
      </p:grpSp>
      <p:sp>
        <p:nvSpPr>
          <p:cNvPr id="33" name="TextBox 9"/>
          <p:cNvSpPr txBox="1"/>
          <p:nvPr/>
        </p:nvSpPr>
        <p:spPr>
          <a:xfrm>
            <a:off x="4745990" y="4777740"/>
            <a:ext cx="701167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家庭成员姓名、关系、兴趣、个性与态度。</a:t>
            </a:r>
          </a:p>
        </p:txBody>
      </p:sp>
      <p:sp>
        <p:nvSpPr>
          <p:cNvPr id="34" name="TextBox 9"/>
          <p:cNvSpPr txBox="1"/>
          <p:nvPr/>
        </p:nvSpPr>
        <p:spPr>
          <a:xfrm>
            <a:off x="4819650" y="3999230"/>
            <a:ext cx="7108190"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学历、所获学位、所接受过的培训等。</a:t>
            </a:r>
          </a:p>
        </p:txBody>
      </p:sp>
      <p:sp>
        <p:nvSpPr>
          <p:cNvPr id="39" name="圆角矩形 12"/>
          <p:cNvSpPr/>
          <p:nvPr/>
        </p:nvSpPr>
        <p:spPr>
          <a:xfrm>
            <a:off x="4253865" y="5365115"/>
            <a:ext cx="7502525" cy="764540"/>
          </a:xfrm>
          <a:prstGeom prst="roundRect">
            <a:avLst>
              <a:gd name="adj" fmla="val 5691"/>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00">
              <a:solidFill>
                <a:srgbClr val="FFFFFF"/>
              </a:solidFill>
              <a:ea typeface="微软雅黑" panose="020B0503020204020204" charset="-122"/>
            </a:endParaRPr>
          </a:p>
        </p:txBody>
      </p:sp>
      <p:grpSp>
        <p:nvGrpSpPr>
          <p:cNvPr id="40" name="组合 39"/>
          <p:cNvGrpSpPr/>
          <p:nvPr/>
        </p:nvGrpSpPr>
        <p:grpSpPr>
          <a:xfrm>
            <a:off x="3070860" y="5365115"/>
            <a:ext cx="1688465" cy="749935"/>
            <a:chOff x="3382148" y="2505890"/>
            <a:chExt cx="1711983" cy="868321"/>
          </a:xfrm>
        </p:grpSpPr>
        <p:sp>
          <p:nvSpPr>
            <p:cNvPr id="41" name="圆角矩形 14"/>
            <p:cNvSpPr/>
            <p:nvPr/>
          </p:nvSpPr>
          <p:spPr>
            <a:xfrm>
              <a:off x="3447049" y="2505890"/>
              <a:ext cx="1646921" cy="868321"/>
            </a:xfrm>
            <a:prstGeom prst="round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0000" rIns="270000" rtlCol="0" anchor="ctr"/>
            <a:lstStyle/>
            <a:p>
              <a:pPr algn="ctr"/>
              <a:endParaRPr lang="zh-CN" altLang="en-US" sz="1600" b="1">
                <a:solidFill>
                  <a:schemeClr val="tx1"/>
                </a:solidFill>
                <a:ea typeface="微软雅黑" panose="020B0503020204020204" charset="-122"/>
              </a:endParaRPr>
            </a:p>
          </p:txBody>
        </p:sp>
        <p:sp>
          <p:nvSpPr>
            <p:cNvPr id="42" name="TextBox 9"/>
            <p:cNvSpPr txBox="1"/>
            <p:nvPr/>
          </p:nvSpPr>
          <p:spPr>
            <a:xfrm>
              <a:off x="3382148" y="2727389"/>
              <a:ext cx="1711983" cy="390414"/>
            </a:xfrm>
            <a:prstGeom prst="rect">
              <a:avLst/>
            </a:prstGeom>
            <a:noFill/>
          </p:spPr>
          <p:txBody>
            <a:bodyPr wrap="square" rtlCol="0">
              <a:spAutoFit/>
            </a:bodyPr>
            <a:lstStyle>
              <a:defPPr>
                <a:defRPr lang="zh-CN"/>
              </a:defPPr>
              <a:lvl1pPr algn="ctr">
                <a:defRPr sz="1200">
                  <a:solidFill>
                    <a:srgbClr val="FFFFFF"/>
                  </a:solidFill>
                  <a:ea typeface="微软雅黑" panose="020B0503020204020204" charset="-122"/>
                </a:defRPr>
              </a:lvl1pPr>
            </a:lstStyle>
            <a:p>
              <a:r>
                <a:rPr lang="zh-CN" altLang="en-US" sz="1600" b="1" dirty="0">
                  <a:solidFill>
                    <a:schemeClr val="tx1"/>
                  </a:solidFill>
                </a:rPr>
                <a:t>其他</a:t>
              </a:r>
            </a:p>
          </p:txBody>
        </p:sp>
      </p:grpSp>
      <p:sp>
        <p:nvSpPr>
          <p:cNvPr id="43" name="TextBox 9"/>
          <p:cNvSpPr txBox="1"/>
          <p:nvPr/>
        </p:nvSpPr>
        <p:spPr>
          <a:xfrm>
            <a:off x="4796790" y="5544820"/>
            <a:ext cx="6981825" cy="349250"/>
          </a:xfrm>
          <a:prstGeom prst="rect">
            <a:avLst/>
          </a:prstGeom>
          <a:noFill/>
        </p:spPr>
        <p:txBody>
          <a:bodyPr wrap="square" rtlCol="0">
            <a:spAutoFit/>
          </a:bodyPr>
          <a:lstStyle>
            <a:defPPr>
              <a:defRPr lang="zh-CN"/>
            </a:defPPr>
            <a:lvl1pPr>
              <a:lnSpc>
                <a:spcPct val="120000"/>
              </a:lnSpc>
              <a:defRPr sz="1400">
                <a:solidFill>
                  <a:schemeClr val="tx1">
                    <a:lumMod val="75000"/>
                    <a:lumOff val="25000"/>
                  </a:schemeClr>
                </a:solidFill>
                <a:latin typeface="思源黑体 CN Light" panose="020B0300000000000000" pitchFamily="34" charset="-122"/>
                <a:ea typeface="思源黑体 CN Light" panose="020B0300000000000000" pitchFamily="34" charset="-122"/>
              </a:defRPr>
            </a:lvl1pPr>
          </a:lstStyle>
          <a:p>
            <a:pPr lvl="0"/>
            <a:r>
              <a:rPr altLang="en-US" dirty="0">
                <a:latin typeface="微软雅黑" panose="020B0503020204020204" charset="-122"/>
                <a:ea typeface="微软雅黑" panose="020B0503020204020204" charset="-122"/>
              </a:rPr>
              <a:t>获奖情况、能力证明(语言和计算机能力等)、未来的职业发展目标等。</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1+#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500" fill="hold"/>
                                        <p:tgtEl>
                                          <p:spTgt spid="9"/>
                                        </p:tgtEl>
                                        <p:attrNameLst>
                                          <p:attrName>ppt_x</p:attrName>
                                        </p:attrNameLst>
                                      </p:cBhvr>
                                      <p:tavLst>
                                        <p:tav tm="0">
                                          <p:val>
                                            <p:strVal val="1+#ppt_w/2"/>
                                          </p:val>
                                        </p:tav>
                                        <p:tav tm="100000">
                                          <p:val>
                                            <p:strVal val="#ppt_x"/>
                                          </p:val>
                                        </p:tav>
                                      </p:tavLst>
                                    </p:anim>
                                    <p:anim calcmode="lin" valueType="num">
                                      <p:cBhvr additive="base">
                                        <p:cTn id="17" dur="500" fill="hold"/>
                                        <p:tgtEl>
                                          <p:spTgt spid="9"/>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
                                        </p:tgtEl>
                                        <p:attrNameLst>
                                          <p:attrName>style.visibility</p:attrName>
                                        </p:attrNameLst>
                                      </p:cBhvr>
                                      <p:to>
                                        <p:strVal val="visible"/>
                                      </p:to>
                                    </p:set>
                                    <p:anim calcmode="lin" valueType="num">
                                      <p:cBhvr additive="base">
                                        <p:cTn id="20" dur="500" fill="hold"/>
                                        <p:tgtEl>
                                          <p:spTgt spid="10"/>
                                        </p:tgtEl>
                                        <p:attrNameLst>
                                          <p:attrName>ppt_x</p:attrName>
                                        </p:attrNameLst>
                                      </p:cBhvr>
                                      <p:tavLst>
                                        <p:tav tm="0">
                                          <p:val>
                                            <p:strVal val="1+#ppt_w/2"/>
                                          </p:val>
                                        </p:tav>
                                        <p:tav tm="100000">
                                          <p:val>
                                            <p:strVal val="#ppt_x"/>
                                          </p:val>
                                        </p:tav>
                                      </p:tavLst>
                                    </p:anim>
                                    <p:anim calcmode="lin" valueType="num">
                                      <p:cBhvr additive="base">
                                        <p:cTn id="21" dur="500" fill="hold"/>
                                        <p:tgtEl>
                                          <p:spTgt spid="10"/>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500" fill="hold"/>
                                        <p:tgtEl>
                                          <p:spTgt spid="13"/>
                                        </p:tgtEl>
                                        <p:attrNameLst>
                                          <p:attrName>ppt_x</p:attrName>
                                        </p:attrNameLst>
                                      </p:cBhvr>
                                      <p:tavLst>
                                        <p:tav tm="0">
                                          <p:val>
                                            <p:strVal val="1+#ppt_w/2"/>
                                          </p:val>
                                        </p:tav>
                                        <p:tav tm="100000">
                                          <p:val>
                                            <p:strVal val="#ppt_x"/>
                                          </p:val>
                                        </p:tav>
                                      </p:tavLst>
                                    </p:anim>
                                    <p:anim calcmode="lin" valueType="num">
                                      <p:cBhvr additive="base">
                                        <p:cTn id="25" dur="5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500" fill="hold"/>
                                        <p:tgtEl>
                                          <p:spTgt spid="14"/>
                                        </p:tgtEl>
                                        <p:attrNameLst>
                                          <p:attrName>ppt_x</p:attrName>
                                        </p:attrNameLst>
                                      </p:cBhvr>
                                      <p:tavLst>
                                        <p:tav tm="0">
                                          <p:val>
                                            <p:strVal val="1+#ppt_w/2"/>
                                          </p:val>
                                        </p:tav>
                                        <p:tav tm="100000">
                                          <p:val>
                                            <p:strVal val="#ppt_x"/>
                                          </p:val>
                                        </p:tav>
                                      </p:tavLst>
                                    </p:anim>
                                    <p:anim calcmode="lin" valueType="num">
                                      <p:cBhvr additive="base">
                                        <p:cTn id="29" dur="500" fill="hold"/>
                                        <p:tgtEl>
                                          <p:spTgt spid="14"/>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1+#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500" fill="hold"/>
                                        <p:tgtEl>
                                          <p:spTgt spid="18"/>
                                        </p:tgtEl>
                                        <p:attrNameLst>
                                          <p:attrName>ppt_x</p:attrName>
                                        </p:attrNameLst>
                                      </p:cBhvr>
                                      <p:tavLst>
                                        <p:tav tm="0">
                                          <p:val>
                                            <p:strVal val="1+#ppt_w/2"/>
                                          </p:val>
                                        </p:tav>
                                        <p:tav tm="100000">
                                          <p:val>
                                            <p:strVal val="#ppt_x"/>
                                          </p:val>
                                        </p:tav>
                                      </p:tavLst>
                                    </p:anim>
                                    <p:anim calcmode="lin" valueType="num">
                                      <p:cBhvr additive="base">
                                        <p:cTn id="37" dur="500" fill="hold"/>
                                        <p:tgtEl>
                                          <p:spTgt spid="18"/>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1+#ppt_w/2"/>
                                          </p:val>
                                        </p:tav>
                                        <p:tav tm="100000">
                                          <p:val>
                                            <p:strVal val="#ppt_x"/>
                                          </p:val>
                                        </p:tav>
                                      </p:tavLst>
                                    </p:anim>
                                    <p:anim calcmode="lin" valueType="num">
                                      <p:cBhvr additive="base">
                                        <p:cTn id="41" dur="500" fill="hold"/>
                                        <p:tgtEl>
                                          <p:spTgt spid="19"/>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additive="base">
                                        <p:cTn id="44" dur="500" fill="hold"/>
                                        <p:tgtEl>
                                          <p:spTgt spid="20"/>
                                        </p:tgtEl>
                                        <p:attrNameLst>
                                          <p:attrName>ppt_x</p:attrName>
                                        </p:attrNameLst>
                                      </p:cBhvr>
                                      <p:tavLst>
                                        <p:tav tm="0">
                                          <p:val>
                                            <p:strVal val="1+#ppt_w/2"/>
                                          </p:val>
                                        </p:tav>
                                        <p:tav tm="100000">
                                          <p:val>
                                            <p:strVal val="#ppt_x"/>
                                          </p:val>
                                        </p:tav>
                                      </p:tavLst>
                                    </p:anim>
                                    <p:anim calcmode="lin" valueType="num">
                                      <p:cBhvr additive="base">
                                        <p:cTn id="45" dur="500" fill="hold"/>
                                        <p:tgtEl>
                                          <p:spTgt spid="20"/>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500" fill="hold"/>
                                        <p:tgtEl>
                                          <p:spTgt spid="23"/>
                                        </p:tgtEl>
                                        <p:attrNameLst>
                                          <p:attrName>ppt_x</p:attrName>
                                        </p:attrNameLst>
                                      </p:cBhvr>
                                      <p:tavLst>
                                        <p:tav tm="0">
                                          <p:val>
                                            <p:strVal val="1+#ppt_w/2"/>
                                          </p:val>
                                        </p:tav>
                                        <p:tav tm="100000">
                                          <p:val>
                                            <p:strVal val="#ppt_x"/>
                                          </p:val>
                                        </p:tav>
                                      </p:tavLst>
                                    </p:anim>
                                    <p:anim calcmode="lin" valueType="num">
                                      <p:cBhvr additive="base">
                                        <p:cTn id="49" dur="500" fill="hold"/>
                                        <p:tgtEl>
                                          <p:spTgt spid="23"/>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1+#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1+#ppt_w/2"/>
                                          </p:val>
                                        </p:tav>
                                        <p:tav tm="100000">
                                          <p:val>
                                            <p:strVal val="#ppt_x"/>
                                          </p:val>
                                        </p:tav>
                                      </p:tavLst>
                                    </p:anim>
                                    <p:anim calcmode="lin" valueType="num">
                                      <p:cBhvr additive="base">
                                        <p:cTn id="57" dur="500" fill="hold"/>
                                        <p:tgtEl>
                                          <p:spTgt spid="25"/>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additive="base">
                                        <p:cTn id="60" dur="500" fill="hold"/>
                                        <p:tgtEl>
                                          <p:spTgt spid="28"/>
                                        </p:tgtEl>
                                        <p:attrNameLst>
                                          <p:attrName>ppt_x</p:attrName>
                                        </p:attrNameLst>
                                      </p:cBhvr>
                                      <p:tavLst>
                                        <p:tav tm="0">
                                          <p:val>
                                            <p:strVal val="1+#ppt_w/2"/>
                                          </p:val>
                                        </p:tav>
                                        <p:tav tm="100000">
                                          <p:val>
                                            <p:strVal val="#ppt_x"/>
                                          </p:val>
                                        </p:tav>
                                      </p:tavLst>
                                    </p:anim>
                                    <p:anim calcmode="lin" valueType="num">
                                      <p:cBhvr additive="base">
                                        <p:cTn id="61" dur="500" fill="hold"/>
                                        <p:tgtEl>
                                          <p:spTgt spid="28"/>
                                        </p:tgtEl>
                                        <p:attrNameLst>
                                          <p:attrName>ppt_y</p:attrName>
                                        </p:attrNameLst>
                                      </p:cBhvr>
                                      <p:tavLst>
                                        <p:tav tm="0">
                                          <p:val>
                                            <p:strVal val="#ppt_y"/>
                                          </p:val>
                                        </p:tav>
                                        <p:tav tm="100000">
                                          <p:val>
                                            <p:strVal val="#ppt_y"/>
                                          </p:val>
                                        </p:tav>
                                      </p:tavLst>
                                    </p:anim>
                                  </p:childTnLst>
                                </p:cTn>
                              </p:par>
                              <p:par>
                                <p:cTn id="62" presetID="2" presetClass="entr" presetSubtype="2"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500" fill="hold"/>
                                        <p:tgtEl>
                                          <p:spTgt spid="29"/>
                                        </p:tgtEl>
                                        <p:attrNameLst>
                                          <p:attrName>ppt_x</p:attrName>
                                        </p:attrNameLst>
                                      </p:cBhvr>
                                      <p:tavLst>
                                        <p:tav tm="0">
                                          <p:val>
                                            <p:strVal val="1+#ppt_w/2"/>
                                          </p:val>
                                        </p:tav>
                                        <p:tav tm="100000">
                                          <p:val>
                                            <p:strVal val="#ppt_x"/>
                                          </p:val>
                                        </p:tav>
                                      </p:tavLst>
                                    </p:anim>
                                    <p:anim calcmode="lin" valueType="num">
                                      <p:cBhvr additive="base">
                                        <p:cTn id="65" dur="500" fill="hold"/>
                                        <p:tgtEl>
                                          <p:spTgt spid="29"/>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1+#ppt_w/2"/>
                                          </p:val>
                                        </p:tav>
                                        <p:tav tm="100000">
                                          <p:val>
                                            <p:strVal val="#ppt_x"/>
                                          </p:val>
                                        </p:tav>
                                      </p:tavLst>
                                    </p:anim>
                                    <p:anim calcmode="lin" valueType="num">
                                      <p:cBhvr additive="base">
                                        <p:cTn id="69" dur="500" fill="hold"/>
                                        <p:tgtEl>
                                          <p:spTgt spid="30"/>
                                        </p:tgtEl>
                                        <p:attrNameLst>
                                          <p:attrName>ppt_y</p:attrName>
                                        </p:attrNameLst>
                                      </p:cBhvr>
                                      <p:tavLst>
                                        <p:tav tm="0">
                                          <p:val>
                                            <p:strVal val="#ppt_y"/>
                                          </p:val>
                                        </p:tav>
                                        <p:tav tm="100000">
                                          <p:val>
                                            <p:strVal val="#ppt_y"/>
                                          </p:val>
                                        </p:tav>
                                      </p:tavLst>
                                    </p:anim>
                                  </p:childTnLst>
                                </p:cTn>
                              </p:par>
                              <p:par>
                                <p:cTn id="70" presetID="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 calcmode="lin" valueType="num">
                                      <p:cBhvr additive="base">
                                        <p:cTn id="72" dur="500" fill="hold"/>
                                        <p:tgtEl>
                                          <p:spTgt spid="33"/>
                                        </p:tgtEl>
                                        <p:attrNameLst>
                                          <p:attrName>ppt_x</p:attrName>
                                        </p:attrNameLst>
                                      </p:cBhvr>
                                      <p:tavLst>
                                        <p:tav tm="0">
                                          <p:val>
                                            <p:strVal val="1+#ppt_w/2"/>
                                          </p:val>
                                        </p:tav>
                                        <p:tav tm="100000">
                                          <p:val>
                                            <p:strVal val="#ppt_x"/>
                                          </p:val>
                                        </p:tav>
                                      </p:tavLst>
                                    </p:anim>
                                    <p:anim calcmode="lin" valueType="num">
                                      <p:cBhvr additive="base">
                                        <p:cTn id="73" dur="500" fill="hold"/>
                                        <p:tgtEl>
                                          <p:spTgt spid="33"/>
                                        </p:tgtEl>
                                        <p:attrNameLst>
                                          <p:attrName>ppt_y</p:attrName>
                                        </p:attrNameLst>
                                      </p:cBhvr>
                                      <p:tavLst>
                                        <p:tav tm="0">
                                          <p:val>
                                            <p:strVal val="#ppt_y"/>
                                          </p:val>
                                        </p:tav>
                                        <p:tav tm="100000">
                                          <p:val>
                                            <p:strVal val="#ppt_y"/>
                                          </p:val>
                                        </p:tav>
                                      </p:tavLst>
                                    </p:anim>
                                  </p:childTnLst>
                                </p:cTn>
                              </p:par>
                              <p:par>
                                <p:cTn id="74" presetID="2" presetClass="entr" presetSubtype="2" fill="hold" grpId="0" nodeType="with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additive="base">
                                        <p:cTn id="76" dur="500" fill="hold"/>
                                        <p:tgtEl>
                                          <p:spTgt spid="34"/>
                                        </p:tgtEl>
                                        <p:attrNameLst>
                                          <p:attrName>ppt_x</p:attrName>
                                        </p:attrNameLst>
                                      </p:cBhvr>
                                      <p:tavLst>
                                        <p:tav tm="0">
                                          <p:val>
                                            <p:strVal val="1+#ppt_w/2"/>
                                          </p:val>
                                        </p:tav>
                                        <p:tav tm="100000">
                                          <p:val>
                                            <p:strVal val="#ppt_x"/>
                                          </p:val>
                                        </p:tav>
                                      </p:tavLst>
                                    </p:anim>
                                    <p:anim calcmode="lin" valueType="num">
                                      <p:cBhvr additive="base">
                                        <p:cTn id="77" dur="500" fill="hold"/>
                                        <p:tgtEl>
                                          <p:spTgt spid="34"/>
                                        </p:tgtEl>
                                        <p:attrNameLst>
                                          <p:attrName>ppt_y</p:attrName>
                                        </p:attrNameLst>
                                      </p:cBhvr>
                                      <p:tavLst>
                                        <p:tav tm="0">
                                          <p:val>
                                            <p:strVal val="#ppt_y"/>
                                          </p:val>
                                        </p:tav>
                                        <p:tav tm="100000">
                                          <p:val>
                                            <p:strVal val="#ppt_y"/>
                                          </p:val>
                                        </p:tav>
                                      </p:tavLst>
                                    </p:anim>
                                  </p:childTnLst>
                                </p:cTn>
                              </p:par>
                              <p:par>
                                <p:cTn id="78" presetID="2" presetClass="entr" presetSubtype="2" fill="hold" grpId="0" nodeType="withEffect">
                                  <p:stCondLst>
                                    <p:cond delay="0"/>
                                  </p:stCondLst>
                                  <p:childTnLst>
                                    <p:set>
                                      <p:cBhvr>
                                        <p:cTn id="79" dur="1" fill="hold">
                                          <p:stCondLst>
                                            <p:cond delay="0"/>
                                          </p:stCondLst>
                                        </p:cTn>
                                        <p:tgtEl>
                                          <p:spTgt spid="39"/>
                                        </p:tgtEl>
                                        <p:attrNameLst>
                                          <p:attrName>style.visibility</p:attrName>
                                        </p:attrNameLst>
                                      </p:cBhvr>
                                      <p:to>
                                        <p:strVal val="visible"/>
                                      </p:to>
                                    </p:set>
                                    <p:anim calcmode="lin" valueType="num">
                                      <p:cBhvr additive="base">
                                        <p:cTn id="80" dur="500" fill="hold"/>
                                        <p:tgtEl>
                                          <p:spTgt spid="39"/>
                                        </p:tgtEl>
                                        <p:attrNameLst>
                                          <p:attrName>ppt_x</p:attrName>
                                        </p:attrNameLst>
                                      </p:cBhvr>
                                      <p:tavLst>
                                        <p:tav tm="0">
                                          <p:val>
                                            <p:strVal val="1+#ppt_w/2"/>
                                          </p:val>
                                        </p:tav>
                                        <p:tav tm="100000">
                                          <p:val>
                                            <p:strVal val="#ppt_x"/>
                                          </p:val>
                                        </p:tav>
                                      </p:tavLst>
                                    </p:anim>
                                    <p:anim calcmode="lin" valueType="num">
                                      <p:cBhvr additive="base">
                                        <p:cTn id="81" dur="500" fill="hold"/>
                                        <p:tgtEl>
                                          <p:spTgt spid="39"/>
                                        </p:tgtEl>
                                        <p:attrNameLst>
                                          <p:attrName>ppt_y</p:attrName>
                                        </p:attrNameLst>
                                      </p:cBhvr>
                                      <p:tavLst>
                                        <p:tav tm="0">
                                          <p:val>
                                            <p:strVal val="#ppt_y"/>
                                          </p:val>
                                        </p:tav>
                                        <p:tav tm="100000">
                                          <p:val>
                                            <p:strVal val="#ppt_y"/>
                                          </p:val>
                                        </p:tav>
                                      </p:tavLst>
                                    </p:anim>
                                  </p:childTnLst>
                                </p:cTn>
                              </p:par>
                              <p:par>
                                <p:cTn id="82" presetID="2" presetClass="entr" presetSubtype="2" fill="hold" nodeType="with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additive="base">
                                        <p:cTn id="84" dur="500" fill="hold"/>
                                        <p:tgtEl>
                                          <p:spTgt spid="40"/>
                                        </p:tgtEl>
                                        <p:attrNameLst>
                                          <p:attrName>ppt_x</p:attrName>
                                        </p:attrNameLst>
                                      </p:cBhvr>
                                      <p:tavLst>
                                        <p:tav tm="0">
                                          <p:val>
                                            <p:strVal val="1+#ppt_w/2"/>
                                          </p:val>
                                        </p:tav>
                                        <p:tav tm="100000">
                                          <p:val>
                                            <p:strVal val="#ppt_x"/>
                                          </p:val>
                                        </p:tav>
                                      </p:tavLst>
                                    </p:anim>
                                    <p:anim calcmode="lin" valueType="num">
                                      <p:cBhvr additive="base">
                                        <p:cTn id="85" dur="500" fill="hold"/>
                                        <p:tgtEl>
                                          <p:spTgt spid="40"/>
                                        </p:tgtEl>
                                        <p:attrNameLst>
                                          <p:attrName>ppt_y</p:attrName>
                                        </p:attrNameLst>
                                      </p:cBhvr>
                                      <p:tavLst>
                                        <p:tav tm="0">
                                          <p:val>
                                            <p:strVal val="#ppt_y"/>
                                          </p:val>
                                        </p:tav>
                                        <p:tav tm="100000">
                                          <p:val>
                                            <p:strVal val="#ppt_y"/>
                                          </p:val>
                                        </p:tav>
                                      </p:tavLst>
                                    </p:anim>
                                  </p:childTnLst>
                                </p:cTn>
                              </p:par>
                              <p:par>
                                <p:cTn id="86" presetID="2" presetClass="entr" presetSubtype="2" fill="hold" grpId="0" nodeType="withEffect">
                                  <p:stCondLst>
                                    <p:cond delay="0"/>
                                  </p:stCondLst>
                                  <p:childTnLst>
                                    <p:set>
                                      <p:cBhvr>
                                        <p:cTn id="87" dur="1" fill="hold">
                                          <p:stCondLst>
                                            <p:cond delay="0"/>
                                          </p:stCondLst>
                                        </p:cTn>
                                        <p:tgtEl>
                                          <p:spTgt spid="43"/>
                                        </p:tgtEl>
                                        <p:attrNameLst>
                                          <p:attrName>style.visibility</p:attrName>
                                        </p:attrNameLst>
                                      </p:cBhvr>
                                      <p:to>
                                        <p:strVal val="visible"/>
                                      </p:to>
                                    </p:set>
                                    <p:anim calcmode="lin" valueType="num">
                                      <p:cBhvr additive="base">
                                        <p:cTn id="88" dur="500" fill="hold"/>
                                        <p:tgtEl>
                                          <p:spTgt spid="43"/>
                                        </p:tgtEl>
                                        <p:attrNameLst>
                                          <p:attrName>ppt_x</p:attrName>
                                        </p:attrNameLst>
                                      </p:cBhvr>
                                      <p:tavLst>
                                        <p:tav tm="0">
                                          <p:val>
                                            <p:strVal val="1+#ppt_w/2"/>
                                          </p:val>
                                        </p:tav>
                                        <p:tav tm="100000">
                                          <p:val>
                                            <p:strVal val="#ppt_x"/>
                                          </p:val>
                                        </p:tav>
                                      </p:tavLst>
                                    </p:anim>
                                    <p:anim calcmode="lin" valueType="num">
                                      <p:cBhvr additive="base">
                                        <p:cTn id="89"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9" grpId="0" animBg="1"/>
      <p:bldP spid="9" grpId="1" animBg="1"/>
      <p:bldP spid="13" grpId="0"/>
      <p:bldP spid="13" grpId="1"/>
      <p:bldP spid="14" grpId="0" animBg="1"/>
      <p:bldP spid="14" grpId="1" animBg="1"/>
      <p:bldP spid="18" grpId="0"/>
      <p:bldP spid="18" grpId="1"/>
      <p:bldP spid="19" grpId="0" animBg="1"/>
      <p:bldP spid="19" grpId="1" animBg="1"/>
      <p:bldP spid="23" grpId="0"/>
      <p:bldP spid="23" grpId="1"/>
      <p:bldP spid="24" grpId="0" animBg="1"/>
      <p:bldP spid="24" grpId="1" animBg="1"/>
      <p:bldP spid="28" grpId="0" bldLvl="0" animBg="1"/>
      <p:bldP spid="28" grpId="1" animBg="1"/>
      <p:bldP spid="29" grpId="0" animBg="1"/>
      <p:bldP spid="29" grpId="1" animBg="1"/>
      <p:bldP spid="33" grpId="0"/>
      <p:bldP spid="33" grpId="1"/>
      <p:bldP spid="34" grpId="0"/>
      <p:bldP spid="34" grpId="1"/>
      <p:bldP spid="39" grpId="0" animBg="1"/>
      <p:bldP spid="39" grpId="1" animBg="1"/>
      <p:bldP spid="43" grpId="0"/>
      <p:bldP spid="43" grpId="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单元四　招聘广告和招聘申请表设计</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招聘申请表样本</a:t>
            </a:r>
          </a:p>
        </p:txBody>
      </p:sp>
      <p:graphicFrame>
        <p:nvGraphicFramePr>
          <p:cNvPr id="7" name="表格 6"/>
          <p:cNvGraphicFramePr/>
          <p:nvPr>
            <p:custDataLst>
              <p:tags r:id="rId2"/>
            </p:custDataLst>
          </p:nvPr>
        </p:nvGraphicFramePr>
        <p:xfrm>
          <a:off x="777240" y="986790"/>
          <a:ext cx="10967720" cy="5760720"/>
        </p:xfrm>
        <a:graphic>
          <a:graphicData uri="http://schemas.openxmlformats.org/drawingml/2006/table">
            <a:tbl>
              <a:tblPr firstRow="1" bandRow="1">
                <a:tableStyleId>{5940675A-B579-460E-94D1-54222C63F5DA}</a:tableStyleId>
              </a:tblPr>
              <a:tblGrid>
                <a:gridCol w="453390">
                  <a:extLst>
                    <a:ext uri="{9D8B030D-6E8A-4147-A177-3AD203B41FA5}">
                      <a16:colId xmlns:a16="http://schemas.microsoft.com/office/drawing/2014/main" val="20000"/>
                    </a:ext>
                  </a:extLst>
                </a:gridCol>
                <a:gridCol w="1360805">
                  <a:extLst>
                    <a:ext uri="{9D8B030D-6E8A-4147-A177-3AD203B41FA5}">
                      <a16:colId xmlns:a16="http://schemas.microsoft.com/office/drawing/2014/main" val="20001"/>
                    </a:ext>
                  </a:extLst>
                </a:gridCol>
                <a:gridCol w="756285">
                  <a:extLst>
                    <a:ext uri="{9D8B030D-6E8A-4147-A177-3AD203B41FA5}">
                      <a16:colId xmlns:a16="http://schemas.microsoft.com/office/drawing/2014/main" val="20002"/>
                    </a:ext>
                  </a:extLst>
                </a:gridCol>
                <a:gridCol w="302895">
                  <a:extLst>
                    <a:ext uri="{9D8B030D-6E8A-4147-A177-3AD203B41FA5}">
                      <a16:colId xmlns:a16="http://schemas.microsoft.com/office/drawing/2014/main" val="20003"/>
                    </a:ext>
                  </a:extLst>
                </a:gridCol>
                <a:gridCol w="299720">
                  <a:extLst>
                    <a:ext uri="{9D8B030D-6E8A-4147-A177-3AD203B41FA5}">
                      <a16:colId xmlns:a16="http://schemas.microsoft.com/office/drawing/2014/main" val="20004"/>
                    </a:ext>
                  </a:extLst>
                </a:gridCol>
                <a:gridCol w="154305">
                  <a:extLst>
                    <a:ext uri="{9D8B030D-6E8A-4147-A177-3AD203B41FA5}">
                      <a16:colId xmlns:a16="http://schemas.microsoft.com/office/drawing/2014/main" val="20005"/>
                    </a:ext>
                  </a:extLst>
                </a:gridCol>
                <a:gridCol w="303530">
                  <a:extLst>
                    <a:ext uri="{9D8B030D-6E8A-4147-A177-3AD203B41FA5}">
                      <a16:colId xmlns:a16="http://schemas.microsoft.com/office/drawing/2014/main" val="20006"/>
                    </a:ext>
                  </a:extLst>
                </a:gridCol>
                <a:gridCol w="149225">
                  <a:extLst>
                    <a:ext uri="{9D8B030D-6E8A-4147-A177-3AD203B41FA5}">
                      <a16:colId xmlns:a16="http://schemas.microsoft.com/office/drawing/2014/main" val="20007"/>
                    </a:ext>
                  </a:extLst>
                </a:gridCol>
                <a:gridCol w="1211580">
                  <a:extLst>
                    <a:ext uri="{9D8B030D-6E8A-4147-A177-3AD203B41FA5}">
                      <a16:colId xmlns:a16="http://schemas.microsoft.com/office/drawing/2014/main" val="20008"/>
                    </a:ext>
                  </a:extLst>
                </a:gridCol>
                <a:gridCol w="148590">
                  <a:extLst>
                    <a:ext uri="{9D8B030D-6E8A-4147-A177-3AD203B41FA5}">
                      <a16:colId xmlns:a16="http://schemas.microsoft.com/office/drawing/2014/main" val="20009"/>
                    </a:ext>
                  </a:extLst>
                </a:gridCol>
                <a:gridCol w="607060">
                  <a:extLst>
                    <a:ext uri="{9D8B030D-6E8A-4147-A177-3AD203B41FA5}">
                      <a16:colId xmlns:a16="http://schemas.microsoft.com/office/drawing/2014/main" val="20010"/>
                    </a:ext>
                  </a:extLst>
                </a:gridCol>
                <a:gridCol w="226060">
                  <a:extLst>
                    <a:ext uri="{9D8B030D-6E8A-4147-A177-3AD203B41FA5}">
                      <a16:colId xmlns:a16="http://schemas.microsoft.com/office/drawing/2014/main" val="20011"/>
                    </a:ext>
                  </a:extLst>
                </a:gridCol>
                <a:gridCol w="527050">
                  <a:extLst>
                    <a:ext uri="{9D8B030D-6E8A-4147-A177-3AD203B41FA5}">
                      <a16:colId xmlns:a16="http://schemas.microsoft.com/office/drawing/2014/main" val="20012"/>
                    </a:ext>
                  </a:extLst>
                </a:gridCol>
                <a:gridCol w="380365">
                  <a:extLst>
                    <a:ext uri="{9D8B030D-6E8A-4147-A177-3AD203B41FA5}">
                      <a16:colId xmlns:a16="http://schemas.microsoft.com/office/drawing/2014/main" val="20013"/>
                    </a:ext>
                  </a:extLst>
                </a:gridCol>
                <a:gridCol w="73660">
                  <a:extLst>
                    <a:ext uri="{9D8B030D-6E8A-4147-A177-3AD203B41FA5}">
                      <a16:colId xmlns:a16="http://schemas.microsoft.com/office/drawing/2014/main" val="20014"/>
                    </a:ext>
                  </a:extLst>
                </a:gridCol>
                <a:gridCol w="532765">
                  <a:extLst>
                    <a:ext uri="{9D8B030D-6E8A-4147-A177-3AD203B41FA5}">
                      <a16:colId xmlns:a16="http://schemas.microsoft.com/office/drawing/2014/main" val="20015"/>
                    </a:ext>
                  </a:extLst>
                </a:gridCol>
                <a:gridCol w="223520">
                  <a:extLst>
                    <a:ext uri="{9D8B030D-6E8A-4147-A177-3AD203B41FA5}">
                      <a16:colId xmlns:a16="http://schemas.microsoft.com/office/drawing/2014/main" val="20016"/>
                    </a:ext>
                  </a:extLst>
                </a:gridCol>
                <a:gridCol w="154305">
                  <a:extLst>
                    <a:ext uri="{9D8B030D-6E8A-4147-A177-3AD203B41FA5}">
                      <a16:colId xmlns:a16="http://schemas.microsoft.com/office/drawing/2014/main" val="20017"/>
                    </a:ext>
                  </a:extLst>
                </a:gridCol>
                <a:gridCol w="148590">
                  <a:extLst>
                    <a:ext uri="{9D8B030D-6E8A-4147-A177-3AD203B41FA5}">
                      <a16:colId xmlns:a16="http://schemas.microsoft.com/office/drawing/2014/main" val="20018"/>
                    </a:ext>
                  </a:extLst>
                </a:gridCol>
                <a:gridCol w="906780">
                  <a:extLst>
                    <a:ext uri="{9D8B030D-6E8A-4147-A177-3AD203B41FA5}">
                      <a16:colId xmlns:a16="http://schemas.microsoft.com/office/drawing/2014/main" val="20019"/>
                    </a:ext>
                  </a:extLst>
                </a:gridCol>
                <a:gridCol w="304800">
                  <a:extLst>
                    <a:ext uri="{9D8B030D-6E8A-4147-A177-3AD203B41FA5}">
                      <a16:colId xmlns:a16="http://schemas.microsoft.com/office/drawing/2014/main" val="20020"/>
                    </a:ext>
                  </a:extLst>
                </a:gridCol>
                <a:gridCol w="452755">
                  <a:extLst>
                    <a:ext uri="{9D8B030D-6E8A-4147-A177-3AD203B41FA5}">
                      <a16:colId xmlns:a16="http://schemas.microsoft.com/office/drawing/2014/main" val="20021"/>
                    </a:ext>
                  </a:extLst>
                </a:gridCol>
                <a:gridCol w="1289685">
                  <a:extLst>
                    <a:ext uri="{9D8B030D-6E8A-4147-A177-3AD203B41FA5}">
                      <a16:colId xmlns:a16="http://schemas.microsoft.com/office/drawing/2014/main" val="20022"/>
                    </a:ext>
                  </a:extLst>
                </a:gridCol>
              </a:tblGrid>
              <a:tr h="213360">
                <a:tc rowSpan="10">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个人情况</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姓名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性别</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出生年月</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民族</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政治面貌</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rowSpan="6">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一寸照片</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毕业院校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学历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专业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学位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cap="flat">
                      <a:noFill/>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普通话水平</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婚姻状况</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结婚时间</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T w="12700" cap="flat" cmpd="sng">
                      <a:solidFill>
                        <a:srgbClr val="00FFFF"/>
                      </a:solidFill>
                      <a:prstDash val="solid"/>
                      <a:headEnd type="none" w="med" len="med"/>
                      <a:tailEnd type="none" w="med" len="med"/>
                    </a:lnT>
                    <a:lnB cap="flat">
                      <a:noFill/>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cap="flat">
                      <a:noFill/>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子女个数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2"/>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籍贯</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　省　市(县)</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户籍地址</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13">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cap="flat">
                      <a:noFill/>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3"/>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近一年是否有过住院史</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○有(　月/天)○无　</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有无家族病史</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○有(　　病)○无</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extLst>
                  <a:ext uri="{0D108BD9-81ED-4DB2-BD59-A6C34878D82A}">
                    <a16:rowId xmlns:a16="http://schemas.microsoft.com/office/drawing/2014/main" val="10004"/>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健康状况(曾患何种疾病)</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○有(　　　)○良好</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身份证号码</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5"/>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家庭地址</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邮编</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电话</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现住址</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(自购○借住○租用○)</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邮编</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电话</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招聘渠道</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7">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书宋_GBK" charset="0"/>
                        </a:rPr>
                        <a:t>报纸</a:t>
                      </a: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书宋_GBK" charset="0"/>
                        </a:rPr>
                        <a:t>网络</a:t>
                      </a: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书宋_GBK" charset="0"/>
                        </a:rPr>
                        <a:t>推荐</a:t>
                      </a: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书宋_GBK" charset="0"/>
                        </a:rPr>
                        <a:t>校园招聘</a:t>
                      </a:r>
                      <a:r>
                        <a:rPr lang="en-US" sz="1400" b="0">
                          <a:solidFill>
                            <a:srgbClr val="000000"/>
                          </a:solidFill>
                          <a:latin typeface="微软雅黑" panose="020B0503020204020204" charset="-122"/>
                          <a:ea typeface="微软雅黑" panose="020B0503020204020204" charset="-122"/>
                          <a:cs typeface="NEU-BZ-S92" charset="0"/>
                        </a:rPr>
                        <a:t>○</a:t>
                      </a:r>
                      <a:r>
                        <a:rPr lang="en-US" sz="1400" b="0">
                          <a:solidFill>
                            <a:srgbClr val="000000"/>
                          </a:solidFill>
                          <a:latin typeface="微软雅黑" panose="020B0503020204020204" charset="-122"/>
                          <a:ea typeface="微软雅黑" panose="020B0503020204020204" charset="-122"/>
                          <a:cs typeface="方正书宋_GBK" charset="0"/>
                        </a:rPr>
                        <a:t>其他</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E-mail</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手机</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紧急联系人</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3">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关系</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电话</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10">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09"/>
                  </a:ext>
                </a:extLst>
              </a:tr>
              <a:tr h="213360">
                <a:tc rowSpan="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教育情况</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阶段</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起止年月</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毕业学校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院系</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专业</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学位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全日制/在职</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高中(中专)</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2"/>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3"/>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6">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5">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2">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4"/>
                  </a:ext>
                </a:extLst>
              </a:tr>
              <a:tr h="213360">
                <a:tc row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工作经历</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起止年月</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工作单位</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所在部门及职务</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人事部门电话</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5"/>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6"/>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7"/>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8"/>
                  </a:ext>
                </a:extLst>
              </a:tr>
              <a:tr h="213360">
                <a:tc row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技能及培训</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职称</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外语</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计算机</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方正书宋_GBK" charset="0"/>
                        </a:rPr>
                        <a:t>其他证书及特长</a:t>
                      </a:r>
                      <a:endParaRPr lang="en-US" altLang="en-US" sz="1400" b="0">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19"/>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0"/>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1"/>
                  </a:ext>
                </a:extLst>
              </a:tr>
              <a:tr h="213360">
                <a:tc vMerge="1">
                  <a:txBody>
                    <a:bodyPr/>
                    <a:lstStyle/>
                    <a:p>
                      <a:endParaRPr lang="zh-CN"/>
                    </a:p>
                  </a:txBody>
                  <a:tcP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B w="12700" cap="flat" cmpd="sng">
                      <a:solidFill>
                        <a:srgbClr val="00FFFF"/>
                      </a:solidFill>
                      <a:prstDash val="solid"/>
                      <a:headEnd type="none" w="med" len="med"/>
                      <a:tailEnd type="none" w="med" len="med"/>
                    </a:lnB>
                  </a:tcPr>
                </a:tc>
                <a:tc>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gridSpan="8">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9">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gridSpan="4">
                  <a:txBody>
                    <a:bodyPr/>
                    <a:lstStyle/>
                    <a:p>
                      <a:pPr indent="0" algn="ctr">
                        <a:buNone/>
                      </a:pPr>
                      <a:r>
                        <a:rPr lang="en-US" sz="1400" b="0">
                          <a:solidFill>
                            <a:srgbClr val="000000"/>
                          </a:solidFill>
                          <a:latin typeface="微软雅黑" panose="020B0503020204020204" charset="-122"/>
                          <a:ea typeface="微软雅黑" panose="020B0503020204020204" charset="-122"/>
                          <a:cs typeface="NEU-BZ-S92" charset="0"/>
                        </a:rPr>
                        <a:t> </a:t>
                      </a:r>
                      <a:endParaRPr lang="en-US" altLang="en-US" sz="1400" b="0">
                        <a:solidFill>
                          <a:srgbClr val="000000"/>
                        </a:solidFill>
                        <a:latin typeface="微软雅黑" panose="020B0503020204020204" charset="-122"/>
                        <a:ea typeface="微软雅黑" panose="020B0503020204020204" charset="-122"/>
                        <a:cs typeface="NEU-BZ-S92"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2"/>
                  </a:ext>
                </a:extLst>
              </a:tr>
              <a:tr h="213360">
                <a:tc gridSpan="2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我保证上述表格中所填内容完全真实,如有虚假愿承担一切责任。</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3"/>
                  </a:ext>
                </a:extLst>
              </a:tr>
              <a:tr h="213360">
                <a:tc gridSpan="2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 签名:　　　　　　日期:</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4"/>
                  </a:ext>
                </a:extLst>
              </a:tr>
              <a:tr h="426720">
                <a:tc gridSpan="23">
                  <a:txBody>
                    <a:bodyPr/>
                    <a:lstStyle/>
                    <a:p>
                      <a:pPr indent="0">
                        <a:buNone/>
                      </a:pPr>
                      <a:r>
                        <a:rPr lang="en-US" sz="1400" b="0">
                          <a:solidFill>
                            <a:srgbClr val="000000"/>
                          </a:solidFill>
                          <a:latin typeface="微软雅黑" panose="020B0503020204020204" charset="-122"/>
                          <a:ea typeface="微软雅黑" panose="020B0503020204020204" charset="-122"/>
                          <a:cs typeface="微软雅黑" panose="020B0503020204020204" charset="-122"/>
                        </a:rPr>
                        <a:t>人力资源部初步审核:　　满意□　　不满意□　　　　部门审核:　　满意□　　不满意□　　　　　　　　　签字:　　　　　　　　　　　　　　　　　签字:</a:t>
                      </a:r>
                      <a:endParaRPr lang="en-US" altLang="en-US" sz="14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tc hMerge="1">
                  <a:txBody>
                    <a:bodyPr/>
                    <a:lstStyle/>
                    <a:p>
                      <a:endParaRPr lang="zh-CN"/>
                    </a:p>
                  </a:txBody>
                  <a:tcPr>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tcPr>
                </a:tc>
                <a:extLst>
                  <a:ext uri="{0D108BD9-81ED-4DB2-BD59-A6C34878D82A}">
                    <a16:rowId xmlns:a16="http://schemas.microsoft.com/office/drawing/2014/main" val="10025"/>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ppt_x</p:attrName>
                                        </p:attrNameLst>
                                      </p:cBhvr>
                                      <p:tavLst>
                                        <p:tav tm="0">
                                          <p:val>
                                            <p:strVal val="#ppt_x-.2"/>
                                          </p:val>
                                        </p:tav>
                                        <p:tav tm="100000">
                                          <p:val>
                                            <p:strVal val="#ppt_x"/>
                                          </p:val>
                                        </p:tav>
                                      </p:tavLst>
                                    </p:anim>
                                    <p:anim calcmode="lin" valueType="num">
                                      <p:cBhvr>
                                        <p:cTn id="13" dur="1000" fill="hold"/>
                                        <p:tgtEl>
                                          <p:spTgt spid="7"/>
                                        </p:tgtEl>
                                        <p:attrNameLst>
                                          <p:attrName>ppt_y</p:attrName>
                                        </p:attrNameLst>
                                      </p:cBhvr>
                                      <p:tavLst>
                                        <p:tav tm="0">
                                          <p:val>
                                            <p:strVal val="#ppt_y"/>
                                          </p:val>
                                        </p:tav>
                                        <p:tav tm="100000">
                                          <p:val>
                                            <p:strVal val="#ppt_y"/>
                                          </p:val>
                                        </p:tav>
                                      </p:tavLst>
                                    </p:anim>
                                    <p:animEffect transition="in" filter="wipe(right)" prLst="gradientSize: 0.1">
                                      <p:cBhvr>
                                        <p:cTn id="1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面试选才的方式</a:t>
            </a:r>
          </a:p>
        </p:txBody>
      </p:sp>
      <p:graphicFrame>
        <p:nvGraphicFramePr>
          <p:cNvPr id="4" name="表格 3"/>
          <p:cNvGraphicFramePr/>
          <p:nvPr>
            <p:custDataLst>
              <p:tags r:id="rId2"/>
            </p:custDataLst>
          </p:nvPr>
        </p:nvGraphicFramePr>
        <p:xfrm>
          <a:off x="1157605" y="1160145"/>
          <a:ext cx="10103485" cy="5179695"/>
        </p:xfrm>
        <a:graphic>
          <a:graphicData uri="http://schemas.openxmlformats.org/drawingml/2006/table">
            <a:tbl>
              <a:tblPr firstRow="1" bandRow="1">
                <a:tableStyleId>{5940675A-B579-460E-94D1-54222C63F5DA}</a:tableStyleId>
              </a:tblPr>
              <a:tblGrid>
                <a:gridCol w="662305">
                  <a:extLst>
                    <a:ext uri="{9D8B030D-6E8A-4147-A177-3AD203B41FA5}">
                      <a16:colId xmlns:a16="http://schemas.microsoft.com/office/drawing/2014/main" val="20000"/>
                    </a:ext>
                  </a:extLst>
                </a:gridCol>
                <a:gridCol w="2433320">
                  <a:extLst>
                    <a:ext uri="{9D8B030D-6E8A-4147-A177-3AD203B41FA5}">
                      <a16:colId xmlns:a16="http://schemas.microsoft.com/office/drawing/2014/main" val="20001"/>
                    </a:ext>
                  </a:extLst>
                </a:gridCol>
                <a:gridCol w="1772920">
                  <a:extLst>
                    <a:ext uri="{9D8B030D-6E8A-4147-A177-3AD203B41FA5}">
                      <a16:colId xmlns:a16="http://schemas.microsoft.com/office/drawing/2014/main" val="20002"/>
                    </a:ext>
                  </a:extLst>
                </a:gridCol>
                <a:gridCol w="2431415">
                  <a:extLst>
                    <a:ext uri="{9D8B030D-6E8A-4147-A177-3AD203B41FA5}">
                      <a16:colId xmlns:a16="http://schemas.microsoft.com/office/drawing/2014/main" val="20003"/>
                    </a:ext>
                  </a:extLst>
                </a:gridCol>
                <a:gridCol w="2803525">
                  <a:extLst>
                    <a:ext uri="{9D8B030D-6E8A-4147-A177-3AD203B41FA5}">
                      <a16:colId xmlns:a16="http://schemas.microsoft.com/office/drawing/2014/main" val="20004"/>
                    </a:ext>
                  </a:extLst>
                </a:gridCol>
              </a:tblGrid>
              <a:tr h="431800">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方式</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挑选方式</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优点</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缺点</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适用场合</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extLst>
                  <a:ext uri="{0D108BD9-81ED-4DB2-BD59-A6C34878D82A}">
                    <a16:rowId xmlns:a16="http://schemas.microsoft.com/office/drawing/2014/main" val="10000"/>
                  </a:ext>
                </a:extLst>
              </a:tr>
              <a:tr h="215836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顺序性</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由这个部门里职位比较低的人来做第一级筛选,其顺序为:助理—部门经理—副总—总经理拍板</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能早点去除不合格的人选,节省时间</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职位比较低的人对这个职位本身的理解会有误差,他并不知道用人单位真正需要的是什么样的人</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适用于有很多候选人来应聘,不愁找不到合适的人才的情况</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9603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系列化</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几个部门一起做决定,一个系列一个系列地往下推进</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容易覆盖不同的层面,不易有偏见</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花费时间较多,同时可能会影响各部门的正常工作</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方正书宋_GBK" charset="0"/>
                        </a:rPr>
                        <a:t>适用于要求团队沟通特别好的职位</a:t>
                      </a:r>
                      <a:endParaRPr lang="en-US" altLang="en-US" sz="1600" b="0">
                        <a:solidFill>
                          <a:srgbClr val="000000"/>
                        </a:solidFill>
                        <a:latin typeface="微软雅黑" panose="020B0503020204020204" charset="-122"/>
                        <a:ea typeface="微软雅黑" panose="020B0503020204020204" charset="-122"/>
                        <a:cs typeface="方正书宋_GBK" charset="0"/>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293495">
                <a:tc>
                  <a:txBody>
                    <a:bodyPr/>
                    <a:lstStyle/>
                    <a:p>
                      <a:pPr indent="0" algn="ctr">
                        <a:buNone/>
                      </a:pPr>
                      <a:r>
                        <a:rPr lang="en-US" sz="1600" b="1">
                          <a:solidFill>
                            <a:srgbClr val="000000"/>
                          </a:solidFill>
                          <a:latin typeface="微软雅黑" panose="020B0503020204020204" charset="-122"/>
                          <a:ea typeface="微软雅黑" panose="020B0503020204020204" charset="-122"/>
                          <a:cs typeface="方正书宋_GBK" charset="0"/>
                        </a:rPr>
                        <a:t>小组面试</a:t>
                      </a:r>
                      <a:endParaRPr lang="en-US" altLang="en-US" sz="1600" b="1">
                        <a:solidFill>
                          <a:srgbClr val="000000"/>
                        </a:solidFill>
                        <a:latin typeface="微软雅黑" panose="020B0503020204020204" charset="-122"/>
                        <a:ea typeface="微软雅黑" panose="020B0503020204020204" charset="-122"/>
                        <a:cs typeface="方正书宋_GBK" charset="0"/>
                      </a:endParaRPr>
                    </a:p>
                  </a:txBody>
                  <a:tcPr marL="0" marR="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solidFill>
                      <a:schemeClr val="bg1">
                        <a:lumMod val="75000"/>
                      </a:schemeClr>
                    </a:solid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一组经理同时面试一个人,然后由小组决定是否雇用</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节省时间,不容易错过一些关键性的考核</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候选人的压力太大,过于紧张,不利于充分表现自己的优点</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tc>
                  <a:txBody>
                    <a:bodyPr/>
                    <a:lstStyle/>
                    <a:p>
                      <a:pPr indent="0">
                        <a:buNone/>
                      </a:pPr>
                      <a:r>
                        <a:rPr lang="en-US" sz="1600" b="0">
                          <a:solidFill>
                            <a:srgbClr val="000000"/>
                          </a:solidFill>
                          <a:latin typeface="微软雅黑" panose="020B0503020204020204" charset="-122"/>
                          <a:ea typeface="微软雅黑" panose="020B0503020204020204" charset="-122"/>
                          <a:cs typeface="微软雅黑" panose="020B0503020204020204" charset="-122"/>
                        </a:rPr>
                        <a:t>适用于招聘管理、销售、市场等人员,因为他以后的工作会遇到这种场景</a:t>
                      </a:r>
                      <a:endParaRPr lang="en-US" altLang="en-US" sz="1600" b="0">
                        <a:solidFill>
                          <a:srgbClr val="000000"/>
                        </a:solidFill>
                        <a:latin typeface="微软雅黑" panose="020B0503020204020204" charset="-122"/>
                        <a:ea typeface="微软雅黑" panose="020B0503020204020204" charset="-122"/>
                        <a:cs typeface="微软雅黑" panose="020B0503020204020204" charset="-122"/>
                      </a:endParaRPr>
                    </a:p>
                  </a:txBody>
                  <a:tcPr marL="57150" marR="57150" marT="0" marB="0" anchor="ctr">
                    <a:lnL w="12700" cap="flat" cmpd="sng">
                      <a:solidFill>
                        <a:srgbClr val="00FFFF"/>
                      </a:solidFill>
                      <a:prstDash val="solid"/>
                      <a:headEnd type="none" w="med" len="med"/>
                      <a:tailEnd type="none" w="med" len="med"/>
                    </a:lnL>
                    <a:lnR w="12700" cap="flat" cmpd="sng">
                      <a:solidFill>
                        <a:srgbClr val="00FFFF"/>
                      </a:solidFill>
                      <a:prstDash val="solid"/>
                      <a:headEnd type="none" w="med" len="med"/>
                      <a:tailEnd type="none" w="med" len="med"/>
                    </a:lnR>
                    <a:lnT w="12700" cap="flat" cmpd="sng">
                      <a:solidFill>
                        <a:srgbClr val="00FFFF"/>
                      </a:solidFill>
                      <a:prstDash val="solid"/>
                      <a:headEnd type="none" w="med" len="med"/>
                      <a:tailEnd type="none" w="med" len="med"/>
                    </a:lnT>
                    <a:lnB w="12700" cap="flat" cmpd="sng">
                      <a:solidFill>
                        <a:srgbClr val="00FFFF"/>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p:tgtEl>
                                          <p:spTgt spid="4"/>
                                        </p:tgtEl>
                                        <p:attrNameLst>
                                          <p:attrName>ppt_y</p:attrName>
                                        </p:attrNameLst>
                                      </p:cBhvr>
                                      <p:tavLst>
                                        <p:tav tm="0">
                                          <p:val>
                                            <p:strVal val="#ppt_y+#ppt_h*1.125000"/>
                                          </p:val>
                                        </p:tav>
                                        <p:tav tm="100000">
                                          <p:val>
                                            <p:strVal val="#ppt_y"/>
                                          </p:val>
                                        </p:tav>
                                      </p:tavLst>
                                    </p:anim>
                                    <p:animEffect transition="in" filter="wipe(up)">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面试职位的维度</a:t>
            </a:r>
          </a:p>
        </p:txBody>
      </p:sp>
      <p:sp>
        <p:nvSpPr>
          <p:cNvPr id="1355" name="Freeform 6"/>
          <p:cNvSpPr/>
          <p:nvPr/>
        </p:nvSpPr>
        <p:spPr>
          <a:xfrm>
            <a:off x="1" y="1333486"/>
            <a:ext cx="1947284" cy="1805124"/>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2868"/>
                </a:lnTo>
                <a:lnTo>
                  <a:pt x="21600" y="21600"/>
                </a:lnTo>
                <a:lnTo>
                  <a:pt x="21600" y="13116"/>
                </a:lnTo>
                <a:lnTo>
                  <a:pt x="0" y="0"/>
                </a:lnTo>
                <a:close/>
              </a:path>
            </a:pathLst>
          </a:custGeom>
          <a:solidFill>
            <a:srgbClr val="00D3DE"/>
          </a:solidFill>
          <a:ln w="12700">
            <a:miter lim="400000"/>
          </a:ln>
        </p:spPr>
        <p:txBody>
          <a:bodyPr lIns="45719" rIns="45719"/>
          <a:lstStyle/>
          <a:p>
            <a:pPr>
              <a:defRPr sz="3200"/>
            </a:pPr>
            <a:endParaRPr/>
          </a:p>
        </p:txBody>
      </p:sp>
      <p:sp>
        <p:nvSpPr>
          <p:cNvPr id="1356" name="Freeform 8"/>
          <p:cNvSpPr/>
          <p:nvPr/>
        </p:nvSpPr>
        <p:spPr>
          <a:xfrm>
            <a:off x="3" y="2402478"/>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6094"/>
                </a:lnTo>
                <a:lnTo>
                  <a:pt x="21600" y="21600"/>
                </a:lnTo>
                <a:lnTo>
                  <a:pt x="21600" y="10967"/>
                </a:lnTo>
                <a:lnTo>
                  <a:pt x="0" y="0"/>
                </a:lnTo>
                <a:close/>
              </a:path>
            </a:pathLst>
          </a:custGeom>
          <a:solidFill>
            <a:srgbClr val="38C895"/>
          </a:solidFill>
          <a:ln w="12700">
            <a:miter lim="400000"/>
          </a:ln>
        </p:spPr>
        <p:txBody>
          <a:bodyPr lIns="45719" rIns="45719"/>
          <a:lstStyle/>
          <a:p>
            <a:pPr>
              <a:defRPr sz="3200"/>
            </a:pPr>
            <a:endParaRPr/>
          </a:p>
        </p:txBody>
      </p:sp>
      <p:sp>
        <p:nvSpPr>
          <p:cNvPr id="1357" name="Freeform 10"/>
          <p:cNvSpPr/>
          <p:nvPr/>
        </p:nvSpPr>
        <p:spPr>
          <a:xfrm>
            <a:off x="0" y="3464299"/>
            <a:ext cx="1947286" cy="107003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lnTo>
                  <a:pt x="21600" y="7379"/>
                </a:lnTo>
                <a:lnTo>
                  <a:pt x="0" y="0"/>
                </a:lnTo>
                <a:close/>
              </a:path>
            </a:pathLst>
          </a:custGeom>
          <a:solidFill>
            <a:srgbClr val="FAF8B0"/>
          </a:solidFill>
          <a:ln w="12700">
            <a:miter lim="400000"/>
          </a:ln>
        </p:spPr>
        <p:txBody>
          <a:bodyPr lIns="45719" rIns="45719"/>
          <a:lstStyle/>
          <a:p>
            <a:pPr>
              <a:defRPr sz="3200"/>
            </a:pPr>
            <a:endParaRPr/>
          </a:p>
        </p:txBody>
      </p:sp>
      <p:sp>
        <p:nvSpPr>
          <p:cNvPr id="1358" name="Freeform 12"/>
          <p:cNvSpPr/>
          <p:nvPr/>
        </p:nvSpPr>
        <p:spPr>
          <a:xfrm>
            <a:off x="0" y="4548582"/>
            <a:ext cx="1947286" cy="107299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14271"/>
                </a:lnTo>
                <a:lnTo>
                  <a:pt x="21600" y="0"/>
                </a:lnTo>
                <a:lnTo>
                  <a:pt x="0" y="0"/>
                </a:lnTo>
                <a:close/>
              </a:path>
            </a:pathLst>
          </a:custGeom>
          <a:solidFill>
            <a:srgbClr val="EDDB6D"/>
          </a:solidFill>
          <a:ln w="12700">
            <a:miter lim="400000"/>
          </a:ln>
        </p:spPr>
        <p:txBody>
          <a:bodyPr lIns="45719" rIns="45719"/>
          <a:lstStyle/>
          <a:p>
            <a:pPr>
              <a:defRPr sz="3200"/>
            </a:pPr>
            <a:endParaRPr/>
          </a:p>
        </p:txBody>
      </p:sp>
      <p:sp>
        <p:nvSpPr>
          <p:cNvPr id="1359" name="Freeform 14"/>
          <p:cNvSpPr/>
          <p:nvPr/>
        </p:nvSpPr>
        <p:spPr>
          <a:xfrm>
            <a:off x="3" y="5252084"/>
            <a:ext cx="1947281" cy="1437576"/>
          </a:xfrm>
          <a:custGeom>
            <a:avLst/>
            <a:gdLst/>
            <a:ahLst/>
            <a:cxnLst>
              <a:cxn ang="0">
                <a:pos x="wd2" y="hd2"/>
              </a:cxn>
              <a:cxn ang="5400000">
                <a:pos x="wd2" y="hd2"/>
              </a:cxn>
              <a:cxn ang="10800000">
                <a:pos x="wd2" y="hd2"/>
              </a:cxn>
              <a:cxn ang="16200000">
                <a:pos x="wd2" y="hd2"/>
              </a:cxn>
            </a:cxnLst>
            <a:rect l="0" t="0" r="r" b="b"/>
            <a:pathLst>
              <a:path w="21600" h="21600" extrusionOk="0">
                <a:moveTo>
                  <a:pt x="0" y="5484"/>
                </a:moveTo>
                <a:lnTo>
                  <a:pt x="0" y="21600"/>
                </a:lnTo>
                <a:lnTo>
                  <a:pt x="21600" y="10611"/>
                </a:lnTo>
                <a:lnTo>
                  <a:pt x="21600" y="0"/>
                </a:lnTo>
                <a:lnTo>
                  <a:pt x="0" y="5484"/>
                </a:lnTo>
                <a:close/>
              </a:path>
            </a:pathLst>
          </a:custGeom>
          <a:solidFill>
            <a:srgbClr val="FFACA3"/>
          </a:solidFill>
          <a:ln w="12700">
            <a:miter lim="400000"/>
          </a:ln>
        </p:spPr>
        <p:txBody>
          <a:bodyPr lIns="45719" rIns="45719"/>
          <a:lstStyle/>
          <a:p>
            <a:pPr>
              <a:defRPr sz="3200"/>
            </a:pPr>
            <a:endParaRPr/>
          </a:p>
        </p:txBody>
      </p:sp>
      <p:grpSp>
        <p:nvGrpSpPr>
          <p:cNvPr id="1366" name="Group 49"/>
          <p:cNvGrpSpPr/>
          <p:nvPr/>
        </p:nvGrpSpPr>
        <p:grpSpPr>
          <a:xfrm>
            <a:off x="1948384" y="2432662"/>
            <a:ext cx="10243612" cy="706620"/>
            <a:chOff x="-2" y="51418"/>
            <a:chExt cx="10243609" cy="706619"/>
          </a:xfrm>
        </p:grpSpPr>
        <p:sp>
          <p:nvSpPr>
            <p:cNvPr id="1360" name="Rectangle 28"/>
            <p:cNvSpPr txBox="1"/>
            <p:nvPr/>
          </p:nvSpPr>
          <p:spPr>
            <a:xfrm>
              <a:off x="2337851" y="205393"/>
              <a:ext cx="7905756" cy="36702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a:spcAft>
                  <a:spcPts val="0"/>
                </a:spcAft>
              </a:pPr>
              <a:r>
                <a:rPr altLang="zh-CN" sz="1800" b="1" dirty="0">
                  <a:solidFill>
                    <a:srgbClr val="000000"/>
                  </a:solidFill>
                  <a:latin typeface="微软雅黑" panose="020B0503020204020204" charset="-122"/>
                  <a:ea typeface="微软雅黑" panose="020B0503020204020204" charset="-122"/>
                  <a:cs typeface="Times New Roman" panose="02020603050405020304" pitchFamily="18" charset="0"/>
                </a:rPr>
                <a:t>会自我指导和自我激励</a:t>
              </a:r>
            </a:p>
          </p:txBody>
        </p:sp>
        <p:grpSp>
          <p:nvGrpSpPr>
            <p:cNvPr id="1365" name="Group 47"/>
            <p:cNvGrpSpPr/>
            <p:nvPr/>
          </p:nvGrpSpPr>
          <p:grpSpPr>
            <a:xfrm>
              <a:off x="-2" y="51418"/>
              <a:ext cx="2206927" cy="706619"/>
              <a:chOff x="-1" y="0"/>
              <a:chExt cx="2206926" cy="706618"/>
            </a:xfrm>
          </p:grpSpPr>
          <p:sp>
            <p:nvSpPr>
              <p:cNvPr id="1361" name="Rectangle 8"/>
              <p:cNvSpPr/>
              <p:nvPr/>
            </p:nvSpPr>
            <p:spPr>
              <a:xfrm>
                <a:off x="-1" y="0"/>
                <a:ext cx="2206926" cy="706618"/>
              </a:xfrm>
              <a:prstGeom prst="rect">
                <a:avLst/>
              </a:prstGeom>
              <a:solidFill>
                <a:srgbClr val="00C0CB"/>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63" name="Rectangle 29"/>
              <p:cNvSpPr txBox="1"/>
              <p:nvPr/>
            </p:nvSpPr>
            <p:spPr>
              <a:xfrm>
                <a:off x="528088" y="43832"/>
                <a:ext cx="762006" cy="574042"/>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01</a:t>
                </a:r>
              </a:p>
            </p:txBody>
          </p:sp>
        </p:grpSp>
      </p:grpSp>
      <p:grpSp>
        <p:nvGrpSpPr>
          <p:cNvPr id="1373" name="Group 50"/>
          <p:cNvGrpSpPr/>
          <p:nvPr/>
        </p:nvGrpSpPr>
        <p:grpSpPr>
          <a:xfrm>
            <a:off x="1948387" y="3125936"/>
            <a:ext cx="7951578" cy="706620"/>
            <a:chOff x="0" y="0"/>
            <a:chExt cx="7951577" cy="706618"/>
          </a:xfrm>
        </p:grpSpPr>
        <p:sp>
          <p:nvSpPr>
            <p:cNvPr id="1367" name="Rectangle 30"/>
            <p:cNvSpPr txBox="1"/>
            <p:nvPr/>
          </p:nvSpPr>
          <p:spPr>
            <a:xfrm>
              <a:off x="2877500" y="122233"/>
              <a:ext cx="5074077" cy="36702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有良好的沟通技巧</a:t>
              </a:r>
            </a:p>
          </p:txBody>
        </p:sp>
        <p:grpSp>
          <p:nvGrpSpPr>
            <p:cNvPr id="1372" name="Group 46"/>
            <p:cNvGrpSpPr/>
            <p:nvPr/>
          </p:nvGrpSpPr>
          <p:grpSpPr>
            <a:xfrm>
              <a:off x="0" y="0"/>
              <a:ext cx="2693062" cy="706618"/>
              <a:chOff x="0" y="0"/>
              <a:chExt cx="2693061" cy="706617"/>
            </a:xfrm>
          </p:grpSpPr>
          <p:sp>
            <p:nvSpPr>
              <p:cNvPr id="1368" name="Rectangle 10"/>
              <p:cNvSpPr/>
              <p:nvPr/>
            </p:nvSpPr>
            <p:spPr>
              <a:xfrm>
                <a:off x="0" y="0"/>
                <a:ext cx="2693061" cy="706617"/>
              </a:xfrm>
              <a:prstGeom prst="rect">
                <a:avLst/>
              </a:prstGeom>
              <a:solidFill>
                <a:srgbClr val="34BA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0" name="Rectangle 34"/>
              <p:cNvSpPr txBox="1"/>
              <p:nvPr/>
            </p:nvSpPr>
            <p:spPr>
              <a:xfrm>
                <a:off x="1099592" y="17310"/>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02</a:t>
                </a:r>
              </a:p>
            </p:txBody>
          </p:sp>
        </p:grpSp>
      </p:grpSp>
      <p:grpSp>
        <p:nvGrpSpPr>
          <p:cNvPr id="1380" name="Group 51"/>
          <p:cNvGrpSpPr/>
          <p:nvPr/>
        </p:nvGrpSpPr>
        <p:grpSpPr>
          <a:xfrm>
            <a:off x="1948385" y="3830985"/>
            <a:ext cx="7643317" cy="706620"/>
            <a:chOff x="-2" y="20982"/>
            <a:chExt cx="7643316" cy="706619"/>
          </a:xfrm>
        </p:grpSpPr>
        <p:sp>
          <p:nvSpPr>
            <p:cNvPr id="1374" name="Rectangle 31"/>
            <p:cNvSpPr txBox="1"/>
            <p:nvPr/>
          </p:nvSpPr>
          <p:spPr>
            <a:xfrm>
              <a:off x="3738036" y="174238"/>
              <a:ext cx="3905278" cy="36702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有说服力、影响力</a:t>
              </a:r>
            </a:p>
          </p:txBody>
        </p:sp>
        <p:grpSp>
          <p:nvGrpSpPr>
            <p:cNvPr id="1379" name="Group 45"/>
            <p:cNvGrpSpPr/>
            <p:nvPr/>
          </p:nvGrpSpPr>
          <p:grpSpPr>
            <a:xfrm>
              <a:off x="-2" y="20982"/>
              <a:ext cx="3456992" cy="706619"/>
              <a:chOff x="-1" y="0"/>
              <a:chExt cx="3456990" cy="706617"/>
            </a:xfrm>
          </p:grpSpPr>
          <p:sp>
            <p:nvSpPr>
              <p:cNvPr id="1375" name="Rectangle 12"/>
              <p:cNvSpPr/>
              <p:nvPr/>
            </p:nvSpPr>
            <p:spPr>
              <a:xfrm>
                <a:off x="-1" y="0"/>
                <a:ext cx="3456990" cy="706617"/>
              </a:xfrm>
              <a:prstGeom prst="rect">
                <a:avLst/>
              </a:prstGeom>
              <a:solidFill>
                <a:srgbClr val="F8F68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77" name="Rectangle 35"/>
              <p:cNvSpPr txBox="1"/>
              <p:nvPr/>
            </p:nvSpPr>
            <p:spPr>
              <a:xfrm>
                <a:off x="1795255" y="50286"/>
                <a:ext cx="762005"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03</a:t>
                </a:r>
              </a:p>
            </p:txBody>
          </p:sp>
        </p:grpSp>
      </p:grpSp>
      <p:grpSp>
        <p:nvGrpSpPr>
          <p:cNvPr id="1387" name="Group 52"/>
          <p:cNvGrpSpPr/>
          <p:nvPr/>
        </p:nvGrpSpPr>
        <p:grpSpPr>
          <a:xfrm>
            <a:off x="1948388" y="4537385"/>
            <a:ext cx="10362357" cy="706620"/>
            <a:chOff x="1" y="0"/>
            <a:chExt cx="10362356" cy="706618"/>
          </a:xfrm>
        </p:grpSpPr>
        <p:sp>
          <p:nvSpPr>
            <p:cNvPr id="1381" name="Rectangle 32"/>
            <p:cNvSpPr txBox="1"/>
            <p:nvPr/>
          </p:nvSpPr>
          <p:spPr>
            <a:xfrm>
              <a:off x="4090088" y="182625"/>
              <a:ext cx="6272269" cy="36702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交流技术信息</a:t>
              </a:r>
            </a:p>
          </p:txBody>
        </p:sp>
        <p:grpSp>
          <p:nvGrpSpPr>
            <p:cNvPr id="1386" name="Group 44"/>
            <p:cNvGrpSpPr/>
            <p:nvPr/>
          </p:nvGrpSpPr>
          <p:grpSpPr>
            <a:xfrm>
              <a:off x="1" y="0"/>
              <a:ext cx="3905277" cy="706618"/>
              <a:chOff x="1" y="0"/>
              <a:chExt cx="3905276" cy="706617"/>
            </a:xfrm>
          </p:grpSpPr>
          <p:sp>
            <p:nvSpPr>
              <p:cNvPr id="1382" name="Rectangle 14"/>
              <p:cNvSpPr/>
              <p:nvPr/>
            </p:nvSpPr>
            <p:spPr>
              <a:xfrm>
                <a:off x="1" y="0"/>
                <a:ext cx="3905276" cy="706617"/>
              </a:xfrm>
              <a:prstGeom prst="rect">
                <a:avLst/>
              </a:prstGeom>
              <a:solidFill>
                <a:srgbClr val="E7CE39"/>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84" name="Rectangle 36"/>
              <p:cNvSpPr txBox="1"/>
              <p:nvPr/>
            </p:nvSpPr>
            <p:spPr>
              <a:xfrm>
                <a:off x="2337850" y="34621"/>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04</a:t>
                </a:r>
              </a:p>
            </p:txBody>
          </p:sp>
        </p:grpSp>
      </p:grpSp>
      <p:grpSp>
        <p:nvGrpSpPr>
          <p:cNvPr id="1394" name="Group 53"/>
          <p:cNvGrpSpPr/>
          <p:nvPr/>
        </p:nvGrpSpPr>
        <p:grpSpPr>
          <a:xfrm>
            <a:off x="1948390" y="5240882"/>
            <a:ext cx="8701463" cy="706620"/>
            <a:chOff x="1" y="2120"/>
            <a:chExt cx="8701462" cy="706619"/>
          </a:xfrm>
        </p:grpSpPr>
        <p:sp>
          <p:nvSpPr>
            <p:cNvPr id="1388" name="Rectangle 33"/>
            <p:cNvSpPr txBox="1"/>
            <p:nvPr/>
          </p:nvSpPr>
          <p:spPr>
            <a:xfrm>
              <a:off x="4796185" y="217040"/>
              <a:ext cx="3905278" cy="367029"/>
            </a:xfrm>
            <a:prstGeom prst="rect">
              <a:avLst/>
            </a:prstGeom>
            <a:noFill/>
            <a:ln w="12700" cap="flat">
              <a:noFill/>
              <a:miter lim="400000"/>
            </a:ln>
            <a:effectLst/>
          </p:spPr>
          <p:txBody>
            <a:bodyPr wrap="square" lIns="45719" tIns="45719" rIns="45719" bIns="45719" numCol="1" anchor="t">
              <a:spAutoFit/>
            </a:bodyPr>
            <a:lstStyle>
              <a:lvl1pPr>
                <a:defRPr sz="1000">
                  <a:solidFill>
                    <a:srgbClr val="808080"/>
                  </a:solidFill>
                  <a:latin typeface="Open Sans Light"/>
                  <a:ea typeface="Open Sans Light"/>
                  <a:cs typeface="Open Sans Light"/>
                  <a:sym typeface="Open Sans Light"/>
                </a:defRPr>
              </a:lvl1pPr>
            </a:lstStyle>
            <a:p>
              <a:pPr lvl="0" algn="l">
                <a:spcAft>
                  <a:spcPts val="0"/>
                </a:spcAft>
                <a:buClrTx/>
                <a:buSzTx/>
                <a:buFontTx/>
              </a:pPr>
              <a:r>
                <a:rPr altLang="zh-CN" sz="1800" b="1" dirty="0">
                  <a:solidFill>
                    <a:srgbClr val="000000"/>
                  </a:solidFill>
                  <a:latin typeface="微软雅黑" panose="020B0503020204020204" charset="-122"/>
                  <a:ea typeface="微软雅黑" panose="020B0503020204020204" charset="-122"/>
                  <a:cs typeface="Times New Roman" panose="02020603050405020304" pitchFamily="18" charset="0"/>
                  <a:sym typeface="+mn-ea"/>
                </a:rPr>
                <a:t>专业的行动举止</a:t>
              </a:r>
            </a:p>
          </p:txBody>
        </p:sp>
        <p:grpSp>
          <p:nvGrpSpPr>
            <p:cNvPr id="1393" name="Group 43"/>
            <p:cNvGrpSpPr/>
            <p:nvPr/>
          </p:nvGrpSpPr>
          <p:grpSpPr>
            <a:xfrm>
              <a:off x="1" y="2120"/>
              <a:ext cx="4528613" cy="706619"/>
              <a:chOff x="1" y="0"/>
              <a:chExt cx="4528612" cy="706617"/>
            </a:xfrm>
          </p:grpSpPr>
          <p:sp>
            <p:nvSpPr>
              <p:cNvPr id="1389" name="Rectangle 16"/>
              <p:cNvSpPr/>
              <p:nvPr/>
            </p:nvSpPr>
            <p:spPr>
              <a:xfrm>
                <a:off x="1" y="0"/>
                <a:ext cx="4528612" cy="706617"/>
              </a:xfrm>
              <a:prstGeom prst="rect">
                <a:avLst/>
              </a:prstGeom>
              <a:solidFill>
                <a:srgbClr val="FF8577"/>
              </a:solidFill>
              <a:ln w="12700" cap="flat">
                <a:noFill/>
                <a:miter lim="400000"/>
              </a:ln>
              <a:effectLst/>
            </p:spPr>
            <p:txBody>
              <a:bodyPr wrap="square" lIns="45719" tIns="45719" rIns="45719" bIns="45719" numCol="1" anchor="ctr">
                <a:noAutofit/>
              </a:bodyPr>
              <a:lstStyle/>
              <a:p>
                <a:pPr algn="ctr">
                  <a:defRPr sz="3200">
                    <a:solidFill>
                      <a:srgbClr val="FFFFFF"/>
                    </a:solidFill>
                  </a:defRPr>
                </a:pPr>
                <a:endParaRPr/>
              </a:p>
            </p:txBody>
          </p:sp>
          <p:sp>
            <p:nvSpPr>
              <p:cNvPr id="1391" name="Rectangle 37"/>
              <p:cNvSpPr txBox="1"/>
              <p:nvPr/>
            </p:nvSpPr>
            <p:spPr>
              <a:xfrm>
                <a:off x="2877465" y="37674"/>
                <a:ext cx="762006" cy="574041"/>
              </a:xfrm>
              <a:prstGeom prst="rect">
                <a:avLst/>
              </a:prstGeom>
              <a:noFill/>
              <a:ln w="12700" cap="flat">
                <a:noFill/>
                <a:miter lim="400000"/>
              </a:ln>
              <a:effectLst/>
            </p:spPr>
            <p:txBody>
              <a:bodyPr wrap="square" lIns="45719" tIns="45719" rIns="45719" bIns="45719" numCol="1" anchor="t">
                <a:spAutoFit/>
              </a:bodyPr>
              <a:lstStyle>
                <a:lvl1pPr algn="ctr">
                  <a:defRPr sz="3200" b="1">
                    <a:solidFill>
                      <a:srgbClr val="FFFFFF"/>
                    </a:solidFill>
                    <a:latin typeface="Open Sans" panose="020B0606030504020204"/>
                    <a:ea typeface="Open Sans" panose="020B0606030504020204"/>
                    <a:cs typeface="Open Sans" panose="020B0606030504020204"/>
                    <a:sym typeface="Open Sans" panose="020B0606030504020204"/>
                  </a:defRPr>
                </a:lvl1pPr>
              </a:lstStyle>
              <a:p>
                <a:r>
                  <a:t>05</a:t>
                </a:r>
              </a:p>
            </p:txBody>
          </p:sp>
        </p:grpSp>
      </p:grpSp>
      <p:sp>
        <p:nvSpPr>
          <p:cNvPr id="5" name="文本框 4"/>
          <p:cNvSpPr txBox="1"/>
          <p:nvPr/>
        </p:nvSpPr>
        <p:spPr>
          <a:xfrm>
            <a:off x="1801495" y="1372870"/>
            <a:ext cx="4646295" cy="368300"/>
          </a:xfrm>
          <a:prstGeom prst="rect">
            <a:avLst/>
          </a:prstGeom>
          <a:noFill/>
        </p:spPr>
        <p:txBody>
          <a:bodyPr wrap="square" rtlCol="0">
            <a:spAutoFit/>
          </a:bodyPr>
          <a:lstStyle/>
          <a:p>
            <a:pPr algn="l"/>
            <a:r>
              <a:rPr lang="zh-CN" altLang="en-US" sz="1800" b="1">
                <a:latin typeface="微软雅黑" panose="020B0503020204020204" charset="-122"/>
                <a:ea typeface="微软雅黑" panose="020B0503020204020204" charset="-122"/>
                <a:sym typeface="+mn-ea"/>
              </a:rPr>
              <a:t>例：销售代表的5个维度</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par>
                                <p:cTn id="8" presetID="24"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 to="" calcmode="lin" valueType="num">
                                      <p:cBhvr>
                                        <p:cTn id="10" dur="1" fill="hold"/>
                                        <p:tgtEl>
                                          <p:spTgt spid="5"/>
                                        </p:tgtEl>
                                      </p:cBhvr>
                                    </p:anim>
                                  </p:childTnLst>
                                </p:cTn>
                              </p:par>
                            </p:childTnLst>
                          </p:cTn>
                        </p:par>
                        <p:par>
                          <p:cTn id="11" fill="hold">
                            <p:stCondLst>
                              <p:cond delay="0"/>
                            </p:stCondLst>
                            <p:childTnLst>
                              <p:par>
                                <p:cTn id="12" presetID="2" presetClass="entr" presetSubtype="8" fill="hold" grpId="0" nodeType="afterEffect">
                                  <p:stCondLst>
                                    <p:cond delay="0"/>
                                  </p:stCondLst>
                                  <p:childTnLst>
                                    <p:set>
                                      <p:cBhvr>
                                        <p:cTn id="13" dur="indefinite" fill="hold"/>
                                        <p:tgtEl>
                                          <p:spTgt spid="1355"/>
                                        </p:tgtEl>
                                        <p:attrNameLst>
                                          <p:attrName>style.visibility</p:attrName>
                                        </p:attrNameLst>
                                      </p:cBhvr>
                                      <p:to>
                                        <p:strVal val="visible"/>
                                      </p:to>
                                    </p:set>
                                    <p:anim calcmode="lin" valueType="num">
                                      <p:cBhvr>
                                        <p:cTn id="14" dur="500" fill="hold"/>
                                        <p:tgtEl>
                                          <p:spTgt spid="1355"/>
                                        </p:tgtEl>
                                        <p:attrNameLst>
                                          <p:attrName>ppt_x</p:attrName>
                                        </p:attrNameLst>
                                      </p:cBhvr>
                                      <p:tavLst>
                                        <p:tav tm="0">
                                          <p:val>
                                            <p:strVal val="0-#ppt_w/2"/>
                                          </p:val>
                                        </p:tav>
                                        <p:tav tm="100000">
                                          <p:val>
                                            <p:strVal val="#ppt_x"/>
                                          </p:val>
                                        </p:tav>
                                      </p:tavLst>
                                    </p:anim>
                                    <p:anim calcmode="lin" valueType="num">
                                      <p:cBhvr>
                                        <p:cTn id="15" dur="500" fill="hold"/>
                                        <p:tgtEl>
                                          <p:spTgt spid="1355"/>
                                        </p:tgtEl>
                                        <p:attrNameLst>
                                          <p:attrName>ppt_y</p:attrName>
                                        </p:attrNameLst>
                                      </p:cBhvr>
                                      <p:tavLst>
                                        <p:tav tm="0">
                                          <p:val>
                                            <p:strVal val="#ppt_y"/>
                                          </p:val>
                                        </p:tav>
                                        <p:tav tm="100000">
                                          <p:val>
                                            <p:strVal val="#ppt_y"/>
                                          </p:val>
                                        </p:tav>
                                      </p:tavLst>
                                    </p:anim>
                                  </p:childTnLst>
                                </p:cTn>
                              </p:par>
                            </p:childTnLst>
                          </p:cTn>
                        </p:par>
                        <p:par>
                          <p:cTn id="16" fill="hold">
                            <p:stCondLst>
                              <p:cond delay="500"/>
                            </p:stCondLst>
                            <p:childTnLst>
                              <p:par>
                                <p:cTn id="17" presetID="2" presetClass="entr" presetSubtype="8" fill="hold" grpId="0" nodeType="afterEffect">
                                  <p:stCondLst>
                                    <p:cond delay="0"/>
                                  </p:stCondLst>
                                  <p:childTnLst>
                                    <p:set>
                                      <p:cBhvr>
                                        <p:cTn id="18" dur="indefinite" fill="hold"/>
                                        <p:tgtEl>
                                          <p:spTgt spid="1366"/>
                                        </p:tgtEl>
                                        <p:attrNameLst>
                                          <p:attrName>style.visibility</p:attrName>
                                        </p:attrNameLst>
                                      </p:cBhvr>
                                      <p:to>
                                        <p:strVal val="visible"/>
                                      </p:to>
                                    </p:set>
                                    <p:anim calcmode="lin" valueType="num">
                                      <p:cBhvr>
                                        <p:cTn id="19" dur="500" fill="hold"/>
                                        <p:tgtEl>
                                          <p:spTgt spid="1366"/>
                                        </p:tgtEl>
                                        <p:attrNameLst>
                                          <p:attrName>ppt_x</p:attrName>
                                        </p:attrNameLst>
                                      </p:cBhvr>
                                      <p:tavLst>
                                        <p:tav tm="0">
                                          <p:val>
                                            <p:strVal val="0-#ppt_w/2"/>
                                          </p:val>
                                        </p:tav>
                                        <p:tav tm="100000">
                                          <p:val>
                                            <p:strVal val="#ppt_x"/>
                                          </p:val>
                                        </p:tav>
                                      </p:tavLst>
                                    </p:anim>
                                    <p:anim calcmode="lin" valueType="num">
                                      <p:cBhvr>
                                        <p:cTn id="20" dur="500" fill="hold"/>
                                        <p:tgtEl>
                                          <p:spTgt spid="1366"/>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2" presetClass="entr" presetSubtype="8" fill="hold" grpId="0" nodeType="afterEffect">
                                  <p:stCondLst>
                                    <p:cond delay="0"/>
                                  </p:stCondLst>
                                  <p:childTnLst>
                                    <p:set>
                                      <p:cBhvr>
                                        <p:cTn id="23" dur="indefinite" fill="hold"/>
                                        <p:tgtEl>
                                          <p:spTgt spid="1356"/>
                                        </p:tgtEl>
                                        <p:attrNameLst>
                                          <p:attrName>style.visibility</p:attrName>
                                        </p:attrNameLst>
                                      </p:cBhvr>
                                      <p:to>
                                        <p:strVal val="visible"/>
                                      </p:to>
                                    </p:set>
                                    <p:anim calcmode="lin" valueType="num">
                                      <p:cBhvr>
                                        <p:cTn id="24" dur="500" fill="hold"/>
                                        <p:tgtEl>
                                          <p:spTgt spid="1356"/>
                                        </p:tgtEl>
                                        <p:attrNameLst>
                                          <p:attrName>ppt_x</p:attrName>
                                        </p:attrNameLst>
                                      </p:cBhvr>
                                      <p:tavLst>
                                        <p:tav tm="0">
                                          <p:val>
                                            <p:strVal val="0-#ppt_w/2"/>
                                          </p:val>
                                        </p:tav>
                                        <p:tav tm="100000">
                                          <p:val>
                                            <p:strVal val="#ppt_x"/>
                                          </p:val>
                                        </p:tav>
                                      </p:tavLst>
                                    </p:anim>
                                    <p:anim calcmode="lin" valueType="num">
                                      <p:cBhvr>
                                        <p:cTn id="25" dur="500" fill="hold"/>
                                        <p:tgtEl>
                                          <p:spTgt spid="1356"/>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8" fill="hold" grpId="0" nodeType="afterEffect">
                                  <p:stCondLst>
                                    <p:cond delay="0"/>
                                  </p:stCondLst>
                                  <p:childTnLst>
                                    <p:set>
                                      <p:cBhvr>
                                        <p:cTn id="28" dur="indefinite" fill="hold"/>
                                        <p:tgtEl>
                                          <p:spTgt spid="1373"/>
                                        </p:tgtEl>
                                        <p:attrNameLst>
                                          <p:attrName>style.visibility</p:attrName>
                                        </p:attrNameLst>
                                      </p:cBhvr>
                                      <p:to>
                                        <p:strVal val="visible"/>
                                      </p:to>
                                    </p:set>
                                    <p:anim calcmode="lin" valueType="num">
                                      <p:cBhvr>
                                        <p:cTn id="29" dur="500" fill="hold"/>
                                        <p:tgtEl>
                                          <p:spTgt spid="1373"/>
                                        </p:tgtEl>
                                        <p:attrNameLst>
                                          <p:attrName>ppt_x</p:attrName>
                                        </p:attrNameLst>
                                      </p:cBhvr>
                                      <p:tavLst>
                                        <p:tav tm="0">
                                          <p:val>
                                            <p:strVal val="0-#ppt_w/2"/>
                                          </p:val>
                                        </p:tav>
                                        <p:tav tm="100000">
                                          <p:val>
                                            <p:strVal val="#ppt_x"/>
                                          </p:val>
                                        </p:tav>
                                      </p:tavLst>
                                    </p:anim>
                                    <p:anim calcmode="lin" valueType="num">
                                      <p:cBhvr>
                                        <p:cTn id="30" dur="500" fill="hold"/>
                                        <p:tgtEl>
                                          <p:spTgt spid="137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2" presetClass="entr" presetSubtype="8" fill="hold" grpId="0" nodeType="afterEffect">
                                  <p:stCondLst>
                                    <p:cond delay="0"/>
                                  </p:stCondLst>
                                  <p:childTnLst>
                                    <p:set>
                                      <p:cBhvr>
                                        <p:cTn id="33" dur="indefinite" fill="hold"/>
                                        <p:tgtEl>
                                          <p:spTgt spid="1357"/>
                                        </p:tgtEl>
                                        <p:attrNameLst>
                                          <p:attrName>style.visibility</p:attrName>
                                        </p:attrNameLst>
                                      </p:cBhvr>
                                      <p:to>
                                        <p:strVal val="visible"/>
                                      </p:to>
                                    </p:set>
                                    <p:anim calcmode="lin" valueType="num">
                                      <p:cBhvr>
                                        <p:cTn id="34" dur="500" fill="hold"/>
                                        <p:tgtEl>
                                          <p:spTgt spid="1357"/>
                                        </p:tgtEl>
                                        <p:attrNameLst>
                                          <p:attrName>ppt_x</p:attrName>
                                        </p:attrNameLst>
                                      </p:cBhvr>
                                      <p:tavLst>
                                        <p:tav tm="0">
                                          <p:val>
                                            <p:strVal val="0-#ppt_w/2"/>
                                          </p:val>
                                        </p:tav>
                                        <p:tav tm="100000">
                                          <p:val>
                                            <p:strVal val="#ppt_x"/>
                                          </p:val>
                                        </p:tav>
                                      </p:tavLst>
                                    </p:anim>
                                    <p:anim calcmode="lin" valueType="num">
                                      <p:cBhvr>
                                        <p:cTn id="35" dur="500" fill="hold"/>
                                        <p:tgtEl>
                                          <p:spTgt spid="1357"/>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 presetClass="entr" presetSubtype="8" fill="hold" grpId="0" nodeType="afterEffect">
                                  <p:stCondLst>
                                    <p:cond delay="0"/>
                                  </p:stCondLst>
                                  <p:childTnLst>
                                    <p:set>
                                      <p:cBhvr>
                                        <p:cTn id="38" dur="indefinite" fill="hold"/>
                                        <p:tgtEl>
                                          <p:spTgt spid="1380"/>
                                        </p:tgtEl>
                                        <p:attrNameLst>
                                          <p:attrName>style.visibility</p:attrName>
                                        </p:attrNameLst>
                                      </p:cBhvr>
                                      <p:to>
                                        <p:strVal val="visible"/>
                                      </p:to>
                                    </p:set>
                                    <p:anim calcmode="lin" valueType="num">
                                      <p:cBhvr>
                                        <p:cTn id="39" dur="500" fill="hold"/>
                                        <p:tgtEl>
                                          <p:spTgt spid="1380"/>
                                        </p:tgtEl>
                                        <p:attrNameLst>
                                          <p:attrName>ppt_x</p:attrName>
                                        </p:attrNameLst>
                                      </p:cBhvr>
                                      <p:tavLst>
                                        <p:tav tm="0">
                                          <p:val>
                                            <p:strVal val="0-#ppt_w/2"/>
                                          </p:val>
                                        </p:tav>
                                        <p:tav tm="100000">
                                          <p:val>
                                            <p:strVal val="#ppt_x"/>
                                          </p:val>
                                        </p:tav>
                                      </p:tavLst>
                                    </p:anim>
                                    <p:anim calcmode="lin" valueType="num">
                                      <p:cBhvr>
                                        <p:cTn id="40" dur="500" fill="hold"/>
                                        <p:tgtEl>
                                          <p:spTgt spid="1380"/>
                                        </p:tgtEl>
                                        <p:attrNameLst>
                                          <p:attrName>ppt_y</p:attrName>
                                        </p:attrNameLst>
                                      </p:cBhvr>
                                      <p:tavLst>
                                        <p:tav tm="0">
                                          <p:val>
                                            <p:strVal val="#ppt_y"/>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indefinite" fill="hold"/>
                                        <p:tgtEl>
                                          <p:spTgt spid="1358"/>
                                        </p:tgtEl>
                                        <p:attrNameLst>
                                          <p:attrName>style.visibility</p:attrName>
                                        </p:attrNameLst>
                                      </p:cBhvr>
                                      <p:to>
                                        <p:strVal val="visible"/>
                                      </p:to>
                                    </p:set>
                                    <p:anim calcmode="lin" valueType="num">
                                      <p:cBhvr>
                                        <p:cTn id="44" dur="500" fill="hold"/>
                                        <p:tgtEl>
                                          <p:spTgt spid="1358"/>
                                        </p:tgtEl>
                                        <p:attrNameLst>
                                          <p:attrName>ppt_x</p:attrName>
                                        </p:attrNameLst>
                                      </p:cBhvr>
                                      <p:tavLst>
                                        <p:tav tm="0">
                                          <p:val>
                                            <p:strVal val="0-#ppt_w/2"/>
                                          </p:val>
                                        </p:tav>
                                        <p:tav tm="100000">
                                          <p:val>
                                            <p:strVal val="#ppt_x"/>
                                          </p:val>
                                        </p:tav>
                                      </p:tavLst>
                                    </p:anim>
                                    <p:anim calcmode="lin" valueType="num">
                                      <p:cBhvr>
                                        <p:cTn id="45" dur="500" fill="hold"/>
                                        <p:tgtEl>
                                          <p:spTgt spid="1358"/>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2" presetClass="entr" presetSubtype="8" fill="hold" grpId="0" nodeType="afterEffect">
                                  <p:stCondLst>
                                    <p:cond delay="0"/>
                                  </p:stCondLst>
                                  <p:childTnLst>
                                    <p:set>
                                      <p:cBhvr>
                                        <p:cTn id="48" dur="indefinite" fill="hold"/>
                                        <p:tgtEl>
                                          <p:spTgt spid="1387"/>
                                        </p:tgtEl>
                                        <p:attrNameLst>
                                          <p:attrName>style.visibility</p:attrName>
                                        </p:attrNameLst>
                                      </p:cBhvr>
                                      <p:to>
                                        <p:strVal val="visible"/>
                                      </p:to>
                                    </p:set>
                                    <p:anim calcmode="lin" valueType="num">
                                      <p:cBhvr>
                                        <p:cTn id="49" dur="500" fill="hold"/>
                                        <p:tgtEl>
                                          <p:spTgt spid="1387"/>
                                        </p:tgtEl>
                                        <p:attrNameLst>
                                          <p:attrName>ppt_x</p:attrName>
                                        </p:attrNameLst>
                                      </p:cBhvr>
                                      <p:tavLst>
                                        <p:tav tm="0">
                                          <p:val>
                                            <p:strVal val="0-#ppt_w/2"/>
                                          </p:val>
                                        </p:tav>
                                        <p:tav tm="100000">
                                          <p:val>
                                            <p:strVal val="#ppt_x"/>
                                          </p:val>
                                        </p:tav>
                                      </p:tavLst>
                                    </p:anim>
                                    <p:anim calcmode="lin" valueType="num">
                                      <p:cBhvr>
                                        <p:cTn id="50" dur="500" fill="hold"/>
                                        <p:tgtEl>
                                          <p:spTgt spid="1387"/>
                                        </p:tgtEl>
                                        <p:attrNameLst>
                                          <p:attrName>ppt_y</p:attrName>
                                        </p:attrNameLst>
                                      </p:cBhvr>
                                      <p:tavLst>
                                        <p:tav tm="0">
                                          <p:val>
                                            <p:strVal val="#ppt_y"/>
                                          </p:val>
                                        </p:tav>
                                        <p:tav tm="100000">
                                          <p:val>
                                            <p:strVal val="#ppt_y"/>
                                          </p:val>
                                        </p:tav>
                                      </p:tavLst>
                                    </p:anim>
                                  </p:childTnLst>
                                </p:cTn>
                              </p:par>
                            </p:childTnLst>
                          </p:cTn>
                        </p:par>
                        <p:par>
                          <p:cTn id="51" fill="hold">
                            <p:stCondLst>
                              <p:cond delay="4000"/>
                            </p:stCondLst>
                            <p:childTnLst>
                              <p:par>
                                <p:cTn id="52" presetID="2" presetClass="entr" presetSubtype="8" fill="hold" grpId="0" nodeType="afterEffect">
                                  <p:stCondLst>
                                    <p:cond delay="0"/>
                                  </p:stCondLst>
                                  <p:childTnLst>
                                    <p:set>
                                      <p:cBhvr>
                                        <p:cTn id="53" dur="indefinite" fill="hold"/>
                                        <p:tgtEl>
                                          <p:spTgt spid="1359"/>
                                        </p:tgtEl>
                                        <p:attrNameLst>
                                          <p:attrName>style.visibility</p:attrName>
                                        </p:attrNameLst>
                                      </p:cBhvr>
                                      <p:to>
                                        <p:strVal val="visible"/>
                                      </p:to>
                                    </p:set>
                                    <p:anim calcmode="lin" valueType="num">
                                      <p:cBhvr>
                                        <p:cTn id="54" dur="500" fill="hold"/>
                                        <p:tgtEl>
                                          <p:spTgt spid="1359"/>
                                        </p:tgtEl>
                                        <p:attrNameLst>
                                          <p:attrName>ppt_x</p:attrName>
                                        </p:attrNameLst>
                                      </p:cBhvr>
                                      <p:tavLst>
                                        <p:tav tm="0">
                                          <p:val>
                                            <p:strVal val="0-#ppt_w/2"/>
                                          </p:val>
                                        </p:tav>
                                        <p:tav tm="100000">
                                          <p:val>
                                            <p:strVal val="#ppt_x"/>
                                          </p:val>
                                        </p:tav>
                                      </p:tavLst>
                                    </p:anim>
                                    <p:anim calcmode="lin" valueType="num">
                                      <p:cBhvr>
                                        <p:cTn id="55" dur="500" fill="hold"/>
                                        <p:tgtEl>
                                          <p:spTgt spid="1359"/>
                                        </p:tgtEl>
                                        <p:attrNameLst>
                                          <p:attrName>ppt_y</p:attrName>
                                        </p:attrNameLst>
                                      </p:cBhvr>
                                      <p:tavLst>
                                        <p:tav tm="0">
                                          <p:val>
                                            <p:strVal val="#ppt_y"/>
                                          </p:val>
                                        </p:tav>
                                        <p:tav tm="100000">
                                          <p:val>
                                            <p:strVal val="#ppt_y"/>
                                          </p:val>
                                        </p:tav>
                                      </p:tavLst>
                                    </p:anim>
                                  </p:childTnLst>
                                </p:cTn>
                              </p:par>
                            </p:childTnLst>
                          </p:cTn>
                        </p:par>
                        <p:par>
                          <p:cTn id="56" fill="hold">
                            <p:stCondLst>
                              <p:cond delay="4500"/>
                            </p:stCondLst>
                            <p:childTnLst>
                              <p:par>
                                <p:cTn id="57" presetID="2" presetClass="entr" presetSubtype="8" fill="hold" grpId="0" nodeType="afterEffect">
                                  <p:stCondLst>
                                    <p:cond delay="0"/>
                                  </p:stCondLst>
                                  <p:childTnLst>
                                    <p:set>
                                      <p:cBhvr>
                                        <p:cTn id="58" dur="indefinite" fill="hold"/>
                                        <p:tgtEl>
                                          <p:spTgt spid="1394"/>
                                        </p:tgtEl>
                                        <p:attrNameLst>
                                          <p:attrName>style.visibility</p:attrName>
                                        </p:attrNameLst>
                                      </p:cBhvr>
                                      <p:to>
                                        <p:strVal val="visible"/>
                                      </p:to>
                                    </p:set>
                                    <p:anim calcmode="lin" valueType="num">
                                      <p:cBhvr>
                                        <p:cTn id="59" dur="500" fill="hold"/>
                                        <p:tgtEl>
                                          <p:spTgt spid="1394"/>
                                        </p:tgtEl>
                                        <p:attrNameLst>
                                          <p:attrName>ppt_x</p:attrName>
                                        </p:attrNameLst>
                                      </p:cBhvr>
                                      <p:tavLst>
                                        <p:tav tm="0">
                                          <p:val>
                                            <p:strVal val="0-#ppt_w/2"/>
                                          </p:val>
                                        </p:tav>
                                        <p:tav tm="100000">
                                          <p:val>
                                            <p:strVal val="#ppt_x"/>
                                          </p:val>
                                        </p:tav>
                                      </p:tavLst>
                                    </p:anim>
                                    <p:anim calcmode="lin" valueType="num">
                                      <p:cBhvr>
                                        <p:cTn id="60" dur="500" fill="hold"/>
                                        <p:tgtEl>
                                          <p:spTgt spid="13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1355" grpId="0" bldLvl="0" animBg="1" advAuto="0"/>
      <p:bldP spid="1356" grpId="0" bldLvl="0" animBg="1" advAuto="0"/>
      <p:bldP spid="1357" grpId="0" bldLvl="0" animBg="1" advAuto="0"/>
      <p:bldP spid="1358" grpId="0" bldLvl="0" animBg="1" advAuto="0"/>
      <p:bldP spid="1359" grpId="0" bldLvl="0" animBg="1" advAuto="0"/>
      <p:bldP spid="1366" grpId="0" bldLvl="0" animBg="1" advAuto="0"/>
      <p:bldP spid="1373" grpId="0" bldLvl="0" animBg="1" advAuto="0"/>
      <p:bldP spid="1380" grpId="0" bldLvl="0" animBg="1" advAuto="0"/>
      <p:bldP spid="1387" grpId="0" bldLvl="0" animBg="1" advAuto="0"/>
      <p:bldP spid="1394" grpId="0" bldLvl="0" animBg="1" advAuto="0"/>
      <p:bldP spid="5" grpId="0"/>
      <p:bldP spid="5" grpId="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面试问题的设计</a:t>
            </a:r>
          </a:p>
        </p:txBody>
      </p:sp>
      <p:pic>
        <p:nvPicPr>
          <p:cNvPr id="143" name="RL4-14.EPS" descr="id:2147508733;FounderCES"/>
          <p:cNvPicPr>
            <a:picLocks noChangeAspect="1"/>
          </p:cNvPicPr>
          <p:nvPr/>
        </p:nvPicPr>
        <p:blipFill>
          <a:blip r:embed="rId15"/>
          <a:stretch>
            <a:fillRect/>
          </a:stretch>
        </p:blipFill>
        <p:spPr>
          <a:xfrm>
            <a:off x="357505" y="2237740"/>
            <a:ext cx="4744085" cy="2037715"/>
          </a:xfrm>
          <a:prstGeom prst="rect">
            <a:avLst/>
          </a:prstGeom>
        </p:spPr>
      </p:pic>
      <p:sp>
        <p:nvSpPr>
          <p:cNvPr id="35" name="任意多边形 34"/>
          <p:cNvSpPr/>
          <p:nvPr>
            <p:custDataLst>
              <p:tags r:id="rId2"/>
            </p:custDataLst>
          </p:nvPr>
        </p:nvSpPr>
        <p:spPr>
          <a:xfrm>
            <a:off x="5635943" y="2907348"/>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37" name="任意多边形 36"/>
          <p:cNvSpPr/>
          <p:nvPr>
            <p:custDataLst>
              <p:tags r:id="rId3"/>
            </p:custDataLst>
          </p:nvPr>
        </p:nvSpPr>
        <p:spPr>
          <a:xfrm>
            <a:off x="6146006" y="3170238"/>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60000"/>
              <a:lumOff val="4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T</a:t>
            </a:r>
          </a:p>
        </p:txBody>
      </p:sp>
      <p:sp>
        <p:nvSpPr>
          <p:cNvPr id="75" name="文本框 74"/>
          <p:cNvSpPr txBox="1"/>
          <p:nvPr>
            <p:custDataLst>
              <p:tags r:id="rId4"/>
            </p:custDataLst>
          </p:nvPr>
        </p:nvSpPr>
        <p:spPr>
          <a:xfrm>
            <a:off x="6539389" y="3148330"/>
            <a:ext cx="4604385" cy="401003"/>
          </a:xfrm>
          <a:prstGeom prst="rect">
            <a:avLst/>
          </a:prstGeom>
          <a:noFill/>
        </p:spPr>
        <p:txBody>
          <a:bodyPr wrap="square" rtlCol="0" anchor="ctr">
            <a:noAutofit/>
          </a:bodyPr>
          <a:lstStyle/>
          <a:p>
            <a:pPr>
              <a:lnSpc>
                <a:spcPct val="120000"/>
              </a:lnSpc>
            </a:pPr>
            <a:r>
              <a:rPr lang="zh-CN" altLang="en-US" sz="1800" spc="150" dirty="0">
                <a:solidFill>
                  <a:schemeClr val="accent2">
                    <a:lumMod val="60000"/>
                    <a:lumOff val="40000"/>
                  </a:schemeClr>
                </a:solidFill>
                <a:latin typeface="Arial" panose="020B0604020202020204" pitchFamily="34" charset="0"/>
                <a:ea typeface="微软雅黑" panose="020B0503020204020204" charset="-122"/>
                <a:sym typeface="Arial" panose="020B0604020202020204" pitchFamily="34" charset="0"/>
              </a:rPr>
              <a:t>Target——目标,即你要干什么。</a:t>
            </a:r>
          </a:p>
        </p:txBody>
      </p:sp>
      <p:sp>
        <p:nvSpPr>
          <p:cNvPr id="63" name="任意多边形 62"/>
          <p:cNvSpPr/>
          <p:nvPr>
            <p:custDataLst>
              <p:tags r:id="rId5"/>
            </p:custDataLst>
          </p:nvPr>
        </p:nvSpPr>
        <p:spPr>
          <a:xfrm>
            <a:off x="5635943" y="3981133"/>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64" name="任意多边形 63"/>
          <p:cNvSpPr/>
          <p:nvPr>
            <p:custDataLst>
              <p:tags r:id="rId6"/>
            </p:custDataLst>
          </p:nvPr>
        </p:nvSpPr>
        <p:spPr>
          <a:xfrm>
            <a:off x="6146006" y="4243546"/>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50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A</a:t>
            </a:r>
          </a:p>
        </p:txBody>
      </p:sp>
      <p:sp>
        <p:nvSpPr>
          <p:cNvPr id="76" name="文本框 75"/>
          <p:cNvSpPr txBox="1"/>
          <p:nvPr>
            <p:custDataLst>
              <p:tags r:id="rId7"/>
            </p:custDataLst>
          </p:nvPr>
        </p:nvSpPr>
        <p:spPr>
          <a:xfrm>
            <a:off x="6539230" y="4366895"/>
            <a:ext cx="5252720" cy="401320"/>
          </a:xfrm>
          <a:prstGeom prst="rect">
            <a:avLst/>
          </a:prstGeom>
          <a:noFill/>
        </p:spPr>
        <p:txBody>
          <a:bodyPr wrap="square" rtlCol="0" anchor="ctr">
            <a:noAutofit/>
          </a:bodyPr>
          <a:lstStyle/>
          <a:p>
            <a:pPr>
              <a:lnSpc>
                <a:spcPct val="120000"/>
              </a:lnSpc>
            </a:pPr>
            <a:r>
              <a:rPr lang="zh-CN" altLang="en-US" sz="1800" spc="150">
                <a:solidFill>
                  <a:schemeClr val="accent2">
                    <a:lumMod val="50000"/>
                  </a:schemeClr>
                </a:solidFill>
                <a:latin typeface="Arial" panose="020B0604020202020204" pitchFamily="34" charset="0"/>
                <a:ea typeface="微软雅黑" panose="020B0503020204020204" charset="-122"/>
                <a:sym typeface="Arial" panose="020B0604020202020204" pitchFamily="34" charset="0"/>
              </a:rPr>
              <a:t>Action——行动,即你为了达到目标采取了哪些行动。</a:t>
            </a:r>
          </a:p>
        </p:txBody>
      </p:sp>
      <p:sp>
        <p:nvSpPr>
          <p:cNvPr id="22" name="任意多边形 21"/>
          <p:cNvSpPr/>
          <p:nvPr>
            <p:custDataLst>
              <p:tags r:id="rId8"/>
            </p:custDataLst>
          </p:nvPr>
        </p:nvSpPr>
        <p:spPr>
          <a:xfrm>
            <a:off x="5635943" y="1844199"/>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10" name="任意多边形 9"/>
          <p:cNvSpPr/>
          <p:nvPr>
            <p:custDataLst>
              <p:tags r:id="rId9"/>
            </p:custDataLst>
          </p:nvPr>
        </p:nvSpPr>
        <p:spPr>
          <a:xfrm>
            <a:off x="6146006" y="2106613"/>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S</a:t>
            </a:r>
          </a:p>
        </p:txBody>
      </p:sp>
      <p:sp>
        <p:nvSpPr>
          <p:cNvPr id="24" name="文本框 23"/>
          <p:cNvSpPr txBox="1"/>
          <p:nvPr>
            <p:custDataLst>
              <p:tags r:id="rId10"/>
            </p:custDataLst>
          </p:nvPr>
        </p:nvSpPr>
        <p:spPr>
          <a:xfrm>
            <a:off x="6550025" y="2220595"/>
            <a:ext cx="4677410" cy="401320"/>
          </a:xfrm>
          <a:prstGeom prst="rect">
            <a:avLst/>
          </a:prstGeom>
          <a:noFill/>
        </p:spPr>
        <p:txBody>
          <a:bodyPr wrap="square" rtlCol="0" anchor="ctr">
            <a:noAutofit/>
          </a:bodyPr>
          <a:lstStyle/>
          <a:p>
            <a:pPr>
              <a:lnSpc>
                <a:spcPct val="120000"/>
              </a:lnSpc>
            </a:pP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Situation——情景,即你过去在一个什么</a:t>
            </a:r>
            <a:r>
              <a:rPr lang="en-US" altLang="zh-CN"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                            </a:t>
            </a: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样的真实场景。</a:t>
            </a:r>
          </a:p>
        </p:txBody>
      </p:sp>
      <p:sp>
        <p:nvSpPr>
          <p:cNvPr id="12" name="任意多边形 11"/>
          <p:cNvSpPr/>
          <p:nvPr>
            <p:custDataLst>
              <p:tags r:id="rId11"/>
            </p:custDataLst>
          </p:nvPr>
        </p:nvSpPr>
        <p:spPr>
          <a:xfrm>
            <a:off x="5641023" y="5141119"/>
            <a:ext cx="510064" cy="625793"/>
          </a:xfrm>
          <a:custGeom>
            <a:avLst/>
            <a:gdLst>
              <a:gd name="connsiteX0" fmla="*/ 0 w 580293"/>
              <a:gd name="connsiteY0" fmla="*/ 0 h 712177"/>
              <a:gd name="connsiteX1" fmla="*/ 580293 w 580293"/>
              <a:gd name="connsiteY1" fmla="*/ 298119 h 712177"/>
              <a:gd name="connsiteX2" fmla="*/ 580293 w 580293"/>
              <a:gd name="connsiteY2" fmla="*/ 712177 h 712177"/>
              <a:gd name="connsiteX3" fmla="*/ 0 w 580293"/>
              <a:gd name="connsiteY3" fmla="*/ 414058 h 712177"/>
            </a:gdLst>
            <a:ahLst/>
            <a:cxnLst>
              <a:cxn ang="0">
                <a:pos x="connsiteX0" y="connsiteY0"/>
              </a:cxn>
              <a:cxn ang="0">
                <a:pos x="connsiteX1" y="connsiteY1"/>
              </a:cxn>
              <a:cxn ang="0">
                <a:pos x="connsiteX2" y="connsiteY2"/>
              </a:cxn>
              <a:cxn ang="0">
                <a:pos x="connsiteX3" y="connsiteY3"/>
              </a:cxn>
            </a:cxnLst>
            <a:rect l="l" t="t" r="r" b="b"/>
            <a:pathLst>
              <a:path w="580293" h="712177">
                <a:moveTo>
                  <a:pt x="0" y="0"/>
                </a:moveTo>
                <a:lnTo>
                  <a:pt x="580293" y="298119"/>
                </a:lnTo>
                <a:lnTo>
                  <a:pt x="580293" y="712177"/>
                </a:lnTo>
                <a:lnTo>
                  <a:pt x="0" y="41405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endParaRPr lang="zh-CN" altLang="en-US" sz="1500">
              <a:latin typeface="Arial" panose="020B0604020202020204" pitchFamily="34" charset="0"/>
              <a:ea typeface="微软雅黑" panose="020B0503020204020204" charset="-122"/>
              <a:sym typeface="Arial" panose="020B0604020202020204" pitchFamily="34" charset="0"/>
            </a:endParaRPr>
          </a:p>
        </p:txBody>
      </p:sp>
      <p:sp>
        <p:nvSpPr>
          <p:cNvPr id="13" name="任意多边形 12"/>
          <p:cNvSpPr/>
          <p:nvPr>
            <p:custDataLst>
              <p:tags r:id="rId12"/>
            </p:custDataLst>
          </p:nvPr>
        </p:nvSpPr>
        <p:spPr>
          <a:xfrm>
            <a:off x="6151086" y="5403533"/>
            <a:ext cx="347186" cy="363379"/>
          </a:xfrm>
          <a:custGeom>
            <a:avLst/>
            <a:gdLst>
              <a:gd name="connsiteX0" fmla="*/ 0 w 394921"/>
              <a:gd name="connsiteY0" fmla="*/ 0 h 413238"/>
              <a:gd name="connsiteX1" fmla="*/ 207744 w 394921"/>
              <a:gd name="connsiteY1" fmla="*/ 0 h 413238"/>
              <a:gd name="connsiteX2" fmla="*/ 394921 w 394921"/>
              <a:gd name="connsiteY2" fmla="*/ 206619 h 413238"/>
              <a:gd name="connsiteX3" fmla="*/ 207744 w 394921"/>
              <a:gd name="connsiteY3" fmla="*/ 413238 h 413238"/>
              <a:gd name="connsiteX4" fmla="*/ 0 w 394921"/>
              <a:gd name="connsiteY4" fmla="*/ 413238 h 41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21" h="413238">
                <a:moveTo>
                  <a:pt x="0" y="0"/>
                </a:moveTo>
                <a:lnTo>
                  <a:pt x="207744" y="0"/>
                </a:lnTo>
                <a:cubicBezTo>
                  <a:pt x="311119" y="0"/>
                  <a:pt x="394921" y="92506"/>
                  <a:pt x="394921" y="206619"/>
                </a:cubicBezTo>
                <a:cubicBezTo>
                  <a:pt x="394921" y="320731"/>
                  <a:pt x="311119" y="413238"/>
                  <a:pt x="207744" y="413238"/>
                </a:cubicBezTo>
                <a:lnTo>
                  <a:pt x="0" y="413238"/>
                </a:lnTo>
                <a:close/>
              </a:path>
            </a:pathLst>
          </a:custGeom>
          <a:solidFill>
            <a:schemeClr val="accent2">
              <a:lumMod val="75000"/>
            </a:schemeClr>
          </a:solidFill>
          <a:ln>
            <a:noFill/>
          </a:ln>
        </p:spPr>
        <p:style>
          <a:lnRef idx="2">
            <a:srgbClr val="1F74AD">
              <a:shade val="50000"/>
            </a:srgbClr>
          </a:lnRef>
          <a:fillRef idx="1">
            <a:srgbClr val="1F74AD"/>
          </a:fillRef>
          <a:effectRef idx="0">
            <a:srgbClr val="1F74AD"/>
          </a:effectRef>
          <a:fontRef idx="minor">
            <a:sysClr val="window" lastClr="FFFFFF"/>
          </a:fontRef>
        </p:style>
        <p:txBody>
          <a:bodyPr rtlCol="0" anchor="ctr">
            <a:normAutofit/>
          </a:bodyPr>
          <a:lstStyle/>
          <a:p>
            <a:pPr algn="ctr">
              <a:lnSpc>
                <a:spcPct val="120000"/>
              </a:lnSpc>
            </a:pPr>
            <a:r>
              <a:rPr lang="zh-CN" altLang="en-US" sz="1500" spc="300" dirty="0">
                <a:solidFill>
                  <a:sysClr val="window" lastClr="FFFFFF"/>
                </a:solidFill>
                <a:latin typeface="Arial" panose="020B0604020202020204" pitchFamily="34" charset="0"/>
                <a:ea typeface="微软雅黑" panose="020B0503020204020204" charset="-122"/>
                <a:sym typeface="Arial" panose="020B0604020202020204" pitchFamily="34" charset="0"/>
              </a:rPr>
              <a:t>R</a:t>
            </a:r>
          </a:p>
        </p:txBody>
      </p:sp>
      <p:sp>
        <p:nvSpPr>
          <p:cNvPr id="14" name="文本框 13"/>
          <p:cNvSpPr txBox="1"/>
          <p:nvPr>
            <p:custDataLst>
              <p:tags r:id="rId13"/>
            </p:custDataLst>
          </p:nvPr>
        </p:nvSpPr>
        <p:spPr>
          <a:xfrm>
            <a:off x="6544469" y="5534025"/>
            <a:ext cx="4604385" cy="401003"/>
          </a:xfrm>
          <a:prstGeom prst="rect">
            <a:avLst/>
          </a:prstGeom>
          <a:noFill/>
        </p:spPr>
        <p:txBody>
          <a:bodyPr wrap="square" rtlCol="0" anchor="ctr">
            <a:noAutofit/>
          </a:bodyPr>
          <a:lstStyle/>
          <a:p>
            <a:pPr>
              <a:lnSpc>
                <a:spcPct val="120000"/>
              </a:lnSpc>
            </a:pPr>
            <a:r>
              <a:rPr lang="zh-CN" altLang="en-US" sz="1800" spc="150" dirty="0">
                <a:solidFill>
                  <a:schemeClr val="accent2">
                    <a:lumMod val="75000"/>
                  </a:schemeClr>
                </a:solidFill>
                <a:latin typeface="Arial" panose="020B0604020202020204" pitchFamily="34" charset="0"/>
                <a:ea typeface="微软雅黑" panose="020B0503020204020204" charset="-122"/>
                <a:sym typeface="Arial" panose="020B0604020202020204" pitchFamily="34" charset="0"/>
              </a:rPr>
              <a:t>Result——结果,即你干了这个事最后的结果怎么样。</a:t>
            </a:r>
          </a:p>
        </p:txBody>
      </p:sp>
      <p:sp>
        <p:nvSpPr>
          <p:cNvPr id="100" name="文本框 99"/>
          <p:cNvSpPr txBox="1"/>
          <p:nvPr/>
        </p:nvSpPr>
        <p:spPr>
          <a:xfrm>
            <a:off x="357505" y="1880235"/>
            <a:ext cx="5080000" cy="368300"/>
          </a:xfrm>
          <a:prstGeom prst="rect">
            <a:avLst/>
          </a:prstGeom>
          <a:noFill/>
          <a:ln w="9525">
            <a:noFill/>
          </a:ln>
        </p:spPr>
        <p:txBody>
          <a:bodyPr>
            <a:spAutoFit/>
          </a:bodyPr>
          <a:lstStyle/>
          <a:p>
            <a:r>
              <a:rPr lang="en-US" sz="1800" b="1">
                <a:solidFill>
                  <a:srgbClr val="000000"/>
                </a:solidFill>
                <a:latin typeface="微软雅黑" panose="020B0503020204020204" charset="-122"/>
                <a:ea typeface="微软雅黑" panose="020B0503020204020204" charset="-122"/>
                <a:cs typeface="微软雅黑" panose="020B0503020204020204" charset="-122"/>
              </a:rPr>
              <a:t>STAR</a:t>
            </a:r>
            <a:r>
              <a:rPr lang="zh-CN" sz="1800" b="1">
                <a:solidFill>
                  <a:srgbClr val="000000"/>
                </a:solidFill>
                <a:latin typeface="微软雅黑" panose="020B0503020204020204" charset="-122"/>
                <a:ea typeface="微软雅黑" panose="020B0503020204020204" charset="-122"/>
                <a:cs typeface="微软雅黑" panose="020B0503020204020204" charset="-122"/>
              </a:rPr>
              <a:t>方法</a:t>
            </a:r>
            <a:endParaRPr lang="zh-CN" altLang="en-US" sz="1800" b="1">
              <a:latin typeface="微软雅黑" panose="020B0503020204020204" charset="-122"/>
              <a:ea typeface="微软雅黑" panose="020B0503020204020204" charset="-122"/>
              <a:cs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4"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0"/>
                                        </p:tgtEl>
                                        <p:attrNameLst>
                                          <p:attrName>style.visibility</p:attrName>
                                        </p:attrNameLst>
                                      </p:cBhvr>
                                      <p:to>
                                        <p:strVal val="visible"/>
                                      </p:to>
                                    </p:set>
                                    <p:anim calcmode="lin" valueType="num">
                                      <p:cBhvr additive="base">
                                        <p:cTn id="12" dur="500" fill="hold"/>
                                        <p:tgtEl>
                                          <p:spTgt spid="100"/>
                                        </p:tgtEl>
                                        <p:attrNameLst>
                                          <p:attrName>ppt_x</p:attrName>
                                        </p:attrNameLst>
                                      </p:cBhvr>
                                      <p:tavLst>
                                        <p:tav tm="0">
                                          <p:val>
                                            <p:strVal val="#ppt_x"/>
                                          </p:val>
                                        </p:tav>
                                        <p:tav tm="100000">
                                          <p:val>
                                            <p:strVal val="#ppt_x"/>
                                          </p:val>
                                        </p:tav>
                                      </p:tavLst>
                                    </p:anim>
                                    <p:anim calcmode="lin" valueType="num">
                                      <p:cBhvr additive="base">
                                        <p:cTn id="13" dur="500" fill="hold"/>
                                        <p:tgtEl>
                                          <p:spTgt spid="100"/>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 calcmode="lin" valueType="num">
                                      <p:cBhvr additive="base">
                                        <p:cTn id="16" dur="500" fill="hold"/>
                                        <p:tgtEl>
                                          <p:spTgt spid="143"/>
                                        </p:tgtEl>
                                        <p:attrNameLst>
                                          <p:attrName>ppt_x</p:attrName>
                                        </p:attrNameLst>
                                      </p:cBhvr>
                                      <p:tavLst>
                                        <p:tav tm="0">
                                          <p:val>
                                            <p:strVal val="#ppt_x"/>
                                          </p:val>
                                        </p:tav>
                                        <p:tav tm="100000">
                                          <p:val>
                                            <p:strVal val="#ppt_x"/>
                                          </p:val>
                                        </p:tav>
                                      </p:tavLst>
                                    </p:anim>
                                    <p:anim calcmode="lin" valueType="num">
                                      <p:cBhvr additive="base">
                                        <p:cTn id="17" dur="500" fill="hold"/>
                                        <p:tgtEl>
                                          <p:spTgt spid="143"/>
                                        </p:tgtEl>
                                        <p:attrNameLst>
                                          <p:attrName>ppt_y</p:attrName>
                                        </p:attrNameLst>
                                      </p:cBhvr>
                                      <p:tavLst>
                                        <p:tav tm="0">
                                          <p:val>
                                            <p:strVal val="1+#ppt_h/2"/>
                                          </p:val>
                                        </p:tav>
                                        <p:tav tm="100000">
                                          <p:val>
                                            <p:strVal val="#ppt_y"/>
                                          </p:val>
                                        </p:tav>
                                      </p:tavLst>
                                    </p:anim>
                                  </p:childTnLst>
                                </p:cTn>
                              </p:par>
                            </p:childTnLst>
                          </p:cTn>
                        </p:par>
                        <p:par>
                          <p:cTn id="18" fill="hold">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down)">
                                      <p:cBhvr>
                                        <p:cTn id="21" dur="500"/>
                                        <p:tgtEl>
                                          <p:spTgt spid="22"/>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down)">
                                      <p:cBhvr>
                                        <p:cTn id="24" dur="500"/>
                                        <p:tgtEl>
                                          <p:spTgt spid="10"/>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1000"/>
                            </p:stCondLst>
                            <p:childTnLst>
                              <p:par>
                                <p:cTn id="29" presetID="22" presetClass="entr" presetSubtype="4"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down)">
                                      <p:cBhvr>
                                        <p:cTn id="31" dur="500"/>
                                        <p:tgtEl>
                                          <p:spTgt spid="35"/>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wipe(down)">
                                      <p:cBhvr>
                                        <p:cTn id="34" dur="500"/>
                                        <p:tgtEl>
                                          <p:spTgt spid="37"/>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ipe(down)">
                                      <p:cBhvr>
                                        <p:cTn id="37" dur="500"/>
                                        <p:tgtEl>
                                          <p:spTgt spid="75"/>
                                        </p:tgtEl>
                                      </p:cBhvr>
                                    </p:animEffect>
                                  </p:childTnLst>
                                </p:cTn>
                              </p:par>
                            </p:childTnLst>
                          </p:cTn>
                        </p:par>
                        <p:par>
                          <p:cTn id="38" fill="hold">
                            <p:stCondLst>
                              <p:cond delay="1500"/>
                            </p:stCondLst>
                            <p:childTnLst>
                              <p:par>
                                <p:cTn id="39" presetID="22" presetClass="entr" presetSubtype="4" fill="hold" grpId="0" nodeType="afterEffect">
                                  <p:stCondLst>
                                    <p:cond delay="0"/>
                                  </p:stCondLst>
                                  <p:childTnLst>
                                    <p:set>
                                      <p:cBhvr>
                                        <p:cTn id="40" dur="1" fill="hold">
                                          <p:stCondLst>
                                            <p:cond delay="0"/>
                                          </p:stCondLst>
                                        </p:cTn>
                                        <p:tgtEl>
                                          <p:spTgt spid="63"/>
                                        </p:tgtEl>
                                        <p:attrNameLst>
                                          <p:attrName>style.visibility</p:attrName>
                                        </p:attrNameLst>
                                      </p:cBhvr>
                                      <p:to>
                                        <p:strVal val="visible"/>
                                      </p:to>
                                    </p:set>
                                    <p:animEffect transition="in" filter="wipe(down)">
                                      <p:cBhvr>
                                        <p:cTn id="41" dur="500"/>
                                        <p:tgtEl>
                                          <p:spTgt spid="6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wipe(down)">
                                      <p:cBhvr>
                                        <p:cTn id="44" dur="500"/>
                                        <p:tgtEl>
                                          <p:spTgt spid="6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76"/>
                                        </p:tgtEl>
                                        <p:attrNameLst>
                                          <p:attrName>style.visibility</p:attrName>
                                        </p:attrNameLst>
                                      </p:cBhvr>
                                      <p:to>
                                        <p:strVal val="visible"/>
                                      </p:to>
                                    </p:set>
                                    <p:animEffect transition="in" filter="wipe(down)">
                                      <p:cBhvr>
                                        <p:cTn id="47" dur="500"/>
                                        <p:tgtEl>
                                          <p:spTgt spid="76"/>
                                        </p:tgtEl>
                                      </p:cBhvr>
                                    </p:animEffect>
                                  </p:childTnLst>
                                </p:cTn>
                              </p:par>
                            </p:childTnLst>
                          </p:cTn>
                        </p:par>
                        <p:par>
                          <p:cTn id="48" fill="hold">
                            <p:stCondLst>
                              <p:cond delay="2000"/>
                            </p:stCondLst>
                            <p:childTnLst>
                              <p:par>
                                <p:cTn id="49" presetID="22" presetClass="entr" presetSubtype="4"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Effect transition="in" filter="wipe(down)">
                                      <p:cBhvr>
                                        <p:cTn id="51" dur="500"/>
                                        <p:tgtEl>
                                          <p:spTgt spid="12"/>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down)">
                                      <p:cBhvr>
                                        <p:cTn id="54" dur="500"/>
                                        <p:tgtEl>
                                          <p:spTgt spid="13"/>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ipe(down)">
                                      <p:cBhvr>
                                        <p:cTn id="5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35" grpId="0" bldLvl="0" animBg="1"/>
      <p:bldP spid="37" grpId="0" bldLvl="0" animBg="1"/>
      <p:bldP spid="75" grpId="0"/>
      <p:bldP spid="63" grpId="0" bldLvl="0" animBg="1"/>
      <p:bldP spid="64" grpId="0" bldLvl="0" animBg="1"/>
      <p:bldP spid="76" grpId="0"/>
      <p:bldP spid="22" grpId="0" bldLvl="0" animBg="1"/>
      <p:bldP spid="10" grpId="0" bldLvl="0" animBg="1"/>
      <p:bldP spid="24" grpId="0"/>
      <p:bldP spid="12" grpId="0" bldLvl="0" animBg="1"/>
      <p:bldP spid="13" grpId="0" bldLvl="0" animBg="1"/>
      <p:bldP spid="14" grpId="0"/>
      <p:bldP spid="100" grpId="0"/>
      <p:bldP spid="100" grpId="1"/>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面试提问应注意的问题</a:t>
            </a:r>
          </a:p>
        </p:txBody>
      </p:sp>
      <p:sp>
        <p:nvSpPr>
          <p:cNvPr id="650" name="TextBox 29"/>
          <p:cNvSpPr txBox="1"/>
          <p:nvPr/>
        </p:nvSpPr>
        <p:spPr>
          <a:xfrm>
            <a:off x="8079105" y="1406525"/>
            <a:ext cx="3365500" cy="829945"/>
          </a:xfrm>
          <a:prstGeom prst="rect">
            <a:avLst/>
          </a:prstGeom>
          <a:ln w="12700">
            <a:miter lim="400000"/>
          </a:ln>
        </p:spPr>
        <p:txBody>
          <a:bodyPr wrap="square" lIns="45719" rIns="45719">
            <a:spAutoFit/>
          </a:bodyPr>
          <a:lstStyle>
            <a:defPPr>
              <a:defRPr lang="zh-CN"/>
            </a:defPPr>
            <a:lvl1pPr>
              <a:lnSpc>
                <a:spcPct val="100000"/>
              </a:lnSpc>
              <a:defRPr sz="2000">
                <a:latin typeface="黑体" panose="02010609060101010101" charset="-122"/>
                <a:ea typeface="黑体" panose="02010609060101010101" charset="-122"/>
                <a:cs typeface="微软雅黑" panose="020B0503020204020204" charset="-122"/>
              </a:defRPr>
            </a:lvl1pPr>
          </a:lstStyle>
          <a:p>
            <a:r>
              <a:rPr altLang="zh-CN" sz="1600" dirty="0">
                <a:latin typeface="微软雅黑" panose="020B0503020204020204" charset="-122"/>
                <a:ea typeface="微软雅黑" panose="020B0503020204020204" charset="-122"/>
              </a:rPr>
              <a:t>有意提问一些相互矛盾的问题,引导应聘者做出可能矛盾的回答,来判断应聘者是否在面试中隐瞒了真实情况。</a:t>
            </a:r>
          </a:p>
        </p:txBody>
      </p:sp>
      <p:sp>
        <p:nvSpPr>
          <p:cNvPr id="651" name="TextBox 30"/>
          <p:cNvSpPr txBox="1"/>
          <p:nvPr/>
        </p:nvSpPr>
        <p:spPr>
          <a:xfrm>
            <a:off x="1834185" y="1653140"/>
            <a:ext cx="3721453" cy="337185"/>
          </a:xfrm>
          <a:prstGeom prst="rect">
            <a:avLst/>
          </a:prstGeom>
          <a:ln w="12700">
            <a:miter lim="400000"/>
          </a:ln>
        </p:spPr>
        <p:txBody>
          <a:bodyPr wrap="square" lIns="45719" rIns="45719">
            <a:spAutoFit/>
          </a:bodyPr>
          <a:lstStyle>
            <a:lvl1pPr algn="r">
              <a:lnSpc>
                <a:spcPct val="125000"/>
              </a:lnSpc>
              <a:defRPr sz="1200">
                <a:solidFill>
                  <a:srgbClr val="7F7F7F"/>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lgn="l">
              <a:lnSpc>
                <a:spcPct val="100000"/>
              </a:lnSpc>
            </a:pPr>
            <a:r>
              <a:rPr altLang="zh-CN" sz="1600" dirty="0">
                <a:solidFill>
                  <a:schemeClr val="tx1"/>
                </a:solidFill>
              </a:rPr>
              <a:t>尽量避免提出引导性的问题。</a:t>
            </a:r>
          </a:p>
        </p:txBody>
      </p:sp>
      <p:sp>
        <p:nvSpPr>
          <p:cNvPr id="652" name="TextBox 31"/>
          <p:cNvSpPr txBox="1"/>
          <p:nvPr/>
        </p:nvSpPr>
        <p:spPr>
          <a:xfrm>
            <a:off x="816065" y="3533517"/>
            <a:ext cx="3433939" cy="1322070"/>
          </a:xfrm>
          <a:prstGeom prst="rect">
            <a:avLst/>
          </a:prstGeom>
          <a:ln w="12700">
            <a:miter lim="400000"/>
          </a:ln>
        </p:spPr>
        <p:txBody>
          <a:bodyPr wrap="square" lIns="45719" rIns="45719">
            <a:spAutoFit/>
          </a:bodyPr>
          <a:lstStyle>
            <a:defPPr>
              <a:defRPr lang="zh-CN"/>
            </a:defPPr>
            <a:lvl1pPr>
              <a:lnSpc>
                <a:spcPct val="100000"/>
              </a:lnSpc>
              <a:defRPr sz="2000">
                <a:latin typeface="黑体" panose="02010609060101010101" charset="-122"/>
                <a:ea typeface="黑体" panose="02010609060101010101" charset="-122"/>
                <a:cs typeface="微软雅黑" panose="020B0503020204020204" charset="-122"/>
              </a:defRPr>
            </a:lvl1pPr>
          </a:lstStyle>
          <a:p>
            <a:r>
              <a:rPr lang="zh-CN" altLang="zh-CN" sz="1600" dirty="0">
                <a:latin typeface="微软雅黑" panose="020B0503020204020204" charset="-122"/>
                <a:ea typeface="微软雅黑" panose="020B0503020204020204" charset="-122"/>
              </a:rPr>
              <a:t>面试中,除了要倾听应聘者回答的问题,还要观察他的非语言行为,如脸部表情、眼神、姿势、讲话的声调语调、举止,从中可以反映出对方是否诚实、是否自信等情况。</a:t>
            </a:r>
          </a:p>
        </p:txBody>
      </p:sp>
      <p:sp>
        <p:nvSpPr>
          <p:cNvPr id="653" name="TextBox 32"/>
          <p:cNvSpPr txBox="1"/>
          <p:nvPr/>
        </p:nvSpPr>
        <p:spPr>
          <a:xfrm>
            <a:off x="8629068" y="3533826"/>
            <a:ext cx="3844925" cy="337185"/>
          </a:xfrm>
          <a:prstGeom prst="rect">
            <a:avLst/>
          </a:prstGeom>
          <a:ln w="12700">
            <a:miter lim="400000"/>
          </a:ln>
        </p:spPr>
        <p:txBody>
          <a:bodyPr wrap="square" lIns="45719" rIns="45719">
            <a:spAutoFit/>
          </a:bodyPr>
          <a:lstStyle>
            <a:defPPr>
              <a:defRPr lang="zh-CN"/>
            </a:defPPr>
            <a:lvl1pPr>
              <a:lnSpc>
                <a:spcPct val="100000"/>
              </a:lnSpc>
              <a:defRPr sz="2000">
                <a:latin typeface="黑体" panose="02010609060101010101" charset="-122"/>
                <a:ea typeface="黑体" panose="02010609060101010101" charset="-122"/>
                <a:cs typeface="微软雅黑" panose="020B0503020204020204" charset="-122"/>
              </a:defRPr>
            </a:lvl1pPr>
          </a:lstStyle>
          <a:p>
            <a:r>
              <a:rPr altLang="zh-CN" sz="1600" dirty="0">
                <a:latin typeface="微软雅黑" panose="020B0503020204020204" charset="-122"/>
                <a:ea typeface="微软雅黑" panose="020B0503020204020204" charset="-122"/>
              </a:rPr>
              <a:t>了解应聘者的求职动机</a:t>
            </a:r>
          </a:p>
        </p:txBody>
      </p:sp>
      <p:sp>
        <p:nvSpPr>
          <p:cNvPr id="654" name="TextBox 33"/>
          <p:cNvSpPr txBox="1"/>
          <p:nvPr/>
        </p:nvSpPr>
        <p:spPr>
          <a:xfrm>
            <a:off x="4518025" y="5344795"/>
            <a:ext cx="3804285" cy="1076325"/>
          </a:xfrm>
          <a:prstGeom prst="rect">
            <a:avLst/>
          </a:prstGeom>
          <a:ln w="12700">
            <a:miter lim="400000"/>
          </a:ln>
        </p:spPr>
        <p:txBody>
          <a:bodyPr wrap="square" lIns="45719" rIns="45719">
            <a:spAutoFit/>
          </a:bodyPr>
          <a:lstStyle>
            <a:defPPr>
              <a:defRPr lang="zh-CN"/>
            </a:defPPr>
            <a:lvl1pPr>
              <a:lnSpc>
                <a:spcPct val="100000"/>
              </a:lnSpc>
              <a:defRPr sz="2000">
                <a:latin typeface="黑体" panose="02010609060101010101" charset="-122"/>
                <a:ea typeface="黑体" panose="02010609060101010101" charset="-122"/>
                <a:cs typeface="微软雅黑" panose="020B0503020204020204" charset="-122"/>
              </a:defRPr>
            </a:lvl1pPr>
          </a:lstStyle>
          <a:p>
            <a:r>
              <a:rPr altLang="zh-CN" sz="1600" dirty="0">
                <a:latin typeface="微软雅黑" panose="020B0503020204020204" charset="-122"/>
                <a:ea typeface="微软雅黑" panose="020B0503020204020204" charset="-122"/>
              </a:rPr>
              <a:t>所提问题要直截了当,语言简练,有疑问可马上提出,并及时做好记录。而且不要轻易打断应聘者的讲话,对方回答完一个问题,再问第二个问题。</a:t>
            </a:r>
          </a:p>
        </p:txBody>
      </p:sp>
      <p:sp>
        <p:nvSpPr>
          <p:cNvPr id="655" name="环形箭头 15"/>
          <p:cNvSpPr/>
          <p:nvPr/>
        </p:nvSpPr>
        <p:spPr>
          <a:xfrm>
            <a:off x="7784776" y="2371467"/>
            <a:ext cx="544804" cy="919859"/>
          </a:xfrm>
          <a:custGeom>
            <a:avLst/>
            <a:gdLst/>
            <a:ahLst/>
            <a:cxnLst>
              <a:cxn ang="0">
                <a:pos x="wd2" y="hd2"/>
              </a:cxn>
              <a:cxn ang="5400000">
                <a:pos x="wd2" y="hd2"/>
              </a:cxn>
              <a:cxn ang="10800000">
                <a:pos x="wd2" y="hd2"/>
              </a:cxn>
              <a:cxn ang="16200000">
                <a:pos x="wd2" y="hd2"/>
              </a:cxn>
            </a:cxnLst>
            <a:rect l="0" t="0" r="r" b="b"/>
            <a:pathLst>
              <a:path w="21600" h="21600" extrusionOk="0">
                <a:moveTo>
                  <a:pt x="6795" y="0"/>
                </a:moveTo>
                <a:cubicBezTo>
                  <a:pt x="12199" y="5420"/>
                  <a:pt x="15468" y="11493"/>
                  <a:pt x="16357" y="17766"/>
                </a:cubicBezTo>
                <a:lnTo>
                  <a:pt x="21600" y="17793"/>
                </a:lnTo>
                <a:lnTo>
                  <a:pt x="12657" y="21600"/>
                </a:lnTo>
                <a:lnTo>
                  <a:pt x="3187" y="17700"/>
                </a:lnTo>
                <a:lnTo>
                  <a:pt x="8428" y="17726"/>
                </a:lnTo>
                <a:cubicBezTo>
                  <a:pt x="7552" y="12306"/>
                  <a:pt x="4675" y="7065"/>
                  <a:pt x="0" y="2376"/>
                </a:cubicBezTo>
                <a:lnTo>
                  <a:pt x="6795" y="0"/>
                </a:lnTo>
                <a:close/>
              </a:path>
            </a:pathLst>
          </a:custGeom>
          <a:solidFill>
            <a:srgbClr val="9EDAD7"/>
          </a:solidFill>
          <a:ln w="12700">
            <a:miter lim="400000"/>
          </a:ln>
        </p:spPr>
        <p:txBody>
          <a:bodyPr lIns="45719" rIns="45719"/>
          <a:lstStyle/>
          <a:p>
            <a:endParaRPr sz="1600">
              <a:latin typeface="微软雅黑" panose="020B0503020204020204" charset="-122"/>
              <a:ea typeface="微软雅黑" panose="020B0503020204020204" charset="-122"/>
            </a:endParaRPr>
          </a:p>
        </p:txBody>
      </p:sp>
      <p:sp>
        <p:nvSpPr>
          <p:cNvPr id="656" name="环形箭头 17"/>
          <p:cNvSpPr/>
          <p:nvPr/>
        </p:nvSpPr>
        <p:spPr>
          <a:xfrm>
            <a:off x="6927917" y="4241404"/>
            <a:ext cx="906528" cy="803976"/>
          </a:xfrm>
          <a:custGeom>
            <a:avLst/>
            <a:gdLst/>
            <a:ahLst/>
            <a:cxnLst>
              <a:cxn ang="0">
                <a:pos x="wd2" y="hd2"/>
              </a:cxn>
              <a:cxn ang="5400000">
                <a:pos x="wd2" y="hd2"/>
              </a:cxn>
              <a:cxn ang="10800000">
                <a:pos x="wd2" y="hd2"/>
              </a:cxn>
              <a:cxn ang="16200000">
                <a:pos x="wd2" y="hd2"/>
              </a:cxn>
            </a:cxnLst>
            <a:rect l="0" t="0" r="r" b="b"/>
            <a:pathLst>
              <a:path w="21600" h="21600" extrusionOk="0">
                <a:moveTo>
                  <a:pt x="21600" y="3259"/>
                </a:moveTo>
                <a:cubicBezTo>
                  <a:pt x="17110" y="9843"/>
                  <a:pt x="11178" y="14996"/>
                  <a:pt x="4387" y="18211"/>
                </a:cubicBezTo>
                <a:lnTo>
                  <a:pt x="5334" y="21600"/>
                </a:lnTo>
                <a:lnTo>
                  <a:pt x="0" y="17180"/>
                </a:lnTo>
                <a:lnTo>
                  <a:pt x="2008" y="9699"/>
                </a:lnTo>
                <a:lnTo>
                  <a:pt x="2954" y="13087"/>
                </a:lnTo>
                <a:cubicBezTo>
                  <a:pt x="8820" y="10219"/>
                  <a:pt x="13943" y="5715"/>
                  <a:pt x="17841" y="0"/>
                </a:cubicBezTo>
                <a:lnTo>
                  <a:pt x="21600" y="3259"/>
                </a:lnTo>
                <a:close/>
              </a:path>
            </a:pathLst>
          </a:custGeom>
          <a:solidFill>
            <a:srgbClr val="9EDAD7"/>
          </a:solidFill>
          <a:ln w="12700">
            <a:miter lim="400000"/>
          </a:ln>
        </p:spPr>
        <p:txBody>
          <a:bodyPr lIns="45719" rIns="45719"/>
          <a:lstStyle/>
          <a:p>
            <a:endParaRPr sz="1600">
              <a:latin typeface="微软雅黑" panose="020B0503020204020204" charset="-122"/>
              <a:ea typeface="微软雅黑" panose="020B0503020204020204" charset="-122"/>
            </a:endParaRPr>
          </a:p>
        </p:txBody>
      </p:sp>
      <p:sp>
        <p:nvSpPr>
          <p:cNvPr id="657" name="环形箭头 19"/>
          <p:cNvSpPr/>
          <p:nvPr/>
        </p:nvSpPr>
        <p:spPr>
          <a:xfrm>
            <a:off x="5011813" y="4285674"/>
            <a:ext cx="935276" cy="690097"/>
          </a:xfrm>
          <a:custGeom>
            <a:avLst/>
            <a:gdLst/>
            <a:ahLst/>
            <a:cxnLst>
              <a:cxn ang="0">
                <a:pos x="wd2" y="hd2"/>
              </a:cxn>
              <a:cxn ang="5400000">
                <a:pos x="wd2" y="hd2"/>
              </a:cxn>
              <a:cxn ang="10800000">
                <a:pos x="wd2" y="hd2"/>
              </a:cxn>
              <a:cxn ang="16200000">
                <a:pos x="wd2" y="hd2"/>
              </a:cxn>
            </a:cxnLst>
            <a:rect l="0" t="0" r="r" b="b"/>
            <a:pathLst>
              <a:path w="21600" h="21600" extrusionOk="0">
                <a:moveTo>
                  <a:pt x="20219" y="21600"/>
                </a:moveTo>
                <a:cubicBezTo>
                  <a:pt x="13409" y="18692"/>
                  <a:pt x="7276" y="13432"/>
                  <a:pt x="2421" y="6338"/>
                </a:cubicBezTo>
                <a:lnTo>
                  <a:pt x="0" y="8861"/>
                </a:lnTo>
                <a:lnTo>
                  <a:pt x="1795" y="513"/>
                </a:lnTo>
                <a:lnTo>
                  <a:pt x="8503" y="0"/>
                </a:lnTo>
                <a:lnTo>
                  <a:pt x="6083" y="2522"/>
                </a:lnTo>
                <a:cubicBezTo>
                  <a:pt x="10349" y="8614"/>
                  <a:pt x="15689" y="13134"/>
                  <a:pt x="21600" y="15658"/>
                </a:cubicBezTo>
                <a:lnTo>
                  <a:pt x="20219" y="21600"/>
                </a:lnTo>
                <a:close/>
              </a:path>
            </a:pathLst>
          </a:custGeom>
          <a:solidFill>
            <a:srgbClr val="9EDAD7"/>
          </a:solidFill>
          <a:ln w="12700">
            <a:miter lim="400000"/>
          </a:ln>
        </p:spPr>
        <p:txBody>
          <a:bodyPr lIns="45719" rIns="45719"/>
          <a:lstStyle/>
          <a:p>
            <a:endParaRPr sz="1600">
              <a:latin typeface="微软雅黑" panose="020B0503020204020204" charset="-122"/>
              <a:ea typeface="微软雅黑" panose="020B0503020204020204" charset="-122"/>
            </a:endParaRPr>
          </a:p>
        </p:txBody>
      </p:sp>
      <p:sp>
        <p:nvSpPr>
          <p:cNvPr id="658" name="环形箭头 21"/>
          <p:cNvSpPr/>
          <p:nvPr/>
        </p:nvSpPr>
        <p:spPr>
          <a:xfrm>
            <a:off x="4641515" y="2422066"/>
            <a:ext cx="456561" cy="870105"/>
          </a:xfrm>
          <a:custGeom>
            <a:avLst/>
            <a:gdLst/>
            <a:ahLst/>
            <a:cxnLst>
              <a:cxn ang="0">
                <a:pos x="wd2" y="hd2"/>
              </a:cxn>
              <a:cxn ang="5400000">
                <a:pos x="wd2" y="hd2"/>
              </a:cxn>
              <a:cxn ang="10800000">
                <a:pos x="wd2" y="hd2"/>
              </a:cxn>
              <a:cxn ang="16200000">
                <a:pos x="wd2" y="hd2"/>
              </a:cxn>
            </a:cxnLst>
            <a:rect l="0" t="0" r="r" b="b"/>
            <a:pathLst>
              <a:path w="21496" h="21600" extrusionOk="0">
                <a:moveTo>
                  <a:pt x="3" y="21600"/>
                </a:moveTo>
                <a:cubicBezTo>
                  <a:pt x="-104" y="14945"/>
                  <a:pt x="2640" y="8364"/>
                  <a:pt x="8029" y="2346"/>
                </a:cubicBezTo>
                <a:lnTo>
                  <a:pt x="2667" y="677"/>
                </a:lnTo>
                <a:lnTo>
                  <a:pt x="15684" y="0"/>
                </a:lnTo>
                <a:lnTo>
                  <a:pt x="21496" y="6539"/>
                </a:lnTo>
                <a:lnTo>
                  <a:pt x="16137" y="4870"/>
                </a:lnTo>
                <a:cubicBezTo>
                  <a:pt x="11590" y="10104"/>
                  <a:pt x="9281" y="15801"/>
                  <a:pt x="9373" y="21558"/>
                </a:cubicBezTo>
                <a:lnTo>
                  <a:pt x="3" y="21600"/>
                </a:lnTo>
                <a:close/>
              </a:path>
            </a:pathLst>
          </a:custGeom>
          <a:solidFill>
            <a:srgbClr val="9EDAD7"/>
          </a:solidFill>
          <a:ln w="12700">
            <a:miter lim="400000"/>
          </a:ln>
        </p:spPr>
        <p:txBody>
          <a:bodyPr lIns="45719" rIns="45719"/>
          <a:lstStyle/>
          <a:p>
            <a:endParaRPr sz="1600">
              <a:latin typeface="微软雅黑" panose="020B0503020204020204" charset="-122"/>
              <a:ea typeface="微软雅黑" panose="020B0503020204020204" charset="-122"/>
            </a:endParaRPr>
          </a:p>
        </p:txBody>
      </p:sp>
      <p:sp>
        <p:nvSpPr>
          <p:cNvPr id="659" name="环形箭头 23"/>
          <p:cNvSpPr/>
          <p:nvPr/>
        </p:nvSpPr>
        <p:spPr>
          <a:xfrm>
            <a:off x="5910960" y="1404554"/>
            <a:ext cx="994593" cy="444855"/>
          </a:xfrm>
          <a:custGeom>
            <a:avLst/>
            <a:gdLst/>
            <a:ahLst/>
            <a:cxnLst>
              <a:cxn ang="0">
                <a:pos x="wd2" y="hd2"/>
              </a:cxn>
              <a:cxn ang="5400000">
                <a:pos x="wd2" y="hd2"/>
              </a:cxn>
              <a:cxn ang="10800000">
                <a:pos x="wd2" y="hd2"/>
              </a:cxn>
              <a:cxn ang="16200000">
                <a:pos x="wd2" y="hd2"/>
              </a:cxn>
            </a:cxnLst>
            <a:rect l="0" t="0" r="r" b="b"/>
            <a:pathLst>
              <a:path w="21600" h="21600" extrusionOk="0">
                <a:moveTo>
                  <a:pt x="0" y="8087"/>
                </a:moveTo>
                <a:cubicBezTo>
                  <a:pt x="6088" y="4005"/>
                  <a:pt x="12531" y="3340"/>
                  <a:pt x="18761" y="6151"/>
                </a:cubicBezTo>
                <a:lnTo>
                  <a:pt x="19586" y="0"/>
                </a:lnTo>
                <a:lnTo>
                  <a:pt x="21600" y="12715"/>
                </a:lnTo>
                <a:lnTo>
                  <a:pt x="16689" y="21600"/>
                </a:lnTo>
                <a:lnTo>
                  <a:pt x="17513" y="15452"/>
                </a:lnTo>
                <a:cubicBezTo>
                  <a:pt x="12100" y="13156"/>
                  <a:pt x="6519" y="13805"/>
                  <a:pt x="1242" y="17343"/>
                </a:cubicBezTo>
                <a:lnTo>
                  <a:pt x="0" y="8087"/>
                </a:lnTo>
                <a:close/>
              </a:path>
            </a:pathLst>
          </a:custGeom>
          <a:solidFill>
            <a:srgbClr val="9EDAD7"/>
          </a:solidFill>
          <a:ln w="12700">
            <a:miter lim="400000"/>
          </a:ln>
        </p:spPr>
        <p:txBody>
          <a:bodyPr lIns="45719" rIns="45719"/>
          <a:lstStyle/>
          <a:p>
            <a:endParaRPr sz="1600">
              <a:latin typeface="微软雅黑" panose="020B0503020204020204" charset="-122"/>
              <a:ea typeface="微软雅黑" panose="020B0503020204020204" charset="-122"/>
            </a:endParaRPr>
          </a:p>
        </p:txBody>
      </p:sp>
      <p:grpSp>
        <p:nvGrpSpPr>
          <p:cNvPr id="662" name="组合 35"/>
          <p:cNvGrpSpPr/>
          <p:nvPr/>
        </p:nvGrpSpPr>
        <p:grpSpPr>
          <a:xfrm>
            <a:off x="4848542" y="1512570"/>
            <a:ext cx="852490" cy="852489"/>
            <a:chOff x="0" y="0"/>
            <a:chExt cx="852488" cy="852488"/>
          </a:xfrm>
        </p:grpSpPr>
        <p:sp>
          <p:nvSpPr>
            <p:cNvPr id="660" name="椭圆 34"/>
            <p:cNvSpPr/>
            <p:nvPr/>
          </p:nvSpPr>
          <p:spPr>
            <a:xfrm>
              <a:off x="0" y="0"/>
              <a:ext cx="852488" cy="852488"/>
            </a:xfrm>
            <a:prstGeom prst="ellipse">
              <a:avLst/>
            </a:prstGeom>
            <a:noFill/>
            <a:ln w="12700" cap="flat">
              <a:solidFill>
                <a:srgbClr val="70C9C4"/>
              </a:solidFill>
              <a:prstDash val="solid"/>
              <a:round/>
            </a:ln>
            <a:effectLst/>
          </p:spPr>
          <p:txBody>
            <a:bodyPr wrap="square" lIns="45719" tIns="45719" rIns="45719" bIns="45719" numCol="1" anchor="ctr">
              <a:noAutofit/>
            </a:bodyPr>
            <a:lstStyle/>
            <a:p>
              <a:pPr algn="ctr">
                <a:defRPr sz="1600">
                  <a:solidFill>
                    <a:schemeClr val="accent3">
                      <a:lumOff val="44000"/>
                    </a:schemeClr>
                  </a:solidFill>
                </a:defRPr>
              </a:pPr>
              <a:endParaRPr>
                <a:latin typeface="微软雅黑" panose="020B0503020204020204" charset="-122"/>
                <a:ea typeface="微软雅黑" panose="020B0503020204020204" charset="-122"/>
              </a:endParaRPr>
            </a:p>
          </p:txBody>
        </p:sp>
        <p:sp>
          <p:nvSpPr>
            <p:cNvPr id="661" name="TextBox 24"/>
            <p:cNvSpPr txBox="1"/>
            <p:nvPr/>
          </p:nvSpPr>
          <p:spPr>
            <a:xfrm>
              <a:off x="318610" y="239734"/>
              <a:ext cx="215264" cy="335915"/>
            </a:xfrm>
            <a:prstGeom prst="rect">
              <a:avLst/>
            </a:prstGeom>
            <a:noFill/>
            <a:ln w="12700" cap="flat">
              <a:noFill/>
              <a:miter lim="400000"/>
            </a:ln>
            <a:effectLst/>
          </p:spPr>
          <p:txBody>
            <a:bodyPr wrap="none" lIns="45719" tIns="45719" rIns="45719" bIns="45719" numCol="1" anchor="t">
              <a:spAutoFit/>
            </a:bodyPr>
            <a:lstStyle>
              <a:lvl1pPr algn="ctr">
                <a:defRPr b="1">
                  <a:solidFill>
                    <a:srgbClr val="70C9C4"/>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defRPr>
                  <a:latin typeface="+mj-lt"/>
                  <a:ea typeface="+mj-ea"/>
                  <a:cs typeface="+mj-cs"/>
                  <a:sym typeface="Calibri" panose="020F0502020204030204"/>
                </a:defRPr>
              </a:pPr>
              <a:r>
                <a:rPr lang="en-US" altLang="zh-CN" sz="1600" dirty="0">
                  <a:latin typeface="微软雅黑" panose="020B0503020204020204" charset="-122"/>
                  <a:ea typeface="微软雅黑" panose="020B0503020204020204" charset="-122"/>
                  <a:cs typeface="微软雅黑" panose="020B0503020204020204" charset="-122"/>
                  <a:sym typeface="微软雅黑" panose="020B0503020204020204" charset="-122"/>
                </a:rPr>
                <a:t>1</a:t>
              </a:r>
            </a:p>
          </p:txBody>
        </p:sp>
      </p:grpSp>
      <p:grpSp>
        <p:nvGrpSpPr>
          <p:cNvPr id="665" name="组合 36"/>
          <p:cNvGrpSpPr/>
          <p:nvPr/>
        </p:nvGrpSpPr>
        <p:grpSpPr>
          <a:xfrm>
            <a:off x="7085330" y="1512570"/>
            <a:ext cx="852489" cy="852489"/>
            <a:chOff x="0" y="0"/>
            <a:chExt cx="852488" cy="852488"/>
          </a:xfrm>
        </p:grpSpPr>
        <p:sp>
          <p:nvSpPr>
            <p:cNvPr id="663" name="椭圆 37"/>
            <p:cNvSpPr/>
            <p:nvPr/>
          </p:nvSpPr>
          <p:spPr>
            <a:xfrm>
              <a:off x="0" y="0"/>
              <a:ext cx="852488" cy="852488"/>
            </a:xfrm>
            <a:prstGeom prst="ellipse">
              <a:avLst/>
            </a:prstGeom>
            <a:noFill/>
            <a:ln w="12700" cap="flat">
              <a:solidFill>
                <a:srgbClr val="70C9C4"/>
              </a:solidFill>
              <a:prstDash val="solid"/>
              <a:round/>
            </a:ln>
            <a:effectLst/>
          </p:spPr>
          <p:txBody>
            <a:bodyPr wrap="square" lIns="45719" tIns="45719" rIns="45719" bIns="45719" numCol="1" anchor="ctr">
              <a:noAutofit/>
            </a:bodyPr>
            <a:lstStyle/>
            <a:p>
              <a:pPr algn="ctr">
                <a:defRPr sz="1600">
                  <a:solidFill>
                    <a:schemeClr val="accent3">
                      <a:lumOff val="44000"/>
                    </a:schemeClr>
                  </a:solidFill>
                </a:defRPr>
              </a:pPr>
              <a:endParaRPr>
                <a:latin typeface="微软雅黑" panose="020B0503020204020204" charset="-122"/>
                <a:ea typeface="微软雅黑" panose="020B0503020204020204" charset="-122"/>
              </a:endParaRPr>
            </a:p>
          </p:txBody>
        </p:sp>
        <p:sp>
          <p:nvSpPr>
            <p:cNvPr id="664" name="TextBox 38"/>
            <p:cNvSpPr txBox="1"/>
            <p:nvPr/>
          </p:nvSpPr>
          <p:spPr>
            <a:xfrm>
              <a:off x="318613" y="239734"/>
              <a:ext cx="215265" cy="335915"/>
            </a:xfrm>
            <a:prstGeom prst="rect">
              <a:avLst/>
            </a:prstGeom>
            <a:noFill/>
            <a:ln w="12700" cap="flat">
              <a:noFill/>
              <a:miter lim="400000"/>
            </a:ln>
            <a:effectLst/>
          </p:spPr>
          <p:txBody>
            <a:bodyPr wrap="none" lIns="45719" tIns="45719" rIns="45719" bIns="45719" numCol="1" anchor="t">
              <a:spAutoFit/>
            </a:bodyPr>
            <a:lstStyle>
              <a:lvl1pPr algn="ctr">
                <a:defRPr b="1">
                  <a:solidFill>
                    <a:srgbClr val="70C9C4"/>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defRPr>
                  <a:latin typeface="+mj-lt"/>
                  <a:ea typeface="+mj-ea"/>
                  <a:cs typeface="+mj-cs"/>
                  <a:sym typeface="Calibri" panose="020F0502020204030204"/>
                </a:defRPr>
              </a:pPr>
              <a:r>
                <a:rPr lang="en-US" altLang="zh-CN" sz="1600" dirty="0">
                  <a:latin typeface="微软雅黑" panose="020B0503020204020204" charset="-122"/>
                  <a:ea typeface="微软雅黑" panose="020B0503020204020204" charset="-122"/>
                  <a:cs typeface="微软雅黑" panose="020B0503020204020204" charset="-122"/>
                  <a:sym typeface="微软雅黑" panose="020B0503020204020204" charset="-122"/>
                </a:rPr>
                <a:t>2</a:t>
              </a:r>
            </a:p>
          </p:txBody>
        </p:sp>
      </p:grpSp>
      <p:grpSp>
        <p:nvGrpSpPr>
          <p:cNvPr id="668" name="组合 39"/>
          <p:cNvGrpSpPr/>
          <p:nvPr/>
        </p:nvGrpSpPr>
        <p:grpSpPr>
          <a:xfrm>
            <a:off x="7606030" y="3365182"/>
            <a:ext cx="852489" cy="852490"/>
            <a:chOff x="0" y="0"/>
            <a:chExt cx="852488" cy="852488"/>
          </a:xfrm>
        </p:grpSpPr>
        <p:sp>
          <p:nvSpPr>
            <p:cNvPr id="666" name="椭圆 40"/>
            <p:cNvSpPr/>
            <p:nvPr/>
          </p:nvSpPr>
          <p:spPr>
            <a:xfrm>
              <a:off x="0" y="0"/>
              <a:ext cx="852488" cy="852488"/>
            </a:xfrm>
            <a:prstGeom prst="ellipse">
              <a:avLst/>
            </a:prstGeom>
            <a:noFill/>
            <a:ln w="12700" cap="flat">
              <a:solidFill>
                <a:srgbClr val="70C9C4"/>
              </a:solidFill>
              <a:prstDash val="solid"/>
              <a:round/>
            </a:ln>
            <a:effectLst/>
          </p:spPr>
          <p:txBody>
            <a:bodyPr wrap="square" lIns="45719" tIns="45719" rIns="45719" bIns="45719" numCol="1" anchor="ctr">
              <a:noAutofit/>
            </a:bodyPr>
            <a:lstStyle/>
            <a:p>
              <a:pPr algn="ctr">
                <a:defRPr sz="1600">
                  <a:solidFill>
                    <a:schemeClr val="accent3">
                      <a:lumOff val="44000"/>
                    </a:schemeClr>
                  </a:solidFill>
                </a:defRPr>
              </a:pPr>
              <a:endParaRPr>
                <a:latin typeface="微软雅黑" panose="020B0503020204020204" charset="-122"/>
                <a:ea typeface="微软雅黑" panose="020B0503020204020204" charset="-122"/>
              </a:endParaRPr>
            </a:p>
          </p:txBody>
        </p:sp>
        <p:sp>
          <p:nvSpPr>
            <p:cNvPr id="667" name="TextBox 41"/>
            <p:cNvSpPr txBox="1"/>
            <p:nvPr/>
          </p:nvSpPr>
          <p:spPr>
            <a:xfrm>
              <a:off x="318613" y="239733"/>
              <a:ext cx="215265" cy="335914"/>
            </a:xfrm>
            <a:prstGeom prst="rect">
              <a:avLst/>
            </a:prstGeom>
            <a:noFill/>
            <a:ln w="12700" cap="flat">
              <a:noFill/>
              <a:miter lim="400000"/>
            </a:ln>
            <a:effectLst/>
          </p:spPr>
          <p:txBody>
            <a:bodyPr wrap="none" lIns="45719" tIns="45719" rIns="45719" bIns="45719" numCol="1" anchor="t">
              <a:spAutoFit/>
            </a:bodyPr>
            <a:lstStyle>
              <a:lvl1pPr algn="ctr">
                <a:defRPr b="1">
                  <a:solidFill>
                    <a:srgbClr val="70C9C4"/>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defRPr>
                  <a:latin typeface="+mj-lt"/>
                  <a:ea typeface="+mj-ea"/>
                  <a:cs typeface="+mj-cs"/>
                  <a:sym typeface="Calibri" panose="020F0502020204030204"/>
                </a:defRPr>
              </a:pPr>
              <a:r>
                <a:rPr lang="en-US" altLang="zh-CN" sz="1600" dirty="0">
                  <a:latin typeface="微软雅黑" panose="020B0503020204020204" charset="-122"/>
                  <a:ea typeface="微软雅黑" panose="020B0503020204020204" charset="-122"/>
                  <a:cs typeface="微软雅黑" panose="020B0503020204020204" charset="-122"/>
                  <a:sym typeface="微软雅黑" panose="020B0503020204020204" charset="-122"/>
                </a:rPr>
                <a:t>3</a:t>
              </a:r>
            </a:p>
          </p:txBody>
        </p:sp>
      </p:grpSp>
      <p:grpSp>
        <p:nvGrpSpPr>
          <p:cNvPr id="671" name="组合 42"/>
          <p:cNvGrpSpPr/>
          <p:nvPr/>
        </p:nvGrpSpPr>
        <p:grpSpPr>
          <a:xfrm>
            <a:off x="4334192" y="3365182"/>
            <a:ext cx="852490" cy="852490"/>
            <a:chOff x="0" y="0"/>
            <a:chExt cx="852488" cy="852488"/>
          </a:xfrm>
        </p:grpSpPr>
        <p:sp>
          <p:nvSpPr>
            <p:cNvPr id="669" name="椭圆 43"/>
            <p:cNvSpPr/>
            <p:nvPr/>
          </p:nvSpPr>
          <p:spPr>
            <a:xfrm>
              <a:off x="0" y="0"/>
              <a:ext cx="852488" cy="852488"/>
            </a:xfrm>
            <a:prstGeom prst="ellipse">
              <a:avLst/>
            </a:prstGeom>
            <a:noFill/>
            <a:ln w="12700" cap="flat">
              <a:solidFill>
                <a:srgbClr val="70C9C4"/>
              </a:solidFill>
              <a:prstDash val="solid"/>
              <a:round/>
            </a:ln>
            <a:effectLst/>
          </p:spPr>
          <p:txBody>
            <a:bodyPr wrap="square" lIns="45719" tIns="45719" rIns="45719" bIns="45719" numCol="1" anchor="ctr">
              <a:noAutofit/>
            </a:bodyPr>
            <a:lstStyle/>
            <a:p>
              <a:pPr algn="ctr">
                <a:defRPr sz="1600">
                  <a:solidFill>
                    <a:schemeClr val="accent3">
                      <a:lumOff val="44000"/>
                    </a:schemeClr>
                  </a:solidFill>
                </a:defRPr>
              </a:pPr>
              <a:endParaRPr>
                <a:latin typeface="微软雅黑" panose="020B0503020204020204" charset="-122"/>
                <a:ea typeface="微软雅黑" panose="020B0503020204020204" charset="-122"/>
              </a:endParaRPr>
            </a:p>
          </p:txBody>
        </p:sp>
        <p:sp>
          <p:nvSpPr>
            <p:cNvPr id="670" name="TextBox 44"/>
            <p:cNvSpPr txBox="1"/>
            <p:nvPr/>
          </p:nvSpPr>
          <p:spPr>
            <a:xfrm>
              <a:off x="318610" y="239733"/>
              <a:ext cx="215264" cy="335914"/>
            </a:xfrm>
            <a:prstGeom prst="rect">
              <a:avLst/>
            </a:prstGeom>
            <a:noFill/>
            <a:ln w="12700" cap="flat">
              <a:noFill/>
              <a:miter lim="400000"/>
            </a:ln>
            <a:effectLst/>
          </p:spPr>
          <p:txBody>
            <a:bodyPr wrap="none" lIns="45719" tIns="45719" rIns="45719" bIns="45719" numCol="1" anchor="t">
              <a:spAutoFit/>
            </a:bodyPr>
            <a:lstStyle>
              <a:lvl1pPr algn="ctr">
                <a:defRPr b="1">
                  <a:solidFill>
                    <a:srgbClr val="70C9C4"/>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defRPr>
                  <a:latin typeface="+mj-lt"/>
                  <a:ea typeface="+mj-ea"/>
                  <a:cs typeface="+mj-cs"/>
                  <a:sym typeface="Calibri" panose="020F0502020204030204"/>
                </a:defRPr>
              </a:pPr>
              <a:r>
                <a:rPr lang="en-US" altLang="zh-CN" sz="1600" dirty="0">
                  <a:latin typeface="微软雅黑" panose="020B0503020204020204" charset="-122"/>
                  <a:ea typeface="微软雅黑" panose="020B0503020204020204" charset="-122"/>
                  <a:cs typeface="微软雅黑" panose="020B0503020204020204" charset="-122"/>
                  <a:sym typeface="微软雅黑" panose="020B0503020204020204" charset="-122"/>
                </a:rPr>
                <a:t>5</a:t>
              </a:r>
            </a:p>
          </p:txBody>
        </p:sp>
      </p:grpSp>
      <p:grpSp>
        <p:nvGrpSpPr>
          <p:cNvPr id="674" name="组合 45"/>
          <p:cNvGrpSpPr/>
          <p:nvPr/>
        </p:nvGrpSpPr>
        <p:grpSpPr>
          <a:xfrm>
            <a:off x="5996305" y="4457382"/>
            <a:ext cx="852489" cy="852490"/>
            <a:chOff x="0" y="0"/>
            <a:chExt cx="852488" cy="852488"/>
          </a:xfrm>
        </p:grpSpPr>
        <p:sp>
          <p:nvSpPr>
            <p:cNvPr id="672" name="椭圆 46"/>
            <p:cNvSpPr/>
            <p:nvPr/>
          </p:nvSpPr>
          <p:spPr>
            <a:xfrm>
              <a:off x="0" y="0"/>
              <a:ext cx="852488" cy="852488"/>
            </a:xfrm>
            <a:prstGeom prst="ellipse">
              <a:avLst/>
            </a:prstGeom>
            <a:noFill/>
            <a:ln w="12700" cap="flat">
              <a:solidFill>
                <a:srgbClr val="70C9C4"/>
              </a:solidFill>
              <a:prstDash val="solid"/>
              <a:round/>
            </a:ln>
            <a:effectLst/>
          </p:spPr>
          <p:txBody>
            <a:bodyPr wrap="square" lIns="45719" tIns="45719" rIns="45719" bIns="45719" numCol="1" anchor="ctr">
              <a:noAutofit/>
            </a:bodyPr>
            <a:lstStyle/>
            <a:p>
              <a:pPr algn="ctr">
                <a:defRPr sz="1600">
                  <a:solidFill>
                    <a:schemeClr val="accent3">
                      <a:lumOff val="44000"/>
                    </a:schemeClr>
                  </a:solidFill>
                </a:defRPr>
              </a:pPr>
              <a:endParaRPr>
                <a:latin typeface="微软雅黑" panose="020B0503020204020204" charset="-122"/>
                <a:ea typeface="微软雅黑" panose="020B0503020204020204" charset="-122"/>
              </a:endParaRPr>
            </a:p>
          </p:txBody>
        </p:sp>
        <p:sp>
          <p:nvSpPr>
            <p:cNvPr id="673" name="TextBox 47"/>
            <p:cNvSpPr txBox="1"/>
            <p:nvPr/>
          </p:nvSpPr>
          <p:spPr>
            <a:xfrm>
              <a:off x="318613" y="239733"/>
              <a:ext cx="215265" cy="335914"/>
            </a:xfrm>
            <a:prstGeom prst="rect">
              <a:avLst/>
            </a:prstGeom>
            <a:noFill/>
            <a:ln w="12700" cap="flat">
              <a:noFill/>
              <a:miter lim="400000"/>
            </a:ln>
            <a:effectLst/>
          </p:spPr>
          <p:txBody>
            <a:bodyPr wrap="none" lIns="45719" tIns="45719" rIns="45719" bIns="45719" numCol="1" anchor="t">
              <a:spAutoFit/>
            </a:bodyPr>
            <a:lstStyle>
              <a:lvl1pPr algn="ctr">
                <a:defRPr b="1">
                  <a:solidFill>
                    <a:srgbClr val="70C9C4"/>
                  </a:solidFill>
                  <a:latin typeface="微软雅黑" panose="020B0503020204020204" charset="-122"/>
                  <a:ea typeface="微软雅黑" panose="020B0503020204020204" charset="-122"/>
                  <a:cs typeface="微软雅黑" panose="020B0503020204020204" charset="-122"/>
                  <a:sym typeface="微软雅黑" panose="020B0503020204020204" charset="-122"/>
                </a:defRPr>
              </a:lvl1pPr>
            </a:lstStyle>
            <a:p>
              <a:pPr>
                <a:defRPr>
                  <a:latin typeface="+mj-lt"/>
                  <a:ea typeface="+mj-ea"/>
                  <a:cs typeface="+mj-cs"/>
                  <a:sym typeface="Calibri" panose="020F0502020204030204"/>
                </a:defRPr>
              </a:pPr>
              <a:r>
                <a:rPr lang="en-US" altLang="zh-CN" sz="1600" dirty="0">
                  <a:latin typeface="微软雅黑" panose="020B0503020204020204" charset="-122"/>
                  <a:ea typeface="微软雅黑" panose="020B0503020204020204" charset="-122"/>
                  <a:cs typeface="微软雅黑" panose="020B0503020204020204" charset="-122"/>
                  <a:sym typeface="微软雅黑" panose="020B0503020204020204" charset="-122"/>
                </a:rPr>
                <a:t>4</a:t>
              </a:r>
            </a:p>
          </p:txBody>
        </p:sp>
      </p:grpSp>
      <p:sp>
        <p:nvSpPr>
          <p:cNvPr id="675" name="Freeform 711"/>
          <p:cNvSpPr/>
          <p:nvPr/>
        </p:nvSpPr>
        <p:spPr>
          <a:xfrm>
            <a:off x="5754458" y="2863901"/>
            <a:ext cx="1237898" cy="863233"/>
          </a:xfrm>
          <a:custGeom>
            <a:avLst/>
            <a:gdLst/>
            <a:ahLst/>
            <a:cxnLst>
              <a:cxn ang="0">
                <a:pos x="wd2" y="hd2"/>
              </a:cxn>
              <a:cxn ang="5400000">
                <a:pos x="wd2" y="hd2"/>
              </a:cxn>
              <a:cxn ang="10800000">
                <a:pos x="wd2" y="hd2"/>
              </a:cxn>
              <a:cxn ang="16200000">
                <a:pos x="wd2" y="hd2"/>
              </a:cxn>
            </a:cxnLst>
            <a:rect l="0" t="0" r="r" b="b"/>
            <a:pathLst>
              <a:path w="20367" h="20715" extrusionOk="0">
                <a:moveTo>
                  <a:pt x="4454" y="12297"/>
                </a:moveTo>
                <a:cubicBezTo>
                  <a:pt x="5100" y="15192"/>
                  <a:pt x="6000" y="17717"/>
                  <a:pt x="6421" y="20715"/>
                </a:cubicBezTo>
                <a:cubicBezTo>
                  <a:pt x="9541" y="19976"/>
                  <a:pt x="12886" y="19647"/>
                  <a:pt x="15949" y="20428"/>
                </a:cubicBezTo>
                <a:cubicBezTo>
                  <a:pt x="16793" y="16198"/>
                  <a:pt x="17383" y="11619"/>
                  <a:pt x="18338" y="7513"/>
                </a:cubicBezTo>
                <a:cubicBezTo>
                  <a:pt x="20432" y="7020"/>
                  <a:pt x="21374" y="2339"/>
                  <a:pt x="18844" y="1209"/>
                </a:cubicBezTo>
                <a:cubicBezTo>
                  <a:pt x="16638" y="224"/>
                  <a:pt x="15612" y="3858"/>
                  <a:pt x="16427" y="5234"/>
                </a:cubicBezTo>
                <a:cubicBezTo>
                  <a:pt x="15162" y="6671"/>
                  <a:pt x="14502" y="9340"/>
                  <a:pt x="13153" y="9833"/>
                </a:cubicBezTo>
                <a:cubicBezTo>
                  <a:pt x="12577" y="8457"/>
                  <a:pt x="11115" y="5993"/>
                  <a:pt x="10708" y="4433"/>
                </a:cubicBezTo>
                <a:cubicBezTo>
                  <a:pt x="11818" y="3016"/>
                  <a:pt x="11523" y="-885"/>
                  <a:pt x="9077" y="183"/>
                </a:cubicBezTo>
                <a:cubicBezTo>
                  <a:pt x="6660" y="1250"/>
                  <a:pt x="7714" y="4453"/>
                  <a:pt x="8740" y="4946"/>
                </a:cubicBezTo>
                <a:cubicBezTo>
                  <a:pt x="8347" y="6671"/>
                  <a:pt x="8445" y="8149"/>
                  <a:pt x="7953" y="9340"/>
                </a:cubicBezTo>
                <a:cubicBezTo>
                  <a:pt x="6773" y="8396"/>
                  <a:pt x="5002" y="6075"/>
                  <a:pt x="3835" y="5090"/>
                </a:cubicBezTo>
                <a:cubicBezTo>
                  <a:pt x="5620" y="511"/>
                  <a:pt x="463" y="593"/>
                  <a:pt x="27" y="4967"/>
                </a:cubicBezTo>
                <a:cubicBezTo>
                  <a:pt x="-226" y="7636"/>
                  <a:pt x="1362" y="5665"/>
                  <a:pt x="2416" y="7390"/>
                </a:cubicBezTo>
                <a:cubicBezTo>
                  <a:pt x="3203" y="8642"/>
                  <a:pt x="4454" y="12297"/>
                  <a:pt x="4454" y="12297"/>
                </a:cubicBezTo>
                <a:close/>
              </a:path>
            </a:pathLst>
          </a:custGeom>
          <a:solidFill>
            <a:srgbClr val="70C9C4"/>
          </a:solidFill>
          <a:ln w="12700">
            <a:miter lim="400000"/>
          </a:ln>
        </p:spPr>
        <p:txBody>
          <a:bodyPr lIns="45719" rIns="45719"/>
          <a:lstStyle/>
          <a:p>
            <a:endParaRPr sz="1600">
              <a:latin typeface="微软雅黑" panose="020B0503020204020204" charset="-122"/>
              <a:ea typeface="微软雅黑" panose="020B0503020204020204" charset="-122"/>
            </a:endParaRP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9" presetClass="entr" presetSubtype="0" fill="hold" grpId="0" nodeType="afterEffect">
                                  <p:stCondLst>
                                    <p:cond delay="0"/>
                                  </p:stCondLst>
                                  <p:childTnLst>
                                    <p:set>
                                      <p:cBhvr>
                                        <p:cTn id="10" dur="indefinite" fill="hold"/>
                                        <p:tgtEl>
                                          <p:spTgt spid="675"/>
                                        </p:tgtEl>
                                        <p:attrNameLst>
                                          <p:attrName>style.visibility</p:attrName>
                                        </p:attrNameLst>
                                      </p:cBhvr>
                                      <p:to>
                                        <p:strVal val="visible"/>
                                      </p:to>
                                    </p:set>
                                    <p:animEffect transition="in" filter="dissolve">
                                      <p:cBhvr>
                                        <p:cTn id="11" dur="500"/>
                                        <p:tgtEl>
                                          <p:spTgt spid="675"/>
                                        </p:tgtEl>
                                      </p:cBhvr>
                                    </p:animEffect>
                                  </p:childTnLst>
                                </p:cTn>
                              </p:par>
                            </p:childTnLst>
                          </p:cTn>
                        </p:par>
                        <p:par>
                          <p:cTn id="12" fill="hold">
                            <p:stCondLst>
                              <p:cond delay="500"/>
                            </p:stCondLst>
                            <p:childTnLst>
                              <p:par>
                                <p:cTn id="13" presetID="9" presetClass="entr" presetSubtype="0" fill="hold" grpId="0" nodeType="afterEffect">
                                  <p:stCondLst>
                                    <p:cond delay="0"/>
                                  </p:stCondLst>
                                  <p:childTnLst>
                                    <p:set>
                                      <p:cBhvr>
                                        <p:cTn id="14" dur="indefinite" fill="hold"/>
                                        <p:tgtEl>
                                          <p:spTgt spid="662"/>
                                        </p:tgtEl>
                                        <p:attrNameLst>
                                          <p:attrName>style.visibility</p:attrName>
                                        </p:attrNameLst>
                                      </p:cBhvr>
                                      <p:to>
                                        <p:strVal val="visible"/>
                                      </p:to>
                                    </p:set>
                                    <p:animEffect transition="in" filter="dissolve">
                                      <p:cBhvr>
                                        <p:cTn id="15" dur="500"/>
                                        <p:tgtEl>
                                          <p:spTgt spid="662"/>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indefinite" fill="hold"/>
                                        <p:tgtEl>
                                          <p:spTgt spid="659"/>
                                        </p:tgtEl>
                                        <p:attrNameLst>
                                          <p:attrName>style.visibility</p:attrName>
                                        </p:attrNameLst>
                                      </p:cBhvr>
                                      <p:to>
                                        <p:strVal val="visible"/>
                                      </p:to>
                                    </p:set>
                                    <p:animEffect transition="in" filter="wipe(left)">
                                      <p:cBhvr>
                                        <p:cTn id="19" dur="500"/>
                                        <p:tgtEl>
                                          <p:spTgt spid="659"/>
                                        </p:tgtEl>
                                      </p:cBhvr>
                                    </p:animEffect>
                                  </p:childTnLst>
                                </p:cTn>
                              </p:par>
                            </p:childTnLst>
                          </p:cTn>
                        </p:par>
                        <p:par>
                          <p:cTn id="20" fill="hold">
                            <p:stCondLst>
                              <p:cond delay="1500"/>
                            </p:stCondLst>
                            <p:childTnLst>
                              <p:par>
                                <p:cTn id="21" presetID="9" presetClass="entr" presetSubtype="0" fill="hold" grpId="0" nodeType="afterEffect">
                                  <p:stCondLst>
                                    <p:cond delay="0"/>
                                  </p:stCondLst>
                                  <p:childTnLst>
                                    <p:set>
                                      <p:cBhvr>
                                        <p:cTn id="22" dur="indefinite" fill="hold"/>
                                        <p:tgtEl>
                                          <p:spTgt spid="665"/>
                                        </p:tgtEl>
                                        <p:attrNameLst>
                                          <p:attrName>style.visibility</p:attrName>
                                        </p:attrNameLst>
                                      </p:cBhvr>
                                      <p:to>
                                        <p:strVal val="visible"/>
                                      </p:to>
                                    </p:set>
                                    <p:animEffect transition="in" filter="dissolve">
                                      <p:cBhvr>
                                        <p:cTn id="23" dur="500"/>
                                        <p:tgtEl>
                                          <p:spTgt spid="665"/>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indefinite" fill="hold"/>
                                        <p:tgtEl>
                                          <p:spTgt spid="655"/>
                                        </p:tgtEl>
                                        <p:attrNameLst>
                                          <p:attrName>style.visibility</p:attrName>
                                        </p:attrNameLst>
                                      </p:cBhvr>
                                      <p:to>
                                        <p:strVal val="visible"/>
                                      </p:to>
                                    </p:set>
                                    <p:animEffect transition="in" filter="wipe(up)">
                                      <p:cBhvr>
                                        <p:cTn id="27" dur="500"/>
                                        <p:tgtEl>
                                          <p:spTgt spid="655"/>
                                        </p:tgtEl>
                                      </p:cBhvr>
                                    </p:animEffect>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indefinite" fill="hold"/>
                                        <p:tgtEl>
                                          <p:spTgt spid="668"/>
                                        </p:tgtEl>
                                        <p:attrNameLst>
                                          <p:attrName>style.visibility</p:attrName>
                                        </p:attrNameLst>
                                      </p:cBhvr>
                                      <p:to>
                                        <p:strVal val="visible"/>
                                      </p:to>
                                    </p:set>
                                    <p:animEffect transition="in" filter="dissolve">
                                      <p:cBhvr>
                                        <p:cTn id="31" dur="500"/>
                                        <p:tgtEl>
                                          <p:spTgt spid="668"/>
                                        </p:tgtEl>
                                      </p:cBhvr>
                                    </p:animEffect>
                                  </p:childTnLst>
                                </p:cTn>
                              </p:par>
                            </p:childTnLst>
                          </p:cTn>
                        </p:par>
                        <p:par>
                          <p:cTn id="32" fill="hold">
                            <p:stCondLst>
                              <p:cond delay="3000"/>
                            </p:stCondLst>
                            <p:childTnLst>
                              <p:par>
                                <p:cTn id="33" presetID="22" presetClass="entr" presetSubtype="1" fill="hold" grpId="0" nodeType="afterEffect">
                                  <p:stCondLst>
                                    <p:cond delay="0"/>
                                  </p:stCondLst>
                                  <p:childTnLst>
                                    <p:set>
                                      <p:cBhvr>
                                        <p:cTn id="34" dur="indefinite" fill="hold"/>
                                        <p:tgtEl>
                                          <p:spTgt spid="656"/>
                                        </p:tgtEl>
                                        <p:attrNameLst>
                                          <p:attrName>style.visibility</p:attrName>
                                        </p:attrNameLst>
                                      </p:cBhvr>
                                      <p:to>
                                        <p:strVal val="visible"/>
                                      </p:to>
                                    </p:set>
                                    <p:animEffect transition="in" filter="wipe(up)">
                                      <p:cBhvr>
                                        <p:cTn id="35" dur="500"/>
                                        <p:tgtEl>
                                          <p:spTgt spid="656"/>
                                        </p:tgtEl>
                                      </p:cBhvr>
                                    </p:animEffect>
                                  </p:childTnLst>
                                </p:cTn>
                              </p:par>
                            </p:childTnLst>
                          </p:cTn>
                        </p:par>
                        <p:par>
                          <p:cTn id="36" fill="hold">
                            <p:stCondLst>
                              <p:cond delay="3500"/>
                            </p:stCondLst>
                            <p:childTnLst>
                              <p:par>
                                <p:cTn id="37" presetID="9" presetClass="entr" presetSubtype="0" fill="hold" grpId="0" nodeType="afterEffect">
                                  <p:stCondLst>
                                    <p:cond delay="0"/>
                                  </p:stCondLst>
                                  <p:childTnLst>
                                    <p:set>
                                      <p:cBhvr>
                                        <p:cTn id="38" dur="indefinite" fill="hold"/>
                                        <p:tgtEl>
                                          <p:spTgt spid="674"/>
                                        </p:tgtEl>
                                        <p:attrNameLst>
                                          <p:attrName>style.visibility</p:attrName>
                                        </p:attrNameLst>
                                      </p:cBhvr>
                                      <p:to>
                                        <p:strVal val="visible"/>
                                      </p:to>
                                    </p:set>
                                    <p:animEffect transition="in" filter="dissolve">
                                      <p:cBhvr>
                                        <p:cTn id="39" dur="500"/>
                                        <p:tgtEl>
                                          <p:spTgt spid="674"/>
                                        </p:tgtEl>
                                      </p:cBhvr>
                                    </p:animEffect>
                                  </p:childTnLst>
                                </p:cTn>
                              </p:par>
                            </p:childTnLst>
                          </p:cTn>
                        </p:par>
                        <p:par>
                          <p:cTn id="40" fill="hold">
                            <p:stCondLst>
                              <p:cond delay="4000"/>
                            </p:stCondLst>
                            <p:childTnLst>
                              <p:par>
                                <p:cTn id="41" presetID="22" presetClass="entr" presetSubtype="2" fill="hold" grpId="0" nodeType="afterEffect">
                                  <p:stCondLst>
                                    <p:cond delay="0"/>
                                  </p:stCondLst>
                                  <p:childTnLst>
                                    <p:set>
                                      <p:cBhvr>
                                        <p:cTn id="42" dur="indefinite" fill="hold"/>
                                        <p:tgtEl>
                                          <p:spTgt spid="657"/>
                                        </p:tgtEl>
                                        <p:attrNameLst>
                                          <p:attrName>style.visibility</p:attrName>
                                        </p:attrNameLst>
                                      </p:cBhvr>
                                      <p:to>
                                        <p:strVal val="visible"/>
                                      </p:to>
                                    </p:set>
                                    <p:animEffect transition="in" filter="wipe(right)">
                                      <p:cBhvr>
                                        <p:cTn id="43" dur="500"/>
                                        <p:tgtEl>
                                          <p:spTgt spid="657"/>
                                        </p:tgtEl>
                                      </p:cBhvr>
                                    </p:animEffect>
                                  </p:childTnLst>
                                </p:cTn>
                              </p:par>
                            </p:childTnLst>
                          </p:cTn>
                        </p:par>
                        <p:par>
                          <p:cTn id="44" fill="hold">
                            <p:stCondLst>
                              <p:cond delay="4500"/>
                            </p:stCondLst>
                            <p:childTnLst>
                              <p:par>
                                <p:cTn id="45" presetID="9" presetClass="entr" presetSubtype="0" fill="hold" grpId="0" nodeType="afterEffect">
                                  <p:stCondLst>
                                    <p:cond delay="0"/>
                                  </p:stCondLst>
                                  <p:childTnLst>
                                    <p:set>
                                      <p:cBhvr>
                                        <p:cTn id="46" dur="indefinite" fill="hold"/>
                                        <p:tgtEl>
                                          <p:spTgt spid="671"/>
                                        </p:tgtEl>
                                        <p:attrNameLst>
                                          <p:attrName>style.visibility</p:attrName>
                                        </p:attrNameLst>
                                      </p:cBhvr>
                                      <p:to>
                                        <p:strVal val="visible"/>
                                      </p:to>
                                    </p:set>
                                    <p:animEffect transition="in" filter="dissolve">
                                      <p:cBhvr>
                                        <p:cTn id="47" dur="500"/>
                                        <p:tgtEl>
                                          <p:spTgt spid="671"/>
                                        </p:tgtEl>
                                      </p:cBhvr>
                                    </p:animEffect>
                                  </p:childTnLst>
                                </p:cTn>
                              </p:par>
                            </p:childTnLst>
                          </p:cTn>
                        </p:par>
                        <p:par>
                          <p:cTn id="48" fill="hold">
                            <p:stCondLst>
                              <p:cond delay="5000"/>
                            </p:stCondLst>
                            <p:childTnLst>
                              <p:par>
                                <p:cTn id="49" presetID="22" presetClass="entr" presetSubtype="4" fill="hold" grpId="0" nodeType="afterEffect">
                                  <p:stCondLst>
                                    <p:cond delay="0"/>
                                  </p:stCondLst>
                                  <p:childTnLst>
                                    <p:set>
                                      <p:cBhvr>
                                        <p:cTn id="50" dur="indefinite" fill="hold"/>
                                        <p:tgtEl>
                                          <p:spTgt spid="658"/>
                                        </p:tgtEl>
                                        <p:attrNameLst>
                                          <p:attrName>style.visibility</p:attrName>
                                        </p:attrNameLst>
                                      </p:cBhvr>
                                      <p:to>
                                        <p:strVal val="visible"/>
                                      </p:to>
                                    </p:set>
                                    <p:animEffect transition="in" filter="wipe(down)">
                                      <p:cBhvr>
                                        <p:cTn id="51" dur="500"/>
                                        <p:tgtEl>
                                          <p:spTgt spid="658"/>
                                        </p:tgtEl>
                                      </p:cBhvr>
                                    </p:animEffect>
                                  </p:childTnLst>
                                </p:cTn>
                              </p:par>
                            </p:childTnLst>
                          </p:cTn>
                        </p:par>
                        <p:par>
                          <p:cTn id="52" fill="hold">
                            <p:stCondLst>
                              <p:cond delay="5500"/>
                            </p:stCondLst>
                            <p:childTnLst>
                              <p:par>
                                <p:cTn id="53" presetID="9" presetClass="entr" presetSubtype="0" fill="hold" grpId="0" nodeType="afterEffect">
                                  <p:stCondLst>
                                    <p:cond delay="0"/>
                                  </p:stCondLst>
                                  <p:childTnLst>
                                    <p:set>
                                      <p:cBhvr>
                                        <p:cTn id="54" dur="indefinite" fill="hold"/>
                                        <p:tgtEl>
                                          <p:spTgt spid="651"/>
                                        </p:tgtEl>
                                        <p:attrNameLst>
                                          <p:attrName>style.visibility</p:attrName>
                                        </p:attrNameLst>
                                      </p:cBhvr>
                                      <p:to>
                                        <p:strVal val="visible"/>
                                      </p:to>
                                    </p:set>
                                    <p:animEffect transition="in" filter="dissolve">
                                      <p:cBhvr>
                                        <p:cTn id="55" dur="500"/>
                                        <p:tgtEl>
                                          <p:spTgt spid="651"/>
                                        </p:tgtEl>
                                      </p:cBhvr>
                                    </p:animEffect>
                                  </p:childTnLst>
                                </p:cTn>
                              </p:par>
                            </p:childTnLst>
                          </p:cTn>
                        </p:par>
                        <p:par>
                          <p:cTn id="56" fill="hold">
                            <p:stCondLst>
                              <p:cond delay="6000"/>
                            </p:stCondLst>
                            <p:childTnLst>
                              <p:par>
                                <p:cTn id="57" presetID="9" presetClass="entr" presetSubtype="0" fill="hold" grpId="0" nodeType="afterEffect">
                                  <p:stCondLst>
                                    <p:cond delay="0"/>
                                  </p:stCondLst>
                                  <p:childTnLst>
                                    <p:set>
                                      <p:cBhvr>
                                        <p:cTn id="58" dur="indefinite" fill="hold"/>
                                        <p:tgtEl>
                                          <p:spTgt spid="650"/>
                                        </p:tgtEl>
                                        <p:attrNameLst>
                                          <p:attrName>style.visibility</p:attrName>
                                        </p:attrNameLst>
                                      </p:cBhvr>
                                      <p:to>
                                        <p:strVal val="visible"/>
                                      </p:to>
                                    </p:set>
                                    <p:animEffect transition="in" filter="dissolve">
                                      <p:cBhvr>
                                        <p:cTn id="59" dur="500"/>
                                        <p:tgtEl>
                                          <p:spTgt spid="650"/>
                                        </p:tgtEl>
                                      </p:cBhvr>
                                    </p:animEffect>
                                  </p:childTnLst>
                                </p:cTn>
                              </p:par>
                            </p:childTnLst>
                          </p:cTn>
                        </p:par>
                        <p:par>
                          <p:cTn id="60" fill="hold">
                            <p:stCondLst>
                              <p:cond delay="6500"/>
                            </p:stCondLst>
                            <p:childTnLst>
                              <p:par>
                                <p:cTn id="61" presetID="9" presetClass="entr" presetSubtype="0" fill="hold" grpId="0" nodeType="afterEffect">
                                  <p:stCondLst>
                                    <p:cond delay="0"/>
                                  </p:stCondLst>
                                  <p:childTnLst>
                                    <p:set>
                                      <p:cBhvr>
                                        <p:cTn id="62" dur="indefinite" fill="hold"/>
                                        <p:tgtEl>
                                          <p:spTgt spid="653"/>
                                        </p:tgtEl>
                                        <p:attrNameLst>
                                          <p:attrName>style.visibility</p:attrName>
                                        </p:attrNameLst>
                                      </p:cBhvr>
                                      <p:to>
                                        <p:strVal val="visible"/>
                                      </p:to>
                                    </p:set>
                                    <p:animEffect transition="in" filter="dissolve">
                                      <p:cBhvr>
                                        <p:cTn id="63" dur="500"/>
                                        <p:tgtEl>
                                          <p:spTgt spid="653"/>
                                        </p:tgtEl>
                                      </p:cBhvr>
                                    </p:animEffect>
                                  </p:childTnLst>
                                </p:cTn>
                              </p:par>
                            </p:childTnLst>
                          </p:cTn>
                        </p:par>
                        <p:par>
                          <p:cTn id="64" fill="hold">
                            <p:stCondLst>
                              <p:cond delay="7000"/>
                            </p:stCondLst>
                            <p:childTnLst>
                              <p:par>
                                <p:cTn id="65" presetID="9" presetClass="entr" presetSubtype="0" fill="hold" grpId="0" nodeType="afterEffect">
                                  <p:stCondLst>
                                    <p:cond delay="0"/>
                                  </p:stCondLst>
                                  <p:childTnLst>
                                    <p:set>
                                      <p:cBhvr>
                                        <p:cTn id="66" dur="indefinite" fill="hold"/>
                                        <p:tgtEl>
                                          <p:spTgt spid="654"/>
                                        </p:tgtEl>
                                        <p:attrNameLst>
                                          <p:attrName>style.visibility</p:attrName>
                                        </p:attrNameLst>
                                      </p:cBhvr>
                                      <p:to>
                                        <p:strVal val="visible"/>
                                      </p:to>
                                    </p:set>
                                    <p:animEffect transition="in" filter="dissolve">
                                      <p:cBhvr>
                                        <p:cTn id="67" dur="500"/>
                                        <p:tgtEl>
                                          <p:spTgt spid="654"/>
                                        </p:tgtEl>
                                      </p:cBhvr>
                                    </p:animEffect>
                                  </p:childTnLst>
                                </p:cTn>
                              </p:par>
                            </p:childTnLst>
                          </p:cTn>
                        </p:par>
                        <p:par>
                          <p:cTn id="68" fill="hold">
                            <p:stCondLst>
                              <p:cond delay="7500"/>
                            </p:stCondLst>
                            <p:childTnLst>
                              <p:par>
                                <p:cTn id="69" presetID="9" presetClass="entr" presetSubtype="0" fill="hold" grpId="0" nodeType="afterEffect">
                                  <p:stCondLst>
                                    <p:cond delay="0"/>
                                  </p:stCondLst>
                                  <p:childTnLst>
                                    <p:set>
                                      <p:cBhvr>
                                        <p:cTn id="70" dur="indefinite" fill="hold"/>
                                        <p:tgtEl>
                                          <p:spTgt spid="652"/>
                                        </p:tgtEl>
                                        <p:attrNameLst>
                                          <p:attrName>style.visibility</p:attrName>
                                        </p:attrNameLst>
                                      </p:cBhvr>
                                      <p:to>
                                        <p:strVal val="visible"/>
                                      </p:to>
                                    </p:set>
                                    <p:animEffect transition="in" filter="dissolve">
                                      <p:cBhvr>
                                        <p:cTn id="71" dur="500"/>
                                        <p:tgtEl>
                                          <p:spTgt spid="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50" grpId="0" animBg="1" advAuto="0"/>
      <p:bldP spid="651" grpId="0" animBg="1" advAuto="0"/>
      <p:bldP spid="652" grpId="0" animBg="1" advAuto="0"/>
      <p:bldP spid="653" grpId="0" animBg="1" advAuto="0"/>
      <p:bldP spid="654" grpId="0" animBg="1" advAuto="0"/>
      <p:bldP spid="655" grpId="0" bldLvl="0" animBg="1" advAuto="0"/>
      <p:bldP spid="656" grpId="0" bldLvl="0" animBg="1" advAuto="0"/>
      <p:bldP spid="657" grpId="0" bldLvl="0" animBg="1" advAuto="0"/>
      <p:bldP spid="658" grpId="0" bldLvl="0" animBg="1" advAuto="0"/>
      <p:bldP spid="659" grpId="0" bldLvl="0" animBg="1" advAuto="0"/>
      <p:bldP spid="662" grpId="0" bldLvl="0" animBg="1" advAuto="0"/>
      <p:bldP spid="665" grpId="0" bldLvl="0" animBg="1" advAuto="0"/>
      <p:bldP spid="668" grpId="0" bldLvl="0" animBg="1" advAuto="0"/>
      <p:bldP spid="671" grpId="0" bldLvl="0" animBg="1" advAuto="0"/>
      <p:bldP spid="674" grpId="0" bldLvl="0" animBg="1" advAuto="0"/>
      <p:bldP spid="675" grpId="0" bldLvl="0" animBg="1" advAuto="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心理测评</a:t>
            </a:r>
          </a:p>
        </p:txBody>
      </p:sp>
      <p:sp>
        <p:nvSpPr>
          <p:cNvPr id="2521" name="TextBox 78"/>
          <p:cNvSpPr txBox="1"/>
          <p:nvPr/>
        </p:nvSpPr>
        <p:spPr>
          <a:xfrm>
            <a:off x="2880360" y="1934210"/>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知识测评</a:t>
            </a:r>
          </a:p>
        </p:txBody>
      </p:sp>
      <p:sp>
        <p:nvSpPr>
          <p:cNvPr id="2522" name="TextBox 79"/>
          <p:cNvSpPr txBox="1"/>
          <p:nvPr/>
        </p:nvSpPr>
        <p:spPr>
          <a:xfrm>
            <a:off x="2880995" y="2748280"/>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智力测评</a:t>
            </a:r>
          </a:p>
        </p:txBody>
      </p:sp>
      <p:sp>
        <p:nvSpPr>
          <p:cNvPr id="2523" name="TextBox 80"/>
          <p:cNvSpPr txBox="1"/>
          <p:nvPr/>
        </p:nvSpPr>
        <p:spPr>
          <a:xfrm>
            <a:off x="2869565" y="3499485"/>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能力倾向性测评</a:t>
            </a:r>
          </a:p>
        </p:txBody>
      </p:sp>
      <p:sp>
        <p:nvSpPr>
          <p:cNvPr id="2524" name="TextBox 81"/>
          <p:cNvSpPr txBox="1"/>
          <p:nvPr/>
        </p:nvSpPr>
        <p:spPr>
          <a:xfrm>
            <a:off x="2881630" y="4234815"/>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气质测评</a:t>
            </a:r>
          </a:p>
        </p:txBody>
      </p:sp>
      <p:sp>
        <p:nvSpPr>
          <p:cNvPr id="2525" name="TextBox 82"/>
          <p:cNvSpPr txBox="1"/>
          <p:nvPr/>
        </p:nvSpPr>
        <p:spPr>
          <a:xfrm>
            <a:off x="2881630" y="5011420"/>
            <a:ext cx="3313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价值观测评</a:t>
            </a:r>
          </a:p>
        </p:txBody>
      </p:sp>
      <p:grpSp>
        <p:nvGrpSpPr>
          <p:cNvPr id="2529" name="Group 83"/>
          <p:cNvGrpSpPr/>
          <p:nvPr/>
        </p:nvGrpSpPr>
        <p:grpSpPr>
          <a:xfrm>
            <a:off x="2343728" y="1934097"/>
            <a:ext cx="538165" cy="538167"/>
            <a:chOff x="-1" y="-1"/>
            <a:chExt cx="538164" cy="538166"/>
          </a:xfrm>
        </p:grpSpPr>
        <p:sp>
          <p:nvSpPr>
            <p:cNvPr id="2526"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7"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28" name="TextBox 86"/>
            <p:cNvSpPr txBox="1"/>
            <p:nvPr/>
          </p:nvSpPr>
          <p:spPr>
            <a:xfrm>
              <a:off x="103811" y="83578"/>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1</a:t>
              </a:r>
            </a:p>
          </p:txBody>
        </p:sp>
      </p:grpSp>
      <p:grpSp>
        <p:nvGrpSpPr>
          <p:cNvPr id="2533" name="Group 87"/>
          <p:cNvGrpSpPr/>
          <p:nvPr/>
        </p:nvGrpSpPr>
        <p:grpSpPr>
          <a:xfrm>
            <a:off x="2343728" y="2679956"/>
            <a:ext cx="538165" cy="539751"/>
            <a:chOff x="-1" y="0"/>
            <a:chExt cx="538164" cy="539750"/>
          </a:xfrm>
        </p:grpSpPr>
        <p:sp>
          <p:nvSpPr>
            <p:cNvPr id="2530"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1"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2" name="TextBox 90"/>
            <p:cNvSpPr txBox="1"/>
            <p:nvPr/>
          </p:nvSpPr>
          <p:spPr>
            <a:xfrm>
              <a:off x="103811" y="68232"/>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2</a:t>
              </a:r>
            </a:p>
          </p:txBody>
        </p:sp>
      </p:grpSp>
      <p:grpSp>
        <p:nvGrpSpPr>
          <p:cNvPr id="2537" name="Group 91"/>
          <p:cNvGrpSpPr/>
          <p:nvPr/>
        </p:nvGrpSpPr>
        <p:grpSpPr>
          <a:xfrm>
            <a:off x="2343728" y="3427402"/>
            <a:ext cx="538165" cy="539751"/>
            <a:chOff x="-1" y="0"/>
            <a:chExt cx="538164" cy="539750"/>
          </a:xfrm>
        </p:grpSpPr>
        <p:sp>
          <p:nvSpPr>
            <p:cNvPr id="2534"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5"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6" name="TextBox 94"/>
            <p:cNvSpPr txBox="1"/>
            <p:nvPr/>
          </p:nvSpPr>
          <p:spPr>
            <a:xfrm>
              <a:off x="103811" y="69819"/>
              <a:ext cx="220571" cy="400107"/>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3</a:t>
              </a:r>
            </a:p>
          </p:txBody>
        </p:sp>
      </p:grpSp>
      <p:grpSp>
        <p:nvGrpSpPr>
          <p:cNvPr id="2541" name="Group 95"/>
          <p:cNvGrpSpPr/>
          <p:nvPr/>
        </p:nvGrpSpPr>
        <p:grpSpPr>
          <a:xfrm>
            <a:off x="2343728" y="4174847"/>
            <a:ext cx="538165" cy="539751"/>
            <a:chOff x="-1" y="0"/>
            <a:chExt cx="538164" cy="539750"/>
          </a:xfrm>
          <a:solidFill>
            <a:schemeClr val="bg2"/>
          </a:solidFill>
        </p:grpSpPr>
        <p:sp>
          <p:nvSpPr>
            <p:cNvPr id="2538"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39"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0"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latin typeface="黑体" panose="02010609060101010101" charset="-122"/>
                  <a:ea typeface="黑体" panose="02010609060101010101" charset="-122"/>
                </a:rPr>
                <a:t>4</a:t>
              </a:r>
            </a:p>
          </p:txBody>
        </p:sp>
      </p:grpSp>
      <p:grpSp>
        <p:nvGrpSpPr>
          <p:cNvPr id="2545" name="Group 99"/>
          <p:cNvGrpSpPr/>
          <p:nvPr/>
        </p:nvGrpSpPr>
        <p:grpSpPr>
          <a:xfrm>
            <a:off x="2343728" y="4922291"/>
            <a:ext cx="538165" cy="539751"/>
            <a:chOff x="-1" y="0"/>
            <a:chExt cx="538164" cy="539750"/>
          </a:xfrm>
        </p:grpSpPr>
        <p:sp>
          <p:nvSpPr>
            <p:cNvPr id="2542"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543"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544" name="TextBox 102"/>
            <p:cNvSpPr txBox="1"/>
            <p:nvPr/>
          </p:nvSpPr>
          <p:spPr>
            <a:xfrm>
              <a:off x="103812" y="71864"/>
              <a:ext cx="95910" cy="396241"/>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dirty="0"/>
                <a:t>5</a:t>
              </a:r>
            </a:p>
          </p:txBody>
        </p:sp>
      </p:grpSp>
      <p:sp>
        <p:nvSpPr>
          <p:cNvPr id="4" name="TextBox 78"/>
          <p:cNvSpPr txBox="1"/>
          <p:nvPr/>
        </p:nvSpPr>
        <p:spPr>
          <a:xfrm>
            <a:off x="7264400" y="1929130"/>
            <a:ext cx="3335655" cy="450850"/>
          </a:xfrm>
          <a:prstGeom prst="rect">
            <a:avLst/>
          </a:prstGeom>
          <a:ln w="12700">
            <a:miter lim="400000"/>
          </a:ln>
        </p:spPr>
        <p:txBody>
          <a:bodyPr wrap="square" lIns="45719" rIns="45719">
            <a:spAutoFit/>
          </a:bodyPr>
          <a:lstStyle>
            <a:lvl1pPr algn="r">
              <a:lnSpc>
                <a:spcPct val="130000"/>
              </a:lnSpc>
              <a:defRPr sz="1200" b="1" i="1">
                <a:solidFill>
                  <a:srgbClr val="95886F"/>
                </a:solidFill>
                <a:latin typeface="Open Sans" panose="020B0606030504020204"/>
                <a:ea typeface="Open Sans" panose="020B0606030504020204"/>
                <a:cs typeface="Open Sans" panose="020B0606030504020204"/>
                <a:sym typeface="Open Sans" panose="020B0606030504020204"/>
              </a:defRPr>
            </a:lvl1pPr>
          </a:lstStyle>
          <a:p>
            <a:pPr algn="l"/>
            <a:r>
              <a:rPr altLang="zh-CN" sz="1800" i="0" dirty="0">
                <a:solidFill>
                  <a:schemeClr val="tx1"/>
                </a:solidFill>
                <a:latin typeface="微软雅黑" panose="020B0503020204020204" charset="-122"/>
                <a:ea typeface="微软雅黑" panose="020B0503020204020204" charset="-122"/>
              </a:rPr>
              <a:t>兴趣测评</a:t>
            </a:r>
          </a:p>
        </p:txBody>
      </p:sp>
      <p:sp>
        <p:nvSpPr>
          <p:cNvPr id="5" name="TextBox 79"/>
          <p:cNvSpPr txBox="1"/>
          <p:nvPr/>
        </p:nvSpPr>
        <p:spPr>
          <a:xfrm>
            <a:off x="7265035" y="2743200"/>
            <a:ext cx="313182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altLang="zh-CN" sz="1800" b="1" dirty="0">
                <a:latin typeface="微软雅黑" panose="020B0503020204020204" charset="-122"/>
                <a:ea typeface="微软雅黑" panose="020B0503020204020204" charset="-122"/>
              </a:rPr>
              <a:t>态度测评</a:t>
            </a:r>
          </a:p>
        </p:txBody>
      </p:sp>
      <p:sp>
        <p:nvSpPr>
          <p:cNvPr id="6" name="TextBox 80"/>
          <p:cNvSpPr txBox="1"/>
          <p:nvPr/>
        </p:nvSpPr>
        <p:spPr>
          <a:xfrm>
            <a:off x="7253605" y="3494405"/>
            <a:ext cx="3112135"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动机测评</a:t>
            </a:r>
          </a:p>
        </p:txBody>
      </p:sp>
      <p:sp>
        <p:nvSpPr>
          <p:cNvPr id="7" name="TextBox 81"/>
          <p:cNvSpPr txBox="1"/>
          <p:nvPr/>
        </p:nvSpPr>
        <p:spPr>
          <a:xfrm>
            <a:off x="7265670" y="4229735"/>
            <a:ext cx="3186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成就测评</a:t>
            </a:r>
          </a:p>
        </p:txBody>
      </p:sp>
      <p:sp>
        <p:nvSpPr>
          <p:cNvPr id="8" name="TextBox 82"/>
          <p:cNvSpPr txBox="1"/>
          <p:nvPr/>
        </p:nvSpPr>
        <p:spPr>
          <a:xfrm>
            <a:off x="7265670" y="5006340"/>
            <a:ext cx="3313430" cy="450850"/>
          </a:xfrm>
          <a:prstGeom prst="rect">
            <a:avLst/>
          </a:prstGeom>
          <a:ln w="12700">
            <a:miter lim="400000"/>
          </a:ln>
        </p:spPr>
        <p:txBody>
          <a:bodyPr wrap="square" lIns="45719" rIns="45719">
            <a:spAutoFit/>
          </a:bodyPr>
          <a:lstStyle>
            <a:defPPr>
              <a:defRPr lang="zh-CN"/>
            </a:defPPr>
            <a:lvl1pPr>
              <a:lnSpc>
                <a:spcPct val="130000"/>
              </a:lnSpc>
              <a:defRPr sz="2000" b="0" i="0">
                <a:latin typeface="黑体" panose="02010609060101010101" charset="-122"/>
                <a:ea typeface="黑体" panose="02010609060101010101" charset="-122"/>
                <a:cs typeface="Open Sans" panose="020B0606030504020204"/>
              </a:defRPr>
            </a:lvl1pPr>
          </a:lstStyle>
          <a:p>
            <a:r>
              <a:rPr lang="zh-CN" altLang="zh-CN" sz="1800" b="1" dirty="0">
                <a:latin typeface="微软雅黑" panose="020B0503020204020204" charset="-122"/>
                <a:ea typeface="微软雅黑" panose="020B0503020204020204" charset="-122"/>
              </a:rPr>
              <a:t>需要测评</a:t>
            </a:r>
          </a:p>
        </p:txBody>
      </p:sp>
      <p:grpSp>
        <p:nvGrpSpPr>
          <p:cNvPr id="9" name="Group 83"/>
          <p:cNvGrpSpPr/>
          <p:nvPr/>
        </p:nvGrpSpPr>
        <p:grpSpPr>
          <a:xfrm>
            <a:off x="6727768" y="1929017"/>
            <a:ext cx="538165" cy="538167"/>
            <a:chOff x="-1" y="-1"/>
            <a:chExt cx="538164" cy="538166"/>
          </a:xfrm>
        </p:grpSpPr>
        <p:sp>
          <p:nvSpPr>
            <p:cNvPr id="10" name="Oval 11"/>
            <p:cNvSpPr/>
            <p:nvPr/>
          </p:nvSpPr>
          <p:spPr>
            <a:xfrm>
              <a:off x="-1" y="-1"/>
              <a:ext cx="538164" cy="538166"/>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11" name="Oval 12"/>
            <p:cNvSpPr/>
            <p:nvPr/>
          </p:nvSpPr>
          <p:spPr>
            <a:xfrm>
              <a:off x="76199" y="74612"/>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12" name="TextBox 86"/>
            <p:cNvSpPr txBox="1"/>
            <p:nvPr/>
          </p:nvSpPr>
          <p:spPr>
            <a:xfrm>
              <a:off x="103811" y="83578"/>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6</a:t>
              </a:r>
            </a:p>
          </p:txBody>
        </p:sp>
      </p:grpSp>
      <p:grpSp>
        <p:nvGrpSpPr>
          <p:cNvPr id="13" name="Group 87"/>
          <p:cNvGrpSpPr/>
          <p:nvPr/>
        </p:nvGrpSpPr>
        <p:grpSpPr>
          <a:xfrm>
            <a:off x="6727768" y="2674876"/>
            <a:ext cx="538165" cy="539751"/>
            <a:chOff x="-1" y="0"/>
            <a:chExt cx="538164" cy="539750"/>
          </a:xfrm>
        </p:grpSpPr>
        <p:sp>
          <p:nvSpPr>
            <p:cNvPr id="14" name="Oval 13"/>
            <p:cNvSpPr/>
            <p:nvPr/>
          </p:nvSpPr>
          <p:spPr>
            <a:xfrm>
              <a:off x="-1" y="0"/>
              <a:ext cx="538164" cy="539750"/>
            </a:xfrm>
            <a:prstGeom prst="ellipse">
              <a:avLst/>
            </a:prstGeom>
            <a:solidFill>
              <a:schemeClr val="accent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15" name="Oval 14"/>
            <p:cNvSpPr/>
            <p:nvPr/>
          </p:nvSpPr>
          <p:spPr>
            <a:xfrm>
              <a:off x="76199" y="71437"/>
              <a:ext cx="390528" cy="393701"/>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16" name="TextBox 90"/>
            <p:cNvSpPr txBox="1"/>
            <p:nvPr/>
          </p:nvSpPr>
          <p:spPr>
            <a:xfrm>
              <a:off x="103811" y="68232"/>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7</a:t>
              </a:r>
            </a:p>
          </p:txBody>
        </p:sp>
      </p:grpSp>
      <p:grpSp>
        <p:nvGrpSpPr>
          <p:cNvPr id="17" name="Group 91"/>
          <p:cNvGrpSpPr/>
          <p:nvPr/>
        </p:nvGrpSpPr>
        <p:grpSpPr>
          <a:xfrm>
            <a:off x="6727768" y="3422322"/>
            <a:ext cx="538165" cy="539751"/>
            <a:chOff x="-1" y="0"/>
            <a:chExt cx="538164" cy="539750"/>
          </a:xfrm>
        </p:grpSpPr>
        <p:sp>
          <p:nvSpPr>
            <p:cNvPr id="18" name="Oval 15"/>
            <p:cNvSpPr/>
            <p:nvPr/>
          </p:nvSpPr>
          <p:spPr>
            <a:xfrm>
              <a:off x="-1" y="0"/>
              <a:ext cx="538164" cy="539750"/>
            </a:xfrm>
            <a:prstGeom prst="ellipse">
              <a:avLst/>
            </a:prstGeom>
            <a:solidFill>
              <a:schemeClr val="accent3"/>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19"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0" name="TextBox 94"/>
            <p:cNvSpPr txBox="1"/>
            <p:nvPr/>
          </p:nvSpPr>
          <p:spPr>
            <a:xfrm>
              <a:off x="103811" y="69819"/>
              <a:ext cx="217170" cy="397509"/>
            </a:xfrm>
            <a:prstGeom prst="rect">
              <a:avLst/>
            </a:prstGeom>
            <a:noFill/>
            <a:ln w="12700" cap="flat">
              <a:noFill/>
              <a:miter lim="400000"/>
            </a:ln>
            <a:effectLst/>
          </p:spPr>
          <p:txBody>
            <a:bodyPr wrap="non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8</a:t>
              </a:r>
            </a:p>
          </p:txBody>
        </p:sp>
      </p:grpSp>
      <p:grpSp>
        <p:nvGrpSpPr>
          <p:cNvPr id="21" name="Group 95"/>
          <p:cNvGrpSpPr/>
          <p:nvPr/>
        </p:nvGrpSpPr>
        <p:grpSpPr>
          <a:xfrm>
            <a:off x="6727768" y="4169767"/>
            <a:ext cx="538165" cy="539751"/>
            <a:chOff x="-1" y="0"/>
            <a:chExt cx="538164" cy="539750"/>
          </a:xfrm>
          <a:solidFill>
            <a:schemeClr val="bg2"/>
          </a:solidFill>
        </p:grpSpPr>
        <p:sp>
          <p:nvSpPr>
            <p:cNvPr id="22" name="Oval 13"/>
            <p:cNvSpPr/>
            <p:nvPr/>
          </p:nvSpPr>
          <p:spPr>
            <a:xfrm>
              <a:off x="-1" y="0"/>
              <a:ext cx="538164" cy="539750"/>
            </a:xfrm>
            <a:prstGeom prst="ellipse">
              <a:avLst/>
            </a:prstGeom>
            <a:solidFill>
              <a:schemeClr val="accent1"/>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3" name="Oval 14"/>
            <p:cNvSpPr/>
            <p:nvPr/>
          </p:nvSpPr>
          <p:spPr>
            <a:xfrm>
              <a:off x="76199" y="71437"/>
              <a:ext cx="390528" cy="393701"/>
            </a:xfrm>
            <a:prstGeom prst="ellipse">
              <a:avLst/>
            </a:prstGeom>
            <a:grp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4" name="TextBox 98"/>
            <p:cNvSpPr txBox="1"/>
            <p:nvPr/>
          </p:nvSpPr>
          <p:spPr>
            <a:xfrm>
              <a:off x="103504" y="71120"/>
              <a:ext cx="27558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latin typeface="黑体" panose="02010609060101010101" charset="-122"/>
                  <a:ea typeface="黑体" panose="02010609060101010101" charset="-122"/>
                </a:rPr>
                <a:t>9</a:t>
              </a:r>
            </a:p>
          </p:txBody>
        </p:sp>
      </p:grpSp>
      <p:grpSp>
        <p:nvGrpSpPr>
          <p:cNvPr id="25" name="Group 99"/>
          <p:cNvGrpSpPr/>
          <p:nvPr/>
        </p:nvGrpSpPr>
        <p:grpSpPr>
          <a:xfrm>
            <a:off x="6727768" y="4917211"/>
            <a:ext cx="741680" cy="539751"/>
            <a:chOff x="-1" y="0"/>
            <a:chExt cx="741679" cy="539750"/>
          </a:xfrm>
        </p:grpSpPr>
        <p:sp>
          <p:nvSpPr>
            <p:cNvPr id="26" name="Oval 15"/>
            <p:cNvSpPr/>
            <p:nvPr/>
          </p:nvSpPr>
          <p:spPr>
            <a:xfrm>
              <a:off x="-1" y="0"/>
              <a:ext cx="538164" cy="539750"/>
            </a:xfrm>
            <a:prstGeom prst="ellipse">
              <a:avLst/>
            </a:prstGeom>
            <a:solidFill>
              <a:schemeClr val="accent5"/>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a:p>
          </p:txBody>
        </p:sp>
        <p:sp>
          <p:nvSpPr>
            <p:cNvPr id="27" name="Oval 16"/>
            <p:cNvSpPr/>
            <p:nvPr/>
          </p:nvSpPr>
          <p:spPr>
            <a:xfrm>
              <a:off x="76199" y="76199"/>
              <a:ext cx="390528" cy="392115"/>
            </a:xfrm>
            <a:prstGeom prst="ellipse">
              <a:avLst/>
            </a:prstGeom>
            <a:solidFill>
              <a:srgbClr val="F2F2F2"/>
            </a:solidFill>
            <a:ln w="12700" cap="flat">
              <a:noFill/>
              <a:miter lim="400000"/>
            </a:ln>
            <a:effectLst/>
          </p:spPr>
          <p:txBody>
            <a:bodyPr wrap="square" lIns="45719" tIns="45719" rIns="45719" bIns="45719" numCol="1" anchor="t">
              <a:noAutofit/>
            </a:bodyPr>
            <a:lstStyle/>
            <a:p>
              <a:pPr>
                <a:defRPr>
                  <a:solidFill>
                    <a:srgbClr val="95886F"/>
                  </a:solidFill>
                  <a:latin typeface="Open Sans" panose="020B0606030504020204"/>
                  <a:ea typeface="Open Sans" panose="020B0606030504020204"/>
                  <a:cs typeface="Open Sans" panose="020B0606030504020204"/>
                  <a:sym typeface="Open Sans" panose="020B0606030504020204"/>
                </a:defRPr>
              </a:pPr>
              <a:endParaRPr dirty="0">
                <a:latin typeface="黑体" panose="02010609060101010101" charset="-122"/>
                <a:ea typeface="黑体" panose="02010609060101010101" charset="-122"/>
              </a:endParaRPr>
            </a:p>
          </p:txBody>
        </p:sp>
        <p:sp>
          <p:nvSpPr>
            <p:cNvPr id="28" name="TextBox 102"/>
            <p:cNvSpPr txBox="1"/>
            <p:nvPr/>
          </p:nvSpPr>
          <p:spPr>
            <a:xfrm>
              <a:off x="38099" y="71755"/>
              <a:ext cx="703579" cy="397509"/>
            </a:xfrm>
            <a:prstGeom prst="rect">
              <a:avLst/>
            </a:prstGeom>
            <a:noFill/>
            <a:ln w="12700" cap="flat">
              <a:noFill/>
              <a:miter lim="400000"/>
            </a:ln>
            <a:effectLst/>
          </p:spPr>
          <p:txBody>
            <a:bodyPr wrap="square" lIns="45719" tIns="45719" rIns="45719" bIns="45719" numCol="1" anchor="t">
              <a:spAutoFit/>
            </a:bodyPr>
            <a:lstStyle>
              <a:lvl1pPr>
                <a:defRPr sz="2000">
                  <a:solidFill>
                    <a:srgbClr val="95886F"/>
                  </a:solidFill>
                  <a:latin typeface="Open Sans" panose="020B0606030504020204"/>
                  <a:ea typeface="Open Sans" panose="020B0606030504020204"/>
                  <a:cs typeface="Open Sans" panose="020B0606030504020204"/>
                  <a:sym typeface="Open Sans" panose="020B0606030504020204"/>
                </a:defRPr>
              </a:lvl1pPr>
            </a:lstStyle>
            <a:p>
              <a:r>
                <a:rPr lang="en-US" dirty="0"/>
                <a:t>10</a:t>
              </a:r>
            </a:p>
          </p:txBody>
        </p:sp>
      </p:gr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23" presetClass="entr" presetSubtype="16" fill="hold" grpId="0" nodeType="afterEffect">
                                  <p:stCondLst>
                                    <p:cond delay="0"/>
                                  </p:stCondLst>
                                  <p:childTnLst>
                                    <p:set>
                                      <p:cBhvr>
                                        <p:cTn id="10" dur="indefinite" fill="hold"/>
                                        <p:tgtEl>
                                          <p:spTgt spid="2529"/>
                                        </p:tgtEl>
                                        <p:attrNameLst>
                                          <p:attrName>style.visibility</p:attrName>
                                        </p:attrNameLst>
                                      </p:cBhvr>
                                      <p:to>
                                        <p:strVal val="visible"/>
                                      </p:to>
                                    </p:set>
                                    <p:anim calcmode="lin" valueType="num">
                                      <p:cBhvr>
                                        <p:cTn id="11" dur="500" fill="hold"/>
                                        <p:tgtEl>
                                          <p:spTgt spid="2529"/>
                                        </p:tgtEl>
                                        <p:attrNameLst>
                                          <p:attrName>ppt_w</p:attrName>
                                        </p:attrNameLst>
                                      </p:cBhvr>
                                      <p:tavLst>
                                        <p:tav tm="0">
                                          <p:val>
                                            <p:fltVal val="0"/>
                                          </p:val>
                                        </p:tav>
                                        <p:tav tm="100000">
                                          <p:val>
                                            <p:strVal val="#ppt_w"/>
                                          </p:val>
                                        </p:tav>
                                      </p:tavLst>
                                    </p:anim>
                                    <p:anim calcmode="lin" valueType="num">
                                      <p:cBhvr>
                                        <p:cTn id="12" dur="500" fill="hold"/>
                                        <p:tgtEl>
                                          <p:spTgt spid="2529"/>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grpId="0" nodeType="afterEffect">
                                  <p:stCondLst>
                                    <p:cond delay="250"/>
                                  </p:stCondLst>
                                  <p:childTnLst>
                                    <p:set>
                                      <p:cBhvr>
                                        <p:cTn id="15" dur="indefinite" fill="hold"/>
                                        <p:tgtEl>
                                          <p:spTgt spid="2533"/>
                                        </p:tgtEl>
                                        <p:attrNameLst>
                                          <p:attrName>style.visibility</p:attrName>
                                        </p:attrNameLst>
                                      </p:cBhvr>
                                      <p:to>
                                        <p:strVal val="visible"/>
                                      </p:to>
                                    </p:set>
                                    <p:anim calcmode="lin" valueType="num">
                                      <p:cBhvr>
                                        <p:cTn id="16" dur="500" fill="hold"/>
                                        <p:tgtEl>
                                          <p:spTgt spid="2533"/>
                                        </p:tgtEl>
                                        <p:attrNameLst>
                                          <p:attrName>ppt_w</p:attrName>
                                        </p:attrNameLst>
                                      </p:cBhvr>
                                      <p:tavLst>
                                        <p:tav tm="0">
                                          <p:val>
                                            <p:fltVal val="0"/>
                                          </p:val>
                                        </p:tav>
                                        <p:tav tm="100000">
                                          <p:val>
                                            <p:strVal val="#ppt_w"/>
                                          </p:val>
                                        </p:tav>
                                      </p:tavLst>
                                    </p:anim>
                                    <p:anim calcmode="lin" valueType="num">
                                      <p:cBhvr>
                                        <p:cTn id="17" dur="500" fill="hold"/>
                                        <p:tgtEl>
                                          <p:spTgt spid="2533"/>
                                        </p:tgtEl>
                                        <p:attrNameLst>
                                          <p:attrName>ppt_h</p:attrName>
                                        </p:attrNameLst>
                                      </p:cBhvr>
                                      <p:tavLst>
                                        <p:tav tm="0">
                                          <p:val>
                                            <p:fltVal val="0"/>
                                          </p:val>
                                        </p:tav>
                                        <p:tav tm="100000">
                                          <p:val>
                                            <p:strVal val="#ppt_h"/>
                                          </p:val>
                                        </p:tav>
                                      </p:tavLst>
                                    </p:anim>
                                  </p:childTnLst>
                                </p:cTn>
                              </p:par>
                            </p:childTnLst>
                          </p:cTn>
                        </p:par>
                        <p:par>
                          <p:cTn id="18" fill="hold">
                            <p:stCondLst>
                              <p:cond delay="1250"/>
                            </p:stCondLst>
                            <p:childTnLst>
                              <p:par>
                                <p:cTn id="19" presetID="23" presetClass="entr" presetSubtype="16" fill="hold" grpId="0" nodeType="afterEffect">
                                  <p:stCondLst>
                                    <p:cond delay="500"/>
                                  </p:stCondLst>
                                  <p:childTnLst>
                                    <p:set>
                                      <p:cBhvr>
                                        <p:cTn id="20" dur="indefinite" fill="hold"/>
                                        <p:tgtEl>
                                          <p:spTgt spid="2537"/>
                                        </p:tgtEl>
                                        <p:attrNameLst>
                                          <p:attrName>style.visibility</p:attrName>
                                        </p:attrNameLst>
                                      </p:cBhvr>
                                      <p:to>
                                        <p:strVal val="visible"/>
                                      </p:to>
                                    </p:set>
                                    <p:anim calcmode="lin" valueType="num">
                                      <p:cBhvr>
                                        <p:cTn id="21" dur="500" fill="hold"/>
                                        <p:tgtEl>
                                          <p:spTgt spid="2537"/>
                                        </p:tgtEl>
                                        <p:attrNameLst>
                                          <p:attrName>ppt_w</p:attrName>
                                        </p:attrNameLst>
                                      </p:cBhvr>
                                      <p:tavLst>
                                        <p:tav tm="0">
                                          <p:val>
                                            <p:fltVal val="0"/>
                                          </p:val>
                                        </p:tav>
                                        <p:tav tm="100000">
                                          <p:val>
                                            <p:strVal val="#ppt_w"/>
                                          </p:val>
                                        </p:tav>
                                      </p:tavLst>
                                    </p:anim>
                                    <p:anim calcmode="lin" valueType="num">
                                      <p:cBhvr>
                                        <p:cTn id="22" dur="500" fill="hold"/>
                                        <p:tgtEl>
                                          <p:spTgt spid="2537"/>
                                        </p:tgtEl>
                                        <p:attrNameLst>
                                          <p:attrName>ppt_h</p:attrName>
                                        </p:attrNameLst>
                                      </p:cBhvr>
                                      <p:tavLst>
                                        <p:tav tm="0">
                                          <p:val>
                                            <p:fltVal val="0"/>
                                          </p:val>
                                        </p:tav>
                                        <p:tav tm="100000">
                                          <p:val>
                                            <p:strVal val="#ppt_h"/>
                                          </p:val>
                                        </p:tav>
                                      </p:tavLst>
                                    </p:anim>
                                  </p:childTnLst>
                                </p:cTn>
                              </p:par>
                            </p:childTnLst>
                          </p:cTn>
                        </p:par>
                        <p:par>
                          <p:cTn id="23" fill="hold">
                            <p:stCondLst>
                              <p:cond delay="2250"/>
                            </p:stCondLst>
                            <p:childTnLst>
                              <p:par>
                                <p:cTn id="24" presetID="23" presetClass="entr" presetSubtype="16" fill="hold" grpId="0" nodeType="afterEffect">
                                  <p:stCondLst>
                                    <p:cond delay="750"/>
                                  </p:stCondLst>
                                  <p:childTnLst>
                                    <p:set>
                                      <p:cBhvr>
                                        <p:cTn id="25" dur="indefinite" fill="hold"/>
                                        <p:tgtEl>
                                          <p:spTgt spid="2541"/>
                                        </p:tgtEl>
                                        <p:attrNameLst>
                                          <p:attrName>style.visibility</p:attrName>
                                        </p:attrNameLst>
                                      </p:cBhvr>
                                      <p:to>
                                        <p:strVal val="visible"/>
                                      </p:to>
                                    </p:set>
                                    <p:anim calcmode="lin" valueType="num">
                                      <p:cBhvr>
                                        <p:cTn id="26" dur="500" fill="hold"/>
                                        <p:tgtEl>
                                          <p:spTgt spid="2541"/>
                                        </p:tgtEl>
                                        <p:attrNameLst>
                                          <p:attrName>ppt_w</p:attrName>
                                        </p:attrNameLst>
                                      </p:cBhvr>
                                      <p:tavLst>
                                        <p:tav tm="0">
                                          <p:val>
                                            <p:fltVal val="0"/>
                                          </p:val>
                                        </p:tav>
                                        <p:tav tm="100000">
                                          <p:val>
                                            <p:strVal val="#ppt_w"/>
                                          </p:val>
                                        </p:tav>
                                      </p:tavLst>
                                    </p:anim>
                                    <p:anim calcmode="lin" valueType="num">
                                      <p:cBhvr>
                                        <p:cTn id="27" dur="500" fill="hold"/>
                                        <p:tgtEl>
                                          <p:spTgt spid="2541"/>
                                        </p:tgtEl>
                                        <p:attrNameLst>
                                          <p:attrName>ppt_h</p:attrName>
                                        </p:attrNameLst>
                                      </p:cBhvr>
                                      <p:tavLst>
                                        <p:tav tm="0">
                                          <p:val>
                                            <p:fltVal val="0"/>
                                          </p:val>
                                        </p:tav>
                                        <p:tav tm="100000">
                                          <p:val>
                                            <p:strVal val="#ppt_h"/>
                                          </p:val>
                                        </p:tav>
                                      </p:tavLst>
                                    </p:anim>
                                  </p:childTnLst>
                                </p:cTn>
                              </p:par>
                            </p:childTnLst>
                          </p:cTn>
                        </p:par>
                        <p:par>
                          <p:cTn id="28" fill="hold">
                            <p:stCondLst>
                              <p:cond delay="3500"/>
                            </p:stCondLst>
                            <p:childTnLst>
                              <p:par>
                                <p:cTn id="29" presetID="23" presetClass="entr" presetSubtype="16" fill="hold" grpId="0" nodeType="afterEffect">
                                  <p:stCondLst>
                                    <p:cond delay="1000"/>
                                  </p:stCondLst>
                                  <p:childTnLst>
                                    <p:set>
                                      <p:cBhvr>
                                        <p:cTn id="30" dur="indefinite" fill="hold"/>
                                        <p:tgtEl>
                                          <p:spTgt spid="2545"/>
                                        </p:tgtEl>
                                        <p:attrNameLst>
                                          <p:attrName>style.visibility</p:attrName>
                                        </p:attrNameLst>
                                      </p:cBhvr>
                                      <p:to>
                                        <p:strVal val="visible"/>
                                      </p:to>
                                    </p:set>
                                    <p:anim calcmode="lin" valueType="num">
                                      <p:cBhvr>
                                        <p:cTn id="31" dur="500" fill="hold"/>
                                        <p:tgtEl>
                                          <p:spTgt spid="2545"/>
                                        </p:tgtEl>
                                        <p:attrNameLst>
                                          <p:attrName>ppt_w</p:attrName>
                                        </p:attrNameLst>
                                      </p:cBhvr>
                                      <p:tavLst>
                                        <p:tav tm="0">
                                          <p:val>
                                            <p:fltVal val="0"/>
                                          </p:val>
                                        </p:tav>
                                        <p:tav tm="100000">
                                          <p:val>
                                            <p:strVal val="#ppt_w"/>
                                          </p:val>
                                        </p:tav>
                                      </p:tavLst>
                                    </p:anim>
                                    <p:anim calcmode="lin" valueType="num">
                                      <p:cBhvr>
                                        <p:cTn id="32" dur="500" fill="hold"/>
                                        <p:tgtEl>
                                          <p:spTgt spid="2545"/>
                                        </p:tgtEl>
                                        <p:attrNameLst>
                                          <p:attrName>ppt_h</p:attrName>
                                        </p:attrNameLst>
                                      </p:cBhvr>
                                      <p:tavLst>
                                        <p:tav tm="0">
                                          <p:val>
                                            <p:fltVal val="0"/>
                                          </p:val>
                                        </p:tav>
                                        <p:tav tm="100000">
                                          <p:val>
                                            <p:strVal val="#ppt_h"/>
                                          </p:val>
                                        </p:tav>
                                      </p:tavLst>
                                    </p:anim>
                                  </p:childTnLst>
                                </p:cTn>
                              </p:par>
                            </p:childTnLst>
                          </p:cTn>
                        </p:par>
                        <p:par>
                          <p:cTn id="33" fill="hold">
                            <p:stCondLst>
                              <p:cond delay="5000"/>
                            </p:stCondLst>
                            <p:childTnLst>
                              <p:par>
                                <p:cTn id="34" presetID="2" presetClass="entr" presetSubtype="2" fill="hold" grpId="0" nodeType="afterEffect">
                                  <p:stCondLst>
                                    <p:cond delay="0"/>
                                  </p:stCondLst>
                                  <p:childTnLst>
                                    <p:set>
                                      <p:cBhvr>
                                        <p:cTn id="35" dur="indefinite" fill="hold"/>
                                        <p:tgtEl>
                                          <p:spTgt spid="2521"/>
                                        </p:tgtEl>
                                        <p:attrNameLst>
                                          <p:attrName>style.visibility</p:attrName>
                                        </p:attrNameLst>
                                      </p:cBhvr>
                                      <p:to>
                                        <p:strVal val="visible"/>
                                      </p:to>
                                    </p:set>
                                    <p:anim calcmode="lin" valueType="num">
                                      <p:cBhvr>
                                        <p:cTn id="36" dur="500" fill="hold"/>
                                        <p:tgtEl>
                                          <p:spTgt spid="2521"/>
                                        </p:tgtEl>
                                        <p:attrNameLst>
                                          <p:attrName>ppt_x</p:attrName>
                                        </p:attrNameLst>
                                      </p:cBhvr>
                                      <p:tavLst>
                                        <p:tav tm="0">
                                          <p:val>
                                            <p:strVal val="1+#ppt_w/2"/>
                                          </p:val>
                                        </p:tav>
                                        <p:tav tm="100000">
                                          <p:val>
                                            <p:strVal val="#ppt_x"/>
                                          </p:val>
                                        </p:tav>
                                      </p:tavLst>
                                    </p:anim>
                                    <p:anim calcmode="lin" valueType="num">
                                      <p:cBhvr>
                                        <p:cTn id="37" dur="500" fill="hold"/>
                                        <p:tgtEl>
                                          <p:spTgt spid="2521"/>
                                        </p:tgtEl>
                                        <p:attrNameLst>
                                          <p:attrName>ppt_y</p:attrName>
                                        </p:attrNameLst>
                                      </p:cBhvr>
                                      <p:tavLst>
                                        <p:tav tm="0">
                                          <p:val>
                                            <p:strVal val="#ppt_y"/>
                                          </p:val>
                                        </p:tav>
                                        <p:tav tm="100000">
                                          <p:val>
                                            <p:strVal val="#ppt_y"/>
                                          </p:val>
                                        </p:tav>
                                      </p:tavLst>
                                    </p:anim>
                                  </p:childTnLst>
                                </p:cTn>
                              </p:par>
                            </p:childTnLst>
                          </p:cTn>
                        </p:par>
                        <p:par>
                          <p:cTn id="38" fill="hold">
                            <p:stCondLst>
                              <p:cond delay="5500"/>
                            </p:stCondLst>
                            <p:childTnLst>
                              <p:par>
                                <p:cTn id="39" presetID="2" presetClass="entr" presetSubtype="2" fill="hold" grpId="0" nodeType="afterEffect">
                                  <p:stCondLst>
                                    <p:cond delay="250"/>
                                  </p:stCondLst>
                                  <p:childTnLst>
                                    <p:set>
                                      <p:cBhvr>
                                        <p:cTn id="40" dur="indefinite" fill="hold"/>
                                        <p:tgtEl>
                                          <p:spTgt spid="2522"/>
                                        </p:tgtEl>
                                        <p:attrNameLst>
                                          <p:attrName>style.visibility</p:attrName>
                                        </p:attrNameLst>
                                      </p:cBhvr>
                                      <p:to>
                                        <p:strVal val="visible"/>
                                      </p:to>
                                    </p:set>
                                    <p:anim calcmode="lin" valueType="num">
                                      <p:cBhvr>
                                        <p:cTn id="41" dur="500" fill="hold"/>
                                        <p:tgtEl>
                                          <p:spTgt spid="2522"/>
                                        </p:tgtEl>
                                        <p:attrNameLst>
                                          <p:attrName>ppt_x</p:attrName>
                                        </p:attrNameLst>
                                      </p:cBhvr>
                                      <p:tavLst>
                                        <p:tav tm="0">
                                          <p:val>
                                            <p:strVal val="1+#ppt_w/2"/>
                                          </p:val>
                                        </p:tav>
                                        <p:tav tm="100000">
                                          <p:val>
                                            <p:strVal val="#ppt_x"/>
                                          </p:val>
                                        </p:tav>
                                      </p:tavLst>
                                    </p:anim>
                                    <p:anim calcmode="lin" valueType="num">
                                      <p:cBhvr>
                                        <p:cTn id="42" dur="500" fill="hold"/>
                                        <p:tgtEl>
                                          <p:spTgt spid="2522"/>
                                        </p:tgtEl>
                                        <p:attrNameLst>
                                          <p:attrName>ppt_y</p:attrName>
                                        </p:attrNameLst>
                                      </p:cBhvr>
                                      <p:tavLst>
                                        <p:tav tm="0">
                                          <p:val>
                                            <p:strVal val="#ppt_y"/>
                                          </p:val>
                                        </p:tav>
                                        <p:tav tm="100000">
                                          <p:val>
                                            <p:strVal val="#ppt_y"/>
                                          </p:val>
                                        </p:tav>
                                      </p:tavLst>
                                    </p:anim>
                                  </p:childTnLst>
                                </p:cTn>
                              </p:par>
                            </p:childTnLst>
                          </p:cTn>
                        </p:par>
                        <p:par>
                          <p:cTn id="43" fill="hold">
                            <p:stCondLst>
                              <p:cond delay="6250"/>
                            </p:stCondLst>
                            <p:childTnLst>
                              <p:par>
                                <p:cTn id="44" presetID="2" presetClass="entr" presetSubtype="2" fill="hold" grpId="0" nodeType="afterEffect">
                                  <p:stCondLst>
                                    <p:cond delay="500"/>
                                  </p:stCondLst>
                                  <p:childTnLst>
                                    <p:set>
                                      <p:cBhvr>
                                        <p:cTn id="45" dur="indefinite" fill="hold"/>
                                        <p:tgtEl>
                                          <p:spTgt spid="2523"/>
                                        </p:tgtEl>
                                        <p:attrNameLst>
                                          <p:attrName>style.visibility</p:attrName>
                                        </p:attrNameLst>
                                      </p:cBhvr>
                                      <p:to>
                                        <p:strVal val="visible"/>
                                      </p:to>
                                    </p:set>
                                    <p:anim calcmode="lin" valueType="num">
                                      <p:cBhvr>
                                        <p:cTn id="46" dur="500" fill="hold"/>
                                        <p:tgtEl>
                                          <p:spTgt spid="2523"/>
                                        </p:tgtEl>
                                        <p:attrNameLst>
                                          <p:attrName>ppt_x</p:attrName>
                                        </p:attrNameLst>
                                      </p:cBhvr>
                                      <p:tavLst>
                                        <p:tav tm="0">
                                          <p:val>
                                            <p:strVal val="1+#ppt_w/2"/>
                                          </p:val>
                                        </p:tav>
                                        <p:tav tm="100000">
                                          <p:val>
                                            <p:strVal val="#ppt_x"/>
                                          </p:val>
                                        </p:tav>
                                      </p:tavLst>
                                    </p:anim>
                                    <p:anim calcmode="lin" valueType="num">
                                      <p:cBhvr>
                                        <p:cTn id="47" dur="500" fill="hold"/>
                                        <p:tgtEl>
                                          <p:spTgt spid="2523"/>
                                        </p:tgtEl>
                                        <p:attrNameLst>
                                          <p:attrName>ppt_y</p:attrName>
                                        </p:attrNameLst>
                                      </p:cBhvr>
                                      <p:tavLst>
                                        <p:tav tm="0">
                                          <p:val>
                                            <p:strVal val="#ppt_y"/>
                                          </p:val>
                                        </p:tav>
                                        <p:tav tm="100000">
                                          <p:val>
                                            <p:strVal val="#ppt_y"/>
                                          </p:val>
                                        </p:tav>
                                      </p:tavLst>
                                    </p:anim>
                                  </p:childTnLst>
                                </p:cTn>
                              </p:par>
                            </p:childTnLst>
                          </p:cTn>
                        </p:par>
                        <p:par>
                          <p:cTn id="48" fill="hold">
                            <p:stCondLst>
                              <p:cond delay="7250"/>
                            </p:stCondLst>
                            <p:childTnLst>
                              <p:par>
                                <p:cTn id="49" presetID="2" presetClass="entr" presetSubtype="2" fill="hold" grpId="0" nodeType="afterEffect">
                                  <p:stCondLst>
                                    <p:cond delay="750"/>
                                  </p:stCondLst>
                                  <p:childTnLst>
                                    <p:set>
                                      <p:cBhvr>
                                        <p:cTn id="50" dur="indefinite" fill="hold"/>
                                        <p:tgtEl>
                                          <p:spTgt spid="2524"/>
                                        </p:tgtEl>
                                        <p:attrNameLst>
                                          <p:attrName>style.visibility</p:attrName>
                                        </p:attrNameLst>
                                      </p:cBhvr>
                                      <p:to>
                                        <p:strVal val="visible"/>
                                      </p:to>
                                    </p:set>
                                    <p:anim calcmode="lin" valueType="num">
                                      <p:cBhvr>
                                        <p:cTn id="51" dur="500" fill="hold"/>
                                        <p:tgtEl>
                                          <p:spTgt spid="2524"/>
                                        </p:tgtEl>
                                        <p:attrNameLst>
                                          <p:attrName>ppt_x</p:attrName>
                                        </p:attrNameLst>
                                      </p:cBhvr>
                                      <p:tavLst>
                                        <p:tav tm="0">
                                          <p:val>
                                            <p:strVal val="1+#ppt_w/2"/>
                                          </p:val>
                                        </p:tav>
                                        <p:tav tm="100000">
                                          <p:val>
                                            <p:strVal val="#ppt_x"/>
                                          </p:val>
                                        </p:tav>
                                      </p:tavLst>
                                    </p:anim>
                                    <p:anim calcmode="lin" valueType="num">
                                      <p:cBhvr>
                                        <p:cTn id="52" dur="500" fill="hold"/>
                                        <p:tgtEl>
                                          <p:spTgt spid="2524"/>
                                        </p:tgtEl>
                                        <p:attrNameLst>
                                          <p:attrName>ppt_y</p:attrName>
                                        </p:attrNameLst>
                                      </p:cBhvr>
                                      <p:tavLst>
                                        <p:tav tm="0">
                                          <p:val>
                                            <p:strVal val="#ppt_y"/>
                                          </p:val>
                                        </p:tav>
                                        <p:tav tm="100000">
                                          <p:val>
                                            <p:strVal val="#ppt_y"/>
                                          </p:val>
                                        </p:tav>
                                      </p:tavLst>
                                    </p:anim>
                                  </p:childTnLst>
                                </p:cTn>
                              </p:par>
                            </p:childTnLst>
                          </p:cTn>
                        </p:par>
                        <p:par>
                          <p:cTn id="53" fill="hold">
                            <p:stCondLst>
                              <p:cond delay="8500"/>
                            </p:stCondLst>
                            <p:childTnLst>
                              <p:par>
                                <p:cTn id="54" presetID="2" presetClass="entr" presetSubtype="2" fill="hold" grpId="0" nodeType="afterEffect">
                                  <p:stCondLst>
                                    <p:cond delay="1000"/>
                                  </p:stCondLst>
                                  <p:childTnLst>
                                    <p:set>
                                      <p:cBhvr>
                                        <p:cTn id="55" dur="indefinite" fill="hold"/>
                                        <p:tgtEl>
                                          <p:spTgt spid="2525"/>
                                        </p:tgtEl>
                                        <p:attrNameLst>
                                          <p:attrName>style.visibility</p:attrName>
                                        </p:attrNameLst>
                                      </p:cBhvr>
                                      <p:to>
                                        <p:strVal val="visible"/>
                                      </p:to>
                                    </p:set>
                                    <p:anim calcmode="lin" valueType="num">
                                      <p:cBhvr>
                                        <p:cTn id="56" dur="500" fill="hold"/>
                                        <p:tgtEl>
                                          <p:spTgt spid="2525"/>
                                        </p:tgtEl>
                                        <p:attrNameLst>
                                          <p:attrName>ppt_x</p:attrName>
                                        </p:attrNameLst>
                                      </p:cBhvr>
                                      <p:tavLst>
                                        <p:tav tm="0">
                                          <p:val>
                                            <p:strVal val="1+#ppt_w/2"/>
                                          </p:val>
                                        </p:tav>
                                        <p:tav tm="100000">
                                          <p:val>
                                            <p:strVal val="#ppt_x"/>
                                          </p:val>
                                        </p:tav>
                                      </p:tavLst>
                                    </p:anim>
                                    <p:anim calcmode="lin" valueType="num">
                                      <p:cBhvr>
                                        <p:cTn id="57" dur="500" fill="hold"/>
                                        <p:tgtEl>
                                          <p:spTgt spid="2525"/>
                                        </p:tgtEl>
                                        <p:attrNameLst>
                                          <p:attrName>ppt_y</p:attrName>
                                        </p:attrNameLst>
                                      </p:cBhvr>
                                      <p:tavLst>
                                        <p:tav tm="0">
                                          <p:val>
                                            <p:strVal val="#ppt_y"/>
                                          </p:val>
                                        </p:tav>
                                        <p:tav tm="100000">
                                          <p:val>
                                            <p:strVal val="#ppt_y"/>
                                          </p:val>
                                        </p:tav>
                                      </p:tavLst>
                                    </p:anim>
                                  </p:childTnLst>
                                </p:cTn>
                              </p:par>
                            </p:childTnLst>
                          </p:cTn>
                        </p:par>
                        <p:par>
                          <p:cTn id="58" fill="hold">
                            <p:stCondLst>
                              <p:cond delay="10000"/>
                            </p:stCondLst>
                            <p:childTnLst>
                              <p:par>
                                <p:cTn id="59" presetID="23" presetClass="entr" presetSubtype="16" fill="hold" grpId="0" nodeType="afterEffect">
                                  <p:stCondLst>
                                    <p:cond delay="0"/>
                                  </p:stCondLst>
                                  <p:childTnLst>
                                    <p:set>
                                      <p:cBhvr>
                                        <p:cTn id="60" dur="indefinite" fill="hold"/>
                                        <p:tgtEl>
                                          <p:spTgt spid="9"/>
                                        </p:tgtEl>
                                        <p:attrNameLst>
                                          <p:attrName>style.visibility</p:attrName>
                                        </p:attrNameLst>
                                      </p:cBhvr>
                                      <p:to>
                                        <p:strVal val="visible"/>
                                      </p:to>
                                    </p:set>
                                    <p:anim calcmode="lin" valueType="num">
                                      <p:cBhvr>
                                        <p:cTn id="61" dur="500" fill="hold"/>
                                        <p:tgtEl>
                                          <p:spTgt spid="9"/>
                                        </p:tgtEl>
                                        <p:attrNameLst>
                                          <p:attrName>ppt_w</p:attrName>
                                        </p:attrNameLst>
                                      </p:cBhvr>
                                      <p:tavLst>
                                        <p:tav tm="0">
                                          <p:val>
                                            <p:fltVal val="0"/>
                                          </p:val>
                                        </p:tav>
                                        <p:tav tm="100000">
                                          <p:val>
                                            <p:strVal val="#ppt_w"/>
                                          </p:val>
                                        </p:tav>
                                      </p:tavLst>
                                    </p:anim>
                                    <p:anim calcmode="lin" valueType="num">
                                      <p:cBhvr>
                                        <p:cTn id="62" dur="500" fill="hold"/>
                                        <p:tgtEl>
                                          <p:spTgt spid="9"/>
                                        </p:tgtEl>
                                        <p:attrNameLst>
                                          <p:attrName>ppt_h</p:attrName>
                                        </p:attrNameLst>
                                      </p:cBhvr>
                                      <p:tavLst>
                                        <p:tav tm="0">
                                          <p:val>
                                            <p:fltVal val="0"/>
                                          </p:val>
                                        </p:tav>
                                        <p:tav tm="100000">
                                          <p:val>
                                            <p:strVal val="#ppt_h"/>
                                          </p:val>
                                        </p:tav>
                                      </p:tavLst>
                                    </p:anim>
                                  </p:childTnLst>
                                </p:cTn>
                              </p:par>
                            </p:childTnLst>
                          </p:cTn>
                        </p:par>
                        <p:par>
                          <p:cTn id="63" fill="hold">
                            <p:stCondLst>
                              <p:cond delay="10500"/>
                            </p:stCondLst>
                            <p:childTnLst>
                              <p:par>
                                <p:cTn id="64" presetID="23" presetClass="entr" presetSubtype="16" fill="hold" grpId="0" nodeType="afterEffect">
                                  <p:stCondLst>
                                    <p:cond delay="250"/>
                                  </p:stCondLst>
                                  <p:childTnLst>
                                    <p:set>
                                      <p:cBhvr>
                                        <p:cTn id="65" dur="indefinite" fill="hold"/>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childTnLst>
                                </p:cTn>
                              </p:par>
                            </p:childTnLst>
                          </p:cTn>
                        </p:par>
                        <p:par>
                          <p:cTn id="68" fill="hold">
                            <p:stCondLst>
                              <p:cond delay="11250"/>
                            </p:stCondLst>
                            <p:childTnLst>
                              <p:par>
                                <p:cTn id="69" presetID="23" presetClass="entr" presetSubtype="16" fill="hold" grpId="0" nodeType="afterEffect">
                                  <p:stCondLst>
                                    <p:cond delay="500"/>
                                  </p:stCondLst>
                                  <p:childTnLst>
                                    <p:set>
                                      <p:cBhvr>
                                        <p:cTn id="70" dur="indefinite" fill="hold"/>
                                        <p:tgtEl>
                                          <p:spTgt spid="17"/>
                                        </p:tgtEl>
                                        <p:attrNameLst>
                                          <p:attrName>style.visibility</p:attrName>
                                        </p:attrNameLst>
                                      </p:cBhvr>
                                      <p:to>
                                        <p:strVal val="visible"/>
                                      </p:to>
                                    </p:set>
                                    <p:anim calcmode="lin" valueType="num">
                                      <p:cBhvr>
                                        <p:cTn id="71" dur="500" fill="hold"/>
                                        <p:tgtEl>
                                          <p:spTgt spid="17"/>
                                        </p:tgtEl>
                                        <p:attrNameLst>
                                          <p:attrName>ppt_w</p:attrName>
                                        </p:attrNameLst>
                                      </p:cBhvr>
                                      <p:tavLst>
                                        <p:tav tm="0">
                                          <p:val>
                                            <p:fltVal val="0"/>
                                          </p:val>
                                        </p:tav>
                                        <p:tav tm="100000">
                                          <p:val>
                                            <p:strVal val="#ppt_w"/>
                                          </p:val>
                                        </p:tav>
                                      </p:tavLst>
                                    </p:anim>
                                    <p:anim calcmode="lin" valueType="num">
                                      <p:cBhvr>
                                        <p:cTn id="72" dur="500" fill="hold"/>
                                        <p:tgtEl>
                                          <p:spTgt spid="17"/>
                                        </p:tgtEl>
                                        <p:attrNameLst>
                                          <p:attrName>ppt_h</p:attrName>
                                        </p:attrNameLst>
                                      </p:cBhvr>
                                      <p:tavLst>
                                        <p:tav tm="0">
                                          <p:val>
                                            <p:fltVal val="0"/>
                                          </p:val>
                                        </p:tav>
                                        <p:tav tm="100000">
                                          <p:val>
                                            <p:strVal val="#ppt_h"/>
                                          </p:val>
                                        </p:tav>
                                      </p:tavLst>
                                    </p:anim>
                                  </p:childTnLst>
                                </p:cTn>
                              </p:par>
                            </p:childTnLst>
                          </p:cTn>
                        </p:par>
                        <p:par>
                          <p:cTn id="73" fill="hold">
                            <p:stCondLst>
                              <p:cond delay="12250"/>
                            </p:stCondLst>
                            <p:childTnLst>
                              <p:par>
                                <p:cTn id="74" presetID="23" presetClass="entr" presetSubtype="16" fill="hold" grpId="0" nodeType="afterEffect">
                                  <p:stCondLst>
                                    <p:cond delay="750"/>
                                  </p:stCondLst>
                                  <p:childTnLst>
                                    <p:set>
                                      <p:cBhvr>
                                        <p:cTn id="75" dur="indefinite" fill="hold"/>
                                        <p:tgtEl>
                                          <p:spTgt spid="21"/>
                                        </p:tgtEl>
                                        <p:attrNameLst>
                                          <p:attrName>style.visibility</p:attrName>
                                        </p:attrNameLst>
                                      </p:cBhvr>
                                      <p:to>
                                        <p:strVal val="visible"/>
                                      </p:to>
                                    </p:set>
                                    <p:anim calcmode="lin" valueType="num">
                                      <p:cBhvr>
                                        <p:cTn id="76" dur="500" fill="hold"/>
                                        <p:tgtEl>
                                          <p:spTgt spid="21"/>
                                        </p:tgtEl>
                                        <p:attrNameLst>
                                          <p:attrName>ppt_w</p:attrName>
                                        </p:attrNameLst>
                                      </p:cBhvr>
                                      <p:tavLst>
                                        <p:tav tm="0">
                                          <p:val>
                                            <p:fltVal val="0"/>
                                          </p:val>
                                        </p:tav>
                                        <p:tav tm="100000">
                                          <p:val>
                                            <p:strVal val="#ppt_w"/>
                                          </p:val>
                                        </p:tav>
                                      </p:tavLst>
                                    </p:anim>
                                    <p:anim calcmode="lin" valueType="num">
                                      <p:cBhvr>
                                        <p:cTn id="77" dur="500" fill="hold"/>
                                        <p:tgtEl>
                                          <p:spTgt spid="21"/>
                                        </p:tgtEl>
                                        <p:attrNameLst>
                                          <p:attrName>ppt_h</p:attrName>
                                        </p:attrNameLst>
                                      </p:cBhvr>
                                      <p:tavLst>
                                        <p:tav tm="0">
                                          <p:val>
                                            <p:fltVal val="0"/>
                                          </p:val>
                                        </p:tav>
                                        <p:tav tm="100000">
                                          <p:val>
                                            <p:strVal val="#ppt_h"/>
                                          </p:val>
                                        </p:tav>
                                      </p:tavLst>
                                    </p:anim>
                                  </p:childTnLst>
                                </p:cTn>
                              </p:par>
                            </p:childTnLst>
                          </p:cTn>
                        </p:par>
                        <p:par>
                          <p:cTn id="78" fill="hold">
                            <p:stCondLst>
                              <p:cond delay="13500"/>
                            </p:stCondLst>
                            <p:childTnLst>
                              <p:par>
                                <p:cTn id="79" presetID="23" presetClass="entr" presetSubtype="16" fill="hold" grpId="0" nodeType="afterEffect">
                                  <p:stCondLst>
                                    <p:cond delay="1000"/>
                                  </p:stCondLst>
                                  <p:childTnLst>
                                    <p:set>
                                      <p:cBhvr>
                                        <p:cTn id="80" dur="indefinite" fill="hold"/>
                                        <p:tgtEl>
                                          <p:spTgt spid="25"/>
                                        </p:tgtEl>
                                        <p:attrNameLst>
                                          <p:attrName>style.visibility</p:attrName>
                                        </p:attrNameLst>
                                      </p:cBhvr>
                                      <p:to>
                                        <p:strVal val="visible"/>
                                      </p:to>
                                    </p:set>
                                    <p:anim calcmode="lin" valueType="num">
                                      <p:cBhvr>
                                        <p:cTn id="81" dur="500" fill="hold"/>
                                        <p:tgtEl>
                                          <p:spTgt spid="25"/>
                                        </p:tgtEl>
                                        <p:attrNameLst>
                                          <p:attrName>ppt_w</p:attrName>
                                        </p:attrNameLst>
                                      </p:cBhvr>
                                      <p:tavLst>
                                        <p:tav tm="0">
                                          <p:val>
                                            <p:fltVal val="0"/>
                                          </p:val>
                                        </p:tav>
                                        <p:tav tm="100000">
                                          <p:val>
                                            <p:strVal val="#ppt_w"/>
                                          </p:val>
                                        </p:tav>
                                      </p:tavLst>
                                    </p:anim>
                                    <p:anim calcmode="lin" valueType="num">
                                      <p:cBhvr>
                                        <p:cTn id="82" dur="500" fill="hold"/>
                                        <p:tgtEl>
                                          <p:spTgt spid="25"/>
                                        </p:tgtEl>
                                        <p:attrNameLst>
                                          <p:attrName>ppt_h</p:attrName>
                                        </p:attrNameLst>
                                      </p:cBhvr>
                                      <p:tavLst>
                                        <p:tav tm="0">
                                          <p:val>
                                            <p:fltVal val="0"/>
                                          </p:val>
                                        </p:tav>
                                        <p:tav tm="100000">
                                          <p:val>
                                            <p:strVal val="#ppt_h"/>
                                          </p:val>
                                        </p:tav>
                                      </p:tavLst>
                                    </p:anim>
                                  </p:childTnLst>
                                </p:cTn>
                              </p:par>
                            </p:childTnLst>
                          </p:cTn>
                        </p:par>
                        <p:par>
                          <p:cTn id="83" fill="hold">
                            <p:stCondLst>
                              <p:cond delay="15000"/>
                            </p:stCondLst>
                            <p:childTnLst>
                              <p:par>
                                <p:cTn id="84" presetID="2" presetClass="entr" presetSubtype="2" fill="hold" grpId="0" nodeType="afterEffect">
                                  <p:stCondLst>
                                    <p:cond delay="0"/>
                                  </p:stCondLst>
                                  <p:childTnLst>
                                    <p:set>
                                      <p:cBhvr>
                                        <p:cTn id="85" dur="indefinite" fill="hold"/>
                                        <p:tgtEl>
                                          <p:spTgt spid="4"/>
                                        </p:tgtEl>
                                        <p:attrNameLst>
                                          <p:attrName>style.visibility</p:attrName>
                                        </p:attrNameLst>
                                      </p:cBhvr>
                                      <p:to>
                                        <p:strVal val="visible"/>
                                      </p:to>
                                    </p:set>
                                    <p:anim calcmode="lin" valueType="num">
                                      <p:cBhvr>
                                        <p:cTn id="86" dur="500" fill="hold"/>
                                        <p:tgtEl>
                                          <p:spTgt spid="4"/>
                                        </p:tgtEl>
                                        <p:attrNameLst>
                                          <p:attrName>ppt_x</p:attrName>
                                        </p:attrNameLst>
                                      </p:cBhvr>
                                      <p:tavLst>
                                        <p:tav tm="0">
                                          <p:val>
                                            <p:strVal val="1+#ppt_w/2"/>
                                          </p:val>
                                        </p:tav>
                                        <p:tav tm="100000">
                                          <p:val>
                                            <p:strVal val="#ppt_x"/>
                                          </p:val>
                                        </p:tav>
                                      </p:tavLst>
                                    </p:anim>
                                    <p:anim calcmode="lin" valueType="num">
                                      <p:cBhvr>
                                        <p:cTn id="87" dur="500" fill="hold"/>
                                        <p:tgtEl>
                                          <p:spTgt spid="4"/>
                                        </p:tgtEl>
                                        <p:attrNameLst>
                                          <p:attrName>ppt_y</p:attrName>
                                        </p:attrNameLst>
                                      </p:cBhvr>
                                      <p:tavLst>
                                        <p:tav tm="0">
                                          <p:val>
                                            <p:strVal val="#ppt_y"/>
                                          </p:val>
                                        </p:tav>
                                        <p:tav tm="100000">
                                          <p:val>
                                            <p:strVal val="#ppt_y"/>
                                          </p:val>
                                        </p:tav>
                                      </p:tavLst>
                                    </p:anim>
                                  </p:childTnLst>
                                </p:cTn>
                              </p:par>
                            </p:childTnLst>
                          </p:cTn>
                        </p:par>
                        <p:par>
                          <p:cTn id="88" fill="hold">
                            <p:stCondLst>
                              <p:cond delay="15500"/>
                            </p:stCondLst>
                            <p:childTnLst>
                              <p:par>
                                <p:cTn id="89" presetID="2" presetClass="entr" presetSubtype="2" fill="hold" grpId="0" nodeType="afterEffect">
                                  <p:stCondLst>
                                    <p:cond delay="250"/>
                                  </p:stCondLst>
                                  <p:childTnLst>
                                    <p:set>
                                      <p:cBhvr>
                                        <p:cTn id="90" dur="indefinite" fill="hold"/>
                                        <p:tgtEl>
                                          <p:spTgt spid="5"/>
                                        </p:tgtEl>
                                        <p:attrNameLst>
                                          <p:attrName>style.visibility</p:attrName>
                                        </p:attrNameLst>
                                      </p:cBhvr>
                                      <p:to>
                                        <p:strVal val="visible"/>
                                      </p:to>
                                    </p:set>
                                    <p:anim calcmode="lin" valueType="num">
                                      <p:cBhvr>
                                        <p:cTn id="91" dur="500" fill="hold"/>
                                        <p:tgtEl>
                                          <p:spTgt spid="5"/>
                                        </p:tgtEl>
                                        <p:attrNameLst>
                                          <p:attrName>ppt_x</p:attrName>
                                        </p:attrNameLst>
                                      </p:cBhvr>
                                      <p:tavLst>
                                        <p:tav tm="0">
                                          <p:val>
                                            <p:strVal val="1+#ppt_w/2"/>
                                          </p:val>
                                        </p:tav>
                                        <p:tav tm="100000">
                                          <p:val>
                                            <p:strVal val="#ppt_x"/>
                                          </p:val>
                                        </p:tav>
                                      </p:tavLst>
                                    </p:anim>
                                    <p:anim calcmode="lin" valueType="num">
                                      <p:cBhvr>
                                        <p:cTn id="92" dur="500" fill="hold"/>
                                        <p:tgtEl>
                                          <p:spTgt spid="5"/>
                                        </p:tgtEl>
                                        <p:attrNameLst>
                                          <p:attrName>ppt_y</p:attrName>
                                        </p:attrNameLst>
                                      </p:cBhvr>
                                      <p:tavLst>
                                        <p:tav tm="0">
                                          <p:val>
                                            <p:strVal val="#ppt_y"/>
                                          </p:val>
                                        </p:tav>
                                        <p:tav tm="100000">
                                          <p:val>
                                            <p:strVal val="#ppt_y"/>
                                          </p:val>
                                        </p:tav>
                                      </p:tavLst>
                                    </p:anim>
                                  </p:childTnLst>
                                </p:cTn>
                              </p:par>
                            </p:childTnLst>
                          </p:cTn>
                        </p:par>
                        <p:par>
                          <p:cTn id="93" fill="hold">
                            <p:stCondLst>
                              <p:cond delay="16250"/>
                            </p:stCondLst>
                            <p:childTnLst>
                              <p:par>
                                <p:cTn id="94" presetID="2" presetClass="entr" presetSubtype="2" fill="hold" grpId="0" nodeType="afterEffect">
                                  <p:stCondLst>
                                    <p:cond delay="500"/>
                                  </p:stCondLst>
                                  <p:childTnLst>
                                    <p:set>
                                      <p:cBhvr>
                                        <p:cTn id="95" dur="indefinite" fill="hold"/>
                                        <p:tgtEl>
                                          <p:spTgt spid="6"/>
                                        </p:tgtEl>
                                        <p:attrNameLst>
                                          <p:attrName>style.visibility</p:attrName>
                                        </p:attrNameLst>
                                      </p:cBhvr>
                                      <p:to>
                                        <p:strVal val="visible"/>
                                      </p:to>
                                    </p:set>
                                    <p:anim calcmode="lin" valueType="num">
                                      <p:cBhvr>
                                        <p:cTn id="96" dur="500" fill="hold"/>
                                        <p:tgtEl>
                                          <p:spTgt spid="6"/>
                                        </p:tgtEl>
                                        <p:attrNameLst>
                                          <p:attrName>ppt_x</p:attrName>
                                        </p:attrNameLst>
                                      </p:cBhvr>
                                      <p:tavLst>
                                        <p:tav tm="0">
                                          <p:val>
                                            <p:strVal val="1+#ppt_w/2"/>
                                          </p:val>
                                        </p:tav>
                                        <p:tav tm="100000">
                                          <p:val>
                                            <p:strVal val="#ppt_x"/>
                                          </p:val>
                                        </p:tav>
                                      </p:tavLst>
                                    </p:anim>
                                    <p:anim calcmode="lin" valueType="num">
                                      <p:cBhvr>
                                        <p:cTn id="97" dur="500" fill="hold"/>
                                        <p:tgtEl>
                                          <p:spTgt spid="6"/>
                                        </p:tgtEl>
                                        <p:attrNameLst>
                                          <p:attrName>ppt_y</p:attrName>
                                        </p:attrNameLst>
                                      </p:cBhvr>
                                      <p:tavLst>
                                        <p:tav tm="0">
                                          <p:val>
                                            <p:strVal val="#ppt_y"/>
                                          </p:val>
                                        </p:tav>
                                        <p:tav tm="100000">
                                          <p:val>
                                            <p:strVal val="#ppt_y"/>
                                          </p:val>
                                        </p:tav>
                                      </p:tavLst>
                                    </p:anim>
                                  </p:childTnLst>
                                </p:cTn>
                              </p:par>
                            </p:childTnLst>
                          </p:cTn>
                        </p:par>
                        <p:par>
                          <p:cTn id="98" fill="hold">
                            <p:stCondLst>
                              <p:cond delay="17250"/>
                            </p:stCondLst>
                            <p:childTnLst>
                              <p:par>
                                <p:cTn id="99" presetID="2" presetClass="entr" presetSubtype="2" fill="hold" grpId="0" nodeType="afterEffect">
                                  <p:stCondLst>
                                    <p:cond delay="750"/>
                                  </p:stCondLst>
                                  <p:childTnLst>
                                    <p:set>
                                      <p:cBhvr>
                                        <p:cTn id="100" dur="indefinite" fill="hold"/>
                                        <p:tgtEl>
                                          <p:spTgt spid="7"/>
                                        </p:tgtEl>
                                        <p:attrNameLst>
                                          <p:attrName>style.visibility</p:attrName>
                                        </p:attrNameLst>
                                      </p:cBhvr>
                                      <p:to>
                                        <p:strVal val="visible"/>
                                      </p:to>
                                    </p:set>
                                    <p:anim calcmode="lin" valueType="num">
                                      <p:cBhvr>
                                        <p:cTn id="101" dur="500" fill="hold"/>
                                        <p:tgtEl>
                                          <p:spTgt spid="7"/>
                                        </p:tgtEl>
                                        <p:attrNameLst>
                                          <p:attrName>ppt_x</p:attrName>
                                        </p:attrNameLst>
                                      </p:cBhvr>
                                      <p:tavLst>
                                        <p:tav tm="0">
                                          <p:val>
                                            <p:strVal val="1+#ppt_w/2"/>
                                          </p:val>
                                        </p:tav>
                                        <p:tav tm="100000">
                                          <p:val>
                                            <p:strVal val="#ppt_x"/>
                                          </p:val>
                                        </p:tav>
                                      </p:tavLst>
                                    </p:anim>
                                    <p:anim calcmode="lin" valueType="num">
                                      <p:cBhvr>
                                        <p:cTn id="102" dur="500" fill="hold"/>
                                        <p:tgtEl>
                                          <p:spTgt spid="7"/>
                                        </p:tgtEl>
                                        <p:attrNameLst>
                                          <p:attrName>ppt_y</p:attrName>
                                        </p:attrNameLst>
                                      </p:cBhvr>
                                      <p:tavLst>
                                        <p:tav tm="0">
                                          <p:val>
                                            <p:strVal val="#ppt_y"/>
                                          </p:val>
                                        </p:tav>
                                        <p:tav tm="100000">
                                          <p:val>
                                            <p:strVal val="#ppt_y"/>
                                          </p:val>
                                        </p:tav>
                                      </p:tavLst>
                                    </p:anim>
                                  </p:childTnLst>
                                </p:cTn>
                              </p:par>
                            </p:childTnLst>
                          </p:cTn>
                        </p:par>
                        <p:par>
                          <p:cTn id="103" fill="hold">
                            <p:stCondLst>
                              <p:cond delay="18500"/>
                            </p:stCondLst>
                            <p:childTnLst>
                              <p:par>
                                <p:cTn id="104" presetID="2" presetClass="entr" presetSubtype="2" fill="hold" grpId="0" nodeType="afterEffect">
                                  <p:stCondLst>
                                    <p:cond delay="1000"/>
                                  </p:stCondLst>
                                  <p:childTnLst>
                                    <p:set>
                                      <p:cBhvr>
                                        <p:cTn id="105" dur="indefinite" fill="hold"/>
                                        <p:tgtEl>
                                          <p:spTgt spid="8"/>
                                        </p:tgtEl>
                                        <p:attrNameLst>
                                          <p:attrName>style.visibility</p:attrName>
                                        </p:attrNameLst>
                                      </p:cBhvr>
                                      <p:to>
                                        <p:strVal val="visible"/>
                                      </p:to>
                                    </p:set>
                                    <p:anim calcmode="lin" valueType="num">
                                      <p:cBhvr>
                                        <p:cTn id="106" dur="500" fill="hold"/>
                                        <p:tgtEl>
                                          <p:spTgt spid="8"/>
                                        </p:tgtEl>
                                        <p:attrNameLst>
                                          <p:attrName>ppt_x</p:attrName>
                                        </p:attrNameLst>
                                      </p:cBhvr>
                                      <p:tavLst>
                                        <p:tav tm="0">
                                          <p:val>
                                            <p:strVal val="1+#ppt_w/2"/>
                                          </p:val>
                                        </p:tav>
                                        <p:tav tm="100000">
                                          <p:val>
                                            <p:strVal val="#ppt_x"/>
                                          </p:val>
                                        </p:tav>
                                      </p:tavLst>
                                    </p:anim>
                                    <p:anim calcmode="lin" valueType="num">
                                      <p:cBhvr>
                                        <p:cTn id="107"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521" grpId="0" animBg="1" advAuto="0"/>
      <p:bldP spid="2522" grpId="0" animBg="1" advAuto="0"/>
      <p:bldP spid="2523" grpId="0" animBg="1" advAuto="0"/>
      <p:bldP spid="2524" grpId="0" animBg="1" advAuto="0"/>
      <p:bldP spid="2525" grpId="0" animBg="1" advAuto="0"/>
      <p:bldP spid="2529" grpId="0" bldLvl="0" animBg="1" advAuto="0"/>
      <p:bldP spid="2533" grpId="0" bldLvl="0" animBg="1" advAuto="0"/>
      <p:bldP spid="2537" grpId="0" bldLvl="0" animBg="1" advAuto="0"/>
      <p:bldP spid="2541" grpId="0" bldLvl="0" animBg="1" advAuto="0"/>
      <p:bldP spid="2545" grpId="0" bldLvl="0" animBg="1" advAuto="0"/>
      <p:bldP spid="4" grpId="0" animBg="1" advAuto="0"/>
      <p:bldP spid="5" grpId="0" animBg="1" advAuto="0"/>
      <p:bldP spid="6" grpId="0" animBg="1" advAuto="0"/>
      <p:bldP spid="7" grpId="0" animBg="1" advAuto="0"/>
      <p:bldP spid="8" grpId="0" animBg="1" advAuto="0"/>
      <p:bldP spid="9" grpId="0" bldLvl="0" animBg="1" advAuto="0"/>
      <p:bldP spid="13" grpId="0" bldLvl="0" animBg="1" advAuto="0"/>
      <p:bldP spid="17" grpId="0" bldLvl="0" animBg="1" advAuto="0"/>
      <p:bldP spid="21" grpId="0" bldLvl="0" animBg="1" advAuto="0"/>
      <p:bldP spid="25" grpId="0" bldLvl="0" animBg="1" advAuto="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文件筐测试</a:t>
            </a:r>
          </a:p>
        </p:txBody>
      </p:sp>
      <p:sp>
        <p:nvSpPr>
          <p:cNvPr id="29" name="Shape 3883"/>
          <p:cNvSpPr/>
          <p:nvPr/>
        </p:nvSpPr>
        <p:spPr>
          <a:xfrm>
            <a:off x="1433414" y="1002052"/>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0" name="Shape 3885"/>
          <p:cNvSpPr/>
          <p:nvPr/>
        </p:nvSpPr>
        <p:spPr>
          <a:xfrm>
            <a:off x="1986845" y="1750429"/>
            <a:ext cx="7838132" cy="88455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文件筐测试,通常又叫公文处理测验,是评价中最常用和最核心的技术之一,是评价担任特定职务的管理人员在典型职业环境下获取有关资料,恰当处理各类信息,准确做出管理决策,有效开展协调和控制工作的能力及其现场表现行为的综合测试。</a:t>
            </a:r>
          </a:p>
        </p:txBody>
      </p:sp>
      <p:sp>
        <p:nvSpPr>
          <p:cNvPr id="31" name="Text Placeholder 5"/>
          <p:cNvSpPr txBox="1"/>
          <p:nvPr/>
        </p:nvSpPr>
        <p:spPr>
          <a:xfrm>
            <a:off x="4084865" y="106002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1</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概念</a:t>
            </a:r>
          </a:p>
        </p:txBody>
      </p:sp>
      <p:sp>
        <p:nvSpPr>
          <p:cNvPr id="32" name="Shape 3883"/>
          <p:cNvSpPr/>
          <p:nvPr/>
        </p:nvSpPr>
        <p:spPr>
          <a:xfrm>
            <a:off x="1434049" y="2744492"/>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3" name="Shape 3885"/>
          <p:cNvSpPr/>
          <p:nvPr/>
        </p:nvSpPr>
        <p:spPr>
          <a:xfrm>
            <a:off x="1986845" y="3458579"/>
            <a:ext cx="7838132" cy="1179830"/>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首先向应试者发一套文件,包括下级呈送的报告、计划、请示,上级的指示、批复、规定、政策,供应商、政府等的函电、传真及电话记录等,然后要求应试者在规定的时间将这些公文处理完毕,要求说明这样处理公文的原因,且形成公文处理报告,以此考查应试者在规定条件下处理问题的能力。</a:t>
            </a:r>
          </a:p>
        </p:txBody>
      </p:sp>
      <p:sp>
        <p:nvSpPr>
          <p:cNvPr id="34" name="Text Placeholder 5"/>
          <p:cNvSpPr txBox="1"/>
          <p:nvPr/>
        </p:nvSpPr>
        <p:spPr>
          <a:xfrm>
            <a:off x="4085500" y="280246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2</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程序</a:t>
            </a:r>
          </a:p>
        </p:txBody>
      </p:sp>
      <p:sp>
        <p:nvSpPr>
          <p:cNvPr id="35" name="Shape 3883"/>
          <p:cNvSpPr/>
          <p:nvPr/>
        </p:nvSpPr>
        <p:spPr>
          <a:xfrm>
            <a:off x="1427064" y="4750457"/>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6" name="Shape 3885"/>
          <p:cNvSpPr/>
          <p:nvPr/>
        </p:nvSpPr>
        <p:spPr>
          <a:xfrm>
            <a:off x="1979860" y="5464544"/>
            <a:ext cx="7838132" cy="88455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这种测试方法可以有效反映应试者在管理方面的计划能力、组织协调能力、推理判断能力、分析决策能力、领导能力等。此外,还反映了应试者对信息的收集和加工处理能力、解决问题的条理性和灵活性。</a:t>
            </a:r>
          </a:p>
        </p:txBody>
      </p:sp>
      <p:sp>
        <p:nvSpPr>
          <p:cNvPr id="37" name="Text Placeholder 5"/>
          <p:cNvSpPr txBox="1"/>
          <p:nvPr/>
        </p:nvSpPr>
        <p:spPr>
          <a:xfrm>
            <a:off x="4078515" y="4808429"/>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3</a:t>
            </a:r>
            <a:r>
              <a:rPr lang="en-US" altLang="zh-CN" sz="1865" dirty="0">
                <a:solidFill>
                  <a:srgbClr val="FCFCFC"/>
                </a:solidFill>
                <a:latin typeface="微软雅黑" panose="020B0503020204020204" charset="-122"/>
                <a:ea typeface="微软雅黑" panose="020B0503020204020204" charset="-122"/>
              </a:rPr>
              <a:t>      </a:t>
            </a:r>
            <a:r>
              <a:rPr lang="zh-CN" altLang="en-US" sz="1865" dirty="0">
                <a:solidFill>
                  <a:srgbClr val="FCFCFC"/>
                </a:solidFill>
                <a:latin typeface="微软雅黑" panose="020B0503020204020204" charset="-122"/>
                <a:ea typeface="微软雅黑" panose="020B0503020204020204" charset="-122"/>
              </a:rPr>
              <a:t>评价</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6" presetClass="entr" presetSubtype="37"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barn(outVertical)">
                                      <p:cBhvr>
                                        <p:cTn id="11" dur="500"/>
                                        <p:tgtEl>
                                          <p:spTgt spid="29"/>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Effect transition="in" filter="fade">
                                      <p:cBhvr>
                                        <p:cTn id="15" dur="500"/>
                                        <p:tgtEl>
                                          <p:spTgt spid="31">
                                            <p:txEl>
                                              <p:pRg st="0" end="0"/>
                                            </p:txEl>
                                          </p:spTgt>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up)">
                                      <p:cBhvr>
                                        <p:cTn id="19" dur="500"/>
                                        <p:tgtEl>
                                          <p:spTgt spid="30"/>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Vertical)">
                                      <p:cBhvr>
                                        <p:cTn id="23" dur="500"/>
                                        <p:tgtEl>
                                          <p:spTgt spid="32"/>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up)">
                                      <p:cBhvr>
                                        <p:cTn id="31" dur="500"/>
                                        <p:tgtEl>
                                          <p:spTgt spid="33"/>
                                        </p:tgtEl>
                                      </p:cBhvr>
                                    </p:animEffect>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barn(outVertical)">
                                      <p:cBhvr>
                                        <p:cTn id="35" dur="500"/>
                                        <p:tgtEl>
                                          <p:spTgt spid="3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37">
                                            <p:txEl>
                                              <p:pRg st="0" end="0"/>
                                            </p:txEl>
                                          </p:spTgt>
                                        </p:tgtEl>
                                        <p:attrNameLst>
                                          <p:attrName>style.visibility</p:attrName>
                                        </p:attrNameLst>
                                      </p:cBhvr>
                                      <p:to>
                                        <p:strVal val="visible"/>
                                      </p:to>
                                    </p:set>
                                    <p:animEffect transition="in" filter="fade">
                                      <p:cBhvr>
                                        <p:cTn id="39" dur="500"/>
                                        <p:tgtEl>
                                          <p:spTgt spid="37">
                                            <p:txEl>
                                              <p:pRg st="0" end="0"/>
                                            </p:txEl>
                                          </p:spTgt>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up)">
                                      <p:cBhvr>
                                        <p:cTn id="4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9" grpId="0" bldLvl="0" animBg="1"/>
      <p:bldP spid="30" grpId="0" bldLvl="0" animBg="1"/>
      <p:bldP spid="31" grpId="0" build="p"/>
      <p:bldP spid="32" grpId="0" bldLvl="0" animBg="1"/>
      <p:bldP spid="33" grpId="0" bldLvl="0" animBg="1"/>
      <p:bldP spid="34" grpId="0" build="p"/>
      <p:bldP spid="35" grpId="0" bldLvl="0" animBg="1"/>
      <p:bldP spid="36" grpId="0" bldLvl="0" animBg="1"/>
      <p:bldP spid="37" grpId="0" build="p"/>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lumMod val="90000"/>
            <a:alpha val="40000"/>
          </a:schemeClr>
        </a:solidFill>
        <a:effectLst/>
      </p:bgPr>
    </p:bg>
    <p:spTree>
      <p:nvGrpSpPr>
        <p:cNvPr id="1" name=""/>
        <p:cNvGrpSpPr/>
        <p:nvPr/>
      </p:nvGrpSpPr>
      <p:grpSpPr>
        <a:xfrm>
          <a:off x="0" y="0"/>
          <a:ext cx="0" cy="0"/>
          <a:chOff x="0" y="0"/>
          <a:chExt cx="0" cy="0"/>
        </a:xfrm>
      </p:grpSpPr>
      <p:sp>
        <p:nvSpPr>
          <p:cNvPr id="2" name="Text Box 2"/>
          <p:cNvSpPr txBox="1"/>
          <p:nvPr/>
        </p:nvSpPr>
        <p:spPr>
          <a:xfrm>
            <a:off x="0" y="4445"/>
            <a:ext cx="12192000" cy="521970"/>
          </a:xfrm>
          <a:prstGeom prst="rect">
            <a:avLst/>
          </a:prstGeom>
          <a:solidFill>
            <a:schemeClr val="bg1">
              <a:lumMod val="75000"/>
            </a:schemeClr>
          </a:solidFill>
        </p:spPr>
        <p:txBody>
          <a:bodyPr wrap="square" rtlCol="0">
            <a:spAutoFit/>
          </a:bodyPr>
          <a:lstStyle>
            <a:defPPr>
              <a:defRPr lang="zh-CN"/>
            </a:defPPr>
            <a:lvl1pPr>
              <a:defRPr sz="1800" b="1">
                <a:solidFill>
                  <a:schemeClr val="bg1"/>
                </a:solidFill>
                <a:latin typeface="+mj-ea"/>
                <a:ea typeface="+mj-ea"/>
              </a:defRPr>
            </a:lvl1pPr>
          </a:lstStyle>
          <a:p>
            <a:pPr algn="l"/>
            <a:r>
              <a:rPr lang="en-US" altLang="zh-CN" sz="2800" dirty="0">
                <a:solidFill>
                  <a:schemeClr val="tx1"/>
                </a:solidFill>
                <a:latin typeface="宋体" panose="02010600030101010101" pitchFamily="2" charset="-122"/>
                <a:ea typeface="宋体" panose="02010600030101010101" pitchFamily="2" charset="-122"/>
                <a:sym typeface="Arial" panose="020B0604020202020204" pitchFamily="34" charset="0"/>
              </a:rPr>
              <a:t>  </a:t>
            </a:r>
            <a:r>
              <a:rPr lang="zh-CN" altLang="en-US" sz="2800" dirty="0">
                <a:solidFill>
                  <a:schemeClr val="tx1"/>
                </a:solidFill>
                <a:latin typeface="宋体" panose="02010600030101010101" pitchFamily="2" charset="-122"/>
                <a:ea typeface="宋体" panose="02010600030101010101" pitchFamily="2" charset="-122"/>
                <a:sym typeface="Arial" panose="020B0604020202020204" pitchFamily="34" charset="0"/>
              </a:rPr>
              <a:t>单元五　甄　选</a:t>
            </a:r>
          </a:p>
        </p:txBody>
      </p:sp>
      <p:sp>
        <p:nvSpPr>
          <p:cNvPr id="3" name="文本框 2"/>
          <p:cNvSpPr txBox="1"/>
          <p:nvPr/>
        </p:nvSpPr>
        <p:spPr>
          <a:xfrm>
            <a:off x="3847465" y="659130"/>
            <a:ext cx="4646295" cy="368300"/>
          </a:xfrm>
          <a:prstGeom prst="rect">
            <a:avLst/>
          </a:prstGeom>
          <a:noFill/>
        </p:spPr>
        <p:txBody>
          <a:bodyPr wrap="square" rtlCol="0">
            <a:spAutoFit/>
          </a:bodyPr>
          <a:lstStyle/>
          <a:p>
            <a:pPr algn="ctr"/>
            <a:r>
              <a:rPr lang="zh-CN" altLang="en-US" sz="1800" b="1">
                <a:latin typeface="微软雅黑" panose="020B0503020204020204" charset="-122"/>
                <a:ea typeface="微软雅黑" panose="020B0503020204020204" charset="-122"/>
                <a:sym typeface="+mn-ea"/>
              </a:rPr>
              <a:t>无领导小组测试</a:t>
            </a:r>
          </a:p>
        </p:txBody>
      </p:sp>
      <p:sp>
        <p:nvSpPr>
          <p:cNvPr id="29" name="Shape 3883"/>
          <p:cNvSpPr/>
          <p:nvPr/>
        </p:nvSpPr>
        <p:spPr>
          <a:xfrm>
            <a:off x="1433414" y="1002052"/>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0" name="Shape 3885"/>
          <p:cNvSpPr/>
          <p:nvPr/>
        </p:nvSpPr>
        <p:spPr>
          <a:xfrm>
            <a:off x="1986845" y="1750429"/>
            <a:ext cx="7838132" cy="58991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无领导小组测试是让受试者5~7人组成一个讨论小组,在给定的主题下自由讨论,要求在讨论结束时给出小组达成的一致意见(答案或方案)。</a:t>
            </a:r>
          </a:p>
        </p:txBody>
      </p:sp>
      <p:sp>
        <p:nvSpPr>
          <p:cNvPr id="31" name="Text Placeholder 5"/>
          <p:cNvSpPr txBox="1"/>
          <p:nvPr/>
        </p:nvSpPr>
        <p:spPr>
          <a:xfrm>
            <a:off x="4084865" y="106002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1</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概念</a:t>
            </a:r>
          </a:p>
        </p:txBody>
      </p:sp>
      <p:sp>
        <p:nvSpPr>
          <p:cNvPr id="32" name="Shape 3883"/>
          <p:cNvSpPr/>
          <p:nvPr/>
        </p:nvSpPr>
        <p:spPr>
          <a:xfrm>
            <a:off x="1434049" y="2490492"/>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3" name="Shape 3885"/>
          <p:cNvSpPr/>
          <p:nvPr/>
        </p:nvSpPr>
        <p:spPr>
          <a:xfrm>
            <a:off x="1986845" y="3204579"/>
            <a:ext cx="7838132" cy="1474470"/>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将被测评人员引入一间有一张桌子、数张椅子的屋子,通常没有人安排小组人员就座,不指定主持小组讨论的“组长”,发给小组成员材料,即介绍一种管理情境,其中包括若干个待处理的问题和决策,以便引导小组成员的讨论。测评者自始至终不出面、不干涉小组的行为,令其在自然的环境下自发进行。最后,由观察者通过观察到的应试者各自的行为表现及其所起的作用,来给应试者评分。</a:t>
            </a:r>
          </a:p>
        </p:txBody>
      </p:sp>
      <p:sp>
        <p:nvSpPr>
          <p:cNvPr id="34" name="Text Placeholder 5"/>
          <p:cNvSpPr txBox="1"/>
          <p:nvPr/>
        </p:nvSpPr>
        <p:spPr>
          <a:xfrm>
            <a:off x="4085500" y="2548464"/>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2</a:t>
            </a:r>
            <a:r>
              <a:rPr lang="en-US" altLang="zh-CN" sz="1865" dirty="0">
                <a:solidFill>
                  <a:srgbClr val="FCFCFC"/>
                </a:solidFill>
                <a:latin typeface="微软雅黑" panose="020B0503020204020204" charset="-122"/>
                <a:ea typeface="微软雅黑" panose="020B0503020204020204" charset="-122"/>
              </a:rPr>
              <a:t>      </a:t>
            </a:r>
            <a:r>
              <a:rPr lang="zh-CN" sz="1865" dirty="0">
                <a:solidFill>
                  <a:srgbClr val="FCFCFC"/>
                </a:solidFill>
                <a:latin typeface="微软雅黑" panose="020B0503020204020204" charset="-122"/>
                <a:ea typeface="微软雅黑" panose="020B0503020204020204" charset="-122"/>
              </a:rPr>
              <a:t>程序</a:t>
            </a:r>
          </a:p>
        </p:txBody>
      </p:sp>
      <p:sp>
        <p:nvSpPr>
          <p:cNvPr id="35" name="Shape 3883"/>
          <p:cNvSpPr/>
          <p:nvPr/>
        </p:nvSpPr>
        <p:spPr>
          <a:xfrm>
            <a:off x="1427064" y="4750457"/>
            <a:ext cx="9337873" cy="602535"/>
          </a:xfrm>
          <a:prstGeom prst="roundRect">
            <a:avLst>
              <a:gd name="adj" fmla="val 50000"/>
            </a:avLst>
          </a:prstGeom>
          <a:solidFill>
            <a:schemeClr val="accent1"/>
          </a:solidFill>
          <a:ln w="12700" cap="flat">
            <a:noFill/>
            <a:miter lim="400000"/>
          </a:ln>
          <a:effectLst/>
        </p:spPr>
        <p:txBody>
          <a:bodyPr wrap="square" lIns="19051" tIns="19051" rIns="19051" bIns="19051" numCol="1" anchor="ctr">
            <a:noAutofit/>
          </a:bodyPr>
          <a:lstStyle/>
          <a:p>
            <a:pPr lvl="0"/>
            <a:endParaRPr sz="1735"/>
          </a:p>
        </p:txBody>
      </p:sp>
      <p:sp>
        <p:nvSpPr>
          <p:cNvPr id="36" name="Shape 3885"/>
          <p:cNvSpPr/>
          <p:nvPr/>
        </p:nvSpPr>
        <p:spPr>
          <a:xfrm>
            <a:off x="1979860" y="5464544"/>
            <a:ext cx="7838132" cy="884555"/>
          </a:xfrm>
          <a:prstGeom prst="rect">
            <a:avLst/>
          </a:prstGeom>
          <a:noFill/>
          <a:ln w="12700" cap="flat">
            <a:noFill/>
            <a:miter lim="400000"/>
          </a:ln>
          <a:effectLst/>
        </p:spPr>
        <p:txBody>
          <a:bodyPr wrap="square" lIns="0" tIns="0" rIns="0" bIns="0" numCol="1" anchor="t">
            <a:spAutoFit/>
          </a:bodyPr>
          <a:lstStyle>
            <a:lvl1pPr>
              <a:lnSpc>
                <a:spcPct val="120000"/>
              </a:lnSpc>
              <a:spcBef>
                <a:spcPts val="4500"/>
              </a:spcBef>
              <a:defRPr sz="2000">
                <a:solidFill>
                  <a:srgbClr val="53585F"/>
                </a:solidFill>
              </a:defRPr>
            </a:lvl1pPr>
          </a:lstStyle>
          <a:p>
            <a:pPr algn="just"/>
            <a:r>
              <a:rPr altLang="zh-CN" sz="1600" dirty="0">
                <a:solidFill>
                  <a:schemeClr val="tx1"/>
                </a:solidFill>
                <a:latin typeface="微软雅黑" panose="020B0503020204020204" charset="-122"/>
                <a:ea typeface="微软雅黑" panose="020B0503020204020204" charset="-122"/>
                <a:cs typeface="微软雅黑" panose="020B0503020204020204" charset="-122"/>
              </a:rPr>
              <a:t>评判者通常从主动性、鼓动宣传、说服力、口头沟通能力、组织协调能力、自信、创造力、心理承受能力等方面展开评价。无领导小组测试所体现的个体素质和能力是通过应试者在讨论中扮演角色的行为表现出来的。</a:t>
            </a:r>
          </a:p>
        </p:txBody>
      </p:sp>
      <p:sp>
        <p:nvSpPr>
          <p:cNvPr id="37" name="Text Placeholder 5"/>
          <p:cNvSpPr txBox="1"/>
          <p:nvPr/>
        </p:nvSpPr>
        <p:spPr>
          <a:xfrm>
            <a:off x="4078515" y="4808429"/>
            <a:ext cx="4034972" cy="408745"/>
          </a:xfrm>
          <a:prstGeom prst="rect">
            <a:avLst/>
          </a:prstGeom>
        </p:spPr>
        <p:txBody>
          <a:bodyPr anchor="ct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en-US" altLang="zh-CN" sz="1865" dirty="0" err="1">
                <a:solidFill>
                  <a:srgbClr val="FCFCFC"/>
                </a:solidFill>
                <a:latin typeface="微软雅黑" panose="020B0503020204020204" charset="-122"/>
                <a:ea typeface="微软雅黑" panose="020B0503020204020204" charset="-122"/>
              </a:rPr>
              <a:t>3</a:t>
            </a:r>
            <a:r>
              <a:rPr lang="en-US" altLang="zh-CN" sz="1865" dirty="0">
                <a:solidFill>
                  <a:srgbClr val="FCFCFC"/>
                </a:solidFill>
                <a:latin typeface="微软雅黑" panose="020B0503020204020204" charset="-122"/>
                <a:ea typeface="微软雅黑" panose="020B0503020204020204" charset="-122"/>
              </a:rPr>
              <a:t>      </a:t>
            </a:r>
            <a:r>
              <a:rPr lang="zh-CN" altLang="en-US" sz="1865" dirty="0">
                <a:solidFill>
                  <a:srgbClr val="FCFCFC"/>
                </a:solidFill>
                <a:latin typeface="微软雅黑" panose="020B0503020204020204" charset="-122"/>
                <a:ea typeface="微软雅黑" panose="020B0503020204020204" charset="-122"/>
              </a:rPr>
              <a:t>评价</a:t>
            </a:r>
          </a:p>
        </p:txBody>
      </p:sp>
    </p:spTree>
    <p:custDataLst>
      <p:tags r:id="rId1"/>
    </p:custDataLst>
  </p:cSld>
  <p:clrMapOvr>
    <a:masterClrMapping/>
  </p:clrMapOvr>
  <p:transition>
    <p:random/>
  </p:transition>
  <p:timing>
    <p:tnLst>
      <p:par>
        <p:cTn id="1" dur="indefinite" restart="never" fill="hold" nodeType="tmRoot">
          <p:childTnLst>
            <p:seq concurrent="1" nextAc="seek">
              <p:cTn id="2" dur="indefinite" fill="hold"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to="" calcmode="lin" valueType="num">
                                      <p:cBhvr>
                                        <p:cTn id="7" dur="1" fill="hold"/>
                                        <p:tgtEl>
                                          <p:spTgt spid="3"/>
                                        </p:tgtEl>
                                      </p:cBhvr>
                                    </p:anim>
                                  </p:childTnLst>
                                </p:cTn>
                              </p:par>
                            </p:childTnLst>
                          </p:cTn>
                        </p:par>
                        <p:par>
                          <p:cTn id="8" fill="hold">
                            <p:stCondLst>
                              <p:cond delay="0"/>
                            </p:stCondLst>
                            <p:childTnLst>
                              <p:par>
                                <p:cTn id="9" presetID="16" presetClass="entr" presetSubtype="37"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barn(outVertical)">
                                      <p:cBhvr>
                                        <p:cTn id="11" dur="500"/>
                                        <p:tgtEl>
                                          <p:spTgt spid="29"/>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Effect transition="in" filter="fade">
                                      <p:cBhvr>
                                        <p:cTn id="15" dur="500"/>
                                        <p:tgtEl>
                                          <p:spTgt spid="31">
                                            <p:txEl>
                                              <p:pRg st="0" end="0"/>
                                            </p:txEl>
                                          </p:spTgt>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up)">
                                      <p:cBhvr>
                                        <p:cTn id="19" dur="500"/>
                                        <p:tgtEl>
                                          <p:spTgt spid="30"/>
                                        </p:tgtEl>
                                      </p:cBhvr>
                                    </p:animEffect>
                                  </p:childTnLst>
                                </p:cTn>
                              </p:par>
                            </p:childTnLst>
                          </p:cTn>
                        </p:par>
                        <p:par>
                          <p:cTn id="20" fill="hold">
                            <p:stCondLst>
                              <p:cond delay="1500"/>
                            </p:stCondLst>
                            <p:childTnLst>
                              <p:par>
                                <p:cTn id="21" presetID="16" presetClass="entr" presetSubtype="37"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Vertical)">
                                      <p:cBhvr>
                                        <p:cTn id="23" dur="500"/>
                                        <p:tgtEl>
                                          <p:spTgt spid="32"/>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4">
                                            <p:txEl>
                                              <p:pRg st="0" end="0"/>
                                            </p:txEl>
                                          </p:spTgt>
                                        </p:tgtEl>
                                        <p:attrNameLst>
                                          <p:attrName>style.visibility</p:attrName>
                                        </p:attrNameLst>
                                      </p:cBhvr>
                                      <p:to>
                                        <p:strVal val="visible"/>
                                      </p:to>
                                    </p:set>
                                    <p:animEffect transition="in" filter="fade">
                                      <p:cBhvr>
                                        <p:cTn id="27" dur="500"/>
                                        <p:tgtEl>
                                          <p:spTgt spid="34">
                                            <p:txEl>
                                              <p:pRg st="0" end="0"/>
                                            </p:txEl>
                                          </p:spTgt>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up)">
                                      <p:cBhvr>
                                        <p:cTn id="31" dur="500"/>
                                        <p:tgtEl>
                                          <p:spTgt spid="33"/>
                                        </p:tgtEl>
                                      </p:cBhvr>
                                    </p:animEffect>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barn(outVertical)">
                                      <p:cBhvr>
                                        <p:cTn id="35" dur="500"/>
                                        <p:tgtEl>
                                          <p:spTgt spid="35"/>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37">
                                            <p:txEl>
                                              <p:pRg st="0" end="0"/>
                                            </p:txEl>
                                          </p:spTgt>
                                        </p:tgtEl>
                                        <p:attrNameLst>
                                          <p:attrName>style.visibility</p:attrName>
                                        </p:attrNameLst>
                                      </p:cBhvr>
                                      <p:to>
                                        <p:strVal val="visible"/>
                                      </p:to>
                                    </p:set>
                                    <p:animEffect transition="in" filter="fade">
                                      <p:cBhvr>
                                        <p:cTn id="39" dur="500"/>
                                        <p:tgtEl>
                                          <p:spTgt spid="37">
                                            <p:txEl>
                                              <p:pRg st="0" end="0"/>
                                            </p:txEl>
                                          </p:spTgt>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wipe(up)">
                                      <p:cBhvr>
                                        <p:cTn id="4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29" grpId="0" bldLvl="0" animBg="1"/>
      <p:bldP spid="30" grpId="0" bldLvl="0" animBg="1"/>
      <p:bldP spid="31" grpId="0" build="p"/>
      <p:bldP spid="32" grpId="0" bldLvl="0" animBg="1"/>
      <p:bldP spid="33" grpId="0" bldLvl="0" animBg="1"/>
      <p:bldP spid="34" grpId="0" build="p"/>
      <p:bldP spid="35" grpId="0" bldLvl="0" animBg="1"/>
      <p:bldP spid="36" grpId="0" bldLvl="0" animBg="1"/>
      <p:bldP spid="37" grpId="0" build="p"/>
    </p:bldLst>
  </p:timing>
</p:sld>
</file>

<file path=ppt/tags/tag1.xml><?xml version="1.0" encoding="utf-8"?>
<p:tagLst xmlns:a="http://schemas.openxmlformats.org/drawingml/2006/main" xmlns:r="http://schemas.openxmlformats.org/officeDocument/2006/relationships" xmlns:p="http://schemas.openxmlformats.org/presentationml/2006/main">
  <p:tag name="KSO_WPP_MARK_KEY" val="13b0045e-d5d0-4243-9c75-edf3612a5d12"/>
  <p:tag name="COMMONDATA" val="eyJoZGlkIjoiNzRlMGExZjY0Y2Y2MWI5NDBlODJjODdhY2QzZDVlZWEifQ=="/>
</p:tagLst>
</file>

<file path=ppt/tags/tag1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0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1"/>
  <p:tag name="KSO_WM_UNIT_ID" val="diagram20187904_4*l_h_i*1_2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1000.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0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0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0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0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5_1"/>
  <p:tag name="KSO_WM_UNIT_ID" val="diagram20187904_4*l_h_f*1_5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101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5.xml><?xml version="1.0" encoding="utf-8"?>
<p:tagLst xmlns:a="http://schemas.openxmlformats.org/drawingml/2006/main" xmlns:r="http://schemas.openxmlformats.org/officeDocument/2006/relationships" xmlns:p="http://schemas.openxmlformats.org/presentationml/2006/main">
  <p:tag name="KSO_WM_UNIT_TABLE_BEAUTIFY" val="smartTable{b139a57a-980e-4198-812e-5b13c3f8c3a7}"/>
  <p:tag name="TABLE_ENDDRAG_ORIGIN_RECT" val="606*268"/>
  <p:tag name="TABLE_ENDDRAG_RECT" val="81*108*606*268"/>
</p:tagLst>
</file>

<file path=ppt/tags/tag101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18.xml><?xml version="1.0" encoding="utf-8"?>
<p:tagLst xmlns:a="http://schemas.openxmlformats.org/drawingml/2006/main" xmlns:r="http://schemas.openxmlformats.org/officeDocument/2006/relationships" xmlns:p="http://schemas.openxmlformats.org/presentationml/2006/main">
  <p:tag name="KSO_WM_UNIT_TABLE_BEAUTIFY" val="smartTable{30db8ad1-f916-48c9-90e5-afa89a7e85e0}"/>
  <p:tag name="TABLE_ENDDRAG_ORIGIN_RECT" val="411*394"/>
  <p:tag name="TABLE_ENDDRAG_RECT" val="517*110*411*394"/>
</p:tagLst>
</file>

<file path=ppt/tags/tag1019.xml><?xml version="1.0" encoding="utf-8"?>
<p:tagLst xmlns:a="http://schemas.openxmlformats.org/drawingml/2006/main" xmlns:r="http://schemas.openxmlformats.org/officeDocument/2006/relationships" xmlns:p="http://schemas.openxmlformats.org/presentationml/2006/main">
  <p:tag name="KSO_WM_UNIT_TABLE_BEAUTIFY" val="smartTable{d917c25b-09dc-423e-9b55-b9ea24c33172}"/>
</p:tagLst>
</file>

<file path=ppt/tags/tag10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5_1"/>
  <p:tag name="KSO_WM_UNIT_ID" val="diagram20187904_4*l_h_a*1_5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8"/>
  <p:tag name="KSO_WM_UNIT_TEXT_FILL_TYPE" val="1"/>
  <p:tag name="KSO_WM_UNIT_USESOURCEFORMAT_APPLY" val="1"/>
</p:tagLst>
</file>

<file path=ppt/tags/tag102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2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2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2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10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10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10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102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2"/>
  <p:tag name="KSO_WM_UNIT_ID" val="diagram20187904_4*l_h_i*1_5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8"/>
  <p:tag name="KSO_WM_UNIT_FILL_TYPE" val="1"/>
  <p:tag name="KSO_WM_UNIT_TEXT_FILL_FORE_SCHEMECOLOR_INDEX" val="2"/>
  <p:tag name="KSO_WM_UNIT_TEXT_FILL_TYPE" val="1"/>
  <p:tag name="KSO_WM_UNIT_USESOURCEFORMAT_APPLY" val="1"/>
</p:tagLst>
</file>

<file path=ppt/tags/tag10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38.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1"/>
  <p:tag name="KSO_WM_UNIT_ID" val="diagram20187904_4*l_h_i*1_5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10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41.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10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104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4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4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4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4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4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55.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4534"/>
  <p:tag name="KSO_WM_CHIP_INFOS" val="{&quot;layout_type&quot;:&quot;forright&quot;,&quot;slide_type&quot;:[&quot;endPage&quot;],&quot;aspect_ratio&quot;:&quot;16:9&quot;}"/>
  <p:tag name="KSO_WM_CHIP_XID" val="5ec34a930ac41c4a0a525d3a"/>
  <p:tag name="KSO_WM_CHIP_FILLPROP" val="[[{&quot;fill_id&quot;:&quot;014cd647425143238c2ec88d4832793b&quot;,&quot;fill_align&quot;:&quot;cm&quot;,&quot;text_align&quot;:&quot;lm&quot;,&quot;text_direction&quot;:&quot;horizontal&quot;,&quot;chip_types&quot;:[&quot;text&quot;,&quot;header&quot;]}]]"/>
  <p:tag name="KSO_WM_SLIDE_ID" val="custom20204534_49"/>
  <p:tag name="KSO_WM_TEMPLATE_SUBCATEGORY" val="21"/>
  <p:tag name="KSO_WM_TEMPLATE_MASTER_TYPE" val="1"/>
  <p:tag name="KSO_WM_TEMPLATE_COLOR_TYPE" val="1"/>
  <p:tag name="KSO_WM_SLIDE_TYPE" val="endPage"/>
  <p:tag name="KSO_WM_SLIDE_SUBTYPE" val="pureTxt"/>
  <p:tag name="KSO_WM_SLIDE_ITEM_CNT" val="0"/>
  <p:tag name="KSO_WM_SLIDE_INDEX" val="49"/>
  <p:tag name="KSO_WM_SLIDE_SIZE" val="380*460"/>
  <p:tag name="KSO_WM_SLIDE_POSITION" val="520*39"/>
  <p:tag name="KSO_WM_TAG_VERSION" val="1.0"/>
  <p:tag name="KSO_WM_SLIDE_LAYOUT" val="a_b"/>
  <p:tag name="KSO_WM_SLIDE_LAYOUT_CNT" val="1_1"/>
  <p:tag name="KSO_WM_CHIP_GROUPID" val="5ebf6661ddc3daf3fef3f760"/>
  <p:tag name="KSO_WM_SLIDE_LAYOUT_INFO" val="{&quot;id&quot;:&quot;2020-10-29T11:15:12&quot;,&quot;maxSize&quot;:{&quot;size1&quot;:56.526228954173902},&quot;minSize&quot;:{&quot;size1&quot;:38.326228954173899},&quot;normalSize&quot;:{&quot;size1&quot;:46.326228954173899},&quot;subLayout&quot;:[{&quot;id&quot;:&quot;2020-10-29T11:15:12&quot;,&quot;margin&quot;:{&quot;bottom&quot;:0.20371492207050323,&quot;left&quot;:18.34459114074707,&quot;right&quot;:2.1164145469665527,&quot;top&quot;:6.8425602912902832},&quot;type&quot;:0},{&quot;id&quot;:&quot;2020-10-29T11:15:12&quot;,&quot;margin&quot;:{&quot;bottom&quot;:6.8425822257995605,&quot;left&quot;:18.34459114074707,&quot;right&quot;:2.1164145469665527,&quot;top&quot;:0.21961832046508789},&quot;type&quot;:0}],&quot;type&quot;:0}"/>
  <p:tag name="KSO_WM_SLIDE_BK_DARK_LIGHT" val="2"/>
  <p:tag name="KSO_WM_SLIDE_BACKGROUND_TYPE" val="general"/>
  <p:tag name="KSO_WM_SLIDE_SUPPORT_FEATURE_TYPE" val="0"/>
  <p:tag name="KSO_WM_TEMPLATE_ASSEMBLE_XID" val="5f9a33ab989d9bef5b8f0c5f"/>
  <p:tag name="KSO_WM_TEMPLATE_ASSEMBLE_GROUPID" val="5f8cf65fa61ec3b55284a747"/>
</p:tagLst>
</file>

<file path=ppt/tags/tag1056.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1"/>
  <p:tag name="KSO_WM_UNIT_VALUE" val="6"/>
  <p:tag name="KSO_WM_UNIT_HIGHLIGHT" val="0"/>
  <p:tag name="KSO_WM_UNIT_COMPATIBLE" val="0"/>
  <p:tag name="KSO_WM_UNIT_DIAGRAM_ISNUMVISUAL" val="0"/>
  <p:tag name="KSO_WM_UNIT_DIAGRAM_ISREFERUNIT" val="0"/>
  <p:tag name="KSO_WM_UNIT_TYPE" val="a"/>
  <p:tag name="KSO_WM_UNIT_INDEX" val="1"/>
  <p:tag name="KSO_WM_UNIT_ID" val="custom20204534_49*a*1"/>
  <p:tag name="KSO_WM_TEMPLATE_CATEGORY" val="custom"/>
  <p:tag name="KSO_WM_TEMPLATE_INDEX" val="20204534"/>
  <p:tag name="KSO_WM_UNIT_LAYERLEVEL" val="1"/>
  <p:tag name="KSO_WM_TAG_VERSION" val="1.0"/>
  <p:tag name="KSO_WM_BEAUTIFY_FLAG" val="#wm#"/>
  <p:tag name="KSO_WM_UNIT_PRESET_TEXT" val="谢谢聆听"/>
  <p:tag name="KSO_WM_UNIT_DEFAULT_FONT" val="60;74;4"/>
  <p:tag name="KSO_WM_UNIT_BLOCK" val="0"/>
  <p:tag name="KSO_WM_UNIT_DEC_AREA_ID" val="bab502a0d8a54145943ffb0bed2ab06d"/>
  <p:tag name="KSO_WM_CHIP_GROUPID" val="5ebe4d230ac41c4a0a525649"/>
  <p:tag name="KSO_WM_CHIP_XID" val="5ebe4d230ac41c4a0a52564a"/>
  <p:tag name="KSO_WM_CHIP_FILLAREA_FILL_RULE" val="{&quot;fill_align&quot;:&quot;cm&quot;,&quot;fill_mode&quot;:&quot;adaptive&quot;,&quot;sacle_strategy&quot;:&quot;smart&quot;}"/>
  <p:tag name="KSO_WM_ASSEMBLE_CHIP_INDEX" val="75712b369b464ae8829df2631c54310c"/>
  <p:tag name="KSO_WM_UNIT_TEXT_FILL_FORE_SCHEMECOLOR_INDEX_BRIGHTNESS" val="0.15"/>
  <p:tag name="KSO_WM_UNIT_TEXT_FILL_FORE_SCHEMECOLOR_INDEX" val="13"/>
  <p:tag name="KSO_WM_UNIT_TEXT_FILL_TYPE" val="1"/>
</p:tagLst>
</file>

<file path=ppt/tags/tag10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7.xml><?xml version="1.0" encoding="utf-8"?>
<p:tagLst xmlns:a="http://schemas.openxmlformats.org/drawingml/2006/main" xmlns:r="http://schemas.openxmlformats.org/officeDocument/2006/relationships" xmlns:p="http://schemas.openxmlformats.org/presentationml/2006/main">
  <p:tag name="KSO_WM_UNIT_TABLE_BEAUTIFY" val="smartTable{45752d89-0a94-447d-820e-ccbe26873e9b}"/>
  <p:tag name="TABLE_ENDDRAG_ORIGIN_RECT" val="877*402"/>
  <p:tag name="TABLE_ENDDRAG_RECT" val="35*85*877*402"/>
</p:tagLst>
</file>

<file path=ppt/tags/tag10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09.xml><?xml version="1.0" encoding="utf-8"?>
<p:tagLst xmlns:a="http://schemas.openxmlformats.org/drawingml/2006/main" xmlns:r="http://schemas.openxmlformats.org/officeDocument/2006/relationships" xmlns:p="http://schemas.openxmlformats.org/presentationml/2006/main">
  <p:tag name="KSO_WM_UNIT_TABLE_BEAUTIFY" val="smartTable{eca7a34f-c8cd-441c-b1cb-338b5b18535e}"/>
  <p:tag name="TABLE_ENDDRAG_ORIGIN_RECT" val="886*199"/>
  <p:tag name="TABLE_ENDDRAG_RECT" val="42*83*886*199"/>
</p:tagLst>
</file>

<file path=ppt/tags/tag1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10.xml><?xml version="1.0" encoding="utf-8"?>
<p:tagLst xmlns:a="http://schemas.openxmlformats.org/drawingml/2006/main" xmlns:r="http://schemas.openxmlformats.org/officeDocument/2006/relationships" xmlns:p="http://schemas.openxmlformats.org/presentationml/2006/main">
  <p:tag name="KSO_WM_UNIT_TABLE_BEAUTIFY" val="smartTable{d0ff3e87-1b1d-43a8-9f3e-608de19d3c3e}"/>
  <p:tag name="TABLE_ENDDRAG_ORIGIN_RECT" val="887*203"/>
  <p:tag name="TABLE_ENDDRAG_RECT" val="41*295*887*204"/>
</p:tagLst>
</file>

<file path=ppt/tags/tag11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1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1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1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1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1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1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1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1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20.xml><?xml version="1.0" encoding="utf-8"?>
<p:tagLst xmlns:a="http://schemas.openxmlformats.org/drawingml/2006/main" xmlns:r="http://schemas.openxmlformats.org/officeDocument/2006/relationships" xmlns:p="http://schemas.openxmlformats.org/presentationml/2006/main">
  <p:tag name="KSO_WM_UNIT_TABLE_BEAUTIFY" val="smartTable{77358bc1-072e-4529-ab0f-0ca8fa808ed6}"/>
  <p:tag name="TABLE_ENDDRAG_ORIGIN_RECT" val="856*377"/>
  <p:tag name="TABLE_ENDDRAG_RECT" val="56*129*856*377"/>
</p:tagLst>
</file>

<file path=ppt/tags/tag12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28.xml><?xml version="1.0" encoding="utf-8"?>
<p:tagLst xmlns:a="http://schemas.openxmlformats.org/drawingml/2006/main" xmlns:r="http://schemas.openxmlformats.org/officeDocument/2006/relationships" xmlns:p="http://schemas.openxmlformats.org/presentationml/2006/main">
  <p:tag name="KSO_WM_UNIT_TABLE_BEAUTIFY" val="smartTable{b1f9b317-962c-4920-9691-a34fb4fb559d}"/>
  <p:tag name="TABLE_ENDDRAG_ORIGIN_RECT" val="626*324"/>
  <p:tag name="TABLE_ENDDRAG_RECT" val="274*80*627*324"/>
</p:tagLst>
</file>

<file path=ppt/tags/tag129.xml><?xml version="1.0" encoding="utf-8"?>
<p:tagLst xmlns:a="http://schemas.openxmlformats.org/drawingml/2006/main" xmlns:r="http://schemas.openxmlformats.org/officeDocument/2006/relationships" xmlns:p="http://schemas.openxmlformats.org/presentationml/2006/main">
  <p:tag name="KSO_WM_UNIT_TABLE_BEAUTIFY" val="smartTable{b602456a-5c48-4ebb-a106-7f8b4a8ff0c1}"/>
  <p:tag name="TABLE_ENDDRAG_ORIGIN_RECT" val="861*108"/>
  <p:tag name="TABLE_ENDDRAG_RECT" val="39*413*861*108"/>
</p:tagLst>
</file>

<file path=ppt/tags/tag13.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3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6.xml><?xml version="1.0" encoding="utf-8"?>
<p:tagLst xmlns:a="http://schemas.openxmlformats.org/drawingml/2006/main" xmlns:r="http://schemas.openxmlformats.org/officeDocument/2006/relationships" xmlns:p="http://schemas.openxmlformats.org/presentationml/2006/main">
  <p:tag name="KSO_WM_UNIT_TABLE_BEAUTIFY" val="smartTable{66e793d6-3a58-4042-959a-919f0f6929e5}"/>
  <p:tag name="TABLE_ENDDRAG_ORIGIN_RECT" val="742*383"/>
  <p:tag name="TABLE_ENDDRAG_RECT" val="114*131*742*384"/>
</p:tagLst>
</file>

<file path=ppt/tags/tag13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39.xml><?xml version="1.0" encoding="utf-8"?>
<p:tagLst xmlns:a="http://schemas.openxmlformats.org/drawingml/2006/main" xmlns:r="http://schemas.openxmlformats.org/officeDocument/2006/relationships" xmlns:p="http://schemas.openxmlformats.org/presentationml/2006/main">
  <p:tag name="KSO_WM_UNIT_TABLE_BEAUTIFY" val="smartTable{37e9cd19-c006-49b9-a726-c08da1d6d079}"/>
  <p:tag name="TABLE_ENDDRAG_ORIGIN_RECT" val="801*85"/>
  <p:tag name="TABLE_ENDDRAG_RECT" val="83*101*801*85"/>
</p:tagLst>
</file>

<file path=ppt/tags/tag14.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40.xml><?xml version="1.0" encoding="utf-8"?>
<p:tagLst xmlns:a="http://schemas.openxmlformats.org/drawingml/2006/main" xmlns:r="http://schemas.openxmlformats.org/officeDocument/2006/relationships" xmlns:p="http://schemas.openxmlformats.org/presentationml/2006/main">
  <p:tag name="KSO_WM_UNIT_TABLE_BEAUTIFY" val="smartTable{041b22af-d0f9-4381-9a0f-6dc44525e5ef}"/>
  <p:tag name="TABLE_ENDDRAG_ORIGIN_RECT" val="602*158"/>
  <p:tag name="TABLE_ENDDRAG_RECT" val="83*186*602*158"/>
</p:tagLst>
</file>

<file path=ppt/tags/tag14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42.xml><?xml version="1.0" encoding="utf-8"?>
<p:tagLst xmlns:a="http://schemas.openxmlformats.org/drawingml/2006/main" xmlns:r="http://schemas.openxmlformats.org/officeDocument/2006/relationships" xmlns:p="http://schemas.openxmlformats.org/presentationml/2006/main">
  <p:tag name="KSO_WM_UNIT_TABLE_BEAUTIFY" val="smartTable{fe2825ae-8931-4972-bfa4-59c103b04f08}"/>
</p:tagLst>
</file>

<file path=ppt/tags/tag14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44.xml><?xml version="1.0" encoding="utf-8"?>
<p:tagLst xmlns:a="http://schemas.openxmlformats.org/drawingml/2006/main" xmlns:r="http://schemas.openxmlformats.org/officeDocument/2006/relationships" xmlns:p="http://schemas.openxmlformats.org/presentationml/2006/main">
  <p:tag name="KSO_WM_UNIT_TABLE_BEAUTIFY" val="smartTable{75d4a805-f7cd-4d89-84f0-c5434fb780ee}"/>
</p:tagLst>
</file>

<file path=ppt/tags/tag14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46.xml><?xml version="1.0" encoding="utf-8"?>
<p:tagLst xmlns:a="http://schemas.openxmlformats.org/drawingml/2006/main" xmlns:r="http://schemas.openxmlformats.org/officeDocument/2006/relationships" xmlns:p="http://schemas.openxmlformats.org/presentationml/2006/main">
  <p:tag name="KSO_WM_UNIT_TABLE_BEAUTIFY" val="smartTable{452d5845-ae96-4fbc-bd52-f19463224a60}"/>
</p:tagLst>
</file>

<file path=ppt/tags/tag14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14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14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15.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5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15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15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153.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54.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5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160404_2*l_h_i*1_2_1"/>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2"/>
  <p:tag name="KSO_WM_UNIT_TEXT_FILL_TYPE" val="1"/>
</p:tagLst>
</file>

<file path=ppt/tags/tag15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160404_2*l_h_i*1_2_2"/>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5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160404_2*l_h_f*1_2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6"/>
  <p:tag name="KSO_WM_UNIT_TEXT_FILL_TYPE" val="1"/>
</p:tagLst>
</file>

<file path=ppt/tags/tag15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160404_2*l_h_i*1_3_1"/>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2"/>
  <p:tag name="KSO_WM_UNIT_TEXT_FILL_TYPE" val="1"/>
</p:tagLst>
</file>

<file path=ppt/tags/tag15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160404_2*l_h_i*1_3_2"/>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16.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6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160404_2*l_h_f*1_3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7"/>
  <p:tag name="KSO_WM_UNIT_TEXT_FILL_TYPE" val="1"/>
</p:tagLst>
</file>

<file path=ppt/tags/tag16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160404_2*l_h_i*1_1_1"/>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16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160404_2*l_h_i*1_1_2"/>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Lst>
</file>

<file path=ppt/tags/tag16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160404_2*l_h_f*1_1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5"/>
  <p:tag name="KSO_WM_UNIT_TEXT_FILL_TYPE" val="1"/>
</p:tagLst>
</file>

<file path=ppt/tags/tag16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160404_2*l_h_i*1_2_1"/>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2"/>
  <p:tag name="KSO_WM_UNIT_TEXT_FILL_TYPE" val="1"/>
</p:tagLst>
</file>

<file path=ppt/tags/tag16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160404_2*l_h_i*1_2_2"/>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6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160404_2*l_h_f*1_2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6"/>
  <p:tag name="KSO_WM_UNIT_TEXT_FILL_TYPE" val="1"/>
</p:tagLst>
</file>

<file path=ppt/tags/tag16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160404_2*l_h_i*1_3_1"/>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2"/>
  <p:tag name="KSO_WM_UNIT_TEXT_FILL_TYPE" val="1"/>
</p:tagLst>
</file>

<file path=ppt/tags/tag16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160404_2*l_h_i*1_3_2"/>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16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160404_2*l_h_f*1_3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7"/>
  <p:tag name="KSO_WM_UNIT_TEXT_FILL_TYPE" val="1"/>
</p:tagLst>
</file>

<file path=ppt/tags/tag17.xml><?xml version="1.0" encoding="utf-8"?>
<p:tagLst xmlns:a="http://schemas.openxmlformats.org/drawingml/2006/main" xmlns:r="http://schemas.openxmlformats.org/officeDocument/2006/relationships" xmlns:p="http://schemas.openxmlformats.org/presentationml/2006/main">
  <p:tag name="KSO_WM_UNIT_TABLE_BEAUTIFY" val="smartTable{b758a825-c08a-4820-aedc-5aa71c3f9a05}"/>
</p:tagLst>
</file>

<file path=ppt/tags/tag17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160404_2*l_h_i*1_1_1"/>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17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160404_2*l_h_i*1_1_2"/>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Lst>
</file>

<file path=ppt/tags/tag17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160404_2*l_h_f*1_1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5"/>
  <p:tag name="KSO_WM_UNIT_TEXT_FILL_TYPE" val="1"/>
</p:tagLst>
</file>

<file path=ppt/tags/tag17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160404_2*l_h_i*1_1_1"/>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17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160404_2*l_h_i*1_1_2"/>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Lst>
</file>

<file path=ppt/tags/tag17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160404_2*l_h_f*1_1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5"/>
  <p:tag name="KSO_WM_UNIT_TEXT_FILL_TYPE" val="1"/>
</p:tagLst>
</file>

<file path=ppt/tags/tag176.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77.xml><?xml version="1.0" encoding="utf-8"?>
<p:tagLst xmlns:a="http://schemas.openxmlformats.org/drawingml/2006/main" xmlns:r="http://schemas.openxmlformats.org/officeDocument/2006/relationships" xmlns:p="http://schemas.openxmlformats.org/presentationml/2006/main">
  <p:tag name="KSO_WM_UNIT_TABLE_BEAUTIFY" val="smartTable{951de346-d001-4c1b-b9a2-19ebefced991}"/>
  <p:tag name="TABLE_ENDDRAG_ORIGIN_RECT" val="825*103"/>
  <p:tag name="TABLE_ENDDRAG_RECT" val="71*103*825*103"/>
</p:tagLst>
</file>

<file path=ppt/tags/tag178.xml><?xml version="1.0" encoding="utf-8"?>
<p:tagLst xmlns:a="http://schemas.openxmlformats.org/drawingml/2006/main" xmlns:r="http://schemas.openxmlformats.org/officeDocument/2006/relationships" xmlns:p="http://schemas.openxmlformats.org/presentationml/2006/main">
  <p:tag name="KSO_WM_UNIT_TABLE_BEAUTIFY" val="smartTable{ca9cfb30-0491-4f27-865b-45fd2e640e88}"/>
  <p:tag name="TABLE_ENDDRAG_ORIGIN_RECT" val="614*168"/>
  <p:tag name="TABLE_ENDDRAG_RECT" val="75*212*614*168"/>
</p:tagLst>
</file>

<file path=ppt/tags/tag179.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8.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18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18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8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8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18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18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18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18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18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18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19.xml><?xml version="1.0" encoding="utf-8"?>
<p:tagLst xmlns:a="http://schemas.openxmlformats.org/drawingml/2006/main" xmlns:r="http://schemas.openxmlformats.org/officeDocument/2006/relationships" xmlns:p="http://schemas.openxmlformats.org/presentationml/2006/main">
  <p:tag name="KSO_WM_UNIT_TABLE_BEAUTIFY" val="smartTable{9b9b0c10-0be2-4e59-938c-7fff72ad1091}"/>
  <p:tag name="TABLE_ENDDRAG_ORIGIN_RECT" val="723*139"/>
  <p:tag name="TABLE_ENDDRAG_RECT" val="51*221*723*140"/>
</p:tagLst>
</file>

<file path=ppt/tags/tag19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19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19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19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19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19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19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19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9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19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0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20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20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20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0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20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20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20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0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20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21.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1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21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1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21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21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21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1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21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21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21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22.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20.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21.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22.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23.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2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custom20204478_39*n_h_i*1_1_2"/>
  <p:tag name="KSO_WM_TEMPLATE_CATEGORY" val="custom"/>
  <p:tag name="KSO_WM_TEMPLATE_INDEX" val="20204478"/>
  <p:tag name="KSO_WM_UNIT_LAYERLEVEL" val="1_1_1"/>
  <p:tag name="KSO_WM_TAG_VERSION" val="1.0"/>
  <p:tag name="KSO_WM_BEAUTIFY_FLAG" val="#wm#"/>
  <p:tag name="KSO_WM_UNIT_FILL_FORE_SCHEMECOLOR_INDEX" val="14"/>
  <p:tag name="KSO_WM_UNIT_FILL_TYPE" val="1"/>
  <p:tag name="KSO_WM_UNIT_TEXT_FILL_FORE_SCHEMECOLOR_INDEX" val="13"/>
  <p:tag name="KSO_WM_UNIT_TEXT_FILL_TYPE" val="1"/>
  <p:tag name="KSO_WM_UNIT_USESOURCEFORMAT_APPLY" val="1"/>
</p:tagLst>
</file>

<file path=ppt/tags/tag2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23.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30.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3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4.xml><?xml version="1.0" encoding="utf-8"?>
<p:tagLst xmlns:a="http://schemas.openxmlformats.org/drawingml/2006/main" xmlns:r="http://schemas.openxmlformats.org/officeDocument/2006/relationships" xmlns:p="http://schemas.openxmlformats.org/presentationml/2006/main">
  <p:tag name="KSO_WM_UNIT_TABLE_BEAUTIFY" val="smartTable{97f49ee8-3f84-4643-9a3c-4aef0e414591}"/>
  <p:tag name="TABLE_ENDDRAG_ORIGIN_RECT" val="737*77"/>
  <p:tag name="TABLE_ENDDRAG_RECT" val="121*475*737*77"/>
</p:tagLst>
</file>

<file path=ppt/tags/tag2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48.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49.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5.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50.xml><?xml version="1.0" encoding="utf-8"?>
<p:tagLst xmlns:a="http://schemas.openxmlformats.org/drawingml/2006/main" xmlns:r="http://schemas.openxmlformats.org/officeDocument/2006/relationships" xmlns:p="http://schemas.openxmlformats.org/presentationml/2006/main">
  <p:tag name="KSO_WM_UNIT_TABLE_BEAUTIFY" val="smartTable{a83ece33-f167-42fb-a3d9-82e4c4b8b8cb}"/>
  <p:tag name="TABLE_ENDDRAG_ORIGIN_RECT" val="834*58"/>
  <p:tag name="TABLE_ENDDRAG_RECT" val="84*91*834*58"/>
</p:tagLst>
</file>

<file path=ppt/tags/tag251.xml><?xml version="1.0" encoding="utf-8"?>
<p:tagLst xmlns:a="http://schemas.openxmlformats.org/drawingml/2006/main" xmlns:r="http://schemas.openxmlformats.org/officeDocument/2006/relationships" xmlns:p="http://schemas.openxmlformats.org/presentationml/2006/main">
  <p:tag name="KSO_WM_UNIT_TABLE_BEAUTIFY" val="smartTable{f91901a4-f4e7-45b3-9417-49d06279ab51}"/>
  <p:tag name="TABLE_ENDDRAG_ORIGIN_RECT" val="602*272"/>
  <p:tag name="TABLE_ENDDRAG_RECT" val="84*145*602*272"/>
</p:tagLst>
</file>

<file path=ppt/tags/tag252.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53.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54.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255.xml><?xml version="1.0" encoding="utf-8"?>
<p:tagLst xmlns:a="http://schemas.openxmlformats.org/drawingml/2006/main" xmlns:r="http://schemas.openxmlformats.org/officeDocument/2006/relationships" xmlns:p="http://schemas.openxmlformats.org/presentationml/2006/main">
  <p:tag name="KSO_WM_UNIT_TABLE_BEAUTIFY" val="smartTable{4d5c9ff5-6e1d-4f0f-9c41-ae1c76689b32}"/>
  <p:tag name="TABLE_ENDDRAG_ORIGIN_RECT" val="831*120"/>
  <p:tag name="TABLE_ENDDRAG_RECT" val="58*80*831*120"/>
</p:tagLst>
</file>

<file path=ppt/tags/tag256.xml><?xml version="1.0" encoding="utf-8"?>
<p:tagLst xmlns:a="http://schemas.openxmlformats.org/drawingml/2006/main" xmlns:r="http://schemas.openxmlformats.org/officeDocument/2006/relationships" xmlns:p="http://schemas.openxmlformats.org/presentationml/2006/main">
  <p:tag name="KSO_WM_UNIT_TABLE_BEAUTIFY" val="smartTable{0f5a0b6b-91c1-4acf-bac8-08415ba5663c}"/>
  <p:tag name="TABLE_ENDDRAG_ORIGIN_RECT" val="832*304"/>
  <p:tag name="TABLE_ENDDRAG_RECT" val="57*230*832*304"/>
</p:tagLst>
</file>

<file path=ppt/tags/tag25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5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25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6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26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26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2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6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6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26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6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2"/>
  <p:tag name="KSO_WM_UNIT_ID" val="custom20204478_39*n_h_i*1_1_2"/>
  <p:tag name="KSO_WM_TEMPLATE_CATEGORY" val="custom"/>
  <p:tag name="KSO_WM_TEMPLATE_INDEX" val="20204478"/>
  <p:tag name="KSO_WM_UNIT_LAYERLEVEL" val="1_1_1"/>
  <p:tag name="KSO_WM_TAG_VERSION" val="1.0"/>
  <p:tag name="KSO_WM_BEAUTIFY_FLAG" val="#wm#"/>
  <p:tag name="KSO_WM_UNIT_FILL_FORE_SCHEMECOLOR_INDEX" val="14"/>
  <p:tag name="KSO_WM_UNIT_FILL_TYPE" val="1"/>
  <p:tag name="KSO_WM_UNIT_TEXT_FILL_FORE_SCHEMECOLOR_INDEX" val="13"/>
  <p:tag name="KSO_WM_UNIT_TEXT_FILL_TYPE" val="1"/>
  <p:tag name="KSO_WM_UNIT_USESOURCEFORMAT_APPLY" val="1"/>
</p:tagLst>
</file>

<file path=ppt/tags/tag2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270.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7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2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2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8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8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29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29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30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01.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30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30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0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0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0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30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0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0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1.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1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31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31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31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1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31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31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31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1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31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2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2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2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32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2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2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2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32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32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32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3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33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33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33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3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33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3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33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3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33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4.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4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34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34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4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44.xml><?xml version="1.0" encoding="utf-8"?>
<p:tagLst xmlns:a="http://schemas.openxmlformats.org/drawingml/2006/main" xmlns:r="http://schemas.openxmlformats.org/officeDocument/2006/relationships" xmlns:p="http://schemas.openxmlformats.org/presentationml/2006/main">
  <p:tag name="KSO_WM_UNIT_TABLE_BEAUTIFY" val="smartTable{a4ab1213-c4dc-437d-9bbf-db78eafa02a4}"/>
  <p:tag name="TABLE_ENDDRAG_ORIGIN_RECT" val="455*275"/>
  <p:tag name="TABLE_ENDDRAG_RECT" val="38*179*455*275"/>
</p:tagLst>
</file>

<file path=ppt/tags/tag345.xml><?xml version="1.0" encoding="utf-8"?>
<p:tagLst xmlns:a="http://schemas.openxmlformats.org/drawingml/2006/main" xmlns:r="http://schemas.openxmlformats.org/officeDocument/2006/relationships" xmlns:p="http://schemas.openxmlformats.org/presentationml/2006/main">
  <p:tag name="KSO_WM_UNIT_TABLE_BEAUTIFY" val="smartTable{762be011-c608-49a2-85e5-8b346083730c}"/>
</p:tagLst>
</file>

<file path=ppt/tags/tag34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4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0"/>
  <p:tag name="KSO_WM_UNIT_ID" val="diagram20187904_4*i*2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4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9"/>
  <p:tag name="KSO_WM_UNIT_ID" val="diagram20187904_4*i*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4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8"/>
  <p:tag name="KSO_WM_UNIT_ID" val="diagram20187904_4*i*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5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7"/>
  <p:tag name="KSO_WM_UNIT_ID" val="diagram20187904_4*i*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6"/>
  <p:tag name="KSO_WM_UNIT_ID" val="diagram20187904_4*i*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5"/>
  <p:tag name="KSO_WM_UNIT_ID" val="diagram20187904_4*i*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4"/>
  <p:tag name="KSO_WM_UNIT_ID" val="diagram20187904_4*i*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3"/>
  <p:tag name="KSO_WM_UNIT_ID" val="diagram20187904_4*i*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
  <p:tag name="KSO_WM_UNIT_ID" val="diagram20187904_4*i*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9"/>
  <p:tag name="KSO_WM_UNIT_ID" val="diagram20187904_4*i*1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8"/>
  <p:tag name="KSO_WM_UNIT_ID" val="diagram20187904_4*i*1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7"/>
  <p:tag name="KSO_WM_UNIT_ID" val="diagram20187904_4*i*1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5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6"/>
  <p:tag name="KSO_WM_UNIT_ID" val="diagram20187904_4*i*1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6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5"/>
  <p:tag name="KSO_WM_UNIT_ID" val="diagram20187904_4*i*1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4"/>
  <p:tag name="KSO_WM_UNIT_ID" val="diagram20187904_4*i*1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3"/>
  <p:tag name="KSO_WM_UNIT_ID" val="diagram20187904_4*i*1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2"/>
  <p:tag name="KSO_WM_UNIT_ID" val="diagram20187904_4*i*1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1"/>
  <p:tag name="KSO_WM_UNIT_ID" val="diagram20187904_4*i*1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0"/>
  <p:tag name="KSO_WM_UNIT_ID" val="diagram20187904_4*i*1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
  <p:tag name="KSO_WM_UNIT_ID" val="diagram20187904_4*i*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3"/>
  <p:tag name="KSO_WM_UNIT_LINE_FILL_TYPE" val="2"/>
  <p:tag name="KSO_WM_UNIT_USESOURCEFORMAT_APPLY" val="1"/>
</p:tagLst>
</file>

<file path=ppt/tags/tag36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3"/>
  <p:tag name="KSO_WM_UNIT_ID" val="diagram20187904_4*l_i*1_3"/>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36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1_1"/>
  <p:tag name="KSO_WM_UNIT_ID" val="diagram20187904_4*l_h_f*1_1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6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1_1"/>
  <p:tag name="KSO_WM_UNIT_ID" val="diagram20187904_4*l_h_a*1_1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5"/>
  <p:tag name="KSO_WM_UNIT_TEXT_FILL_TYPE" val="1"/>
  <p:tag name="KSO_WM_UNIT_USESOURCEFORMAT_APPLY" val="1"/>
</p:tagLst>
</file>

<file path=ppt/tags/tag37.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7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2"/>
  <p:tag name="KSO_WM_UNIT_ID" val="diagram20187904_4*l_h_i*1_1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 name="KSO_WM_UNIT_USESOURCEFORMAT_APPLY" val="1"/>
</p:tagLst>
</file>

<file path=ppt/tags/tag37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1"/>
  <p:tag name="KSO_WM_UNIT_ID" val="diagram20187904_4*l_h_i*1_1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37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4_1"/>
  <p:tag name="KSO_WM_UNIT_ID" val="diagram20187904_4*l_h_f*1_4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7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4_1"/>
  <p:tag name="KSO_WM_UNIT_ID" val="diagram20187904_4*l_h_a*1_4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7"/>
  <p:tag name="KSO_WM_UNIT_TEXT_FILL_TYPE" val="1"/>
  <p:tag name="KSO_WM_UNIT_USESOURCEFORMAT_APPLY" val="1"/>
</p:tagLst>
</file>

<file path=ppt/tags/tag37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2"/>
  <p:tag name="KSO_WM_UNIT_ID" val="diagram20187904_4*l_h_i*1_4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7"/>
  <p:tag name="KSO_WM_UNIT_FILL_TYPE" val="1"/>
  <p:tag name="KSO_WM_UNIT_TEXT_FILL_FORE_SCHEMECOLOR_INDEX" val="7"/>
  <p:tag name="KSO_WM_UNIT_TEXT_FILL_TYPE" val="1"/>
  <p:tag name="KSO_WM_UNIT_USESOURCEFORMAT_APPLY" val="1"/>
</p:tagLst>
</file>

<file path=ppt/tags/tag37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1"/>
  <p:tag name="KSO_WM_UNIT_ID" val="diagram20187904_4*l_h_i*1_4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37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2"/>
  <p:tag name="KSO_WM_UNIT_ID" val="diagram20187904_4*l_i*1_2"/>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37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2_1"/>
  <p:tag name="KSO_WM_UNIT_ID" val="diagram20187904_4*l_h_f*1_2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7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2_1"/>
  <p:tag name="KSO_WM_UNIT_ID" val="diagram20187904_4*l_h_a*1_2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6"/>
  <p:tag name="KSO_WM_UNIT_TEXT_FILL_TYPE" val="1"/>
  <p:tag name="KSO_WM_UNIT_USESOURCEFORMAT_APPLY" val="1"/>
</p:tagLst>
</file>

<file path=ppt/tags/tag37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2"/>
  <p:tag name="KSO_WM_UNIT_ID" val="diagram20187904_4*l_h_i*1_2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6"/>
  <p:tag name="KSO_WM_UNIT_FILL_TYPE" val="1"/>
  <p:tag name="KSO_WM_UNIT_TEXT_FILL_FORE_SCHEMECOLOR_INDEX" val="2"/>
  <p:tag name="KSO_WM_UNIT_TEXT_FILL_TYPE" val="1"/>
  <p:tag name="KSO_WM_UNIT_USESOURCEFORMAT_APPLY" val="1"/>
</p:tagLst>
</file>

<file path=ppt/tags/tag38.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38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1"/>
  <p:tag name="KSO_WM_UNIT_ID" val="diagram20187904_4*l_h_i*1_2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38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5_1"/>
  <p:tag name="KSO_WM_UNIT_ID" val="diagram20187904_4*l_h_f*1_5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38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5_1"/>
  <p:tag name="KSO_WM_UNIT_ID" val="diagram20187904_4*l_h_a*1_5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8"/>
  <p:tag name="KSO_WM_UNIT_TEXT_FILL_TYPE" val="1"/>
  <p:tag name="KSO_WM_UNIT_USESOURCEFORMAT_APPLY" val="1"/>
</p:tagLst>
</file>

<file path=ppt/tags/tag38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2"/>
  <p:tag name="KSO_WM_UNIT_ID" val="diagram20187904_4*l_h_i*1_5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8"/>
  <p:tag name="KSO_WM_UNIT_FILL_TYPE" val="1"/>
  <p:tag name="KSO_WM_UNIT_TEXT_FILL_FORE_SCHEMECOLOR_INDEX" val="2"/>
  <p:tag name="KSO_WM_UNIT_TEXT_FILL_TYPE" val="1"/>
  <p:tag name="KSO_WM_UNIT_USESOURCEFORMAT_APPLY" val="1"/>
</p:tagLst>
</file>

<file path=ppt/tags/tag38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1"/>
  <p:tag name="KSO_WM_UNIT_ID" val="diagram20187904_4*l_h_i*1_5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38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86.xml><?xml version="1.0" encoding="utf-8"?>
<p:tagLst xmlns:a="http://schemas.openxmlformats.org/drawingml/2006/main" xmlns:r="http://schemas.openxmlformats.org/officeDocument/2006/relationships" xmlns:p="http://schemas.openxmlformats.org/presentationml/2006/main">
  <p:tag name="KSO_WM_UNIT_TABLE_BEAUTIFY" val="smartTable{a407862f-43db-4c2d-8cdb-823130288c39}"/>
  <p:tag name="TABLE_ENDDRAG_ORIGIN_RECT" val="768*303"/>
  <p:tag name="TABLE_ENDDRAG_RECT" val="95*157*768*303"/>
</p:tagLst>
</file>

<file path=ppt/tags/tag38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8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8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39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1.xml><?xml version="1.0" encoding="utf-8"?>
<p:tagLst xmlns:a="http://schemas.openxmlformats.org/drawingml/2006/main" xmlns:r="http://schemas.openxmlformats.org/officeDocument/2006/relationships" xmlns:p="http://schemas.openxmlformats.org/presentationml/2006/main">
  <p:tag name="KSO_WM_UNIT_TABLE_BEAUTIFY" val="smartTable{0b582268-2b55-435a-b83f-de8ce87e4a8a}"/>
  <p:tag name="TABLE_ENDDRAG_ORIGIN_RECT" val="719*266"/>
  <p:tag name="TABLE_ENDDRAG_RECT" val="128*138*719*266"/>
</p:tagLst>
</file>

<file path=ppt/tags/tag39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7.xml><?xml version="1.0" encoding="utf-8"?>
<p:tagLst xmlns:a="http://schemas.openxmlformats.org/drawingml/2006/main" xmlns:r="http://schemas.openxmlformats.org/officeDocument/2006/relationships" xmlns:p="http://schemas.openxmlformats.org/presentationml/2006/main">
  <p:tag name="KSO_WM_UNIT_TABLE_BEAUTIFY" val="smartTable{80fb0d25-8cf7-49e2-9740-a999c11fb2f0}"/>
  <p:tag name="TABLE_ENDDRAG_ORIGIN_RECT" val="863*434"/>
  <p:tag name="TABLE_ENDDRAG_RECT" val="65*80*863*434"/>
</p:tagLst>
</file>

<file path=ppt/tags/tag39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399.xml><?xml version="1.0" encoding="utf-8"?>
<p:tagLst xmlns:a="http://schemas.openxmlformats.org/drawingml/2006/main" xmlns:r="http://schemas.openxmlformats.org/officeDocument/2006/relationships" xmlns:p="http://schemas.openxmlformats.org/presentationml/2006/main">
  <p:tag name="KSO_WM_UNIT_TABLE_BEAUTIFY" val="smartTable{692b8b87-b477-47e8-a81d-1d7052653f99}"/>
  <p:tag name="TABLE_ENDDRAG_ORIGIN_RECT" val="795*407"/>
  <p:tag name="TABLE_ENDDRAG_RECT" val="91*91*795*407"/>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0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0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0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160404_2*l_h_i*1_2_1"/>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2"/>
  <p:tag name="KSO_WM_UNIT_TEXT_FILL_TYPE" val="1"/>
</p:tagLst>
</file>

<file path=ppt/tags/tag40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160404_2*l_h_i*1_2_2"/>
  <p:tag name="KSO_WM_TEMPLATE_CATEGORY" val="diagram"/>
  <p:tag name="KSO_WM_TEMPLATE_INDEX" val="160404"/>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40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160404_2*l_h_f*1_2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6"/>
  <p:tag name="KSO_WM_UNIT_TEXT_FILL_TYPE" val="1"/>
</p:tagLst>
</file>

<file path=ppt/tags/tag40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160404_2*l_h_i*1_3_1"/>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2"/>
  <p:tag name="KSO_WM_UNIT_TEXT_FILL_TYPE" val="1"/>
</p:tagLst>
</file>

<file path=ppt/tags/tag40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160404_2*l_h_i*1_3_2"/>
  <p:tag name="KSO_WM_TEMPLATE_CATEGORY" val="diagram"/>
  <p:tag name="KSO_WM_TEMPLATE_INDEX" val="160404"/>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40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160404_2*l_h_f*1_3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7"/>
  <p:tag name="KSO_WM_UNIT_TEXT_FILL_TYPE" val="1"/>
</p:tagLst>
</file>

<file path=ppt/tags/tag40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160404_2*l_h_i*1_1_1"/>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40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160404_2*l_h_i*1_1_2"/>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1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160404_2*l_h_f*1_1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5"/>
  <p:tag name="KSO_WM_UNIT_TEXT_FILL_TYPE" val="1"/>
</p:tagLst>
</file>

<file path=ppt/tags/tag41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160404_2*l_h_i*1_1_1"/>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2"/>
  <p:tag name="KSO_WM_UNIT_TEXT_FILL_TYPE" val="1"/>
</p:tagLst>
</file>

<file path=ppt/tags/tag41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160404_2*l_h_i*1_1_2"/>
  <p:tag name="KSO_WM_TEMPLATE_CATEGORY" val="diagram"/>
  <p:tag name="KSO_WM_TEMPLATE_INDEX" val="160404"/>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Lst>
</file>

<file path=ppt/tags/tag41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78"/>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160404_2*l_h_f*1_1_1"/>
  <p:tag name="KSO_WM_TEMPLATE_CATEGORY" val="diagram"/>
  <p:tag name="KSO_WM_TEMPLATE_INDEX" val="160404"/>
  <p:tag name="KSO_WM_UNIT_LAYERLEVEL" val="1_1_1"/>
  <p:tag name="KSO_WM_TAG_VERSION" val="1.0"/>
  <p:tag name="KSO_WM_BEAUTIFY_FLAG" val="#wm#"/>
  <p:tag name="KSO_WM_UNIT_PRESET_TEXT" val="单击此处添加文本具体内容，简明扼要的阐述您的观点。"/>
  <p:tag name="KSO_WM_UNIT_TEXT_FILL_FORE_SCHEMECOLOR_INDEX" val="5"/>
  <p:tag name="KSO_WM_UNIT_TEXT_FILL_TYPE" val="1"/>
</p:tagLst>
</file>

<file path=ppt/tags/tag41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1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1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1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1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1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2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2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2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2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2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2"/>
  <p:tag name="KSO_WM_UNIT_CLEAR" val="1"/>
  <p:tag name="KSO_WM_UNIT_LAYERLEVEL" val="1_1"/>
  <p:tag name="KSO_WM_DIAGRAM_GROUP_CODE" val="l1-1"/>
  <p:tag name="KSO_WM_UNIT_LINE_FORE_SCHEMECOLOR_INDEX" val="5"/>
  <p:tag name="KSO_WM_UNIT_LINE_FILL_TYPE" val="2"/>
  <p:tag name="KSO_WM_UNIT_TEXT_FILL_FORE_SCHEMECOLOR_INDEX" val="2"/>
  <p:tag name="KSO_WM_UNIT_TEXT_FILL_TYPE" val="1"/>
</p:tagLst>
</file>

<file path=ppt/tags/tag42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1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2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42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2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42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3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5"/>
  <p:tag name="KSO_WM_UNIT_CLEAR" val="1"/>
  <p:tag name="KSO_WM_UNIT_LAYERLEVEL" val="1_1"/>
  <p:tag name="KSO_WM_DIAGRAM_GROUP_CODE" val="l1-1"/>
  <p:tag name="KSO_WM_UNIT_LINE_FORE_SCHEMECOLOR_INDEX" val="8"/>
  <p:tag name="KSO_WM_UNIT_LINE_FILL_TYPE" val="2"/>
  <p:tag name="KSO_WM_UNIT_TEXT_FILL_FORE_SCHEMECOLOR_INDEX" val="2"/>
  <p:tag name="KSO_WM_UNIT_TEXT_FILL_TYPE" val="1"/>
</p:tagLst>
</file>

<file path=ppt/tags/tag43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4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3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43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3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7"/>
  <p:tag name="KSO_WM_UNIT_CLEAR" val="1"/>
  <p:tag name="KSO_WM_UNIT_LAYERLEVEL" val="1_1"/>
  <p:tag name="KSO_WM_DIAGRAM_GROUP_CODE" val="l1-1"/>
  <p:tag name="KSO_WM_UNIT_LINE_FORE_SCHEMECOLOR_INDEX" val="9"/>
  <p:tag name="KSO_WM_UNIT_LINE_FILL_TYPE" val="2"/>
  <p:tag name="KSO_WM_UNIT_TEXT_FILL_FORE_SCHEMECOLOR_INDEX" val="2"/>
  <p:tag name="KSO_WM_UNIT_TEXT_FILL_TYPE" val="1"/>
</p:tagLst>
</file>

<file path=ppt/tags/tag43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6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3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2"/>
  <p:tag name="KSO_WM_UNIT_CLEAR" val="1"/>
  <p:tag name="KSO_WM_UNIT_LAYERLEVEL" val="1_1"/>
  <p:tag name="KSO_WM_DIAGRAM_GROUP_CODE" val="l1-1"/>
  <p:tag name="KSO_WM_UNIT_LINE_FORE_SCHEMECOLOR_INDEX" val="5"/>
  <p:tag name="KSO_WM_UNIT_LINE_FILL_TYPE" val="2"/>
  <p:tag name="KSO_WM_UNIT_TEXT_FILL_FORE_SCHEMECOLOR_INDEX" val="2"/>
  <p:tag name="KSO_WM_UNIT_TEXT_FILL_TYPE" val="1"/>
</p:tagLst>
</file>

<file path=ppt/tags/tag43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1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3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43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4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44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4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5"/>
  <p:tag name="KSO_WM_UNIT_CLEAR" val="1"/>
  <p:tag name="KSO_WM_UNIT_LAYERLEVEL" val="1_1"/>
  <p:tag name="KSO_WM_DIAGRAM_GROUP_CODE" val="l1-1"/>
  <p:tag name="KSO_WM_UNIT_LINE_FORE_SCHEMECOLOR_INDEX" val="8"/>
  <p:tag name="KSO_WM_UNIT_LINE_FILL_TYPE" val="2"/>
  <p:tag name="KSO_WM_UNIT_TEXT_FILL_FORE_SCHEMECOLOR_INDEX" val="2"/>
  <p:tag name="KSO_WM_UNIT_TEXT_FILL_TYPE" val="1"/>
</p:tagLst>
</file>

<file path=ppt/tags/tag44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4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4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44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4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44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4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44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5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7"/>
  <p:tag name="KSO_WM_UNIT_CLEAR" val="1"/>
  <p:tag name="KSO_WM_UNIT_LAYERLEVEL" val="1_1"/>
  <p:tag name="KSO_WM_DIAGRAM_GROUP_CODE" val="l1-1"/>
  <p:tag name="KSO_WM_UNIT_LINE_FORE_SCHEMECOLOR_INDEX" val="9"/>
  <p:tag name="KSO_WM_UNIT_LINE_FILL_TYPE" val="2"/>
  <p:tag name="KSO_WM_UNIT_TEXT_FILL_FORE_SCHEMECOLOR_INDEX" val="2"/>
  <p:tag name="KSO_WM_UNIT_TEXT_FILL_TYPE" val="1"/>
</p:tagLst>
</file>

<file path=ppt/tags/tag45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6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5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45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5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45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5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45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5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45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6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6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46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46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46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46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4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6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6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46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4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47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7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8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8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4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4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4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9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49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9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498.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4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1.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0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4.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0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7.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1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1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5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5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5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517.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0.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2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3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3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5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5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5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53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48.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5.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5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51.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5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55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5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5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5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5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5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SUBTYPE" val="d"/>
  <p:tag name="KSO_WM_UNIT_ID" val="diagram20201454_3*m_h_i*1_1_5"/>
  <p:tag name="KSO_WM_TEMPLATE_CATEGORY" val="diagram"/>
  <p:tag name="KSO_WM_TEMPLATE_INDEX" val="20201454"/>
  <p:tag name="KSO_WM_UNIT_LAYERLEVEL" val="1_1_1"/>
  <p:tag name="KSO_WM_TAG_VERSION" val="1.0"/>
  <p:tag name="KSO_WM_UNIT_USESOURCEFORMAT_APPLY" val="1"/>
  <p:tag name="KSO_WM_UNIT_DIAGRAM_SCHEMECOLOR_ID" val="0"/>
</p:tagLst>
</file>

<file path=ppt/tags/tag56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6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2"/>
  <p:tag name="KSO_WM_UNIT_CLEAR" val="1"/>
  <p:tag name="KSO_WM_UNIT_LAYERLEVEL" val="1_1"/>
  <p:tag name="KSO_WM_DIAGRAM_GROUP_CODE" val="l1-1"/>
  <p:tag name="KSO_WM_UNIT_LINE_FORE_SCHEMECOLOR_INDEX" val="5"/>
  <p:tag name="KSO_WM_UNIT_LINE_FILL_TYPE" val="2"/>
  <p:tag name="KSO_WM_UNIT_TEXT_FILL_FORE_SCHEMECOLOR_INDEX" val="2"/>
  <p:tag name="KSO_WM_UNIT_TEXT_FILL_TYPE" val="1"/>
</p:tagLst>
</file>

<file path=ppt/tags/tag56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1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6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5"/>
  <p:tag name="KSO_WM_UNIT_CLEAR" val="1"/>
  <p:tag name="KSO_WM_UNIT_LAYERLEVEL" val="1_1"/>
  <p:tag name="KSO_WM_DIAGRAM_GROUP_CODE" val="l1-1"/>
  <p:tag name="KSO_WM_UNIT_LINE_FORE_SCHEMECOLOR_INDEX" val="8"/>
  <p:tag name="KSO_WM_UNIT_LINE_FILL_TYPE" val="2"/>
  <p:tag name="KSO_WM_UNIT_TEXT_FILL_FORE_SCHEMECOLOR_INDEX" val="2"/>
  <p:tag name="KSO_WM_UNIT_TEXT_FILL_TYPE" val="1"/>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SUBTYPE" val="d"/>
  <p:tag name="KSO_WM_UNIT_ID" val="diagram20201454_3*m_h_i*1_2_5"/>
  <p:tag name="KSO_WM_TEMPLATE_CATEGORY" val="diagram"/>
  <p:tag name="KSO_WM_TEMPLATE_INDEX" val="20201454"/>
  <p:tag name="KSO_WM_UNIT_LAYERLEVEL" val="1_1_1"/>
  <p:tag name="KSO_WM_TAG_VERSION" val="1.0"/>
  <p:tag name="KSO_WM_UNIT_USESOURCEFORMAT_APPLY" val="1"/>
  <p:tag name="KSO_WM_UNIT_DIAGRAM_SCHEMECOLOR_ID" val="0"/>
</p:tagLst>
</file>

<file path=ppt/tags/tag57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4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7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2"/>
  <p:tag name="KSO_WM_UNIT_CLEAR" val="1"/>
  <p:tag name="KSO_WM_UNIT_LAYERLEVEL" val="1_1"/>
  <p:tag name="KSO_WM_DIAGRAM_GROUP_CODE" val="l1-1"/>
  <p:tag name="KSO_WM_UNIT_LINE_FORE_SCHEMECOLOR_INDEX" val="5"/>
  <p:tag name="KSO_WM_UNIT_LINE_FILL_TYPE" val="2"/>
  <p:tag name="KSO_WM_UNIT_TEXT_FILL_FORE_SCHEMECOLOR_INDEX" val="2"/>
  <p:tag name="KSO_WM_UNIT_TEXT_FILL_TYPE" val="1"/>
</p:tagLst>
</file>

<file path=ppt/tags/tag57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1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7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5"/>
  <p:tag name="KSO_WM_UNIT_CLEAR" val="1"/>
  <p:tag name="KSO_WM_UNIT_LAYERLEVEL" val="1_1"/>
  <p:tag name="KSO_WM_DIAGRAM_GROUP_CODE" val="l1-1"/>
  <p:tag name="KSO_WM_UNIT_LINE_FORE_SCHEMECOLOR_INDEX" val="8"/>
  <p:tag name="KSO_WM_UNIT_LINE_FILL_TYPE" val="2"/>
  <p:tag name="KSO_WM_UNIT_TEXT_FILL_FORE_SCHEMECOLOR_INDEX" val="2"/>
  <p:tag name="KSO_WM_UNIT_TEXT_FILL_TYPE" val="1"/>
</p:tagLst>
</file>

<file path=ppt/tags/tag57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4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7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7"/>
  <p:tag name="KSO_WM_UNIT_CLEAR" val="1"/>
  <p:tag name="KSO_WM_UNIT_LAYERLEVEL" val="1_1"/>
  <p:tag name="KSO_WM_DIAGRAM_GROUP_CODE" val="l1-1"/>
  <p:tag name="KSO_WM_UNIT_LINE_FORE_SCHEMECOLOR_INDEX" val="9"/>
  <p:tag name="KSO_WM_UNIT_LINE_FILL_TYPE" val="2"/>
  <p:tag name="KSO_WM_UNIT_TEXT_FILL_FORE_SCHEMECOLOR_INDEX" val="2"/>
  <p:tag name="KSO_WM_UNIT_TEXT_FILL_TYPE" val="1"/>
</p:tagLst>
</file>

<file path=ppt/tags/tag57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6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7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78.xml><?xml version="1.0" encoding="utf-8"?>
<p:tagLst xmlns:a="http://schemas.openxmlformats.org/drawingml/2006/main" xmlns:r="http://schemas.openxmlformats.org/officeDocument/2006/relationships" xmlns:p="http://schemas.openxmlformats.org/presentationml/2006/main">
  <p:tag name="KSO_WM_UNIT_TABLE_BEAUTIFY" val="smartTable{b758a825-c08a-4820-aedc-5aa71c3f9a05}"/>
  <p:tag name="TABLE_ENDDRAG_ORIGIN_RECT" val="797*255"/>
  <p:tag name="TABLE_ENDDRAG_RECT" val="94*110*797*255"/>
</p:tagLst>
</file>

<file path=ppt/tags/tag57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2"/>
  <p:tag name="KSO_WM_UNIT_ID" val="diagram20201454_3*m_h_i*1_2_2"/>
  <p:tag name="KSO_WM_TEMPLATE_CATEGORY" val="diagram"/>
  <p:tag name="KSO_WM_TEMPLATE_INDEX" val="20201454"/>
  <p:tag name="KSO_WM_UNIT_LAYERLEVEL" val="1_1_1"/>
  <p:tag name="KSO_WM_TAG_VERSION" val="1.0"/>
  <p:tag name="KSO_WM_BEAUTIFY_FLAG" val="#wm#"/>
  <p:tag name="KSO_WM_UNIT_FILL_FORE_SCHEMECOLOR_INDEX" val="14"/>
  <p:tag name="KSO_WM_UNIT_FILL_TYPE" val="1"/>
  <p:tag name="KSO_WM_UNIT_USESOURCEFORMAT_APPLY" val="1"/>
  <p:tag name="KSO_WM_UNIT_DIAGRAM_SCHEMECOLOR_ID" val="0"/>
</p:tagLst>
</file>

<file path=ppt/tags/tag58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8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58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8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58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8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i*1_7"/>
  <p:tag name="KSO_WM_UNIT_CLEAR" val="1"/>
  <p:tag name="KSO_WM_UNIT_LAYERLEVEL" val="1_1"/>
  <p:tag name="KSO_WM_DIAGRAM_GROUP_CODE" val="l1-1"/>
  <p:tag name="KSO_WM_UNIT_LINE_FORE_SCHEMECOLOR_INDEX" val="9"/>
  <p:tag name="KSO_WM_UNIT_LINE_FILL_TYPE" val="2"/>
  <p:tag name="KSO_WM_UNIT_TEXT_FILL_FORE_SCHEMECOLOR_INDEX" val="2"/>
  <p:tag name="KSO_WM_UNIT_TEXT_FILL_TYPE" val="1"/>
</p:tagLst>
</file>

<file path=ppt/tags/tag58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6*l_h_a*1_6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8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3"/>
  <p:tag name="KSO_WM_UNIT_CLEAR" val="1"/>
  <p:tag name="KSO_WM_UNIT_LAYERLEVEL" val="1_1"/>
  <p:tag name="KSO_WM_DIAGRAM_GROUP_CODE" val="l1-1"/>
  <p:tag name="KSO_WM_UNIT_LINE_FORE_SCHEMECOLOR_INDEX" val="6"/>
  <p:tag name="KSO_WM_UNIT_LINE_FILL_TYPE" val="2"/>
  <p:tag name="KSO_WM_UNIT_TEXT_FILL_FORE_SCHEMECOLOR_INDEX" val="2"/>
  <p:tag name="KSO_WM_UNIT_TEXT_FILL_TYPE" val="1"/>
</p:tagLst>
</file>

<file path=ppt/tags/tag58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2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8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4"/>
  <p:tag name="KSO_WM_UNIT_CLEAR" val="1"/>
  <p:tag name="KSO_WM_UNIT_LAYERLEVEL" val="1_1"/>
  <p:tag name="KSO_WM_DIAGRAM_GROUP_CODE" val="l1-1"/>
  <p:tag name="KSO_WM_UNIT_LINE_FORE_SCHEMECOLOR_INDEX" val="7"/>
  <p:tag name="KSO_WM_UNIT_LINE_FILL_TYPE" val="2"/>
  <p:tag name="KSO_WM_UNIT_TEXT_FILL_FORE_SCHEMECOLOR_INDEX" val="2"/>
  <p:tag name="KSO_WM_UNIT_TEXT_FILL_TYPE" val="1"/>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3"/>
  <p:tag name="KSO_WM_UNIT_ID" val="diagram20201454_3*m_h_i*1_2_3"/>
  <p:tag name="KSO_WM_TEMPLATE_CATEGORY" val="diagram"/>
  <p:tag name="KSO_WM_TEMPLATE_INDEX" val="20201454"/>
  <p:tag name="KSO_WM_UNIT_LAYERLEVEL" val="1_1_1"/>
  <p:tag name="KSO_WM_TAG_VERSION" val="1.0"/>
  <p:tag name="KSO_WM_BEAUTIFY_FLAG" val="#wm#"/>
  <p:tag name="KSO_WM_UNIT_FILL_FORE_SCHEMECOLOR_INDEX" val="5"/>
  <p:tag name="KSO_WM_UNIT_FILL_TYPE" val="1"/>
  <p:tag name="KSO_WM_UNIT_USESOURCEFORMAT_APPLY" val="1"/>
  <p:tag name="KSO_WM_UNIT_DIAGRAM_SCHEMECOLOR_ID" val="0"/>
</p:tagLst>
</file>

<file path=ppt/tags/tag59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3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9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i*1_6"/>
  <p:tag name="KSO_WM_UNIT_CLEAR" val="1"/>
  <p:tag name="KSO_WM_UNIT_LAYERLEVEL" val="1_1"/>
  <p:tag name="KSO_WM_DIAGRAM_GROUP_CODE" val="l1-1"/>
  <p:tag name="KSO_WM_UNIT_LINE_FORE_SCHEMECOLOR_INDEX" val="10"/>
  <p:tag name="KSO_WM_UNIT_LINE_FILL_TYPE" val="2"/>
  <p:tag name="KSO_WM_UNIT_TEXT_FILL_FORE_SCHEMECOLOR_INDEX" val="2"/>
  <p:tag name="KSO_WM_UNIT_TEXT_FILL_TYPE" val="1"/>
</p:tagLst>
</file>

<file path=ppt/tags/tag59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160194"/>
  <p:tag name="KSO_WM_UNIT_ID" val="257*l_h_a*1_5_1"/>
  <p:tag name="KSO_WM_UNIT_CLEAR" val="1"/>
  <p:tag name="KSO_WM_UNIT_LAYERLEVEL" val="1_1_1"/>
  <p:tag name="KSO_WM_UNIT_VALUE" val="4"/>
  <p:tag name="KSO_WM_UNIT_HIGHLIGHT" val="0"/>
  <p:tag name="KSO_WM_UNIT_COMPATIBLE" val="0"/>
  <p:tag name="KSO_WM_UNIT_PRESET_TEXT" val="VENIAM"/>
  <p:tag name="KSO_WM_DIAGRAM_GROUP_CODE" val="l1-1"/>
  <p:tag name="KSO_WM_UNIT_TEXT_FILL_FORE_SCHEMECOLOR_INDEX" val="13"/>
  <p:tag name="KSO_WM_UNIT_TEXT_FILL_TYPE" val="1"/>
</p:tagLst>
</file>

<file path=ppt/tags/tag59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94.xml><?xml version="1.0" encoding="utf-8"?>
<p:tagLst xmlns:a="http://schemas.openxmlformats.org/drawingml/2006/main" xmlns:r="http://schemas.openxmlformats.org/officeDocument/2006/relationships" xmlns:p="http://schemas.openxmlformats.org/presentationml/2006/main">
  <p:tag name="KSO_WM_UNIT_TABLE_BEAUTIFY" val="smartTable{6a8b5ff4-224c-4bca-898f-324bc2d0de2c}"/>
  <p:tag name="TABLE_ENDDRAG_ORIGIN_RECT" val="517*234"/>
  <p:tag name="TABLE_ENDDRAG_RECT" val="269*226*517*234"/>
</p:tagLst>
</file>

<file path=ppt/tags/tag59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96.xml><?xml version="1.0" encoding="utf-8"?>
<p:tagLst xmlns:a="http://schemas.openxmlformats.org/drawingml/2006/main" xmlns:r="http://schemas.openxmlformats.org/officeDocument/2006/relationships" xmlns:p="http://schemas.openxmlformats.org/presentationml/2006/main">
  <p:tag name="KSO_WM_UNIT_TABLE_BEAUTIFY" val="smartTable{b3dd6bb2-19f5-4e0c-8a79-20e2bee65639}"/>
  <p:tag name="TABLE_ENDDRAG_ORIGIN_RECT" val="561*252"/>
  <p:tag name="TABLE_ENDDRAG_RECT" val="201*226*561*252"/>
</p:tagLst>
</file>

<file path=ppt/tags/tag59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598.xml><?xml version="1.0" encoding="utf-8"?>
<p:tagLst xmlns:a="http://schemas.openxmlformats.org/drawingml/2006/main" xmlns:r="http://schemas.openxmlformats.org/officeDocument/2006/relationships" xmlns:p="http://schemas.openxmlformats.org/presentationml/2006/main">
  <p:tag name="KSO_WM_UNIT_TABLE_BEAUTIFY" val="smartTable{8769f7a5-7697-4f56-aa20-6b1074cbe7d3}"/>
  <p:tag name="TABLE_ENDDRAG_ORIGIN_RECT" val="582*208"/>
  <p:tag name="TABLE_ENDDRAG_RECT" val="187*364*582*208"/>
</p:tagLst>
</file>

<file path=ppt/tags/tag59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4"/>
  <p:tag name="KSO_WM_UNIT_ID" val="diagram20201454_3*m_h_i*1_2_4"/>
  <p:tag name="KSO_WM_TEMPLATE_CATEGORY" val="diagram"/>
  <p:tag name="KSO_WM_TEMPLATE_INDEX" val="20201454"/>
  <p:tag name="KSO_WM_UNIT_LAYERLEVEL" val="1_1_1"/>
  <p:tag name="KSO_WM_TAG_VERSION" val="1.0"/>
  <p:tag name="KSO_WM_BEAUTIFY_FLAG" val="#wm#"/>
  <p:tag name="KSO_WM_UNIT_LINE_FORE_SCHEMECOLOR_INDEX" val="5"/>
  <p:tag name="KSO_WM_UNIT_LINE_FILL_TYPE" val="2"/>
  <p:tag name="KSO_WM_UNIT_USESOURCEFORMAT_APPLY" val="1"/>
  <p:tag name="KSO_WM_UNIT_DIAGRAM_SCHEMECOLOR_ID" val="0"/>
</p:tagLst>
</file>

<file path=ppt/tags/tag600.xml><?xml version="1.0" encoding="utf-8"?>
<p:tagLst xmlns:a="http://schemas.openxmlformats.org/drawingml/2006/main" xmlns:r="http://schemas.openxmlformats.org/officeDocument/2006/relationships" xmlns:p="http://schemas.openxmlformats.org/presentationml/2006/main">
  <p:tag name="KSO_WM_UNIT_TABLE_BEAUTIFY" val="smartTable{5c70a91d-efa9-43b9-97fd-0795ce26f966}"/>
  <p:tag name="TABLE_ENDDRAG_ORIGIN_RECT" val="649*156"/>
  <p:tag name="TABLE_ENDDRAG_RECT" val="170*330*649*156"/>
</p:tagLst>
</file>

<file path=ppt/tags/tag60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02.xml><?xml version="1.0" encoding="utf-8"?>
<p:tagLst xmlns:a="http://schemas.openxmlformats.org/drawingml/2006/main" xmlns:r="http://schemas.openxmlformats.org/officeDocument/2006/relationships" xmlns:p="http://schemas.openxmlformats.org/presentationml/2006/main">
  <p:tag name="KSO_WM_UNIT_TABLE_BEAUTIFY" val="smartTable{9f06cfde-7c41-4f79-8a18-9907893a0084}"/>
  <p:tag name="TABLE_ENDDRAG_ORIGIN_RECT" val="672*278"/>
  <p:tag name="TABLE_ENDDRAG_RECT" val="145*226*672*278"/>
</p:tagLst>
</file>

<file path=ppt/tags/tag60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04.xml><?xml version="1.0" encoding="utf-8"?>
<p:tagLst xmlns:a="http://schemas.openxmlformats.org/drawingml/2006/main" xmlns:r="http://schemas.openxmlformats.org/officeDocument/2006/relationships" xmlns:p="http://schemas.openxmlformats.org/presentationml/2006/main">
  <p:tag name="KSO_WM_UNIT_TABLE_BEAUTIFY" val="smartTable{8e1391a6-e6de-46bf-b085-1acd46620f4e}"/>
  <p:tag name="TABLE_ENDDRAG_ORIGIN_RECT" val="721*193"/>
  <p:tag name="TABLE_ENDDRAG_RECT" val="85*232*721*193"/>
</p:tagLst>
</file>

<file path=ppt/tags/tag60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0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07.xml><?xml version="1.0" encoding="utf-8"?>
<p:tagLst xmlns:a="http://schemas.openxmlformats.org/drawingml/2006/main" xmlns:r="http://schemas.openxmlformats.org/officeDocument/2006/relationships" xmlns:p="http://schemas.openxmlformats.org/presentationml/2006/main">
  <p:tag name="KSO_WM_UNIT_TABLE_BEAUTIFY" val="smartTable{b758a825-c08a-4820-aedc-5aa71c3f9a05}"/>
  <p:tag name="TABLE_ENDDRAG_ORIGIN_RECT" val="373*289"/>
  <p:tag name="TABLE_ENDDRAG_RECT" val="539*86*373*289"/>
</p:tagLst>
</file>

<file path=ppt/tags/tag60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0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2"/>
  <p:tag name="KSO_WM_UNIT_ID" val="diagram20201454_3*m_h_i*1_1_2"/>
  <p:tag name="KSO_WM_TEMPLATE_CATEGORY" val="diagram"/>
  <p:tag name="KSO_WM_TEMPLATE_INDEX" val="20201454"/>
  <p:tag name="KSO_WM_UNIT_LAYERLEVEL" val="1_1_1"/>
  <p:tag name="KSO_WM_TAG_VERSION" val="1.0"/>
  <p:tag name="KSO_WM_BEAUTIFY_FLAG" val="#wm#"/>
  <p:tag name="KSO_WM_UNIT_FILL_FORE_SCHEMECOLOR_INDEX" val="14"/>
  <p:tag name="KSO_WM_UNIT_FILL_TYPE" val="1"/>
  <p:tag name="KSO_WM_UNIT_USESOURCEFORMAT_APPLY" val="1"/>
  <p:tag name="KSO_WM_UNIT_DIAGRAM_SCHEMECOLOR_ID" val="0"/>
</p:tagLst>
</file>

<file path=ppt/tags/tag61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4.xml><?xml version="1.0" encoding="utf-8"?>
<p:tagLst xmlns:a="http://schemas.openxmlformats.org/drawingml/2006/main" xmlns:r="http://schemas.openxmlformats.org/officeDocument/2006/relationships" xmlns:p="http://schemas.openxmlformats.org/presentationml/2006/main">
  <p:tag name="KSO_WM_UNIT_TABLE_BEAUTIFY" val="smartTable{0b753b3e-0edd-4264-b0bf-069e6b575e7c}"/>
  <p:tag name="TABLE_ENDDRAG_ORIGIN_RECT" val="707*281"/>
  <p:tag name="TABLE_ENDDRAG_RECT" val="27*113*707*281"/>
</p:tagLst>
</file>

<file path=ppt/tags/tag61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6.xml><?xml version="1.0" encoding="utf-8"?>
<p:tagLst xmlns:a="http://schemas.openxmlformats.org/drawingml/2006/main" xmlns:r="http://schemas.openxmlformats.org/officeDocument/2006/relationships" xmlns:p="http://schemas.openxmlformats.org/presentationml/2006/main">
  <p:tag name="KSO_WM_UNIT_TABLE_BEAUTIFY" val="smartTable{4bc4d7d6-a3ad-4624-8f2a-a1af319eb766}"/>
  <p:tag name="TABLE_ENDDRAG_ORIGIN_RECT" val="932*213"/>
  <p:tag name="TABLE_ENDDRAG_RECT" val="0*108*932*213"/>
</p:tagLst>
</file>

<file path=ppt/tags/tag617.xml><?xml version="1.0" encoding="utf-8"?>
<p:tagLst xmlns:a="http://schemas.openxmlformats.org/drawingml/2006/main" xmlns:r="http://schemas.openxmlformats.org/officeDocument/2006/relationships" xmlns:p="http://schemas.openxmlformats.org/presentationml/2006/main">
  <p:tag name="KSO_WM_UNIT_TABLE_BEAUTIFY" val="smartTable{dbdfd347-ad67-4c79-bf27-9eca0a31757c}"/>
  <p:tag name="TABLE_ENDDRAG_ORIGIN_RECT" val="932*150"/>
  <p:tag name="TABLE_ENDDRAG_RECT" val="14*332*932*150"/>
</p:tagLst>
</file>

<file path=ppt/tags/tag61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19.xml><?xml version="1.0" encoding="utf-8"?>
<p:tagLst xmlns:a="http://schemas.openxmlformats.org/drawingml/2006/main" xmlns:r="http://schemas.openxmlformats.org/officeDocument/2006/relationships" xmlns:p="http://schemas.openxmlformats.org/presentationml/2006/main">
  <p:tag name="KSO_WM_UNIT_TABLE_BEAUTIFY" val="smartTable{2ecbdb0b-4500-42fc-81f4-51e7cf0064fa}"/>
  <p:tag name="TABLE_ENDDRAG_ORIGIN_RECT" val="775*273"/>
  <p:tag name="TABLE_ENDDRAG_RECT" val="110*117*775*273"/>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3"/>
  <p:tag name="KSO_WM_UNIT_ID" val="diagram20201454_3*m_h_i*1_1_3"/>
  <p:tag name="KSO_WM_TEMPLATE_CATEGORY" val="diagram"/>
  <p:tag name="KSO_WM_TEMPLATE_INDEX" val="20201454"/>
  <p:tag name="KSO_WM_UNIT_LAYERLEVEL" val="1_1_1"/>
  <p:tag name="KSO_WM_TAG_VERSION" val="1.0"/>
  <p:tag name="KSO_WM_BEAUTIFY_FLAG" val="#wm#"/>
  <p:tag name="KSO_WM_UNIT_LINE_FORE_SCHEMECOLOR_INDEX" val="5"/>
  <p:tag name="KSO_WM_UNIT_LINE_FILL_TYPE" val="2"/>
  <p:tag name="KSO_WM_UNIT_USESOURCEFORMAT_APPLY" val="1"/>
  <p:tag name="KSO_WM_UNIT_DIAGRAM_SCHEMECOLOR_ID" val="0"/>
</p:tagLst>
</file>

<file path=ppt/tags/tag62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21.xml><?xml version="1.0" encoding="utf-8"?>
<p:tagLst xmlns:a="http://schemas.openxmlformats.org/drawingml/2006/main" xmlns:r="http://schemas.openxmlformats.org/officeDocument/2006/relationships" xmlns:p="http://schemas.openxmlformats.org/presentationml/2006/main">
  <p:tag name="KSO_WM_UNIT_TABLE_BEAUTIFY" val="smartTable{b00bf01a-b73c-41b6-ab09-53d3f155d6fe}"/>
  <p:tag name="TABLE_ENDDRAG_ORIGIN_RECT" val="728*36"/>
  <p:tag name="TABLE_ENDDRAG_RECT" val="116*149*728*36"/>
</p:tagLst>
</file>

<file path=ppt/tags/tag622.xml><?xml version="1.0" encoding="utf-8"?>
<p:tagLst xmlns:a="http://schemas.openxmlformats.org/drawingml/2006/main" xmlns:r="http://schemas.openxmlformats.org/officeDocument/2006/relationships" xmlns:p="http://schemas.openxmlformats.org/presentationml/2006/main">
  <p:tag name="KSO_WM_UNIT_TABLE_BEAUTIFY" val="smartTable{dcca755f-9e90-4e84-98c5-b83f8beb111f}"/>
  <p:tag name="TABLE_ENDDRAG_ORIGIN_RECT" val="729*304"/>
  <p:tag name="TABLE_ENDDRAG_RECT" val="115*167*729*304"/>
</p:tagLst>
</file>

<file path=ppt/tags/tag62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24.xml><?xml version="1.0" encoding="utf-8"?>
<p:tagLst xmlns:a="http://schemas.openxmlformats.org/drawingml/2006/main" xmlns:r="http://schemas.openxmlformats.org/officeDocument/2006/relationships" xmlns:p="http://schemas.openxmlformats.org/presentationml/2006/main">
  <p:tag name="KSO_WM_UNIT_TABLE_BEAUTIFY" val="smartTable{5855e753-c339-4145-a87b-fe0cf184c0e3}"/>
  <p:tag name="TABLE_ENDDRAG_ORIGIN_RECT" val="567*229"/>
  <p:tag name="TABLE_ENDDRAG_RECT" val="118*128*567*229"/>
</p:tagLst>
</file>

<file path=ppt/tags/tag62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2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62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62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62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6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4"/>
  <p:tag name="KSO_WM_UNIT_ID" val="diagram20201454_3*m_h_i*1_1_4"/>
  <p:tag name="KSO_WM_TEMPLATE_CATEGORY" val="diagram"/>
  <p:tag name="KSO_WM_TEMPLATE_INDEX" val="20201454"/>
  <p:tag name="KSO_WM_UNIT_LAYERLEVEL" val="1_1_1"/>
  <p:tag name="KSO_WM_TAG_VERSION" val="1.0"/>
  <p:tag name="KSO_WM_BEAUTIFY_FLAG" val="#wm#"/>
  <p:tag name="KSO_WM_UNIT_FILL_FORE_SCHEMECOLOR_INDEX" val="5"/>
  <p:tag name="KSO_WM_UNIT_FILL_TYPE" val="1"/>
  <p:tag name="KSO_WM_UNIT_USESOURCEFORMAT_APPLY" val="1"/>
  <p:tag name="KSO_WM_UNIT_DIAGRAM_SCHEMECOLOR_ID" val="0"/>
</p:tagLst>
</file>

<file path=ppt/tags/tag63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63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3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3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34.xml><?xml version="1.0" encoding="utf-8"?>
<p:tagLst xmlns:a="http://schemas.openxmlformats.org/drawingml/2006/main" xmlns:r="http://schemas.openxmlformats.org/officeDocument/2006/relationships" xmlns:p="http://schemas.openxmlformats.org/presentationml/2006/main">
  <p:tag name="KSO_WM_UNIT_COLOR_SCHEME_SHAPE_ID" val="16"/>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1_2"/>
  <p:tag name="KSO_WM_UNIT_ID" val="custom20204467_32*l_h_i*1_1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635.xml><?xml version="1.0" encoding="utf-8"?>
<p:tagLst xmlns:a="http://schemas.openxmlformats.org/drawingml/2006/main" xmlns:r="http://schemas.openxmlformats.org/officeDocument/2006/relationships" xmlns:p="http://schemas.openxmlformats.org/presentationml/2006/main">
  <p:tag name="KSO_WM_UNIT_COLOR_SCHEME_SHAPE_ID" val="31"/>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1_3"/>
  <p:tag name="KSO_WM_UNIT_ID" val="custom20204467_32*l_h_i*1_1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636.xml><?xml version="1.0" encoding="utf-8"?>
<p:tagLst xmlns:a="http://schemas.openxmlformats.org/drawingml/2006/main" xmlns:r="http://schemas.openxmlformats.org/officeDocument/2006/relationships" xmlns:p="http://schemas.openxmlformats.org/presentationml/2006/main">
  <p:tag name="KSO_WM_UNIT_COLOR_SCHEME_SHAPE_ID" val="32"/>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1_4"/>
  <p:tag name="KSO_WM_UNIT_ID" val="custom20204467_32*l_h_i*1_1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637.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2"/>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1_1"/>
  <p:tag name="KSO_WM_UNIT_ID" val="custom20204467_32*l_h_f*1_1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38.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28"/>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1_1"/>
  <p:tag name="KSO_WM_UNIT_ID" val="custom20204467_32*l_h_a*1_1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39.xml><?xml version="1.0" encoding="utf-8"?>
<p:tagLst xmlns:a="http://schemas.openxmlformats.org/drawingml/2006/main" xmlns:r="http://schemas.openxmlformats.org/officeDocument/2006/relationships" xmlns:p="http://schemas.openxmlformats.org/presentationml/2006/main">
  <p:tag name="KSO_WM_UNIT_COLOR_SCHEME_SHAPE_ID" val="123"/>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2_2"/>
  <p:tag name="KSO_WM_UNIT_ID" val="custom20204467_32*l_h_i*1_2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6"/>
  <p:tag name="KSO_WM_UNIT_LINE_FILL_TYPE" val="2"/>
  <p:tag name="KSO_WM_UNIT_TEXT_FILL_FORE_SCHEMECOLOR_INDEX" val="14"/>
  <p:tag name="KSO_WM_UNIT_TEXT_FILL_TYPE" val="1"/>
  <p:tag name="KSO_WM_UNIT_USESOURCEFORMAT_APPLY" val="1"/>
</p:tagLst>
</file>

<file path=ppt/tags/tag64.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640.xml><?xml version="1.0" encoding="utf-8"?>
<p:tagLst xmlns:a="http://schemas.openxmlformats.org/drawingml/2006/main" xmlns:r="http://schemas.openxmlformats.org/officeDocument/2006/relationships" xmlns:p="http://schemas.openxmlformats.org/presentationml/2006/main">
  <p:tag name="KSO_WM_UNIT_COLOR_SCHEME_SHAPE_ID" val="128"/>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2_3"/>
  <p:tag name="KSO_WM_UNIT_ID" val="custom20204467_32*l_h_i*1_2_3"/>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641.xml><?xml version="1.0" encoding="utf-8"?>
<p:tagLst xmlns:a="http://schemas.openxmlformats.org/drawingml/2006/main" xmlns:r="http://schemas.openxmlformats.org/officeDocument/2006/relationships" xmlns:p="http://schemas.openxmlformats.org/presentationml/2006/main">
  <p:tag name="KSO_WM_UNIT_COLOR_SCHEME_SHAPE_ID" val="129"/>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2_4"/>
  <p:tag name="KSO_WM_UNIT_ID" val="custom20204467_32*l_h_i*1_2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642.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26"/>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2_1"/>
  <p:tag name="KSO_WM_UNIT_ID" val="custom20204467_32*l_h_f*1_2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43.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27"/>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2_1"/>
  <p:tag name="KSO_WM_UNIT_ID" val="custom20204467_32*l_h_a*1_2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44.xml><?xml version="1.0" encoding="utf-8"?>
<p:tagLst xmlns:a="http://schemas.openxmlformats.org/drawingml/2006/main" xmlns:r="http://schemas.openxmlformats.org/officeDocument/2006/relationships" xmlns:p="http://schemas.openxmlformats.org/presentationml/2006/main">
  <p:tag name="KSO_WM_UNIT_COLOR_SCHEME_SHAPE_ID" val="132"/>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3_2"/>
  <p:tag name="KSO_WM_UNIT_ID" val="custom20204467_32*l_h_i*1_3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645.xml><?xml version="1.0" encoding="utf-8"?>
<p:tagLst xmlns:a="http://schemas.openxmlformats.org/drawingml/2006/main" xmlns:r="http://schemas.openxmlformats.org/officeDocument/2006/relationships" xmlns:p="http://schemas.openxmlformats.org/presentationml/2006/main">
  <p:tag name="KSO_WM_UNIT_COLOR_SCHEME_SHAPE_ID" val="137"/>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3_3"/>
  <p:tag name="KSO_WM_UNIT_ID" val="custom20204467_32*l_h_i*1_3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646.xml><?xml version="1.0" encoding="utf-8"?>
<p:tagLst xmlns:a="http://schemas.openxmlformats.org/drawingml/2006/main" xmlns:r="http://schemas.openxmlformats.org/officeDocument/2006/relationships" xmlns:p="http://schemas.openxmlformats.org/presentationml/2006/main">
  <p:tag name="KSO_WM_UNIT_COLOR_SCHEME_SHAPE_ID" val="138"/>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3_4"/>
  <p:tag name="KSO_WM_UNIT_ID" val="custom20204467_32*l_h_i*1_3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647.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35"/>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3_1"/>
  <p:tag name="KSO_WM_UNIT_ID" val="custom20204467_32*l_h_f*1_3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48.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36"/>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3_1"/>
  <p:tag name="KSO_WM_UNIT_ID" val="custom20204467_32*l_h_a*1_3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49.xml><?xml version="1.0" encoding="utf-8"?>
<p:tagLst xmlns:a="http://schemas.openxmlformats.org/drawingml/2006/main" xmlns:r="http://schemas.openxmlformats.org/officeDocument/2006/relationships" xmlns:p="http://schemas.openxmlformats.org/presentationml/2006/main">
  <p:tag name="KSO_WM_UNIT_COLOR_SCHEME_SHAPE_ID" val="168"/>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4_2"/>
  <p:tag name="KSO_WM_UNIT_ID" val="custom20204467_32*l_h_i*1_4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6"/>
  <p:tag name="KSO_WM_UNIT_LINE_FILL_TYPE" val="2"/>
  <p:tag name="KSO_WM_UNIT_TEXT_FILL_FORE_SCHEMECOLOR_INDEX" val="14"/>
  <p:tag name="KSO_WM_UNIT_TEXT_FILL_TYPE" val="1"/>
  <p:tag name="KSO_WM_UNIT_USESOURCEFORMAT_APPLY" val="1"/>
</p:tagLst>
</file>

<file path=ppt/tags/tag65.xml><?xml version="1.0" encoding="utf-8"?>
<p:tagLst xmlns:a="http://schemas.openxmlformats.org/drawingml/2006/main" xmlns:r="http://schemas.openxmlformats.org/officeDocument/2006/relationships" xmlns:p="http://schemas.openxmlformats.org/presentationml/2006/main">
  <p:tag name="KSO_WM_SLIDE_ITEM_CNT" val="3"/>
</p:tagLst>
</file>

<file path=ppt/tags/tag650.xml><?xml version="1.0" encoding="utf-8"?>
<p:tagLst xmlns:a="http://schemas.openxmlformats.org/drawingml/2006/main" xmlns:r="http://schemas.openxmlformats.org/officeDocument/2006/relationships" xmlns:p="http://schemas.openxmlformats.org/presentationml/2006/main">
  <p:tag name="KSO_WM_UNIT_COLOR_SCHEME_SHAPE_ID" val="173"/>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4_3"/>
  <p:tag name="KSO_WM_UNIT_ID" val="custom20204467_32*l_h_i*1_4_3"/>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651.xml><?xml version="1.0" encoding="utf-8"?>
<p:tagLst xmlns:a="http://schemas.openxmlformats.org/drawingml/2006/main" xmlns:r="http://schemas.openxmlformats.org/officeDocument/2006/relationships" xmlns:p="http://schemas.openxmlformats.org/presentationml/2006/main">
  <p:tag name="KSO_WM_UNIT_COLOR_SCHEME_SHAPE_ID" val="174"/>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4_4"/>
  <p:tag name="KSO_WM_UNIT_ID" val="custom20204467_32*l_h_i*1_4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652.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72"/>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4_1"/>
  <p:tag name="KSO_WM_UNIT_ID" val="custom20204467_32*l_h_a*1_4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53.xml><?xml version="1.0" encoding="utf-8"?>
<p:tagLst xmlns:a="http://schemas.openxmlformats.org/drawingml/2006/main" xmlns:r="http://schemas.openxmlformats.org/officeDocument/2006/relationships" xmlns:p="http://schemas.openxmlformats.org/presentationml/2006/main">
  <p:tag name="KSO_WM_UNIT_COLOR_SCHEME_SHAPE_ID" val="177"/>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5_2"/>
  <p:tag name="KSO_WM_UNIT_ID" val="custom20204467_32*l_h_i*1_5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654.xml><?xml version="1.0" encoding="utf-8"?>
<p:tagLst xmlns:a="http://schemas.openxmlformats.org/drawingml/2006/main" xmlns:r="http://schemas.openxmlformats.org/officeDocument/2006/relationships" xmlns:p="http://schemas.openxmlformats.org/presentationml/2006/main">
  <p:tag name="KSO_WM_UNIT_COLOR_SCHEME_SHAPE_ID" val="182"/>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5_3"/>
  <p:tag name="KSO_WM_UNIT_ID" val="custom20204467_32*l_h_i*1_5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655.xml><?xml version="1.0" encoding="utf-8"?>
<p:tagLst xmlns:a="http://schemas.openxmlformats.org/drawingml/2006/main" xmlns:r="http://schemas.openxmlformats.org/officeDocument/2006/relationships" xmlns:p="http://schemas.openxmlformats.org/presentationml/2006/main">
  <p:tag name="KSO_WM_UNIT_COLOR_SCHEME_SHAPE_ID" val="183"/>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5_4"/>
  <p:tag name="KSO_WM_UNIT_ID" val="custom20204467_32*l_h_i*1_5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656.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80"/>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5_1"/>
  <p:tag name="KSO_WM_UNIT_ID" val="custom20204467_32*l_h_f*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57.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81"/>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5_1"/>
  <p:tag name="KSO_WM_UNIT_ID" val="custom20204467_32*l_h_a*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58.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80"/>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5_1"/>
  <p:tag name="KSO_WM_UNIT_ID" val="custom20204467_32*l_h_f*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65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1.xml><?xml version="1.0" encoding="utf-8"?>
<p:tagLst xmlns:a="http://schemas.openxmlformats.org/drawingml/2006/main" xmlns:r="http://schemas.openxmlformats.org/officeDocument/2006/relationships" xmlns:p="http://schemas.openxmlformats.org/presentationml/2006/main">
  <p:tag name="KSO_WM_UNIT_TABLE_BEAUTIFY" val="smartTable{11c354ea-20c9-4d63-a357-79fdf8eb7609}"/>
  <p:tag name="TABLE_ENDDRAG_ORIGIN_RECT" val="788*338"/>
  <p:tag name="TABLE_ENDDRAG_RECT" val="96*175*788*338"/>
</p:tagLst>
</file>

<file path=ppt/tags/tag66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66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66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6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6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6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66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66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6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0"/>
  <p:tag name="KSO_WM_UNIT_ID" val="diagram20187904_4*i*2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67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7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67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67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67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7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67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67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67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7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6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9"/>
  <p:tag name="KSO_WM_UNIT_ID" val="diagram20187904_4*i*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68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8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8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8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68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68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68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8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68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68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6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8"/>
  <p:tag name="KSO_WM_UNIT_ID" val="diagram20187904_4*i*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69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9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69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69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69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9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69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9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69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69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SUBTYPE" val="u"/>
  <p:tag name="KSO_WM_UNIT_TYPE" val="i"/>
  <p:tag name="KSO_WM_UNIT_INDEX" val="1"/>
  <p:tag name="KSO_WM_UNIT_ID" val="chip20204534_1*i*1"/>
  <p:tag name="KSO_WM_TEMPLATE_CATEGORY" val="chip"/>
  <p:tag name="KSO_WM_TEMPLATE_INDEX" val="20204534"/>
  <p:tag name="KSO_WM_UNIT_LAYERLEVEL" val="1"/>
  <p:tag name="KSO_WM_TAG_VERSION" val="1.0"/>
  <p:tag name="KSO_WM_BEAUTIFY_FLAG" val="#wm#"/>
  <p:tag name="KSO_WM_CHIP_GROUPID" val="5f8cf65fa61ec3b55284a747"/>
  <p:tag name="KSO_WM_CHIP_XID" val="5f8cf65fa61ec3b55284a748"/>
  <p:tag name="KSO_WM_UNIT_DEC_AREA_ID" val="3182b66852d3412785769fbfa85d9b2a"/>
  <p:tag name="KSO_WM_UNIT_DECORATE_INFO" val=""/>
  <p:tag name="KSO_WM_UNIT_SM_LIMIT_TYPE" val=""/>
  <p:tag name="KSO_WM_CHIP_FILLAREA_FILL_RULE" val="{&quot;fill_align&quot;:&quot;cm&quot;,&quot;fill_effect&quot;:[],&quot;fill_mode&quot;:&quot;adaptive&quot;,&quot;sacle_strategy&quot;:&quot;stretch&quot;}"/>
  <p:tag name="KSO_WM_UNIT_DEC_SUPPORTCHANGEPIC" val="0"/>
  <p:tag name="KSO_WM_UNIT_DEC_CHANGEPICRESERVED" val="1"/>
  <p:tag name="KSO_WM_ASSEMBLE_CHIP_INDEX" val="a61daaac3f8845868c8a7bfea4eec1c6"/>
</p:tagLst>
</file>

<file path=ppt/tags/tag7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7"/>
  <p:tag name="KSO_WM_UNIT_ID" val="diagram20187904_4*i*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0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70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70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70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0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05.xml><?xml version="1.0" encoding="utf-8"?>
<p:tagLst xmlns:a="http://schemas.openxmlformats.org/drawingml/2006/main" xmlns:r="http://schemas.openxmlformats.org/officeDocument/2006/relationships" xmlns:p="http://schemas.openxmlformats.org/presentationml/2006/main">
  <p:tag name="KSO_WM_UNIT_PRESET_TEXT" val="单击此处添加文本具体内容，简明扼要的阐述您的观点。"/>
  <p:tag name="KSO_WM_UNIT_NOCLEAR" val="0"/>
  <p:tag name="KSO_WM_UNIT_VALUE" val="7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custom20204467_35*m_h_f*1_1_1"/>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1"/>
</p:tagLst>
</file>

<file path=ppt/tags/tag706.xml><?xml version="1.0" encoding="utf-8"?>
<p:tagLst xmlns:a="http://schemas.openxmlformats.org/drawingml/2006/main" xmlns:r="http://schemas.openxmlformats.org/officeDocument/2006/relationships" xmlns:p="http://schemas.openxmlformats.org/presentationml/2006/main">
  <p:tag name="KSO_WM_UNIT_PRESET_TEXT" val="单击此处添加文本具体内容，简明扼要的阐述您的观点。"/>
  <p:tag name="KSO_WM_UNIT_NOCLEAR" val="0"/>
  <p:tag name="KSO_WM_UNIT_VALUE" val="70"/>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custom20204467_35*m_h_f*1_2_1"/>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1"/>
</p:tagLst>
</file>

<file path=ppt/tags/tag707.xml><?xml version="1.0" encoding="utf-8"?>
<p:tagLst xmlns:a="http://schemas.openxmlformats.org/drawingml/2006/main" xmlns:r="http://schemas.openxmlformats.org/officeDocument/2006/relationships" xmlns:p="http://schemas.openxmlformats.org/presentationml/2006/main">
  <p:tag name="KSO_WM_UNIT_PRESET_TEXT" val="单击此处添加文本具体内容，简明扼要的阐述您的观点。"/>
  <p:tag name="KSO_WM_UNIT_NOCLEAR" val="0"/>
  <p:tag name="KSO_WM_UNIT_VALUE" val="70"/>
  <p:tag name="KSO_WM_UNIT_HIGHLIGHT" val="0"/>
  <p:tag name="KSO_WM_UNIT_COMPATIBLE" val="0"/>
  <p:tag name="KSO_WM_UNIT_DIAGRAM_ISNUMVISUAL" val="0"/>
  <p:tag name="KSO_WM_UNIT_DIAGRAM_ISREFERUNIT" val="0"/>
  <p:tag name="KSO_WM_DIAGRAM_GROUP_CODE" val="m1-1"/>
  <p:tag name="KSO_WM_UNIT_TYPE" val="m_h_f"/>
  <p:tag name="KSO_WM_UNIT_INDEX" val="1_3_1"/>
  <p:tag name="KSO_WM_UNIT_ID" val="custom20204467_35*m_h_f*1_3_1"/>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1"/>
</p:tagLst>
</file>

<file path=ppt/tags/tag70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3_1"/>
  <p:tag name="KSO_WM_UNIT_ID" val="custom20204467_35*m_h_i*1_3_1"/>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 name="KSO_WM_UNIT_USESOURCEFORMAT_APPLY" val="1"/>
</p:tagLst>
</file>

<file path=ppt/tags/tag70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custom20204467_35*m_h_i*1_1_1"/>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TEXT_FILL_FORE_SCHEMECOLOR_INDEX" val="14"/>
  <p:tag name="KSO_WM_UNIT_TEXT_FILL_TYPE" val="1"/>
  <p:tag name="KSO_WM_UNIT_USESOURCEFORMAT_APPLY" val="1"/>
</p:tagLst>
</file>

<file path=ppt/tags/tag7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6"/>
  <p:tag name="KSO_WM_UNIT_ID" val="diagram20187904_4*i*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1"/>
  <p:tag name="KSO_WM_UNIT_ID" val="custom20204467_35*m_h_i*1_2_1"/>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 name="KSO_WM_UNIT_USESOURCEFORMAT_APPLY" val="1"/>
</p:tagLst>
</file>

<file path=ppt/tags/tag7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m1-1"/>
  <p:tag name="KSO_WM_UNIT_TYPE" val="m_h_i"/>
  <p:tag name="KSO_WM_UNIT_INDEX" val="1_2_2"/>
  <p:tag name="KSO_WM_UNIT_ID" val="custom20204467_35*m_h_i*1_2_2"/>
  <p:tag name="KSO_WM_TEMPLATE_CATEGORY" val="custom"/>
  <p:tag name="KSO_WM_TEMPLATE_INDEX" val="20204467"/>
  <p:tag name="KSO_WM_UNIT_LAYERLEVEL" val="1_1_1"/>
  <p:tag name="KSO_WM_TAG_VERSION" val="1.0"/>
  <p:tag name="KSO_WM_BEAUTIFY_FLAG" val="#wm#"/>
  <p:tag name="KSO_WM_UNIT_TEXT_FILL_FORE_SCHEMECOLOR_INDEX" val="5"/>
  <p:tag name="KSO_WM_UNIT_TEXT_FILL_TYPE" val="1"/>
  <p:tag name="KSO_WM_UNIT_USESOURCEFORMAT_APPLY" val="1"/>
</p:tagLst>
</file>

<file path=ppt/tags/tag71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1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1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7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7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7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7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5"/>
  <p:tag name="KSO_WM_UNIT_ID" val="diagram20187904_4*i*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20.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3.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2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4"/>
  <p:tag name="KSO_WM_UNIT_ID" val="diagram20187904_4*i*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3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3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36.xml><?xml version="1.0" encoding="utf-8"?>
<p:tagLst xmlns:a="http://schemas.openxmlformats.org/drawingml/2006/main" xmlns:r="http://schemas.openxmlformats.org/officeDocument/2006/relationships" xmlns:p="http://schemas.openxmlformats.org/presentationml/2006/main">
  <p:tag name="KSO_WM_UNIT_TABLE_BEAUTIFY" val="smartTable{78b62115-edc5-4af8-aa41-54c15e7b112e}"/>
  <p:tag name="TABLE_ENDDRAG_ORIGIN_RECT" val="925*431"/>
  <p:tag name="TABLE_ENDDRAG_RECT" val="34*79*925*431"/>
</p:tagLst>
</file>

<file path=ppt/tags/tag73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3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3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3"/>
  <p:tag name="KSO_WM_UNIT_ID" val="diagram20187904_4*i*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40.xml><?xml version="1.0" encoding="utf-8"?>
<p:tagLst xmlns:a="http://schemas.openxmlformats.org/drawingml/2006/main" xmlns:r="http://schemas.openxmlformats.org/officeDocument/2006/relationships" xmlns:p="http://schemas.openxmlformats.org/presentationml/2006/main">
  <p:tag name="KSO_WM_UNIT_TABLE_BEAUTIFY" val="smartTable{0b28546c-2a4c-427a-8c0e-5f10902bb667}"/>
  <p:tag name="TABLE_ENDDRAG_ORIGIN_RECT" val="832*161"/>
  <p:tag name="TABLE_ENDDRAG_RECT" val="90*82*832*161"/>
</p:tagLst>
</file>

<file path=ppt/tags/tag741.xml><?xml version="1.0" encoding="utf-8"?>
<p:tagLst xmlns:a="http://schemas.openxmlformats.org/drawingml/2006/main" xmlns:r="http://schemas.openxmlformats.org/officeDocument/2006/relationships" xmlns:p="http://schemas.openxmlformats.org/presentationml/2006/main">
  <p:tag name="KSO_WM_UNIT_TABLE_BEAUTIFY" val="smartTable{eb716fe8-a560-4d0a-ad83-e7d364d24ec8}"/>
  <p:tag name="TABLE_ENDDRAG_ORIGIN_RECT" val="615*119"/>
  <p:tag name="TABLE_ENDDRAG_RECT" val="69*311*615*119"/>
</p:tagLst>
</file>

<file path=ppt/tags/tag74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5.xml><?xml version="1.0" encoding="utf-8"?>
<p:tagLst xmlns:a="http://schemas.openxmlformats.org/drawingml/2006/main" xmlns:r="http://schemas.openxmlformats.org/officeDocument/2006/relationships" xmlns:p="http://schemas.openxmlformats.org/presentationml/2006/main">
  <p:tag name="KSO_WM_UNIT_TABLE_BEAUTIFY" val="smartTable{fadc7584-76d2-480d-8eae-ff4aed1ff9e6}"/>
  <p:tag name="TABLE_ENDDRAG_ORIGIN_RECT" val="430*386"/>
  <p:tag name="TABLE_ENDDRAG_RECT" val="18*107*430*386"/>
</p:tagLst>
</file>

<file path=ppt/tags/tag746.xml><?xml version="1.0" encoding="utf-8"?>
<p:tagLst xmlns:a="http://schemas.openxmlformats.org/drawingml/2006/main" xmlns:r="http://schemas.openxmlformats.org/officeDocument/2006/relationships" xmlns:p="http://schemas.openxmlformats.org/presentationml/2006/main">
  <p:tag name="KSO_WM_UNIT_TABLE_BEAUTIFY" val="smartTable{2ba7c54d-a1ec-4d96-b46d-2b5a6ff50a52}"/>
</p:tagLst>
</file>

<file path=ppt/tags/tag74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48.xml><?xml version="1.0" encoding="utf-8"?>
<p:tagLst xmlns:a="http://schemas.openxmlformats.org/drawingml/2006/main" xmlns:r="http://schemas.openxmlformats.org/officeDocument/2006/relationships" xmlns:p="http://schemas.openxmlformats.org/presentationml/2006/main">
  <p:tag name="KSO_WM_UNIT_TABLE_BEAUTIFY" val="smartTable{f9de70ac-0fd6-45bc-86ae-927a066d67d9}"/>
  <p:tag name="TABLE_ENDDRAG_ORIGIN_RECT" val="788*174"/>
  <p:tag name="TABLE_ENDDRAG_RECT" val="100*234*788*174"/>
</p:tagLst>
</file>

<file path=ppt/tags/tag74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
  <p:tag name="KSO_WM_UNIT_ID" val="diagram20187904_4*i*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50.xml><?xml version="1.0" encoding="utf-8"?>
<p:tagLst xmlns:a="http://schemas.openxmlformats.org/drawingml/2006/main" xmlns:r="http://schemas.openxmlformats.org/officeDocument/2006/relationships" xmlns:p="http://schemas.openxmlformats.org/presentationml/2006/main">
  <p:tag name="TABLE_ENDDRAG_ORIGIN_RECT" val="783*139"/>
  <p:tag name="TABLE_ENDDRAG_RECT" val="99*248*783*139"/>
</p:tagLst>
</file>

<file path=ppt/tags/tag75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2.xml><?xml version="1.0" encoding="utf-8"?>
<p:tagLst xmlns:a="http://schemas.openxmlformats.org/drawingml/2006/main" xmlns:r="http://schemas.openxmlformats.org/officeDocument/2006/relationships" xmlns:p="http://schemas.openxmlformats.org/presentationml/2006/main">
  <p:tag name="KSO_WM_UNIT_TABLE_BEAUTIFY" val="smartTable{e5467168-520c-457f-a506-99f1242ff890}"/>
  <p:tag name="TABLE_ENDDRAG_ORIGIN_RECT" val="790*134"/>
  <p:tag name="TABLE_ENDDRAG_RECT" val="96*195*790*134"/>
</p:tagLst>
</file>

<file path=ppt/tags/tag75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4.xml><?xml version="1.0" encoding="utf-8"?>
<p:tagLst xmlns:a="http://schemas.openxmlformats.org/drawingml/2006/main" xmlns:r="http://schemas.openxmlformats.org/officeDocument/2006/relationships" xmlns:p="http://schemas.openxmlformats.org/presentationml/2006/main">
  <p:tag name="KSO_WM_UNIT_TABLE_BEAUTIFY" val="smartTable{a5ee56e5-50bd-49bc-b809-d7bae2617f21}"/>
  <p:tag name="TABLE_ENDDRAG_ORIGIN_RECT" val="783*92"/>
  <p:tag name="TABLE_ENDDRAG_RECT" val="98*254*783*92"/>
</p:tagLst>
</file>

<file path=ppt/tags/tag75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7.xml><?xml version="1.0" encoding="utf-8"?>
<p:tagLst xmlns:a="http://schemas.openxmlformats.org/drawingml/2006/main" xmlns:r="http://schemas.openxmlformats.org/officeDocument/2006/relationships" xmlns:p="http://schemas.openxmlformats.org/presentationml/2006/main">
  <p:tag name="KSO_WM_UNIT_TABLE_BEAUTIFY" val="smartTable{99c20d1e-3609-4df3-b70b-c1cbf156a346}"/>
  <p:tag name="TABLE_ENDDRAG_ORIGIN_RECT" val="888*385"/>
  <p:tag name="TABLE_ENDDRAG_RECT" val="79*91*888*385"/>
</p:tagLst>
</file>

<file path=ppt/tags/tag75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59.xml><?xml version="1.0" encoding="utf-8"?>
<p:tagLst xmlns:a="http://schemas.openxmlformats.org/drawingml/2006/main" xmlns:r="http://schemas.openxmlformats.org/officeDocument/2006/relationships" xmlns:p="http://schemas.openxmlformats.org/presentationml/2006/main">
  <p:tag name="KSO_WM_UNIT_TABLE_BEAUTIFY" val="smartTable{90f19ed3-9aa8-4a24-baaf-0ac42196921f}"/>
  <p:tag name="TABLE_ENDDRAG_ORIGIN_RECT" val="639*285"/>
  <p:tag name="TABLE_ENDDRAG_RECT" val="50*119*639*285"/>
</p:tagLst>
</file>

<file path=ppt/tags/tag7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9"/>
  <p:tag name="KSO_WM_UNIT_ID" val="diagram20187904_4*i*1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6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1.xml><?xml version="1.0" encoding="utf-8"?>
<p:tagLst xmlns:a="http://schemas.openxmlformats.org/drawingml/2006/main" xmlns:r="http://schemas.openxmlformats.org/officeDocument/2006/relationships" xmlns:p="http://schemas.openxmlformats.org/presentationml/2006/main">
  <p:tag name="KSO_WM_UNIT_TABLE_BEAUTIFY" val="smartTable{587e37f2-4c87-4f2a-8015-d060fc60f5e2}"/>
  <p:tag name="TABLE_ENDDRAG_ORIGIN_RECT" val="602*122"/>
  <p:tag name="TABLE_ENDDRAG_RECT" val="280*400*602*122"/>
</p:tagLst>
</file>

<file path=ppt/tags/tag76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4.xml><?xml version="1.0" encoding="utf-8"?>
<p:tagLst xmlns:a="http://schemas.openxmlformats.org/drawingml/2006/main" xmlns:r="http://schemas.openxmlformats.org/officeDocument/2006/relationships" xmlns:p="http://schemas.openxmlformats.org/presentationml/2006/main">
  <p:tag name="KSO_WM_UNIT_TABLE_BEAUTIFY" val="smartTable{2ae59484-038b-4508-9259-51d0e1b75c5f}"/>
  <p:tag name="TABLE_ENDDRAG_ORIGIN_RECT" val="363*349"/>
  <p:tag name="TABLE_ENDDRAG_RECT" val="49*127*363*349"/>
</p:tagLst>
</file>

<file path=ppt/tags/tag76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68.xml><?xml version="1.0" encoding="utf-8"?>
<p:tagLst xmlns:a="http://schemas.openxmlformats.org/drawingml/2006/main" xmlns:r="http://schemas.openxmlformats.org/officeDocument/2006/relationships" xmlns:p="http://schemas.openxmlformats.org/presentationml/2006/main">
  <p:tag name="KSO_WM_UNIT_TABLE_BEAUTIFY" val="smartTable{c1e75046-ce35-4afb-8980-39f6326ce384}"/>
  <p:tag name="TABLE_ENDDRAG_ORIGIN_RECT" val="789*290"/>
  <p:tag name="TABLE_ENDDRAG_RECT" val="122*129*789*290"/>
</p:tagLst>
</file>

<file path=ppt/tags/tag76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8"/>
  <p:tag name="KSO_WM_UNIT_ID" val="diagram20187904_4*i*1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7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7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77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77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77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7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776.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7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7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79.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7"/>
  <p:tag name="KSO_WM_UNIT_ID" val="diagram20187904_4*i*1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8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2.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8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5.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8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88.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7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6"/>
  <p:tag name="KSO_WM_UNIT_ID" val="diagram20187904_4*i*1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7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79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92.xml><?xml version="1.0" encoding="utf-8"?>
<p:tagLst xmlns:a="http://schemas.openxmlformats.org/drawingml/2006/main" xmlns:r="http://schemas.openxmlformats.org/officeDocument/2006/relationships" xmlns:p="http://schemas.openxmlformats.org/presentationml/2006/main">
  <p:tag name="KSO_WM_UNIT_TABLE_BEAUTIFY" val="smartTable{c74f4fcc-ccfa-40fb-b639-1bb862d4ef9e}"/>
  <p:tag name="TABLE_ENDDRAG_ORIGIN_RECT" val="589*62"/>
  <p:tag name="TABLE_ENDDRAG_RECT" val="98*234*589*62"/>
</p:tagLst>
</file>

<file path=ppt/tags/tag793.xml><?xml version="1.0" encoding="utf-8"?>
<p:tagLst xmlns:a="http://schemas.openxmlformats.org/drawingml/2006/main" xmlns:r="http://schemas.openxmlformats.org/officeDocument/2006/relationships" xmlns:p="http://schemas.openxmlformats.org/presentationml/2006/main">
  <p:tag name="KSO_WM_UNIT_TABLE_BEAUTIFY" val="smartTable{ca5f6282-b54b-4ed0-8c41-4672f7b4db1b}"/>
  <p:tag name="TABLE_ENDDRAG_ORIGIN_RECT" val="789*134"/>
  <p:tag name="TABLE_ENDDRAG_RECT" val="98*327*789*134"/>
</p:tagLst>
</file>

<file path=ppt/tags/tag79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79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79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79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79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79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8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5"/>
  <p:tag name="KSO_WM_UNIT_ID" val="diagram20187904_4*i*1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0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80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80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0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80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80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80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0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80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80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8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4"/>
  <p:tag name="KSO_WM_UNIT_ID" val="diagram20187904_4*i*1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1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1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81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81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81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1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Lst>
</file>

<file path=ppt/tags/tag81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198937_3*l_h_i*1_2_1"/>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81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7_3*l_h_i*1_2_2"/>
  <p:tag name="KSO_WM_TEMPLATE_CATEGORY" val="diagram"/>
  <p:tag name="KSO_WM_TEMPLATE_INDEX" val="20198937"/>
  <p:tag name="KSO_WM_UNIT_LAYERLEVEL" val="1_1_1"/>
  <p:tag name="KSO_WM_TAG_VERSION" val="1.0"/>
  <p:tag name="KSO_WM_BEAUTIFY_FLAG" val="#wm#"/>
  <p:tag name="KSO_WM_UNIT_FILL_FORE_SCHEMECOLOR_INDEX" val="9"/>
  <p:tag name="KSO_WM_UNIT_FILL_TYPE" val="1"/>
  <p:tag name="KSO_WM_UNIT_TEXT_FILL_FORE_SCHEMECOLOR_INDEX" val="14"/>
  <p:tag name="KSO_WM_UNIT_TEXT_FILL_TYPE" val="1"/>
</p:tagLst>
</file>

<file path=ppt/tags/tag81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7_3*l_h_f*1_2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1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Lst>
</file>

<file path=ppt/tags/tag8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3"/>
  <p:tag name="KSO_WM_UNIT_ID" val="diagram20187904_4*i*1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2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1"/>
  <p:tag name="KSO_WM_UNIT_ID" val="diagram20198937_3*l_h_i*1_3_1"/>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821.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7_3*l_h_i*1_3_2"/>
  <p:tag name="KSO_WM_TEMPLATE_CATEGORY" val="diagram"/>
  <p:tag name="KSO_WM_TEMPLATE_INDEX" val="20198937"/>
  <p:tag name="KSO_WM_UNIT_LAYERLEVEL" val="1_1_1"/>
  <p:tag name="KSO_WM_TAG_VERSION" val="1.0"/>
  <p:tag name="KSO_WM_BEAUTIFY_FLAG" val="#wm#"/>
  <p:tag name="KSO_WM_UNIT_FILL_FORE_SCHEMECOLOR_INDEX" val="7"/>
  <p:tag name="KSO_WM_UNIT_FILL_TYPE" val="1"/>
  <p:tag name="KSO_WM_UNIT_TEXT_FILL_FORE_SCHEMECOLOR_INDEX" val="14"/>
  <p:tag name="KSO_WM_UNIT_TEXT_FILL_TYPE" val="1"/>
</p:tagLst>
</file>

<file path=ppt/tags/tag822.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7_3*l_h_f*1_3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23.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Lst>
</file>

<file path=ppt/tags/tag824.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1"/>
  <p:tag name="KSO_WM_UNIT_ID" val="diagram20198937_3*l_h_i*1_4_1"/>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825.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7_3*l_h_i*1_4_2"/>
  <p:tag name="KSO_WM_TEMPLATE_CATEGORY" val="diagram"/>
  <p:tag name="KSO_WM_TEMPLATE_INDEX" val="20198937"/>
  <p:tag name="KSO_WM_UNIT_LAYERLEVEL" val="1_1_1"/>
  <p:tag name="KSO_WM_TAG_VERSION" val="1.0"/>
  <p:tag name="KSO_WM_BEAUTIFY_FLAG" val="#wm#"/>
  <p:tag name="KSO_WM_UNIT_FILL_FORE_SCHEMECOLOR_INDEX" val="8"/>
  <p:tag name="KSO_WM_UNIT_FILL_TYPE" val="1"/>
  <p:tag name="KSO_WM_UNIT_TEXT_FILL_FORE_SCHEMECOLOR_INDEX" val="14"/>
  <p:tag name="KSO_WM_UNIT_TEXT_FILL_TYPE" val="1"/>
</p:tagLst>
</file>

<file path=ppt/tags/tag826.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7_3*l_h_f*1_4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27.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Lst>
</file>

<file path=ppt/tags/tag828.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198937_3*l_h_i*1_1_1"/>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829.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7_3*l_h_i*1_1_2"/>
  <p:tag name="KSO_WM_TEMPLATE_CATEGORY" val="diagram"/>
  <p:tag name="KSO_WM_TEMPLATE_INDEX" val="20198937"/>
  <p:tag name="KSO_WM_UNIT_LAYERLEVEL" val="1_1_1"/>
  <p:tag name="KSO_WM_TAG_VERSION" val="1.0"/>
  <p:tag name="KSO_WM_BEAUTIFY_FLAG" val="#wm#"/>
  <p:tag name="KSO_WM_UNIT_FILL_FORE_SCHEMECOLOR_INDEX" val="6"/>
  <p:tag name="KSO_WM_UNIT_FILL_TYPE" val="1"/>
  <p:tag name="KSO_WM_UNIT_TEXT_FILL_FORE_SCHEMECOLOR_INDEX" val="14"/>
  <p:tag name="KSO_WM_UNIT_TEXT_FILL_TYPE" val="1"/>
</p:tagLst>
</file>

<file path=ppt/tags/tag8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2"/>
  <p:tag name="KSO_WM_UNIT_ID" val="diagram20187904_4*i*1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30.xml><?xml version="1.0" encoding="utf-8"?>
<p:tagLst xmlns:a="http://schemas.openxmlformats.org/drawingml/2006/main" xmlns:r="http://schemas.openxmlformats.org/officeDocument/2006/relationships" xmlns:p="http://schemas.openxmlformats.org/presentationml/2006/main">
  <p:tag name="KSO_WM_UNIT_DIAGRAM_MODELTYPE" val="stripeEnum"/>
  <p:tag name="KSO_WM_UNIT_NOCLEAR" val="0"/>
  <p:tag name="KSO_WM_UNIT_VALUE" val="87"/>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7_3*l_h_f*1_1_1"/>
  <p:tag name="KSO_WM_TEMPLATE_CATEGORY" val="diagram"/>
  <p:tag name="KSO_WM_TEMPLATE_INDEX" val="20198937"/>
  <p:tag name="KSO_WM_UNIT_LAYERLEVEL" val="1_1_1"/>
  <p:tag name="KSO_WM_TAG_VERSION" val="1.0"/>
  <p:tag name="KSO_WM_BEAUTIFY_FLAG" val="#wm#"/>
  <p:tag name="KSO_WM_UNIT_PRESET_TEXT" val="单击此处添加文本具体内容，简明扼要的阐述您的观点。根据需要可酌情增减文字，以便观者准确的理解您传达的思想。"/>
  <p:tag name="KSO_WM_UNIT_TEXT_FILL_FORE_SCHEMECOLOR_INDEX" val="13"/>
  <p:tag name="KSO_WM_UNIT_TEXT_FILL_TYPE" val="1"/>
</p:tagLst>
</file>

<file path=ppt/tags/tag83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4.xml><?xml version="1.0" encoding="utf-8"?>
<p:tagLst xmlns:a="http://schemas.openxmlformats.org/drawingml/2006/main" xmlns:r="http://schemas.openxmlformats.org/officeDocument/2006/relationships" xmlns:p="http://schemas.openxmlformats.org/presentationml/2006/main">
  <p:tag name="KSO_WM_UNIT_TABLE_BEAUTIFY" val="smartTable{421175f4-c841-43c1-aeda-37e1c1951f08}"/>
</p:tagLst>
</file>

<file path=ppt/tags/tag835.xml><?xml version="1.0" encoding="utf-8"?>
<p:tagLst xmlns:a="http://schemas.openxmlformats.org/drawingml/2006/main" xmlns:r="http://schemas.openxmlformats.org/officeDocument/2006/relationships" xmlns:p="http://schemas.openxmlformats.org/presentationml/2006/main">
  <p:tag name="KSO_WM_UNIT_TABLE_BEAUTIFY" val="smartTable{d57af7bc-d851-4502-9f32-00a0279ed1d6}"/>
  <p:tag name="TABLE_ENDDRAG_ORIGIN_RECT" val="385*936"/>
  <p:tag name="TABLE_ENDDRAG_RECT" val="516*80*385*936"/>
</p:tagLst>
</file>

<file path=ppt/tags/tag836.xml><?xml version="1.0" encoding="utf-8"?>
<p:tagLst xmlns:a="http://schemas.openxmlformats.org/drawingml/2006/main" xmlns:r="http://schemas.openxmlformats.org/officeDocument/2006/relationships" xmlns:p="http://schemas.openxmlformats.org/presentationml/2006/main">
  <p:tag name="KSO_WM_UNIT_TABLE_BEAUTIFY" val="smartTable{8a0d63ce-b8d1-4a91-8496-3c007ac4e79a}"/>
  <p:tag name="TABLE_ENDDRAG_ORIGIN_RECT" val="411*159"/>
  <p:tag name="TABLE_ENDDRAG_RECT" val="50*354*411*159"/>
</p:tagLst>
</file>

<file path=ppt/tags/tag83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3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8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1"/>
  <p:tag name="KSO_WM_UNIT_ID" val="diagram20187904_4*i*1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40.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841.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842.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843.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84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4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0"/>
  <p:tag name="KSO_WM_UNIT_ID" val="diagram20187904_4*i*1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5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59.xml><?xml version="1.0" encoding="utf-8"?>
<p:tagLst xmlns:a="http://schemas.openxmlformats.org/drawingml/2006/main" xmlns:r="http://schemas.openxmlformats.org/officeDocument/2006/relationships" xmlns:p="http://schemas.openxmlformats.org/presentationml/2006/main">
  <p:tag name="TABLE_ENDDRAG_ORIGIN_RECT" val="811*128"/>
  <p:tag name="TABLE_ENDDRAG_RECT" val="70*128*811*128"/>
</p:tagLst>
</file>

<file path=ppt/tags/tag8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
  <p:tag name="KSO_WM_UNIT_ID" val="diagram20187904_4*i*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3"/>
  <p:tag name="KSO_WM_UNIT_LINE_FILL_TYPE" val="2"/>
  <p:tag name="KSO_WM_UNIT_USESOURCEFORMAT_APPLY" val="1"/>
</p:tagLst>
</file>

<file path=ppt/tags/tag860.xml><?xml version="1.0" encoding="utf-8"?>
<p:tagLst xmlns:a="http://schemas.openxmlformats.org/drawingml/2006/main" xmlns:r="http://schemas.openxmlformats.org/officeDocument/2006/relationships" xmlns:p="http://schemas.openxmlformats.org/presentationml/2006/main">
  <p:tag name="KSO_WM_UNIT_TABLE_BEAUTIFY" val="smartTable{4b864455-dae3-4aa7-bcfe-6cd91aa16111}"/>
</p:tagLst>
</file>

<file path=ppt/tags/tag86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2.xml><?xml version="1.0" encoding="utf-8"?>
<p:tagLst xmlns:a="http://schemas.openxmlformats.org/drawingml/2006/main" xmlns:r="http://schemas.openxmlformats.org/officeDocument/2006/relationships" xmlns:p="http://schemas.openxmlformats.org/presentationml/2006/main">
  <p:tag name="KSO_WM_UNIT_TABLE_BEAUTIFY" val="smartTable{e5c581bd-a65e-4574-a424-eb7f3c3e3e15}"/>
  <p:tag name="TABLE_ENDDRAG_ORIGIN_RECT" val="735*242"/>
  <p:tag name="TABLE_ENDDRAG_RECT" val="119*140*735*242"/>
</p:tagLst>
</file>

<file path=ppt/tags/tag8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5.xml><?xml version="1.0" encoding="utf-8"?>
<p:tagLst xmlns:a="http://schemas.openxmlformats.org/drawingml/2006/main" xmlns:r="http://schemas.openxmlformats.org/officeDocument/2006/relationships" xmlns:p="http://schemas.openxmlformats.org/presentationml/2006/main">
  <p:tag name="KSO_WM_UNIT_TABLE_BEAUTIFY" val="smartTable{7e68fb0e-cdf5-4d28-bab9-4fdc6fd8f567}"/>
  <p:tag name="TABLE_ENDDRAG_ORIGIN_RECT" val="721*221"/>
  <p:tag name="TABLE_ENDDRAG_RECT" val="121*156*721*221"/>
</p:tagLst>
</file>

<file path=ppt/tags/tag8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68.xml><?xml version="1.0" encoding="utf-8"?>
<p:tagLst xmlns:a="http://schemas.openxmlformats.org/drawingml/2006/main" xmlns:r="http://schemas.openxmlformats.org/officeDocument/2006/relationships" xmlns:p="http://schemas.openxmlformats.org/presentationml/2006/main">
  <p:tag name="KSO_WM_UNIT_TABLE_BEAUTIFY" val="smartTable{32cfc6b1-9134-4a2f-9ac2-0f4481e7ff3c}"/>
  <p:tag name="TABLE_ENDDRAG_ORIGIN_RECT" val="756*261"/>
  <p:tag name="TABLE_ENDDRAG_RECT" val="100*135*756*261"/>
</p:tagLst>
</file>

<file path=ppt/tags/tag86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3"/>
  <p:tag name="KSO_WM_UNIT_ID" val="diagram20187904_4*l_i*1_3"/>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87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71.xml><?xml version="1.0" encoding="utf-8"?>
<p:tagLst xmlns:a="http://schemas.openxmlformats.org/drawingml/2006/main" xmlns:r="http://schemas.openxmlformats.org/officeDocument/2006/relationships" xmlns:p="http://schemas.openxmlformats.org/presentationml/2006/main">
  <p:tag name="KSO_WM_UNIT_TABLE_BEAUTIFY" val="smartTable{1e97d0cb-dfce-4044-ad26-86d886321172}"/>
  <p:tag name="TABLE_ENDDRAG_ORIGIN_RECT" val="680*222"/>
  <p:tag name="TABLE_ENDDRAG_RECT" val="147*140*680*222"/>
</p:tagLst>
</file>

<file path=ppt/tags/tag87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7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87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0"/>
  <p:tag name="KSO_WM_UNIT_ID" val="diagram20187904_4*i*2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7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9"/>
  <p:tag name="KSO_WM_UNIT_ID" val="diagram20187904_4*i*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7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8"/>
  <p:tag name="KSO_WM_UNIT_ID" val="diagram20187904_4*i*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7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7"/>
  <p:tag name="KSO_WM_UNIT_ID" val="diagram20187904_4*i*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7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6"/>
  <p:tag name="KSO_WM_UNIT_ID" val="diagram20187904_4*i*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7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5"/>
  <p:tag name="KSO_WM_UNIT_ID" val="diagram20187904_4*i*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1_1"/>
  <p:tag name="KSO_WM_UNIT_ID" val="diagram20187904_4*l_h_f*1_1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4"/>
  <p:tag name="KSO_WM_UNIT_ID" val="diagram20187904_4*i*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3"/>
  <p:tag name="KSO_WM_UNIT_ID" val="diagram20187904_4*i*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2"/>
  <p:tag name="KSO_WM_UNIT_ID" val="diagram20187904_4*i*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9"/>
  <p:tag name="KSO_WM_UNIT_ID" val="diagram20187904_4*i*19"/>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8"/>
  <p:tag name="KSO_WM_UNIT_ID" val="diagram20187904_4*i*18"/>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7"/>
  <p:tag name="KSO_WM_UNIT_ID" val="diagram20187904_4*i*17"/>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6"/>
  <p:tag name="KSO_WM_UNIT_ID" val="diagram20187904_4*i*16"/>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5"/>
  <p:tag name="KSO_WM_UNIT_ID" val="diagram20187904_4*i*15"/>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4"/>
  <p:tag name="KSO_WM_UNIT_ID" val="diagram20187904_4*i*14"/>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8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3"/>
  <p:tag name="KSO_WM_UNIT_ID" val="diagram20187904_4*i*13"/>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1_1"/>
  <p:tag name="KSO_WM_UNIT_ID" val="diagram20187904_4*l_h_a*1_1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5"/>
  <p:tag name="KSO_WM_UNIT_TEXT_FILL_TYPE" val="1"/>
  <p:tag name="KSO_WM_UNIT_USESOURCEFORMAT_APPLY" val="1"/>
</p:tagLst>
</file>

<file path=ppt/tags/tag89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2"/>
  <p:tag name="KSO_WM_UNIT_ID" val="diagram20187904_4*i*12"/>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9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1"/>
  <p:tag name="KSO_WM_UNIT_ID" val="diagram20187904_4*i*1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9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0"/>
  <p:tag name="KSO_WM_UNIT_ID" val="diagram20187904_4*i*10"/>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9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i"/>
  <p:tag name="KSO_WM_UNIT_INDEX" val="1"/>
  <p:tag name="KSO_WM_UNIT_ID" val="diagram20187904_4*i*1"/>
  <p:tag name="KSO_WM_UNIT_LAYERLEVEL" val="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3"/>
  <p:tag name="KSO_WM_UNIT_LINE_FILL_TYPE" val="2"/>
  <p:tag name="KSO_WM_UNIT_USESOURCEFORMAT_APPLY" val="1"/>
</p:tagLst>
</file>

<file path=ppt/tags/tag89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3"/>
  <p:tag name="KSO_WM_UNIT_ID" val="diagram20187904_4*l_i*1_3"/>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89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1_1"/>
  <p:tag name="KSO_WM_UNIT_ID" val="diagram20187904_4*l_h_f*1_1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89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1_1"/>
  <p:tag name="KSO_WM_UNIT_ID" val="diagram20187904_4*l_h_a*1_1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5"/>
  <p:tag name="KSO_WM_UNIT_TEXT_FILL_TYPE" val="1"/>
  <p:tag name="KSO_WM_UNIT_USESOURCEFORMAT_APPLY" val="1"/>
</p:tagLst>
</file>

<file path=ppt/tags/tag89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2"/>
  <p:tag name="KSO_WM_UNIT_ID" val="diagram20187904_4*l_h_i*1_1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 name="KSO_WM_UNIT_USESOURCEFORMAT_APPLY" val="1"/>
</p:tagLst>
</file>

<file path=ppt/tags/tag89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1"/>
  <p:tag name="KSO_WM_UNIT_ID" val="diagram20187904_4*l_h_i*1_1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89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4_1"/>
  <p:tag name="KSO_WM_UNIT_ID" val="diagram20187904_4*l_h_f*1_4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9.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9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2"/>
  <p:tag name="KSO_WM_UNIT_ID" val="diagram20187904_4*l_h_i*1_1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 name="KSO_WM_UNIT_USESOURCEFORMAT_APPLY" val="1"/>
</p:tagLst>
</file>

<file path=ppt/tags/tag90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4_1"/>
  <p:tag name="KSO_WM_UNIT_ID" val="diagram20187904_4*l_h_a*1_4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7"/>
  <p:tag name="KSO_WM_UNIT_TEXT_FILL_TYPE" val="1"/>
  <p:tag name="KSO_WM_UNIT_USESOURCEFORMAT_APPLY" val="1"/>
</p:tagLst>
</file>

<file path=ppt/tags/tag90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2"/>
  <p:tag name="KSO_WM_UNIT_ID" val="diagram20187904_4*l_h_i*1_4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7"/>
  <p:tag name="KSO_WM_UNIT_FILL_TYPE" val="1"/>
  <p:tag name="KSO_WM_UNIT_TEXT_FILL_FORE_SCHEMECOLOR_INDEX" val="7"/>
  <p:tag name="KSO_WM_UNIT_TEXT_FILL_TYPE" val="1"/>
  <p:tag name="KSO_WM_UNIT_USESOURCEFORMAT_APPLY" val="1"/>
</p:tagLst>
</file>

<file path=ppt/tags/tag90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1"/>
  <p:tag name="KSO_WM_UNIT_ID" val="diagram20187904_4*l_h_i*1_4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90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2"/>
  <p:tag name="KSO_WM_UNIT_ID" val="diagram20187904_4*l_i*1_2"/>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90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2_1"/>
  <p:tag name="KSO_WM_UNIT_ID" val="diagram20187904_4*l_h_f*1_2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90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2_1"/>
  <p:tag name="KSO_WM_UNIT_ID" val="diagram20187904_4*l_h_a*1_2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6"/>
  <p:tag name="KSO_WM_UNIT_TEXT_FILL_TYPE" val="1"/>
  <p:tag name="KSO_WM_UNIT_USESOURCEFORMAT_APPLY" val="1"/>
</p:tagLst>
</file>

<file path=ppt/tags/tag90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2"/>
  <p:tag name="KSO_WM_UNIT_ID" val="diagram20187904_4*l_h_i*1_2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6"/>
  <p:tag name="KSO_WM_UNIT_FILL_TYPE" val="1"/>
  <p:tag name="KSO_WM_UNIT_TEXT_FILL_FORE_SCHEMECOLOR_INDEX" val="2"/>
  <p:tag name="KSO_WM_UNIT_TEXT_FILL_TYPE" val="1"/>
  <p:tag name="KSO_WM_UNIT_USESOURCEFORMAT_APPLY" val="1"/>
</p:tagLst>
</file>

<file path=ppt/tags/tag90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1"/>
  <p:tag name="KSO_WM_UNIT_ID" val="diagram20187904_4*l_h_i*1_2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90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5_1"/>
  <p:tag name="KSO_WM_UNIT_ID" val="diagram20187904_4*l_h_f*1_5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90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5_1"/>
  <p:tag name="KSO_WM_UNIT_ID" val="diagram20187904_4*l_h_a*1_5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8"/>
  <p:tag name="KSO_WM_UNIT_TEXT_FILL_TYPE" val="1"/>
  <p:tag name="KSO_WM_UNIT_USESOURCEFORMAT_APPLY" val="1"/>
</p:tagLst>
</file>

<file path=ppt/tags/tag9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1_1"/>
  <p:tag name="KSO_WM_UNIT_ID" val="diagram20187904_4*l_h_i*1_1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910.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2"/>
  <p:tag name="KSO_WM_UNIT_ID" val="diagram20187904_4*l_h_i*1_5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8"/>
  <p:tag name="KSO_WM_UNIT_FILL_TYPE" val="1"/>
  <p:tag name="KSO_WM_UNIT_TEXT_FILL_FORE_SCHEMECOLOR_INDEX" val="2"/>
  <p:tag name="KSO_WM_UNIT_TEXT_FILL_TYPE" val="1"/>
  <p:tag name="KSO_WM_UNIT_USESOURCEFORMAT_APPLY" val="1"/>
</p:tagLst>
</file>

<file path=ppt/tags/tag911.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5_1"/>
  <p:tag name="KSO_WM_UNIT_ID" val="diagram20187904_4*l_h_i*1_5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91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13.xml><?xml version="1.0" encoding="utf-8"?>
<p:tagLst xmlns:a="http://schemas.openxmlformats.org/drawingml/2006/main" xmlns:r="http://schemas.openxmlformats.org/officeDocument/2006/relationships" xmlns:p="http://schemas.openxmlformats.org/presentationml/2006/main">
  <p:tag name="KSO_WM_UNIT_TABLE_BEAUTIFY" val="smartTable{1e5a5973-bad8-4e9f-966b-9883ebab2256}"/>
</p:tagLst>
</file>

<file path=ppt/tags/tag91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1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16.xml><?xml version="1.0" encoding="utf-8"?>
<p:tagLst xmlns:a="http://schemas.openxmlformats.org/drawingml/2006/main" xmlns:r="http://schemas.openxmlformats.org/officeDocument/2006/relationships" xmlns:p="http://schemas.openxmlformats.org/presentationml/2006/main">
  <p:tag name="KSO_WM_UNIT_TABLE_BEAUTIFY" val="smartTable{581c4fca-0c80-4250-a40d-d08d946049df}"/>
  <p:tag name="TABLE_ENDDRAG_ORIGIN_RECT" val="670*127"/>
  <p:tag name="TABLE_ENDDRAG_RECT" val="174*152*670*127"/>
</p:tagLst>
</file>

<file path=ppt/tags/tag917.xml><?xml version="1.0" encoding="utf-8"?>
<p:tagLst xmlns:a="http://schemas.openxmlformats.org/drawingml/2006/main" xmlns:r="http://schemas.openxmlformats.org/officeDocument/2006/relationships" xmlns:p="http://schemas.openxmlformats.org/presentationml/2006/main">
  <p:tag name="KSO_WM_UNIT_TABLE_BEAUTIFY" val="smartTable{1716e355-7d1c-4567-887c-e8c33b0353a2}"/>
</p:tagLst>
</file>

<file path=ppt/tags/tag91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19.xml><?xml version="1.0" encoding="utf-8"?>
<p:tagLst xmlns:a="http://schemas.openxmlformats.org/drawingml/2006/main" xmlns:r="http://schemas.openxmlformats.org/officeDocument/2006/relationships" xmlns:p="http://schemas.openxmlformats.org/presentationml/2006/main">
  <p:tag name="KSO_WM_UNIT_TABLE_BEAUTIFY" val="smartTable{8a52975c-e329-4269-8ad9-8072fc8d07ff}"/>
  <p:tag name="TABLE_ENDDRAG_ORIGIN_RECT" val="411*254"/>
  <p:tag name="TABLE_ENDDRAG_RECT" val="541*74*411*254"/>
</p:tagLst>
</file>

<file path=ppt/tags/tag92.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4_1"/>
  <p:tag name="KSO_WM_UNIT_ID" val="diagram20187904_4*l_h_f*1_4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920.xml><?xml version="1.0" encoding="utf-8"?>
<p:tagLst xmlns:a="http://schemas.openxmlformats.org/drawingml/2006/main" xmlns:r="http://schemas.openxmlformats.org/officeDocument/2006/relationships" xmlns:p="http://schemas.openxmlformats.org/presentationml/2006/main">
  <p:tag name="KSO_WM_UNIT_TABLE_BEAUTIFY" val="smartTable{73d3d5ed-0be0-41bb-a786-907854907f48}"/>
  <p:tag name="TABLE_ENDDRAG_ORIGIN_RECT" val="411*155"/>
  <p:tag name="TABLE_ENDDRAG_RECT" val="541*348*411*155"/>
</p:tagLst>
</file>

<file path=ppt/tags/tag92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22.xml><?xml version="1.0" encoding="utf-8"?>
<p:tagLst xmlns:a="http://schemas.openxmlformats.org/drawingml/2006/main" xmlns:r="http://schemas.openxmlformats.org/officeDocument/2006/relationships" xmlns:p="http://schemas.openxmlformats.org/presentationml/2006/main">
  <p:tag name="KSO_WM_UNIT_TABLE_BEAUTIFY" val="smartTable{68abf9c9-8bc3-4f9a-bf81-0d20d45aee28}"/>
  <p:tag name="TABLE_ENDDRAG_ORIGIN_RECT" val="411*202"/>
  <p:tag name="TABLE_ENDDRAG_RECT" val="282*265*411*202"/>
</p:tagLst>
</file>

<file path=ppt/tags/tag92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24.xml><?xml version="1.0" encoding="utf-8"?>
<p:tagLst xmlns:a="http://schemas.openxmlformats.org/drawingml/2006/main" xmlns:r="http://schemas.openxmlformats.org/officeDocument/2006/relationships" xmlns:p="http://schemas.openxmlformats.org/presentationml/2006/main">
  <p:tag name="KSO_WM_UNIT_COLOR_SCHEME_SHAPE_ID" val="16"/>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1_2"/>
  <p:tag name="KSO_WM_UNIT_ID" val="custom20204467_32*l_h_i*1_1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925.xml><?xml version="1.0" encoding="utf-8"?>
<p:tagLst xmlns:a="http://schemas.openxmlformats.org/drawingml/2006/main" xmlns:r="http://schemas.openxmlformats.org/officeDocument/2006/relationships" xmlns:p="http://schemas.openxmlformats.org/presentationml/2006/main">
  <p:tag name="KSO_WM_UNIT_COLOR_SCHEME_SHAPE_ID" val="31"/>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1_3"/>
  <p:tag name="KSO_WM_UNIT_ID" val="custom20204467_32*l_h_i*1_1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926.xml><?xml version="1.0" encoding="utf-8"?>
<p:tagLst xmlns:a="http://schemas.openxmlformats.org/drawingml/2006/main" xmlns:r="http://schemas.openxmlformats.org/officeDocument/2006/relationships" xmlns:p="http://schemas.openxmlformats.org/presentationml/2006/main">
  <p:tag name="KSO_WM_UNIT_COLOR_SCHEME_SHAPE_ID" val="32"/>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1_4"/>
  <p:tag name="KSO_WM_UNIT_ID" val="custom20204467_32*l_h_i*1_1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927.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2"/>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1_1"/>
  <p:tag name="KSO_WM_UNIT_ID" val="custom20204467_32*l_h_f*1_1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28.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28"/>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1_1"/>
  <p:tag name="KSO_WM_UNIT_ID" val="custom20204467_32*l_h_a*1_1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29.xml><?xml version="1.0" encoding="utf-8"?>
<p:tagLst xmlns:a="http://schemas.openxmlformats.org/drawingml/2006/main" xmlns:r="http://schemas.openxmlformats.org/officeDocument/2006/relationships" xmlns:p="http://schemas.openxmlformats.org/presentationml/2006/main">
  <p:tag name="KSO_WM_UNIT_COLOR_SCHEME_SHAPE_ID" val="123"/>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2_2"/>
  <p:tag name="KSO_WM_UNIT_ID" val="custom20204467_32*l_h_i*1_2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6"/>
  <p:tag name="KSO_WM_UNIT_LINE_FILL_TYPE" val="2"/>
  <p:tag name="KSO_WM_UNIT_TEXT_FILL_FORE_SCHEMECOLOR_INDEX" val="14"/>
  <p:tag name="KSO_WM_UNIT_TEXT_FILL_TYPE" val="1"/>
  <p:tag name="KSO_WM_UNIT_USESOURCEFORMAT_APPLY" val="1"/>
</p:tagLst>
</file>

<file path=ppt/tags/tag93.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4_1"/>
  <p:tag name="KSO_WM_UNIT_ID" val="diagram20187904_4*l_h_a*1_4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7"/>
  <p:tag name="KSO_WM_UNIT_TEXT_FILL_TYPE" val="1"/>
  <p:tag name="KSO_WM_UNIT_USESOURCEFORMAT_APPLY" val="1"/>
</p:tagLst>
</file>

<file path=ppt/tags/tag930.xml><?xml version="1.0" encoding="utf-8"?>
<p:tagLst xmlns:a="http://schemas.openxmlformats.org/drawingml/2006/main" xmlns:r="http://schemas.openxmlformats.org/officeDocument/2006/relationships" xmlns:p="http://schemas.openxmlformats.org/presentationml/2006/main">
  <p:tag name="KSO_WM_UNIT_COLOR_SCHEME_SHAPE_ID" val="128"/>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2_3"/>
  <p:tag name="KSO_WM_UNIT_ID" val="custom20204467_32*l_h_i*1_2_3"/>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931.xml><?xml version="1.0" encoding="utf-8"?>
<p:tagLst xmlns:a="http://schemas.openxmlformats.org/drawingml/2006/main" xmlns:r="http://schemas.openxmlformats.org/officeDocument/2006/relationships" xmlns:p="http://schemas.openxmlformats.org/presentationml/2006/main">
  <p:tag name="KSO_WM_UNIT_COLOR_SCHEME_SHAPE_ID" val="129"/>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2_4"/>
  <p:tag name="KSO_WM_UNIT_ID" val="custom20204467_32*l_h_i*1_2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932.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26"/>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2_1"/>
  <p:tag name="KSO_WM_UNIT_ID" val="custom20204467_32*l_h_f*1_2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33.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27"/>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2_1"/>
  <p:tag name="KSO_WM_UNIT_ID" val="custom20204467_32*l_h_a*1_2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34.xml><?xml version="1.0" encoding="utf-8"?>
<p:tagLst xmlns:a="http://schemas.openxmlformats.org/drawingml/2006/main" xmlns:r="http://schemas.openxmlformats.org/officeDocument/2006/relationships" xmlns:p="http://schemas.openxmlformats.org/presentationml/2006/main">
  <p:tag name="KSO_WM_UNIT_COLOR_SCHEME_SHAPE_ID" val="132"/>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3_2"/>
  <p:tag name="KSO_WM_UNIT_ID" val="custom20204467_32*l_h_i*1_3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935.xml><?xml version="1.0" encoding="utf-8"?>
<p:tagLst xmlns:a="http://schemas.openxmlformats.org/drawingml/2006/main" xmlns:r="http://schemas.openxmlformats.org/officeDocument/2006/relationships" xmlns:p="http://schemas.openxmlformats.org/presentationml/2006/main">
  <p:tag name="KSO_WM_UNIT_COLOR_SCHEME_SHAPE_ID" val="137"/>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3_3"/>
  <p:tag name="KSO_WM_UNIT_ID" val="custom20204467_32*l_h_i*1_3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936.xml><?xml version="1.0" encoding="utf-8"?>
<p:tagLst xmlns:a="http://schemas.openxmlformats.org/drawingml/2006/main" xmlns:r="http://schemas.openxmlformats.org/officeDocument/2006/relationships" xmlns:p="http://schemas.openxmlformats.org/presentationml/2006/main">
  <p:tag name="KSO_WM_UNIT_COLOR_SCHEME_SHAPE_ID" val="138"/>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3_4"/>
  <p:tag name="KSO_WM_UNIT_ID" val="custom20204467_32*l_h_i*1_3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937.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35"/>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3_1"/>
  <p:tag name="KSO_WM_UNIT_ID" val="custom20204467_32*l_h_f*1_3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38.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36"/>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3_1"/>
  <p:tag name="KSO_WM_UNIT_ID" val="custom20204467_32*l_h_a*1_3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39.xml><?xml version="1.0" encoding="utf-8"?>
<p:tagLst xmlns:a="http://schemas.openxmlformats.org/drawingml/2006/main" xmlns:r="http://schemas.openxmlformats.org/officeDocument/2006/relationships" xmlns:p="http://schemas.openxmlformats.org/presentationml/2006/main">
  <p:tag name="KSO_WM_UNIT_COLOR_SCHEME_SHAPE_ID" val="168"/>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4_2"/>
  <p:tag name="KSO_WM_UNIT_ID" val="custom20204467_32*l_h_i*1_4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6"/>
  <p:tag name="KSO_WM_UNIT_LINE_FILL_TYPE" val="2"/>
  <p:tag name="KSO_WM_UNIT_TEXT_FILL_FORE_SCHEMECOLOR_INDEX" val="14"/>
  <p:tag name="KSO_WM_UNIT_TEXT_FILL_TYPE" val="1"/>
  <p:tag name="KSO_WM_UNIT_USESOURCEFORMAT_APPLY" val="1"/>
</p:tagLst>
</file>

<file path=ppt/tags/tag94.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2"/>
  <p:tag name="KSO_WM_UNIT_ID" val="diagram20187904_4*l_h_i*1_4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7"/>
  <p:tag name="KSO_WM_UNIT_FILL_TYPE" val="1"/>
  <p:tag name="KSO_WM_UNIT_TEXT_FILL_FORE_SCHEMECOLOR_INDEX" val="7"/>
  <p:tag name="KSO_WM_UNIT_TEXT_FILL_TYPE" val="1"/>
  <p:tag name="KSO_WM_UNIT_USESOURCEFORMAT_APPLY" val="1"/>
</p:tagLst>
</file>

<file path=ppt/tags/tag940.xml><?xml version="1.0" encoding="utf-8"?>
<p:tagLst xmlns:a="http://schemas.openxmlformats.org/drawingml/2006/main" xmlns:r="http://schemas.openxmlformats.org/officeDocument/2006/relationships" xmlns:p="http://schemas.openxmlformats.org/presentationml/2006/main">
  <p:tag name="KSO_WM_UNIT_COLOR_SCHEME_SHAPE_ID" val="173"/>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4_3"/>
  <p:tag name="KSO_WM_UNIT_ID" val="custom20204467_32*l_h_i*1_4_3"/>
  <p:tag name="KSO_WM_TEMPLATE_CATEGORY" val="custom"/>
  <p:tag name="KSO_WM_TEMPLATE_INDEX" val="20204467"/>
  <p:tag name="KSO_WM_UNIT_LAYERLEVEL" val="1_1_1"/>
  <p:tag name="KSO_WM_TAG_VERSION" val="1.0"/>
  <p:tag name="KSO_WM_BEAUTIFY_FLAG" val="#wm#"/>
  <p:tag name="KSO_WM_UNIT_FILL_FORE_SCHEMECOLOR_INDEX" val="6"/>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941.xml><?xml version="1.0" encoding="utf-8"?>
<p:tagLst xmlns:a="http://schemas.openxmlformats.org/drawingml/2006/main" xmlns:r="http://schemas.openxmlformats.org/officeDocument/2006/relationships" xmlns:p="http://schemas.openxmlformats.org/presentationml/2006/main">
  <p:tag name="KSO_WM_UNIT_COLOR_SCHEME_SHAPE_ID" val="174"/>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4_4"/>
  <p:tag name="KSO_WM_UNIT_ID" val="custom20204467_32*l_h_i*1_4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942.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72"/>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4_1"/>
  <p:tag name="KSO_WM_UNIT_ID" val="custom20204467_32*l_h_a*1_4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43.xml><?xml version="1.0" encoding="utf-8"?>
<p:tagLst xmlns:a="http://schemas.openxmlformats.org/drawingml/2006/main" xmlns:r="http://schemas.openxmlformats.org/officeDocument/2006/relationships" xmlns:p="http://schemas.openxmlformats.org/presentationml/2006/main">
  <p:tag name="KSO_WM_UNIT_COLOR_SCHEME_SHAPE_ID" val="177"/>
  <p:tag name="KSO_WM_UNIT_COLOR_SCHEME_PARENT_PAGE" val="0_5"/>
  <p:tag name="KSO_WM_UNIT_FOIL_COLOR" val="1"/>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5_2"/>
  <p:tag name="KSO_WM_UNIT_ID" val="custom20204467_32*l_h_i*1_5_2"/>
  <p:tag name="KSO_WM_TEMPLATE_CATEGORY" val="custom"/>
  <p:tag name="KSO_WM_TEMPLATE_INDEX" val="20204467"/>
  <p:tag name="KSO_WM_UNIT_LAYERLEVEL" val="1_1_1"/>
  <p:tag name="KSO_WM_TAG_VERSION" val="1.0"/>
  <p:tag name="KSO_WM_BEAUTIFY_FLAG" val="#wm#"/>
  <p:tag name="KSO_WM_UNIT_FILL_FORE_SCHEMECOLOR_INDEX" val="16"/>
  <p:tag name="KSO_WM_UNIT_FILL_TYPE" val="1"/>
  <p:tag name="KSO_WM_UNIT_LINE_FORE_SCHEMECOLOR_INDEX" val="5"/>
  <p:tag name="KSO_WM_UNIT_LINE_FILL_TYPE" val="2"/>
  <p:tag name="KSO_WM_UNIT_TEXT_FILL_FORE_SCHEMECOLOR_INDEX" val="14"/>
  <p:tag name="KSO_WM_UNIT_TEXT_FILL_TYPE" val="1"/>
  <p:tag name="KSO_WM_UNIT_USESOURCEFORMAT_APPLY" val="1"/>
</p:tagLst>
</file>

<file path=ppt/tags/tag944.xml><?xml version="1.0" encoding="utf-8"?>
<p:tagLst xmlns:a="http://schemas.openxmlformats.org/drawingml/2006/main" xmlns:r="http://schemas.openxmlformats.org/officeDocument/2006/relationships" xmlns:p="http://schemas.openxmlformats.org/presentationml/2006/main">
  <p:tag name="KSO_WM_UNIT_COLOR_SCHEME_SHAPE_ID" val="182"/>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TYPE" val="l_h_i"/>
  <p:tag name="KSO_WM_UNIT_INDEX" val="1_5_3"/>
  <p:tag name="KSO_WM_UNIT_ID" val="custom20204467_32*l_h_i*1_5_3"/>
  <p:tag name="KSO_WM_TEMPLATE_CATEGORY" val="custom"/>
  <p:tag name="KSO_WM_TEMPLATE_INDEX" val="20204467"/>
  <p:tag name="KSO_WM_UNIT_LAYERLEVEL" val="1_1_1"/>
  <p:tag name="KSO_WM_TAG_VERSION" val="1.0"/>
  <p:tag name="KSO_WM_BEAUTIFY_FLAG" val="#wm#"/>
  <p:tag name="KSO_WM_UNIT_FILL_FORE_SCHEMECOLOR_INDEX" val="5"/>
  <p:tag name="KSO_WM_UNIT_FILL_TYPE" val="1"/>
  <p:tag name="KSO_WM_UNIT_LINE_FORE_SCHEMECOLOR_INDEX" val="14"/>
  <p:tag name="KSO_WM_UNIT_LINE_FILL_TYPE" val="2"/>
  <p:tag name="KSO_WM_UNIT_TEXT_FILL_FORE_SCHEMECOLOR_INDEX" val="14"/>
  <p:tag name="KSO_WM_UNIT_TEXT_FILL_TYPE" val="1"/>
  <p:tag name="KSO_WM_UNIT_USESOURCEFORMAT_APPLY" val="1"/>
</p:tagLst>
</file>

<file path=ppt/tags/tag945.xml><?xml version="1.0" encoding="utf-8"?>
<p:tagLst xmlns:a="http://schemas.openxmlformats.org/drawingml/2006/main" xmlns:r="http://schemas.openxmlformats.org/officeDocument/2006/relationships" xmlns:p="http://schemas.openxmlformats.org/presentationml/2006/main">
  <p:tag name="KSO_WM_UNIT_COLOR_SCHEME_SHAPE_ID" val="183"/>
  <p:tag name="KSO_WM_UNIT_COLOR_SCHEME_PARENT_PAGE" val="0_5"/>
  <p:tag name="KSO_WM_UNIT_DIAGRAM_MODELTYPE" val="stripeEnum"/>
  <p:tag name="KSO_WM_UNIT_HIGHLIGHT" val="0"/>
  <p:tag name="KSO_WM_UNIT_COMPATIBLE" val="0"/>
  <p:tag name="KSO_WM_UNIT_DIAGRAM_ISNUMVISUAL" val="0"/>
  <p:tag name="KSO_WM_UNIT_DIAGRAM_ISREFERUNIT" val="0"/>
  <p:tag name="KSO_WM_DIAGRAM_GROUP_CODE" val="l1-5"/>
  <p:tag name="KSO_WM_UNIT_SUBTYPE" val="d"/>
  <p:tag name="KSO_WM_UNIT_TYPE" val="l_h_i"/>
  <p:tag name="KSO_WM_UNIT_INDEX" val="1_5_4"/>
  <p:tag name="KSO_WM_UNIT_ID" val="custom20204467_32*l_h_i*1_5_4"/>
  <p:tag name="KSO_WM_TEMPLATE_CATEGORY" val="custom"/>
  <p:tag name="KSO_WM_TEMPLATE_INDEX" val="20204467"/>
  <p:tag name="KSO_WM_UNIT_LAYERLEVEL" val="1_1_1"/>
  <p:tag name="KSO_WM_TAG_VERSION" val="1.0"/>
  <p:tag name="KSO_WM_BEAUTIFY_FLAG" val="#wm#"/>
  <p:tag name="KSO_WM_UNIT_TEXT_FILL_FORE_SCHEMECOLOR_INDEX" val="14"/>
  <p:tag name="KSO_WM_UNIT_TEXT_FILL_TYPE" val="1"/>
  <p:tag name="KSO_WM_UNIT_USESOURCEFORMAT_APPLY" val="1"/>
</p:tagLst>
</file>

<file path=ppt/tags/tag946.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80"/>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5_1"/>
  <p:tag name="KSO_WM_UNIT_ID" val="custom20204467_32*l_h_f*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47.xml><?xml version="1.0" encoding="utf-8"?>
<p:tagLst xmlns:a="http://schemas.openxmlformats.org/drawingml/2006/main" xmlns:r="http://schemas.openxmlformats.org/officeDocument/2006/relationships" xmlns:p="http://schemas.openxmlformats.org/presentationml/2006/main">
  <p:tag name="KSO_WM_UNIT_TEXT_PART_ID_V2" val="c-1-1"/>
  <p:tag name="KSO_WM_UNIT_COLOR_SCHEME_SHAPE_ID" val="181"/>
  <p:tag name="KSO_WM_UNIT_COLOR_SCHEME_PARENT_PAGE" val="0_5"/>
  <p:tag name="KSO_WM_UNIT_DIAGRAM_MODELTYPE" val="stripeEnum"/>
  <p:tag name="KSO_WM_UNIT_ISCONTENTSTITLE" val="0"/>
  <p:tag name="KSO_WM_UNIT_PRESET_TEXT" val="单击此处添加小标题"/>
  <p:tag name="KSO_WM_UNIT_NOCLEAR" val="0"/>
  <p:tag name="KSO_WM_UNIT_VALUE" val="11"/>
  <p:tag name="KSO_WM_UNIT_HIGHLIGHT" val="0"/>
  <p:tag name="KSO_WM_UNIT_COMPATIBLE" val="0"/>
  <p:tag name="KSO_WM_UNIT_DIAGRAM_ISNUMVISUAL" val="0"/>
  <p:tag name="KSO_WM_UNIT_DIAGRAM_ISREFERUNIT" val="0"/>
  <p:tag name="KSO_WM_DIAGRAM_GROUP_CODE" val="l1-5"/>
  <p:tag name="KSO_WM_UNIT_TYPE" val="l_h_a"/>
  <p:tag name="KSO_WM_UNIT_INDEX" val="1_5_1"/>
  <p:tag name="KSO_WM_UNIT_ID" val="custom20204467_32*l_h_a*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48.xml><?xml version="1.0" encoding="utf-8"?>
<p:tagLst xmlns:a="http://schemas.openxmlformats.org/drawingml/2006/main" xmlns:r="http://schemas.openxmlformats.org/officeDocument/2006/relationships" xmlns:p="http://schemas.openxmlformats.org/presentationml/2006/main">
  <p:tag name="KSO_WM_UNIT_TEXT_PART_ID_V2" val="d-1-1"/>
  <p:tag name="KSO_WM_UNIT_COLOR_SCHEME_SHAPE_ID" val="180"/>
  <p:tag name="KSO_WM_UNIT_COLOR_SCHEME_PARENT_PAGE" val="0_5"/>
  <p:tag name="KSO_WM_UNIT_DIAGRAM_MODELTYPE" val="stripeEnum"/>
  <p:tag name="KSO_WM_UNIT_PRESET_TEXT" val="点击此处添加正文，文字是思想的提炼。"/>
  <p:tag name="KSO_WM_UNIT_NOCLEAR" val="0"/>
  <p:tag name="KSO_WM_UNIT_VALUE" val="26"/>
  <p:tag name="KSO_WM_UNIT_HIGHLIGHT" val="0"/>
  <p:tag name="KSO_WM_UNIT_COMPATIBLE" val="0"/>
  <p:tag name="KSO_WM_UNIT_DIAGRAM_ISNUMVISUAL" val="0"/>
  <p:tag name="KSO_WM_UNIT_DIAGRAM_ISREFERUNIT" val="0"/>
  <p:tag name="KSO_WM_DIAGRAM_GROUP_CODE" val="l1-5"/>
  <p:tag name="KSO_WM_UNIT_TYPE" val="l_h_f"/>
  <p:tag name="KSO_WM_UNIT_INDEX" val="1_5_1"/>
  <p:tag name="KSO_WM_UNIT_ID" val="custom20204467_32*l_h_f*1_5_1"/>
  <p:tag name="KSO_WM_TEMPLATE_CATEGORY" val="custom"/>
  <p:tag name="KSO_WM_TEMPLATE_INDEX" val="20204467"/>
  <p:tag name="KSO_WM_UNIT_LAYERLEVEL" val="1_1_1"/>
  <p:tag name="KSO_WM_TAG_VERSION" val="1.0"/>
  <p:tag name="KSO_WM_BEAUTIFY_FLAG" val="#wm#"/>
  <p:tag name="KSO_WM_UNIT_TEXT_FILL_FORE_SCHEMECOLOR_INDEX" val="13"/>
  <p:tag name="KSO_WM_UNIT_TEXT_FILL_TYPE" val="1"/>
  <p:tag name="KSO_WM_UNIT_USESOURCEFORMAT_APPLY" val="1"/>
</p:tagLst>
</file>

<file path=ppt/tags/tag94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4_1"/>
  <p:tag name="KSO_WM_UNIT_ID" val="diagram20187904_4*l_h_i*1_4_1"/>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14"/>
  <p:tag name="KSO_WM_UNIT_FILL_TYPE" val="1"/>
  <p:tag name="KSO_WM_UNIT_TEXT_FILL_FORE_SCHEMECOLOR_INDEX" val="13"/>
  <p:tag name="KSO_WM_UNIT_TEXT_FILL_TYPE" val="1"/>
  <p:tag name="KSO_WM_UNIT_USESOURCEFORMAT_APPLY" val="1"/>
</p:tagLst>
</file>

<file path=ppt/tags/tag95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1.xml><?xml version="1.0" encoding="utf-8"?>
<p:tagLst xmlns:a="http://schemas.openxmlformats.org/drawingml/2006/main" xmlns:r="http://schemas.openxmlformats.org/officeDocument/2006/relationships" xmlns:p="http://schemas.openxmlformats.org/presentationml/2006/main">
  <p:tag name="KSO_WM_UNIT_TABLE_BEAUTIFY" val="smartTable{4a15f5ab-0bcd-4895-845e-7f076db2c056}"/>
  <p:tag name="TABLE_ENDDRAG_ORIGIN_RECT" val="736*311"/>
  <p:tag name="TABLE_ENDDRAG_RECT" val="128*206*736*311"/>
</p:tagLst>
</file>

<file path=ppt/tags/tag95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57.xml><?xml version="1.0" encoding="utf-8"?>
<p:tagLst xmlns:a="http://schemas.openxmlformats.org/drawingml/2006/main" xmlns:r="http://schemas.openxmlformats.org/officeDocument/2006/relationships" xmlns:p="http://schemas.openxmlformats.org/presentationml/2006/main">
  <p:tag name="KSO_WM_UNIT_TABLE_BEAUTIFY" val="smartTable{0a3fff31-8f0f-42cd-b80d-be21b1feea25}"/>
</p:tagLst>
</file>

<file path=ppt/tags/tag958.xml><?xml version="1.0" encoding="utf-8"?>
<p:tagLst xmlns:a="http://schemas.openxmlformats.org/drawingml/2006/main" xmlns:r="http://schemas.openxmlformats.org/officeDocument/2006/relationships" xmlns:p="http://schemas.openxmlformats.org/presentationml/2006/main">
  <p:tag name="KSO_WM_UNIT_TABLE_BEAUTIFY" val="smartTable{b3228724-aff7-46ea-80b6-652f68e604d0}"/>
</p:tagLst>
</file>

<file path=ppt/tags/tag959.xml><?xml version="1.0" encoding="utf-8"?>
<p:tagLst xmlns:a="http://schemas.openxmlformats.org/drawingml/2006/main" xmlns:r="http://schemas.openxmlformats.org/officeDocument/2006/relationships" xmlns:p="http://schemas.openxmlformats.org/presentationml/2006/main">
  <p:tag name="KSO_WM_UNIT_TABLE_BEAUTIFY" val="smartTable{5e622a8e-4d20-4ed5-a58b-c9405a643bf9}"/>
</p:tagLst>
</file>

<file path=ppt/tags/tag96.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i"/>
  <p:tag name="KSO_WM_UNIT_INDEX" val="1_2"/>
  <p:tag name="KSO_WM_UNIT_ID" val="diagram20187904_4*l_i*1_2"/>
  <p:tag name="KSO_WM_UNIT_LAYERLEVEL" val="1_1"/>
  <p:tag name="KSO_WM_BEAUTIFY_FLAG" val="#wm#"/>
  <p:tag name="KSO_WM_UNIT_HIGHLIGHT" val="0"/>
  <p:tag name="KSO_WM_UNIT_COMPATIBLE" val="0"/>
  <p:tag name="KSO_WM_DIAGRAM_GROUP_CODE" val="l1-1"/>
  <p:tag name="KSO_WM_UNIT_DIAGRAM_ISNUMVISUAL" val="0"/>
  <p:tag name="KSO_WM_UNIT_DIAGRAM_ISREFERUNIT" val="0"/>
  <p:tag name="KSO_WM_UNIT_LINE_FORE_SCHEMECOLOR_INDEX" val="14"/>
  <p:tag name="KSO_WM_UNIT_LINE_FILL_TYPE" val="2"/>
  <p:tag name="KSO_WM_UNIT_USESOURCEFORMAT_APPLY" val="1"/>
</p:tagLst>
</file>

<file path=ppt/tags/tag96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2.xml><?xml version="1.0" encoding="utf-8"?>
<p:tagLst xmlns:a="http://schemas.openxmlformats.org/drawingml/2006/main" xmlns:r="http://schemas.openxmlformats.org/officeDocument/2006/relationships" xmlns:p="http://schemas.openxmlformats.org/presentationml/2006/main">
  <p:tag name="KSO_WM_UNIT_TABLE_BEAUTIFY" val="smartTable{a75e2f0b-d985-4939-a1c9-ca9dcb8675be}"/>
  <p:tag name="TABLE_ENDDRAG_ORIGIN_RECT" val="860*57"/>
  <p:tag name="TABLE_ENDDRAG_RECT" val="42*399*860*57"/>
</p:tagLst>
</file>

<file path=ppt/tags/tag96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69.xml><?xml version="1.0" encoding="utf-8"?>
<p:tagLst xmlns:a="http://schemas.openxmlformats.org/drawingml/2006/main" xmlns:r="http://schemas.openxmlformats.org/officeDocument/2006/relationships" xmlns:p="http://schemas.openxmlformats.org/presentationml/2006/main">
  <p:tag name="KSO_WM_UNIT_TABLE_BEAUTIFY" val="smartTable{1158ae94-d00b-48db-8876-8fcb3c6447cc}"/>
  <p:tag name="TABLE_ENDDRAG_ORIGIN_RECT" val="424*202"/>
  <p:tag name="TABLE_ENDDRAG_RECT" val="33*236*424*202"/>
</p:tagLst>
</file>

<file path=ppt/tags/tag97.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f"/>
  <p:tag name="KSO_WM_UNIT_INDEX" val="1_2_1"/>
  <p:tag name="KSO_WM_UNIT_ID" val="diagram20187904_4*l_h_f*1_2_1"/>
  <p:tag name="KSO_WM_UNIT_LAYERLEVEL" val="1_1_1"/>
  <p:tag name="KSO_WM_UNIT_VALUE" val="54"/>
  <p:tag name="KSO_WM_UNIT_HIGHLIGHT" val="0"/>
  <p:tag name="KSO_WM_UNIT_COMPATIBLE" val="0"/>
  <p:tag name="KSO_WM_BEAUTIFY_FLAG" val="#wm#"/>
  <p:tag name="KSO_WM_UNIT_PRESET_TEXT" val="单击此处添加文本具体内容，简明扼要的阐述您的观点。"/>
  <p:tag name="KSO_WM_DIAGRAM_GROUP_CODE" val="l1-1"/>
  <p:tag name="KSO_WM_UNIT_DIAGRAM_ISNUMVISUAL" val="0"/>
  <p:tag name="KSO_WM_UNIT_DIAGRAM_ISREFERUNIT" val="0"/>
  <p:tag name="KSO_WM_UNIT_TEXT_FILL_FORE_SCHEMECOLOR_INDEX" val="13"/>
  <p:tag name="KSO_WM_UNIT_TEXT_FILL_TYPE" val="1"/>
  <p:tag name="KSO_WM_UNIT_USESOURCEFORMAT_APPLY" val="1"/>
</p:tagLst>
</file>

<file path=ppt/tags/tag970.xml><?xml version="1.0" encoding="utf-8"?>
<p:tagLst xmlns:a="http://schemas.openxmlformats.org/drawingml/2006/main" xmlns:r="http://schemas.openxmlformats.org/officeDocument/2006/relationships" xmlns:p="http://schemas.openxmlformats.org/presentationml/2006/main">
  <p:tag name="KSO_WM_UNIT_TABLE_BEAUTIFY" val="smartTable{98bd5ba2-6b55-4ddc-b7ee-eef304aab4a1}"/>
</p:tagLst>
</file>

<file path=ppt/tags/tag971.xml><?xml version="1.0" encoding="utf-8"?>
<p:tagLst xmlns:a="http://schemas.openxmlformats.org/drawingml/2006/main" xmlns:r="http://schemas.openxmlformats.org/officeDocument/2006/relationships" xmlns:p="http://schemas.openxmlformats.org/presentationml/2006/main">
  <p:tag name="KSO_WM_UNIT_TABLE_BEAUTIFY" val="smartTable{a0dd98b7-d5c3-407c-9c9f-b24778e6c109}"/>
</p:tagLst>
</file>

<file path=ppt/tags/tag97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73.xml><?xml version="1.0" encoding="utf-8"?>
<p:tagLst xmlns:a="http://schemas.openxmlformats.org/drawingml/2006/main" xmlns:r="http://schemas.openxmlformats.org/officeDocument/2006/relationships" xmlns:p="http://schemas.openxmlformats.org/presentationml/2006/main">
  <p:tag name="KSO_WM_UNIT_TABLE_BEAUTIFY" val="smartTable{83ae9c50-dd4e-490c-b49f-77b4c35e9702}"/>
  <p:tag name="TABLE_ENDDRAG_ORIGIN_RECT" val="734*400"/>
  <p:tag name="TABLE_ENDDRAG_RECT" val="112*80*734*400"/>
</p:tagLst>
</file>

<file path=ppt/tags/tag974.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7"/>
</p:tagLst>
</file>

<file path=ppt/tags/tag975.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直接连接符 8"/>
</p:tagLst>
</file>

<file path=ppt/tags/tag976.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9"/>
</p:tagLst>
</file>

<file path=ppt/tags/tag977.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TextBox 3"/>
</p:tagLst>
</file>

<file path=ppt/tags/tag978.xml><?xml version="1.0" encoding="utf-8"?>
<p:tagLst xmlns:a="http://schemas.openxmlformats.org/drawingml/2006/main" xmlns:r="http://schemas.openxmlformats.org/officeDocument/2006/relationships" xmlns:p="http://schemas.openxmlformats.org/presentationml/2006/main">
  <p:tag name="MH" val="20170118115938"/>
  <p:tag name="MH_LIBRARY" val="GRAPHIC"/>
  <p:tag name="MH_ORDER" val="任意多边形 15"/>
</p:tagLst>
</file>

<file path=ppt/tags/tag979.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a"/>
  <p:tag name="KSO_WM_UNIT_INDEX" val="1_2_1"/>
  <p:tag name="KSO_WM_UNIT_ID" val="diagram20187904_4*l_h_a*1_2_1"/>
  <p:tag name="KSO_WM_UNIT_LAYERLEVEL" val="1_1_1"/>
  <p:tag name="KSO_WM_UNIT_VALUE" val="11"/>
  <p:tag name="KSO_WM_UNIT_HIGHLIGHT" val="0"/>
  <p:tag name="KSO_WM_UNIT_COMPATIBLE" val="0"/>
  <p:tag name="KSO_WM_BEAUTIFY_FLAG" val="#wm#"/>
  <p:tag name="KSO_WM_UNIT_PRESET_TEXT" val="添加标题"/>
  <p:tag name="KSO_WM_UNIT_ISCONTENTSTITLE" val="0"/>
  <p:tag name="KSO_WM_DIAGRAM_GROUP_CODE" val="l1-1"/>
  <p:tag name="KSO_WM_UNIT_DIAGRAM_ISNUMVISUAL" val="0"/>
  <p:tag name="KSO_WM_UNIT_DIAGRAM_ISREFERUNIT" val="0"/>
  <p:tag name="KSO_WM_UNIT_TEXT_FILL_FORE_SCHEMECOLOR_INDEX" val="6"/>
  <p:tag name="KSO_WM_UNIT_TEXT_FILL_TYPE" val="1"/>
  <p:tag name="KSO_WM_UNIT_USESOURCEFORMAT_APPLY" val="1"/>
</p:tagLst>
</file>

<file path=ppt/tags/tag980.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1.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2.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3.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4.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5.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6.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7.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8.xml><?xml version="1.0" encoding="utf-8"?>
<p:tagLst xmlns:a="http://schemas.openxmlformats.org/drawingml/2006/main" xmlns:r="http://schemas.openxmlformats.org/officeDocument/2006/relationships" xmlns:p="http://schemas.openxmlformats.org/presentationml/2006/main">
  <p:tag name="KSO_WM_SLIDE_ID" val="custom20205081_1"/>
  <p:tag name="KSO_WM_TEMPLATE_SUBCATEGORY" val="19"/>
  <p:tag name="KSO_WM_TEMPLATE_MASTER_TYPE" val="0"/>
  <p:tag name="KSO_WM_TEMPLATE_COLOR_TYPE" val="1"/>
  <p:tag name="KSO_WM_SLIDE_TYPE" val="title"/>
  <p:tag name="KSO_WM_SLIDE_SUBTYPE" val="defaultBlank"/>
  <p:tag name="KSO_WM_SLIDE_ITEM_CNT" val="0"/>
  <p:tag name="KSO_WM_SLIDE_INDEX" val="1"/>
  <p:tag name="KSO_WM_TAG_VERSION" val="1.0"/>
  <p:tag name="KSO_WM_BEAUTIFY_FLAG" val="#wm#"/>
  <p:tag name="KSO_WM_TEMPLATE_CATEGORY" val="custom"/>
  <p:tag name="KSO_WM_TEMPLATE_INDEX" val="20205081"/>
  <p:tag name="KSO_WM_SLIDE_LAYOUT" val="a_b"/>
  <p:tag name="KSO_WM_SLIDE_LAYOUT_CNT" val="1_1"/>
  <p:tag name="KSO_WM_UNIT_SHOW_EDIT_AREA_INDICATION" val="1"/>
  <p:tag name="KSO_WM_TEMPLATE_THUMBS_INDEX" val="1、4、7、12、13、14、15、16、17、18、20、24、25、28、33、36、40、43、44"/>
</p:tagLst>
</file>

<file path=ppt/tags/tag98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6"/>
  <p:tag name="KSO_WM_UNIT_ID" val="custom20204478_39*n_h_i*1_1_6"/>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99.xml><?xml version="1.0" encoding="utf-8"?>
<p:tagLst xmlns:a="http://schemas.openxmlformats.org/drawingml/2006/main" xmlns:r="http://schemas.openxmlformats.org/officeDocument/2006/relationships" xmlns:p="http://schemas.openxmlformats.org/presentationml/2006/main">
  <p:tag name="KSO_WM_TAG_VERSION" val="1.0"/>
  <p:tag name="KSO_WM_TEMPLATE_CATEGORY" val="diagram"/>
  <p:tag name="KSO_WM_TEMPLATE_INDEX" val="20187904"/>
  <p:tag name="KSO_WM_UNIT_TYPE" val="l_h_i"/>
  <p:tag name="KSO_WM_UNIT_INDEX" val="1_2_2"/>
  <p:tag name="KSO_WM_UNIT_ID" val="diagram20187904_4*l_h_i*1_2_2"/>
  <p:tag name="KSO_WM_UNIT_LAYERLEVEL" val="1_1_1"/>
  <p:tag name="KSO_WM_BEAUTIFY_FLAG" val="#wm#"/>
  <p:tag name="KSO_WM_UNIT_HIGHLIGHT" val="0"/>
  <p:tag name="KSO_WM_UNIT_COMPATIBLE" val="0"/>
  <p:tag name="KSO_WM_DIAGRAM_GROUP_CODE" val="l1-1"/>
  <p:tag name="KSO_WM_UNIT_DIAGRAM_ISNUMVISUAL" val="0"/>
  <p:tag name="KSO_WM_UNIT_DIAGRAM_ISREFERUNIT" val="0"/>
  <p:tag name="KSO_WM_UNIT_FILL_FORE_SCHEMECOLOR_INDEX" val="6"/>
  <p:tag name="KSO_WM_UNIT_FILL_TYPE" val="1"/>
  <p:tag name="KSO_WM_UNIT_TEXT_FILL_FORE_SCHEMECOLOR_INDEX" val="2"/>
  <p:tag name="KSO_WM_UNIT_TEXT_FILL_TYPE" val="1"/>
  <p:tag name="KSO_WM_UNIT_USESOURCEFORMAT_APPLY" val="1"/>
</p:tagLst>
</file>

<file path=ppt/tags/tag99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5"/>
  <p:tag name="KSO_WM_UNIT_ID" val="custom20204478_39*n_h_i*1_1_5"/>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99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4"/>
  <p:tag name="KSO_WM_UNIT_ID" val="custom20204478_39*n_h_i*1_1_4"/>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USESOURCEFORMAT_APPLY" val="1"/>
</p:tagLst>
</file>

<file path=ppt/tags/tag99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3"/>
  <p:tag name="KSO_WM_UNIT_ID" val="custom20204478_39*n_h_i*1_1_3"/>
  <p:tag name="KSO_WM_TEMPLATE_CATEGORY" val="custom"/>
  <p:tag name="KSO_WM_TEMPLATE_INDEX" val="20204478"/>
  <p:tag name="KSO_WM_UNIT_LAYERLEVEL" val="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99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i"/>
  <p:tag name="KSO_WM_UNIT_INDEX" val="1_1_1"/>
  <p:tag name="KSO_WM_UNIT_ID" val="custom20204478_39*n_h_i*1_1_1"/>
  <p:tag name="KSO_WM_TEMPLATE_CATEGORY" val="custom"/>
  <p:tag name="KSO_WM_TEMPLATE_INDEX" val="20204478"/>
  <p:tag name="KSO_WM_UNIT_LAYERLEVEL" val="1_1_1"/>
  <p:tag name="KSO_WM_TAG_VERSION" val="1.0"/>
  <p:tag name="KSO_WM_BEAUTIFY_FLAG" val="#wm#"/>
  <p:tag name="KSO_WM_UNIT_LINE_FORE_SCHEMECOLOR_INDEX" val="5"/>
  <p:tag name="KSO_WM_UNIT_LINE_FILL_TYPE" val="2"/>
  <p:tag name="KSO_WM_UNIT_TEXT_FILL_FORE_SCHEMECOLOR_INDEX" val="13"/>
  <p:tag name="KSO_WM_UNIT_TEXT_FILL_TYPE" val="1"/>
  <p:tag name="KSO_WM_UNIT_USESOURCEFORMAT_APPLY" val="1"/>
</p:tagLst>
</file>

<file path=ppt/tags/tag994.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99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99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997.xml><?xml version="1.0" encoding="utf-8"?>
<p:tagLst xmlns:a="http://schemas.openxmlformats.org/drawingml/2006/main" xmlns:r="http://schemas.openxmlformats.org/officeDocument/2006/relationships" xmlns:p="http://schemas.openxmlformats.org/presentationml/2006/main">
  <p:tag name="KSO_WM_UNIT_PRESET_TEXT" val="单击此处输入你的正文。"/>
  <p:tag name="KSO_WM_UNIT_NOCLEAR" val="0"/>
  <p:tag name="KSO_WM_UNIT_VALUE" val="14"/>
  <p:tag name="KSO_WM_UNIT_HIGHLIGHT" val="0"/>
  <p:tag name="KSO_WM_UNIT_COMPATIBLE" val="0"/>
  <p:tag name="KSO_WM_UNIT_DIAGRAM_ISNUMVISUAL" val="0"/>
  <p:tag name="KSO_WM_UNIT_DIAGRAM_ISREFERUNIT" val="0"/>
  <p:tag name="KSO_WM_DIAGRAM_GROUP_CODE" val="n1-1"/>
  <p:tag name="KSO_WM_UNIT_TYPE" val="n_h_h_f"/>
  <p:tag name="KSO_WM_UNIT_INDEX" val="1_1_1_1"/>
  <p:tag name="KSO_WM_UNIT_ID" val="custom20204478_39*n_h_h_f*1_1_1_1"/>
  <p:tag name="KSO_WM_TEMPLATE_CATEGORY" val="custom"/>
  <p:tag name="KSO_WM_TEMPLATE_INDEX" val="20204478"/>
  <p:tag name="KSO_WM_UNIT_LAYERLEVEL" val="1_1_1_1"/>
  <p:tag name="KSO_WM_TAG_VERSION" val="1.0"/>
  <p:tag name="KSO_WM_BEAUTIFY_FLAG" val="#wm#"/>
  <p:tag name="KSO_WM_UNIT_SUBTYPE" val="a"/>
  <p:tag name="KSO_WM_UNIT_TEXT_FILL_FORE_SCHEMECOLOR_INDEX" val="13"/>
  <p:tag name="KSO_WM_UNIT_TEXT_FILL_TYPE" val="1"/>
  <p:tag name="KSO_WM_UNIT_USESOURCEFORMAT_APPLY" val="1"/>
</p:tagLst>
</file>

<file path=ppt/tags/tag99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2"/>
  <p:tag name="KSO_WM_UNIT_ID" val="custom20204478_39*n_h_h_i*1_1_2_2"/>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ags/tag99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n1-1"/>
  <p:tag name="KSO_WM_UNIT_TYPE" val="n_h_h_i"/>
  <p:tag name="KSO_WM_UNIT_INDEX" val="1_1_2_1"/>
  <p:tag name="KSO_WM_UNIT_ID" val="custom20204478_39*n_h_h_i*1_1_2_1"/>
  <p:tag name="KSO_WM_TEMPLATE_CATEGORY" val="custom"/>
  <p:tag name="KSO_WM_TEMPLATE_INDEX" val="20204478"/>
  <p:tag name="KSO_WM_UNIT_LAYERLEVEL" val="1_1_1_1"/>
  <p:tag name="KSO_WM_TAG_VERSION" val="1.0"/>
  <p:tag name="KSO_WM_BEAUTIFY_FLAG" val="#wm#"/>
  <p:tag name="KSO_WM_UNIT_FILL_FORE_SCHEMECOLOR_INDEX" val="5"/>
  <p:tag name="KSO_WM_UNIT_FILL_TYPE" val="1"/>
  <p:tag name="KSO_WM_UNIT_TEXT_FILL_FORE_SCHEMECOLOR_INDEX" val="13"/>
  <p:tag name="KSO_WM_UNIT_TEXT_FILL_TYPE" val="1"/>
  <p:tag name="KSO_WM_UNIT_USESOURCEFORMAT_APPLY" val="1"/>
</p:tagLst>
</file>

<file path=ppt/theme/theme1.xml><?xml version="1.0" encoding="utf-8"?>
<a:theme xmlns:a="http://schemas.openxmlformats.org/drawingml/2006/main" name="最小和静音_ALT">
  <a:themeElements>
    <a:clrScheme name="Japan 2">
      <a:dk1>
        <a:srgbClr val="231B23"/>
      </a:dk1>
      <a:lt1>
        <a:srgbClr val="FCF5E5"/>
      </a:lt1>
      <a:dk2>
        <a:srgbClr val="231B23"/>
      </a:dk2>
      <a:lt2>
        <a:srgbClr val="FCF5E5"/>
      </a:lt2>
      <a:accent1>
        <a:srgbClr val="FDA431"/>
      </a:accent1>
      <a:accent2>
        <a:srgbClr val="4DA1A8"/>
      </a:accent2>
      <a:accent3>
        <a:srgbClr val="D7E7BA"/>
      </a:accent3>
      <a:accent4>
        <a:srgbClr val="FCF5E5"/>
      </a:accent4>
      <a:accent5>
        <a:srgbClr val="231B23"/>
      </a:accent5>
      <a:accent6>
        <a:srgbClr val="EECED3"/>
      </a:accent6>
      <a:hlink>
        <a:srgbClr val="FCA330"/>
      </a:hlink>
      <a:folHlink>
        <a:srgbClr val="4DA1A8"/>
      </a:folHlink>
    </a:clrScheme>
    <a:fontScheme name="Japanese Template">
      <a:majorFont>
        <a:latin typeface="Meiryo UI"/>
        <a:ea typeface=""/>
        <a:cs typeface=""/>
      </a:majorFont>
      <a:minorFont>
        <a:latin typeface="Meiryo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最小和静音_ALT">
  <a:themeElements>
    <a:clrScheme name="Japan 2">
      <a:dk1>
        <a:srgbClr val="231B23"/>
      </a:dk1>
      <a:lt1>
        <a:srgbClr val="FCF5E5"/>
      </a:lt1>
      <a:dk2>
        <a:srgbClr val="231B23"/>
      </a:dk2>
      <a:lt2>
        <a:srgbClr val="FCF5E5"/>
      </a:lt2>
      <a:accent1>
        <a:srgbClr val="FDA431"/>
      </a:accent1>
      <a:accent2>
        <a:srgbClr val="4DA1A8"/>
      </a:accent2>
      <a:accent3>
        <a:srgbClr val="D7E7BA"/>
      </a:accent3>
      <a:accent4>
        <a:srgbClr val="FCF5E5"/>
      </a:accent4>
      <a:accent5>
        <a:srgbClr val="231B23"/>
      </a:accent5>
      <a:accent6>
        <a:srgbClr val="EECED3"/>
      </a:accent6>
      <a:hlink>
        <a:srgbClr val="FCA330"/>
      </a:hlink>
      <a:folHlink>
        <a:srgbClr val="4DA1A8"/>
      </a:folHlink>
    </a:clrScheme>
    <a:fontScheme name="Japanese Template">
      <a:majorFont>
        <a:latin typeface="Meiryo UI"/>
        <a:ea typeface=""/>
        <a:cs typeface=""/>
      </a:majorFont>
      <a:minorFont>
        <a:latin typeface="Meiryo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最小和静音_ALT">
  <a:themeElements>
    <a:clrScheme name="Japan 2">
      <a:dk1>
        <a:srgbClr val="231B23"/>
      </a:dk1>
      <a:lt1>
        <a:srgbClr val="FCF5E5"/>
      </a:lt1>
      <a:dk2>
        <a:srgbClr val="231B23"/>
      </a:dk2>
      <a:lt2>
        <a:srgbClr val="FCF5E5"/>
      </a:lt2>
      <a:accent1>
        <a:srgbClr val="FDA431"/>
      </a:accent1>
      <a:accent2>
        <a:srgbClr val="4DA1A8"/>
      </a:accent2>
      <a:accent3>
        <a:srgbClr val="D7E7BA"/>
      </a:accent3>
      <a:accent4>
        <a:srgbClr val="FCF5E5"/>
      </a:accent4>
      <a:accent5>
        <a:srgbClr val="231B23"/>
      </a:accent5>
      <a:accent6>
        <a:srgbClr val="EECED3"/>
      </a:accent6>
      <a:hlink>
        <a:srgbClr val="FCA330"/>
      </a:hlink>
      <a:folHlink>
        <a:srgbClr val="4DA1A8"/>
      </a:folHlink>
    </a:clrScheme>
    <a:fontScheme name="Japanese Template">
      <a:majorFont>
        <a:latin typeface="Meiryo UI"/>
        <a:ea typeface=""/>
        <a:cs typeface=""/>
      </a:majorFont>
      <a:minorFont>
        <a:latin typeface="Meiryo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最小和静音_ALT">
  <a:themeElements>
    <a:clrScheme name="Japan 2">
      <a:dk1>
        <a:srgbClr val="231B23"/>
      </a:dk1>
      <a:lt1>
        <a:srgbClr val="FCF5E5"/>
      </a:lt1>
      <a:dk2>
        <a:srgbClr val="231B23"/>
      </a:dk2>
      <a:lt2>
        <a:srgbClr val="FCF5E5"/>
      </a:lt2>
      <a:accent1>
        <a:srgbClr val="FDA431"/>
      </a:accent1>
      <a:accent2>
        <a:srgbClr val="4DA1A8"/>
      </a:accent2>
      <a:accent3>
        <a:srgbClr val="D7E7BA"/>
      </a:accent3>
      <a:accent4>
        <a:srgbClr val="FCF5E5"/>
      </a:accent4>
      <a:accent5>
        <a:srgbClr val="231B23"/>
      </a:accent5>
      <a:accent6>
        <a:srgbClr val="EECED3"/>
      </a:accent6>
      <a:hlink>
        <a:srgbClr val="FCA330"/>
      </a:hlink>
      <a:folHlink>
        <a:srgbClr val="4DA1A8"/>
      </a:folHlink>
    </a:clrScheme>
    <a:fontScheme name="Japanese Template">
      <a:majorFont>
        <a:latin typeface="Meiryo UI"/>
        <a:ea typeface=""/>
        <a:cs typeface=""/>
      </a:majorFont>
      <a:minorFont>
        <a:latin typeface="Meiryo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{E0E5F00E-7FD2-4977-BE04-D2CDFFB24500}tf34306921_win32</Template>
  <TotalTime>11</TotalTime>
  <Words>30010</Words>
  <Application>Microsoft Office PowerPoint</Application>
  <PresentationFormat>宽屏</PresentationFormat>
  <Paragraphs>5117</Paragraphs>
  <Slides>273</Slides>
  <Notes>11</Notes>
  <HiddenSlides>0</HiddenSlides>
  <MMClips>0</MMClips>
  <ScaleCrop>false</ScaleCrop>
  <HeadingPairs>
    <vt:vector size="6" baseType="variant">
      <vt:variant>
        <vt:lpstr>已用的字体</vt:lpstr>
      </vt:variant>
      <vt:variant>
        <vt:i4>14</vt:i4>
      </vt:variant>
      <vt:variant>
        <vt:lpstr>主题</vt:lpstr>
      </vt:variant>
      <vt:variant>
        <vt:i4>4</vt:i4>
      </vt:variant>
      <vt:variant>
        <vt:lpstr>幻灯片标题</vt:lpstr>
      </vt:variant>
      <vt:variant>
        <vt:i4>273</vt:i4>
      </vt:variant>
    </vt:vector>
  </HeadingPairs>
  <TitlesOfParts>
    <vt:vector size="291" baseType="lpstr">
      <vt:lpstr>Meiryo UI</vt:lpstr>
      <vt:lpstr>Microsoft YaHei UI</vt:lpstr>
      <vt:lpstr>方正毡笔黑简体</vt:lpstr>
      <vt:lpstr>黑体</vt:lpstr>
      <vt:lpstr>华文琥珀</vt:lpstr>
      <vt:lpstr>华文楷体</vt:lpstr>
      <vt:lpstr>华文新魏</vt:lpstr>
      <vt:lpstr>华文行楷</vt:lpstr>
      <vt:lpstr>宋体</vt:lpstr>
      <vt:lpstr>微软雅黑</vt:lpstr>
      <vt:lpstr>Arial</vt:lpstr>
      <vt:lpstr>Calibri</vt:lpstr>
      <vt:lpstr>Open Sans</vt:lpstr>
      <vt:lpstr>Wingdings</vt:lpstr>
      <vt:lpstr>最小和静音_ALT</vt:lpstr>
      <vt:lpstr>1_最小和静音_ALT</vt:lpstr>
      <vt:lpstr>2_最小和静音_ALT</vt:lpstr>
      <vt:lpstr>3_最小和静音_ALT</vt:lpstr>
      <vt:lpstr>人力资源管理基础与实务 中国经济管理大学 学员电子版</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谢谢聆听</vt:lpstr>
      <vt:lpstr>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人力资源管理</dc:title>
  <dc:creator>中国经济管理大学</dc:creator>
  <cp:lastModifiedBy>传有 徐</cp:lastModifiedBy>
  <cp:revision>173</cp:revision>
  <dcterms:created xsi:type="dcterms:W3CDTF">2021-05-16T07:13:00Z</dcterms:created>
  <dcterms:modified xsi:type="dcterms:W3CDTF">2022-12-14T02:52:04Z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2052-11.1.0.12598</vt:lpwstr>
  </property>
  <property fmtid="{D5CDD505-2E9C-101B-9397-08002B2CF9AE}" pid="3" name="ICV">
    <vt:lpwstr>AB699C4DAFE74BBEAA70C6C304335593</vt:lpwstr>
  </property>
</Properties>
</file>